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6" r:id="rId2"/>
    <p:sldId id="325" r:id="rId3"/>
    <p:sldId id="326" r:id="rId4"/>
    <p:sldId id="327" r:id="rId5"/>
    <p:sldId id="328" r:id="rId6"/>
    <p:sldId id="349" r:id="rId7"/>
    <p:sldId id="329" r:id="rId8"/>
    <p:sldId id="333" r:id="rId9"/>
    <p:sldId id="334" r:id="rId10"/>
    <p:sldId id="330" r:id="rId11"/>
    <p:sldId id="332" r:id="rId12"/>
    <p:sldId id="331" r:id="rId13"/>
    <p:sldId id="335" r:id="rId14"/>
    <p:sldId id="336" r:id="rId15"/>
    <p:sldId id="347" r:id="rId16"/>
    <p:sldId id="337" r:id="rId17"/>
    <p:sldId id="338" r:id="rId18"/>
    <p:sldId id="339" r:id="rId19"/>
    <p:sldId id="340" r:id="rId20"/>
    <p:sldId id="341" r:id="rId21"/>
    <p:sldId id="342" r:id="rId22"/>
    <p:sldId id="343" r:id="rId23"/>
    <p:sldId id="344" r:id="rId24"/>
    <p:sldId id="345" r:id="rId25"/>
    <p:sldId id="346" r:id="rId26"/>
    <p:sldId id="348" r:id="rId27"/>
    <p:sldId id="306" r:id="rId28"/>
  </p:sldIdLst>
  <p:sldSz cx="12192000" cy="6858000"/>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80" autoAdjust="0"/>
  </p:normalViewPr>
  <p:slideViewPr>
    <p:cSldViewPr snapToGrid="0">
      <p:cViewPr varScale="1">
        <p:scale>
          <a:sx n="162" d="100"/>
          <a:sy n="162" d="100"/>
        </p:scale>
        <p:origin x="186" y="17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C673A92-4B05-44E2-BB37-53D34B87069B}" type="datetimeFigureOut">
              <a:rPr lang="sl-SI" smtClean="0"/>
              <a:t>20. 10. 2022</a:t>
            </a:fld>
            <a:endParaRPr lang="sl-SI"/>
          </a:p>
        </p:txBody>
      </p:sp>
      <p:sp>
        <p:nvSpPr>
          <p:cNvPr id="4" name="Označba mesta no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AA88D1E-8918-4734-89A4-4CEE7F2B14D6}" type="slidenum">
              <a:rPr lang="sl-SI" smtClean="0"/>
              <a:t>‹#›</a:t>
            </a:fld>
            <a:endParaRPr lang="sl-SI"/>
          </a:p>
        </p:txBody>
      </p:sp>
    </p:spTree>
    <p:extLst>
      <p:ext uri="{BB962C8B-B14F-4D97-AF65-F5344CB8AC3E}">
        <p14:creationId xmlns:p14="http://schemas.microsoft.com/office/powerpoint/2010/main" val="224477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77C1383-83C5-4FF0-98B8-BF04A36F28E2}" type="datetimeFigureOut">
              <a:rPr lang="sl-SI" smtClean="0"/>
              <a:t>20. 10. 2022</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B62F3B7-EAFD-48E0-8EEC-64E4B6FBED1A}" type="slidenum">
              <a:rPr lang="sl-SI" smtClean="0"/>
              <a:t>‹#›</a:t>
            </a:fld>
            <a:endParaRPr lang="sl-SI"/>
          </a:p>
        </p:txBody>
      </p:sp>
    </p:spTree>
    <p:extLst>
      <p:ext uri="{BB962C8B-B14F-4D97-AF65-F5344CB8AC3E}">
        <p14:creationId xmlns:p14="http://schemas.microsoft.com/office/powerpoint/2010/main" val="220877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a:t>
            </a:fld>
            <a:endParaRPr lang="sl-SI"/>
          </a:p>
        </p:txBody>
      </p:sp>
    </p:spTree>
    <p:extLst>
      <p:ext uri="{BB962C8B-B14F-4D97-AF65-F5344CB8AC3E}">
        <p14:creationId xmlns:p14="http://schemas.microsoft.com/office/powerpoint/2010/main" val="21922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10</a:t>
            </a:fld>
            <a:endParaRPr lang="sl-SI"/>
          </a:p>
        </p:txBody>
      </p:sp>
    </p:spTree>
    <p:extLst>
      <p:ext uri="{BB962C8B-B14F-4D97-AF65-F5344CB8AC3E}">
        <p14:creationId xmlns:p14="http://schemas.microsoft.com/office/powerpoint/2010/main" val="227002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11</a:t>
            </a:fld>
            <a:endParaRPr lang="sl-SI"/>
          </a:p>
        </p:txBody>
      </p:sp>
    </p:spTree>
    <p:extLst>
      <p:ext uri="{BB962C8B-B14F-4D97-AF65-F5344CB8AC3E}">
        <p14:creationId xmlns:p14="http://schemas.microsoft.com/office/powerpoint/2010/main" val="368284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12</a:t>
            </a:fld>
            <a:endParaRPr lang="sl-SI"/>
          </a:p>
        </p:txBody>
      </p:sp>
    </p:spTree>
    <p:extLst>
      <p:ext uri="{BB962C8B-B14F-4D97-AF65-F5344CB8AC3E}">
        <p14:creationId xmlns:p14="http://schemas.microsoft.com/office/powerpoint/2010/main" val="2802738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13</a:t>
            </a:fld>
            <a:endParaRPr lang="sl-SI"/>
          </a:p>
        </p:txBody>
      </p:sp>
    </p:spTree>
    <p:extLst>
      <p:ext uri="{BB962C8B-B14F-4D97-AF65-F5344CB8AC3E}">
        <p14:creationId xmlns:p14="http://schemas.microsoft.com/office/powerpoint/2010/main" val="427248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14</a:t>
            </a:fld>
            <a:endParaRPr lang="sl-SI"/>
          </a:p>
        </p:txBody>
      </p:sp>
    </p:spTree>
    <p:extLst>
      <p:ext uri="{BB962C8B-B14F-4D97-AF65-F5344CB8AC3E}">
        <p14:creationId xmlns:p14="http://schemas.microsoft.com/office/powerpoint/2010/main" val="373697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15</a:t>
            </a:fld>
            <a:endParaRPr lang="sl-SI"/>
          </a:p>
        </p:txBody>
      </p:sp>
    </p:spTree>
    <p:extLst>
      <p:ext uri="{BB962C8B-B14F-4D97-AF65-F5344CB8AC3E}">
        <p14:creationId xmlns:p14="http://schemas.microsoft.com/office/powerpoint/2010/main" val="365907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16</a:t>
            </a:fld>
            <a:endParaRPr lang="sl-SI"/>
          </a:p>
        </p:txBody>
      </p:sp>
    </p:spTree>
    <p:extLst>
      <p:ext uri="{BB962C8B-B14F-4D97-AF65-F5344CB8AC3E}">
        <p14:creationId xmlns:p14="http://schemas.microsoft.com/office/powerpoint/2010/main" val="4080028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17</a:t>
            </a:fld>
            <a:endParaRPr lang="sl-SI"/>
          </a:p>
        </p:txBody>
      </p:sp>
    </p:spTree>
    <p:extLst>
      <p:ext uri="{BB962C8B-B14F-4D97-AF65-F5344CB8AC3E}">
        <p14:creationId xmlns:p14="http://schemas.microsoft.com/office/powerpoint/2010/main" val="29437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18</a:t>
            </a:fld>
            <a:endParaRPr lang="sl-SI"/>
          </a:p>
        </p:txBody>
      </p:sp>
    </p:spTree>
    <p:extLst>
      <p:ext uri="{BB962C8B-B14F-4D97-AF65-F5344CB8AC3E}">
        <p14:creationId xmlns:p14="http://schemas.microsoft.com/office/powerpoint/2010/main" val="3177139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19</a:t>
            </a:fld>
            <a:endParaRPr lang="sl-SI"/>
          </a:p>
        </p:txBody>
      </p:sp>
    </p:spTree>
    <p:extLst>
      <p:ext uri="{BB962C8B-B14F-4D97-AF65-F5344CB8AC3E}">
        <p14:creationId xmlns:p14="http://schemas.microsoft.com/office/powerpoint/2010/main" val="388968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2</a:t>
            </a:fld>
            <a:endParaRPr lang="sl-SI"/>
          </a:p>
        </p:txBody>
      </p:sp>
    </p:spTree>
    <p:extLst>
      <p:ext uri="{BB962C8B-B14F-4D97-AF65-F5344CB8AC3E}">
        <p14:creationId xmlns:p14="http://schemas.microsoft.com/office/powerpoint/2010/main" val="3788965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20</a:t>
            </a:fld>
            <a:endParaRPr lang="sl-SI"/>
          </a:p>
        </p:txBody>
      </p:sp>
    </p:spTree>
    <p:extLst>
      <p:ext uri="{BB962C8B-B14F-4D97-AF65-F5344CB8AC3E}">
        <p14:creationId xmlns:p14="http://schemas.microsoft.com/office/powerpoint/2010/main" val="176598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21</a:t>
            </a:fld>
            <a:endParaRPr lang="sl-SI"/>
          </a:p>
        </p:txBody>
      </p:sp>
    </p:spTree>
    <p:extLst>
      <p:ext uri="{BB962C8B-B14F-4D97-AF65-F5344CB8AC3E}">
        <p14:creationId xmlns:p14="http://schemas.microsoft.com/office/powerpoint/2010/main" val="3870165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22</a:t>
            </a:fld>
            <a:endParaRPr lang="sl-SI"/>
          </a:p>
        </p:txBody>
      </p:sp>
    </p:spTree>
    <p:extLst>
      <p:ext uri="{BB962C8B-B14F-4D97-AF65-F5344CB8AC3E}">
        <p14:creationId xmlns:p14="http://schemas.microsoft.com/office/powerpoint/2010/main" val="2532878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23</a:t>
            </a:fld>
            <a:endParaRPr lang="sl-SI"/>
          </a:p>
        </p:txBody>
      </p:sp>
    </p:spTree>
    <p:extLst>
      <p:ext uri="{BB962C8B-B14F-4D97-AF65-F5344CB8AC3E}">
        <p14:creationId xmlns:p14="http://schemas.microsoft.com/office/powerpoint/2010/main" val="3738240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24</a:t>
            </a:fld>
            <a:endParaRPr lang="sl-SI"/>
          </a:p>
        </p:txBody>
      </p:sp>
    </p:spTree>
    <p:extLst>
      <p:ext uri="{BB962C8B-B14F-4D97-AF65-F5344CB8AC3E}">
        <p14:creationId xmlns:p14="http://schemas.microsoft.com/office/powerpoint/2010/main" val="1007721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25</a:t>
            </a:fld>
            <a:endParaRPr lang="sl-SI"/>
          </a:p>
        </p:txBody>
      </p:sp>
    </p:spTree>
    <p:extLst>
      <p:ext uri="{BB962C8B-B14F-4D97-AF65-F5344CB8AC3E}">
        <p14:creationId xmlns:p14="http://schemas.microsoft.com/office/powerpoint/2010/main" val="460931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26</a:t>
            </a:fld>
            <a:endParaRPr lang="sl-SI"/>
          </a:p>
        </p:txBody>
      </p:sp>
    </p:spTree>
    <p:extLst>
      <p:ext uri="{BB962C8B-B14F-4D97-AF65-F5344CB8AC3E}">
        <p14:creationId xmlns:p14="http://schemas.microsoft.com/office/powerpoint/2010/main" val="4132289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27</a:t>
            </a:fld>
            <a:endParaRPr lang="sl-SI"/>
          </a:p>
        </p:txBody>
      </p:sp>
    </p:spTree>
    <p:extLst>
      <p:ext uri="{BB962C8B-B14F-4D97-AF65-F5344CB8AC3E}">
        <p14:creationId xmlns:p14="http://schemas.microsoft.com/office/powerpoint/2010/main" val="284454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3</a:t>
            </a:fld>
            <a:endParaRPr lang="sl-SI"/>
          </a:p>
        </p:txBody>
      </p:sp>
    </p:spTree>
    <p:extLst>
      <p:ext uri="{BB962C8B-B14F-4D97-AF65-F5344CB8AC3E}">
        <p14:creationId xmlns:p14="http://schemas.microsoft.com/office/powerpoint/2010/main" val="118470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4</a:t>
            </a:fld>
            <a:endParaRPr lang="sl-SI"/>
          </a:p>
        </p:txBody>
      </p:sp>
    </p:spTree>
    <p:extLst>
      <p:ext uri="{BB962C8B-B14F-4D97-AF65-F5344CB8AC3E}">
        <p14:creationId xmlns:p14="http://schemas.microsoft.com/office/powerpoint/2010/main" val="37991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5</a:t>
            </a:fld>
            <a:endParaRPr lang="sl-SI"/>
          </a:p>
        </p:txBody>
      </p:sp>
    </p:spTree>
    <p:extLst>
      <p:ext uri="{BB962C8B-B14F-4D97-AF65-F5344CB8AC3E}">
        <p14:creationId xmlns:p14="http://schemas.microsoft.com/office/powerpoint/2010/main" val="100949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6</a:t>
            </a:fld>
            <a:endParaRPr lang="sl-SI"/>
          </a:p>
        </p:txBody>
      </p:sp>
    </p:spTree>
    <p:extLst>
      <p:ext uri="{BB962C8B-B14F-4D97-AF65-F5344CB8AC3E}">
        <p14:creationId xmlns:p14="http://schemas.microsoft.com/office/powerpoint/2010/main" val="93345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7</a:t>
            </a:fld>
            <a:endParaRPr lang="sl-SI"/>
          </a:p>
        </p:txBody>
      </p:sp>
    </p:spTree>
    <p:extLst>
      <p:ext uri="{BB962C8B-B14F-4D97-AF65-F5344CB8AC3E}">
        <p14:creationId xmlns:p14="http://schemas.microsoft.com/office/powerpoint/2010/main" val="86870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8</a:t>
            </a:fld>
            <a:endParaRPr lang="sl-SI"/>
          </a:p>
        </p:txBody>
      </p:sp>
    </p:spTree>
    <p:extLst>
      <p:ext uri="{BB962C8B-B14F-4D97-AF65-F5344CB8AC3E}">
        <p14:creationId xmlns:p14="http://schemas.microsoft.com/office/powerpoint/2010/main" val="3714247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B62F3B7-EAFD-48E0-8EEC-64E4B6FBED1A}" type="slidenum">
              <a:rPr lang="sl-SI" smtClean="0"/>
              <a:t>9</a:t>
            </a:fld>
            <a:endParaRPr lang="sl-SI"/>
          </a:p>
        </p:txBody>
      </p:sp>
    </p:spTree>
    <p:extLst>
      <p:ext uri="{BB962C8B-B14F-4D97-AF65-F5344CB8AC3E}">
        <p14:creationId xmlns:p14="http://schemas.microsoft.com/office/powerpoint/2010/main" val="321015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87393185-2290-4DFE-B5A7-D1D5CFEAEA93}" type="datetimeFigureOut">
              <a:rPr lang="sl-SI" smtClean="0"/>
              <a:t>20. 10. 2022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339280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7393185-2290-4DFE-B5A7-D1D5CFEAEA93}" type="datetimeFigureOut">
              <a:rPr lang="sl-SI" smtClean="0"/>
              <a:t>20. 10. 2022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55270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7393185-2290-4DFE-B5A7-D1D5CFEAEA93}" type="datetimeFigureOut">
              <a:rPr lang="sl-SI" smtClean="0"/>
              <a:t>20. 10. 2022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261623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7393185-2290-4DFE-B5A7-D1D5CFEAEA93}" type="datetimeFigureOut">
              <a:rPr lang="sl-SI" smtClean="0"/>
              <a:t>20. 10. 2022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30116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393185-2290-4DFE-B5A7-D1D5CFEAEA93}" type="datetimeFigureOut">
              <a:rPr lang="sl-SI" smtClean="0"/>
              <a:t>20. 10. 2022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210948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87393185-2290-4DFE-B5A7-D1D5CFEAEA93}" type="datetimeFigureOut">
              <a:rPr lang="sl-SI" smtClean="0"/>
              <a:t>20. 10. 2022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424913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87393185-2290-4DFE-B5A7-D1D5CFEAEA93}" type="datetimeFigureOut">
              <a:rPr lang="sl-SI" smtClean="0"/>
              <a:t>20. 10. 2022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92815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87393185-2290-4DFE-B5A7-D1D5CFEAEA93}" type="datetimeFigureOut">
              <a:rPr lang="sl-SI" smtClean="0"/>
              <a:t>20. 10. 2022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361991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93185-2290-4DFE-B5A7-D1D5CFEAEA93}" type="datetimeFigureOut">
              <a:rPr lang="sl-SI" smtClean="0"/>
              <a:t>20. 10. 2022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371293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393185-2290-4DFE-B5A7-D1D5CFEAEA93}" type="datetimeFigureOut">
              <a:rPr lang="sl-SI" smtClean="0"/>
              <a:t>20. 10. 2022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207415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393185-2290-4DFE-B5A7-D1D5CFEAEA93}" type="datetimeFigureOut">
              <a:rPr lang="sl-SI" smtClean="0"/>
              <a:t>20. 10. 2022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90229DD-B483-415E-8C32-46440EA75DC6}" type="slidenum">
              <a:rPr lang="sl-SI" smtClean="0"/>
              <a:t>‹#›</a:t>
            </a:fld>
            <a:endParaRPr lang="sl-SI"/>
          </a:p>
        </p:txBody>
      </p:sp>
    </p:spTree>
    <p:extLst>
      <p:ext uri="{BB962C8B-B14F-4D97-AF65-F5344CB8AC3E}">
        <p14:creationId xmlns:p14="http://schemas.microsoft.com/office/powerpoint/2010/main" val="32075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93185-2290-4DFE-B5A7-D1D5CFEAEA93}" type="datetimeFigureOut">
              <a:rPr lang="sl-SI" smtClean="0"/>
              <a:t>20. 10. 2022</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229DD-B483-415E-8C32-46440EA75DC6}" type="slidenum">
              <a:rPr lang="sl-SI" smtClean="0"/>
              <a:t>‹#›</a:t>
            </a:fld>
            <a:endParaRPr lang="sl-SI"/>
          </a:p>
        </p:txBody>
      </p:sp>
    </p:spTree>
    <p:extLst>
      <p:ext uri="{BB962C8B-B14F-4D97-AF65-F5344CB8AC3E}">
        <p14:creationId xmlns:p14="http://schemas.microsoft.com/office/powerpoint/2010/main" val="161559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5" name="TextBox 4"/>
          <p:cNvSpPr txBox="1"/>
          <p:nvPr/>
        </p:nvSpPr>
        <p:spPr>
          <a:xfrm>
            <a:off x="208990" y="-60949"/>
            <a:ext cx="9073555" cy="769441"/>
          </a:xfrm>
          <a:prstGeom prst="rect">
            <a:avLst/>
          </a:prstGeom>
          <a:noFill/>
        </p:spPr>
        <p:txBody>
          <a:bodyPr wrap="square" rtlCol="0">
            <a:spAutoFit/>
          </a:bodyPr>
          <a:lstStyle/>
          <a:p>
            <a:r>
              <a:rPr lang="sl-SI" sz="4400" b="1" dirty="0">
                <a:solidFill>
                  <a:schemeClr val="bg1"/>
                </a:solidFill>
                <a:ea typeface="MS PGothic" panose="020B0600070205080204" pitchFamily="34" charset="-128"/>
              </a:rPr>
              <a:t>Naslov</a:t>
            </a:r>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20359"/>
          <a:stretch/>
        </p:blipFill>
        <p:spPr>
          <a:xfrm>
            <a:off x="0" y="-102550"/>
            <a:ext cx="12192000" cy="5706463"/>
          </a:xfrm>
        </p:spPr>
      </p:pic>
      <p:sp>
        <p:nvSpPr>
          <p:cNvPr id="4" name="Rectangle 3"/>
          <p:cNvSpPr/>
          <p:nvPr/>
        </p:nvSpPr>
        <p:spPr>
          <a:xfrm>
            <a:off x="0" y="4034107"/>
            <a:ext cx="12192000" cy="252528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PoljeZBesedilom 7"/>
          <p:cNvSpPr txBox="1"/>
          <p:nvPr/>
        </p:nvSpPr>
        <p:spPr>
          <a:xfrm>
            <a:off x="208990" y="4008264"/>
            <a:ext cx="11626828" cy="2035557"/>
          </a:xfrm>
          <a:prstGeom prst="rect">
            <a:avLst/>
          </a:prstGeom>
          <a:noFill/>
        </p:spPr>
        <p:txBody>
          <a:bodyPr wrap="square" rtlCol="0">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4000" b="1" dirty="0">
                <a:solidFill>
                  <a:prstClr val="white"/>
                </a:solidFill>
                <a:ea typeface="Times New Roman" panose="02020603050405020304" pitchFamily="18" charset="0"/>
                <a:cs typeface="Times New Roman" panose="02020603050405020304" pitchFamily="18" charset="0"/>
              </a:rPr>
              <a:t>Kibernetska varnost in obvladovanje kibernetskih tveganj</a:t>
            </a:r>
            <a:endParaRPr lang="sl-SI" sz="2000" b="1" dirty="0">
              <a:solidFill>
                <a:prstClr val="white"/>
              </a:solidFill>
              <a:ea typeface="MS PGothic" panose="020B0600070205080204" pitchFamily="34" charset="-128"/>
            </a:endParaRPr>
          </a:p>
          <a:p>
            <a:pPr>
              <a:lnSpc>
                <a:spcPct val="150000"/>
              </a:lnSpc>
            </a:pPr>
            <a:r>
              <a:rPr lang="sl-SI" sz="2000" b="1" dirty="0">
                <a:solidFill>
                  <a:schemeClr val="accent2"/>
                </a:solidFill>
                <a:ea typeface="MS PGothic" panose="020B0600070205080204" pitchFamily="34" charset="-128"/>
              </a:rPr>
              <a:t>Matjaž Mravljak, direktor Inšpekcije za informacijsko varnost</a:t>
            </a:r>
          </a:p>
          <a:p>
            <a:pPr>
              <a:lnSpc>
                <a:spcPts val="1900"/>
              </a:lnSpc>
            </a:pPr>
            <a:r>
              <a:rPr lang="sl-SI" sz="2000" b="1" dirty="0">
                <a:solidFill>
                  <a:schemeClr val="accent2"/>
                </a:solidFill>
                <a:ea typeface="MS PGothic" panose="020B0600070205080204" pitchFamily="34" charset="-128"/>
              </a:rPr>
              <a:t>Urad Vlade Republike Slovenije za informacijsko varnost</a:t>
            </a:r>
            <a:endParaRPr lang="en-US" sz="2000" b="1" dirty="0">
              <a:solidFill>
                <a:schemeClr val="accent2"/>
              </a:solidFill>
              <a:ea typeface="MS PGothic" panose="020B0600070205080204" pitchFamily="34" charset="-128"/>
            </a:endParaRPr>
          </a:p>
        </p:txBody>
      </p:sp>
      <p:sp>
        <p:nvSpPr>
          <p:cNvPr id="21" name="Pravokotnik 10"/>
          <p:cNvSpPr/>
          <p:nvPr/>
        </p:nvSpPr>
        <p:spPr>
          <a:xfrm>
            <a:off x="8938795" y="6101550"/>
            <a:ext cx="2897023" cy="400110"/>
          </a:xfrm>
          <a:prstGeom prst="rect">
            <a:avLst/>
          </a:prstGeom>
        </p:spPr>
        <p:txBody>
          <a:bodyPr wrap="square">
            <a:spAutoFit/>
          </a:bodyPr>
          <a:lstStyle/>
          <a:p>
            <a:pPr algn="r"/>
            <a:r>
              <a:rPr lang="sl-SI" sz="2000" b="1" dirty="0">
                <a:solidFill>
                  <a:prstClr val="white"/>
                </a:solidFill>
                <a:ea typeface="Times New Roman" panose="02020603050405020304" pitchFamily="18" charset="0"/>
                <a:cs typeface="Times New Roman" panose="02020603050405020304" pitchFamily="18" charset="0"/>
              </a:rPr>
              <a:t>Ljubljana</a:t>
            </a:r>
            <a:r>
              <a:rPr lang="en-US" sz="2000" b="1" dirty="0">
                <a:solidFill>
                  <a:prstClr val="white"/>
                </a:solidFill>
                <a:ea typeface="Times New Roman" panose="02020603050405020304" pitchFamily="18" charset="0"/>
                <a:cs typeface="Times New Roman" panose="02020603050405020304" pitchFamily="18" charset="0"/>
              </a:rPr>
              <a:t>, </a:t>
            </a:r>
            <a:r>
              <a:rPr lang="sl-SI" sz="2000" b="1" dirty="0">
                <a:solidFill>
                  <a:prstClr val="white"/>
                </a:solidFill>
                <a:ea typeface="Times New Roman" panose="02020603050405020304" pitchFamily="18" charset="0"/>
                <a:cs typeface="Times New Roman" panose="02020603050405020304" pitchFamily="18" charset="0"/>
              </a:rPr>
              <a:t>oktober 2022</a:t>
            </a:r>
            <a:endParaRPr lang="en-GB" sz="2000" b="1" dirty="0">
              <a:solidFill>
                <a:prstClr val="white"/>
              </a:solidFill>
              <a:ea typeface="Times New Roman" panose="02020603050405020304" pitchFamily="18" charset="0"/>
              <a:cs typeface="Times New Roman" panose="02020603050405020304" pitchFamily="18" charset="0"/>
            </a:endParaRPr>
          </a:p>
        </p:txBody>
      </p:sp>
      <p:pic>
        <p:nvPicPr>
          <p:cNvPr id="11" name="Slika 10">
            <a:extLst>
              <a:ext uri="{FF2B5EF4-FFF2-40B4-BE49-F238E27FC236}">
                <a16:creationId xmlns:a16="http://schemas.microsoft.com/office/drawing/2014/main" id="{93D78FC9-A3AD-4CB4-BF11-A90464889D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990" y="295777"/>
            <a:ext cx="6033506" cy="871902"/>
          </a:xfrm>
          <a:prstGeom prst="rect">
            <a:avLst/>
          </a:prstGeom>
        </p:spPr>
      </p:pic>
    </p:spTree>
    <p:extLst>
      <p:ext uri="{BB962C8B-B14F-4D97-AF65-F5344CB8AC3E}">
        <p14:creationId xmlns:p14="http://schemas.microsoft.com/office/powerpoint/2010/main" val="124936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Kibernetska varnost</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438160" y="1175284"/>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Subtitle 7">
            <a:extLst>
              <a:ext uri="{FF2B5EF4-FFF2-40B4-BE49-F238E27FC236}">
                <a16:creationId xmlns:a16="http://schemas.microsoft.com/office/drawing/2014/main" id="{F2147056-9662-4A29-AD7A-6E3EC23A88F5}"/>
              </a:ext>
            </a:extLst>
          </p:cNvPr>
          <p:cNvSpPr txBox="1">
            <a:spLocks noChangeArrowheads="1"/>
          </p:cNvSpPr>
          <p:nvPr/>
        </p:nvSpPr>
        <p:spPr bwMode="auto">
          <a:xfrm>
            <a:off x="2238648" y="1206071"/>
            <a:ext cx="6497332" cy="9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None/>
            </a:pPr>
            <a:r>
              <a:rPr lang="sl-SI" altLang="sl-SI" sz="2400" b="1" u="sng" dirty="0">
                <a:cs typeface="Calibri" panose="020F0502020204030204" pitchFamily="34" charset="0"/>
              </a:rPr>
              <a:t>TRIJE STEBRI KIBERNETSKE VARNOSTI</a:t>
            </a:r>
            <a:endParaRPr lang="sl-SI" altLang="sl-SI" sz="2400" u="sng" dirty="0">
              <a:cs typeface="Calibri" panose="020F0502020204030204" pitchFamily="34" charset="0"/>
            </a:endParaRPr>
          </a:p>
          <a:p>
            <a:pPr>
              <a:spcBef>
                <a:spcPct val="20000"/>
              </a:spcBef>
              <a:buFont typeface="Arial" panose="020B0604020202020204" pitchFamily="34" charset="0"/>
              <a:buNone/>
            </a:pPr>
            <a:endParaRPr lang="en-US" altLang="en-US" sz="2800" dirty="0">
              <a:latin typeface="Calibri" panose="020F0502020204030204" pitchFamily="34" charset="0"/>
            </a:endParaRPr>
          </a:p>
        </p:txBody>
      </p:sp>
      <p:sp>
        <p:nvSpPr>
          <p:cNvPr id="11" name="Subtitle 7">
            <a:extLst>
              <a:ext uri="{FF2B5EF4-FFF2-40B4-BE49-F238E27FC236}">
                <a16:creationId xmlns:a16="http://schemas.microsoft.com/office/drawing/2014/main" id="{5512686B-30D5-48A5-9E3D-DD57C5F9692C}"/>
              </a:ext>
            </a:extLst>
          </p:cNvPr>
          <p:cNvSpPr txBox="1">
            <a:spLocks/>
          </p:cNvSpPr>
          <p:nvPr/>
        </p:nvSpPr>
        <p:spPr bwMode="auto">
          <a:xfrm>
            <a:off x="970756" y="2343150"/>
            <a:ext cx="2160587" cy="3203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PROCESI</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upravljanje procesov</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vodenje</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politike in postopki</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odnosi z dobavitelji</a:t>
            </a:r>
            <a:endParaRPr lang="en-US" altLang="en-US" sz="2400" dirty="0">
              <a:ea typeface="ＭＳ Ｐゴシック" panose="020B0600070205080204" pitchFamily="34" charset="-128"/>
            </a:endParaRPr>
          </a:p>
        </p:txBody>
      </p:sp>
      <p:sp>
        <p:nvSpPr>
          <p:cNvPr id="13" name="Subtitle 7">
            <a:extLst>
              <a:ext uri="{FF2B5EF4-FFF2-40B4-BE49-F238E27FC236}">
                <a16:creationId xmlns:a16="http://schemas.microsoft.com/office/drawing/2014/main" id="{A1DB69D4-6D47-4CDC-8DF2-8913B6C42615}"/>
              </a:ext>
            </a:extLst>
          </p:cNvPr>
          <p:cNvSpPr txBox="1">
            <a:spLocks/>
          </p:cNvSpPr>
          <p:nvPr/>
        </p:nvSpPr>
        <p:spPr bwMode="auto">
          <a:xfrm>
            <a:off x="4275520" y="2019836"/>
            <a:ext cx="2423588" cy="3167062"/>
          </a:xfrm>
          <a:prstGeom prst="rect">
            <a:avLst/>
          </a:prstGeom>
          <a:noFill/>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defRPr/>
            </a:pPr>
            <a:r>
              <a:rPr lang="sl-SI" altLang="sl-SI" sz="1800" b="1" dirty="0">
                <a:latin typeface="Arial" panose="020B0604020202020204" pitchFamily="34" charset="0"/>
                <a:ea typeface="ＭＳ Ｐゴシック" panose="020B0600070205080204" pitchFamily="34" charset="-128"/>
                <a:cs typeface="Calibri" panose="020F0502020204030204" pitchFamily="34" charset="0"/>
              </a:rPr>
              <a:t>     </a:t>
            </a: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TEHNOLOGIJA</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proti virusna zaščita</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požarne pregrade</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sistem za zaznavo vdorov</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upravljanje tehničnih ranljivosti</a:t>
            </a:r>
            <a:endParaRPr lang="en-US" altLang="en-US" sz="2400" dirty="0">
              <a:ea typeface="ＭＳ Ｐゴシック" panose="020B0600070205080204" pitchFamily="34" charset="-128"/>
            </a:endParaRPr>
          </a:p>
        </p:txBody>
      </p:sp>
      <p:sp>
        <p:nvSpPr>
          <p:cNvPr id="14" name="Subtitle 7">
            <a:extLst>
              <a:ext uri="{FF2B5EF4-FFF2-40B4-BE49-F238E27FC236}">
                <a16:creationId xmlns:a16="http://schemas.microsoft.com/office/drawing/2014/main" id="{2D432893-AAB0-4321-86BE-03831AD41813}"/>
              </a:ext>
            </a:extLst>
          </p:cNvPr>
          <p:cNvSpPr txBox="1">
            <a:spLocks/>
          </p:cNvSpPr>
          <p:nvPr/>
        </p:nvSpPr>
        <p:spPr bwMode="auto">
          <a:xfrm>
            <a:off x="7843285" y="2339688"/>
            <a:ext cx="2985787" cy="3865610"/>
          </a:xfrm>
          <a:prstGeom prst="rect">
            <a:avLst/>
          </a:prstGeom>
          <a:noFill/>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defRPr/>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ČLOVEŠKI VIRI</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usposabljanje</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ozaveščanje</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strokovno izpopolnjevanje</a:t>
            </a:r>
          </a:p>
          <a:p>
            <a:pPr>
              <a:defRPr/>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pooblastila</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13470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Kibernetski prostor</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202218"/>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Subtitle 7">
            <a:extLst>
              <a:ext uri="{FF2B5EF4-FFF2-40B4-BE49-F238E27FC236}">
                <a16:creationId xmlns:a16="http://schemas.microsoft.com/office/drawing/2014/main" id="{1BE72ABE-B0EF-4A35-9F5E-274B62DC00D0}"/>
              </a:ext>
            </a:extLst>
          </p:cNvPr>
          <p:cNvSpPr txBox="1">
            <a:spLocks/>
          </p:cNvSpPr>
          <p:nvPr/>
        </p:nvSpPr>
        <p:spPr bwMode="auto">
          <a:xfrm>
            <a:off x="776389" y="1311275"/>
            <a:ext cx="10506803" cy="51146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Je </a:t>
            </a: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globalno informacijsko okolje</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ustvarjeno s pomočjo elektronsko komunikacijskih omrežij in informacijskih sistemov, ki omogoča nastanek, obdelavo in izmenjavo informacij.</a:t>
            </a:r>
          </a:p>
          <a:p>
            <a:pPr algn="just"/>
            <a:endParaRPr lang="sl-SI" altLang="sl-SI" sz="2400" dirty="0">
              <a:latin typeface="Arial" panose="020B0604020202020204" pitchFamily="34" charset="0"/>
              <a:ea typeface="ＭＳ Ｐゴシック" panose="020B0600070205080204" pitchFamily="34" charset="-128"/>
              <a:cs typeface="Calibri" panose="020F0502020204030204" pitchFamily="34" charset="0"/>
            </a:endParaRPr>
          </a:p>
          <a:p>
            <a:pPr algn="just"/>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Informacijska varnost</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je zaščita, varovanje in obramba </a:t>
            </a:r>
            <a:r>
              <a:rPr lang="sl-SI" altLang="sl-SI" sz="2400" u="sng" dirty="0">
                <a:latin typeface="Arial" panose="020B0604020202020204" pitchFamily="34" charset="0"/>
                <a:ea typeface="ＭＳ Ｐゴシック" panose="020B0600070205080204" pitchFamily="34" charset="-128"/>
                <a:cs typeface="Calibri" panose="020F0502020204030204" pitchFamily="34" charset="0"/>
              </a:rPr>
              <a:t>informacijskega okolja (informacij)</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pred nedovoljenim dostopom, uporabo, razkritjem, motenjem, spreminjanjem ali uničenjem, z namenom zagotavljanja </a:t>
            </a:r>
            <a:r>
              <a:rPr lang="sl-SI" altLang="sl-SI" sz="2400" u="sng" dirty="0">
                <a:latin typeface="Arial" panose="020B0604020202020204" pitchFamily="34" charset="0"/>
                <a:ea typeface="ＭＳ Ｐゴシック" panose="020B0600070205080204" pitchFamily="34" charset="-128"/>
                <a:cs typeface="Calibri" panose="020F0502020204030204" pitchFamily="34" charset="0"/>
              </a:rPr>
              <a:t>zaupnosti</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(avtentičnosti), </a:t>
            </a:r>
            <a:r>
              <a:rPr lang="sl-SI" altLang="sl-SI" sz="2400" u="sng" dirty="0">
                <a:latin typeface="Arial" panose="020B0604020202020204" pitchFamily="34" charset="0"/>
                <a:ea typeface="ＭＳ Ｐゴシック" panose="020B0600070205080204" pitchFamily="34" charset="-128"/>
                <a:cs typeface="Calibri" panose="020F0502020204030204" pitchFamily="34" charset="0"/>
              </a:rPr>
              <a:t>celovitosti</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in </a:t>
            </a:r>
            <a:r>
              <a:rPr lang="sl-SI" altLang="sl-SI" sz="2400" u="sng" dirty="0">
                <a:latin typeface="Arial" panose="020B0604020202020204" pitchFamily="34" charset="0"/>
                <a:ea typeface="ＭＳ Ｐゴシック" panose="020B0600070205080204" pitchFamily="34" charset="-128"/>
                <a:cs typeface="Calibri" panose="020F0502020204030204" pitchFamily="34" charset="0"/>
              </a:rPr>
              <a:t>razpoložljivosti.</a:t>
            </a:r>
          </a:p>
          <a:p>
            <a:pPr algn="just"/>
            <a:endParaRPr lang="sl-SI" altLang="sl-SI" sz="2400" dirty="0">
              <a:latin typeface="Arial" panose="020B0604020202020204" pitchFamily="34" charset="0"/>
              <a:ea typeface="ＭＳ Ｐゴシック" panose="020B0600070205080204" pitchFamily="34" charset="-128"/>
              <a:cs typeface="Calibri" panose="020F0502020204030204" pitchFamily="34" charset="0"/>
            </a:endParaRPr>
          </a:p>
          <a:p>
            <a:pPr algn="just"/>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Kibernetska varnost</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je sposobnost zaščititi, varovati in braniti </a:t>
            </a:r>
            <a:r>
              <a:rPr lang="sl-SI" altLang="sl-SI" sz="2400" u="sng" dirty="0">
                <a:latin typeface="Arial" panose="020B0604020202020204" pitchFamily="34" charset="0"/>
                <a:ea typeface="ＭＳ Ｐゴシック" panose="020B0600070205080204" pitchFamily="34" charset="-128"/>
                <a:cs typeface="Calibri" panose="020F0502020204030204" pitchFamily="34" charset="0"/>
              </a:rPr>
              <a:t>kibernetski prostor</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pred kibernetskimi grožnjami, incidenti in kibernetskimi napadi.</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16052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Kibernetske grožnje</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667332" y="722335"/>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pic>
        <p:nvPicPr>
          <p:cNvPr id="2" name="Slika 1">
            <a:extLst>
              <a:ext uri="{FF2B5EF4-FFF2-40B4-BE49-F238E27FC236}">
                <a16:creationId xmlns:a16="http://schemas.microsoft.com/office/drawing/2014/main" id="{E50ABBE3-6791-44A0-BD21-286586290DB7}"/>
              </a:ext>
            </a:extLst>
          </p:cNvPr>
          <p:cNvPicPr>
            <a:picLocks noChangeAspect="1"/>
          </p:cNvPicPr>
          <p:nvPr/>
        </p:nvPicPr>
        <p:blipFill>
          <a:blip r:embed="rId5"/>
          <a:stretch>
            <a:fillRect/>
          </a:stretch>
        </p:blipFill>
        <p:spPr>
          <a:xfrm>
            <a:off x="915925" y="722724"/>
            <a:ext cx="9251531" cy="6205675"/>
          </a:xfrm>
          <a:prstGeom prst="rect">
            <a:avLst/>
          </a:prstGeom>
        </p:spPr>
      </p:pic>
      <p:sp>
        <p:nvSpPr>
          <p:cNvPr id="10" name="Subtitle 7">
            <a:extLst>
              <a:ext uri="{FF2B5EF4-FFF2-40B4-BE49-F238E27FC236}">
                <a16:creationId xmlns:a16="http://schemas.microsoft.com/office/drawing/2014/main" id="{9B4DCFDF-5E6D-4D11-B20B-70E8AFA9E388}"/>
              </a:ext>
            </a:extLst>
          </p:cNvPr>
          <p:cNvSpPr txBox="1">
            <a:spLocks noChangeArrowheads="1"/>
          </p:cNvSpPr>
          <p:nvPr/>
        </p:nvSpPr>
        <p:spPr bwMode="auto">
          <a:xfrm>
            <a:off x="10232293" y="6758782"/>
            <a:ext cx="2087563" cy="217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800">
                <a:ea typeface="ＭＳ Ｐゴシック" panose="020B0600070205080204" pitchFamily="34" charset="-128"/>
              </a:rPr>
              <a:t>https://www.digitalcityfestival.com</a:t>
            </a:r>
            <a:endParaRPr lang="en-US" altLang="en-US" sz="800" dirty="0">
              <a:ea typeface="ＭＳ Ｐゴシック" panose="020B0600070205080204" pitchFamily="34" charset="-128"/>
            </a:endParaRPr>
          </a:p>
        </p:txBody>
      </p:sp>
    </p:spTree>
    <p:extLst>
      <p:ext uri="{BB962C8B-B14F-4D97-AF65-F5344CB8AC3E}">
        <p14:creationId xmlns:p14="http://schemas.microsoft.com/office/powerpoint/2010/main" val="310997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Vektorji kibernetskih groženj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202218"/>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1" name="Subtitle 7">
            <a:extLst>
              <a:ext uri="{FF2B5EF4-FFF2-40B4-BE49-F238E27FC236}">
                <a16:creationId xmlns:a16="http://schemas.microsoft.com/office/drawing/2014/main" id="{227E12DC-D06B-45C5-A5D2-89B82C4B3F1F}"/>
              </a:ext>
            </a:extLst>
          </p:cNvPr>
          <p:cNvSpPr txBox="1">
            <a:spLocks noChangeArrowheads="1"/>
          </p:cNvSpPr>
          <p:nvPr/>
        </p:nvSpPr>
        <p:spPr bwMode="auto">
          <a:xfrm>
            <a:off x="923333" y="1100974"/>
            <a:ext cx="10334699" cy="5640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NAJPOGOSTEJŠI VEKTORJI KIBERNETSKIH NAPADOV </a:t>
            </a:r>
          </a:p>
          <a:p>
            <a:pPr marL="0" indent="0">
              <a:buFont typeface="Arial" panose="020B0604020202020204" pitchFamily="34" charset="0"/>
              <a:buNone/>
            </a:pPr>
            <a:endParaRPr lang="sl-SI" altLang="sl-SI" sz="2400" dirty="0">
              <a:latin typeface="Arial" panose="020B0604020202020204" pitchFamily="34" charset="0"/>
              <a:ea typeface="ＭＳ Ｐゴシック" panose="020B0600070205080204" pitchFamily="34" charset="-128"/>
              <a:cs typeface="Calibri" panose="020F0502020204030204" pitchFamily="34" charset="0"/>
            </a:endParaRPr>
          </a:p>
          <a:p>
            <a:pPr marL="0" indent="0"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a:t>
            </a:r>
            <a:r>
              <a:rPr lang="sl-SI" altLang="sl-SI" sz="2400" u="sng" dirty="0">
                <a:latin typeface="Arial" panose="020B0604020202020204" pitchFamily="34" charset="0"/>
                <a:ea typeface="ＭＳ Ｐゴシック" panose="020B0600070205080204" pitchFamily="34" charset="-128"/>
                <a:cs typeface="Calibri" panose="020F0502020204030204" pitchFamily="34" charset="0"/>
              </a:rPr>
              <a:t>ribarjenje</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a:t>
            </a:r>
            <a:r>
              <a:rPr lang="sl-SI" altLang="sl-SI" sz="2400" i="1" dirty="0" err="1">
                <a:latin typeface="Arial" panose="020B0604020202020204" pitchFamily="34" charset="0"/>
                <a:ea typeface="ＭＳ Ｐゴシック" panose="020B0600070205080204" pitchFamily="34" charset="-128"/>
                <a:cs typeface="Calibri" panose="020F0502020204030204" pitchFamily="34" charset="0"/>
              </a:rPr>
              <a:t>Phishing</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a:t>
            </a:r>
          </a:p>
          <a:p>
            <a:pPr marL="0" indent="0"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kraja uporabniških imen in/ali gesel (kompromitirane poverilnice)</a:t>
            </a:r>
          </a:p>
          <a:p>
            <a:pPr marL="0" indent="0"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zlonamerna programska oprema (</a:t>
            </a:r>
            <a:r>
              <a:rPr lang="sl-SI" altLang="sl-SI" sz="2400" i="1" dirty="0" err="1">
                <a:latin typeface="Arial" panose="020B0604020202020204" pitchFamily="34" charset="0"/>
                <a:ea typeface="ＭＳ Ｐゴシック" panose="020B0600070205080204" pitchFamily="34" charset="-128"/>
                <a:cs typeface="Calibri" panose="020F0502020204030204" pitchFamily="34" charset="0"/>
              </a:rPr>
              <a:t>Malware</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a:t>
            </a:r>
          </a:p>
          <a:p>
            <a:pPr marL="0" indent="0"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neuporaba šifriranja ali šibko šifriranje (prestrezanje podatkov) </a:t>
            </a:r>
          </a:p>
          <a:p>
            <a:pPr marL="0" indent="0"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ne posodobljeni strežniki ali aplikacije (varnostne posodobitve)</a:t>
            </a:r>
          </a:p>
          <a:p>
            <a:pPr marL="0" indent="0"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porazdeljeno onemogočanje storitve (</a:t>
            </a:r>
            <a:r>
              <a:rPr lang="sl-SI" altLang="sl-SI" sz="2400" i="1" dirty="0" err="1">
                <a:latin typeface="Arial" panose="020B0604020202020204" pitchFamily="34" charset="0"/>
                <a:ea typeface="ＭＳ Ｐゴシック" panose="020B0600070205080204" pitchFamily="34" charset="-128"/>
                <a:cs typeface="Calibri" panose="020F0502020204030204" pitchFamily="34" charset="0"/>
              </a:rPr>
              <a:t>DDoS</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a:t>
            </a:r>
          </a:p>
          <a:p>
            <a:pPr marL="0" indent="0"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druge oblike socialnega inženiringa</a:t>
            </a:r>
          </a:p>
          <a:p>
            <a:pPr marL="0" indent="0"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notranje grožnje</a:t>
            </a:r>
          </a:p>
          <a:p>
            <a:pPr marL="0" indent="0"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preko dobavitelja opreme</a:t>
            </a:r>
          </a:p>
          <a:p>
            <a:pPr marL="0" indent="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4701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Kibernetski napad</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202218"/>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Subtitle 7">
            <a:extLst>
              <a:ext uri="{FF2B5EF4-FFF2-40B4-BE49-F238E27FC236}">
                <a16:creationId xmlns:a16="http://schemas.microsoft.com/office/drawing/2014/main" id="{1E70AC24-35B6-4C4C-9659-B198AFF351B1}"/>
              </a:ext>
            </a:extLst>
          </p:cNvPr>
          <p:cNvSpPr txBox="1">
            <a:spLocks noChangeArrowheads="1"/>
          </p:cNvSpPr>
          <p:nvPr/>
        </p:nvSpPr>
        <p:spPr bwMode="auto">
          <a:xfrm>
            <a:off x="1206397" y="1202218"/>
            <a:ext cx="9768572" cy="4890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STOPNJE IZVEDBE KIBERNETSKEGA NAPADA </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a:t>
            </a:r>
            <a:r>
              <a:rPr lang="sl-SI" altLang="sl-SI" sz="2400" i="1" dirty="0" err="1">
                <a:latin typeface="Arial" panose="020B0604020202020204" pitchFamily="34" charset="0"/>
                <a:ea typeface="ＭＳ Ｐゴシック" panose="020B0600070205080204" pitchFamily="34" charset="-128"/>
                <a:cs typeface="Calibri" panose="020F0502020204030204" pitchFamily="34" charset="0"/>
              </a:rPr>
              <a:t>Cyber</a:t>
            </a:r>
            <a:r>
              <a:rPr lang="sl-SI" altLang="sl-SI" sz="2400" i="1" dirty="0">
                <a:latin typeface="Arial" panose="020B0604020202020204" pitchFamily="34" charset="0"/>
                <a:ea typeface="ＭＳ Ｐゴシック" panose="020B0600070205080204" pitchFamily="34" charset="-128"/>
                <a:cs typeface="Calibri" panose="020F0502020204030204" pitchFamily="34" charset="0"/>
              </a:rPr>
              <a:t> </a:t>
            </a:r>
            <a:r>
              <a:rPr lang="sl-SI" altLang="sl-SI" sz="2400" i="1" dirty="0" err="1">
                <a:latin typeface="Arial" panose="020B0604020202020204" pitchFamily="34" charset="0"/>
                <a:ea typeface="ＭＳ Ｐゴシック" panose="020B0600070205080204" pitchFamily="34" charset="-128"/>
                <a:cs typeface="Calibri" panose="020F0502020204030204" pitchFamily="34" charset="0"/>
              </a:rPr>
              <a:t>Kill</a:t>
            </a:r>
            <a:r>
              <a:rPr lang="sl-SI" altLang="sl-SI" sz="2400" i="1" dirty="0">
                <a:latin typeface="Arial" panose="020B0604020202020204" pitchFamily="34" charset="0"/>
                <a:ea typeface="ＭＳ Ｐゴシック" panose="020B0600070205080204" pitchFamily="34" charset="-128"/>
                <a:cs typeface="Calibri" panose="020F0502020204030204" pitchFamily="34" charset="0"/>
              </a:rPr>
              <a:t> </a:t>
            </a:r>
            <a:r>
              <a:rPr lang="sl-SI" altLang="sl-SI" sz="2400" i="1" dirty="0" err="1">
                <a:latin typeface="Arial" panose="020B0604020202020204" pitchFamily="34" charset="0"/>
                <a:ea typeface="ＭＳ Ｐゴシック" panose="020B0600070205080204" pitchFamily="34" charset="-128"/>
                <a:cs typeface="Calibri" panose="020F0502020204030204" pitchFamily="34" charset="0"/>
              </a:rPr>
              <a:t>Chain</a:t>
            </a:r>
            <a:r>
              <a:rPr lang="sl-SI" altLang="sl-SI" sz="2400" i="1" dirty="0">
                <a:latin typeface="Arial" panose="020B0604020202020204" pitchFamily="34" charset="0"/>
                <a:ea typeface="ＭＳ Ｐゴシック" panose="020B0600070205080204" pitchFamily="34" charset="-128"/>
                <a:cs typeface="Calibri" panose="020F0502020204030204" pitchFamily="34" charset="0"/>
              </a:rPr>
              <a:t>)</a:t>
            </a:r>
          </a:p>
          <a:p>
            <a:pPr marL="0" indent="0">
              <a:buFont typeface="Arial" panose="020B0604020202020204" pitchFamily="34" charset="0"/>
              <a:buNone/>
            </a:pPr>
            <a:endParaRPr lang="sl-SI" altLang="sl-SI" sz="2400" dirty="0">
              <a:latin typeface="Arial" panose="020B0604020202020204" pitchFamily="34" charset="0"/>
              <a:ea typeface="ＭＳ Ｐゴシック" panose="020B0600070205080204" pitchFamily="34" charset="-128"/>
              <a:cs typeface="Calibri" panose="020F0502020204030204" pitchFamily="34" charset="0"/>
            </a:endParaRPr>
          </a:p>
          <a:p>
            <a:pPr marL="0" indent="0">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izvidništvo in zbiranje podatkov (odprti podatki, skeniranje, soc. inž.)</a:t>
            </a:r>
          </a:p>
          <a:p>
            <a:pPr marL="0" indent="0">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izbira ustreznega »orožja/orodja« za napad</a:t>
            </a:r>
          </a:p>
          <a:p>
            <a:pPr marL="0" indent="0">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dostava izbranega »orožja/orodja« za napad</a:t>
            </a:r>
          </a:p>
          <a:p>
            <a:pPr marL="0" indent="0">
              <a:buFont typeface="Arial" panose="020B0604020202020204" pitchFamily="34" charset="0"/>
              <a:buAutoNum type="arabicPeriod"/>
            </a:pPr>
            <a:endParaRPr lang="sl-SI" altLang="sl-SI" sz="2400" dirty="0">
              <a:latin typeface="Arial" panose="020B0604020202020204" pitchFamily="34" charset="0"/>
              <a:ea typeface="ＭＳ Ｐゴシック" panose="020B0600070205080204" pitchFamily="34" charset="-128"/>
              <a:cs typeface="Calibri" panose="020F0502020204030204" pitchFamily="34" charset="0"/>
            </a:endParaRPr>
          </a:p>
          <a:p>
            <a:pPr marL="0" indent="0">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izraba (izkoriščanje) zaznane ranljivosti</a:t>
            </a:r>
          </a:p>
          <a:p>
            <a:pPr marL="0" indent="0">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namestitev izbranega »orožja/orodja« </a:t>
            </a:r>
          </a:p>
          <a:p>
            <a:pPr marL="0" indent="0">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prevzem nadzora in upravljanje</a:t>
            </a:r>
          </a:p>
          <a:p>
            <a:pPr marL="0" indent="0">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izvedba akcij za dosego cilja napada</a:t>
            </a:r>
            <a:endParaRPr lang="en-US" altLang="en-US" sz="2400" dirty="0">
              <a:ea typeface="ＭＳ Ｐゴシック" panose="020B0600070205080204" pitchFamily="34" charset="-128"/>
            </a:endParaRPr>
          </a:p>
        </p:txBody>
      </p:sp>
      <p:cxnSp>
        <p:nvCxnSpPr>
          <p:cNvPr id="4" name="Raven povezovalnik 3">
            <a:extLst>
              <a:ext uri="{FF2B5EF4-FFF2-40B4-BE49-F238E27FC236}">
                <a16:creationId xmlns:a16="http://schemas.microsoft.com/office/drawing/2014/main" id="{A1AF0418-FB56-4E75-AC5E-71FBED65E3FF}"/>
              </a:ext>
            </a:extLst>
          </p:cNvPr>
          <p:cNvCxnSpPr/>
          <p:nvPr/>
        </p:nvCxnSpPr>
        <p:spPr>
          <a:xfrm>
            <a:off x="914400" y="3640822"/>
            <a:ext cx="6996418" cy="0"/>
          </a:xfrm>
          <a:prstGeom prst="line">
            <a:avLst/>
          </a:prstGeom>
          <a:ln>
            <a:solidFill>
              <a:srgbClr val="FF0000"/>
            </a:solidFill>
          </a:ln>
          <a:effectLst>
            <a:glow rad="635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473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705564"/>
            <a:ext cx="11026921"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3" name="Subtitle 7">
            <a:extLst>
              <a:ext uri="{FF2B5EF4-FFF2-40B4-BE49-F238E27FC236}">
                <a16:creationId xmlns:a16="http://schemas.microsoft.com/office/drawing/2014/main" id="{02A0EEA1-323C-4AB0-866E-F773393116AF}"/>
              </a:ext>
            </a:extLst>
          </p:cNvPr>
          <p:cNvSpPr txBox="1">
            <a:spLocks noChangeArrowheads="1"/>
          </p:cNvSpPr>
          <p:nvPr/>
        </p:nvSpPr>
        <p:spPr bwMode="auto">
          <a:xfrm>
            <a:off x="862449" y="1262207"/>
            <a:ext cx="9768572" cy="4890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DRUGI NAČINI NAPADA NA INFORMACIJSKI SISTEM</a:t>
            </a:r>
          </a:p>
          <a:p>
            <a:pPr marL="0" indent="0">
              <a:buFont typeface="Arial" panose="020B0604020202020204" pitchFamily="34" charset="0"/>
              <a:buNone/>
            </a:pPr>
            <a:endParaRPr lang="sl-SI" altLang="sl-SI" sz="2400" i="1" dirty="0">
              <a:latin typeface="Arial" panose="020B0604020202020204" pitchFamily="34" charset="0"/>
              <a:ea typeface="ＭＳ Ｐゴシック" panose="020B0600070205080204" pitchFamily="34" charset="-128"/>
              <a:cs typeface="Calibri" panose="020F0502020204030204" pitchFamily="34" charset="0"/>
            </a:endParaRPr>
          </a:p>
          <a:p>
            <a:pPr algn="just" eaLnBrk="1" hangingPunct="1">
              <a:defRPr/>
            </a:pPr>
            <a:r>
              <a:rPr lang="sl-SI" sz="2400" dirty="0">
                <a:latin typeface="Arial" panose="020B0604020202020204" pitchFamily="34" charset="0"/>
                <a:cs typeface="Arial" panose="020B0604020202020204" pitchFamily="34" charset="0"/>
              </a:rPr>
              <a:t>Omogočanje </a:t>
            </a:r>
            <a:r>
              <a:rPr lang="sl-SI" sz="2400" u="sng" dirty="0">
                <a:latin typeface="Arial" panose="020B0604020202020204" pitchFamily="34" charset="0"/>
                <a:cs typeface="Arial" panose="020B0604020202020204" pitchFamily="34" charset="0"/>
              </a:rPr>
              <a:t>nepooblaščenega dostopa do ključnih sestavin</a:t>
            </a:r>
            <a:r>
              <a:rPr lang="sl-SI" sz="2400" dirty="0">
                <a:latin typeface="Arial" panose="020B0604020202020204" pitchFamily="34" charset="0"/>
                <a:cs typeface="Arial" panose="020B0604020202020204" pitchFamily="34" charset="0"/>
              </a:rPr>
              <a:t> informacijskega sistema ali dostop do dela informacijskega sistema (nameščanje strojne in programske opreme za oddaljen dostop).</a:t>
            </a:r>
            <a:endParaRPr lang="en-US" sz="2400" dirty="0">
              <a:latin typeface="Arial" panose="020B0604020202020204" pitchFamily="34" charset="0"/>
              <a:cs typeface="Arial" panose="020B0604020202020204" pitchFamily="34" charset="0"/>
            </a:endParaRPr>
          </a:p>
          <a:p>
            <a:pPr algn="just" eaLnBrk="1" hangingPunct="1">
              <a:defRPr/>
            </a:pPr>
            <a:r>
              <a:rPr lang="sl-SI" sz="2400" dirty="0">
                <a:latin typeface="Arial" panose="020B0604020202020204" pitchFamily="34" charset="0"/>
                <a:cs typeface="Arial" panose="020B0604020202020204" pitchFamily="34" charset="0"/>
              </a:rPr>
              <a:t>Dostop do </a:t>
            </a:r>
            <a:r>
              <a:rPr lang="sl-SI" sz="2400" u="sng" dirty="0">
                <a:latin typeface="Arial" panose="020B0604020202020204" pitchFamily="34" charset="0"/>
                <a:cs typeface="Arial" panose="020B0604020202020204" pitchFamily="34" charset="0"/>
              </a:rPr>
              <a:t>zavrženih komponent informacijske opreme</a:t>
            </a:r>
            <a:r>
              <a:rPr lang="sl-SI" sz="2400" dirty="0">
                <a:latin typeface="Arial" panose="020B0604020202020204" pitchFamily="34" charset="0"/>
                <a:cs typeface="Arial" panose="020B0604020202020204" pitchFamily="34" charset="0"/>
              </a:rPr>
              <a:t> (trdi diski, </a:t>
            </a:r>
            <a:r>
              <a:rPr lang="sl-SI" sz="2400" dirty="0" err="1">
                <a:latin typeface="Arial" panose="020B0604020202020204" pitchFamily="34" charset="0"/>
                <a:cs typeface="Arial" panose="020B0604020202020204" pitchFamily="34" charset="0"/>
              </a:rPr>
              <a:t>multi</a:t>
            </a:r>
            <a:r>
              <a:rPr lang="sl-SI" sz="2400" dirty="0">
                <a:latin typeface="Arial" panose="020B0604020202020204" pitchFamily="34" charset="0"/>
                <a:cs typeface="Arial" panose="020B0604020202020204" pitchFamily="34" charset="0"/>
              </a:rPr>
              <a:t>-funkcijske naprave, USB ključki, SD kartice, mobilni telefoni, ipd.).</a:t>
            </a:r>
          </a:p>
          <a:p>
            <a:pPr algn="just" eaLnBrk="1" hangingPunct="1">
              <a:defRPr/>
            </a:pPr>
            <a:r>
              <a:rPr lang="sl-SI" sz="2400" u="sng" dirty="0">
                <a:latin typeface="Arial" panose="020B0604020202020204" pitchFamily="34" charset="0"/>
                <a:cs typeface="Arial" panose="020B0604020202020204" pitchFamily="34" charset="0"/>
              </a:rPr>
              <a:t>Priklapljanje neznanih naprav</a:t>
            </a:r>
            <a:r>
              <a:rPr lang="sl-SI" sz="2400" dirty="0">
                <a:latin typeface="Arial" panose="020B0604020202020204" pitchFamily="34" charset="0"/>
                <a:cs typeface="Arial" panose="020B0604020202020204" pitchFamily="34" charset="0"/>
              </a:rPr>
              <a:t> v omrežje/sistem (okuženi USB ključki, okužene SD kartice, polnjenje okuženega mobilnega telefona na osebnem računalniku, ipd.).</a:t>
            </a:r>
          </a:p>
          <a:p>
            <a:pPr marL="0" indent="0">
              <a:buFont typeface="Arial" panose="020B0604020202020204" pitchFamily="34" charset="0"/>
              <a:buNone/>
            </a:pPr>
            <a:endParaRPr lang="sl-SI" altLang="sl-SI" sz="2400" dirty="0">
              <a:latin typeface="Arial" panose="020B060402020202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985684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202218"/>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Subtitle 7">
            <a:extLst>
              <a:ext uri="{FF2B5EF4-FFF2-40B4-BE49-F238E27FC236}">
                <a16:creationId xmlns:a16="http://schemas.microsoft.com/office/drawing/2014/main" id="{06D0AE10-6C52-4172-AFDB-2A975D018DBA}"/>
              </a:ext>
            </a:extLst>
          </p:cNvPr>
          <p:cNvSpPr txBox="1">
            <a:spLocks/>
          </p:cNvSpPr>
          <p:nvPr/>
        </p:nvSpPr>
        <p:spPr bwMode="auto">
          <a:xfrm>
            <a:off x="776390" y="1316874"/>
            <a:ext cx="9852462" cy="49995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KORAKI ZA DVIG RAVNI KIBERNETSKE VARNOSTI</a:t>
            </a:r>
          </a:p>
          <a:p>
            <a:pPr marL="0" indent="0">
              <a:buFont typeface="Arial" panose="020B0604020202020204" pitchFamily="34" charset="0"/>
              <a:buNone/>
            </a:pPr>
            <a:endParaRPr lang="sl-SI" altLang="sl-SI" sz="2400" dirty="0">
              <a:latin typeface="Arial" panose="020B0604020202020204" pitchFamily="34" charset="0"/>
              <a:ea typeface="ＭＳ Ｐゴシック" panose="020B0600070205080204" pitchFamily="34" charset="-128"/>
              <a:cs typeface="Calibri" panose="020F0502020204030204" pitchFamily="34" charset="0"/>
            </a:endParaRPr>
          </a:p>
          <a:p>
            <a:pPr marL="0" indent="0" algn="just">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1. Sprejetje sklepa (zaveze) vodstva</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subjekta o izvedbi oziroma izvajanju ukrepov za povečanje kibernetske varnosti z jasno določenimi cilji in potrebnimi viri (SUVI in SUNP).</a:t>
            </a:r>
          </a:p>
          <a:p>
            <a:pPr marL="0" indent="0" algn="just">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2. Določitev obsega</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omrežij in informacijskih sistemov, katerih varnost želimo izboljšati.</a:t>
            </a:r>
          </a:p>
          <a:p>
            <a:pPr marL="0" indent="0" algn="just">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3. Izdaja informacijske varnostne politike</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s katero se predpiše izvajanje potrebnih varnostnih ukrepov za zagotovitev varnosti omrežij in informacijskih sistemov.</a:t>
            </a:r>
          </a:p>
          <a:p>
            <a:pPr marL="0" indent="0">
              <a:buFont typeface="Arial" panose="020B0604020202020204" pitchFamily="34" charset="0"/>
              <a:buNone/>
            </a:pPr>
            <a:endParaRPr lang="sl-SI" altLang="sl-SI" sz="1800" dirty="0">
              <a:latin typeface="Arial" panose="020B060402020202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81952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202218"/>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Subtitle 7">
            <a:extLst>
              <a:ext uri="{FF2B5EF4-FFF2-40B4-BE49-F238E27FC236}">
                <a16:creationId xmlns:a16="http://schemas.microsoft.com/office/drawing/2014/main" id="{06D0AE10-6C52-4172-AFDB-2A975D018DBA}"/>
              </a:ext>
            </a:extLst>
          </p:cNvPr>
          <p:cNvSpPr txBox="1">
            <a:spLocks/>
          </p:cNvSpPr>
          <p:nvPr/>
        </p:nvSpPr>
        <p:spPr bwMode="auto">
          <a:xfrm>
            <a:off x="776389" y="1316874"/>
            <a:ext cx="10372579" cy="49995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KORAKI ZA DVIG RAVNI KIBERNETSKE VARNOSTI</a:t>
            </a:r>
          </a:p>
          <a:p>
            <a:pPr marL="0" indent="0">
              <a:buFont typeface="Arial" panose="020B0604020202020204" pitchFamily="34" charset="0"/>
              <a:buNone/>
            </a:pPr>
            <a:endParaRPr lang="sl-SI" altLang="sl-SI" sz="2400" dirty="0">
              <a:latin typeface="Arial" panose="020B0604020202020204" pitchFamily="34" charset="0"/>
              <a:ea typeface="ＭＳ Ｐゴシック" panose="020B0600070205080204" pitchFamily="34" charset="-128"/>
              <a:cs typeface="Calibri" panose="020F0502020204030204" pitchFamily="34" charset="0"/>
            </a:endParaRPr>
          </a:p>
          <a:p>
            <a:pPr marL="0" indent="0" algn="just">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rPr>
              <a:t>4.</a:t>
            </a:r>
            <a:r>
              <a:rPr lang="sl-SI" altLang="sl-SI" sz="2400" dirty="0">
                <a:latin typeface="Arial" panose="020B0604020202020204" pitchFamily="34" charset="0"/>
                <a:ea typeface="ＭＳ Ｐゴシック" panose="020B0600070205080204" pitchFamily="34" charset="-128"/>
              </a:rPr>
              <a:t> </a:t>
            </a: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Izvedba procesa obvladovanja tveganj </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oziroma izdelava analize obvladovanja tveganj z določitvijo ustrezne </a:t>
            </a:r>
            <a:r>
              <a:rPr lang="sl-SI" altLang="sl-SI" sz="2400" u="sng" dirty="0">
                <a:latin typeface="Arial" panose="020B0604020202020204" pitchFamily="34" charset="0"/>
                <a:ea typeface="ＭＳ Ｐゴシック" panose="020B0600070205080204" pitchFamily="34" charset="-128"/>
                <a:cs typeface="Calibri" panose="020F0502020204030204" pitchFamily="34" charset="0"/>
              </a:rPr>
              <a:t>sprejemljive ravni tveganj.</a:t>
            </a:r>
            <a:endParaRPr lang="sl-SI" altLang="sl-SI" sz="2400" dirty="0">
              <a:latin typeface="Arial" panose="020B0604020202020204" pitchFamily="34" charset="0"/>
              <a:ea typeface="ＭＳ Ｐゴシック" panose="020B0600070205080204" pitchFamily="34" charset="-128"/>
              <a:cs typeface="Calibri" panose="020F0502020204030204" pitchFamily="34" charset="0"/>
            </a:endParaRPr>
          </a:p>
          <a:p>
            <a:pPr marL="0" indent="0" algn="just">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5. Implementacija ustreznih varnostnih ukrepov</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za blažitev vseh tistih tveganj, ki so se znašla nad sprejemljivo ravnjo tveganj ter drugih varnostnih ukrepov.</a:t>
            </a:r>
          </a:p>
          <a:p>
            <a:pPr marL="0" indent="0" algn="just">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6. Izvajanje nadzora </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nad izvajanjem varnostnih ukrepov in predlogi izboljšav (tudi vodstveni pregled).</a:t>
            </a:r>
          </a:p>
          <a:p>
            <a:pPr marL="0" indent="0">
              <a:buFont typeface="Arial" panose="020B0604020202020204" pitchFamily="34" charset="0"/>
              <a:buNone/>
            </a:pPr>
            <a:endParaRPr lang="sl-SI" altLang="sl-SI" sz="1800" dirty="0">
              <a:latin typeface="Arial" panose="020B060402020202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42782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202218"/>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1" name="Subtitle 7">
            <a:extLst>
              <a:ext uri="{FF2B5EF4-FFF2-40B4-BE49-F238E27FC236}">
                <a16:creationId xmlns:a16="http://schemas.microsoft.com/office/drawing/2014/main" id="{118F2207-273A-46D4-B09E-93CBE8BE433A}"/>
              </a:ext>
            </a:extLst>
          </p:cNvPr>
          <p:cNvSpPr txBox="1">
            <a:spLocks noChangeArrowheads="1"/>
          </p:cNvSpPr>
          <p:nvPr/>
        </p:nvSpPr>
        <p:spPr bwMode="auto">
          <a:xfrm>
            <a:off x="916977" y="1393206"/>
            <a:ext cx="10347412" cy="4759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altLang="sl-SI" sz="2400" b="1" dirty="0">
                <a:latin typeface="Arial" panose="020B0604020202020204" pitchFamily="34" charset="0"/>
                <a:ea typeface="ＭＳ Ｐゴシック" panose="020B0600070205080204" pitchFamily="34" charset="-128"/>
                <a:cs typeface="Arial" panose="020B0604020202020204" pitchFamily="34" charset="0"/>
              </a:rPr>
              <a:t>UKREPI ZA POVEČANJE ODPORNOSTI NA KIBERNETSKE INCIDENTE</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a:t>
            </a:r>
          </a:p>
          <a:p>
            <a:pPr marL="0" indent="0">
              <a:buFont typeface="Arial" panose="020B0604020202020204" pitchFamily="34" charset="0"/>
              <a:buNone/>
            </a:pPr>
            <a:endParaRPr lang="sl-SI" altLang="sl-SI"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Arial" panose="020B0604020202020204" pitchFamily="34" charset="0"/>
              </a:rPr>
              <a:t> Ukrepi za zmanjšanje verjetnosti pojava kibernetskega incidenta</a:t>
            </a:r>
          </a:p>
          <a:p>
            <a:pPr marL="0" indent="0" algn="just">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Arial" panose="020B0604020202020204" pitchFamily="34" charset="0"/>
              </a:rPr>
              <a:t> Ukrepi za hitro odkrivanje kibernetskega incidenta</a:t>
            </a:r>
          </a:p>
          <a:p>
            <a:pPr marL="0" indent="0" algn="just">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Arial" panose="020B0604020202020204" pitchFamily="34" charset="0"/>
              </a:rPr>
              <a:t> Ukrepi za pripravljenost na odziv v primeru kibernetskega incidenta</a:t>
            </a:r>
          </a:p>
          <a:p>
            <a:pPr marL="0" indent="0" algn="just">
              <a:buFont typeface="Arial" panose="020B0604020202020204" pitchFamily="34" charset="0"/>
              <a:buAutoNum type="arabicPeriod"/>
            </a:pPr>
            <a:r>
              <a:rPr lang="sl-SI" altLang="sl-SI" sz="2400" dirty="0">
                <a:latin typeface="Arial" panose="020B0604020202020204" pitchFamily="34" charset="0"/>
                <a:ea typeface="ＭＳ Ｐゴシック" panose="020B0600070205080204" pitchFamily="34" charset="-128"/>
                <a:cs typeface="Arial" panose="020B0604020202020204" pitchFamily="34" charset="0"/>
              </a:rPr>
              <a:t> Ukrepi za povečanje odpornosti na hujše kibernetske incidente</a:t>
            </a:r>
          </a:p>
        </p:txBody>
      </p:sp>
    </p:spTree>
    <p:extLst>
      <p:ext uri="{BB962C8B-B14F-4D97-AF65-F5344CB8AC3E}">
        <p14:creationId xmlns:p14="http://schemas.microsoft.com/office/powerpoint/2010/main" val="12915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705564"/>
            <a:ext cx="11026921"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Title 6">
            <a:extLst>
              <a:ext uri="{FF2B5EF4-FFF2-40B4-BE49-F238E27FC236}">
                <a16:creationId xmlns:a16="http://schemas.microsoft.com/office/drawing/2014/main" id="{1FFC231F-CE16-42E2-883F-2EB143551C95}"/>
              </a:ext>
            </a:extLst>
          </p:cNvPr>
          <p:cNvSpPr txBox="1">
            <a:spLocks/>
          </p:cNvSpPr>
          <p:nvPr/>
        </p:nvSpPr>
        <p:spPr bwMode="auto">
          <a:xfrm>
            <a:off x="590931" y="856386"/>
            <a:ext cx="9878530" cy="1008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altLang="en-US" sz="2800" b="1" dirty="0">
                <a:latin typeface="Myriad Pro" charset="0"/>
                <a:ea typeface="ＭＳ Ｐゴシック" panose="020B0600070205080204" pitchFamily="34" charset="-128"/>
              </a:rPr>
              <a:t>1. Ukrepi za zmanjšanje verjetnosti  pojava kibernetskega incidenta</a:t>
            </a:r>
          </a:p>
        </p:txBody>
      </p:sp>
      <p:sp>
        <p:nvSpPr>
          <p:cNvPr id="13" name="Subtitle 7">
            <a:extLst>
              <a:ext uri="{FF2B5EF4-FFF2-40B4-BE49-F238E27FC236}">
                <a16:creationId xmlns:a16="http://schemas.microsoft.com/office/drawing/2014/main" id="{97BC5781-0EE3-4AF3-944B-84A96F7965E2}"/>
              </a:ext>
            </a:extLst>
          </p:cNvPr>
          <p:cNvSpPr txBox="1">
            <a:spLocks noChangeArrowheads="1"/>
          </p:cNvSpPr>
          <p:nvPr/>
        </p:nvSpPr>
        <p:spPr bwMode="auto">
          <a:xfrm>
            <a:off x="590931" y="1961493"/>
            <a:ext cx="10413619" cy="50359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dirty="0">
                <a:latin typeface="Arial" panose="020B0604020202020204" pitchFamily="34" charset="0"/>
                <a:ea typeface="ＭＳ Ｐゴシック" panose="020B0600070205080204" pitchFamily="34" charset="-128"/>
              </a:rPr>
              <a:t>Zagotovitev več </a:t>
            </a:r>
            <a:r>
              <a:rPr lang="sl-SI" altLang="sl-SI" sz="2400" u="sng" dirty="0">
                <a:latin typeface="Arial" panose="020B0604020202020204" pitchFamily="34" charset="0"/>
                <a:ea typeface="ＭＳ Ｐゴシック" panose="020B0600070205080204" pitchFamily="34" charset="-128"/>
              </a:rPr>
              <a:t>faktorske </a:t>
            </a:r>
            <a:r>
              <a:rPr lang="sl-SI" altLang="sl-SI" sz="2400" u="sng" dirty="0" err="1">
                <a:latin typeface="Arial" panose="020B0604020202020204" pitchFamily="34" charset="0"/>
                <a:ea typeface="ＭＳ Ｐゴシック" panose="020B0600070205080204" pitchFamily="34" charset="-128"/>
              </a:rPr>
              <a:t>avtentikacije</a:t>
            </a:r>
            <a:r>
              <a:rPr lang="sl-SI" altLang="sl-SI" sz="2400" dirty="0">
                <a:latin typeface="Arial" panose="020B0604020202020204" pitchFamily="34" charset="0"/>
                <a:ea typeface="ＭＳ Ｐゴシック" panose="020B0600070205080204" pitchFamily="34" charset="-128"/>
              </a:rPr>
              <a:t> za vse oddaljene (privilegirane ali administratorske) dostope do omrežja.</a:t>
            </a:r>
          </a:p>
          <a:p>
            <a:pPr algn="just"/>
            <a:r>
              <a:rPr lang="sl-SI" altLang="sl-SI" sz="2400" dirty="0">
                <a:latin typeface="Arial" panose="020B0604020202020204" pitchFamily="34" charset="0"/>
                <a:ea typeface="ＭＳ Ｐゴシック" panose="020B0600070205080204" pitchFamily="34" charset="-128"/>
              </a:rPr>
              <a:t>Zagotovitev </a:t>
            </a:r>
            <a:r>
              <a:rPr lang="sl-SI" altLang="sl-SI" sz="2400" u="sng" dirty="0">
                <a:latin typeface="Arial" panose="020B0604020202020204" pitchFamily="34" charset="0"/>
                <a:ea typeface="ＭＳ Ｐゴシック" panose="020B0600070205080204" pitchFamily="34" charset="-128"/>
              </a:rPr>
              <a:t>uporabe močnih gesel</a:t>
            </a:r>
            <a:r>
              <a:rPr lang="sl-SI" altLang="sl-SI" sz="2400" dirty="0">
                <a:latin typeface="Arial" panose="020B0604020202020204" pitchFamily="34" charset="0"/>
                <a:ea typeface="ＭＳ Ｐゴシック" panose="020B0600070205080204" pitchFamily="34" charset="-128"/>
              </a:rPr>
              <a:t>, ki jih je težko uganiti (vsebujejo najmanj 12 znakov, velike in male črke ter vsaj en znak).</a:t>
            </a:r>
          </a:p>
          <a:p>
            <a:pPr algn="just"/>
            <a:r>
              <a:rPr lang="sl-SI" altLang="sl-SI" sz="2400" dirty="0">
                <a:latin typeface="Arial" panose="020B0604020202020204" pitchFamily="34" charset="0"/>
                <a:ea typeface="ＭＳ Ｐゴシック" panose="020B0600070205080204" pitchFamily="34" charset="-128"/>
              </a:rPr>
              <a:t>Zagotovitev rednih </a:t>
            </a:r>
            <a:r>
              <a:rPr lang="sl-SI" altLang="sl-SI" sz="2400" u="sng" dirty="0">
                <a:latin typeface="Arial" panose="020B0604020202020204" pitchFamily="34" charset="0"/>
                <a:ea typeface="ＭＳ Ｐゴシック" panose="020B0600070205080204" pitchFamily="34" charset="-128"/>
              </a:rPr>
              <a:t>posodobitev programske opreme</a:t>
            </a:r>
            <a:r>
              <a:rPr lang="sl-SI" altLang="sl-SI" sz="2400" dirty="0">
                <a:latin typeface="Arial" panose="020B0604020202020204" pitchFamily="34" charset="0"/>
                <a:ea typeface="ＭＳ Ｐゴシック" panose="020B0600070205080204" pitchFamily="34" charset="-128"/>
              </a:rPr>
              <a:t> z absolutno prednostjo posodobitvam, ki odpravljajo znane izkoriščene (kritične) ranljivosti.</a:t>
            </a:r>
          </a:p>
          <a:p>
            <a:pPr algn="just"/>
            <a:r>
              <a:rPr lang="sl-SI" altLang="sl-SI" sz="2400" dirty="0">
                <a:latin typeface="Arial" panose="020B0604020202020204" pitchFamily="34" charset="0"/>
                <a:ea typeface="ＭＳ Ｐゴシック" panose="020B0600070205080204" pitchFamily="34" charset="-128"/>
              </a:rPr>
              <a:t>Onemogočanje vseh tistih komunikacijskih vrat in protokolov, ki niso bistveni za namene poslovanja.</a:t>
            </a:r>
          </a:p>
          <a:p>
            <a:pPr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Izvedba blokade prometa iz tujine na požarnih pregradah (v kolikor poslovanje subjekta to omogoča).</a:t>
            </a:r>
            <a:endParaRPr lang="sl-SI" altLang="sl-SI" sz="2400" b="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3350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0140" y="990104"/>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                                     Tukaj in zdaj</a:t>
            </a:r>
            <a:endParaRPr lang="sl-SI" sz="4000" b="1" dirty="0">
              <a:solidFill>
                <a:schemeClr val="bg1"/>
              </a:solidFill>
              <a:ea typeface="MS PGothic" panose="020B0600070205080204" pitchFamily="34" charset="-128"/>
            </a:endParaRPr>
          </a:p>
        </p:txBody>
      </p:sp>
      <p:pic>
        <p:nvPicPr>
          <p:cNvPr id="6" name="Slika 5">
            <a:extLst>
              <a:ext uri="{FF2B5EF4-FFF2-40B4-BE49-F238E27FC236}">
                <a16:creationId xmlns:a16="http://schemas.microsoft.com/office/drawing/2014/main" id="{AF3E0CE3-7537-4FFF-8D76-E00192776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 y="712712"/>
            <a:ext cx="12202633" cy="621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lika 3">
            <a:extLst>
              <a:ext uri="{FF2B5EF4-FFF2-40B4-BE49-F238E27FC236}">
                <a16:creationId xmlns:a16="http://schemas.microsoft.com/office/drawing/2014/main" id="{801032A6-BB03-4F63-8349-3FDD25D24897}"/>
              </a:ext>
            </a:extLst>
          </p:cNvPr>
          <p:cNvPicPr>
            <a:picLocks noChangeAspect="1"/>
          </p:cNvPicPr>
          <p:nvPr/>
        </p:nvPicPr>
        <p:blipFill>
          <a:blip r:embed="rId6"/>
          <a:stretch>
            <a:fillRect/>
          </a:stretch>
        </p:blipFill>
        <p:spPr>
          <a:xfrm>
            <a:off x="10966595" y="6571362"/>
            <a:ext cx="1225402" cy="237765"/>
          </a:xfrm>
          <a:prstGeom prst="rect">
            <a:avLst/>
          </a:prstGeom>
        </p:spPr>
      </p:pic>
    </p:spTree>
    <p:extLst>
      <p:ext uri="{BB962C8B-B14F-4D97-AF65-F5344CB8AC3E}">
        <p14:creationId xmlns:p14="http://schemas.microsoft.com/office/powerpoint/2010/main" val="1479605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705564"/>
            <a:ext cx="11026921"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Title 6">
            <a:extLst>
              <a:ext uri="{FF2B5EF4-FFF2-40B4-BE49-F238E27FC236}">
                <a16:creationId xmlns:a16="http://schemas.microsoft.com/office/drawing/2014/main" id="{1FFC231F-CE16-42E2-883F-2EB143551C95}"/>
              </a:ext>
            </a:extLst>
          </p:cNvPr>
          <p:cNvSpPr txBox="1">
            <a:spLocks/>
          </p:cNvSpPr>
          <p:nvPr/>
        </p:nvSpPr>
        <p:spPr bwMode="auto">
          <a:xfrm>
            <a:off x="590931" y="1005260"/>
            <a:ext cx="9878530" cy="1008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altLang="en-US" sz="2800" b="1" dirty="0">
                <a:latin typeface="Myriad Pro" charset="0"/>
                <a:ea typeface="ＭＳ Ｐゴシック" panose="020B0600070205080204" pitchFamily="34" charset="-128"/>
              </a:rPr>
              <a:t>2. Ukrepi za hitro odkrivanje kibernetskega incidenta</a:t>
            </a:r>
          </a:p>
        </p:txBody>
      </p:sp>
      <p:sp>
        <p:nvSpPr>
          <p:cNvPr id="11" name="Subtitle 7">
            <a:extLst>
              <a:ext uri="{FF2B5EF4-FFF2-40B4-BE49-F238E27FC236}">
                <a16:creationId xmlns:a16="http://schemas.microsoft.com/office/drawing/2014/main" id="{1B3C80EC-4EF9-4E1C-B07E-F020B715D216}"/>
              </a:ext>
            </a:extLst>
          </p:cNvPr>
          <p:cNvSpPr txBox="1">
            <a:spLocks noChangeArrowheads="1"/>
          </p:cNvSpPr>
          <p:nvPr/>
        </p:nvSpPr>
        <p:spPr bwMode="auto">
          <a:xfrm>
            <a:off x="590931" y="1901310"/>
            <a:ext cx="10058400" cy="4768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dirty="0">
                <a:latin typeface="Arial" panose="020B0604020202020204" pitchFamily="34" charset="0"/>
                <a:ea typeface="ＭＳ Ｐゴシック" panose="020B0600070205080204" pitchFamily="34" charset="-128"/>
              </a:rPr>
              <a:t>Zagotovitev ustrezne usposobljenosti zaposlenih (še posebej tistih, ki skrbijo za informacijske sisteme oziroma informacijsko/kibernetsko varnost) za zgodnje prepoznavanje nenavadnega obnašanja omrežja.</a:t>
            </a:r>
          </a:p>
          <a:p>
            <a:pPr algn="just"/>
            <a:r>
              <a:rPr lang="sl-SI" altLang="sl-SI" sz="2400" dirty="0">
                <a:latin typeface="Arial" panose="020B0604020202020204" pitchFamily="34" charset="0"/>
                <a:ea typeface="ＭＳ Ｐゴシック" panose="020B0600070205080204" pitchFamily="34" charset="-128"/>
              </a:rPr>
              <a:t>Zagotovitev zaščite celotnega omrežja subjekta s protivirusno/ </a:t>
            </a:r>
            <a:r>
              <a:rPr lang="sl-SI" altLang="sl-SI" sz="2400" dirty="0" err="1">
                <a:latin typeface="Arial" panose="020B0604020202020204" pitchFamily="34" charset="0"/>
                <a:ea typeface="ＭＳ Ｐゴシック" panose="020B0600070205080204" pitchFamily="34" charset="-128"/>
              </a:rPr>
              <a:t>antimalware</a:t>
            </a:r>
            <a:r>
              <a:rPr lang="sl-SI" altLang="sl-SI" sz="2400" dirty="0">
                <a:latin typeface="Arial" panose="020B0604020202020204" pitchFamily="34" charset="0"/>
                <a:ea typeface="ＭＳ Ｐゴシック" panose="020B0600070205080204" pitchFamily="34" charset="-128"/>
              </a:rPr>
              <a:t> programsko opremo in zagotovitev posodobljenih podpisov v teh orodjih.</a:t>
            </a:r>
          </a:p>
          <a:p>
            <a:pPr algn="just"/>
            <a:r>
              <a:rPr lang="sl-SI" altLang="sl-SI" sz="2400" dirty="0">
                <a:latin typeface="Arial" panose="020B0604020202020204" pitchFamily="34" charset="0"/>
                <a:ea typeface="ＭＳ Ｐゴシック" panose="020B0600070205080204" pitchFamily="34" charset="-128"/>
              </a:rPr>
              <a:t>Posvetitev posebne pozornosti spremljanju, pregledovanju in izločanju prometa iz tujine.</a:t>
            </a:r>
          </a:p>
        </p:txBody>
      </p:sp>
    </p:spTree>
    <p:extLst>
      <p:ext uri="{BB962C8B-B14F-4D97-AF65-F5344CB8AC3E}">
        <p14:creationId xmlns:p14="http://schemas.microsoft.com/office/powerpoint/2010/main" val="3640357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705564"/>
            <a:ext cx="11026921"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Title 6">
            <a:extLst>
              <a:ext uri="{FF2B5EF4-FFF2-40B4-BE49-F238E27FC236}">
                <a16:creationId xmlns:a16="http://schemas.microsoft.com/office/drawing/2014/main" id="{1FFC231F-CE16-42E2-883F-2EB143551C95}"/>
              </a:ext>
            </a:extLst>
          </p:cNvPr>
          <p:cNvSpPr txBox="1">
            <a:spLocks/>
          </p:cNvSpPr>
          <p:nvPr/>
        </p:nvSpPr>
        <p:spPr bwMode="auto">
          <a:xfrm>
            <a:off x="776389" y="986403"/>
            <a:ext cx="10398647" cy="1008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altLang="en-US" sz="2800" b="1" dirty="0">
                <a:latin typeface="Myriad Pro" charset="0"/>
                <a:ea typeface="ＭＳ Ｐゴシック" panose="020B0600070205080204" pitchFamily="34" charset="-128"/>
              </a:rPr>
              <a:t>3. Ukrepi za pripravljenost na odziv v primeru kibernetskega incidenta</a:t>
            </a:r>
          </a:p>
        </p:txBody>
      </p:sp>
      <p:sp>
        <p:nvSpPr>
          <p:cNvPr id="13" name="Subtitle 7">
            <a:extLst>
              <a:ext uri="{FF2B5EF4-FFF2-40B4-BE49-F238E27FC236}">
                <a16:creationId xmlns:a16="http://schemas.microsoft.com/office/drawing/2014/main" id="{54D8CD6B-3F7E-45D4-97C8-6D53C2C70507}"/>
              </a:ext>
            </a:extLst>
          </p:cNvPr>
          <p:cNvSpPr txBox="1">
            <a:spLocks noChangeArrowheads="1"/>
          </p:cNvSpPr>
          <p:nvPr/>
        </p:nvSpPr>
        <p:spPr bwMode="auto">
          <a:xfrm>
            <a:off x="776389" y="2271839"/>
            <a:ext cx="10207600" cy="4832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dirty="0">
                <a:latin typeface="Arial" panose="020B0604020202020204" pitchFamily="34" charset="0"/>
                <a:ea typeface="ＭＳ Ｐゴシック" panose="020B0600070205080204" pitchFamily="34" charset="-128"/>
              </a:rPr>
              <a:t>Določitev ožje skupine za odzivanje na kibernetske incidente iz zagotavljanje neprekinjenega poslovanja, s kontaktnimi točkami in določenimi vlogami ter odgovornostmi.</a:t>
            </a:r>
          </a:p>
          <a:p>
            <a:pPr algn="just"/>
            <a:r>
              <a:rPr lang="sl-SI" altLang="sl-SI" sz="2400" dirty="0">
                <a:latin typeface="Arial" panose="020B0604020202020204" pitchFamily="34" charset="0"/>
                <a:ea typeface="ＭＳ Ｐゴシック" panose="020B0600070205080204" pitchFamily="34" charset="-128"/>
              </a:rPr>
              <a:t>Zagotovitev razpoložljivosti ključnega osebja za zagotavljanje podpore pri odzivanju na kibernetski incident.</a:t>
            </a:r>
          </a:p>
          <a:p>
            <a:pPr algn="just"/>
            <a:r>
              <a:rPr lang="sl-SI" altLang="sl-SI" sz="2400" dirty="0">
                <a:latin typeface="Arial" panose="020B0604020202020204" pitchFamily="34" charset="0"/>
                <a:ea typeface="ＭＳ Ｐゴシック" panose="020B0600070205080204" pitchFamily="34" charset="-128"/>
              </a:rPr>
              <a:t>Izvedba vaje oziroma simulacije s ciljem preizkusa razumevanja vlog in odgovornosti v primeru pojava in obravnave kibernetskega incidenta.</a:t>
            </a:r>
          </a:p>
          <a:p>
            <a:pPr algn="just"/>
            <a:r>
              <a:rPr lang="sl-SI" altLang="sl-SI" sz="2400" dirty="0">
                <a:latin typeface="Arial" panose="020B0604020202020204" pitchFamily="34" charset="0"/>
                <a:ea typeface="ＭＳ Ｐゴシック" panose="020B0600070205080204" pitchFamily="34" charset="-128"/>
              </a:rPr>
              <a:t>Izvajanje </a:t>
            </a:r>
            <a:r>
              <a:rPr lang="sl-SI" altLang="sl-SI" sz="2400" u="sng" dirty="0">
                <a:latin typeface="Arial" panose="020B0604020202020204" pitchFamily="34" charset="0"/>
                <a:ea typeface="ＭＳ Ｐゴシック" panose="020B0600070205080204" pitchFamily="34" charset="-128"/>
              </a:rPr>
              <a:t>kampanj ozaveščanja</a:t>
            </a:r>
            <a:r>
              <a:rPr lang="sl-SI" altLang="sl-SI" sz="2400" dirty="0">
                <a:latin typeface="Arial" panose="020B0604020202020204" pitchFamily="34" charset="0"/>
                <a:ea typeface="ＭＳ Ｐゴシック" panose="020B0600070205080204" pitchFamily="34" charset="-128"/>
              </a:rPr>
              <a:t> zaposlenih o aktualnih grožnjah in osnovnih varnostnih ukrepih, povezanih z informacijsko/kibernetsko varnostjo.</a:t>
            </a:r>
          </a:p>
        </p:txBody>
      </p:sp>
    </p:spTree>
    <p:extLst>
      <p:ext uri="{BB962C8B-B14F-4D97-AF65-F5344CB8AC3E}">
        <p14:creationId xmlns:p14="http://schemas.microsoft.com/office/powerpoint/2010/main" val="114522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705564"/>
            <a:ext cx="11026921"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Title 6">
            <a:extLst>
              <a:ext uri="{FF2B5EF4-FFF2-40B4-BE49-F238E27FC236}">
                <a16:creationId xmlns:a16="http://schemas.microsoft.com/office/drawing/2014/main" id="{1FFC231F-CE16-42E2-883F-2EB143551C95}"/>
              </a:ext>
            </a:extLst>
          </p:cNvPr>
          <p:cNvSpPr txBox="1">
            <a:spLocks/>
          </p:cNvSpPr>
          <p:nvPr/>
        </p:nvSpPr>
        <p:spPr bwMode="auto">
          <a:xfrm>
            <a:off x="776389" y="986403"/>
            <a:ext cx="10398647" cy="1008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altLang="en-US" sz="2800" b="1" dirty="0">
                <a:latin typeface="Myriad Pro" charset="0"/>
                <a:ea typeface="ＭＳ Ｐゴシック" panose="020B0600070205080204" pitchFamily="34" charset="-128"/>
              </a:rPr>
              <a:t>4. Ukrepi za povečanje odpornosti na hujše kibernetske incidente</a:t>
            </a:r>
          </a:p>
        </p:txBody>
      </p:sp>
      <p:sp>
        <p:nvSpPr>
          <p:cNvPr id="11" name="Subtitle 7">
            <a:extLst>
              <a:ext uri="{FF2B5EF4-FFF2-40B4-BE49-F238E27FC236}">
                <a16:creationId xmlns:a16="http://schemas.microsoft.com/office/drawing/2014/main" id="{7991E7F4-AE9F-4B8A-9C91-FE0623502E15}"/>
              </a:ext>
            </a:extLst>
          </p:cNvPr>
          <p:cNvSpPr txBox="1">
            <a:spLocks noChangeArrowheads="1"/>
          </p:cNvSpPr>
          <p:nvPr/>
        </p:nvSpPr>
        <p:spPr bwMode="auto">
          <a:xfrm>
            <a:off x="776389" y="2163149"/>
            <a:ext cx="10070576"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dirty="0">
                <a:latin typeface="Arial" panose="020B0604020202020204" pitchFamily="34" charset="0"/>
                <a:ea typeface="ＭＳ Ｐゴシック" panose="020B0600070205080204" pitchFamily="34" charset="-128"/>
              </a:rPr>
              <a:t>Redno preverjanje postopkov </a:t>
            </a:r>
            <a:r>
              <a:rPr lang="sl-SI" altLang="sl-SI" sz="2400" u="sng" dirty="0">
                <a:latin typeface="Arial" panose="020B0604020202020204" pitchFamily="34" charset="0"/>
                <a:ea typeface="ＭＳ Ｐゴシック" panose="020B0600070205080204" pitchFamily="34" charset="-128"/>
              </a:rPr>
              <a:t>varnostnega kopiranja</a:t>
            </a:r>
            <a:r>
              <a:rPr lang="sl-SI" altLang="sl-SI" sz="2400" dirty="0">
                <a:latin typeface="Arial" panose="020B0604020202020204" pitchFamily="34" charset="0"/>
                <a:ea typeface="ＭＳ Ｐゴシック" panose="020B0600070205080204" pitchFamily="34" charset="-128"/>
              </a:rPr>
              <a:t> in postopkov </a:t>
            </a:r>
            <a:r>
              <a:rPr lang="sl-SI" altLang="sl-SI" sz="2400" u="sng" dirty="0">
                <a:latin typeface="Arial" panose="020B0604020202020204" pitchFamily="34" charset="0"/>
                <a:ea typeface="ＭＳ Ｐゴシック" panose="020B0600070205080204" pitchFamily="34" charset="-128"/>
              </a:rPr>
              <a:t>okrevanja ključnih sistemov</a:t>
            </a:r>
            <a:r>
              <a:rPr lang="sl-SI" altLang="sl-SI" sz="2400" dirty="0">
                <a:latin typeface="Arial" panose="020B0604020202020204" pitchFamily="34" charset="0"/>
                <a:ea typeface="ＭＳ Ｐゴシック" panose="020B0600070205080204" pitchFamily="34" charset="-128"/>
              </a:rPr>
              <a:t>, da se zagotovi hitra obnovitev kritičnih podatkov v primeru prizadetosti subjekta z izsiljevalsko programsko opremo ali s hujšim kibernetskim napadom.</a:t>
            </a:r>
          </a:p>
          <a:p>
            <a:pPr algn="just"/>
            <a:r>
              <a:rPr lang="sl-SI" altLang="sl-SI" sz="2400" dirty="0">
                <a:latin typeface="Arial" panose="020B0604020202020204" pitchFamily="34" charset="0"/>
                <a:ea typeface="ＭＳ Ｐゴシック" panose="020B0600070205080204" pitchFamily="34" charset="-128"/>
              </a:rPr>
              <a:t>Periodično izvajanje vdornih testov oziroma simulacij vdorov v omrežje in izvedba vseh priporočenih ukrepov izvajalca testiranja.</a:t>
            </a:r>
          </a:p>
          <a:p>
            <a:pPr algn="just"/>
            <a:r>
              <a:rPr lang="sl-SI" altLang="sl-SI" sz="2400" dirty="0">
                <a:latin typeface="Arial" panose="020B0604020202020204" pitchFamily="34" charset="0"/>
                <a:ea typeface="ＭＳ Ｐゴシック" panose="020B0600070205080204" pitchFamily="34" charset="-128"/>
              </a:rPr>
              <a:t>Redno preverjanje kakovosti in ustreznosti varnostih kopij.</a:t>
            </a:r>
          </a:p>
          <a:p>
            <a:pPr algn="just"/>
            <a:r>
              <a:rPr lang="sl-SI" altLang="sl-SI" sz="2400" dirty="0">
                <a:latin typeface="Arial" panose="020B0604020202020204" pitchFamily="34" charset="0"/>
                <a:ea typeface="ＭＳ Ｐゴシック" panose="020B0600070205080204" pitchFamily="34" charset="-128"/>
              </a:rPr>
              <a:t>Zagotovitev izoliranosti varnostnih kopij od omrežnih povezav.</a:t>
            </a:r>
          </a:p>
          <a:p>
            <a:pPr algn="just"/>
            <a:r>
              <a:rPr lang="sl-SI" altLang="sl-SI" sz="2400" dirty="0">
                <a:latin typeface="Arial" panose="020B0604020202020204" pitchFamily="34" charset="0"/>
                <a:ea typeface="ＭＳ Ｐゴシック" panose="020B0600070205080204" pitchFamily="34" charset="-128"/>
              </a:rPr>
              <a:t>V primeru uporabe industrijskih nadzornih sistemov (npr. </a:t>
            </a:r>
            <a:r>
              <a:rPr lang="sl-SI" altLang="sl-SI" sz="2400" dirty="0" err="1">
                <a:latin typeface="Arial" panose="020B0604020202020204" pitchFamily="34" charset="0"/>
                <a:ea typeface="ＭＳ Ｐゴシック" panose="020B0600070205080204" pitchFamily="34" charset="-128"/>
              </a:rPr>
              <a:t>Scada</a:t>
            </a:r>
            <a:r>
              <a:rPr lang="sl-SI" altLang="sl-SI" sz="2400" dirty="0">
                <a:latin typeface="Arial" panose="020B0604020202020204" pitchFamily="34" charset="0"/>
                <a:ea typeface="ＭＳ Ｐゴシック" panose="020B0600070205080204" pitchFamily="34" charset="-128"/>
              </a:rPr>
              <a:t>) je priporočljiva izvedba preizkusa prehoda na ročno upravljanje.</a:t>
            </a:r>
          </a:p>
        </p:txBody>
      </p:sp>
    </p:spTree>
    <p:extLst>
      <p:ext uri="{BB962C8B-B14F-4D97-AF65-F5344CB8AC3E}">
        <p14:creationId xmlns:p14="http://schemas.microsoft.com/office/powerpoint/2010/main" val="1213359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705564"/>
            <a:ext cx="11026921"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Title 6">
            <a:extLst>
              <a:ext uri="{FF2B5EF4-FFF2-40B4-BE49-F238E27FC236}">
                <a16:creationId xmlns:a16="http://schemas.microsoft.com/office/drawing/2014/main" id="{1FFC231F-CE16-42E2-883F-2EB143551C95}"/>
              </a:ext>
            </a:extLst>
          </p:cNvPr>
          <p:cNvSpPr txBox="1">
            <a:spLocks/>
          </p:cNvSpPr>
          <p:nvPr/>
        </p:nvSpPr>
        <p:spPr bwMode="auto">
          <a:xfrm>
            <a:off x="776389" y="1116115"/>
            <a:ext cx="10398647" cy="589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altLang="en-US" sz="2800" b="1" dirty="0">
                <a:latin typeface="Myriad Pro" charset="0"/>
                <a:ea typeface="ＭＳ Ｐゴシック" panose="020B0600070205080204" pitchFamily="34" charset="-128"/>
              </a:rPr>
              <a:t>Kaj lahko naredimo za povečanje kibernetske varnosti sami?</a:t>
            </a:r>
          </a:p>
        </p:txBody>
      </p:sp>
      <p:sp>
        <p:nvSpPr>
          <p:cNvPr id="13" name="Subtitle 7">
            <a:extLst>
              <a:ext uri="{FF2B5EF4-FFF2-40B4-BE49-F238E27FC236}">
                <a16:creationId xmlns:a16="http://schemas.microsoft.com/office/drawing/2014/main" id="{5FE5A197-1098-4137-BF8E-3985BFE9845D}"/>
              </a:ext>
            </a:extLst>
          </p:cNvPr>
          <p:cNvSpPr txBox="1">
            <a:spLocks noChangeArrowheads="1"/>
          </p:cNvSpPr>
          <p:nvPr/>
        </p:nvSpPr>
        <p:spPr bwMode="auto">
          <a:xfrm>
            <a:off x="1071764" y="3031620"/>
            <a:ext cx="3783522" cy="3311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altLang="sl-SI" sz="2400" b="1" dirty="0">
                <a:latin typeface="Arial" panose="020B0604020202020204" pitchFamily="34" charset="0"/>
                <a:ea typeface="ＭＳ Ｐゴシック" panose="020B0600070205080204" pitchFamily="34" charset="-128"/>
              </a:rPr>
              <a:t>izvedba usposabljanja/ ozaveščanja</a:t>
            </a:r>
          </a:p>
        </p:txBody>
      </p:sp>
      <p:pic>
        <p:nvPicPr>
          <p:cNvPr id="14" name="Slika 2">
            <a:extLst>
              <a:ext uri="{FF2B5EF4-FFF2-40B4-BE49-F238E27FC236}">
                <a16:creationId xmlns:a16="http://schemas.microsoft.com/office/drawing/2014/main" id="{8F66C617-C365-4957-971E-EAB0ACD7F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1617" y="1705564"/>
            <a:ext cx="5324052" cy="528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7">
            <a:extLst>
              <a:ext uri="{FF2B5EF4-FFF2-40B4-BE49-F238E27FC236}">
                <a16:creationId xmlns:a16="http://schemas.microsoft.com/office/drawing/2014/main" id="{40A9776A-7652-417D-B7F3-34EED008F2A7}"/>
              </a:ext>
            </a:extLst>
          </p:cNvPr>
          <p:cNvSpPr txBox="1">
            <a:spLocks noChangeArrowheads="1"/>
          </p:cNvSpPr>
          <p:nvPr/>
        </p:nvSpPr>
        <p:spPr bwMode="auto">
          <a:xfrm>
            <a:off x="11148219" y="6749256"/>
            <a:ext cx="20875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None/>
            </a:pPr>
            <a:r>
              <a:rPr lang="en-US" altLang="en-US" sz="800" dirty="0">
                <a:latin typeface="Calibri" panose="020F0502020204030204" pitchFamily="34" charset="0"/>
              </a:rPr>
              <a:t>https://www.cert.si/</a:t>
            </a:r>
          </a:p>
        </p:txBody>
      </p:sp>
    </p:spTree>
    <p:extLst>
      <p:ext uri="{BB962C8B-B14F-4D97-AF65-F5344CB8AC3E}">
        <p14:creationId xmlns:p14="http://schemas.microsoft.com/office/powerpoint/2010/main" val="811733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705564"/>
            <a:ext cx="11026921"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Title 6">
            <a:extLst>
              <a:ext uri="{FF2B5EF4-FFF2-40B4-BE49-F238E27FC236}">
                <a16:creationId xmlns:a16="http://schemas.microsoft.com/office/drawing/2014/main" id="{1FFC231F-CE16-42E2-883F-2EB143551C95}"/>
              </a:ext>
            </a:extLst>
          </p:cNvPr>
          <p:cNvSpPr txBox="1">
            <a:spLocks/>
          </p:cNvSpPr>
          <p:nvPr/>
        </p:nvSpPr>
        <p:spPr bwMode="auto">
          <a:xfrm>
            <a:off x="776389" y="1116115"/>
            <a:ext cx="10398647" cy="589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altLang="en-US" sz="2800" b="1" dirty="0">
                <a:latin typeface="Myriad Pro" charset="0"/>
                <a:ea typeface="ＭＳ Ｐゴシック" panose="020B0600070205080204" pitchFamily="34" charset="-128"/>
              </a:rPr>
              <a:t>Kaj lahko naredimo za povečanje kibernetske varnosti sami?</a:t>
            </a:r>
          </a:p>
        </p:txBody>
      </p:sp>
      <p:sp>
        <p:nvSpPr>
          <p:cNvPr id="13" name="Subtitle 7">
            <a:extLst>
              <a:ext uri="{FF2B5EF4-FFF2-40B4-BE49-F238E27FC236}">
                <a16:creationId xmlns:a16="http://schemas.microsoft.com/office/drawing/2014/main" id="{5FE5A197-1098-4137-BF8E-3985BFE9845D}"/>
              </a:ext>
            </a:extLst>
          </p:cNvPr>
          <p:cNvSpPr txBox="1">
            <a:spLocks noChangeArrowheads="1"/>
          </p:cNvSpPr>
          <p:nvPr/>
        </p:nvSpPr>
        <p:spPr bwMode="auto">
          <a:xfrm>
            <a:off x="1071764" y="3031621"/>
            <a:ext cx="3783522" cy="1873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altLang="sl-SI" sz="2400" b="1" dirty="0">
                <a:latin typeface="Arial" panose="020B0604020202020204" pitchFamily="34" charset="0"/>
                <a:ea typeface="ＭＳ Ｐゴシック" panose="020B0600070205080204" pitchFamily="34" charset="-128"/>
              </a:rPr>
              <a:t>uporaba </a:t>
            </a:r>
            <a:r>
              <a:rPr lang="sl-SI" altLang="sl-SI" sz="2400" b="1" dirty="0" err="1">
                <a:latin typeface="Arial" panose="020B0604020202020204" pitchFamily="34" charset="0"/>
                <a:ea typeface="ＭＳ Ｐゴシック" panose="020B0600070205080204" pitchFamily="34" charset="-128"/>
              </a:rPr>
              <a:t>dvo</a:t>
            </a:r>
            <a:r>
              <a:rPr lang="sl-SI" altLang="sl-SI" sz="2400" b="1" dirty="0">
                <a:latin typeface="Arial" panose="020B0604020202020204" pitchFamily="34" charset="0"/>
                <a:ea typeface="ＭＳ Ｐゴシック" panose="020B0600070205080204" pitchFamily="34" charset="-128"/>
              </a:rPr>
              <a:t>-faktorske avtentifikacije za vse oddaljene prijave (VPN)</a:t>
            </a:r>
          </a:p>
        </p:txBody>
      </p:sp>
      <p:pic>
        <p:nvPicPr>
          <p:cNvPr id="2" name="Slika 1">
            <a:extLst>
              <a:ext uri="{FF2B5EF4-FFF2-40B4-BE49-F238E27FC236}">
                <a16:creationId xmlns:a16="http://schemas.microsoft.com/office/drawing/2014/main" id="{862DF21E-9049-4F95-8E96-4865530E9B63}"/>
              </a:ext>
            </a:extLst>
          </p:cNvPr>
          <p:cNvPicPr>
            <a:picLocks noChangeAspect="1"/>
          </p:cNvPicPr>
          <p:nvPr/>
        </p:nvPicPr>
        <p:blipFill>
          <a:blip r:embed="rId5"/>
          <a:stretch>
            <a:fillRect/>
          </a:stretch>
        </p:blipFill>
        <p:spPr>
          <a:xfrm>
            <a:off x="5358193" y="2030934"/>
            <a:ext cx="6833806" cy="4762140"/>
          </a:xfrm>
          <a:prstGeom prst="rect">
            <a:avLst/>
          </a:prstGeom>
        </p:spPr>
      </p:pic>
      <p:sp>
        <p:nvSpPr>
          <p:cNvPr id="16" name="Subtitle 7">
            <a:extLst>
              <a:ext uri="{FF2B5EF4-FFF2-40B4-BE49-F238E27FC236}">
                <a16:creationId xmlns:a16="http://schemas.microsoft.com/office/drawing/2014/main" id="{C396C399-F752-4C5F-9E39-206B0506EE86}"/>
              </a:ext>
            </a:extLst>
          </p:cNvPr>
          <p:cNvSpPr txBox="1">
            <a:spLocks noChangeArrowheads="1"/>
          </p:cNvSpPr>
          <p:nvPr/>
        </p:nvSpPr>
        <p:spPr bwMode="auto">
          <a:xfrm>
            <a:off x="10693782" y="6752592"/>
            <a:ext cx="2089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None/>
            </a:pPr>
            <a:r>
              <a:rPr lang="en-US" altLang="en-US" sz="800" dirty="0">
                <a:latin typeface="Calibri" panose="020F0502020204030204" pitchFamily="34" charset="0"/>
              </a:rPr>
              <a:t>https://www.malwarebytes.com</a:t>
            </a:r>
          </a:p>
        </p:txBody>
      </p:sp>
    </p:spTree>
    <p:extLst>
      <p:ext uri="{BB962C8B-B14F-4D97-AF65-F5344CB8AC3E}">
        <p14:creationId xmlns:p14="http://schemas.microsoft.com/office/powerpoint/2010/main" val="1437814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705564"/>
            <a:ext cx="11026921"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Title 6">
            <a:extLst>
              <a:ext uri="{FF2B5EF4-FFF2-40B4-BE49-F238E27FC236}">
                <a16:creationId xmlns:a16="http://schemas.microsoft.com/office/drawing/2014/main" id="{1FFC231F-CE16-42E2-883F-2EB143551C95}"/>
              </a:ext>
            </a:extLst>
          </p:cNvPr>
          <p:cNvSpPr txBox="1">
            <a:spLocks/>
          </p:cNvSpPr>
          <p:nvPr/>
        </p:nvSpPr>
        <p:spPr bwMode="auto">
          <a:xfrm>
            <a:off x="776389" y="1116115"/>
            <a:ext cx="10398647" cy="589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altLang="en-US" sz="2800" b="1" dirty="0">
                <a:latin typeface="Myriad Pro" charset="0"/>
                <a:ea typeface="ＭＳ Ｐゴシック" panose="020B0600070205080204" pitchFamily="34" charset="-128"/>
              </a:rPr>
              <a:t>Kaj lahko naredimo za povečanje kibernetske varnosti sami?</a:t>
            </a:r>
          </a:p>
        </p:txBody>
      </p:sp>
      <p:sp>
        <p:nvSpPr>
          <p:cNvPr id="13" name="Subtitle 7">
            <a:extLst>
              <a:ext uri="{FF2B5EF4-FFF2-40B4-BE49-F238E27FC236}">
                <a16:creationId xmlns:a16="http://schemas.microsoft.com/office/drawing/2014/main" id="{5FE5A197-1098-4137-BF8E-3985BFE9845D}"/>
              </a:ext>
            </a:extLst>
          </p:cNvPr>
          <p:cNvSpPr txBox="1">
            <a:spLocks noChangeArrowheads="1"/>
          </p:cNvSpPr>
          <p:nvPr/>
        </p:nvSpPr>
        <p:spPr bwMode="auto">
          <a:xfrm>
            <a:off x="1071764" y="3031621"/>
            <a:ext cx="3783522" cy="1873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altLang="sl-SI" sz="2400" b="1" dirty="0">
                <a:latin typeface="Arial" panose="020B0604020202020204" pitchFamily="34" charset="0"/>
                <a:ea typeface="ＭＳ Ｐゴシック" panose="020B0600070205080204" pitchFamily="34" charset="-128"/>
              </a:rPr>
              <a:t>uporaba „močnih“ gesel</a:t>
            </a:r>
          </a:p>
          <a:p>
            <a:endParaRPr lang="sl-SI" altLang="sl-SI" sz="2400" b="1" dirty="0">
              <a:latin typeface="Arial" panose="020B0604020202020204" pitchFamily="34" charset="0"/>
              <a:ea typeface="ＭＳ Ｐゴシック" panose="020B0600070205080204" pitchFamily="34" charset="-128"/>
            </a:endParaRPr>
          </a:p>
        </p:txBody>
      </p:sp>
      <p:pic>
        <p:nvPicPr>
          <p:cNvPr id="11" name="Slika 4">
            <a:extLst>
              <a:ext uri="{FF2B5EF4-FFF2-40B4-BE49-F238E27FC236}">
                <a16:creationId xmlns:a16="http://schemas.microsoft.com/office/drawing/2014/main" id="{7D31016E-F4DC-422C-B04B-A6F4C5AEC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5633" y="1705563"/>
            <a:ext cx="6038310" cy="515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569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Obvladovanje kibernetskih tveganj</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776389" y="1705564"/>
            <a:ext cx="11026921"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Title 6">
            <a:extLst>
              <a:ext uri="{FF2B5EF4-FFF2-40B4-BE49-F238E27FC236}">
                <a16:creationId xmlns:a16="http://schemas.microsoft.com/office/drawing/2014/main" id="{1FFC231F-CE16-42E2-883F-2EB143551C95}"/>
              </a:ext>
            </a:extLst>
          </p:cNvPr>
          <p:cNvSpPr txBox="1">
            <a:spLocks/>
          </p:cNvSpPr>
          <p:nvPr/>
        </p:nvSpPr>
        <p:spPr bwMode="auto">
          <a:xfrm>
            <a:off x="776389" y="986403"/>
            <a:ext cx="10398647" cy="1008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altLang="en-US" sz="2800" b="1" dirty="0">
                <a:latin typeface="Myriad Pro" charset="0"/>
                <a:ea typeface="ＭＳ Ｐゴシック" panose="020B0600070205080204" pitchFamily="34" charset="-128"/>
              </a:rPr>
              <a:t>ZAKLJUČNE MISLI</a:t>
            </a:r>
          </a:p>
        </p:txBody>
      </p:sp>
      <p:sp>
        <p:nvSpPr>
          <p:cNvPr id="11" name="Subtitle 7">
            <a:extLst>
              <a:ext uri="{FF2B5EF4-FFF2-40B4-BE49-F238E27FC236}">
                <a16:creationId xmlns:a16="http://schemas.microsoft.com/office/drawing/2014/main" id="{7991E7F4-AE9F-4B8A-9C91-FE0623502E15}"/>
              </a:ext>
            </a:extLst>
          </p:cNvPr>
          <p:cNvSpPr txBox="1">
            <a:spLocks noChangeArrowheads="1"/>
          </p:cNvSpPr>
          <p:nvPr/>
        </p:nvSpPr>
        <p:spPr bwMode="auto">
          <a:xfrm>
            <a:off x="776389" y="1729366"/>
            <a:ext cx="9416235" cy="5035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b="1" dirty="0">
                <a:latin typeface="Arial" panose="020B0604020202020204" pitchFamily="34" charset="0"/>
                <a:ea typeface="ＭＳ Ｐゴシック" panose="020B0600070205080204" pitchFamily="34" charset="-128"/>
              </a:rPr>
              <a:t>Varnostno neozaveščen uporabnik</a:t>
            </a:r>
            <a:r>
              <a:rPr lang="sl-SI" altLang="sl-SI" sz="2400" dirty="0">
                <a:latin typeface="Arial" panose="020B0604020202020204" pitchFamily="34" charset="0"/>
                <a:ea typeface="ＭＳ Ｐゴシック" panose="020B0600070205080204" pitchFamily="34" charset="-128"/>
              </a:rPr>
              <a:t> „ozaveščene/pametne“ informacijsko-komunikacijske naprave in drugih informacijsko-komunikacijskih tehnologij predstavlja največjo grožnjo sistemu ter </a:t>
            </a:r>
            <a:r>
              <a:rPr lang="sl-SI" altLang="sl-SI" sz="2400" b="1" dirty="0">
                <a:latin typeface="Arial" panose="020B0604020202020204" pitchFamily="34" charset="0"/>
                <a:ea typeface="ＭＳ Ｐゴシック" panose="020B0600070205080204" pitchFamily="34" charset="-128"/>
              </a:rPr>
              <a:t>je najšibkejši člen</a:t>
            </a:r>
            <a:r>
              <a:rPr lang="sl-SI" altLang="sl-SI" sz="2400" dirty="0">
                <a:latin typeface="Arial" panose="020B0604020202020204" pitchFamily="34" charset="0"/>
                <a:ea typeface="ＭＳ Ｐゴシック" panose="020B0600070205080204" pitchFamily="34" charset="-128"/>
              </a:rPr>
              <a:t> v verigi obvladovanja kibernetskih tveganj in </a:t>
            </a:r>
            <a:r>
              <a:rPr lang="sl-SI" altLang="sl-SI" sz="2400" u="sng" dirty="0">
                <a:latin typeface="Arial" panose="020B0604020202020204" pitchFamily="34" charset="0"/>
                <a:ea typeface="ＭＳ Ｐゴシック" panose="020B0600070205080204" pitchFamily="34" charset="-128"/>
              </a:rPr>
              <a:t>varovanja podatkov</a:t>
            </a:r>
            <a:r>
              <a:rPr lang="sl-SI" altLang="sl-SI" sz="2400" dirty="0">
                <a:latin typeface="Arial" panose="020B0604020202020204" pitchFamily="34" charset="0"/>
                <a:ea typeface="ＭＳ Ｐゴシック" panose="020B0600070205080204" pitchFamily="34" charset="-128"/>
              </a:rPr>
              <a:t> v organizaciji.</a:t>
            </a:r>
          </a:p>
          <a:p>
            <a:pPr algn="just"/>
            <a:endParaRPr lang="sl-SI" altLang="sl-SI" sz="2400" dirty="0">
              <a:latin typeface="Arial" panose="020B0604020202020204" pitchFamily="34" charset="0"/>
              <a:ea typeface="ＭＳ Ｐゴシック" panose="020B0600070205080204" pitchFamily="34" charset="-128"/>
            </a:endParaRPr>
          </a:p>
          <a:p>
            <a:pPr algn="just"/>
            <a:r>
              <a:rPr lang="sl-SI" altLang="sl-SI" sz="2400" dirty="0">
                <a:latin typeface="Arial" panose="020B0604020202020204" pitchFamily="34" charset="0"/>
                <a:ea typeface="ＭＳ Ｐゴシック" panose="020B0600070205080204" pitchFamily="34" charset="-128"/>
              </a:rPr>
              <a:t>Za učinkovito varovanje sistemov, naprav in podatkov organizacije je, poleg ustrezne strojne in programske opreme, </a:t>
            </a:r>
            <a:r>
              <a:rPr lang="sl-SI" altLang="sl-SI" sz="2400" b="1" dirty="0">
                <a:latin typeface="Arial" panose="020B0604020202020204" pitchFamily="34" charset="0"/>
                <a:ea typeface="ＭＳ Ｐゴシック" panose="020B0600070205080204" pitchFamily="34" charset="-128"/>
              </a:rPr>
              <a:t>ključna stopnja varnostne kulture in ozaveščenosti</a:t>
            </a:r>
            <a:r>
              <a:rPr lang="sl-SI" altLang="sl-SI" sz="2400" dirty="0">
                <a:latin typeface="Arial" panose="020B0604020202020204" pitchFamily="34" charset="0"/>
                <a:ea typeface="ＭＳ Ｐゴシック" panose="020B0600070205080204" pitchFamily="34" charset="-128"/>
              </a:rPr>
              <a:t> v organizaciji.</a:t>
            </a:r>
          </a:p>
          <a:p>
            <a:pPr algn="just"/>
            <a:endParaRPr lang="sl-SI" altLang="sl-SI" sz="2400" dirty="0">
              <a:latin typeface="Arial" panose="020B0604020202020204" pitchFamily="34" charset="0"/>
              <a:ea typeface="ＭＳ Ｐゴシック" panose="020B0600070205080204" pitchFamily="34" charset="-128"/>
            </a:endParaRPr>
          </a:p>
          <a:p>
            <a:pPr algn="just"/>
            <a:r>
              <a:rPr lang="sl-SI" altLang="sl-SI" sz="2400" dirty="0">
                <a:latin typeface="Arial" panose="020B0604020202020204" pitchFamily="34" charset="0"/>
                <a:ea typeface="ＭＳ Ｐゴシック" panose="020B0600070205080204" pitchFamily="34" charset="-128"/>
              </a:rPr>
              <a:t>Varnostno kulturo in ozaveščenost je potrebno </a:t>
            </a:r>
            <a:r>
              <a:rPr lang="sl-SI" altLang="sl-SI" sz="2400" b="1" dirty="0">
                <a:latin typeface="Arial" panose="020B0604020202020204" pitchFamily="34" charset="0"/>
                <a:ea typeface="ＭＳ Ｐゴシック" panose="020B0600070205080204" pitchFamily="34" charset="-128"/>
              </a:rPr>
              <a:t>gojiti in razvijati</a:t>
            </a:r>
            <a:r>
              <a:rPr lang="sl-SI" altLang="sl-SI" sz="2400" dirty="0">
                <a:latin typeface="Arial" panose="020B0604020202020204" pitchFamily="34" charset="0"/>
                <a:ea typeface="ＭＳ Ｐゴシック" panose="020B0600070205080204" pitchFamily="34" charset="-128"/>
              </a:rPr>
              <a:t> ter znanje s tega področja </a:t>
            </a:r>
            <a:r>
              <a:rPr lang="sl-SI" altLang="sl-SI" sz="2400" b="1" dirty="0">
                <a:latin typeface="Arial" panose="020B0604020202020204" pitchFamily="34" charset="0"/>
                <a:ea typeface="ＭＳ Ｐゴシック" panose="020B0600070205080204" pitchFamily="34" charset="-128"/>
              </a:rPr>
              <a:t>stalno obnavljati in nadgrajevati.</a:t>
            </a:r>
          </a:p>
        </p:txBody>
      </p:sp>
    </p:spTree>
    <p:extLst>
      <p:ext uri="{BB962C8B-B14F-4D97-AF65-F5344CB8AC3E}">
        <p14:creationId xmlns:p14="http://schemas.microsoft.com/office/powerpoint/2010/main" val="2935850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7" name="TextBox 6"/>
          <p:cNvSpPr txBox="1"/>
          <p:nvPr/>
        </p:nvSpPr>
        <p:spPr>
          <a:xfrm>
            <a:off x="208990" y="7419"/>
            <a:ext cx="11619487" cy="707886"/>
          </a:xfrm>
          <a:prstGeom prst="rect">
            <a:avLst/>
          </a:prstGeom>
          <a:noFill/>
        </p:spPr>
        <p:txBody>
          <a:bodyPr wrap="square" rtlCol="0">
            <a:spAutoFit/>
          </a:bodyPr>
          <a:lstStyle/>
          <a:p>
            <a:pPr algn="ctr"/>
            <a:r>
              <a:rPr lang="sl-SI" sz="4000" b="1" dirty="0">
                <a:solidFill>
                  <a:schemeClr val="bg1"/>
                </a:solidFill>
                <a:ea typeface="MS PGothic" panose="020B0600070205080204" pitchFamily="34" charset="-128"/>
              </a:rPr>
              <a:t>Vprašanja?</a:t>
            </a:r>
          </a:p>
        </p:txBody>
      </p:sp>
      <p:sp>
        <p:nvSpPr>
          <p:cNvPr id="2" name="PoljeZBesedilom 1">
            <a:extLst>
              <a:ext uri="{FF2B5EF4-FFF2-40B4-BE49-F238E27FC236}">
                <a16:creationId xmlns:a16="http://schemas.microsoft.com/office/drawing/2014/main" id="{1DD4244E-0CFA-47EB-A84E-FC8D45AAFE6E}"/>
              </a:ext>
            </a:extLst>
          </p:cNvPr>
          <p:cNvSpPr txBox="1"/>
          <p:nvPr/>
        </p:nvSpPr>
        <p:spPr>
          <a:xfrm>
            <a:off x="0" y="3456190"/>
            <a:ext cx="6096001" cy="523220"/>
          </a:xfrm>
          <a:prstGeom prst="rect">
            <a:avLst/>
          </a:prstGeom>
          <a:noFill/>
        </p:spPr>
        <p:txBody>
          <a:bodyPr wrap="square" rtlCol="0">
            <a:spAutoFit/>
          </a:bodyPr>
          <a:lstStyle/>
          <a:p>
            <a:r>
              <a:rPr lang="sl-SI" sz="2800" dirty="0"/>
              <a:t>            </a:t>
            </a:r>
            <a:r>
              <a:rPr lang="sl-SI" sz="2800" b="1" u="sng" dirty="0"/>
              <a:t>matjaz.mravljak@gov.si</a:t>
            </a:r>
          </a:p>
        </p:txBody>
      </p:sp>
      <p:pic>
        <p:nvPicPr>
          <p:cNvPr id="4" name="Slika 3">
            <a:extLst>
              <a:ext uri="{FF2B5EF4-FFF2-40B4-BE49-F238E27FC236}">
                <a16:creationId xmlns:a16="http://schemas.microsoft.com/office/drawing/2014/main" id="{AF864C10-5487-4FE2-8BEE-49B04B8CE9CB}"/>
              </a:ext>
            </a:extLst>
          </p:cNvPr>
          <p:cNvPicPr>
            <a:picLocks noChangeAspect="1"/>
          </p:cNvPicPr>
          <p:nvPr/>
        </p:nvPicPr>
        <p:blipFill>
          <a:blip r:embed="rId5"/>
          <a:stretch>
            <a:fillRect/>
          </a:stretch>
        </p:blipFill>
        <p:spPr>
          <a:xfrm>
            <a:off x="124867" y="2128140"/>
            <a:ext cx="6035563" cy="871804"/>
          </a:xfrm>
          <a:prstGeom prst="rect">
            <a:avLst/>
          </a:prstGeom>
        </p:spPr>
      </p:pic>
      <p:pic>
        <p:nvPicPr>
          <p:cNvPr id="5" name="Slika 4">
            <a:extLst>
              <a:ext uri="{FF2B5EF4-FFF2-40B4-BE49-F238E27FC236}">
                <a16:creationId xmlns:a16="http://schemas.microsoft.com/office/drawing/2014/main" id="{2E2EE601-5F27-46E1-ABDA-349DDEF78E8F}"/>
              </a:ext>
            </a:extLst>
          </p:cNvPr>
          <p:cNvPicPr>
            <a:picLocks noChangeAspect="1"/>
          </p:cNvPicPr>
          <p:nvPr/>
        </p:nvPicPr>
        <p:blipFill>
          <a:blip r:embed="rId6"/>
          <a:stretch>
            <a:fillRect/>
          </a:stretch>
        </p:blipFill>
        <p:spPr>
          <a:xfrm>
            <a:off x="7355296" y="826731"/>
            <a:ext cx="3634282" cy="4107899"/>
          </a:xfrm>
          <a:prstGeom prst="rect">
            <a:avLst/>
          </a:prstGeom>
        </p:spPr>
      </p:pic>
      <p:sp>
        <p:nvSpPr>
          <p:cNvPr id="9" name="PoljeZBesedilom 8">
            <a:extLst>
              <a:ext uri="{FF2B5EF4-FFF2-40B4-BE49-F238E27FC236}">
                <a16:creationId xmlns:a16="http://schemas.microsoft.com/office/drawing/2014/main" id="{23BD0906-C255-4FF6-BF4E-D4802A03122D}"/>
              </a:ext>
            </a:extLst>
          </p:cNvPr>
          <p:cNvSpPr txBox="1"/>
          <p:nvPr/>
        </p:nvSpPr>
        <p:spPr>
          <a:xfrm>
            <a:off x="7355296" y="5046056"/>
            <a:ext cx="4572000" cy="1384300"/>
          </a:xfrm>
          <a:prstGeom prst="rect">
            <a:avLst/>
          </a:prstGeom>
          <a:noFill/>
        </p:spPr>
        <p:txBody>
          <a:bodyPr>
            <a:spAutoFit/>
          </a:bodyPr>
          <a:lstStyle/>
          <a:p>
            <a:pPr lvl="1" eaLnBrk="1" fontAlgn="auto" hangingPunct="1">
              <a:spcBef>
                <a:spcPts val="0"/>
              </a:spcBef>
              <a:spcAft>
                <a:spcPts val="0"/>
              </a:spcAft>
              <a:defRPr/>
            </a:pPr>
            <a:r>
              <a:rPr lang="sl-SI" sz="2800" b="1" dirty="0">
                <a:solidFill>
                  <a:srgbClr val="44546A">
                    <a:lumMod val="75000"/>
                  </a:srgbClr>
                </a:solidFill>
                <a:latin typeface="Calibri" panose="020F0502020204030204"/>
                <a:ea typeface="+mn-ea"/>
              </a:rPr>
              <a:t>gp.uiv@gov.si</a:t>
            </a:r>
          </a:p>
          <a:p>
            <a:pPr lvl="1" eaLnBrk="1" fontAlgn="auto" hangingPunct="1">
              <a:spcBef>
                <a:spcPts val="0"/>
              </a:spcBef>
              <a:spcAft>
                <a:spcPts val="0"/>
              </a:spcAft>
              <a:defRPr/>
            </a:pPr>
            <a:r>
              <a:rPr lang="nn-NO" sz="2800" b="1" dirty="0">
                <a:solidFill>
                  <a:srgbClr val="44546A">
                    <a:lumMod val="75000"/>
                  </a:srgbClr>
                </a:solidFill>
                <a:latin typeface="Calibri" panose="020F0502020204030204"/>
                <a:ea typeface="+mn-ea"/>
              </a:rPr>
              <a:t>www.uiv.gov.si</a:t>
            </a:r>
          </a:p>
          <a:p>
            <a:pPr lvl="1" eaLnBrk="1" fontAlgn="auto" hangingPunct="1">
              <a:spcBef>
                <a:spcPts val="0"/>
              </a:spcBef>
              <a:spcAft>
                <a:spcPts val="0"/>
              </a:spcAft>
              <a:defRPr/>
            </a:pPr>
            <a:r>
              <a:rPr lang="nn-NO" sz="2800" b="1" dirty="0">
                <a:solidFill>
                  <a:srgbClr val="44546A">
                    <a:lumMod val="75000"/>
                  </a:srgbClr>
                </a:solidFill>
                <a:latin typeface="Calibri" panose="020F0502020204030204"/>
                <a:ea typeface="+mn-ea"/>
              </a:rPr>
              <a:t>Twitter: @URSIV_Slovenia</a:t>
            </a:r>
          </a:p>
        </p:txBody>
      </p:sp>
    </p:spTree>
    <p:extLst>
      <p:ext uri="{BB962C8B-B14F-4D97-AF65-F5344CB8AC3E}">
        <p14:creationId xmlns:p14="http://schemas.microsoft.com/office/powerpoint/2010/main" val="267362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Kibernetska varnost</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822902" y="1159506"/>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dirty="0">
                <a:latin typeface="Arial" panose="020B0604020202020204" pitchFamily="34" charset="0"/>
                <a:ea typeface="ＭＳ Ｐゴシック" panose="020B0600070205080204" pitchFamily="34" charset="-128"/>
                <a:cs typeface="Calibri" panose="020F0502020204030204" pitchFamily="34" charset="0"/>
              </a:rPr>
              <a:t>v Evropski uniji se je v 2021 </a:t>
            </a: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vsakih 39 sekund</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zgodil kibernetski napad </a:t>
            </a:r>
          </a:p>
          <a:p>
            <a:pPr algn="just"/>
            <a:endParaRPr lang="sl-SI" altLang="sl-SI" sz="2000" b="1" dirty="0">
              <a:latin typeface="Arial" panose="020B0604020202020204" pitchFamily="34" charset="0"/>
              <a:ea typeface="ＭＳ Ｐゴシック" panose="020B0600070205080204" pitchFamily="34" charset="-128"/>
              <a:cs typeface="Calibri" panose="020F0502020204030204" pitchFamily="34" charset="0"/>
            </a:endParaRPr>
          </a:p>
          <a:p>
            <a:pPr algn="just"/>
            <a:endParaRPr lang="sl-SI" altLang="sl-SI" sz="1800" b="1" dirty="0">
              <a:latin typeface="Arial" panose="020B0604020202020204" pitchFamily="34" charset="0"/>
              <a:ea typeface="ＭＳ Ｐゴシック" panose="020B0600070205080204" pitchFamily="34" charset="-128"/>
              <a:cs typeface="Calibri" panose="020F0502020204030204" pitchFamily="34" charset="0"/>
            </a:endParaRPr>
          </a:p>
          <a:p>
            <a:pPr algn="just"/>
            <a:endParaRPr lang="sl-SI" altLang="sl-SI" sz="1800" b="1" dirty="0">
              <a:latin typeface="Arial" panose="020B0604020202020204" pitchFamily="34" charset="0"/>
              <a:ea typeface="ＭＳ Ｐゴシック" panose="020B0600070205080204" pitchFamily="34" charset="-128"/>
              <a:cs typeface="Calibri" panose="020F0502020204030204" pitchFamily="34" charset="0"/>
            </a:endParaRPr>
          </a:p>
          <a:p>
            <a:pPr algn="just"/>
            <a:endParaRPr lang="sl-SI" altLang="sl-SI" sz="1800" b="1" dirty="0">
              <a:latin typeface="Arial" panose="020B0604020202020204" pitchFamily="34" charset="0"/>
              <a:ea typeface="ＭＳ Ｐゴシック" panose="020B0600070205080204" pitchFamily="34" charset="-128"/>
              <a:cs typeface="Calibri" panose="020F0502020204030204" pitchFamily="34" charset="0"/>
            </a:endParaRPr>
          </a:p>
          <a:p>
            <a:pPr algn="just"/>
            <a:endParaRPr lang="sl-SI" altLang="sl-SI" sz="1800" b="1" dirty="0">
              <a:latin typeface="Arial" panose="020B0604020202020204" pitchFamily="34" charset="0"/>
              <a:ea typeface="ＭＳ Ｐゴシック" panose="020B0600070205080204" pitchFamily="34" charset="-128"/>
              <a:cs typeface="Calibri" panose="020F0502020204030204" pitchFamily="34" charset="0"/>
            </a:endParaRPr>
          </a:p>
          <a:p>
            <a:pPr algn="just"/>
            <a:endParaRPr lang="sl-SI" altLang="sl-SI" sz="2000" b="1" dirty="0">
              <a:latin typeface="Arial" panose="020B0604020202020204" pitchFamily="34" charset="0"/>
              <a:ea typeface="ＭＳ Ｐゴシック" panose="020B0600070205080204" pitchFamily="34" charset="-128"/>
              <a:cs typeface="Calibri" panose="020F0502020204030204" pitchFamily="34" charset="0"/>
            </a:endParaRPr>
          </a:p>
          <a:p>
            <a:pPr algn="just"/>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95%</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vseh kibernetskih napadov v 2021 je bila </a:t>
            </a: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posledica človeških napak</a:t>
            </a:r>
          </a:p>
          <a:p>
            <a:pPr algn="just"/>
            <a:endParaRPr lang="en-US" altLang="en-US" dirty="0">
              <a:ea typeface="ＭＳ Ｐゴシック" panose="020B0600070205080204" pitchFamily="34" charset="-128"/>
            </a:endParaRPr>
          </a:p>
        </p:txBody>
      </p:sp>
      <p:pic>
        <p:nvPicPr>
          <p:cNvPr id="4" name="Slika 3">
            <a:extLst>
              <a:ext uri="{FF2B5EF4-FFF2-40B4-BE49-F238E27FC236}">
                <a16:creationId xmlns:a16="http://schemas.microsoft.com/office/drawing/2014/main" id="{F9DAFEAB-59A4-46B6-A70D-45739E64C721}"/>
              </a:ext>
            </a:extLst>
          </p:cNvPr>
          <p:cNvPicPr>
            <a:picLocks noChangeAspect="1"/>
          </p:cNvPicPr>
          <p:nvPr/>
        </p:nvPicPr>
        <p:blipFill>
          <a:blip r:embed="rId5"/>
          <a:stretch>
            <a:fillRect/>
          </a:stretch>
        </p:blipFill>
        <p:spPr>
          <a:xfrm>
            <a:off x="1244366" y="1743774"/>
            <a:ext cx="5528193" cy="1588278"/>
          </a:xfrm>
          <a:prstGeom prst="rect">
            <a:avLst/>
          </a:prstGeom>
        </p:spPr>
      </p:pic>
      <p:pic>
        <p:nvPicPr>
          <p:cNvPr id="5" name="Slika 4">
            <a:extLst>
              <a:ext uri="{FF2B5EF4-FFF2-40B4-BE49-F238E27FC236}">
                <a16:creationId xmlns:a16="http://schemas.microsoft.com/office/drawing/2014/main" id="{86DED039-F81B-4026-9D40-0CCC9BD4642B}"/>
              </a:ext>
            </a:extLst>
          </p:cNvPr>
          <p:cNvPicPr>
            <a:picLocks noChangeAspect="1"/>
          </p:cNvPicPr>
          <p:nvPr/>
        </p:nvPicPr>
        <p:blipFill>
          <a:blip r:embed="rId6"/>
          <a:stretch>
            <a:fillRect/>
          </a:stretch>
        </p:blipFill>
        <p:spPr>
          <a:xfrm>
            <a:off x="6772559" y="1743774"/>
            <a:ext cx="4596539" cy="1588278"/>
          </a:xfrm>
          <a:prstGeom prst="rect">
            <a:avLst/>
          </a:prstGeom>
        </p:spPr>
      </p:pic>
      <p:pic>
        <p:nvPicPr>
          <p:cNvPr id="13" name="Slika 12">
            <a:extLst>
              <a:ext uri="{FF2B5EF4-FFF2-40B4-BE49-F238E27FC236}">
                <a16:creationId xmlns:a16="http://schemas.microsoft.com/office/drawing/2014/main" id="{C6715590-0A15-4BBA-8D6F-2865AEF469C1}"/>
              </a:ext>
            </a:extLst>
          </p:cNvPr>
          <p:cNvPicPr>
            <a:picLocks noChangeAspect="1"/>
          </p:cNvPicPr>
          <p:nvPr/>
        </p:nvPicPr>
        <p:blipFill>
          <a:blip r:embed="rId7"/>
          <a:stretch>
            <a:fillRect/>
          </a:stretch>
        </p:blipFill>
        <p:spPr>
          <a:xfrm>
            <a:off x="1244366" y="4551926"/>
            <a:ext cx="7146617" cy="2146886"/>
          </a:xfrm>
          <a:prstGeom prst="rect">
            <a:avLst/>
          </a:prstGeom>
        </p:spPr>
      </p:pic>
    </p:spTree>
    <p:extLst>
      <p:ext uri="{BB962C8B-B14F-4D97-AF65-F5344CB8AC3E}">
        <p14:creationId xmlns:p14="http://schemas.microsoft.com/office/powerpoint/2010/main" val="45036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Kibernetska varnost</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1165078" y="1311275"/>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pic>
        <p:nvPicPr>
          <p:cNvPr id="10" name="Slika 2">
            <a:extLst>
              <a:ext uri="{FF2B5EF4-FFF2-40B4-BE49-F238E27FC236}">
                <a16:creationId xmlns:a16="http://schemas.microsoft.com/office/drawing/2014/main" id="{A4EC17BF-51E1-4EFE-8998-B066B6139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077" y="705294"/>
            <a:ext cx="8643428" cy="616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7">
            <a:extLst>
              <a:ext uri="{FF2B5EF4-FFF2-40B4-BE49-F238E27FC236}">
                <a16:creationId xmlns:a16="http://schemas.microsoft.com/office/drawing/2014/main" id="{06979129-6C17-4A58-A2E8-52B391BAB4E8}"/>
              </a:ext>
            </a:extLst>
          </p:cNvPr>
          <p:cNvSpPr txBox="1">
            <a:spLocks noChangeArrowheads="1"/>
          </p:cNvSpPr>
          <p:nvPr/>
        </p:nvSpPr>
        <p:spPr bwMode="auto">
          <a:xfrm>
            <a:off x="9945834" y="6680418"/>
            <a:ext cx="10810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None/>
            </a:pPr>
            <a:r>
              <a:rPr lang="en-US" altLang="en-US" sz="800">
                <a:latin typeface="Calibri" panose="020F0502020204030204" pitchFamily="34" charset="0"/>
              </a:rPr>
              <a:t>https://www.cert.si/</a:t>
            </a:r>
          </a:p>
        </p:txBody>
      </p:sp>
    </p:spTree>
    <p:extLst>
      <p:ext uri="{BB962C8B-B14F-4D97-AF65-F5344CB8AC3E}">
        <p14:creationId xmlns:p14="http://schemas.microsoft.com/office/powerpoint/2010/main" val="210818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Kibernetska varnost</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698219" y="979386"/>
            <a:ext cx="11026921" cy="44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l-SI" altLang="en-US" sz="2400" b="1" dirty="0">
                <a:latin typeface="Arial" panose="020B0604020202020204" pitchFamily="34" charset="0"/>
                <a:ea typeface="ＭＳ Ｐゴシック" panose="020B0600070205080204" pitchFamily="34" charset="-128"/>
                <a:cs typeface="Calibri" panose="020F0502020204030204" pitchFamily="34" charset="0"/>
              </a:rPr>
              <a:t>TIPIČNI AKTERJI KIBERNETSKIH GROŽENJ</a:t>
            </a:r>
            <a:endParaRPr lang="en-US" altLang="en-US" sz="2400" b="1" dirty="0">
              <a:latin typeface="Arial" panose="020B0604020202020204" pitchFamily="34" charset="0"/>
              <a:ea typeface="ＭＳ Ｐゴシック" panose="020B0600070205080204" pitchFamily="34" charset="-128"/>
              <a:cs typeface="Calibri" panose="020F0502020204030204" pitchFamily="34" charset="0"/>
            </a:endParaRPr>
          </a:p>
        </p:txBody>
      </p:sp>
      <p:sp>
        <p:nvSpPr>
          <p:cNvPr id="13" name="Subtitle 7">
            <a:extLst>
              <a:ext uri="{FF2B5EF4-FFF2-40B4-BE49-F238E27FC236}">
                <a16:creationId xmlns:a16="http://schemas.microsoft.com/office/drawing/2014/main" id="{4612D082-943F-4A6B-BBEB-55FEDC734ACC}"/>
              </a:ext>
            </a:extLst>
          </p:cNvPr>
          <p:cNvSpPr txBox="1">
            <a:spLocks/>
          </p:cNvSpPr>
          <p:nvPr/>
        </p:nvSpPr>
        <p:spPr bwMode="auto">
          <a:xfrm>
            <a:off x="698219" y="1752488"/>
            <a:ext cx="10506803" cy="49083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u="sng" dirty="0">
                <a:latin typeface="Arial" panose="020B0604020202020204" pitchFamily="34" charset="0"/>
                <a:ea typeface="ＭＳ Ｐゴシック" panose="020B0600070205080204" pitchFamily="34" charset="-128"/>
                <a:cs typeface="Arial" panose="020B0604020202020204" pitchFamily="34" charset="0"/>
              </a:rPr>
              <a:t>Otroci skript</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 (</a:t>
            </a:r>
            <a:r>
              <a:rPr lang="sl-SI" altLang="sl-SI" sz="2400" i="1" dirty="0" err="1">
                <a:latin typeface="Arial" panose="020B0604020202020204" pitchFamily="34" charset="0"/>
                <a:ea typeface="ＭＳ Ｐゴシック" panose="020B0600070205080204" pitchFamily="34" charset="-128"/>
                <a:cs typeface="Arial" panose="020B0604020202020204" pitchFamily="34" charset="0"/>
              </a:rPr>
              <a:t>Script</a:t>
            </a:r>
            <a:r>
              <a:rPr lang="sl-SI" altLang="sl-SI" sz="2400" i="1" dirty="0">
                <a:latin typeface="Arial" panose="020B0604020202020204" pitchFamily="34" charset="0"/>
                <a:ea typeface="ＭＳ Ｐゴシック" panose="020B0600070205080204" pitchFamily="34" charset="-128"/>
                <a:cs typeface="Arial" panose="020B0604020202020204" pitchFamily="34" charset="0"/>
              </a:rPr>
              <a:t> </a:t>
            </a:r>
            <a:r>
              <a:rPr lang="sl-SI" altLang="sl-SI" sz="2400" i="1" dirty="0" err="1">
                <a:latin typeface="Arial" panose="020B0604020202020204" pitchFamily="34" charset="0"/>
                <a:ea typeface="ＭＳ Ｐゴシック" panose="020B0600070205080204" pitchFamily="34" charset="-128"/>
                <a:cs typeface="Arial" panose="020B0604020202020204" pitchFamily="34" charset="0"/>
              </a:rPr>
              <a:t>Kiddies</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 amaterji, ki nimajo naprednega znanja, in za napade uporabljajo odprtokodna orodja in tuje skripte. Motivira jih izziv.</a:t>
            </a:r>
          </a:p>
          <a:p>
            <a:pPr algn="just"/>
            <a:r>
              <a:rPr lang="sl-SI" altLang="sl-SI" sz="2400" u="sng" dirty="0" err="1">
                <a:latin typeface="Arial" panose="020B0604020202020204" pitchFamily="34" charset="0"/>
                <a:ea typeface="ＭＳ Ｐゴシック" panose="020B0600070205080204" pitchFamily="34" charset="-128"/>
                <a:cs typeface="Arial" panose="020B0604020202020204" pitchFamily="34" charset="0"/>
              </a:rPr>
              <a:t>Hektivisti</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 (</a:t>
            </a:r>
            <a:r>
              <a:rPr lang="sl-SI" altLang="sl-SI" sz="2400" i="1" dirty="0" err="1">
                <a:latin typeface="Arial" panose="020B0604020202020204" pitchFamily="34" charset="0"/>
                <a:ea typeface="ＭＳ Ｐゴシック" panose="020B0600070205080204" pitchFamily="34" charset="-128"/>
                <a:cs typeface="Arial" panose="020B0604020202020204" pitchFamily="34" charset="0"/>
              </a:rPr>
              <a:t>Hacktivists</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  osebe, ki kibernetske napade izvajajo proti vladam ali organizacijam, kot obliko protesta proti različnim političnim in družbenim idejam. Motivira jih želja po pozornosti. </a:t>
            </a:r>
          </a:p>
          <a:p>
            <a:pPr algn="just"/>
            <a:r>
              <a:rPr lang="sl-SI" altLang="sl-SI" sz="2400" u="sng" dirty="0">
                <a:latin typeface="Arial" panose="020B0604020202020204" pitchFamily="34" charset="0"/>
                <a:ea typeface="ＭＳ Ｐゴシック" panose="020B0600070205080204" pitchFamily="34" charset="-128"/>
                <a:cs typeface="Arial" panose="020B0604020202020204" pitchFamily="34" charset="0"/>
              </a:rPr>
              <a:t>Kibernetski kriminalci</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 (</a:t>
            </a:r>
            <a:r>
              <a:rPr lang="sl-SI" altLang="sl-SI" sz="2400" i="1" dirty="0" err="1">
                <a:latin typeface="Arial" panose="020B0604020202020204" pitchFamily="34" charset="0"/>
                <a:ea typeface="ＭＳ Ｐゴシック" panose="020B0600070205080204" pitchFamily="34" charset="-128"/>
                <a:cs typeface="Arial" panose="020B0604020202020204" pitchFamily="34" charset="0"/>
              </a:rPr>
              <a:t>Cybercriminals</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 osebe z naprednim znanjem, ki delujejo sami ali pa delajo za organizirane kriminalne združbe. Motivira jih finančni zaslužek.</a:t>
            </a:r>
          </a:p>
          <a:p>
            <a:pPr algn="just"/>
            <a:r>
              <a:rPr lang="sl-SI" altLang="sl-SI" sz="2400" u="sng" dirty="0">
                <a:latin typeface="Arial" panose="020B0604020202020204" pitchFamily="34" charset="0"/>
                <a:ea typeface="ＭＳ Ｐゴシック" panose="020B0600070205080204" pitchFamily="34" charset="-128"/>
                <a:cs typeface="Arial" panose="020B0604020202020204" pitchFamily="34" charset="0"/>
              </a:rPr>
              <a:t>Hekerji, ki jih najemajo organi držav</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 (</a:t>
            </a:r>
            <a:r>
              <a:rPr lang="sl-SI" altLang="sl-SI" sz="2400" i="1" dirty="0" err="1">
                <a:latin typeface="Arial" panose="020B0604020202020204" pitchFamily="34" charset="0"/>
                <a:ea typeface="ＭＳ Ｐゴシック" panose="020B0600070205080204" pitchFamily="34" charset="-128"/>
                <a:cs typeface="Arial" panose="020B0604020202020204" pitchFamily="34" charset="0"/>
              </a:rPr>
              <a:t>State</a:t>
            </a:r>
            <a:r>
              <a:rPr lang="sl-SI" altLang="sl-SI" sz="2400" i="1" dirty="0">
                <a:latin typeface="Arial" panose="020B0604020202020204" pitchFamily="34" charset="0"/>
                <a:ea typeface="ＭＳ Ｐゴシック" panose="020B0600070205080204" pitchFamily="34" charset="-128"/>
                <a:cs typeface="Arial" panose="020B0604020202020204" pitchFamily="34" charset="0"/>
              </a:rPr>
              <a:t> </a:t>
            </a:r>
            <a:r>
              <a:rPr lang="sl-SI" altLang="sl-SI" sz="2400" i="1" dirty="0" err="1">
                <a:latin typeface="Arial" panose="020B0604020202020204" pitchFamily="34" charset="0"/>
                <a:ea typeface="ＭＳ Ｐゴシック" panose="020B0600070205080204" pitchFamily="34" charset="-128"/>
                <a:cs typeface="Arial" panose="020B0604020202020204" pitchFamily="34" charset="0"/>
              </a:rPr>
              <a:t>Sponsored</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 osebe z naprednim znanjem in opremo, ki jih sponzorira država in kradejo vladne skrivnosti, zbirajo pomembne obveščevalne podatke in sabotirajo mreže tujih vlad, terorističnih skupin in korporacij. </a:t>
            </a:r>
            <a:endParaRPr lang="en-US" altLang="en-US" sz="1800" dirty="0">
              <a:latin typeface="Helvetica Neue"/>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14262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Kibernetska varnost</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1165078" y="1311275"/>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3" name="Subtitle 7">
            <a:extLst>
              <a:ext uri="{FF2B5EF4-FFF2-40B4-BE49-F238E27FC236}">
                <a16:creationId xmlns:a16="http://schemas.microsoft.com/office/drawing/2014/main" id="{4612D082-943F-4A6B-BBEB-55FEDC734ACC}"/>
              </a:ext>
            </a:extLst>
          </p:cNvPr>
          <p:cNvSpPr txBox="1">
            <a:spLocks/>
          </p:cNvSpPr>
          <p:nvPr/>
        </p:nvSpPr>
        <p:spPr bwMode="auto">
          <a:xfrm>
            <a:off x="698219" y="1420599"/>
            <a:ext cx="10506803" cy="51937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dirty="0">
                <a:latin typeface="Arial" panose="020B0604020202020204" pitchFamily="34" charset="0"/>
                <a:ea typeface="ＭＳ Ｐゴシック" panose="020B0600070205080204" pitchFamily="34" charset="-128"/>
                <a:cs typeface="Arial" panose="020B0604020202020204" pitchFamily="34" charset="0"/>
              </a:rPr>
              <a:t>Smo v 5. generaciji kibernetskih napadov: so </a:t>
            </a:r>
            <a:r>
              <a:rPr lang="sl-SI" altLang="sl-SI" sz="2400" dirty="0" err="1">
                <a:latin typeface="Arial" panose="020B0604020202020204" pitchFamily="34" charset="0"/>
                <a:ea typeface="ＭＳ Ｐゴシック" panose="020B0600070205080204" pitchFamily="34" charset="-128"/>
                <a:cs typeface="Arial" panose="020B0604020202020204" pitchFamily="34" charset="0"/>
              </a:rPr>
              <a:t>multi</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-vektorski, uporabljajo napredna orodja, lahko povzročijo veliko škodo in jih je težko zaznati.</a:t>
            </a:r>
          </a:p>
          <a:p>
            <a:pPr algn="just"/>
            <a:endParaRPr lang="sl-SI" altLang="sl-SI" sz="2400" dirty="0">
              <a:latin typeface="Arial" panose="020B0604020202020204" pitchFamily="34" charset="0"/>
              <a:ea typeface="ＭＳ Ｐゴシック" panose="020B0600070205080204" pitchFamily="34" charset="-128"/>
              <a:cs typeface="Arial" panose="020B0604020202020204" pitchFamily="34" charset="0"/>
            </a:endParaRPr>
          </a:p>
          <a:p>
            <a:pPr algn="just"/>
            <a:r>
              <a:rPr lang="sl-SI" altLang="sl-SI" sz="2400" dirty="0">
                <a:latin typeface="Arial" panose="020B0604020202020204" pitchFamily="34" charset="0"/>
                <a:ea typeface="ＭＳ Ｐゴシック" panose="020B0600070205080204" pitchFamily="34" charset="-128"/>
                <a:cs typeface="Arial" panose="020B0604020202020204" pitchFamily="34" charset="0"/>
              </a:rPr>
              <a:t>Izsiljevalska programska oprema (</a:t>
            </a:r>
            <a:r>
              <a:rPr lang="sl-SI" altLang="sl-SI" sz="2400" dirty="0" err="1">
                <a:latin typeface="Arial" panose="020B0604020202020204" pitchFamily="34" charset="0"/>
                <a:ea typeface="ＭＳ Ｐゴシック" panose="020B0600070205080204" pitchFamily="34" charset="-128"/>
                <a:cs typeface="Arial" panose="020B0604020202020204" pitchFamily="34" charset="0"/>
              </a:rPr>
              <a:t>Ransomware</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 bo postala globalni varnostni problem, ki bo (verjetno) ostal v kriminalni sferi. Verjetno edini učinkovit ukrep je ozaveščanje.</a:t>
            </a:r>
          </a:p>
          <a:p>
            <a:pPr algn="just"/>
            <a:endParaRPr lang="sl-SI" altLang="sl-SI" sz="2400" dirty="0">
              <a:latin typeface="Arial" panose="020B0604020202020204" pitchFamily="34" charset="0"/>
              <a:ea typeface="ＭＳ Ｐゴシック" panose="020B0600070205080204" pitchFamily="34" charset="-128"/>
              <a:cs typeface="Arial" panose="020B0604020202020204" pitchFamily="34" charset="0"/>
            </a:endParaRPr>
          </a:p>
          <a:p>
            <a:pPr algn="just"/>
            <a:r>
              <a:rPr lang="sl-SI" altLang="sl-SI" sz="2400" dirty="0">
                <a:latin typeface="Arial" panose="020B0604020202020204" pitchFamily="34" charset="0"/>
                <a:ea typeface="ＭＳ Ｐゴシック" panose="020B0600070205080204" pitchFamily="34" charset="-128"/>
                <a:cs typeface="Arial" panose="020B0604020202020204" pitchFamily="34" charset="0"/>
              </a:rPr>
              <a:t>Uporabljena napredna ofenzivna orodja v vojni v Ukrajini so z uporabo postala razkrita in tako dostopna vsem, ki jih lahko replicirajo, modificirajo in ponovno uporabijo kjerkoli.</a:t>
            </a:r>
          </a:p>
          <a:p>
            <a:pPr algn="just"/>
            <a:endParaRPr lang="sl-SI" altLang="sl-SI"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None/>
            </a:pPr>
            <a:endParaRPr lang="sl-SI" altLang="sl-SI" sz="2400" dirty="0">
              <a:latin typeface="Arial" panose="020B0604020202020204" pitchFamily="34" charset="0"/>
              <a:ea typeface="ＭＳ Ｐゴシック" panose="020B0600070205080204" pitchFamily="34" charset="-128"/>
              <a:cs typeface="Arial" panose="020B0604020202020204" pitchFamily="34" charset="0"/>
            </a:endParaRPr>
          </a:p>
          <a:p>
            <a:pPr algn="just"/>
            <a:endParaRPr lang="sl-SI" altLang="sl-SI" sz="2400" dirty="0">
              <a:latin typeface="Arial" panose="020B0604020202020204" pitchFamily="34" charset="0"/>
              <a:ea typeface="ＭＳ Ｐゴシック" panose="020B0600070205080204" pitchFamily="34" charset="-128"/>
              <a:cs typeface="Arial" panose="020B0604020202020204" pitchFamily="34" charset="0"/>
            </a:endParaRPr>
          </a:p>
          <a:p>
            <a:pPr algn="just"/>
            <a:endParaRPr lang="en-US" altLang="en-US" sz="1800" dirty="0">
              <a:latin typeface="Helvetica Neue"/>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82386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Kibernetska varnost</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1165078" y="1311275"/>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Subtitle 7">
            <a:extLst>
              <a:ext uri="{FF2B5EF4-FFF2-40B4-BE49-F238E27FC236}">
                <a16:creationId xmlns:a16="http://schemas.microsoft.com/office/drawing/2014/main" id="{43D9FE29-9C5E-49D2-8C49-181E3B6CC0C3}"/>
              </a:ext>
            </a:extLst>
          </p:cNvPr>
          <p:cNvSpPr txBox="1">
            <a:spLocks/>
          </p:cNvSpPr>
          <p:nvPr/>
        </p:nvSpPr>
        <p:spPr bwMode="auto">
          <a:xfrm>
            <a:off x="845026" y="1600975"/>
            <a:ext cx="10213189" cy="5365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dirty="0">
                <a:latin typeface="Arial" panose="020B0604020202020204" pitchFamily="34" charset="0"/>
                <a:ea typeface="ＭＳ Ｐゴシック" panose="020B0600070205080204" pitchFamily="34" charset="-128"/>
                <a:cs typeface="Arial" panose="020B0604020202020204" pitchFamily="34" charset="0"/>
              </a:rPr>
              <a:t>Kibernetski napadi bodo po ocenah do 2025 dosegli </a:t>
            </a:r>
            <a:r>
              <a:rPr lang="sl-SI" altLang="sl-SI" sz="2400" b="1" dirty="0">
                <a:latin typeface="Arial" panose="020B0604020202020204" pitchFamily="34" charset="0"/>
                <a:ea typeface="ＭＳ Ｐゴシック" panose="020B0600070205080204" pitchFamily="34" charset="-128"/>
                <a:cs typeface="Arial" panose="020B0604020202020204" pitchFamily="34" charset="0"/>
              </a:rPr>
              <a:t>10,5 trilijonov dolarjev škode</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  (več kot znaša škoda vseh naravnih nesreč na svetu).</a:t>
            </a:r>
          </a:p>
          <a:p>
            <a:pPr algn="just"/>
            <a:endParaRPr lang="sl-SI" altLang="sl-SI" sz="2400" dirty="0">
              <a:latin typeface="Arial" panose="020B0604020202020204" pitchFamily="34" charset="0"/>
              <a:ea typeface="ＭＳ Ｐゴシック" panose="020B0600070205080204" pitchFamily="34" charset="-128"/>
              <a:cs typeface="Arial" panose="020B0604020202020204" pitchFamily="34" charset="0"/>
            </a:endParaRPr>
          </a:p>
          <a:p>
            <a:pPr algn="just"/>
            <a:r>
              <a:rPr lang="sl-SI" altLang="sl-SI" sz="2400" dirty="0">
                <a:latin typeface="Arial" panose="020B0604020202020204" pitchFamily="34" charset="0"/>
                <a:ea typeface="ＭＳ Ｐゴシック" panose="020B0600070205080204" pitchFamily="34" charset="-128"/>
                <a:cs typeface="Arial" panose="020B0604020202020204" pitchFamily="34" charset="0"/>
              </a:rPr>
              <a:t>V bančnemu sektorju so tveganja kibernetskih napadov postala večja kot kreditna tveganja.</a:t>
            </a:r>
          </a:p>
          <a:p>
            <a:pPr algn="just"/>
            <a:endParaRPr lang="sl-SI" altLang="sl-SI" sz="2400" dirty="0">
              <a:latin typeface="Arial" panose="020B0604020202020204" pitchFamily="34" charset="0"/>
              <a:ea typeface="ＭＳ Ｐゴシック" panose="020B0600070205080204" pitchFamily="34" charset="-128"/>
              <a:cs typeface="Arial" panose="020B0604020202020204" pitchFamily="34" charset="0"/>
            </a:endParaRPr>
          </a:p>
          <a:p>
            <a:pPr algn="just"/>
            <a:r>
              <a:rPr lang="sl-SI" altLang="sl-SI" sz="2400" dirty="0">
                <a:latin typeface="Arial" panose="020B0604020202020204" pitchFamily="34" charset="0"/>
                <a:ea typeface="ＭＳ Ｐゴシック" panose="020B0600070205080204" pitchFamily="34" charset="-128"/>
                <a:cs typeface="Arial" panose="020B0604020202020204" pitchFamily="34" charset="0"/>
              </a:rPr>
              <a:t>Glede na trend gibanja kibernetskih napadov je samo </a:t>
            </a:r>
            <a:r>
              <a:rPr lang="sl-SI" altLang="sl-SI" sz="2400" b="1" dirty="0">
                <a:latin typeface="Arial" panose="020B0604020202020204" pitchFamily="34" charset="0"/>
                <a:ea typeface="ＭＳ Ｐゴシック" panose="020B0600070205080204" pitchFamily="34" charset="-128"/>
                <a:cs typeface="Arial" panose="020B0604020202020204" pitchFamily="34" charset="0"/>
              </a:rPr>
              <a:t>vprašanje časa, kdaj in kako bomo napadeni </a:t>
            </a:r>
            <a:r>
              <a:rPr lang="sl-SI" altLang="sl-SI" sz="2400" dirty="0">
                <a:latin typeface="Arial" panose="020B0604020202020204" pitchFamily="34" charset="0"/>
                <a:ea typeface="ＭＳ Ｐゴシック" panose="020B0600070205080204" pitchFamily="34" charset="-128"/>
                <a:cs typeface="Arial" panose="020B0604020202020204" pitchFamily="34" charset="0"/>
              </a:rPr>
              <a:t>(ne pa, če bomo napadeni).</a:t>
            </a:r>
          </a:p>
          <a:p>
            <a:pPr algn="just"/>
            <a:endParaRPr lang="en-US" altLang="en-US" sz="1800" dirty="0">
              <a:latin typeface="Helvetica Neue"/>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92399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Kibernetski incidenti - svet</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1165078" y="1311275"/>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Subtitle 7">
            <a:extLst>
              <a:ext uri="{FF2B5EF4-FFF2-40B4-BE49-F238E27FC236}">
                <a16:creationId xmlns:a16="http://schemas.microsoft.com/office/drawing/2014/main" id="{4A2B4E6F-7365-4670-B487-7CBEA36F0B9A}"/>
              </a:ext>
            </a:extLst>
          </p:cNvPr>
          <p:cNvSpPr txBox="1">
            <a:spLocks/>
          </p:cNvSpPr>
          <p:nvPr/>
        </p:nvSpPr>
        <p:spPr bwMode="auto">
          <a:xfrm>
            <a:off x="963741" y="1011309"/>
            <a:ext cx="10529176" cy="58466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ltLang="sl-SI" sz="2400" b="1" dirty="0" err="1">
                <a:latin typeface="Arial" panose="020B0604020202020204" pitchFamily="34" charset="0"/>
                <a:ea typeface="ＭＳ Ｐゴシック" panose="020B0600070205080204" pitchFamily="34" charset="-128"/>
                <a:cs typeface="Calibri" panose="020F0502020204030204" pitchFamily="34" charset="0"/>
              </a:rPr>
              <a:t>SolarWinds</a:t>
            </a: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podjetje je bilo 2020 žrtev kibernetskega napada, ki se je razširil na njegove stranke in je bil odkrit šele čez nekaj mesecev, napadalci so dobili dostop do podatkov okoli 18.000 podjetij in državnih uradov, ki so uporabljali njegov proizvod Orion, med njimi tudi vsaj šest institucij, organov in agencij Evropske unije. Povzročena </a:t>
            </a:r>
            <a:r>
              <a:rPr lang="sl-SI" altLang="sl-SI" sz="2400" u="sng" dirty="0">
                <a:latin typeface="Arial" panose="020B0604020202020204" pitchFamily="34" charset="0"/>
                <a:ea typeface="ＭＳ Ｐゴシック" panose="020B0600070205080204" pitchFamily="34" charset="-128"/>
                <a:cs typeface="Calibri" panose="020F0502020204030204" pitchFamily="34" charset="0"/>
              </a:rPr>
              <a:t>škoda je znašala več milijard dolarjev</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a:t>
            </a:r>
          </a:p>
          <a:p>
            <a:pPr algn="just"/>
            <a:r>
              <a:rPr lang="sl-SI" altLang="sl-SI" sz="2400" b="1" dirty="0">
                <a:latin typeface="Arial" panose="020B0604020202020204" pitchFamily="34" charset="0"/>
                <a:ea typeface="Calibri" panose="020F0502020204030204" pitchFamily="34" charset="0"/>
                <a:cs typeface="Times New Roman" panose="02020603050405020304" pitchFamily="18" charset="0"/>
              </a:rPr>
              <a:t>Microsoft Exchange Server:</a:t>
            </a:r>
            <a:r>
              <a:rPr lang="sl-SI" altLang="sl-SI" sz="2400" dirty="0">
                <a:latin typeface="Arial" panose="020B0604020202020204" pitchFamily="34" charset="0"/>
                <a:ea typeface="Calibri" panose="020F0502020204030204" pitchFamily="34" charset="0"/>
                <a:cs typeface="Times New Roman" panose="02020603050405020304" pitchFamily="18" charset="0"/>
              </a:rPr>
              <a:t> je bilo od januarja 2021 odkritih več varnostnih vrzeli oziroma ranljivosti ničelnega dne (</a:t>
            </a:r>
            <a:r>
              <a:rPr lang="sl-SI" altLang="sl-SI" sz="2400" i="1" dirty="0" err="1">
                <a:latin typeface="Arial" panose="020B0604020202020204" pitchFamily="34" charset="0"/>
                <a:ea typeface="Calibri" panose="020F0502020204030204" pitchFamily="34" charset="0"/>
                <a:cs typeface="Times New Roman" panose="02020603050405020304" pitchFamily="18" charset="0"/>
              </a:rPr>
              <a:t>Zero-Day</a:t>
            </a:r>
            <a:r>
              <a:rPr lang="sl-SI" altLang="sl-SI" sz="2400" i="1" dirty="0">
                <a:latin typeface="Arial" panose="020B0604020202020204" pitchFamily="34" charset="0"/>
                <a:ea typeface="Calibri" panose="020F0502020204030204" pitchFamily="34" charset="0"/>
                <a:cs typeface="Times New Roman" panose="02020603050405020304" pitchFamily="18" charset="0"/>
              </a:rPr>
              <a:t> </a:t>
            </a:r>
            <a:r>
              <a:rPr lang="sl-SI" altLang="sl-SI" sz="2400" i="1" dirty="0" err="1">
                <a:latin typeface="Arial" panose="020B0604020202020204" pitchFamily="34" charset="0"/>
                <a:ea typeface="Calibri" panose="020F0502020204030204" pitchFamily="34" charset="0"/>
                <a:cs typeface="Times New Roman" panose="02020603050405020304" pitchFamily="18" charset="0"/>
              </a:rPr>
              <a:t>Vulnerability</a:t>
            </a:r>
            <a:r>
              <a:rPr lang="sl-SI" altLang="sl-SI" sz="2400" dirty="0">
                <a:latin typeface="Arial" panose="020B0604020202020204" pitchFamily="34" charset="0"/>
                <a:ea typeface="Calibri" panose="020F0502020204030204" pitchFamily="34" charset="0"/>
                <a:cs typeface="Times New Roman" panose="02020603050405020304" pitchFamily="18" charset="0"/>
              </a:rPr>
              <a:t>), ki so v kibernetskih napadih prizadele več kot 100.000 sistemov za elektronsko pošto po celem svetu.</a:t>
            </a:r>
          </a:p>
          <a:p>
            <a:pPr algn="just"/>
            <a:r>
              <a:rPr lang="sl-SI" altLang="sl-SI" sz="2400" b="1" dirty="0" err="1">
                <a:latin typeface="Arial" panose="020B0604020202020204" pitchFamily="34" charset="0"/>
                <a:ea typeface="Calibri" panose="020F0502020204030204" pitchFamily="34" charset="0"/>
                <a:cs typeface="Times New Roman" panose="02020603050405020304" pitchFamily="18" charset="0"/>
              </a:rPr>
              <a:t>Colonial</a:t>
            </a:r>
            <a:r>
              <a:rPr lang="sl-SI" altLang="sl-SI" sz="2400" b="1" dirty="0">
                <a:latin typeface="Arial" panose="020B0604020202020204" pitchFamily="34" charset="0"/>
                <a:ea typeface="Calibri" panose="020F0502020204030204" pitchFamily="34" charset="0"/>
                <a:cs typeface="Times New Roman" panose="02020603050405020304" pitchFamily="18" charset="0"/>
              </a:rPr>
              <a:t> </a:t>
            </a:r>
            <a:r>
              <a:rPr lang="sl-SI" altLang="sl-SI" sz="2400" b="1" dirty="0" err="1">
                <a:latin typeface="Arial" panose="020B0604020202020204" pitchFamily="34" charset="0"/>
                <a:ea typeface="Calibri" panose="020F0502020204030204" pitchFamily="34" charset="0"/>
                <a:cs typeface="Times New Roman" panose="02020603050405020304" pitchFamily="18" charset="0"/>
              </a:rPr>
              <a:t>Pipeline</a:t>
            </a:r>
            <a:r>
              <a:rPr lang="sl-SI" altLang="sl-SI" sz="2400" b="1" dirty="0">
                <a:latin typeface="Arial" panose="020B0604020202020204" pitchFamily="34" charset="0"/>
                <a:ea typeface="Calibri" panose="020F0502020204030204" pitchFamily="34" charset="0"/>
                <a:cs typeface="Times New Roman" panose="02020603050405020304" pitchFamily="18" charset="0"/>
              </a:rPr>
              <a:t>:</a:t>
            </a:r>
            <a:r>
              <a:rPr lang="sl-SI" altLang="sl-SI" sz="2400" dirty="0">
                <a:latin typeface="Arial" panose="020B0604020202020204" pitchFamily="34" charset="0"/>
                <a:ea typeface="Calibri" panose="020F0502020204030204" pitchFamily="34" charset="0"/>
                <a:cs typeface="Times New Roman" panose="02020603050405020304" pitchFamily="18" charset="0"/>
              </a:rPr>
              <a:t> največji operater naftovodov v ZDA je moral maja 2021 ustaviti poslovanje, ko je bil odkrit vdor (in nameščena izsiljevalska programska oprema), ki je prizadel njegove glavne informacijske sisteme. Ustavitev dobave nafte je povzročilo izredne razmere pri oskrbi z gorivom na vzhodni obali ZDA, podjetje pa je napadalcem po javno dostopnih virih plačalo 4,4 milijona dolarjev odkupnine.</a:t>
            </a:r>
            <a:endParaRPr lang="sl-SI" altLang="sl-SI" sz="2400" dirty="0">
              <a:ea typeface="Calibri" panose="020F0502020204030204" pitchFamily="34" charset="0"/>
              <a:cs typeface="Times New Roman" panose="02020603050405020304" pitchFamily="18" charset="0"/>
            </a:endParaRPr>
          </a:p>
          <a:p>
            <a:pPr algn="just"/>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424728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0633" y="0"/>
            <a:ext cx="12202633" cy="705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8" name="Označba mesta vsebine 7"/>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6183" b="5732"/>
          <a:stretch/>
        </p:blipFill>
        <p:spPr>
          <a:xfrm>
            <a:off x="0" y="705294"/>
            <a:ext cx="12192000" cy="6222716"/>
          </a:xfrm>
        </p:spPr>
      </p:pic>
      <p:sp>
        <p:nvSpPr>
          <p:cNvPr id="9" name="TextBox 5"/>
          <p:cNvSpPr txBox="1"/>
          <p:nvPr/>
        </p:nvSpPr>
        <p:spPr>
          <a:xfrm>
            <a:off x="185457" y="1015271"/>
            <a:ext cx="11821085" cy="1015663"/>
          </a:xfrm>
          <a:prstGeom prst="rect">
            <a:avLst/>
          </a:prstGeom>
          <a:noFill/>
        </p:spPr>
        <p:txBody>
          <a:bodyPr wrap="square" rtlCol="0">
            <a:spAutoFit/>
          </a:bodyPr>
          <a:lstStyle/>
          <a:p>
            <a:endParaRPr lang="sl-SI" sz="3200" b="1" dirty="0">
              <a:solidFill>
                <a:schemeClr val="tx2">
                  <a:lumMod val="75000"/>
                </a:schemeClr>
              </a:solidFill>
            </a:endParaRPr>
          </a:p>
          <a:p>
            <a:pPr marL="342900" indent="-342900">
              <a:buFont typeface="Arial" panose="020B0604020202020204" pitchFamily="34" charset="0"/>
              <a:buChar char="•"/>
            </a:pPr>
            <a:endParaRPr lang="sl-SI" sz="2800" b="1" dirty="0">
              <a:solidFill>
                <a:schemeClr val="tx2">
                  <a:lumMod val="75000"/>
                </a:schemeClr>
              </a:solidFill>
            </a:endParaRPr>
          </a:p>
        </p:txBody>
      </p:sp>
      <p:sp>
        <p:nvSpPr>
          <p:cNvPr id="7" name="TextBox 6"/>
          <p:cNvSpPr txBox="1"/>
          <p:nvPr/>
        </p:nvSpPr>
        <p:spPr>
          <a:xfrm>
            <a:off x="208990" y="7419"/>
            <a:ext cx="11485263" cy="707886"/>
          </a:xfrm>
          <a:prstGeom prst="rect">
            <a:avLst/>
          </a:prstGeom>
          <a:noFill/>
        </p:spPr>
        <p:txBody>
          <a:bodyPr wrap="square" rtlCol="0">
            <a:spAutoFit/>
          </a:bodyPr>
          <a:lstStyle/>
          <a:p>
            <a:r>
              <a:rPr lang="sl-SI" sz="4000" b="1" dirty="0">
                <a:solidFill>
                  <a:prstClr val="white"/>
                </a:solidFill>
                <a:ea typeface="Times New Roman" panose="02020603050405020304" pitchFamily="18" charset="0"/>
                <a:cs typeface="Times New Roman" panose="02020603050405020304" pitchFamily="18" charset="0"/>
              </a:rPr>
              <a:t>Kibernetski incidenti - Slovenija</a:t>
            </a:r>
            <a:endParaRPr lang="sl-SI" sz="4000" b="1" dirty="0">
              <a:solidFill>
                <a:schemeClr val="bg1"/>
              </a:solidFill>
              <a:ea typeface="MS PGothic" panose="020B0600070205080204" pitchFamily="34" charset="-128"/>
            </a:endParaRPr>
          </a:p>
        </p:txBody>
      </p:sp>
      <p:sp>
        <p:nvSpPr>
          <p:cNvPr id="12" name="Subtitle 7">
            <a:extLst>
              <a:ext uri="{FF2B5EF4-FFF2-40B4-BE49-F238E27FC236}">
                <a16:creationId xmlns:a16="http://schemas.microsoft.com/office/drawing/2014/main" id="{EDA9036B-5B2F-464B-BDB3-DC90B290F65B}"/>
              </a:ext>
            </a:extLst>
          </p:cNvPr>
          <p:cNvSpPr txBox="1">
            <a:spLocks/>
          </p:cNvSpPr>
          <p:nvPr/>
        </p:nvSpPr>
        <p:spPr bwMode="auto">
          <a:xfrm>
            <a:off x="1165078" y="1311275"/>
            <a:ext cx="11026921" cy="5539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dirty="0">
              <a:ea typeface="ＭＳ Ｐゴシック" panose="020B0600070205080204" pitchFamily="34" charset="-128"/>
            </a:endParaRPr>
          </a:p>
        </p:txBody>
      </p:sp>
      <p:sp>
        <p:nvSpPr>
          <p:cNvPr id="10" name="Subtitle 7">
            <a:extLst>
              <a:ext uri="{FF2B5EF4-FFF2-40B4-BE49-F238E27FC236}">
                <a16:creationId xmlns:a16="http://schemas.microsoft.com/office/drawing/2014/main" id="{4A2B4E6F-7365-4670-B487-7CBEA36F0B9A}"/>
              </a:ext>
            </a:extLst>
          </p:cNvPr>
          <p:cNvSpPr txBox="1">
            <a:spLocks/>
          </p:cNvSpPr>
          <p:nvPr/>
        </p:nvSpPr>
        <p:spPr bwMode="auto">
          <a:xfrm>
            <a:off x="963741" y="1680906"/>
            <a:ext cx="10529176" cy="40487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Napad z izsiljevalskim virusom na </a:t>
            </a: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Lekarne Ljubljana</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 v avgustu 2019 je za več dni popolnima onemogočil poslovanje lekarn in povzročil več kot 2 milijona evrov materialne škode.</a:t>
            </a:r>
          </a:p>
          <a:p>
            <a:pPr algn="just">
              <a:lnSpc>
                <a:spcPct val="107000"/>
              </a:lnSpc>
              <a:spcAft>
                <a:spcPts val="800"/>
              </a:spcAft>
            </a:pPr>
            <a:endParaRPr lang="sl-SI" altLang="sl-SI" sz="2400" dirty="0">
              <a:latin typeface="Arial" panose="020B0604020202020204" pitchFamily="34" charset="0"/>
              <a:ea typeface="ＭＳ Ｐゴシック" panose="020B0600070205080204" pitchFamily="34" charset="-128"/>
              <a:cs typeface="Calibri" panose="020F0502020204030204" pitchFamily="34" charset="0"/>
            </a:endParaRPr>
          </a:p>
          <a:p>
            <a:pPr algn="just">
              <a:lnSpc>
                <a:spcPct val="107000"/>
              </a:lnSpc>
              <a:spcAft>
                <a:spcPts val="800"/>
              </a:spcAft>
            </a:pP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Vdor v informacijski sistem </a:t>
            </a:r>
            <a:r>
              <a:rPr lang="sl-SI" altLang="sl-SI" sz="2400" b="1" dirty="0">
                <a:latin typeface="Arial" panose="020B0604020202020204" pitchFamily="34" charset="0"/>
                <a:ea typeface="ＭＳ Ｐゴシック" panose="020B0600070205080204" pitchFamily="34" charset="-128"/>
                <a:cs typeface="Calibri" panose="020F0502020204030204" pitchFamily="34" charset="0"/>
              </a:rPr>
              <a:t>POP TV (Pro Plus d. o. o.) </a:t>
            </a:r>
            <a:r>
              <a:rPr lang="sl-SI" altLang="sl-SI" sz="2400" dirty="0">
                <a:latin typeface="Arial" panose="020B0604020202020204" pitchFamily="34" charset="0"/>
                <a:ea typeface="ＭＳ Ｐゴシック" panose="020B0600070205080204" pitchFamily="34" charset="-128"/>
                <a:cs typeface="Calibri" panose="020F0502020204030204" pitchFamily="34" charset="0"/>
              </a:rPr>
              <a:t>februarja letos je onemogočil predvajanje nekaterih oddaj, omejena je bila dosegljivost spletnih strani, vpliv na varstvo osebnih podatkov ni znan, napadalci so zahtevali plačilo. </a:t>
            </a:r>
            <a:endParaRPr lang="sl-SI" altLang="sl-SI" sz="2000" dirty="0">
              <a:ea typeface="Calibri" panose="020F0502020204030204" pitchFamily="34" charset="0"/>
              <a:cs typeface="Times New Roman" panose="02020603050405020304" pitchFamily="18" charset="0"/>
            </a:endParaRPr>
          </a:p>
          <a:p>
            <a:pPr algn="just"/>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3661473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2421</TotalTime>
  <Words>1709</Words>
  <Application>Microsoft Office PowerPoint</Application>
  <PresentationFormat>Širokozaslonsko</PresentationFormat>
  <Paragraphs>193</Paragraphs>
  <Slides>27</Slides>
  <Notes>27</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27</vt:i4>
      </vt:variant>
    </vt:vector>
  </HeadingPairs>
  <TitlesOfParts>
    <vt:vector size="33" baseType="lpstr">
      <vt:lpstr>Arial</vt:lpstr>
      <vt:lpstr>Calibri</vt:lpstr>
      <vt:lpstr>Calibri Light</vt:lpstr>
      <vt:lpstr>Helvetica Neue</vt:lpstr>
      <vt:lpstr>Myriad Pro</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TEMAOS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Prenos NIS direktive</dc:title>
  <dc:creator>Marjan Kavčič</dc:creator>
  <cp:lastModifiedBy>Mateja Kapš</cp:lastModifiedBy>
  <cp:revision>179</cp:revision>
  <cp:lastPrinted>2017-05-19T06:21:10Z</cp:lastPrinted>
  <dcterms:created xsi:type="dcterms:W3CDTF">2016-05-10T19:07:42Z</dcterms:created>
  <dcterms:modified xsi:type="dcterms:W3CDTF">2022-10-20T10:43:46Z</dcterms:modified>
</cp:coreProperties>
</file>