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68" r:id="rId4"/>
    <p:sldId id="259" r:id="rId5"/>
    <p:sldId id="260" r:id="rId6"/>
    <p:sldId id="261" r:id="rId7"/>
    <p:sldId id="270" r:id="rId8"/>
    <p:sldId id="264" r:id="rId9"/>
    <p:sldId id="265" r:id="rId10"/>
    <p:sldId id="266" r:id="rId11"/>
    <p:sldId id="271" r:id="rId12"/>
    <p:sldId id="281" r:id="rId13"/>
    <p:sldId id="283" r:id="rId14"/>
    <p:sldId id="284" r:id="rId15"/>
    <p:sldId id="285" r:id="rId16"/>
    <p:sldId id="286" r:id="rId17"/>
    <p:sldId id="291" r:id="rId18"/>
    <p:sldId id="289" r:id="rId19"/>
    <p:sldId id="290" r:id="rId20"/>
    <p:sldId id="287" r:id="rId21"/>
    <p:sldId id="288" r:id="rId22"/>
    <p:sldId id="292" r:id="rId23"/>
    <p:sldId id="282" r:id="rId24"/>
    <p:sldId id="262" r:id="rId25"/>
    <p:sldId id="272" r:id="rId26"/>
    <p:sldId id="273" r:id="rId27"/>
    <p:sldId id="275" r:id="rId28"/>
    <p:sldId id="276" r:id="rId29"/>
    <p:sldId id="277" r:id="rId30"/>
    <p:sldId id="278" r:id="rId31"/>
    <p:sldId id="263" r:id="rId32"/>
    <p:sldId id="258" r:id="rId33"/>
    <p:sldId id="279" r:id="rId34"/>
    <p:sldId id="269" r:id="rId35"/>
    <p:sldId id="280" r:id="rId36"/>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8AA8"/>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62" d="100"/>
          <a:sy n="162" d="100"/>
        </p:scale>
        <p:origin x="2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BED5D-9406-4308-9631-80C226FA1E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129AE270-CB09-433B-9773-BE6700BCA0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6876A275-2E8F-4464-9BD4-AD2F54EFF21D}"/>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E178F983-73E8-4B92-BB44-800E4D415BEA}"/>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8CE2DDE0-FF1A-43EC-9F8F-9CCE3C3E4D9A}"/>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11291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553CF-1885-4077-A318-6FF805813388}"/>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1A8F8ECD-E567-477E-9A59-CE2C16C1EE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90F701D4-C7E4-40FB-89DF-601FE1CF8367}"/>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615A59B6-8A00-4D6C-904E-8C6508E4FC2E}"/>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91F199E2-10CD-4FEF-B8C2-CE695E18CD92}"/>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367130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B2B743-BFC6-44BA-A86B-DAD2FBD953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7A975D2F-D015-4FA2-9110-890948B9F5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3F92A74-9CF9-4B5A-9065-E34015ED5F0A}"/>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A54D410C-1CB8-4BB2-8EE6-5293AA8234E1}"/>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AC31CBEF-A74B-4850-AA2E-6FFAE0A365F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84665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0F560-2C08-4F98-AB10-FAD6A04E4615}"/>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3C4DBCF-ACA2-4A05-A3C8-661662D7C6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77B52DB-E207-46DE-8D98-076F63F9B888}"/>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5B6D5A47-7A9F-4F8C-9386-248ABD9127E3}"/>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3D13D2B3-28E4-4743-BB24-C85D7C52128F}"/>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98411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4C6E-E81C-453C-AA1E-55A94EF7DF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C92D1C8D-4CBF-4498-9D6B-24E6324FCC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1DAE0-2B46-4C46-AF51-EF5898B02D4D}"/>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8943B8D2-E573-4C98-BC94-CEED6F68FD69}"/>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DFC58423-4775-42A0-81B1-FCA74195FF72}"/>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11462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BDA64-1748-4717-9BCC-CEE21613BA3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39C60CA-7C09-42CD-959B-4511DA3EB7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A0A5CE6F-A199-4B06-B888-4A6F8971CE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CED011A6-DEE4-47E9-B908-C45FCA6E01AB}"/>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40EF8DA4-FF43-4C46-B50A-A56CBDA75C3C}"/>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13BE5A62-9426-470E-9958-337011430D67}"/>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125123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D7F5-EE8F-42E3-A789-1EA89F240D66}"/>
              </a:ext>
            </a:extLst>
          </p:cNvPr>
          <p:cNvSpPr>
            <a:spLocks noGrp="1"/>
          </p:cNvSpPr>
          <p:nvPr>
            <p:ph type="title"/>
          </p:nvPr>
        </p:nvSpPr>
        <p:spPr>
          <a:xfrm>
            <a:off x="839788" y="365125"/>
            <a:ext cx="105156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B321506-0226-4FE9-B9AD-8D25A0B2E1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F0C5F5-5592-45B8-9CC6-AB24BAD866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201A0E5-5C8E-47CF-91CA-DE51A20D8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B3C3FB-9B8D-4A66-9B2E-32059B38C6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F8217E1E-35F9-4AE2-8E3C-54F0849BBECC}"/>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8" name="Footer Placeholder 7">
            <a:extLst>
              <a:ext uri="{FF2B5EF4-FFF2-40B4-BE49-F238E27FC236}">
                <a16:creationId xmlns:a16="http://schemas.microsoft.com/office/drawing/2014/main" id="{E4A69A84-93F2-43F7-8859-71A6291A393B}"/>
              </a:ext>
            </a:extLst>
          </p:cNvPr>
          <p:cNvSpPr>
            <a:spLocks noGrp="1"/>
          </p:cNvSpPr>
          <p:nvPr>
            <p:ph type="ftr" sz="quarter" idx="11"/>
          </p:nvPr>
        </p:nvSpPr>
        <p:spPr/>
        <p:txBody>
          <a:bodyPr/>
          <a:lstStyle/>
          <a:p>
            <a:endParaRPr lang="sl-SI"/>
          </a:p>
        </p:txBody>
      </p:sp>
      <p:sp>
        <p:nvSpPr>
          <p:cNvPr id="9" name="Slide Number Placeholder 8">
            <a:extLst>
              <a:ext uri="{FF2B5EF4-FFF2-40B4-BE49-F238E27FC236}">
                <a16:creationId xmlns:a16="http://schemas.microsoft.com/office/drawing/2014/main" id="{9E88EE89-3B0B-4E5C-AFDD-4FFEA4B25E77}"/>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8428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C48CA-73AC-4A0F-B6DA-111C23815E8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EFB4049-3F65-4DEA-A3B3-1007071CD6F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4" name="Footer Placeholder 3">
            <a:extLst>
              <a:ext uri="{FF2B5EF4-FFF2-40B4-BE49-F238E27FC236}">
                <a16:creationId xmlns:a16="http://schemas.microsoft.com/office/drawing/2014/main" id="{C7411F81-2CEF-45EF-BB09-F1BEDC761527}"/>
              </a:ext>
            </a:extLst>
          </p:cNvPr>
          <p:cNvSpPr>
            <a:spLocks noGrp="1"/>
          </p:cNvSpPr>
          <p:nvPr>
            <p:ph type="ftr" sz="quarter" idx="11"/>
          </p:nvPr>
        </p:nvSpPr>
        <p:spPr/>
        <p:txBody>
          <a:bodyPr/>
          <a:lstStyle/>
          <a:p>
            <a:endParaRPr lang="sl-SI"/>
          </a:p>
        </p:txBody>
      </p:sp>
      <p:sp>
        <p:nvSpPr>
          <p:cNvPr id="5" name="Slide Number Placeholder 4">
            <a:extLst>
              <a:ext uri="{FF2B5EF4-FFF2-40B4-BE49-F238E27FC236}">
                <a16:creationId xmlns:a16="http://schemas.microsoft.com/office/drawing/2014/main" id="{87C8E535-FB86-47EE-B040-779510973B5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49590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541E62-65EC-4B60-B46D-7AD2DEDA545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3" name="Footer Placeholder 2">
            <a:extLst>
              <a:ext uri="{FF2B5EF4-FFF2-40B4-BE49-F238E27FC236}">
                <a16:creationId xmlns:a16="http://schemas.microsoft.com/office/drawing/2014/main" id="{587DDC5E-4451-4C13-B8C2-D49CFDE86D32}"/>
              </a:ext>
            </a:extLst>
          </p:cNvPr>
          <p:cNvSpPr>
            <a:spLocks noGrp="1"/>
          </p:cNvSpPr>
          <p:nvPr>
            <p:ph type="ftr" sz="quarter" idx="11"/>
          </p:nvPr>
        </p:nvSpPr>
        <p:spPr/>
        <p:txBody>
          <a:bodyPr/>
          <a:lstStyle/>
          <a:p>
            <a:endParaRPr lang="sl-SI"/>
          </a:p>
        </p:txBody>
      </p:sp>
      <p:sp>
        <p:nvSpPr>
          <p:cNvPr id="4" name="Slide Number Placeholder 3">
            <a:extLst>
              <a:ext uri="{FF2B5EF4-FFF2-40B4-BE49-F238E27FC236}">
                <a16:creationId xmlns:a16="http://schemas.microsoft.com/office/drawing/2014/main" id="{063DD607-16B9-485B-B976-57422FC8807D}"/>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313024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1458-AABB-48EC-A41E-608AFB7C89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E7AB11F6-8D81-4DC0-9B2D-65EFF28CB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DF6966D-6200-483F-982C-BA96B3EED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13B92-26C2-42DC-97E5-28E8CAD37795}"/>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DE7F8059-FF80-4F64-84A8-0844D884888C}"/>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7D16679B-F057-426D-B4D8-42BE8B232E80}"/>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46469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29DA7-2B9A-4CCD-8F00-21B309B64F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29619A42-C035-4C76-A381-7ECB50093B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sl-SI"/>
          </a:p>
        </p:txBody>
      </p:sp>
      <p:sp>
        <p:nvSpPr>
          <p:cNvPr id="4" name="Text Placeholder 3">
            <a:extLst>
              <a:ext uri="{FF2B5EF4-FFF2-40B4-BE49-F238E27FC236}">
                <a16:creationId xmlns:a16="http://schemas.microsoft.com/office/drawing/2014/main" id="{8EAED9E9-E4C3-496F-97FF-4CB684E08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2191E3-3CB3-4CB4-A1A6-4EFB70F3E34F}"/>
              </a:ext>
            </a:extLst>
          </p:cNvPr>
          <p:cNvSpPr>
            <a:spLocks noGrp="1"/>
          </p:cNvSpPr>
          <p:nvPr>
            <p:ph type="dt" sz="half" idx="10"/>
          </p:nvPr>
        </p:nvSpPr>
        <p:spPr/>
        <p:txBody>
          <a:bodyPr/>
          <a:lstStyle/>
          <a:p>
            <a:fld id="{A2F2D892-755C-45C8-AF42-D22725B2E07E}" type="datetimeFigureOut">
              <a:rPr lang="sl-SI" smtClean="0"/>
              <a:t>24. 10. 2022</a:t>
            </a:fld>
            <a:endParaRPr lang="sl-SI"/>
          </a:p>
        </p:txBody>
      </p:sp>
      <p:sp>
        <p:nvSpPr>
          <p:cNvPr id="6" name="Footer Placeholder 5">
            <a:extLst>
              <a:ext uri="{FF2B5EF4-FFF2-40B4-BE49-F238E27FC236}">
                <a16:creationId xmlns:a16="http://schemas.microsoft.com/office/drawing/2014/main" id="{F527CF9B-4F94-4F16-9EB9-575C27E29647}"/>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4C90F3CA-131F-44E2-BA1B-256CBB0B963A}"/>
              </a:ext>
            </a:extLst>
          </p:cNvPr>
          <p:cNvSpPr>
            <a:spLocks noGrp="1"/>
          </p:cNvSpPr>
          <p:nvPr>
            <p:ph type="sldNum" sz="quarter" idx="12"/>
          </p:nvPr>
        </p:nvSpPr>
        <p:spPr/>
        <p:txBody>
          <a:bodyPr/>
          <a:lstStyle/>
          <a:p>
            <a:fld id="{FBEC67AF-BFE2-4FC7-BE5C-8B091F10BFB5}" type="slidenum">
              <a:rPr lang="sl-SI" smtClean="0"/>
              <a:t>‹#›</a:t>
            </a:fld>
            <a:endParaRPr lang="sl-SI"/>
          </a:p>
        </p:txBody>
      </p:sp>
    </p:spTree>
    <p:extLst>
      <p:ext uri="{BB962C8B-B14F-4D97-AF65-F5344CB8AC3E}">
        <p14:creationId xmlns:p14="http://schemas.microsoft.com/office/powerpoint/2010/main" val="270250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3DFC4E-9C5F-4311-A74F-BF593764D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16BC283-A6E7-4FC7-9145-E5BB0F6A0B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3204D56-11D9-441B-8B1B-D8BCF1C14A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F2D892-755C-45C8-AF42-D22725B2E07E}" type="datetimeFigureOut">
              <a:rPr lang="sl-SI" smtClean="0"/>
              <a:t>24. 10. 2022</a:t>
            </a:fld>
            <a:endParaRPr lang="sl-SI"/>
          </a:p>
        </p:txBody>
      </p:sp>
      <p:sp>
        <p:nvSpPr>
          <p:cNvPr id="5" name="Footer Placeholder 4">
            <a:extLst>
              <a:ext uri="{FF2B5EF4-FFF2-40B4-BE49-F238E27FC236}">
                <a16:creationId xmlns:a16="http://schemas.microsoft.com/office/drawing/2014/main" id="{621B949D-42AC-46C2-98D2-C1999385E8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89491D34-8063-4016-9970-5DB4927B3D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C67AF-BFE2-4FC7-BE5C-8B091F10BFB5}" type="slidenum">
              <a:rPr lang="sl-SI" smtClean="0"/>
              <a:t>‹#›</a:t>
            </a:fld>
            <a:endParaRPr lang="sl-SI"/>
          </a:p>
        </p:txBody>
      </p:sp>
    </p:spTree>
    <p:extLst>
      <p:ext uri="{BB962C8B-B14F-4D97-AF65-F5344CB8AC3E}">
        <p14:creationId xmlns:p14="http://schemas.microsoft.com/office/powerpoint/2010/main" val="2181853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hyperlink" Target="http://www.uradni-list.si/1/objava.jsp?sop=2008-01-2816" TargetMode="External"/><Relationship Id="rId3" Type="http://schemas.openxmlformats.org/officeDocument/2006/relationships/image" Target="../media/image2.png"/><Relationship Id="rId7" Type="http://schemas.openxmlformats.org/officeDocument/2006/relationships/hyperlink" Target="http://www.uradni-list.si/1/objava.jsp?sop=2007-01-6415"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uradni-list.si/1/objava.jsp?sop=2006-01-4487" TargetMode="External"/><Relationship Id="rId11" Type="http://schemas.openxmlformats.org/officeDocument/2006/relationships/hyperlink" Target="http://www.uradni-list.si/1/objava.jsp?sop=2020-01-3096" TargetMode="External"/><Relationship Id="rId5" Type="http://schemas.openxmlformats.org/officeDocument/2006/relationships/hyperlink" Target="http://www.uradni-list.si/1/objava.jsp?sop=2006-01-0970" TargetMode="External"/><Relationship Id="rId10" Type="http://schemas.openxmlformats.org/officeDocument/2006/relationships/hyperlink" Target="http://www.uradni-list.si/1/objava.jsp?sop=2013-01-3034" TargetMode="External"/><Relationship Id="rId4" Type="http://schemas.openxmlformats.org/officeDocument/2006/relationships/image" Target="../media/image3.png"/><Relationship Id="rId9" Type="http://schemas.openxmlformats.org/officeDocument/2006/relationships/hyperlink" Target="http://www.uradni-list.si/1/objava.jsp?sop=2010-01-0251"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mailto:dobran.bozic@gov.si"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2017662"/>
          </a:xfrm>
        </p:spPr>
        <p:txBody>
          <a:bodyPr>
            <a:normAutofit/>
          </a:bodyPr>
          <a:lstStyle/>
          <a:p>
            <a:r>
              <a:rPr lang="sl-SI" altLang="sl-SI" sz="4800" dirty="0">
                <a:solidFill>
                  <a:srgbClr val="5D8AA8"/>
                </a:solidFill>
              </a:rPr>
              <a:t>Uredba o varovanju tajnih podatkov</a:t>
            </a:r>
            <a:br>
              <a:rPr lang="sl-SI" altLang="sl-SI" sz="4800" dirty="0">
                <a:solidFill>
                  <a:srgbClr val="5D8AA8"/>
                </a:solidFill>
              </a:rPr>
            </a:br>
            <a:r>
              <a:rPr lang="sl-SI" altLang="sl-SI" sz="4800" dirty="0">
                <a:solidFill>
                  <a:srgbClr val="5D8AA8"/>
                </a:solidFill>
              </a:rPr>
              <a:t>NOVOSTI</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en-US" altLang="sl-SI" dirty="0"/>
          </a:p>
          <a:p>
            <a:r>
              <a:rPr lang="sl-SI" altLang="sl-SI" dirty="0"/>
              <a:t>Urad Vlade RS za varovanje tajnih podatkov </a:t>
            </a:r>
          </a:p>
          <a:p>
            <a:endParaRPr lang="sl-SI" altLang="sl-SI" sz="2400" dirty="0"/>
          </a:p>
          <a:p>
            <a:r>
              <a:rPr lang="sl-SI" altLang="sl-SI" dirty="0"/>
              <a:t>17</a:t>
            </a:r>
            <a:r>
              <a:rPr lang="sl-SI" altLang="sl-SI" sz="2400" dirty="0"/>
              <a:t>. oktober 2022</a:t>
            </a:r>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148325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528591" y="1199692"/>
            <a:ext cx="10772775" cy="4985980"/>
          </a:xfrm>
          <a:prstGeom prst="rect">
            <a:avLst/>
          </a:prstGeom>
          <a:noFill/>
        </p:spPr>
        <p:txBody>
          <a:bodyPr wrap="square">
            <a:spAutoFit/>
          </a:bodyPr>
          <a:lstStyle/>
          <a:p>
            <a:pPr algn="just" eaLnBrk="1" hangingPunct="1"/>
            <a:endParaRPr lang="sl-SI" altLang="sl-SI" dirty="0">
              <a:cs typeface="Calibri" panose="020F0502020204030204" pitchFamily="34" charset="0"/>
            </a:endParaRPr>
          </a:p>
          <a:p>
            <a:pPr algn="just" eaLnBrk="1" hangingPunct="1"/>
            <a:endParaRPr lang="sl-SI" altLang="sl-SI" dirty="0">
              <a:cs typeface="Calibri" panose="020F0502020204030204" pitchFamily="34" charset="0"/>
            </a:endParaRPr>
          </a:p>
          <a:p>
            <a:pPr algn="just" eaLnBrk="1" hangingPunct="1"/>
            <a:endParaRPr lang="sl-SI" altLang="sl-SI" dirty="0">
              <a:cs typeface="Calibri" panose="020F0502020204030204" pitchFamily="34" charset="0"/>
            </a:endParaRPr>
          </a:p>
          <a:p>
            <a:pPr algn="just" eaLnBrk="1" hangingPunct="1"/>
            <a:r>
              <a:rPr lang="sl-SI" altLang="sl-SI" sz="2400" b="1" dirty="0">
                <a:cs typeface="Calibri" panose="020F0502020204030204" pitchFamily="34" charset="0"/>
              </a:rPr>
              <a:t>Izjeme: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V kolikor je zagotovljeno neposredno in neprekinjeno fizično varovanje varnostnega območja ali objekta, v katerem se varnostno območje nahaja, so lahko zidovi nižje mehanske trdnosti – ustreznost preverja nacionalni varnostni organ.</a:t>
            </a:r>
          </a:p>
          <a:p>
            <a:pPr algn="just" eaLnBrk="1" hangingPunct="1"/>
            <a:endParaRPr lang="sl-SI" altLang="sl-SI" sz="2400" dirty="0">
              <a:cs typeface="Calibri" panose="020F0502020204030204" pitchFamily="34" charset="0"/>
            </a:endParaRP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V kolikor je zagotovljeno neposredno in neprekinjeno fizično varovanje varnostnega območja ali objekta, v katerem se varnostno območje nahaja, se lahko vgradijo protivlomna vrata, ki ustrezajo standardu SIST EN 1627 najmanj stopnje 2 ali drugemu primerljivemu standardu, katerega skladnost preverja nacionalni varnostni organ.</a:t>
            </a:r>
          </a:p>
        </p:txBody>
      </p:sp>
    </p:spTree>
    <p:extLst>
      <p:ext uri="{BB962C8B-B14F-4D97-AF65-F5344CB8AC3E}">
        <p14:creationId xmlns:p14="http://schemas.microsoft.com/office/powerpoint/2010/main" val="801729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2017662"/>
          </a:xfrm>
        </p:spPr>
        <p:txBody>
          <a:bodyPr>
            <a:normAutofit fontScale="90000"/>
          </a:bodyPr>
          <a:lstStyle/>
          <a:p>
            <a:r>
              <a:rPr lang="sl-SI" altLang="sl-SI" sz="4800" dirty="0">
                <a:solidFill>
                  <a:srgbClr val="5D8AA8"/>
                </a:solidFill>
              </a:rPr>
              <a:t>Novosti na p</a:t>
            </a:r>
            <a:r>
              <a:rPr lang="en-US" altLang="sl-SI" sz="4800" dirty="0" err="1">
                <a:solidFill>
                  <a:srgbClr val="5D8AA8"/>
                </a:solidFill>
              </a:rPr>
              <a:t>odročj</a:t>
            </a:r>
            <a:r>
              <a:rPr lang="sl-SI" altLang="sl-SI" sz="4800" dirty="0">
                <a:solidFill>
                  <a:srgbClr val="5D8AA8"/>
                </a:solidFill>
              </a:rPr>
              <a:t>u</a:t>
            </a:r>
            <a:r>
              <a:rPr lang="en-US" altLang="sl-SI" sz="4800" dirty="0">
                <a:solidFill>
                  <a:srgbClr val="5D8AA8"/>
                </a:solidFill>
              </a:rPr>
              <a:t> </a:t>
            </a:r>
            <a:r>
              <a:rPr lang="sl-SI" altLang="sl-SI" sz="4800" dirty="0">
                <a:solidFill>
                  <a:srgbClr val="5D8AA8"/>
                </a:solidFill>
              </a:rPr>
              <a:t>varnosti TP v komunikacijsko informacijskih sistemih</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r>
              <a:rPr lang="sl-SI" altLang="sl-SI" sz="2400" dirty="0"/>
              <a:t>Matej Ovčar</a:t>
            </a:r>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311392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
        <p:nvSpPr>
          <p:cNvPr id="8" name="Title 1">
            <a:extLst>
              <a:ext uri="{FF2B5EF4-FFF2-40B4-BE49-F238E27FC236}">
                <a16:creationId xmlns:a16="http://schemas.microsoft.com/office/drawing/2014/main" id="{4D6F9B2D-C590-4D62-98CB-D932AFCD36C3}"/>
              </a:ext>
            </a:extLst>
          </p:cNvPr>
          <p:cNvSpPr txBox="1">
            <a:spLocks/>
          </p:cNvSpPr>
          <p:nvPr/>
        </p:nvSpPr>
        <p:spPr>
          <a:xfrm>
            <a:off x="168250" y="1345997"/>
            <a:ext cx="11923776" cy="108996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dirty="0">
                <a:solidFill>
                  <a:schemeClr val="accent5">
                    <a:lumMod val="75000"/>
                  </a:schemeClr>
                </a:solidFill>
              </a:rPr>
              <a:t>PRAVNA PODLAGA</a:t>
            </a:r>
            <a:endParaRPr lang="sl-SI" dirty="0">
              <a:solidFill>
                <a:srgbClr val="5D8AA8"/>
              </a:solidFill>
            </a:endParaRPr>
          </a:p>
        </p:txBody>
      </p:sp>
      <p:sp>
        <p:nvSpPr>
          <p:cNvPr id="12" name="TextBox 7">
            <a:extLst>
              <a:ext uri="{FF2B5EF4-FFF2-40B4-BE49-F238E27FC236}">
                <a16:creationId xmlns:a16="http://schemas.microsoft.com/office/drawing/2014/main" id="{0D7C09D4-84FA-4666-AB59-BF461807EEE3}"/>
              </a:ext>
            </a:extLst>
          </p:cNvPr>
          <p:cNvSpPr txBox="1"/>
          <p:nvPr/>
        </p:nvSpPr>
        <p:spPr>
          <a:xfrm>
            <a:off x="1119226" y="2674776"/>
            <a:ext cx="9144000" cy="3847207"/>
          </a:xfrm>
          <a:prstGeom prst="rect">
            <a:avLst/>
          </a:prstGeom>
          <a:noFill/>
        </p:spPr>
        <p:txBody>
          <a:bodyPr wrap="square">
            <a:spAutoFit/>
          </a:bodyPr>
          <a:lstStyle/>
          <a:p>
            <a:pPr marL="342900" indent="-342900">
              <a:buFont typeface="Wingdings" panose="05000000000000000000" pitchFamily="2" charset="2"/>
              <a:buChar char="q"/>
            </a:pPr>
            <a:r>
              <a:rPr lang="en-US" sz="2400" dirty="0" err="1"/>
              <a:t>Zakon</a:t>
            </a:r>
            <a:r>
              <a:rPr lang="en-US" sz="2400" dirty="0"/>
              <a:t> o </a:t>
            </a:r>
            <a:r>
              <a:rPr lang="en-US" sz="2400" dirty="0" err="1"/>
              <a:t>tajnih</a:t>
            </a:r>
            <a:r>
              <a:rPr lang="en-US" sz="2400" dirty="0"/>
              <a:t> </a:t>
            </a:r>
            <a:r>
              <a:rPr lang="en-US" sz="2400" dirty="0" err="1"/>
              <a:t>podatkih</a:t>
            </a:r>
            <a:r>
              <a:rPr lang="en-US" sz="2400" dirty="0"/>
              <a:t> (</a:t>
            </a:r>
            <a:r>
              <a:rPr lang="en-US" sz="2400" dirty="0" err="1"/>
              <a:t>Uradni</a:t>
            </a:r>
            <a:r>
              <a:rPr lang="en-US" sz="2400" dirty="0"/>
              <a:t> list RS, </a:t>
            </a:r>
            <a:r>
              <a:rPr lang="en-US" sz="2400" dirty="0" err="1"/>
              <a:t>št</a:t>
            </a:r>
            <a:r>
              <a:rPr lang="en-US" sz="2400" dirty="0"/>
              <a:t>. 50/06 – </a:t>
            </a:r>
            <a:r>
              <a:rPr lang="en-US" sz="2400" dirty="0" err="1"/>
              <a:t>uradno</a:t>
            </a:r>
            <a:r>
              <a:rPr lang="en-US" sz="2400" dirty="0"/>
              <a:t> </a:t>
            </a:r>
            <a:r>
              <a:rPr lang="en-US" sz="2400" dirty="0" err="1"/>
              <a:t>prečiščeno</a:t>
            </a:r>
            <a:r>
              <a:rPr lang="en-US" sz="2400" dirty="0"/>
              <a:t> </a:t>
            </a:r>
            <a:r>
              <a:rPr lang="en-US" sz="2400" dirty="0" err="1"/>
              <a:t>besedilo</a:t>
            </a:r>
            <a:r>
              <a:rPr lang="en-US" sz="2400" dirty="0"/>
              <a:t>, 9/10, 60/11 in 8/20)</a:t>
            </a:r>
            <a:r>
              <a:rPr lang="sl-SI" sz="2400" dirty="0"/>
              <a:t> - </a:t>
            </a:r>
            <a:r>
              <a:rPr lang="sl-SI" sz="2400" dirty="0">
                <a:solidFill>
                  <a:srgbClr val="5D8AA8"/>
                </a:solidFill>
              </a:rPr>
              <a:t>ZTP</a:t>
            </a:r>
          </a:p>
          <a:p>
            <a:pPr marL="342900" indent="-342900">
              <a:buFont typeface="Wingdings" panose="05000000000000000000" pitchFamily="2" charset="2"/>
              <a:buChar char="q"/>
            </a:pPr>
            <a:r>
              <a:rPr lang="sl-SI" sz="2400" strike="sngStrike" dirty="0"/>
              <a:t>Uredba o varovanju tajnih podatkov v komunikacijsko informacijskih sistemih (Uradni list RS, št. 48/07 in 86/11) </a:t>
            </a:r>
          </a:p>
          <a:p>
            <a:pPr marL="342900" indent="-342900">
              <a:buFont typeface="Wingdings" panose="05000000000000000000" pitchFamily="2" charset="2"/>
              <a:buChar char="q"/>
            </a:pPr>
            <a:r>
              <a:rPr lang="sl-SI" sz="2400" dirty="0"/>
              <a:t>Uredba o varovanju tajnih (Uradni list RS, št. 50/22) – </a:t>
            </a:r>
            <a:r>
              <a:rPr lang="sl-SI" sz="2400" dirty="0">
                <a:solidFill>
                  <a:srgbClr val="5D8AA8"/>
                </a:solidFill>
              </a:rPr>
              <a:t>Uredba v veljavi</a:t>
            </a:r>
          </a:p>
          <a:p>
            <a:r>
              <a:rPr lang="sl-SI" sz="2400" dirty="0"/>
              <a:t> ---------------------------------------------------------------------------------------------</a:t>
            </a:r>
          </a:p>
          <a:p>
            <a:pPr marL="342900" indent="-342900">
              <a:buFont typeface="Wingdings" panose="05000000000000000000" pitchFamily="2" charset="2"/>
              <a:buChar char="q"/>
            </a:pPr>
            <a:r>
              <a:rPr lang="sl-SI" sz="2000" dirty="0"/>
              <a:t>Dokumenti, ki izhajajo iz zakonskih in podzakonskih predpisov (priloge, vzorci, navodila …) </a:t>
            </a:r>
          </a:p>
          <a:p>
            <a:pPr marL="342900" indent="-342900">
              <a:buFont typeface="Wingdings" panose="05000000000000000000" pitchFamily="2" charset="2"/>
              <a:buChar char="q"/>
            </a:pPr>
            <a:r>
              <a:rPr lang="sl-SI" sz="2000" dirty="0"/>
              <a:t>Zakon o splošnem upravnem postopku (Uradni list RS, št. </a:t>
            </a:r>
            <a:r>
              <a:rPr lang="sl-SI" sz="2000" dirty="0">
                <a:hlinkClick r:id="rId5" tooltip="Zakon o splošnem upravnem postopku (uradno prečiščeno besedilo)">
                  <a:extLst>
                    <a:ext uri="{A12FA001-AC4F-418D-AE19-62706E023703}">
                      <ahyp:hlinkClr xmlns:ahyp="http://schemas.microsoft.com/office/drawing/2018/hyperlinkcolor" val="tx"/>
                    </a:ext>
                  </a:extLst>
                </a:hlinkClick>
              </a:rPr>
              <a:t>24/06</a:t>
            </a:r>
            <a:r>
              <a:rPr lang="sl-SI" sz="2000" dirty="0"/>
              <a:t> – uradno prečiščeno besedilo, </a:t>
            </a:r>
            <a:r>
              <a:rPr lang="sl-SI" sz="2000" dirty="0">
                <a:hlinkClick r:id="rId6" tooltip="Zakon o upravnem sporu">
                  <a:extLst>
                    <a:ext uri="{A12FA001-AC4F-418D-AE19-62706E023703}">
                      <ahyp:hlinkClr xmlns:ahyp="http://schemas.microsoft.com/office/drawing/2018/hyperlinkcolor" val="tx"/>
                    </a:ext>
                  </a:extLst>
                </a:hlinkClick>
              </a:rPr>
              <a:t>105/06</a:t>
            </a:r>
            <a:r>
              <a:rPr lang="sl-SI" sz="2000" dirty="0"/>
              <a:t> – ZUS 1, </a:t>
            </a:r>
            <a:r>
              <a:rPr lang="sl-SI" sz="2000" dirty="0">
                <a:hlinkClick r:id="rId7" tooltip="Zakon o spremembah in dopolnitvah Zakona o splošnem upravnem postopku">
                  <a:extLst>
                    <a:ext uri="{A12FA001-AC4F-418D-AE19-62706E023703}">
                      <ahyp:hlinkClr xmlns:ahyp="http://schemas.microsoft.com/office/drawing/2018/hyperlinkcolor" val="tx"/>
                    </a:ext>
                  </a:extLst>
                </a:hlinkClick>
              </a:rPr>
              <a:t>126/07</a:t>
            </a:r>
            <a:r>
              <a:rPr lang="sl-SI" sz="2000" dirty="0"/>
              <a:t>, </a:t>
            </a:r>
            <a:r>
              <a:rPr lang="sl-SI" sz="2000" dirty="0">
                <a:hlinkClick r:id="rId8" tooltip="Zakon o spremembi in dopolnitvah Zakona o splošnem upravnem postopku">
                  <a:extLst>
                    <a:ext uri="{A12FA001-AC4F-418D-AE19-62706E023703}">
                      <ahyp:hlinkClr xmlns:ahyp="http://schemas.microsoft.com/office/drawing/2018/hyperlinkcolor" val="tx"/>
                    </a:ext>
                  </a:extLst>
                </a:hlinkClick>
              </a:rPr>
              <a:t>65/08</a:t>
            </a:r>
            <a:r>
              <a:rPr lang="sl-SI" sz="2000" dirty="0"/>
              <a:t>, </a:t>
            </a:r>
            <a:r>
              <a:rPr lang="sl-SI" sz="2000" dirty="0">
                <a:hlinkClick r:id="rId9" tooltip="Zakon o spremembah in dopolnitvah Zakona o splošnem upravnem postopku">
                  <a:extLst>
                    <a:ext uri="{A12FA001-AC4F-418D-AE19-62706E023703}">
                      <ahyp:hlinkClr xmlns:ahyp="http://schemas.microsoft.com/office/drawing/2018/hyperlinkcolor" val="tx"/>
                    </a:ext>
                  </a:extLst>
                </a:hlinkClick>
              </a:rPr>
              <a:t>8/10</a:t>
            </a:r>
            <a:r>
              <a:rPr lang="sl-SI" sz="2000" dirty="0"/>
              <a:t>, </a:t>
            </a:r>
            <a:r>
              <a:rPr lang="sl-SI" sz="2000" dirty="0">
                <a:hlinkClick r:id="rId10" tooltip="Zakon o spremembah in dopolnitvi Zakona o splošnem upravnem postopku">
                  <a:extLst>
                    <a:ext uri="{A12FA001-AC4F-418D-AE19-62706E023703}">
                      <ahyp:hlinkClr xmlns:ahyp="http://schemas.microsoft.com/office/drawing/2018/hyperlinkcolor" val="tx"/>
                    </a:ext>
                  </a:extLst>
                </a:hlinkClick>
              </a:rPr>
              <a:t>82/13</a:t>
            </a:r>
            <a:r>
              <a:rPr lang="sl-SI" sz="2000" dirty="0"/>
              <a:t> in </a:t>
            </a:r>
            <a:r>
              <a:rPr lang="sl-SI" sz="2000" dirty="0">
                <a:hlinkClick r:id="rId11" tooltip="Zakon o interventnih ukrepih za omilitev posledic drugega vala epidemije COVID-19">
                  <a:extLst>
                    <a:ext uri="{A12FA001-AC4F-418D-AE19-62706E023703}">
                      <ahyp:hlinkClr xmlns:ahyp="http://schemas.microsoft.com/office/drawing/2018/hyperlinkcolor" val="tx"/>
                    </a:ext>
                  </a:extLst>
                </a:hlinkClick>
              </a:rPr>
              <a:t>175/20</a:t>
            </a:r>
            <a:r>
              <a:rPr lang="sl-SI" sz="2000" dirty="0"/>
              <a:t> – ZIUOPDVE) - </a:t>
            </a:r>
            <a:r>
              <a:rPr lang="sl-SI" sz="2000" dirty="0">
                <a:solidFill>
                  <a:srgbClr val="5D8AA8"/>
                </a:solidFill>
              </a:rPr>
              <a:t>ZUP</a:t>
            </a:r>
          </a:p>
        </p:txBody>
      </p:sp>
    </p:spTree>
    <p:extLst>
      <p:ext uri="{BB962C8B-B14F-4D97-AF65-F5344CB8AC3E}">
        <p14:creationId xmlns:p14="http://schemas.microsoft.com/office/powerpoint/2010/main" val="120777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VARNOSTNO VREDNOTENJE </a:t>
            </a:r>
            <a:r>
              <a:rPr lang="sl-SI" altLang="sl-SI" dirty="0">
                <a:solidFill>
                  <a:srgbClr val="5D8AA8"/>
                </a:solidFill>
              </a:rPr>
              <a:t>KIS </a:t>
            </a:r>
            <a:r>
              <a:rPr lang="sl-SI" altLang="sl-SI" sz="4400" dirty="0">
                <a:solidFill>
                  <a:srgbClr val="5D8AA8"/>
                </a:solidFill>
              </a:rPr>
              <a:t>IN IZDAJA VARNOSTNIH DOVOLJENJ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2800767"/>
          </a:xfrm>
          <a:prstGeom prst="rect">
            <a:avLst/>
          </a:prstGeom>
          <a:noFill/>
        </p:spPr>
        <p:txBody>
          <a:bodyPr wrap="square">
            <a:spAutoFit/>
          </a:bodyPr>
          <a:lstStyle/>
          <a:p>
            <a:pPr marL="285750" indent="-285750" eaLnBrk="1" fontAlgn="auto" hangingPunct="1">
              <a:spcBef>
                <a:spcPts val="0"/>
              </a:spcBef>
              <a:spcAft>
                <a:spcPts val="0"/>
              </a:spcAft>
              <a:buFont typeface="Arial" panose="020B0604020202020204" pitchFamily="34" charset="0"/>
              <a:buChar char="•"/>
              <a:defRPr/>
            </a:pPr>
            <a:endParaRPr lang="en-US" sz="2800" dirty="0">
              <a:latin typeface="+mn-lt"/>
            </a:endParaRPr>
          </a:p>
          <a:p>
            <a:pPr marL="457200" indent="-457200" eaLnBrk="1" fontAlgn="auto" hangingPunct="1">
              <a:spcBef>
                <a:spcPts val="0"/>
              </a:spcBef>
              <a:spcAft>
                <a:spcPts val="0"/>
              </a:spcAft>
              <a:buFont typeface="Wingdings" panose="05000000000000000000" pitchFamily="2" charset="2"/>
              <a:buChar char="q"/>
              <a:defRPr/>
            </a:pPr>
            <a:r>
              <a:rPr lang="sl-SI" sz="2400" dirty="0"/>
              <a:t>Varnostno vrednotenje KIS </a:t>
            </a:r>
            <a:r>
              <a:rPr lang="sl-SI" sz="2400" dirty="0">
                <a:latin typeface="+mn-lt"/>
              </a:rPr>
              <a:t>opravlja nacionalni varnostni organ – UVTP, v skladu z 39.a členom Zakona o tajnih podatkih (ZTP) za vse stopnje tajnosti:</a:t>
            </a:r>
          </a:p>
          <a:p>
            <a:pPr eaLnBrk="1" fontAlgn="auto" hangingPunct="1">
              <a:spcBef>
                <a:spcPts val="0"/>
              </a:spcBef>
              <a:spcAft>
                <a:spcPts val="0"/>
              </a:spcAft>
              <a:defRPr/>
            </a:pPr>
            <a:r>
              <a:rPr lang="sl-SI" sz="2400" dirty="0"/>
              <a:t>		</a:t>
            </a:r>
            <a:r>
              <a:rPr lang="sl-SI" sz="2400" b="1" dirty="0">
                <a:solidFill>
                  <a:srgbClr val="5D8AA8"/>
                </a:solidFill>
                <a:latin typeface="+mj-lt"/>
                <a:ea typeface="+mj-ea"/>
                <a:cs typeface="+mj-cs"/>
              </a:rPr>
              <a:t>INTERNO, </a:t>
            </a:r>
            <a:r>
              <a:rPr lang="sl-SI" sz="2400" b="1" dirty="0">
                <a:latin typeface="+mj-lt"/>
                <a:ea typeface="+mj-ea"/>
                <a:cs typeface="+mj-cs"/>
              </a:rPr>
              <a:t>ZAUPNO, TAJNO in STROGO TAJNO</a:t>
            </a:r>
          </a:p>
          <a:p>
            <a:pPr eaLnBrk="1" fontAlgn="auto" hangingPunct="1">
              <a:spcBef>
                <a:spcPts val="0"/>
              </a:spcBef>
              <a:spcAft>
                <a:spcPts val="0"/>
              </a:spcAft>
              <a:defRPr/>
            </a:pPr>
            <a:endParaRPr lang="en-US" sz="2800" dirty="0">
              <a:latin typeface="+mn-lt"/>
            </a:endParaRPr>
          </a:p>
          <a:p>
            <a:pPr marL="457200" indent="-457200" eaLnBrk="1" fontAlgn="auto" hangingPunct="1">
              <a:spcBef>
                <a:spcPts val="0"/>
              </a:spcBef>
              <a:spcAft>
                <a:spcPts val="0"/>
              </a:spcAft>
              <a:buFont typeface="Wingdings" panose="05000000000000000000" pitchFamily="2" charset="2"/>
              <a:buChar char="q"/>
              <a:defRPr/>
            </a:pPr>
            <a:r>
              <a:rPr lang="sl-SI" sz="2400" b="1" dirty="0">
                <a:latin typeface="+mn-lt"/>
              </a:rPr>
              <a:t>Izdaja varnostnih dovoljenje (vodenje postopka)</a:t>
            </a:r>
            <a:r>
              <a:rPr lang="en-US" sz="2400" dirty="0">
                <a:latin typeface="+mn-lt"/>
              </a:rPr>
              <a:t>: </a:t>
            </a:r>
            <a:r>
              <a:rPr lang="sl-SI" sz="2400" dirty="0"/>
              <a:t>UVTP vodi postopke varnostnega vrednotenja in izdaje varnostnih dovoljenj v skladu z </a:t>
            </a:r>
            <a:r>
              <a:rPr lang="sl-SI" sz="2400" dirty="0">
                <a:solidFill>
                  <a:srgbClr val="5D8AA8"/>
                </a:solidFill>
              </a:rPr>
              <a:t>ZUP</a:t>
            </a:r>
            <a:r>
              <a:rPr lang="sl-SI" sz="2400" dirty="0"/>
              <a:t>;</a:t>
            </a:r>
            <a:endParaRPr lang="sl-SI" sz="2400" dirty="0">
              <a:latin typeface="+mn-lt"/>
            </a:endParaRPr>
          </a:p>
        </p:txBody>
      </p:sp>
    </p:spTree>
    <p:extLst>
      <p:ext uri="{BB962C8B-B14F-4D97-AF65-F5344CB8AC3E}">
        <p14:creationId xmlns:p14="http://schemas.microsoft.com/office/powerpoint/2010/main" val="4006206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VLOGA IN VARNOSTNA DOKUMENTACIJA ZA KIS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3600986"/>
          </a:xfrm>
          <a:prstGeom prst="rect">
            <a:avLst/>
          </a:prstGeom>
          <a:noFill/>
        </p:spPr>
        <p:txBody>
          <a:bodyPr wrap="square">
            <a:spAutoFit/>
          </a:bodyPr>
          <a:lstStyle/>
          <a:p>
            <a:pPr eaLnBrk="1" fontAlgn="auto" hangingPunct="1">
              <a:spcBef>
                <a:spcPts val="0"/>
              </a:spcBef>
              <a:spcAft>
                <a:spcPts val="0"/>
              </a:spcAft>
              <a:defRPr/>
            </a:pPr>
            <a:r>
              <a:rPr lang="sl-SI" sz="2400" dirty="0">
                <a:latin typeface="+mn-lt"/>
              </a:rPr>
              <a:t>Obvezna dokumentacija k vlogi za pridobitev varnostnega dovoljenja:</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Načrt varovanja KIS,</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Ocena varnostnih tveganj KIS,</a:t>
            </a:r>
          </a:p>
          <a:p>
            <a:pPr marL="457200" indent="-457200" eaLnBrk="1" fontAlgn="auto" hangingPunct="1">
              <a:spcBef>
                <a:spcPts val="0"/>
              </a:spcBef>
              <a:spcAft>
                <a:spcPts val="0"/>
              </a:spcAft>
              <a:buFont typeface="Wingdings" panose="05000000000000000000" pitchFamily="2" charset="2"/>
              <a:buChar char="q"/>
              <a:defRPr/>
            </a:pPr>
            <a:r>
              <a:rPr lang="sl-SI" sz="2400" dirty="0">
                <a:latin typeface="+mn-lt"/>
              </a:rPr>
              <a:t>Varnostna navodila za delo v KIS,</a:t>
            </a:r>
          </a:p>
          <a:p>
            <a:pPr eaLnBrk="1" fontAlgn="auto" hangingPunct="1">
              <a:spcBef>
                <a:spcPts val="0"/>
              </a:spcBef>
              <a:spcAft>
                <a:spcPts val="0"/>
              </a:spcAft>
              <a:defRPr/>
            </a:pPr>
            <a:r>
              <a:rPr lang="sl-SI" sz="1600" dirty="0"/>
              <a:t>*drugo relevantno dokumentacijo (poročilo o izvedenih meritvah zaščite prostorov pred neželenim elektromagnetnim sevanjem, potrdilo o varnostni ustreznosti kriptografske rešitve, potrdila o zaščiti sestavin sistema pred neželenim elektromagnetnim sevanjem).</a:t>
            </a:r>
            <a:endParaRPr lang="sl-SI" sz="1600" dirty="0">
              <a:latin typeface="+mn-lt"/>
            </a:endParaRPr>
          </a:p>
          <a:p>
            <a:pPr eaLnBrk="1" fontAlgn="auto" hangingPunct="1">
              <a:spcBef>
                <a:spcPts val="0"/>
              </a:spcBef>
              <a:spcAft>
                <a:spcPts val="0"/>
              </a:spcAft>
              <a:defRPr/>
            </a:pPr>
            <a:r>
              <a:rPr lang="sl-SI" sz="2800" dirty="0"/>
              <a:t>-----------------------------------------------------------------------------------------------</a:t>
            </a:r>
          </a:p>
          <a:p>
            <a:pPr eaLnBrk="1" fontAlgn="auto" hangingPunct="1">
              <a:spcBef>
                <a:spcPts val="0"/>
              </a:spcBef>
              <a:spcAft>
                <a:spcPts val="0"/>
              </a:spcAft>
              <a:defRPr/>
            </a:pPr>
            <a:r>
              <a:rPr lang="sl-SI" sz="2400" dirty="0">
                <a:latin typeface="+mn-lt"/>
              </a:rPr>
              <a:t>NOVOST: Za KIS s stopnjo tajnosti INTERNO (samostojna delovna postaja) je potrebno k vlogi priložiti le </a:t>
            </a:r>
            <a:r>
              <a:rPr lang="sl-SI" sz="2400" dirty="0">
                <a:solidFill>
                  <a:srgbClr val="5D8AA8"/>
                </a:solidFill>
                <a:latin typeface="+mn-lt"/>
              </a:rPr>
              <a:t>VARNOSTNO NAVODILO ZA DELO  V  KIS</a:t>
            </a:r>
            <a:r>
              <a:rPr lang="sl-SI" sz="2400" dirty="0">
                <a:latin typeface="+mn-lt"/>
              </a:rPr>
              <a:t> </a:t>
            </a:r>
            <a:r>
              <a:rPr lang="sl-SI" sz="2400" dirty="0">
                <a:solidFill>
                  <a:srgbClr val="5D8AA8"/>
                </a:solidFill>
                <a:latin typeface="+mn-lt"/>
              </a:rPr>
              <a:t>(</a:t>
            </a:r>
            <a:r>
              <a:rPr lang="sl-SI" sz="2400" dirty="0">
                <a:solidFill>
                  <a:srgbClr val="5D8AA8"/>
                </a:solidFill>
              </a:rPr>
              <a:t>Priloga 14</a:t>
            </a:r>
            <a:r>
              <a:rPr lang="sl-SI" sz="2400" dirty="0">
                <a:solidFill>
                  <a:srgbClr val="5D8AA8"/>
                </a:solidFill>
                <a:latin typeface="+mn-lt"/>
              </a:rPr>
              <a:t>)</a:t>
            </a:r>
          </a:p>
        </p:txBody>
      </p:sp>
    </p:spTree>
    <p:extLst>
      <p:ext uri="{BB962C8B-B14F-4D97-AF65-F5344CB8AC3E}">
        <p14:creationId xmlns:p14="http://schemas.microsoft.com/office/powerpoint/2010/main" val="1344971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sz="4400" dirty="0">
                <a:solidFill>
                  <a:srgbClr val="5D8AA8"/>
                </a:solidFill>
              </a:rPr>
              <a:t>DOLOČITEV ODGOVORNIH OSEB ZA KIS</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16965" y="2830665"/>
            <a:ext cx="10599725" cy="2739211"/>
          </a:xfrm>
          <a:prstGeom prst="rect">
            <a:avLst/>
          </a:prstGeom>
          <a:noFill/>
        </p:spPr>
        <p:txBody>
          <a:bodyPr wrap="square">
            <a:spAutoFit/>
          </a:bodyPr>
          <a:lstStyle/>
          <a:p>
            <a:pPr marL="457200" indent="-457200" eaLnBrk="1" hangingPunct="1">
              <a:buFont typeface="Wingdings" panose="05000000000000000000" pitchFamily="2" charset="2"/>
              <a:buChar char="q"/>
            </a:pPr>
            <a:r>
              <a:rPr lang="sl-SI" altLang="sl-SI" sz="2400" dirty="0"/>
              <a:t>Predstojnik organa in organizacije imenuje odgovorne osebe (51. člen Uredbe):</a:t>
            </a:r>
          </a:p>
          <a:p>
            <a:pPr marL="457200" indent="-457200" eaLnBrk="1" hangingPunct="1">
              <a:buFont typeface="Wingdings" panose="05000000000000000000" pitchFamily="2" charset="2"/>
              <a:buChar char="q"/>
            </a:pPr>
            <a:endParaRPr lang="sl-SI" altLang="sl-SI" sz="2400" dirty="0"/>
          </a:p>
          <a:p>
            <a:pPr algn="ctr" eaLnBrk="1" hangingPunct="1"/>
            <a:r>
              <a:rPr lang="sl-SI" altLang="sl-SI" sz="2400" dirty="0">
                <a:solidFill>
                  <a:srgbClr val="5D8AA8"/>
                </a:solidFill>
              </a:rPr>
              <a:t>skrbnika sistema </a:t>
            </a:r>
            <a:endParaRPr lang="sl-SI" altLang="sl-SI" sz="2400" dirty="0"/>
          </a:p>
          <a:p>
            <a:pPr algn="ctr" eaLnBrk="1" hangingPunct="1"/>
            <a:r>
              <a:rPr lang="sl-SI" altLang="sl-SI" sz="2400" dirty="0"/>
              <a:t>upravljavca sistema</a:t>
            </a:r>
          </a:p>
          <a:p>
            <a:pPr algn="ctr" eaLnBrk="1" hangingPunct="1"/>
            <a:r>
              <a:rPr lang="sl-SI" altLang="sl-SI" sz="2400" dirty="0"/>
              <a:t>vodjo informacijske varnosti sistema</a:t>
            </a:r>
          </a:p>
          <a:p>
            <a:pPr algn="ctr" eaLnBrk="1" hangingPunct="1"/>
            <a:r>
              <a:rPr lang="sl-SI" altLang="sl-SI" sz="2400" dirty="0">
                <a:solidFill>
                  <a:srgbClr val="5D8AA8"/>
                </a:solidFill>
              </a:rPr>
              <a:t>skrbnika kriptografskega materiala</a:t>
            </a:r>
          </a:p>
          <a:p>
            <a:pPr marL="457200" indent="-457200" eaLnBrk="1" hangingPunct="1">
              <a:buFont typeface="Wingdings" panose="05000000000000000000" pitchFamily="2" charset="2"/>
              <a:buChar char="q"/>
            </a:pPr>
            <a:endParaRPr lang="sl-SI" altLang="sl-SI" sz="2800" dirty="0"/>
          </a:p>
        </p:txBody>
      </p:sp>
    </p:spTree>
    <p:extLst>
      <p:ext uri="{BB962C8B-B14F-4D97-AF65-F5344CB8AC3E}">
        <p14:creationId xmlns:p14="http://schemas.microsoft.com/office/powerpoint/2010/main" val="3485630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UNIČENJE TAJNIH 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86914"/>
            <a:ext cx="10599725" cy="2677656"/>
          </a:xfrm>
          <a:prstGeom prst="rect">
            <a:avLst/>
          </a:prstGeom>
          <a:noFill/>
        </p:spPr>
        <p:txBody>
          <a:bodyPr wrap="square">
            <a:spAutoFit/>
          </a:bodyPr>
          <a:lstStyle/>
          <a:p>
            <a:pPr marL="342900" indent="-342900" eaLnBrk="1" hangingPunct="1">
              <a:buFont typeface="Wingdings" panose="05000000000000000000" pitchFamily="2" charset="2"/>
              <a:buChar char="q"/>
            </a:pPr>
            <a:r>
              <a:rPr lang="sl-SI" sz="2400" dirty="0">
                <a:effectLst/>
                <a:ea typeface="Times New Roman" panose="02020603050405020304" pitchFamily="18" charset="0"/>
                <a:cs typeface="Times New Roman" panose="02020603050405020304" pitchFamily="18" charset="0"/>
              </a:rPr>
              <a:t>V primeru, da je oprema sistema, v katerem so se varovali tajni podatki stopnje tajnosti </a:t>
            </a:r>
            <a:r>
              <a:rPr lang="sl-SI" sz="2400" dirty="0">
                <a:solidFill>
                  <a:srgbClr val="5D8AA8"/>
                </a:solidFill>
                <a:effectLst/>
                <a:ea typeface="Times New Roman" panose="02020603050405020304" pitchFamily="18" charset="0"/>
                <a:cs typeface="Times New Roman" panose="02020603050405020304" pitchFamily="18" charset="0"/>
              </a:rPr>
              <a:t>INTERNO</a:t>
            </a:r>
            <a:r>
              <a:rPr lang="sl-SI" sz="2400" dirty="0">
                <a:effectLst/>
                <a:ea typeface="Times New Roman" panose="02020603050405020304" pitchFamily="18" charset="0"/>
                <a:cs typeface="Times New Roman" panose="02020603050405020304" pitchFamily="18" charset="0"/>
              </a:rPr>
              <a:t>, namenjena drugačni ali ponovni uporabi, je treba vse nosilce podatkov v elektronski obliki obdelati s postopkom varnega brisanja/prepisovanja ali fizično uničiti. (</a:t>
            </a:r>
            <a:r>
              <a:rPr lang="sl-SI" sz="2400" dirty="0">
                <a:solidFill>
                  <a:srgbClr val="5D8AA8"/>
                </a:solidFill>
                <a:effectLst/>
                <a:ea typeface="Times New Roman" panose="02020603050405020304" pitchFamily="18" charset="0"/>
                <a:cs typeface="Times New Roman" panose="02020603050405020304" pitchFamily="18" charset="0"/>
              </a:rPr>
              <a:t>Priloga 9</a:t>
            </a:r>
            <a:r>
              <a:rPr lang="sl-SI" sz="2400" dirty="0">
                <a:effectLst/>
                <a:ea typeface="Times New Roman" panose="02020603050405020304" pitchFamily="18" charset="0"/>
                <a:cs typeface="Times New Roman" panose="02020603050405020304" pitchFamily="18" charset="0"/>
              </a:rPr>
              <a:t>)</a:t>
            </a:r>
          </a:p>
          <a:p>
            <a:pPr marL="342900" indent="-342900" eaLnBrk="1" hangingPunct="1">
              <a:buFont typeface="Wingdings" panose="05000000000000000000" pitchFamily="2" charset="2"/>
              <a:buChar char="q"/>
            </a:pPr>
            <a:endParaRPr lang="sl-SI" sz="2400" dirty="0">
              <a:effectLst/>
              <a:ea typeface="Times New Roman" panose="02020603050405020304" pitchFamily="18" charset="0"/>
              <a:cs typeface="Times New Roman" panose="02020603050405020304" pitchFamily="18" charset="0"/>
            </a:endParaRPr>
          </a:p>
          <a:p>
            <a:pPr marL="342900" indent="-342900" eaLnBrk="1" hangingPunct="1">
              <a:buFont typeface="Wingdings" panose="05000000000000000000" pitchFamily="2" charset="2"/>
              <a:buChar char="q"/>
            </a:pPr>
            <a:r>
              <a:rPr lang="sl-SI" sz="2400" dirty="0">
                <a:effectLst/>
                <a:ea typeface="Times New Roman" panose="02020603050405020304" pitchFamily="18" charset="0"/>
                <a:cs typeface="Times New Roman" panose="02020603050405020304" pitchFamily="18" charset="0"/>
              </a:rPr>
              <a:t> Za opremo sistema v katerem so se varovali tajni podatki stopnje tajnosti </a:t>
            </a:r>
            <a:r>
              <a:rPr lang="sl-SI" sz="2400" dirty="0">
                <a:solidFill>
                  <a:srgbClr val="5D8AA8"/>
                </a:solidFill>
                <a:effectLst/>
                <a:ea typeface="Times New Roman" panose="02020603050405020304" pitchFamily="18" charset="0"/>
                <a:cs typeface="Times New Roman" panose="02020603050405020304" pitchFamily="18" charset="0"/>
              </a:rPr>
              <a:t>ZAUPNO ali višje</a:t>
            </a:r>
            <a:r>
              <a:rPr lang="sl-SI" sz="2400" dirty="0">
                <a:effectLst/>
                <a:ea typeface="Times New Roman" panose="02020603050405020304" pitchFamily="18" charset="0"/>
                <a:cs typeface="Times New Roman" panose="02020603050405020304" pitchFamily="18" charset="0"/>
              </a:rPr>
              <a:t>, ponovna uporaba v druge namene </a:t>
            </a:r>
            <a:r>
              <a:rPr lang="sl-SI" sz="2400" dirty="0">
                <a:solidFill>
                  <a:srgbClr val="5D8AA8"/>
                </a:solidFill>
                <a:effectLst/>
                <a:ea typeface="Times New Roman" panose="02020603050405020304" pitchFamily="18" charset="0"/>
                <a:cs typeface="Times New Roman" panose="02020603050405020304" pitchFamily="18" charset="0"/>
              </a:rPr>
              <a:t>ni možna</a:t>
            </a:r>
            <a:r>
              <a:rPr lang="sl-SI" sz="2400" dirty="0">
                <a:effectLst/>
                <a:ea typeface="Times New Roman" panose="02020603050405020304" pitchFamily="18" charset="0"/>
                <a:cs typeface="Times New Roman" panose="02020603050405020304" pitchFamily="18" charset="0"/>
              </a:rPr>
              <a:t>.</a:t>
            </a:r>
            <a:endParaRPr lang="sl-SI" altLang="sl-SI" sz="2400" dirty="0">
              <a:cs typeface="Calibri" panose="020F0502020204030204" pitchFamily="34" charset="0"/>
            </a:endParaRPr>
          </a:p>
        </p:txBody>
      </p:sp>
    </p:spTree>
    <p:extLst>
      <p:ext uri="{BB962C8B-B14F-4D97-AF65-F5344CB8AC3E}">
        <p14:creationId xmlns:p14="http://schemas.microsoft.com/office/powerpoint/2010/main" val="857774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a:bodyPr>
          <a:lstStyle/>
          <a:p>
            <a:r>
              <a:rPr lang="sl-SI" sz="4400" dirty="0">
                <a:solidFill>
                  <a:srgbClr val="5D8AA8"/>
                </a:solidFill>
              </a:rPr>
              <a:t>NEŽELENO ELEKTROMAGNETNO SEVANJE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2716777"/>
            <a:ext cx="10343693" cy="3785652"/>
          </a:xfrm>
          <a:prstGeom prst="rect">
            <a:avLst/>
          </a:prstGeom>
          <a:noFill/>
        </p:spPr>
        <p:txBody>
          <a:bodyPr wrap="square">
            <a:spAutoFit/>
          </a:bodyPr>
          <a:lstStyle/>
          <a:p>
            <a:pPr marL="457200" indent="-457200">
              <a:buFont typeface="Wingdings" panose="05000000000000000000" pitchFamily="2" charset="2"/>
              <a:buChar char="q"/>
            </a:pPr>
            <a:r>
              <a:rPr lang="en-US" sz="2400" dirty="0" err="1"/>
              <a:t>Vse</a:t>
            </a:r>
            <a:r>
              <a:rPr lang="en-US" sz="2400" dirty="0"/>
              <a:t> </a:t>
            </a:r>
            <a:r>
              <a:rPr lang="en-US" sz="2400" dirty="0" err="1"/>
              <a:t>sestavine</a:t>
            </a:r>
            <a:r>
              <a:rPr lang="en-US" sz="2400" dirty="0"/>
              <a:t> </a:t>
            </a:r>
            <a:r>
              <a:rPr lang="en-US" sz="2400" dirty="0" err="1"/>
              <a:t>sistemov</a:t>
            </a:r>
            <a:r>
              <a:rPr lang="en-US" sz="2400" dirty="0"/>
              <a:t>, v </a:t>
            </a:r>
            <a:r>
              <a:rPr lang="en-US" sz="2400" dirty="0" err="1"/>
              <a:t>okviru</a:t>
            </a:r>
            <a:r>
              <a:rPr lang="en-US" sz="2400" dirty="0"/>
              <a:t> </a:t>
            </a:r>
            <a:r>
              <a:rPr lang="en-US" sz="2400" dirty="0" err="1"/>
              <a:t>katerih</a:t>
            </a:r>
            <a:r>
              <a:rPr lang="en-US" sz="2400" dirty="0"/>
              <a:t> se </a:t>
            </a:r>
            <a:r>
              <a:rPr lang="sl-SI" sz="2400" dirty="0"/>
              <a:t>varujejo</a:t>
            </a:r>
            <a:r>
              <a:rPr lang="en-US" sz="2400" dirty="0"/>
              <a:t> </a:t>
            </a:r>
            <a:r>
              <a:rPr lang="en-US" sz="2400" dirty="0" err="1"/>
              <a:t>tajni</a:t>
            </a:r>
            <a:r>
              <a:rPr lang="en-US" sz="2400" dirty="0"/>
              <a:t> </a:t>
            </a:r>
            <a:r>
              <a:rPr lang="en-US" sz="2400" dirty="0" err="1"/>
              <a:t>podatki</a:t>
            </a:r>
            <a:r>
              <a:rPr lang="en-US" sz="2400" dirty="0"/>
              <a:t> </a:t>
            </a:r>
            <a:r>
              <a:rPr lang="en-US" sz="2400" dirty="0" err="1"/>
              <a:t>stopnje</a:t>
            </a:r>
            <a:r>
              <a:rPr lang="en-US" sz="2400" dirty="0"/>
              <a:t> </a:t>
            </a:r>
            <a:r>
              <a:rPr lang="en-US" sz="2400" dirty="0" err="1"/>
              <a:t>tajnosti</a:t>
            </a:r>
            <a:r>
              <a:rPr lang="en-US" sz="2400" dirty="0"/>
              <a:t> </a:t>
            </a:r>
            <a:r>
              <a:rPr lang="en-US" sz="2400" dirty="0">
                <a:solidFill>
                  <a:srgbClr val="5D8AA8"/>
                </a:solidFill>
              </a:rPr>
              <a:t>ZAUPNO </a:t>
            </a:r>
            <a:r>
              <a:rPr lang="en-US" sz="2400" dirty="0" err="1">
                <a:solidFill>
                  <a:srgbClr val="5D8AA8"/>
                </a:solidFill>
              </a:rPr>
              <a:t>ali</a:t>
            </a:r>
            <a:r>
              <a:rPr lang="en-US" sz="2400" dirty="0">
                <a:solidFill>
                  <a:srgbClr val="5D8AA8"/>
                </a:solidFill>
              </a:rPr>
              <a:t> </a:t>
            </a:r>
            <a:r>
              <a:rPr lang="en-US" sz="2400" dirty="0" err="1">
                <a:solidFill>
                  <a:srgbClr val="5D8AA8"/>
                </a:solidFill>
              </a:rPr>
              <a:t>višje</a:t>
            </a:r>
            <a:r>
              <a:rPr lang="en-US" sz="2400" dirty="0"/>
              <a:t>, </a:t>
            </a:r>
            <a:r>
              <a:rPr lang="en-US" sz="2400" dirty="0" err="1"/>
              <a:t>morajo</a:t>
            </a:r>
            <a:r>
              <a:rPr lang="en-US" sz="2400" dirty="0"/>
              <a:t> </a:t>
            </a:r>
            <a:r>
              <a:rPr lang="en-US" sz="2400" dirty="0" err="1"/>
              <a:t>biti</a:t>
            </a:r>
            <a:r>
              <a:rPr lang="en-US" sz="2400" dirty="0"/>
              <a:t> </a:t>
            </a:r>
            <a:r>
              <a:rPr lang="en-US" sz="2400" dirty="0" err="1"/>
              <a:t>zaščitene</a:t>
            </a:r>
            <a:r>
              <a:rPr lang="en-US" sz="2400" dirty="0"/>
              <a:t> </a:t>
            </a:r>
            <a:r>
              <a:rPr lang="en-US" sz="2400" dirty="0" err="1"/>
              <a:t>proti</a:t>
            </a:r>
            <a:r>
              <a:rPr lang="en-US" sz="2400" dirty="0"/>
              <a:t> </a:t>
            </a:r>
            <a:r>
              <a:rPr lang="en-US" sz="2400" dirty="0" err="1"/>
              <a:t>neželenemu</a:t>
            </a:r>
            <a:r>
              <a:rPr lang="en-US" sz="2400" dirty="0"/>
              <a:t> </a:t>
            </a:r>
            <a:r>
              <a:rPr lang="en-US" sz="2400" dirty="0" err="1"/>
              <a:t>elektromagnetnemu</a:t>
            </a:r>
            <a:r>
              <a:rPr lang="en-US" sz="2400" dirty="0"/>
              <a:t> </a:t>
            </a:r>
            <a:r>
              <a:rPr lang="en-US" sz="2400" dirty="0" err="1"/>
              <a:t>sevanju</a:t>
            </a:r>
            <a:r>
              <a:rPr lang="en-US" sz="2400" dirty="0"/>
              <a:t>. </a:t>
            </a:r>
            <a:endParaRPr lang="sl-SI" sz="2400" dirty="0"/>
          </a:p>
          <a:p>
            <a:pPr marL="457200" indent="-457200">
              <a:buFont typeface="Wingdings" panose="05000000000000000000" pitchFamily="2" charset="2"/>
              <a:buChar char="q"/>
            </a:pPr>
            <a:endParaRPr lang="sl-SI" sz="2400" dirty="0"/>
          </a:p>
          <a:p>
            <a:pPr marL="457200" indent="-457200">
              <a:buFont typeface="Wingdings" panose="05000000000000000000" pitchFamily="2" charset="2"/>
              <a:buChar char="q"/>
            </a:pPr>
            <a:r>
              <a:rPr lang="sl-SI" sz="2400" dirty="0"/>
              <a:t>Meritve neželenega elektromagnetnega sevanja opravljajo </a:t>
            </a:r>
            <a:r>
              <a:rPr lang="sl-SI" sz="2400" dirty="0">
                <a:solidFill>
                  <a:srgbClr val="5D8AA8"/>
                </a:solidFill>
              </a:rPr>
              <a:t>Ministrstvo za obrambo, Policija, Slovenska obveščevalno varnostna agencija</a:t>
            </a:r>
            <a:r>
              <a:rPr lang="sl-SI" sz="2400" dirty="0"/>
              <a:t> ali drugi organ, ki ga pooblasti nacionalni varnostni organ.</a:t>
            </a:r>
          </a:p>
          <a:p>
            <a:pPr marL="457200" indent="-457200">
              <a:buFont typeface="Wingdings" panose="05000000000000000000" pitchFamily="2" charset="2"/>
              <a:buChar char="q"/>
            </a:pPr>
            <a:r>
              <a:rPr lang="sl-SI" sz="2400" dirty="0"/>
              <a:t>Postopki za zaščito pred neželenim elektromagnetnim sevanjem (</a:t>
            </a:r>
            <a:r>
              <a:rPr lang="sl-SI" sz="2400" dirty="0">
                <a:solidFill>
                  <a:srgbClr val="5D8AA8"/>
                </a:solidFill>
              </a:rPr>
              <a:t>Priloga 8</a:t>
            </a:r>
            <a:r>
              <a:rPr lang="sl-SI" sz="2400" dirty="0"/>
              <a:t>)</a:t>
            </a:r>
          </a:p>
          <a:p>
            <a:pPr marL="457200" indent="-457200">
              <a:buFont typeface="Wingdings" panose="05000000000000000000" pitchFamily="2" charset="2"/>
              <a:buChar char="q"/>
            </a:pPr>
            <a:r>
              <a:rPr lang="sl-SI" sz="2400" dirty="0"/>
              <a:t>Do sprejetja ustreznih nacionalnih meril in navodil se uporabljajo dokumenti </a:t>
            </a:r>
            <a:r>
              <a:rPr lang="sl-SI" sz="2400" dirty="0">
                <a:solidFill>
                  <a:srgbClr val="5D8AA8"/>
                </a:solidFill>
              </a:rPr>
              <a:t>EU ali Nata</a:t>
            </a:r>
          </a:p>
        </p:txBody>
      </p:sp>
    </p:spTree>
    <p:extLst>
      <p:ext uri="{BB962C8B-B14F-4D97-AF65-F5344CB8AC3E}">
        <p14:creationId xmlns:p14="http://schemas.microsoft.com/office/powerpoint/2010/main" val="3765239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lang="sl-SI" altLang="sl-SI" sz="4400" dirty="0">
                <a:solidFill>
                  <a:schemeClr val="accent5">
                    <a:lumMod val="75000"/>
                  </a:schemeClr>
                </a:solidFill>
              </a:rPr>
              <a:t>DELO OD DOMA (KIS) – ODDALJENI DOSTOP</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98843" y="2886914"/>
            <a:ext cx="10599725" cy="3785652"/>
          </a:xfrm>
          <a:prstGeom prst="rect">
            <a:avLst/>
          </a:prstGeom>
          <a:noFill/>
        </p:spPr>
        <p:txBody>
          <a:bodyPr wrap="square">
            <a:spAutoFit/>
          </a:bodyPr>
          <a:lstStyle/>
          <a:p>
            <a:pPr marL="342900" indent="-342900" eaLnBrk="1" hangingPunct="1">
              <a:buFont typeface="Wingdings" panose="05000000000000000000" pitchFamily="2" charset="2"/>
              <a:buChar char="q"/>
            </a:pPr>
            <a:r>
              <a:rPr lang="sl-SI" sz="2400" dirty="0">
                <a:effectLst/>
                <a:latin typeface="Arial" panose="020B0604020202020204" pitchFamily="34" charset="0"/>
                <a:ea typeface="Times New Roman" panose="02020603050405020304" pitchFamily="18" charset="0"/>
                <a:cs typeface="Times New Roman" panose="02020603050405020304" pitchFamily="18" charset="0"/>
              </a:rPr>
              <a:t>Izdano varnostno dovoljenje za delovanje sistema in obravnavanje TP</a:t>
            </a:r>
          </a:p>
          <a:p>
            <a:pPr marL="342900" indent="-342900">
              <a:buFont typeface="Wingdings" panose="05000000000000000000" pitchFamily="2" charset="2"/>
              <a:buChar char="q"/>
            </a:pPr>
            <a:r>
              <a:rPr lang="sl-SI" sz="2400" dirty="0">
                <a:latin typeface="Arial" panose="020B0604020202020204" pitchFamily="34" charset="0"/>
                <a:ea typeface="Times New Roman" panose="02020603050405020304" pitchFamily="18" charset="0"/>
                <a:cs typeface="Times New Roman" panose="02020603050405020304" pitchFamily="18" charset="0"/>
              </a:rPr>
              <a:t>Uporaba kriptografske rešitve z izdanim potrdilom o varnostni ustreznosti</a:t>
            </a:r>
          </a:p>
          <a:p>
            <a:r>
              <a:rPr lang="sl-SI" sz="2400" dirty="0">
                <a:effectLst/>
                <a:latin typeface="Arial" panose="020B0604020202020204" pitchFamily="34" charset="0"/>
                <a:ea typeface="Times New Roman" panose="02020603050405020304" pitchFamily="18" charset="0"/>
                <a:cs typeface="Times New Roman" panose="02020603050405020304" pitchFamily="18" charset="0"/>
              </a:rPr>
              <a:t>_____________________________________________________________</a:t>
            </a:r>
          </a:p>
          <a:p>
            <a:pPr marL="342900" indent="-342900" eaLnBrk="1" hangingPunct="1">
              <a:buFont typeface="Wingdings" panose="05000000000000000000" pitchFamily="2" charset="2"/>
              <a:buChar char="q"/>
            </a:pPr>
            <a:endParaRPr lang="sl-SI" sz="2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eaLnBrk="1" hangingPunct="1">
              <a:buFont typeface="Wingdings" panose="05000000000000000000" pitchFamily="2" charset="2"/>
              <a:buChar char="q"/>
            </a:pPr>
            <a:r>
              <a:rPr lang="sl-SI" sz="2400" dirty="0">
                <a:effectLst/>
                <a:latin typeface="Arial" panose="020B0604020202020204" pitchFamily="34" charset="0"/>
                <a:ea typeface="Times New Roman" panose="02020603050405020304" pitchFamily="18" charset="0"/>
                <a:cs typeface="Times New Roman" panose="02020603050405020304" pitchFamily="18" charset="0"/>
              </a:rPr>
              <a:t> Izpolnjeni pogoji iz 15. člena Uredbe:</a:t>
            </a:r>
          </a:p>
          <a:p>
            <a:r>
              <a:rPr lang="sl-SI" altLang="sl-SI" sz="2400" dirty="0">
                <a:cs typeface="Calibri" panose="020F0502020204030204" pitchFamily="34" charset="0"/>
              </a:rPr>
              <a:t>	Obravnavanje tajnih podatkov v sistemih izven varnostnega in upravnega 	območja je dovoljeno v sistemih z izdanim varnostnim dovoljenjem za 	delovanje in z uporabo kriptografskih rešitev z izdanim potrdilom o varnostni 	ustreznosti. Sistemi, kriptografske rešitve in podatki morajo biti zaščiteni 	pred nepooblaščenim dostopom.</a:t>
            </a:r>
          </a:p>
        </p:txBody>
      </p:sp>
    </p:spTree>
    <p:extLst>
      <p:ext uri="{BB962C8B-B14F-4D97-AF65-F5344CB8AC3E}">
        <p14:creationId xmlns:p14="http://schemas.microsoft.com/office/powerpoint/2010/main" val="3419436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lang="sl-SI" altLang="sl-SI" sz="4400" dirty="0">
                <a:solidFill>
                  <a:schemeClr val="accent5">
                    <a:lumMod val="75000"/>
                  </a:schemeClr>
                </a:solidFill>
              </a:rPr>
              <a:t>DELO OD DOMA (KIS TP) – ODDALJENI DOSTOP</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98843" y="2886914"/>
            <a:ext cx="10599725" cy="1938992"/>
          </a:xfrm>
          <a:prstGeom prst="rect">
            <a:avLst/>
          </a:prstGeom>
          <a:noFill/>
        </p:spPr>
        <p:txBody>
          <a:bodyPr wrap="square">
            <a:spAutoFit/>
          </a:bodyPr>
          <a:lstStyle/>
          <a:p>
            <a:pPr marL="342900" indent="-342900" eaLnBrk="1" hangingPunct="1">
              <a:buFont typeface="Wingdings" panose="05000000000000000000" pitchFamily="2" charset="2"/>
              <a:buChar char="q"/>
            </a:pPr>
            <a:r>
              <a:rPr lang="sl-SI" sz="2400" dirty="0">
                <a:solidFill>
                  <a:srgbClr val="5D8AA8"/>
                </a:solidFill>
                <a:effectLst/>
                <a:latin typeface="Arial" panose="020B0604020202020204" pitchFamily="34" charset="0"/>
                <a:ea typeface="Times New Roman" panose="02020603050405020304" pitchFamily="18" charset="0"/>
                <a:cs typeface="Times New Roman" panose="02020603050405020304" pitchFamily="18" charset="0"/>
              </a:rPr>
              <a:t>DA ali NE?</a:t>
            </a:r>
          </a:p>
          <a:p>
            <a:pPr marL="342900" indent="-342900" eaLnBrk="1" hangingPunct="1">
              <a:buFont typeface="Wingdings" panose="05000000000000000000" pitchFamily="2" charset="2"/>
              <a:buChar char="q"/>
            </a:pPr>
            <a:endParaRPr lang="sl-SI" altLang="sl-SI" sz="2400" dirty="0">
              <a:latin typeface="Arial" panose="020B0604020202020204" pitchFamily="34" charset="0"/>
              <a:cs typeface="Times New Roman" panose="02020603050405020304" pitchFamily="18" charset="0"/>
            </a:endParaRPr>
          </a:p>
          <a:p>
            <a:pPr eaLnBrk="1" hangingPunct="1"/>
            <a:r>
              <a:rPr lang="sl-SI" altLang="sl-SI" sz="3600" dirty="0">
                <a:cs typeface="Calibri" panose="020F0502020204030204" pitchFamily="34" charset="0"/>
              </a:rPr>
              <a:t>Ob upoštevanju zakonskih in podzakonskih predpisov </a:t>
            </a:r>
          </a:p>
          <a:p>
            <a:pPr eaLnBrk="1" hangingPunct="1"/>
            <a:r>
              <a:rPr lang="sl-SI" altLang="sl-SI" sz="3600" dirty="0">
                <a:cs typeface="Calibri" panose="020F0502020204030204" pitchFamily="34" charset="0"/>
              </a:rPr>
              <a:t>Od primera do primera (varnostno vrednotenje …)</a:t>
            </a:r>
          </a:p>
        </p:txBody>
      </p:sp>
    </p:spTree>
    <p:extLst>
      <p:ext uri="{BB962C8B-B14F-4D97-AF65-F5344CB8AC3E}">
        <p14:creationId xmlns:p14="http://schemas.microsoft.com/office/powerpoint/2010/main" val="61670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895792"/>
          </a:xfrm>
        </p:spPr>
        <p:txBody>
          <a:bodyPr>
            <a:normAutofit/>
          </a:bodyPr>
          <a:lstStyle/>
          <a:p>
            <a:r>
              <a:rPr lang="sl-SI" altLang="sl-SI" sz="4800" dirty="0">
                <a:solidFill>
                  <a:srgbClr val="5D8AA8"/>
                </a:solidFill>
              </a:rPr>
              <a:t>Novosti na področju fizične varnosti</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1039052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PREHODNE IN KONČNE DOLOČBE IZ ZTP</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08864"/>
            <a:ext cx="10599725" cy="3539430"/>
          </a:xfrm>
          <a:prstGeom prst="rect">
            <a:avLst/>
          </a:prstGeom>
          <a:noFill/>
        </p:spPr>
        <p:txBody>
          <a:bodyPr wrap="square">
            <a:spAutoFit/>
          </a:bodyPr>
          <a:lstStyle/>
          <a:p>
            <a:pPr marL="457200" indent="-457200">
              <a:buFont typeface="Wingdings" panose="05000000000000000000" pitchFamily="2" charset="2"/>
              <a:buChar char="q"/>
            </a:pPr>
            <a:r>
              <a:rPr lang="pl-PL" sz="2800" b="0" i="0" dirty="0">
                <a:solidFill>
                  <a:srgbClr val="000000"/>
                </a:solidFill>
                <a:effectLst/>
                <a:latin typeface="Arial" panose="020B0604020202020204" pitchFamily="34" charset="0"/>
              </a:rPr>
              <a:t>Zakon o spremembah in dopolnitvah Zakona o tajnih podatkih – ZTP-E (Uradni list RS, št. 8/20 z dne </a:t>
            </a:r>
            <a:r>
              <a:rPr lang="pl-PL" sz="2800" b="0" i="0" dirty="0">
                <a:solidFill>
                  <a:srgbClr val="5D8AA8"/>
                </a:solidFill>
                <a:effectLst/>
                <a:latin typeface="Arial" panose="020B0604020202020204" pitchFamily="34" charset="0"/>
              </a:rPr>
              <a:t>7. 2. 2020</a:t>
            </a:r>
            <a:r>
              <a:rPr lang="pl-PL" sz="2800" b="0" i="0" dirty="0">
                <a:solidFill>
                  <a:srgbClr val="000000"/>
                </a:solidFill>
                <a:effectLst/>
                <a:latin typeface="Arial" panose="020B0604020202020204" pitchFamily="34" charset="0"/>
              </a:rPr>
              <a:t>)</a:t>
            </a:r>
            <a:endParaRPr lang="sl-SI" altLang="sl-SI" sz="2800" dirty="0"/>
          </a:p>
          <a:p>
            <a:pPr marL="457200" indent="-457200" eaLnBrk="1" hangingPunct="1">
              <a:buFont typeface="Wingdings" panose="05000000000000000000" pitchFamily="2" charset="2"/>
              <a:buChar char="q"/>
            </a:pPr>
            <a:endParaRPr lang="sl-SI" sz="2800" b="0" i="0" dirty="0">
              <a:solidFill>
                <a:srgbClr val="000000"/>
              </a:solidFill>
              <a:effectLst/>
              <a:latin typeface="Arial" panose="020B0604020202020204" pitchFamily="34" charset="0"/>
            </a:endParaRPr>
          </a:p>
          <a:p>
            <a:pPr marL="457200" indent="-457200" eaLnBrk="1" hangingPunct="1">
              <a:buFont typeface="Wingdings" panose="05000000000000000000" pitchFamily="2" charset="2"/>
              <a:buChar char="q"/>
            </a:pPr>
            <a:r>
              <a:rPr lang="sl-SI" sz="2800" b="0" i="0" dirty="0">
                <a:solidFill>
                  <a:srgbClr val="000000"/>
                </a:solidFill>
                <a:effectLst/>
                <a:latin typeface="Arial" panose="020B0604020202020204" pitchFamily="34" charset="0"/>
              </a:rPr>
              <a:t>Nacionalni varnostni organ v skladu z drugim odstavkom novega 39.a člena zakona </a:t>
            </a:r>
            <a:r>
              <a:rPr lang="sl-SI" sz="2800" b="0" i="0" dirty="0">
                <a:solidFill>
                  <a:srgbClr val="5D8AA8"/>
                </a:solidFill>
                <a:effectLst/>
                <a:latin typeface="Arial" panose="020B0604020202020204" pitchFamily="34" charset="0"/>
              </a:rPr>
              <a:t>opravi varnostno vrednotenje vseh sistemov</a:t>
            </a:r>
            <a:r>
              <a:rPr lang="sl-SI" sz="2800" b="0" i="0" dirty="0">
                <a:solidFill>
                  <a:srgbClr val="000000"/>
                </a:solidFill>
                <a:effectLst/>
                <a:latin typeface="Arial" panose="020B0604020202020204" pitchFamily="34" charset="0"/>
              </a:rPr>
              <a:t>, v katerih se obravnavajo tajni podatki, </a:t>
            </a:r>
            <a:r>
              <a:rPr lang="sl-SI" sz="2800" b="0" i="0" dirty="0">
                <a:solidFill>
                  <a:srgbClr val="5D8AA8"/>
                </a:solidFill>
                <a:effectLst/>
                <a:latin typeface="Arial" panose="020B0604020202020204" pitchFamily="34" charset="0"/>
              </a:rPr>
              <a:t>v</a:t>
            </a:r>
            <a:r>
              <a:rPr lang="sl-SI" sz="2800" b="0" i="0" dirty="0">
                <a:solidFill>
                  <a:srgbClr val="000000"/>
                </a:solidFill>
                <a:effectLst/>
                <a:latin typeface="Arial" panose="020B0604020202020204" pitchFamily="34" charset="0"/>
              </a:rPr>
              <a:t> </a:t>
            </a:r>
            <a:r>
              <a:rPr lang="sl-SI" sz="2800" b="0" i="0" dirty="0">
                <a:solidFill>
                  <a:srgbClr val="5D8AA8"/>
                </a:solidFill>
                <a:effectLst/>
                <a:latin typeface="Arial" panose="020B0604020202020204" pitchFamily="34" charset="0"/>
              </a:rPr>
              <a:t>dveh letih od uveljavitve tega zakona</a:t>
            </a:r>
            <a:r>
              <a:rPr lang="sl-SI" sz="2800" b="0" i="0" dirty="0">
                <a:solidFill>
                  <a:srgbClr val="000000"/>
                </a:solidFill>
                <a:effectLst/>
                <a:latin typeface="Arial" panose="020B0604020202020204" pitchFamily="34" charset="0"/>
              </a:rPr>
              <a:t>.</a:t>
            </a:r>
          </a:p>
          <a:p>
            <a:pPr marL="457200" indent="-457200" eaLnBrk="1" hangingPunct="1">
              <a:buFont typeface="Wingdings" panose="05000000000000000000" pitchFamily="2" charset="2"/>
              <a:buChar char="q"/>
            </a:pPr>
            <a:endParaRPr lang="sl-SI" altLang="sl-SI"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2565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a:bodyPr>
          <a:lstStyle/>
          <a:p>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PREHODNE IN KONČNE DOLOČBE UREDBE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808864"/>
            <a:ext cx="10599725" cy="2677656"/>
          </a:xfrm>
          <a:prstGeom prst="rect">
            <a:avLst/>
          </a:prstGeom>
          <a:noFill/>
        </p:spPr>
        <p:txBody>
          <a:bodyPr wrap="square">
            <a:spAutoFit/>
          </a:bodyPr>
          <a:lstStyle/>
          <a:p>
            <a:pPr marL="457200" indent="-457200">
              <a:buFont typeface="Wingdings" panose="05000000000000000000" pitchFamily="2" charset="2"/>
              <a:buChar char="q"/>
            </a:pPr>
            <a:r>
              <a:rPr lang="pl-PL" sz="2800" b="0" i="0" dirty="0">
                <a:solidFill>
                  <a:srgbClr val="000000"/>
                </a:solidFill>
                <a:effectLst/>
                <a:latin typeface="Arial" panose="020B0604020202020204" pitchFamily="34" charset="0"/>
              </a:rPr>
              <a:t>Uredba o varovanju tajnih podatkov (</a:t>
            </a:r>
            <a:r>
              <a:rPr lang="pl-PL" sz="2800" b="0" i="0" dirty="0">
                <a:solidFill>
                  <a:srgbClr val="5D8AA8"/>
                </a:solidFill>
                <a:effectLst/>
                <a:latin typeface="Arial" panose="020B0604020202020204" pitchFamily="34" charset="0"/>
              </a:rPr>
              <a:t>Uradni list RS, št. 50/22</a:t>
            </a:r>
            <a:r>
              <a:rPr lang="pl-PL" sz="2800" b="0" i="0" dirty="0">
                <a:solidFill>
                  <a:srgbClr val="000000"/>
                </a:solidFill>
                <a:effectLst/>
                <a:latin typeface="Arial" panose="020B0604020202020204" pitchFamily="34" charset="0"/>
              </a:rPr>
              <a:t>)</a:t>
            </a:r>
            <a:endParaRPr lang="sl-SI" altLang="sl-SI" sz="2800" dirty="0"/>
          </a:p>
          <a:p>
            <a:pPr marL="457200" indent="-457200" eaLnBrk="1" hangingPunct="1">
              <a:buFont typeface="Wingdings" panose="05000000000000000000" pitchFamily="2" charset="2"/>
              <a:buChar char="q"/>
            </a:pPr>
            <a:endParaRPr lang="sl-SI" sz="2800" b="0" i="0" dirty="0">
              <a:solidFill>
                <a:srgbClr val="000000"/>
              </a:solidFill>
              <a:effectLst/>
              <a:latin typeface="Arial" panose="020B0604020202020204" pitchFamily="34" charset="0"/>
            </a:endParaRPr>
          </a:p>
          <a:p>
            <a:pPr marL="457200" indent="-457200">
              <a:buFont typeface="Wingdings" panose="05000000000000000000" pitchFamily="2" charset="2"/>
              <a:buChar char="q"/>
            </a:pPr>
            <a:r>
              <a:rPr lang="sl-SI" sz="2800" dirty="0">
                <a:solidFill>
                  <a:srgbClr val="000000"/>
                </a:solidFill>
                <a:latin typeface="Arial" panose="020B0604020202020204" pitchFamily="34" charset="0"/>
              </a:rPr>
              <a:t>97. člen (</a:t>
            </a:r>
            <a:r>
              <a:rPr lang="sl-SI" sz="2800" dirty="0">
                <a:solidFill>
                  <a:srgbClr val="5D8AA8"/>
                </a:solidFill>
                <a:latin typeface="Arial" panose="020B0604020202020204" pitchFamily="34" charset="0"/>
              </a:rPr>
              <a:t>določitev odgovornih oseb sistema</a:t>
            </a:r>
            <a:r>
              <a:rPr lang="sl-SI" sz="2800" dirty="0">
                <a:solidFill>
                  <a:srgbClr val="000000"/>
                </a:solidFill>
                <a:latin typeface="Arial" panose="020B0604020202020204" pitchFamily="34" charset="0"/>
              </a:rPr>
              <a:t>) </a:t>
            </a:r>
          </a:p>
          <a:p>
            <a:endParaRPr lang="sl-SI" sz="2800" dirty="0">
              <a:solidFill>
                <a:srgbClr val="000000"/>
              </a:solidFill>
              <a:latin typeface="Arial" panose="020B0604020202020204" pitchFamily="34" charset="0"/>
            </a:endParaRPr>
          </a:p>
          <a:p>
            <a:r>
              <a:rPr lang="sl-SI" sz="2800" dirty="0">
                <a:solidFill>
                  <a:srgbClr val="000000"/>
                </a:solidFill>
                <a:latin typeface="Arial" panose="020B0604020202020204" pitchFamily="34" charset="0"/>
              </a:rPr>
              <a:t>	Predstojnik določi odgovorne osebe iz 51. člena te uredbe </a:t>
            </a:r>
            <a:r>
              <a:rPr lang="sl-SI" sz="2800" dirty="0">
                <a:solidFill>
                  <a:srgbClr val="5D8AA8"/>
                </a:solidFill>
                <a:latin typeface="Arial" panose="020B0604020202020204" pitchFamily="34" charset="0"/>
              </a:rPr>
              <a:t>v 	šestih mesecih</a:t>
            </a:r>
            <a:r>
              <a:rPr lang="sl-SI" sz="2800" dirty="0">
                <a:solidFill>
                  <a:srgbClr val="000000"/>
                </a:solidFill>
                <a:latin typeface="Arial" panose="020B0604020202020204" pitchFamily="34" charset="0"/>
              </a:rPr>
              <a:t> od uveljavitve te uredbe.</a:t>
            </a:r>
            <a:endParaRPr lang="sl-SI" altLang="sl-SI" sz="2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470214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a:bodyPr>
          <a:lstStyle/>
          <a:p>
            <a:r>
              <a:rPr lang="en-US" dirty="0">
                <a:solidFill>
                  <a:srgbClr val="5D8AA8"/>
                </a:solidFill>
              </a:rPr>
              <a:t>HVALA ZA POZORNOST</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Rectangle 3">
            <a:extLst>
              <a:ext uri="{FF2B5EF4-FFF2-40B4-BE49-F238E27FC236}">
                <a16:creationId xmlns:a16="http://schemas.microsoft.com/office/drawing/2014/main" id="{ADAE1229-7DBC-45E7-A2B4-C3E900A2F8C3}"/>
              </a:ext>
            </a:extLst>
          </p:cNvPr>
          <p:cNvSpPr>
            <a:spLocks noChangeArrowheads="1"/>
          </p:cNvSpPr>
          <p:nvPr/>
        </p:nvSpPr>
        <p:spPr bwMode="auto">
          <a:xfrm>
            <a:off x="168250" y="2734342"/>
            <a:ext cx="926450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sl-SI" altLang="sl-SI" sz="2400" b="1" i="0" u="none" strike="noStrike" cap="none" normalizeH="0" baseline="0" dirty="0">
                <a:ln>
                  <a:noFill/>
                </a:ln>
                <a:solidFill>
                  <a:srgbClr val="5D8AA8"/>
                </a:solidFill>
                <a:effectLst/>
                <a:latin typeface="+mn-lt"/>
                <a:ea typeface="Times New Roman" panose="02020603050405020304" pitchFamily="18" charset="0"/>
              </a:rPr>
              <a:t>Matej Ovčar</a:t>
            </a:r>
            <a:endParaRPr kumimoji="0" lang="sl-SI" altLang="sl-SI" sz="2400" b="1" i="0" u="none" strike="noStrike" cap="none" normalizeH="0" baseline="0" dirty="0">
              <a:ln>
                <a:noFill/>
              </a:ln>
              <a:solidFill>
                <a:srgbClr val="5D8AA8"/>
              </a:solidFill>
              <a:effectLst/>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r>
              <a:rPr lang="sl-SI" altLang="sl-SI" sz="2400" dirty="0">
                <a:latin typeface="+mn-lt"/>
              </a:rPr>
              <a:t>varnostno vrednotenje KIS TP / CIS </a:t>
            </a:r>
            <a:r>
              <a:rPr lang="sl-SI" altLang="sl-SI" sz="2400" dirty="0" err="1">
                <a:latin typeface="+mn-lt"/>
              </a:rPr>
              <a:t>Security</a:t>
            </a:r>
            <a:r>
              <a:rPr lang="sl-SI" altLang="sl-SI" sz="2400" dirty="0">
                <a:latin typeface="+mn-lt"/>
              </a:rPr>
              <a:t> </a:t>
            </a:r>
            <a:r>
              <a:rPr lang="sl-SI" altLang="sl-SI" sz="2400" dirty="0" err="1">
                <a:latin typeface="+mn-lt"/>
              </a:rPr>
              <a:t>Accreditation</a:t>
            </a:r>
            <a:r>
              <a:rPr lang="sl-SI" altLang="sl-SI" sz="2400" dirty="0">
                <a:latin typeface="+mn-lt"/>
              </a:rPr>
              <a:t> </a:t>
            </a:r>
            <a:r>
              <a:rPr lang="sl-SI" altLang="sl-SI" sz="2400" dirty="0" err="1">
                <a:latin typeface="+mn-lt"/>
              </a:rPr>
              <a:t>Authority</a:t>
            </a:r>
            <a:endParaRPr lang="sl-SI" altLang="sl-SI" sz="2400" dirty="0">
              <a:latin typeface="+mn-lt"/>
            </a:endParaRPr>
          </a:p>
          <a:p>
            <a:r>
              <a:rPr lang="sl-SI" altLang="sl-SI" sz="2400" dirty="0">
                <a:latin typeface="+mn-lt"/>
              </a:rPr>
              <a:t>vodja informacijske varnosti / </a:t>
            </a:r>
            <a:r>
              <a:rPr lang="sl-SI" altLang="sl-SI" sz="2400" dirty="0" err="1">
                <a:latin typeface="+mn-lt"/>
              </a:rPr>
              <a:t>Information</a:t>
            </a:r>
            <a:r>
              <a:rPr lang="sl-SI" altLang="sl-SI" sz="2400" dirty="0">
                <a:latin typeface="+mn-lt"/>
              </a:rPr>
              <a:t> </a:t>
            </a:r>
            <a:r>
              <a:rPr lang="sl-SI" altLang="sl-SI" sz="2400" dirty="0" err="1">
                <a:latin typeface="+mn-lt"/>
              </a:rPr>
              <a:t>Security</a:t>
            </a:r>
            <a:r>
              <a:rPr lang="sl-SI" altLang="sl-SI" sz="2400" dirty="0">
                <a:latin typeface="+mn-lt"/>
              </a:rPr>
              <a:t> </a:t>
            </a:r>
            <a:r>
              <a:rPr lang="sl-SI" altLang="sl-SI" sz="2400" dirty="0" err="1">
                <a:latin typeface="+mn-lt"/>
              </a:rPr>
              <a:t>Authority</a:t>
            </a:r>
            <a:endParaRPr lang="sl-SI" altLang="sl-SI" sz="2400" dirty="0">
              <a:latin typeface="+mn-lt"/>
            </a:endParaRPr>
          </a:p>
          <a:p>
            <a:r>
              <a:rPr lang="sl-SI" altLang="sl-SI" sz="2400" dirty="0">
                <a:latin typeface="+mn-lt"/>
              </a:rPr>
              <a:t>TEMPEST avtoriteta  / TEMPEST </a:t>
            </a:r>
            <a:r>
              <a:rPr lang="sl-SI" altLang="sl-SI" sz="2400" dirty="0" err="1">
                <a:latin typeface="+mn-lt"/>
              </a:rPr>
              <a:t>Authority</a:t>
            </a:r>
            <a:endParaRPr lang="en-US" altLang="sl-SI" sz="2400" dirty="0">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sl-SI" altLang="sl-SI" sz="2400" b="0" i="0" u="none" strike="noStrike" cap="none" normalizeH="0" baseline="0" dirty="0">
              <a:ln>
                <a:noFill/>
              </a:ln>
              <a:solidFill>
                <a:schemeClr val="tx1"/>
              </a:solidFill>
              <a:effectLst/>
              <a:latin typeface="Republika" panose="02000506040000020004" pitchFamily="2" charset="-18"/>
              <a:ea typeface="Times New Roman" panose="02020603050405020304" pitchFamily="18" charset="0"/>
            </a:endParaRPr>
          </a:p>
          <a:p>
            <a:pPr lvl="0"/>
            <a:r>
              <a:rPr lang="sl-SI" altLang="sl-SI" sz="2400" dirty="0">
                <a:solidFill>
                  <a:srgbClr val="5D8AA8"/>
                </a:solidFill>
                <a:latin typeface="+mn-lt"/>
                <a:ea typeface="Times New Roman" panose="02020603050405020304" pitchFamily="18" charset="0"/>
              </a:rPr>
              <a:t>Urad Vlade RS za varovanje tajnih podatkov</a:t>
            </a:r>
          </a:p>
          <a:p>
            <a:pPr lvl="0"/>
            <a:r>
              <a:rPr lang="sl-SI" altLang="sl-SI" sz="2400" dirty="0">
                <a:latin typeface="+mn-lt"/>
                <a:ea typeface="Times New Roman" panose="02020603050405020304" pitchFamily="18" charset="0"/>
              </a:rPr>
              <a:t>Ulica gledališča BTC 2</a:t>
            </a:r>
          </a:p>
          <a:p>
            <a:pPr lvl="0"/>
            <a:r>
              <a:rPr lang="sl-SI" altLang="sl-SI" sz="2400" dirty="0">
                <a:latin typeface="+mn-lt"/>
                <a:ea typeface="Times New Roman" panose="02020603050405020304" pitchFamily="18" charset="0"/>
              </a:rPr>
              <a:t>1000 Ljubljana</a:t>
            </a:r>
            <a:endParaRPr lang="sl-SI" altLang="sl-SI" sz="2400" dirty="0">
              <a:latin typeface="+mn-lt"/>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sl-SI" altLang="sl-SI" sz="2400" b="0" i="0" u="none" strike="noStrike" cap="none" normalizeH="0" baseline="0" dirty="0">
              <a:ln>
                <a:noFill/>
              </a:ln>
              <a:solidFill>
                <a:schemeClr val="tx1"/>
              </a:solidFill>
              <a:effectLst/>
              <a:latin typeface="+mn-lt"/>
              <a:ea typeface="Times New Roman" panose="02020603050405020304" pitchFamily="18" charset="0"/>
            </a:endParaRPr>
          </a:p>
        </p:txBody>
      </p:sp>
      <p:sp>
        <p:nvSpPr>
          <p:cNvPr id="3" name="Pravokotnik 2">
            <a:extLst>
              <a:ext uri="{FF2B5EF4-FFF2-40B4-BE49-F238E27FC236}">
                <a16:creationId xmlns:a16="http://schemas.microsoft.com/office/drawing/2014/main" id="{CCB16055-487D-4D0F-AA6C-FF0868AB3480}"/>
              </a:ext>
            </a:extLst>
          </p:cNvPr>
          <p:cNvSpPr/>
          <p:nvPr/>
        </p:nvSpPr>
        <p:spPr>
          <a:xfrm>
            <a:off x="6352673" y="4911838"/>
            <a:ext cx="3625516" cy="1200329"/>
          </a:xfrm>
          <a:prstGeom prst="rect">
            <a:avLst/>
          </a:prstGeom>
        </p:spPr>
        <p:txBody>
          <a:bodyPr wrap="square">
            <a:spAutoFit/>
          </a:bodyPr>
          <a:lstStyle/>
          <a:p>
            <a:pPr lvl="0" indent="449263" eaLnBrk="0" fontAlgn="base" hangingPunct="0">
              <a:spcBef>
                <a:spcPct val="0"/>
              </a:spcBef>
              <a:spcAft>
                <a:spcPct val="0"/>
              </a:spcAft>
            </a:pPr>
            <a:r>
              <a:rPr lang="sl-SI" altLang="sl-SI" sz="2400" dirty="0">
                <a:ea typeface="Times New Roman" panose="02020603050405020304" pitchFamily="18" charset="0"/>
              </a:rPr>
              <a:t>T: +386 1 478 75 76       </a:t>
            </a:r>
          </a:p>
          <a:p>
            <a:pPr lvl="0" indent="449263" eaLnBrk="0" fontAlgn="base" hangingPunct="0">
              <a:spcBef>
                <a:spcPct val="0"/>
              </a:spcBef>
              <a:spcAft>
                <a:spcPct val="0"/>
              </a:spcAft>
            </a:pPr>
            <a:r>
              <a:rPr lang="sl-SI" altLang="sl-SI" sz="2400" dirty="0">
                <a:ea typeface="Times New Roman" panose="02020603050405020304" pitchFamily="18" charset="0"/>
              </a:rPr>
              <a:t>GSM: 040 388 671</a:t>
            </a:r>
            <a:endParaRPr lang="sl-SI" altLang="sl-SI" sz="2400" dirty="0"/>
          </a:p>
          <a:p>
            <a:pPr lvl="0" indent="449263" eaLnBrk="0" fontAlgn="base" hangingPunct="0">
              <a:spcBef>
                <a:spcPct val="0"/>
              </a:spcBef>
              <a:spcAft>
                <a:spcPct val="0"/>
              </a:spcAft>
            </a:pPr>
            <a:r>
              <a:rPr lang="sl-SI" altLang="sl-SI" sz="2400" dirty="0">
                <a:ea typeface="Times New Roman" panose="02020603050405020304" pitchFamily="18" charset="0"/>
              </a:rPr>
              <a:t>E: </a:t>
            </a:r>
            <a:r>
              <a:rPr lang="sl-SI" altLang="sl-SI" sz="2400" dirty="0">
                <a:solidFill>
                  <a:srgbClr val="5D8AA8"/>
                </a:solidFill>
                <a:ea typeface="Times New Roman" panose="02020603050405020304" pitchFamily="18" charset="0"/>
                <a:hlinkClick r:id="rId5">
                  <a:extLst>
                    <a:ext uri="{A12FA001-AC4F-418D-AE19-62706E023703}">
                      <ahyp:hlinkClr xmlns:ahyp="http://schemas.microsoft.com/office/drawing/2018/hyperlinkcolor" val="tx"/>
                    </a:ext>
                  </a:extLst>
                </a:hlinkClick>
              </a:rPr>
              <a:t>matej.ovcar@gov.si</a:t>
            </a:r>
            <a:endParaRPr lang="sl-SI" altLang="sl-SI" sz="2400" dirty="0">
              <a:solidFill>
                <a:srgbClr val="5D8AA8"/>
              </a:solidFill>
            </a:endParaRPr>
          </a:p>
        </p:txBody>
      </p:sp>
    </p:spTree>
    <p:extLst>
      <p:ext uri="{BB962C8B-B14F-4D97-AF65-F5344CB8AC3E}">
        <p14:creationId xmlns:p14="http://schemas.microsoft.com/office/powerpoint/2010/main" val="1341796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2AB0ED07-F315-4B4D-B59C-43EA56C62FF1}"/>
              </a:ext>
            </a:extLst>
          </p:cNvPr>
          <p:cNvSpPr>
            <a:spLocks noGrp="1"/>
          </p:cNvSpPr>
          <p:nvPr>
            <p:ph type="ctrTitle"/>
          </p:nvPr>
        </p:nvSpPr>
        <p:spPr>
          <a:xfrm>
            <a:off x="1524000" y="1492301"/>
            <a:ext cx="9144000" cy="2017662"/>
          </a:xfrm>
        </p:spPr>
        <p:txBody>
          <a:bodyPr>
            <a:normAutofit/>
          </a:bodyPr>
          <a:lstStyle/>
          <a:p>
            <a:r>
              <a:rPr lang="sl-SI" altLang="sl-SI" sz="4800" dirty="0">
                <a:solidFill>
                  <a:srgbClr val="5D8AA8"/>
                </a:solidFill>
              </a:rPr>
              <a:t>Novosti na p</a:t>
            </a:r>
            <a:r>
              <a:rPr lang="en-US" altLang="sl-SI" sz="4800" dirty="0" err="1">
                <a:solidFill>
                  <a:srgbClr val="5D8AA8"/>
                </a:solidFill>
              </a:rPr>
              <a:t>odročj</a:t>
            </a:r>
            <a:r>
              <a:rPr lang="sl-SI" altLang="sl-SI" sz="4800" dirty="0">
                <a:solidFill>
                  <a:srgbClr val="5D8AA8"/>
                </a:solidFill>
              </a:rPr>
              <a:t>u</a:t>
            </a:r>
            <a:r>
              <a:rPr lang="en-US" altLang="sl-SI" sz="4800" dirty="0">
                <a:solidFill>
                  <a:srgbClr val="5D8AA8"/>
                </a:solidFill>
              </a:rPr>
              <a:t> </a:t>
            </a:r>
            <a:r>
              <a:rPr lang="en-US" altLang="sl-SI" sz="4800" dirty="0" err="1">
                <a:solidFill>
                  <a:srgbClr val="5D8AA8"/>
                </a:solidFill>
              </a:rPr>
              <a:t>kriptografije</a:t>
            </a:r>
            <a:endParaRPr lang="sl-SI" sz="4800" dirty="0">
              <a:solidFill>
                <a:srgbClr val="5D8AA8"/>
              </a:solidFill>
            </a:endParaRPr>
          </a:p>
        </p:txBody>
      </p:sp>
      <p:sp>
        <p:nvSpPr>
          <p:cNvPr id="11" name="Subtitle 10">
            <a:extLst>
              <a:ext uri="{FF2B5EF4-FFF2-40B4-BE49-F238E27FC236}">
                <a16:creationId xmlns:a16="http://schemas.microsoft.com/office/drawing/2014/main" id="{78B25E81-384D-40CC-A5A9-255D6F833448}"/>
              </a:ext>
            </a:extLst>
          </p:cNvPr>
          <p:cNvSpPr>
            <a:spLocks noGrp="1"/>
          </p:cNvSpPr>
          <p:nvPr>
            <p:ph type="subTitle" idx="1"/>
          </p:nvPr>
        </p:nvSpPr>
        <p:spPr>
          <a:xfrm>
            <a:off x="1524000" y="3509963"/>
            <a:ext cx="9144000" cy="2539707"/>
          </a:xfrm>
        </p:spPr>
        <p:txBody>
          <a:bodyPr>
            <a:normAutofit/>
          </a:bodyPr>
          <a:lstStyle/>
          <a:p>
            <a:endParaRPr lang="en-US" altLang="sl-SI" sz="2400" dirty="0"/>
          </a:p>
          <a:p>
            <a:r>
              <a:rPr lang="sl-SI" altLang="sl-SI" sz="2400" dirty="0"/>
              <a:t>Mojca Mikac</a:t>
            </a:r>
            <a:endParaRPr lang="en-US" altLang="sl-SI" sz="2400" dirty="0"/>
          </a:p>
          <a:p>
            <a:endParaRPr lang="en-US" altLang="sl-SI" dirty="0"/>
          </a:p>
          <a:p>
            <a:endParaRPr lang="sl-SI" dirty="0"/>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0" y="0"/>
            <a:ext cx="12192000" cy="1177747"/>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93" y="458459"/>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6150" y="77922"/>
            <a:ext cx="975467" cy="975467"/>
          </a:xfrm>
          <a:prstGeom prst="rect">
            <a:avLst/>
          </a:prstGeom>
        </p:spPr>
      </p:pic>
    </p:spTree>
    <p:extLst>
      <p:ext uri="{BB962C8B-B14F-4D97-AF65-F5344CB8AC3E}">
        <p14:creationId xmlns:p14="http://schemas.microsoft.com/office/powerpoint/2010/main" val="3435829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fontScale="90000"/>
          </a:bodyPr>
          <a:lstStyle/>
          <a:p>
            <a:br>
              <a:rPr lang="en-US" sz="4400" dirty="0">
                <a:solidFill>
                  <a:schemeClr val="accent5">
                    <a:lumMod val="75000"/>
                  </a:schemeClr>
                </a:solidFill>
              </a:rPr>
            </a:br>
            <a:r>
              <a:rPr lang="sl-SI" sz="4400" dirty="0">
                <a:solidFill>
                  <a:srgbClr val="5D8AA8"/>
                </a:solidFill>
              </a:rPr>
              <a:t>UREDBA O VAROVANJU TAJNIH </a:t>
            </a:r>
            <a:r>
              <a:rPr lang="en-US" sz="4400" dirty="0">
                <a:solidFill>
                  <a:srgbClr val="5D8AA8"/>
                </a:solidFill>
              </a:rPr>
              <a:t>	</a:t>
            </a:r>
            <a:r>
              <a:rPr lang="sl-SI" sz="4400" dirty="0">
                <a:solidFill>
                  <a:srgbClr val="5D8AA8"/>
                </a:solidFill>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3246163"/>
            <a:ext cx="10343693" cy="2677656"/>
          </a:xfrm>
          <a:prstGeom prst="rect">
            <a:avLst/>
          </a:prstGeom>
          <a:noFill/>
        </p:spPr>
        <p:txBody>
          <a:bodyPr wrap="square">
            <a:spAutoFit/>
          </a:bodyPr>
          <a:lstStyle/>
          <a:p>
            <a:pPr algn="ctr"/>
            <a:r>
              <a:rPr lang="sl-SI" sz="2800" dirty="0"/>
              <a:t>51. Člen</a:t>
            </a:r>
          </a:p>
          <a:p>
            <a:r>
              <a:rPr lang="sl-SI" sz="2800" dirty="0"/>
              <a:t>Določitev odgovornih oseb v KIS: poleg skrbnika, upravljavca, vodje informacijske varnosti tudi </a:t>
            </a:r>
            <a:r>
              <a:rPr lang="sl-SI" sz="2800" b="1" dirty="0"/>
              <a:t>skrbnika kriptografskega materiala</a:t>
            </a:r>
            <a:r>
              <a:rPr lang="sl-SI" sz="2800" dirty="0"/>
              <a:t>.</a:t>
            </a:r>
          </a:p>
          <a:p>
            <a:pPr algn="ctr"/>
            <a:r>
              <a:rPr lang="sl-SI" sz="2800" dirty="0"/>
              <a:t>55. Člen</a:t>
            </a:r>
          </a:p>
          <a:p>
            <a:pPr algn="ctr"/>
            <a:r>
              <a:rPr lang="sl-SI" sz="2800" dirty="0"/>
              <a:t>Naloge skrbnika kriptografskega materiala – natančneje določene s sklepom, ki je trenutno v pripravi.</a:t>
            </a:r>
          </a:p>
        </p:txBody>
      </p:sp>
    </p:spTree>
    <p:extLst>
      <p:ext uri="{BB962C8B-B14F-4D97-AF65-F5344CB8AC3E}">
        <p14:creationId xmlns:p14="http://schemas.microsoft.com/office/powerpoint/2010/main" val="1791970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1923776" cy="1089965"/>
          </a:xfrm>
        </p:spPr>
        <p:txBody>
          <a:bodyPr>
            <a:normAutofit fontScale="90000"/>
          </a:bodyPr>
          <a:lstStyle/>
          <a:p>
            <a:br>
              <a:rPr lang="en-US" sz="4400" dirty="0">
                <a:solidFill>
                  <a:schemeClr val="accent5">
                    <a:lumMod val="75000"/>
                  </a:schemeClr>
                </a:solidFill>
              </a:rPr>
            </a:br>
            <a:r>
              <a:rPr lang="sl-SI" sz="4400" dirty="0">
                <a:solidFill>
                  <a:srgbClr val="5D8AA8"/>
                </a:solidFill>
              </a:rPr>
              <a:t>UREDBA O VAROVANJU TAJNIH </a:t>
            </a:r>
            <a:r>
              <a:rPr lang="en-US" sz="4400" dirty="0">
                <a:solidFill>
                  <a:srgbClr val="5D8AA8"/>
                </a:solidFill>
              </a:rPr>
              <a:t>	</a:t>
            </a:r>
            <a:r>
              <a:rPr lang="sl-SI" sz="4400" dirty="0">
                <a:solidFill>
                  <a:srgbClr val="5D8AA8"/>
                </a:solidFill>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746150" y="3246163"/>
            <a:ext cx="10343693" cy="523220"/>
          </a:xfrm>
          <a:prstGeom prst="rect">
            <a:avLst/>
          </a:prstGeom>
          <a:noFill/>
        </p:spPr>
        <p:txBody>
          <a:bodyPr wrap="square">
            <a:spAutoFit/>
          </a:bodyPr>
          <a:lstStyle/>
          <a:p>
            <a:r>
              <a:rPr lang="en-US" sz="2800" dirty="0" err="1"/>
              <a:t>Področje</a:t>
            </a:r>
            <a:r>
              <a:rPr lang="en-US" sz="2800" dirty="0"/>
              <a:t> </a:t>
            </a:r>
            <a:r>
              <a:rPr lang="en-US" sz="2800" dirty="0" err="1"/>
              <a:t>kriptografije</a:t>
            </a:r>
            <a:r>
              <a:rPr lang="en-US" sz="2800" dirty="0"/>
              <a:t> je </a:t>
            </a:r>
            <a:r>
              <a:rPr lang="en-US" sz="2800" dirty="0" err="1"/>
              <a:t>opredeljeno</a:t>
            </a:r>
            <a:r>
              <a:rPr lang="en-US" sz="2800" dirty="0"/>
              <a:t> v XIII. </a:t>
            </a:r>
            <a:r>
              <a:rPr lang="en-US" sz="2800" dirty="0" err="1"/>
              <a:t>poglavju</a:t>
            </a:r>
            <a:r>
              <a:rPr lang="en-US" sz="2800" dirty="0"/>
              <a:t>, v </a:t>
            </a:r>
            <a:r>
              <a:rPr lang="en-US" sz="2800" dirty="0" err="1"/>
              <a:t>členih</a:t>
            </a:r>
            <a:r>
              <a:rPr lang="en-US" sz="2800" dirty="0"/>
              <a:t> 71. – 82. </a:t>
            </a:r>
            <a:endParaRPr lang="sl-SI" sz="2800" dirty="0"/>
          </a:p>
        </p:txBody>
      </p:sp>
    </p:spTree>
    <p:extLst>
      <p:ext uri="{BB962C8B-B14F-4D97-AF65-F5344CB8AC3E}">
        <p14:creationId xmlns:p14="http://schemas.microsoft.com/office/powerpoint/2010/main" val="894563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970318"/>
          </a:xfrm>
          <a:prstGeom prst="rect">
            <a:avLst/>
          </a:prstGeom>
          <a:noFill/>
        </p:spPr>
        <p:txBody>
          <a:bodyPr wrap="square">
            <a:spAutoFit/>
          </a:bodyPr>
          <a:lstStyle/>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71. člen:</a:t>
            </a:r>
            <a:endParaRPr lang="en-US" altLang="sl-SI" sz="2800" dirty="0">
              <a:cs typeface="Calibri" panose="020F0502020204030204" pitchFamily="34" charset="0"/>
            </a:endParaRPr>
          </a:p>
          <a:p>
            <a:pPr eaLnBrk="1" hangingPunct="1"/>
            <a:endParaRPr lang="sl-SI" altLang="sl-SI" sz="2800" dirty="0">
              <a:cs typeface="Calibri" panose="020F0502020204030204" pitchFamily="34" charset="0"/>
            </a:endParaRPr>
          </a:p>
          <a:p>
            <a:pPr eaLnBrk="1" hangingPunct="1">
              <a:buFont typeface="Calibri Light" panose="020F0302020204030204" pitchFamily="34" charset="0"/>
              <a:buAutoNum type="arabicPeriod"/>
            </a:pPr>
            <a:r>
              <a:rPr lang="en-US" altLang="sl-SI" sz="2800" dirty="0">
                <a:cs typeface="Calibri" panose="020F0502020204030204" pitchFamily="34" charset="0"/>
              </a:rPr>
              <a:t> </a:t>
            </a:r>
            <a:r>
              <a:rPr lang="sl-SI" altLang="sl-SI" sz="2800" dirty="0">
                <a:cs typeface="Calibri" panose="020F0502020204030204" pitchFamily="34" charset="0"/>
              </a:rPr>
              <a:t>Razvoj in nadgradnja kriptografskih rešitev se izvaja na podlagi pobud državnih organov.</a:t>
            </a:r>
            <a:r>
              <a:rPr lang="en-US" altLang="sl-SI" sz="2800" dirty="0">
                <a:cs typeface="Calibri" panose="020F0502020204030204" pitchFamily="34" charset="0"/>
              </a:rPr>
              <a:t> </a:t>
            </a:r>
          </a:p>
          <a:p>
            <a:pPr eaLnBrk="1" hangingPunct="1"/>
            <a:r>
              <a:rPr lang="en-US" altLang="sl-SI" sz="2800" dirty="0">
                <a:cs typeface="Calibri" panose="020F0502020204030204" pitchFamily="34" charset="0"/>
              </a:rPr>
              <a:t>2. </a:t>
            </a:r>
            <a:r>
              <a:rPr lang="sl-SI" altLang="sl-SI" sz="2800" dirty="0">
                <a:cs typeface="Calibri" panose="020F0502020204030204" pitchFamily="34" charset="0"/>
              </a:rPr>
              <a:t>Nacionalni varnostni organ sodeluje z drugimi državnimi organi in zunanjimi izvajalci pri razvoju ali nadgradnjah kriptografskih rešitev.</a:t>
            </a:r>
          </a:p>
          <a:p>
            <a:pPr eaLnBrk="1" hangingPunct="1"/>
            <a:r>
              <a:rPr lang="en-US" altLang="sl-SI" sz="2800" dirty="0">
                <a:cs typeface="Calibri" panose="020F0502020204030204" pitchFamily="34" charset="0"/>
              </a:rPr>
              <a:t>3. </a:t>
            </a:r>
            <a:r>
              <a:rPr lang="sl-SI" altLang="sl-SI" sz="2800" dirty="0">
                <a:cs typeface="Calibri" panose="020F0502020204030204" pitchFamily="34" charset="0"/>
              </a:rPr>
              <a:t>Predpisano je periodično preverjanje varnostne ustreznosti kriptografskih rešitev (I na 5 let, Z na 3 leta in T/ST na 1 leto).</a:t>
            </a:r>
          </a:p>
          <a:p>
            <a:pPr eaLnBrk="1" hangingPunct="1">
              <a:buFont typeface="Arial" panose="020B0604020202020204" pitchFamily="34" charset="0"/>
              <a:buChar char="•"/>
            </a:pPr>
            <a:endParaRPr lang="sl-SI" altLang="sl-SI" sz="2800" dirty="0">
              <a:cs typeface="Calibri" panose="020F0502020204030204" pitchFamily="34" charset="0"/>
            </a:endParaRPr>
          </a:p>
        </p:txBody>
      </p:sp>
    </p:spTree>
    <p:extLst>
      <p:ext uri="{BB962C8B-B14F-4D97-AF65-F5344CB8AC3E}">
        <p14:creationId xmlns:p14="http://schemas.microsoft.com/office/powerpoint/2010/main" val="2009189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108543"/>
          </a:xfrm>
          <a:prstGeom prst="rect">
            <a:avLst/>
          </a:prstGeom>
          <a:noFill/>
        </p:spPr>
        <p:txBody>
          <a:bodyPr wrap="square">
            <a:spAutoFit/>
          </a:bodyPr>
          <a:lstStyle/>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74. člen:</a:t>
            </a:r>
          </a:p>
          <a:p>
            <a:pPr eaLnBrk="1" hangingPunct="1"/>
            <a:r>
              <a:rPr lang="sl-SI" altLang="sl-SI" sz="2800" dirty="0">
                <a:cs typeface="Calibri" panose="020F0502020204030204" pitchFamily="34" charset="0"/>
              </a:rPr>
              <a:t>Predpisana je vsebina dokumentacije, ki jo mora vsebovati predlog za začetek postopka (glede na stopnjo tajnosti podatkov v sistemu).</a:t>
            </a:r>
            <a:endParaRPr lang="en-US" altLang="sl-SI" sz="2800" dirty="0">
              <a:cs typeface="Calibri" panose="020F0502020204030204" pitchFamily="34" charset="0"/>
            </a:endParaRPr>
          </a:p>
          <a:p>
            <a:pPr eaLnBrk="1" hangingPunct="1"/>
            <a:endParaRPr lang="sl-SI" altLang="sl-SI" sz="2800" dirty="0">
              <a:cs typeface="Calibri" panose="020F0502020204030204" pitchFamily="34" charset="0"/>
            </a:endParaRPr>
          </a:p>
          <a:p>
            <a:pPr eaLnBrk="1" hangingPunct="1">
              <a:buFont typeface="Arial" panose="020B0604020202020204" pitchFamily="34" charset="0"/>
              <a:buChar char="•"/>
            </a:pPr>
            <a:r>
              <a:rPr lang="en-US" altLang="sl-SI" sz="2800" dirty="0">
                <a:cs typeface="Calibri" panose="020F0502020204030204" pitchFamily="34" charset="0"/>
              </a:rPr>
              <a:t> </a:t>
            </a:r>
            <a:r>
              <a:rPr lang="sl-SI" altLang="sl-SI" sz="2800" dirty="0">
                <a:cs typeface="Calibri" panose="020F0502020204030204" pitchFamily="34" charset="0"/>
              </a:rPr>
              <a:t>76. - 80. člen:</a:t>
            </a:r>
          </a:p>
          <a:p>
            <a:pPr eaLnBrk="1" hangingPunct="1"/>
            <a:r>
              <a:rPr lang="sl-SI" altLang="sl-SI" sz="2800" dirty="0">
                <a:cs typeface="Calibri" panose="020F0502020204030204" pitchFamily="34" charset="0"/>
              </a:rPr>
              <a:t>Natančno je predpisan postopek ugotavljanja varnostne ustreznosti kriptografske rešitve.</a:t>
            </a:r>
            <a:endParaRPr lang="sl-SI" altLang="sl-SI" sz="2800" dirty="0"/>
          </a:p>
        </p:txBody>
      </p:sp>
    </p:spTree>
    <p:extLst>
      <p:ext uri="{BB962C8B-B14F-4D97-AF65-F5344CB8AC3E}">
        <p14:creationId xmlns:p14="http://schemas.microsoft.com/office/powerpoint/2010/main" val="3723199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UREDBA O VAROVANJU TAJNIH </a:t>
            </a:r>
            <a:r>
              <a:rPr kumimoji="0" lang="en-US" sz="4400" b="0" i="0" u="none" strike="noStrike" kern="1200" cap="none" spc="0" normalizeH="0" baseline="0" noProof="0" dirty="0">
                <a:ln>
                  <a:noFill/>
                </a:ln>
                <a:solidFill>
                  <a:srgbClr val="5D8AA8"/>
                </a:solidFill>
                <a:effectLst/>
                <a:uLnTx/>
                <a:uFillTx/>
                <a:latin typeface="Calibri Light" panose="020F0302020204030204"/>
                <a:ea typeface="+mj-ea"/>
                <a:cs typeface="+mj-cs"/>
              </a:rPr>
              <a:t>	</a:t>
            </a:r>
            <a:r>
              <a:rPr kumimoji="0" lang="sl-SI" sz="4400" b="0" i="0" u="none" strike="noStrike" kern="1200" cap="none" spc="0" normalizeH="0" baseline="0" noProof="0" dirty="0">
                <a:ln>
                  <a:noFill/>
                </a:ln>
                <a:solidFill>
                  <a:srgbClr val="5D8AA8"/>
                </a:solidFill>
                <a:effectLst/>
                <a:uLnTx/>
                <a:uFillTx/>
                <a:latin typeface="Calibri Light" panose="020F0302020204030204"/>
                <a:ea typeface="+mj-ea"/>
                <a:cs typeface="+mj-cs"/>
              </a:rPr>
              <a:t>PODATKOV</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2677656"/>
          </a:xfrm>
          <a:prstGeom prst="rect">
            <a:avLst/>
          </a:prstGeom>
          <a:noFill/>
        </p:spPr>
        <p:txBody>
          <a:bodyPr wrap="square">
            <a:spAutoFit/>
          </a:bodyPr>
          <a:lstStyle/>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en-US" altLang="sl-SI" sz="2800" dirty="0">
                <a:cs typeface="Calibri" panose="020F0502020204030204" pitchFamily="34" charset="0"/>
              </a:rPr>
              <a:t>82. </a:t>
            </a:r>
            <a:r>
              <a:rPr lang="en-US" altLang="sl-SI" sz="2800" dirty="0" err="1">
                <a:cs typeface="Calibri" panose="020F0502020204030204" pitchFamily="34" charset="0"/>
              </a:rPr>
              <a:t>člen</a:t>
            </a:r>
            <a:r>
              <a:rPr lang="en-US" altLang="sl-SI" sz="2800" dirty="0">
                <a:cs typeface="Calibri" panose="020F0502020204030204" pitchFamily="34" charset="0"/>
              </a:rPr>
              <a:t>:</a:t>
            </a: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eaLnBrk="1" fontAlgn="auto" hangingPunct="1">
              <a:spcBef>
                <a:spcPts val="0"/>
              </a:spcBef>
              <a:spcAft>
                <a:spcPts val="0"/>
              </a:spcAft>
              <a:defRPr/>
            </a:pPr>
            <a:r>
              <a:rPr lang="sl-SI" sz="2800" dirty="0">
                <a:latin typeface="+mn-lt"/>
              </a:rPr>
              <a:t>Predpisan je tudi postopek drugega vrednotenja ugotavljanja varnostne ustreznosti kriptografskih rešitev</a:t>
            </a:r>
            <a:r>
              <a:rPr lang="en-US" sz="2800" dirty="0">
                <a:latin typeface="+mn-lt"/>
              </a:rPr>
              <a:t>.</a:t>
            </a:r>
            <a:endParaRPr lang="sl-SI" sz="2800" dirty="0">
              <a:latin typeface="+mn-lt"/>
            </a:endParaRPr>
          </a:p>
        </p:txBody>
      </p:sp>
    </p:spTree>
    <p:extLst>
      <p:ext uri="{BB962C8B-B14F-4D97-AF65-F5344CB8AC3E}">
        <p14:creationId xmlns:p14="http://schemas.microsoft.com/office/powerpoint/2010/main" val="6115025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sl-SI" sz="4400" dirty="0">
                <a:solidFill>
                  <a:srgbClr val="5D8AA8"/>
                </a:solidFill>
              </a:rPr>
              <a:t>KRIPTOGRAFIJA – AKTUALNOSTI </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Tree>
    <p:extLst>
      <p:ext uri="{BB962C8B-B14F-4D97-AF65-F5344CB8AC3E}">
        <p14:creationId xmlns:p14="http://schemas.microsoft.com/office/powerpoint/2010/main" val="107733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sz="4400" dirty="0">
                <a:solidFill>
                  <a:srgbClr val="5D8AA8"/>
                </a:solidFill>
              </a:rPr>
              <a:t>OBRAVNAVA IN HRAMBA TAJNIH PODATKOV</a:t>
            </a:r>
            <a:br>
              <a:rPr lang="sl-SI" sz="4400" dirty="0"/>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4401205"/>
          </a:xfrm>
          <a:prstGeom prst="rect">
            <a:avLst/>
          </a:prstGeom>
          <a:noFill/>
        </p:spPr>
        <p:txBody>
          <a:bodyPr wrap="square">
            <a:spAutoFit/>
          </a:bodyPr>
          <a:lstStyle/>
          <a:p>
            <a:pPr algn="ctr"/>
            <a:r>
              <a:rPr lang="en-US" altLang="sl-SI" sz="2800" dirty="0">
                <a:cs typeface="Calibri" panose="020F0502020204030204" pitchFamily="34" charset="0"/>
              </a:rPr>
              <a:t> </a:t>
            </a:r>
            <a:r>
              <a:rPr lang="sl-SI" sz="2800" dirty="0"/>
              <a:t>12. člen</a:t>
            </a:r>
          </a:p>
          <a:p>
            <a:pPr algn="ctr"/>
            <a:endParaRPr lang="sl-SI" sz="2800" dirty="0"/>
          </a:p>
          <a:p>
            <a:pPr algn="ctr"/>
            <a:r>
              <a:rPr lang="sl-SI" sz="2800" dirty="0"/>
              <a:t>Tajni podatki do vključno stopnje tajnosti TAJNO se lahko obravnavajo tudi izven varnostnega in upravnega območja oz. objektov, ki so v upravljanju državnih organov. </a:t>
            </a:r>
          </a:p>
          <a:p>
            <a:pPr algn="ctr"/>
            <a:endParaRPr lang="sl-SI" sz="2800" dirty="0"/>
          </a:p>
          <a:p>
            <a:pPr marL="342900" indent="-342900" algn="just">
              <a:buAutoNum type="arabicPeriod"/>
            </a:pPr>
            <a:r>
              <a:rPr lang="sl-SI" sz="2800" dirty="0"/>
              <a:t>Vzpostavitev </a:t>
            </a:r>
            <a:r>
              <a:rPr lang="sl-SI" sz="2800" dirty="0">
                <a:solidFill>
                  <a:srgbClr val="FF0000"/>
                </a:solidFill>
              </a:rPr>
              <a:t>začasnega</a:t>
            </a:r>
            <a:r>
              <a:rPr lang="sl-SI" sz="2800" dirty="0"/>
              <a:t> upravnega ali varnostnega območja</a:t>
            </a:r>
          </a:p>
          <a:p>
            <a:pPr marL="342900" indent="-342900" algn="just">
              <a:buAutoNum type="arabicPeriod"/>
            </a:pPr>
            <a:r>
              <a:rPr lang="sl-SI" sz="2800" dirty="0"/>
              <a:t>Obravnavanje tajnih podatkov </a:t>
            </a:r>
            <a:r>
              <a:rPr lang="sl-SI" sz="2800" dirty="0">
                <a:solidFill>
                  <a:srgbClr val="FF0000"/>
                </a:solidFill>
              </a:rPr>
              <a:t>izven</a:t>
            </a:r>
            <a:r>
              <a:rPr lang="sl-SI" sz="2800" dirty="0"/>
              <a:t> upravnega in varnostnega območja</a:t>
            </a:r>
          </a:p>
          <a:p>
            <a:pPr eaLnBrk="1" hangingPunct="1">
              <a:buFont typeface="Arial" panose="020B0604020202020204" pitchFamily="34" charset="0"/>
              <a:buChar char="•"/>
            </a:pPr>
            <a:endParaRPr lang="sl-SI" altLang="sl-SI" sz="2800" dirty="0">
              <a:cs typeface="Calibri" panose="020F0502020204030204" pitchFamily="34" charset="0"/>
            </a:endParaRPr>
          </a:p>
        </p:txBody>
      </p:sp>
    </p:spTree>
    <p:extLst>
      <p:ext uri="{BB962C8B-B14F-4D97-AF65-F5344CB8AC3E}">
        <p14:creationId xmlns:p14="http://schemas.microsoft.com/office/powerpoint/2010/main" val="28226617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r>
              <a:rPr lang="sl-SI" altLang="sl-SI" dirty="0">
                <a:solidFill>
                  <a:srgbClr val="5D8AA8"/>
                </a:solidFill>
              </a:rPr>
              <a:t>KRIPTOGRAFSKE REŠITVE - NOVOSTI</a:t>
            </a:r>
            <a:br>
              <a:rPr lang="sl-SI" altLang="sl-SI" dirty="0">
                <a:solidFill>
                  <a:srgbClr val="5D8AA8"/>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539430"/>
          </a:xfrm>
          <a:prstGeom prst="rect">
            <a:avLst/>
          </a:prstGeom>
          <a:noFill/>
        </p:spPr>
        <p:txBody>
          <a:bodyPr wrap="square">
            <a:spAutoFit/>
          </a:bodyPr>
          <a:lstStyle/>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endParaRPr lang="en-US" altLang="sl-SI" sz="2800" dirty="0">
              <a:cs typeface="Calibri" panose="020F0502020204030204" pitchFamily="34" charset="0"/>
            </a:endParaRPr>
          </a:p>
          <a:p>
            <a:pPr marL="457200" indent="-457200" eaLnBrk="1" fontAlgn="auto" hangingPunct="1">
              <a:spcBef>
                <a:spcPts val="0"/>
              </a:spcBef>
              <a:spcAft>
                <a:spcPts val="0"/>
              </a:spcAft>
              <a:buFont typeface="Arial" panose="020B0604020202020204" pitchFamily="34" charset="0"/>
              <a:buChar char="•"/>
              <a:defRPr/>
            </a:pPr>
            <a:r>
              <a:rPr lang="sl-SI" sz="2800" dirty="0">
                <a:latin typeface="+mn-lt"/>
                <a:cs typeface="Calibri" panose="020F0502020204030204" pitchFamily="34" charset="0"/>
              </a:rPr>
              <a:t>V začetku letošnjega leta se </a:t>
            </a:r>
            <a:r>
              <a:rPr lang="sl-SI" sz="2800" dirty="0">
                <a:latin typeface="+mn-lt"/>
              </a:rPr>
              <a:t>ukine veljavnost potrdila kriptografske rešitve za varovanje EU tajnih podatkov </a:t>
            </a:r>
            <a:r>
              <a:rPr lang="sl-SI" sz="2800" dirty="0" err="1">
                <a:latin typeface="+mn-lt"/>
              </a:rPr>
              <a:t>Chiasmus</a:t>
            </a:r>
            <a:r>
              <a:rPr lang="sl-SI" sz="2800" dirty="0">
                <a:latin typeface="+mn-lt"/>
              </a:rPr>
              <a:t>.</a:t>
            </a:r>
          </a:p>
          <a:p>
            <a:pPr marL="457200" indent="-457200" eaLnBrk="1" fontAlgn="auto" hangingPunct="1">
              <a:spcBef>
                <a:spcPts val="0"/>
              </a:spcBef>
              <a:spcAft>
                <a:spcPts val="0"/>
              </a:spcAft>
              <a:buFont typeface="Arial" panose="020B0604020202020204" pitchFamily="34" charset="0"/>
              <a:buChar char="•"/>
              <a:defRPr/>
            </a:pPr>
            <a:r>
              <a:rPr lang="sl-SI" sz="2800" dirty="0">
                <a:latin typeface="+mn-lt"/>
              </a:rPr>
              <a:t>Nadomesti jo kriptografska rešitev </a:t>
            </a:r>
            <a:r>
              <a:rPr lang="sl-SI" sz="2800" dirty="0" err="1">
                <a:latin typeface="+mn-lt"/>
              </a:rPr>
              <a:t>Filkrypto</a:t>
            </a:r>
            <a:r>
              <a:rPr lang="sl-SI" sz="2800" dirty="0">
                <a:latin typeface="+mn-lt"/>
              </a:rPr>
              <a:t>.</a:t>
            </a:r>
          </a:p>
          <a:p>
            <a:pPr marL="457200" indent="-457200" eaLnBrk="1" fontAlgn="auto" hangingPunct="1">
              <a:spcBef>
                <a:spcPts val="0"/>
              </a:spcBef>
              <a:spcAft>
                <a:spcPts val="0"/>
              </a:spcAft>
              <a:buFont typeface="Arial" panose="020B0604020202020204" pitchFamily="34" charset="0"/>
              <a:buChar char="•"/>
              <a:defRPr/>
            </a:pPr>
            <a:r>
              <a:rPr lang="sl-SI" sz="2800" dirty="0"/>
              <a:t>Za varovanje EU tajnih podatkov stopnje tajnosti INTERNO</a:t>
            </a:r>
            <a:endParaRPr lang="sl-SI" sz="2800" dirty="0">
              <a:latin typeface="+mn-lt"/>
            </a:endParaRPr>
          </a:p>
          <a:p>
            <a:pPr marL="457200" indent="-457200" eaLnBrk="1" fontAlgn="auto" hangingPunct="1">
              <a:spcBef>
                <a:spcPts val="0"/>
              </a:spcBef>
              <a:spcAft>
                <a:spcPts val="0"/>
              </a:spcAft>
              <a:buFont typeface="Arial" panose="020B0604020202020204" pitchFamily="34" charset="0"/>
              <a:buChar char="•"/>
              <a:defRPr/>
            </a:pPr>
            <a:r>
              <a:rPr lang="sl-SI" sz="2800" dirty="0">
                <a:latin typeface="+mn-lt"/>
              </a:rPr>
              <a:t>Na UVTP imamo 10 licenc za to rešitev in jo bomo distribuirali med organi in glede na izkazano potrebo – članstvo v delovni skupini.</a:t>
            </a:r>
          </a:p>
        </p:txBody>
      </p:sp>
      <p:pic>
        <p:nvPicPr>
          <p:cNvPr id="6" name="Slika 5">
            <a:extLst>
              <a:ext uri="{FF2B5EF4-FFF2-40B4-BE49-F238E27FC236}">
                <a16:creationId xmlns:a16="http://schemas.microsoft.com/office/drawing/2014/main" id="{54448276-D949-49B3-BF06-846F860F67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0391" y="2308588"/>
            <a:ext cx="5086350" cy="895350"/>
          </a:xfrm>
          <a:prstGeom prst="rect">
            <a:avLst/>
          </a:prstGeom>
        </p:spPr>
      </p:pic>
    </p:spTree>
    <p:extLst>
      <p:ext uri="{BB962C8B-B14F-4D97-AF65-F5344CB8AC3E}">
        <p14:creationId xmlns:p14="http://schemas.microsoft.com/office/powerpoint/2010/main" val="2231525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82801" y="2521059"/>
            <a:ext cx="10599725" cy="3508653"/>
          </a:xfrm>
          <a:prstGeom prst="rect">
            <a:avLst/>
          </a:prstGeom>
          <a:noFill/>
        </p:spPr>
        <p:txBody>
          <a:bodyPr wrap="square">
            <a:spAutoFit/>
          </a:bodyPr>
          <a:lstStyle/>
          <a:p>
            <a:pPr algn="just" eaLnBrk="1" hangingPunct="1"/>
            <a:r>
              <a:rPr lang="sl-SI" altLang="sl-SI" sz="2400" dirty="0">
                <a:cs typeface="Calibri" panose="020F0502020204030204" pitchFamily="34" charset="0"/>
              </a:rPr>
              <a:t>Kadar se tajni podatek stopnje tajnosti INTERNO obravnavajo zunaj upravnega območja je treba zagotoviti, da ima oseba tajni podatek </a:t>
            </a:r>
            <a:r>
              <a:rPr lang="sl-SI" altLang="sl-SI" sz="2400" dirty="0">
                <a:solidFill>
                  <a:srgbClr val="FF0000"/>
                </a:solidFill>
                <a:cs typeface="Calibri" panose="020F0502020204030204" pitchFamily="34" charset="0"/>
              </a:rPr>
              <a:t>ves čas pod nadzorom </a:t>
            </a:r>
            <a:r>
              <a:rPr lang="sl-SI" altLang="sl-SI" sz="2400" dirty="0">
                <a:cs typeface="Calibri" panose="020F0502020204030204" pitchFamily="34" charset="0"/>
              </a:rPr>
              <a:t>(službene poti javnih uslužbencev, sestanki, delo od doma).</a:t>
            </a:r>
          </a:p>
          <a:p>
            <a:pPr eaLnBrk="1" hangingPunct="1"/>
            <a:endParaRPr lang="sl-SI" altLang="sl-SI" dirty="0">
              <a:cs typeface="Calibri" panose="020F0502020204030204" pitchFamily="34" charset="0"/>
            </a:endParaRPr>
          </a:p>
          <a:p>
            <a:pPr eaLnBrk="1" hangingPunct="1"/>
            <a:endParaRPr lang="sl-SI" altLang="sl-SI" dirty="0">
              <a:cs typeface="Calibri" panose="020F0502020204030204" pitchFamily="34" charset="0"/>
            </a:endParaRPr>
          </a:p>
          <a:p>
            <a:pPr eaLnBrk="1" hangingPunct="1"/>
            <a:endParaRPr lang="sl-SI" altLang="sl-SI" dirty="0">
              <a:cs typeface="Calibri" panose="020F0502020204030204" pitchFamily="34" charset="0"/>
            </a:endParaRPr>
          </a:p>
          <a:p>
            <a:pPr algn="just" eaLnBrk="1" hangingPunct="1"/>
            <a:r>
              <a:rPr lang="sl-SI" altLang="sl-SI" sz="2400" dirty="0">
                <a:cs typeface="Calibri" panose="020F0502020204030204" pitchFamily="34" charset="0"/>
              </a:rPr>
              <a:t>Kadar se tajni podatek stopnje tajnosti ZAUPNO in TAJNO varuje zunaj varnostnega in upravnega območja je treba zagotoviti, da ima oseba tajni podatek ves čas pod nadzorom in zagotoviti, da se s tajnim podatkom ne seznanijo nepooblaščene osebe. </a:t>
            </a:r>
          </a:p>
        </p:txBody>
      </p:sp>
    </p:spTree>
    <p:extLst>
      <p:ext uri="{BB962C8B-B14F-4D97-AF65-F5344CB8AC3E}">
        <p14:creationId xmlns:p14="http://schemas.microsoft.com/office/powerpoint/2010/main" val="4223764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sl-SI" sz="4400" dirty="0">
                <a:solidFill>
                  <a:srgbClr val="5D8AA8"/>
                </a:solidFill>
              </a:rPr>
              <a:t>DELO </a:t>
            </a:r>
            <a:r>
              <a:rPr lang="en-US" sz="4400" dirty="0">
                <a:solidFill>
                  <a:srgbClr val="5D8AA8"/>
                </a:solidFill>
              </a:rPr>
              <a:t>O</a:t>
            </a:r>
            <a:r>
              <a:rPr lang="sl-SI" sz="4400" dirty="0">
                <a:solidFill>
                  <a:srgbClr val="5D8AA8"/>
                </a:solidFill>
              </a:rPr>
              <a:t>D DOMA S TAJNIMI PODATKI in 			KRIPTOGRAFSKE REŠITVE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696124" y="3246163"/>
            <a:ext cx="9413481" cy="2677656"/>
          </a:xfrm>
          <a:prstGeom prst="rect">
            <a:avLst/>
          </a:prstGeom>
          <a:noFill/>
        </p:spPr>
        <p:txBody>
          <a:bodyPr wrap="square">
            <a:spAutoFit/>
          </a:bodyPr>
          <a:lstStyle/>
          <a:p>
            <a:pPr marL="342900" indent="-342900">
              <a:buFont typeface="Arial" panose="020B0604020202020204" pitchFamily="34" charset="0"/>
              <a:buChar char="•"/>
            </a:pPr>
            <a:r>
              <a:rPr lang="sl-SI" sz="2400" dirty="0"/>
              <a:t>Drugi in tretji odstavek 15. člen Uredbe o varovanju tajnih podatkov:</a:t>
            </a:r>
          </a:p>
          <a:p>
            <a:pPr marL="342900" indent="-342900">
              <a:buFont typeface="Arial" panose="020B0604020202020204" pitchFamily="34" charset="0"/>
              <a:buChar char="•"/>
            </a:pPr>
            <a:r>
              <a:rPr lang="sl-SI" dirty="0"/>
              <a:t>Tajnih podatkov ni dovoljeno obravnavati na javnem prostoru oziroma na poti. Izjemoma se lahko tajni podatek do vključno stopnje tajnosti TAJNO obravnava </a:t>
            </a:r>
            <a:r>
              <a:rPr lang="sl-SI" b="1" dirty="0"/>
              <a:t>izven upravnega in varnostnega območja</a:t>
            </a:r>
            <a:r>
              <a:rPr lang="sl-SI" dirty="0"/>
              <a:t>, pri čemer je treba zagotoviti, da se s tajnim podatkom ne seznanijo nepooblaščene osebe ter da ima oseba tajni podatek </a:t>
            </a:r>
            <a:r>
              <a:rPr lang="sl-SI" b="1" dirty="0"/>
              <a:t>ves čas pod nadzorom</a:t>
            </a:r>
            <a:r>
              <a:rPr lang="sl-SI" dirty="0"/>
              <a:t>.</a:t>
            </a:r>
          </a:p>
          <a:p>
            <a:pPr marL="342900" indent="-342900">
              <a:buFont typeface="Arial" panose="020B0604020202020204" pitchFamily="34" charset="0"/>
              <a:buChar char="•"/>
            </a:pPr>
            <a:r>
              <a:rPr lang="sl-SI" dirty="0"/>
              <a:t>Obravnavanje tajnih podatkov v sistemih izven varnostnega in upravnega območja je dovoljeno </a:t>
            </a:r>
            <a:r>
              <a:rPr lang="sl-SI" b="1" dirty="0"/>
              <a:t>v sistemih z izdanim varnostnim dovoljenjem za delovanje </a:t>
            </a:r>
            <a:r>
              <a:rPr lang="sl-SI" dirty="0"/>
              <a:t>in z uporabo </a:t>
            </a:r>
            <a:r>
              <a:rPr lang="sl-SI" b="1" dirty="0"/>
              <a:t>kriptografskih rešitev z izdanim potrdilom o varnostni ustreznosti</a:t>
            </a:r>
            <a:r>
              <a:rPr lang="sl-SI" dirty="0"/>
              <a:t>. Sistemi, kriptografske rešitve in podatki morajo biti zaščiteni pred nepooblaščenim dostopom.</a:t>
            </a:r>
          </a:p>
        </p:txBody>
      </p:sp>
    </p:spTree>
    <p:extLst>
      <p:ext uri="{BB962C8B-B14F-4D97-AF65-F5344CB8AC3E}">
        <p14:creationId xmlns:p14="http://schemas.microsoft.com/office/powerpoint/2010/main" val="51263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sl-SI" sz="4400" dirty="0">
                <a:solidFill>
                  <a:srgbClr val="5D8AA8"/>
                </a:solidFill>
              </a:rPr>
              <a:t>DELO </a:t>
            </a:r>
            <a:r>
              <a:rPr lang="en-US" sz="4400" dirty="0">
                <a:solidFill>
                  <a:srgbClr val="5D8AA8"/>
                </a:solidFill>
              </a:rPr>
              <a:t>O</a:t>
            </a:r>
            <a:r>
              <a:rPr lang="sl-SI" sz="4400" dirty="0">
                <a:solidFill>
                  <a:srgbClr val="5D8AA8"/>
                </a:solidFill>
              </a:rPr>
              <a:t>D DOMA S TAJNIMI PODATKI in 			KRIPTOGRAFSKE REŠITVE</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99A08872-3C8D-47D9-850B-42A272C415F8}"/>
              </a:ext>
            </a:extLst>
          </p:cNvPr>
          <p:cNvSpPr txBox="1"/>
          <p:nvPr/>
        </p:nvSpPr>
        <p:spPr>
          <a:xfrm>
            <a:off x="696124" y="3246163"/>
            <a:ext cx="9413481" cy="2677656"/>
          </a:xfrm>
          <a:prstGeom prst="rect">
            <a:avLst/>
          </a:prstGeom>
          <a:noFill/>
        </p:spPr>
        <p:txBody>
          <a:bodyPr wrap="square">
            <a:spAutoFit/>
          </a:bodyPr>
          <a:lstStyle/>
          <a:p>
            <a:pPr marL="342900" indent="-342900">
              <a:buFont typeface="Arial" panose="020B0604020202020204" pitchFamily="34" charset="0"/>
              <a:buChar char="•"/>
            </a:pPr>
            <a:r>
              <a:rPr lang="sl-SI" sz="2400" dirty="0"/>
              <a:t>Kaj to pomeni:</a:t>
            </a:r>
          </a:p>
          <a:p>
            <a:pPr marL="342900" indent="-342900">
              <a:buFont typeface="Arial" panose="020B0604020202020204" pitchFamily="34" charset="0"/>
              <a:buChar char="•"/>
            </a:pPr>
            <a:r>
              <a:rPr lang="sl-SI" sz="2400" dirty="0"/>
              <a:t>Delovna postaja (računalnik, tablica, ….) mora biti del KIS, ki ima veljavno varnostno dovoljenje (OZNAKE).</a:t>
            </a:r>
          </a:p>
          <a:p>
            <a:pPr marL="342900" indent="-342900">
              <a:buFont typeface="Arial" panose="020B0604020202020204" pitchFamily="34" charset="0"/>
              <a:buChar char="•"/>
            </a:pPr>
            <a:r>
              <a:rPr lang="sl-SI" sz="2400" dirty="0"/>
              <a:t>Kriptografski material (ključi, gesla, …), ki ima določeno stopnjo tajnosti, moramo varovati v  skladu s 15. členom uredbe (mora biti ves čas pod  nadzorom) (OZNAKE).</a:t>
            </a:r>
          </a:p>
          <a:p>
            <a:pPr marL="342900" indent="-342900">
              <a:buFont typeface="Arial" panose="020B0604020202020204" pitchFamily="34" charset="0"/>
              <a:buChar char="•"/>
            </a:pPr>
            <a:r>
              <a:rPr lang="sl-SI" sz="2400" dirty="0"/>
              <a:t>Uporaba kriptografskih rešitev brez fizičnega kriptografskega materiala.</a:t>
            </a:r>
          </a:p>
        </p:txBody>
      </p:sp>
    </p:spTree>
    <p:extLst>
      <p:ext uri="{BB962C8B-B14F-4D97-AF65-F5344CB8AC3E}">
        <p14:creationId xmlns:p14="http://schemas.microsoft.com/office/powerpoint/2010/main" val="2901313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en-US" sz="4400" dirty="0">
                <a:solidFill>
                  <a:srgbClr val="5D8AA8"/>
                </a:solidFill>
              </a:rPr>
              <a:t>VPRAŠANJA</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pic>
        <p:nvPicPr>
          <p:cNvPr id="6" name="Content Placeholder 3">
            <a:extLst>
              <a:ext uri="{FF2B5EF4-FFF2-40B4-BE49-F238E27FC236}">
                <a16:creationId xmlns:a16="http://schemas.microsoft.com/office/drawing/2014/main" id="{EE5BDE6E-F20E-4800-AA9F-682A1EDA82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80466" y="1886725"/>
            <a:ext cx="3718800" cy="4137025"/>
          </a:xfrm>
          <a:prstGeom prst="rect">
            <a:avLst/>
          </a:prstGeom>
        </p:spPr>
      </p:pic>
    </p:spTree>
    <p:extLst>
      <p:ext uri="{BB962C8B-B14F-4D97-AF65-F5344CB8AC3E}">
        <p14:creationId xmlns:p14="http://schemas.microsoft.com/office/powerpoint/2010/main" val="482225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168250" y="1345997"/>
            <a:ext cx="10709452" cy="943661"/>
          </a:xfrm>
        </p:spPr>
        <p:txBody>
          <a:bodyPr>
            <a:normAutofit fontScale="90000"/>
          </a:bodyPr>
          <a:lstStyle/>
          <a:p>
            <a:br>
              <a:rPr lang="en-US" sz="4400" dirty="0">
                <a:solidFill>
                  <a:schemeClr val="accent5">
                    <a:lumMod val="75000"/>
                  </a:schemeClr>
                </a:solidFill>
              </a:rPr>
            </a:br>
            <a:r>
              <a:rPr lang="en-US" dirty="0">
                <a:solidFill>
                  <a:srgbClr val="5D8AA8"/>
                </a:solidFill>
              </a:rPr>
              <a:t>HVALA ZA POZORNOST</a:t>
            </a: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Tree>
    <p:extLst>
      <p:ext uri="{BB962C8B-B14F-4D97-AF65-F5344CB8AC3E}">
        <p14:creationId xmlns:p14="http://schemas.microsoft.com/office/powerpoint/2010/main" val="413740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388390" y="1325715"/>
            <a:ext cx="10599725" cy="4524315"/>
          </a:xfrm>
          <a:prstGeom prst="rect">
            <a:avLst/>
          </a:prstGeom>
          <a:noFill/>
        </p:spPr>
        <p:txBody>
          <a:bodyPr wrap="square">
            <a:spAutoFit/>
          </a:bodyPr>
          <a:lstStyle/>
          <a:p>
            <a:pPr algn="ctr" eaLnBrk="1" fontAlgn="auto" hangingPunct="1">
              <a:spcBef>
                <a:spcPts val="0"/>
              </a:spcBef>
              <a:spcAft>
                <a:spcPts val="0"/>
              </a:spcAft>
              <a:defRPr/>
            </a:pPr>
            <a:r>
              <a:rPr lang="sl-SI" sz="2400" dirty="0">
                <a:latin typeface="+mn-lt"/>
              </a:rPr>
              <a:t>13. člen</a:t>
            </a:r>
          </a:p>
          <a:p>
            <a:pPr algn="ctr" eaLnBrk="1" fontAlgn="auto" hangingPunct="1">
              <a:spcBef>
                <a:spcPts val="0"/>
              </a:spcBef>
              <a:spcAft>
                <a:spcPts val="0"/>
              </a:spcAft>
              <a:defRPr/>
            </a:pPr>
            <a:r>
              <a:rPr lang="sl-SI" sz="2400" dirty="0">
                <a:latin typeface="+mn-lt"/>
              </a:rPr>
              <a:t>(pogoji za vzpostavitev začasnega upravnega območja)</a:t>
            </a:r>
          </a:p>
          <a:p>
            <a:pPr algn="ctr" eaLnBrk="1" fontAlgn="auto" hangingPunct="1">
              <a:spcBef>
                <a:spcPts val="0"/>
              </a:spcBef>
              <a:spcAft>
                <a:spcPts val="0"/>
              </a:spcAft>
              <a:defRPr/>
            </a:pPr>
            <a:endParaRPr lang="sl-SI" sz="2400" dirty="0">
              <a:latin typeface="+mn-lt"/>
            </a:endParaRPr>
          </a:p>
          <a:p>
            <a:pPr eaLnBrk="1" fontAlgn="auto" hangingPunct="1">
              <a:spcBef>
                <a:spcPts val="0"/>
              </a:spcBef>
              <a:spcAft>
                <a:spcPts val="0"/>
              </a:spcAft>
              <a:defRPr/>
            </a:pPr>
            <a:r>
              <a:rPr lang="sl-SI" sz="2400" dirty="0">
                <a:latin typeface="+mn-lt"/>
              </a:rPr>
              <a:t>(1)	Predstojnik organa ali od njega pooblaščena oseba mora izdelati dokument, v katerem se opredelijo:</a:t>
            </a:r>
          </a:p>
          <a:p>
            <a:pPr eaLnBrk="1" fontAlgn="auto" hangingPunct="1">
              <a:spcBef>
                <a:spcPts val="0"/>
              </a:spcBef>
              <a:spcAft>
                <a:spcPts val="0"/>
              </a:spcAft>
              <a:defRPr/>
            </a:pPr>
            <a:r>
              <a:rPr lang="sl-SI" sz="2400" dirty="0">
                <a:latin typeface="+mn-lt"/>
              </a:rPr>
              <a:t>-	obseg začasnega upravnega območja;</a:t>
            </a:r>
          </a:p>
          <a:p>
            <a:pPr eaLnBrk="1" fontAlgn="auto" hangingPunct="1">
              <a:spcBef>
                <a:spcPts val="0"/>
              </a:spcBef>
              <a:spcAft>
                <a:spcPts val="0"/>
              </a:spcAft>
              <a:defRPr/>
            </a:pPr>
            <a:r>
              <a:rPr lang="sl-SI" sz="2400" dirty="0">
                <a:latin typeface="+mn-lt"/>
              </a:rPr>
              <a:t>-	način varovanja;</a:t>
            </a:r>
          </a:p>
          <a:p>
            <a:pPr eaLnBrk="1" fontAlgn="auto" hangingPunct="1">
              <a:spcBef>
                <a:spcPts val="0"/>
              </a:spcBef>
              <a:spcAft>
                <a:spcPts val="0"/>
              </a:spcAft>
              <a:defRPr/>
            </a:pPr>
            <a:r>
              <a:rPr lang="sl-SI" sz="2400" dirty="0">
                <a:latin typeface="+mn-lt"/>
              </a:rPr>
              <a:t>-	režim vstopa in izstopa;</a:t>
            </a:r>
          </a:p>
          <a:p>
            <a:pPr eaLnBrk="1" fontAlgn="auto" hangingPunct="1">
              <a:spcBef>
                <a:spcPts val="0"/>
              </a:spcBef>
              <a:spcAft>
                <a:spcPts val="0"/>
              </a:spcAft>
              <a:defRPr/>
            </a:pPr>
            <a:r>
              <a:rPr lang="sl-SI" sz="2400" dirty="0">
                <a:latin typeface="+mn-lt"/>
              </a:rPr>
              <a:t>-	in druge potrebne ukrepe ob izrednih dogodkih (za primer požara, vloma, potresa…).</a:t>
            </a:r>
          </a:p>
          <a:p>
            <a:pPr eaLnBrk="1" fontAlgn="auto" hangingPunct="1">
              <a:spcBef>
                <a:spcPts val="0"/>
              </a:spcBef>
              <a:spcAft>
                <a:spcPts val="0"/>
              </a:spcAft>
              <a:defRPr/>
            </a:pPr>
            <a:r>
              <a:rPr lang="sl-SI" sz="2400" dirty="0">
                <a:latin typeface="+mn-lt"/>
              </a:rPr>
              <a:t>(2)	Zagotoviti je treba 24 urno neposredno in neprekinjeno fizično ali tehnično varovanje in kontrolo vstopa oz. preverjanje identitete vstopajočih.</a:t>
            </a:r>
          </a:p>
        </p:txBody>
      </p:sp>
    </p:spTree>
    <p:extLst>
      <p:ext uri="{BB962C8B-B14F-4D97-AF65-F5344CB8AC3E}">
        <p14:creationId xmlns:p14="http://schemas.microsoft.com/office/powerpoint/2010/main" val="178261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10" name="PoljeZBesedilom 9">
            <a:extLst>
              <a:ext uri="{FF2B5EF4-FFF2-40B4-BE49-F238E27FC236}">
                <a16:creationId xmlns:a16="http://schemas.microsoft.com/office/drawing/2014/main" id="{1784755F-E2AA-431D-8AF2-3CF218EE1CFC}"/>
              </a:ext>
            </a:extLst>
          </p:cNvPr>
          <p:cNvSpPr txBox="1"/>
          <p:nvPr/>
        </p:nvSpPr>
        <p:spPr>
          <a:xfrm>
            <a:off x="447675" y="1997839"/>
            <a:ext cx="11296650" cy="4154984"/>
          </a:xfrm>
          <a:prstGeom prst="rect">
            <a:avLst/>
          </a:prstGeom>
          <a:noFill/>
        </p:spPr>
        <p:txBody>
          <a:bodyPr wrap="square">
            <a:spAutoFit/>
          </a:bodyPr>
          <a:lstStyle/>
          <a:p>
            <a:pPr algn="ctr"/>
            <a:r>
              <a:rPr lang="sl-SI" sz="2400" dirty="0"/>
              <a:t>14. člen</a:t>
            </a:r>
          </a:p>
          <a:p>
            <a:pPr algn="ctr"/>
            <a:r>
              <a:rPr lang="sl-SI" sz="2400" dirty="0"/>
              <a:t>(pogoji za vzpostavitev začasnega varnostnega območja)</a:t>
            </a:r>
          </a:p>
          <a:p>
            <a:pPr algn="ctr"/>
            <a:endParaRPr lang="sl-SI" sz="2400" dirty="0"/>
          </a:p>
          <a:p>
            <a:r>
              <a:rPr lang="sl-SI" sz="2400" dirty="0"/>
              <a:t>(1)	Predstojnik organa ali od njega pooblaščena oseba mora izdelati dokument, v katerem se opredelijo:</a:t>
            </a:r>
          </a:p>
          <a:p>
            <a:r>
              <a:rPr lang="sl-SI" sz="2400" dirty="0"/>
              <a:t>-	obseg začasnega varnostnega območja;</a:t>
            </a:r>
          </a:p>
          <a:p>
            <a:r>
              <a:rPr lang="sl-SI" sz="2400" dirty="0"/>
              <a:t>-	način varovanja;</a:t>
            </a:r>
          </a:p>
          <a:p>
            <a:r>
              <a:rPr lang="sl-SI" sz="2400" dirty="0"/>
              <a:t>-	režim vstopa in izstopa;</a:t>
            </a:r>
          </a:p>
          <a:p>
            <a:r>
              <a:rPr lang="sl-SI" sz="2400" dirty="0"/>
              <a:t>-	oceno varnostnih tveganj obravnave tajnih podatkov;</a:t>
            </a:r>
          </a:p>
          <a:p>
            <a:r>
              <a:rPr lang="sl-SI" sz="2400" dirty="0"/>
              <a:t>-	in druge potrebne ukrepe ob izrednih dogodkih (za primer požara, vloma, potresa…).</a:t>
            </a:r>
          </a:p>
        </p:txBody>
      </p:sp>
    </p:spTree>
    <p:extLst>
      <p:ext uri="{BB962C8B-B14F-4D97-AF65-F5344CB8AC3E}">
        <p14:creationId xmlns:p14="http://schemas.microsoft.com/office/powerpoint/2010/main" val="138020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189432" y="2764175"/>
            <a:ext cx="11813135" cy="2400657"/>
          </a:xfrm>
          <a:prstGeom prst="rect">
            <a:avLst/>
          </a:prstGeom>
          <a:noFill/>
        </p:spPr>
        <p:txBody>
          <a:bodyPr wrap="square">
            <a:spAutoFit/>
          </a:bodyPr>
          <a:lstStyle/>
          <a:p>
            <a:pPr marL="514350" indent="-514350" algn="just" eaLnBrk="1" hangingPunct="1">
              <a:buAutoNum type="arabicParenBoth" startAt="2"/>
            </a:pPr>
            <a:endParaRPr lang="sl-SI" altLang="sl-SI" dirty="0"/>
          </a:p>
          <a:p>
            <a:pPr algn="just" eaLnBrk="1" hangingPunct="1"/>
            <a:r>
              <a:rPr lang="sl-SI" altLang="sl-SI" sz="2400" dirty="0"/>
              <a:t>(2) Zagotoviti je treba </a:t>
            </a:r>
            <a:r>
              <a:rPr lang="sl-SI" altLang="sl-SI" sz="2400" dirty="0">
                <a:solidFill>
                  <a:srgbClr val="FF0000"/>
                </a:solidFill>
              </a:rPr>
              <a:t>24 urno neposredno in neprekinjeno fizično varovanje začasnega varnostnega območja </a:t>
            </a:r>
            <a:r>
              <a:rPr lang="sl-SI" altLang="sl-SI" sz="2400" dirty="0"/>
              <a:t>in okolice ter kontrola vstopa oz. preverjanje identitete vstopajočih. Fizično varovanje se lahko dopolni z elementi tehničnega varovanja.</a:t>
            </a:r>
          </a:p>
          <a:p>
            <a:pPr algn="just" eaLnBrk="1" hangingPunct="1"/>
            <a:endParaRPr lang="sl-SI" altLang="sl-SI" sz="2400" dirty="0"/>
          </a:p>
          <a:p>
            <a:pPr marL="514350" indent="-514350" algn="just" eaLnBrk="1" hangingPunct="1">
              <a:buAutoNum type="arabicParenBoth" startAt="2"/>
            </a:pPr>
            <a:endParaRPr lang="sl-SI" altLang="sl-SI" dirty="0"/>
          </a:p>
          <a:p>
            <a:pPr marL="514350" indent="-514350" algn="just" eaLnBrk="1" hangingPunct="1">
              <a:buAutoNum type="arabicParenBoth" startAt="2"/>
            </a:pPr>
            <a:endParaRPr lang="en-US" altLang="sl-SI" dirty="0"/>
          </a:p>
        </p:txBody>
      </p:sp>
    </p:spTree>
    <p:extLst>
      <p:ext uri="{BB962C8B-B14F-4D97-AF65-F5344CB8AC3E}">
        <p14:creationId xmlns:p14="http://schemas.microsoft.com/office/powerpoint/2010/main" val="343107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378865" y="1982940"/>
            <a:ext cx="11813135" cy="5724644"/>
          </a:xfrm>
          <a:prstGeom prst="rect">
            <a:avLst/>
          </a:prstGeom>
          <a:noFill/>
        </p:spPr>
        <p:txBody>
          <a:bodyPr wrap="square">
            <a:spAutoFit/>
          </a:bodyPr>
          <a:lstStyle/>
          <a:p>
            <a:pPr marL="514350" indent="-514350" algn="just" eaLnBrk="1" hangingPunct="1">
              <a:buAutoNum type="arabicParenBoth" startAt="2"/>
            </a:pPr>
            <a:endParaRPr lang="sl-SI" altLang="sl-SI" dirty="0"/>
          </a:p>
          <a:p>
            <a:pPr algn="just" eaLnBrk="1" hangingPunct="1"/>
            <a:r>
              <a:rPr lang="sl-SI" altLang="sl-SI" sz="2400" dirty="0"/>
              <a:t>(3) Kadar se bo v prostorih, ki niso v upravljanju organa razpravljalo o tajnih podatkih stopnje tajnosti ZAUPNO in višje, se na podlagi presoje iz ocene tveganja, po potrebi opravi </a:t>
            </a:r>
            <a:r>
              <a:rPr lang="sl-SI" altLang="sl-SI" sz="2400" dirty="0">
                <a:solidFill>
                  <a:srgbClr val="FF0000"/>
                </a:solidFill>
              </a:rPr>
              <a:t>proti</a:t>
            </a:r>
            <a:r>
              <a:rPr lang="sl-SI" altLang="sl-SI" sz="2400" dirty="0"/>
              <a:t> </a:t>
            </a:r>
            <a:r>
              <a:rPr lang="sl-SI" altLang="sl-SI" sz="2400" dirty="0">
                <a:solidFill>
                  <a:srgbClr val="FF0000"/>
                </a:solidFill>
              </a:rPr>
              <a:t>prisluškovalni pregled.</a:t>
            </a:r>
          </a:p>
          <a:p>
            <a:pPr algn="just" eaLnBrk="1" hangingPunct="1"/>
            <a:endParaRPr lang="sl-SI" sz="2400" dirty="0"/>
          </a:p>
          <a:p>
            <a:pPr eaLnBrk="1" hangingPunct="1"/>
            <a:r>
              <a:rPr lang="sl-SI" sz="2400" dirty="0">
                <a:latin typeface="+mn-lt"/>
              </a:rPr>
              <a:t>Razlog:</a:t>
            </a:r>
            <a:br>
              <a:rPr lang="sl-SI" sz="2400" dirty="0"/>
            </a:br>
            <a:r>
              <a:rPr lang="sl-SI" sz="2400" dirty="0">
                <a:latin typeface="+mn-lt"/>
              </a:rPr>
              <a:t>izvedba konferenc, sestankov delovnih skupin…na katerih bodo vključeni tajni podatki (v hotelih, kongresnih centrih)</a:t>
            </a:r>
          </a:p>
          <a:p>
            <a:pPr eaLnBrk="1" hangingPunct="1"/>
            <a:endParaRPr lang="sl-SI" sz="2400" dirty="0">
              <a:latin typeface="+mn-lt"/>
            </a:endParaRPr>
          </a:p>
          <a:p>
            <a:pPr eaLnBrk="1" hangingPunct="1"/>
            <a:r>
              <a:rPr lang="sl-SI" sz="2400" i="1" dirty="0"/>
              <a:t>Primer: V ljubljanskem Grand hotelu Union je dne 14. septembra 2019 potekala konferenca Vojaškega odbora Nata v sestavi načelnikov generalštabov vseh zavezniških vojsk in najvišjih vojaških predstavnikov zveze Nato.</a:t>
            </a:r>
            <a:br>
              <a:rPr lang="sl-SI" sz="2400" i="1" dirty="0"/>
            </a:br>
            <a:r>
              <a:rPr lang="sl-SI" sz="2400" i="1" dirty="0"/>
              <a:t>Na konferenci so se obravnavali tajni podatki stopnje tajnosti NATO SECRET.</a:t>
            </a:r>
            <a:br>
              <a:rPr lang="sl-SI" sz="2400" dirty="0"/>
            </a:br>
            <a:endParaRPr lang="sl-SI" altLang="sl-SI" sz="2400" dirty="0"/>
          </a:p>
          <a:p>
            <a:pPr marL="514350" indent="-514350" algn="just" eaLnBrk="1" hangingPunct="1">
              <a:buAutoNum type="arabicParenBoth" startAt="2"/>
            </a:pPr>
            <a:endParaRPr lang="sl-SI" altLang="sl-SI" dirty="0"/>
          </a:p>
          <a:p>
            <a:pPr marL="514350" indent="-514350" algn="just" eaLnBrk="1" hangingPunct="1">
              <a:buAutoNum type="arabicParenBoth" startAt="2"/>
            </a:pPr>
            <a:endParaRPr lang="en-US" altLang="sl-SI" dirty="0"/>
          </a:p>
        </p:txBody>
      </p:sp>
    </p:spTree>
    <p:extLst>
      <p:ext uri="{BB962C8B-B14F-4D97-AF65-F5344CB8AC3E}">
        <p14:creationId xmlns:p14="http://schemas.microsoft.com/office/powerpoint/2010/main" val="3321042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65046" y="2307995"/>
            <a:ext cx="10599725" cy="4154984"/>
          </a:xfrm>
          <a:prstGeom prst="rect">
            <a:avLst/>
          </a:prstGeom>
          <a:noFill/>
        </p:spPr>
        <p:txBody>
          <a:bodyPr wrap="square">
            <a:spAutoFit/>
          </a:bodyPr>
          <a:lstStyle/>
          <a:p>
            <a:pPr algn="just" eaLnBrk="1" hangingPunct="1"/>
            <a:r>
              <a:rPr lang="sl-SI" altLang="sl-SI" sz="2400" dirty="0">
                <a:cs typeface="Calibri" panose="020F0502020204030204" pitchFamily="34" charset="0"/>
              </a:rPr>
              <a:t>Sklep o določitvi pogojev za </a:t>
            </a:r>
            <a:r>
              <a:rPr lang="sl-SI" altLang="sl-SI" sz="2400" dirty="0" err="1">
                <a:cs typeface="Calibri" panose="020F0502020204030204" pitchFamily="34" charset="0"/>
              </a:rPr>
              <a:t>varnostnotehnično</a:t>
            </a:r>
            <a:r>
              <a:rPr lang="sl-SI" altLang="sl-SI" sz="2400" dirty="0">
                <a:cs typeface="Calibri" panose="020F0502020204030204" pitchFamily="34" charset="0"/>
              </a:rPr>
              <a:t> opremo, ki se sme vgrajevati v varnostna območja (Uradni list RS, št. 94/06) je s sprejetjem nove Uredbe o varovanju tajnih podatkov prenehal veljati.</a:t>
            </a:r>
          </a:p>
          <a:p>
            <a:pPr algn="just" eaLnBrk="1" hangingPunct="1"/>
            <a:endParaRPr lang="sl-SI" altLang="sl-SI" sz="2400" dirty="0">
              <a:cs typeface="Calibri" panose="020F0502020204030204" pitchFamily="34" charset="0"/>
            </a:endParaRP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Priloga 2: Pogoji za upravna in varnostna območja v organih in organizacijah</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Ta priloga določa minimalne pogoje, ki jim mora ustrezati varnostno-tehnična oprema upravnih in varnostnih območij </a:t>
            </a:r>
            <a:r>
              <a:rPr lang="sl-SI" altLang="sl-SI" sz="2400" u="sng" dirty="0">
                <a:cs typeface="Calibri" panose="020F0502020204030204" pitchFamily="34" charset="0"/>
              </a:rPr>
              <a:t>ob upoštevanju neposrednega in neprekinjenega fizičnega varovanja območij </a:t>
            </a:r>
            <a:r>
              <a:rPr lang="sl-SI" altLang="sl-SI" sz="2400" dirty="0">
                <a:cs typeface="Calibri" panose="020F0502020204030204" pitchFamily="34" charset="0"/>
              </a:rPr>
              <a:t>v skladu z določili te uredbe.</a:t>
            </a:r>
          </a:p>
          <a:p>
            <a:pPr algn="just" eaLnBrk="1" hangingPunct="1"/>
            <a:endParaRPr lang="sl-SI" altLang="sl-SI" sz="2400" dirty="0">
              <a:cs typeface="Calibri" panose="020F0502020204030204" pitchFamily="34" charset="0"/>
            </a:endParaRPr>
          </a:p>
        </p:txBody>
      </p:sp>
    </p:spTree>
    <p:extLst>
      <p:ext uri="{BB962C8B-B14F-4D97-AF65-F5344CB8AC3E}">
        <p14:creationId xmlns:p14="http://schemas.microsoft.com/office/powerpoint/2010/main" val="89972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60F1-F847-4A92-9CEB-312B7085FCA7}"/>
              </a:ext>
            </a:extLst>
          </p:cNvPr>
          <p:cNvSpPr>
            <a:spLocks noGrp="1"/>
          </p:cNvSpPr>
          <p:nvPr>
            <p:ph type="title"/>
          </p:nvPr>
        </p:nvSpPr>
        <p:spPr>
          <a:xfrm>
            <a:off x="212142" y="1397203"/>
            <a:ext cx="11835992" cy="841248"/>
          </a:xfrm>
        </p:spPr>
        <p:txBody>
          <a:bodyPr>
            <a:normAutofit fontScale="90000"/>
          </a:bodyPr>
          <a:lstStyle/>
          <a:p>
            <a:br>
              <a:rPr lang="en-US" altLang="sl-SI" sz="4400" dirty="0">
                <a:solidFill>
                  <a:schemeClr val="accent5">
                    <a:lumMod val="75000"/>
                  </a:schemeClr>
                </a:solidFill>
              </a:rPr>
            </a:br>
            <a:endParaRPr lang="sl-SI" dirty="0">
              <a:solidFill>
                <a:srgbClr val="5D8AA8"/>
              </a:solidFill>
            </a:endParaRPr>
          </a:p>
        </p:txBody>
      </p:sp>
      <p:pic>
        <p:nvPicPr>
          <p:cNvPr id="5" name="Content Placeholder 4">
            <a:extLst>
              <a:ext uri="{FF2B5EF4-FFF2-40B4-BE49-F238E27FC236}">
                <a16:creationId xmlns:a16="http://schemas.microsoft.com/office/drawing/2014/main" id="{44A63980-6AA5-4BA4-A213-F9DD9D3442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1199693"/>
          </a:xfrm>
        </p:spPr>
      </p:pic>
      <p:pic>
        <p:nvPicPr>
          <p:cNvPr id="7" name="Picture 6">
            <a:extLst>
              <a:ext uri="{FF2B5EF4-FFF2-40B4-BE49-F238E27FC236}">
                <a16:creationId xmlns:a16="http://schemas.microsoft.com/office/drawing/2014/main" id="{BBD77722-301D-43BC-8488-E483DD89F7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2" y="491895"/>
            <a:ext cx="2528049" cy="663904"/>
          </a:xfrm>
          <a:prstGeom prst="rect">
            <a:avLst/>
          </a:prstGeom>
        </p:spPr>
      </p:pic>
      <p:pic>
        <p:nvPicPr>
          <p:cNvPr id="9" name="Picture 8">
            <a:extLst>
              <a:ext uri="{FF2B5EF4-FFF2-40B4-BE49-F238E27FC236}">
                <a16:creationId xmlns:a16="http://schemas.microsoft.com/office/drawing/2014/main" id="{65C352B6-8A2F-41F0-A47C-34CCF8C52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9574" y="77922"/>
            <a:ext cx="1012043" cy="1012043"/>
          </a:xfrm>
          <a:prstGeom prst="rect">
            <a:avLst/>
          </a:prstGeom>
        </p:spPr>
      </p:pic>
      <p:sp>
        <p:nvSpPr>
          <p:cNvPr id="8" name="TextBox 7">
            <a:extLst>
              <a:ext uri="{FF2B5EF4-FFF2-40B4-BE49-F238E27FC236}">
                <a16:creationId xmlns:a16="http://schemas.microsoft.com/office/drawing/2014/main" id="{586727C6-DDB5-454C-B6FC-DE71271BBF9F}"/>
              </a:ext>
            </a:extLst>
          </p:cNvPr>
          <p:cNvSpPr txBox="1"/>
          <p:nvPr/>
        </p:nvSpPr>
        <p:spPr>
          <a:xfrm>
            <a:off x="438413" y="1199692"/>
            <a:ext cx="10599725" cy="5909310"/>
          </a:xfrm>
          <a:prstGeom prst="rect">
            <a:avLst/>
          </a:prstGeom>
          <a:noFill/>
        </p:spPr>
        <p:txBody>
          <a:bodyPr wrap="square">
            <a:spAutoFit/>
          </a:bodyPr>
          <a:lstStyle/>
          <a:p>
            <a:pPr algn="just" eaLnBrk="1" hangingPunct="1"/>
            <a:r>
              <a:rPr lang="sl-SI" altLang="sl-SI" sz="2400" b="1" dirty="0">
                <a:cs typeface="Calibri" panose="020F0502020204030204" pitchFamily="34" charset="0"/>
              </a:rPr>
              <a:t>Upravno območje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Če objekt oz. kompleks, v katerem so prostori upravnega območja, ni neposredno in neprekinjeno fizično varovan, morajo biti prostori upravnega območja, kadar se v njih ne nahajajo zaposleni, varovani s sistemom za samodejno zaznavanje gibanja oseb, ki mora ustrezati najmanj standardu SIST EN 50131 razreda 2 </a:t>
            </a:r>
            <a:r>
              <a:rPr lang="sl-SI" altLang="sl-SI" sz="2400" u="sng" dirty="0">
                <a:cs typeface="Calibri" panose="020F0502020204030204" pitchFamily="34" charset="0"/>
              </a:rPr>
              <a:t>ali drugemu primerljivemu standardu, katerega skladnost preverja nacionalni varnostni organ</a:t>
            </a:r>
            <a:r>
              <a:rPr lang="sl-SI" altLang="sl-SI" sz="2400" dirty="0">
                <a:cs typeface="Calibri" panose="020F0502020204030204" pitchFamily="34" charset="0"/>
              </a:rPr>
              <a:t>. </a:t>
            </a:r>
          </a:p>
          <a:p>
            <a:pPr algn="just" eaLnBrk="1" hangingPunct="1"/>
            <a:endParaRPr lang="sl-SI" altLang="sl-SI" sz="2400" dirty="0">
              <a:cs typeface="Calibri" panose="020F0502020204030204" pitchFamily="34" charset="0"/>
            </a:endParaRPr>
          </a:p>
          <a:p>
            <a:pPr algn="just" eaLnBrk="1" hangingPunct="1"/>
            <a:r>
              <a:rPr lang="sl-SI" altLang="sl-SI" sz="2400" b="1" dirty="0">
                <a:cs typeface="Calibri" panose="020F0502020204030204" pitchFamily="34" charset="0"/>
              </a:rPr>
              <a:t>Varnostno območje</a:t>
            </a:r>
          </a:p>
          <a:p>
            <a:pPr algn="just" eaLnBrk="1" hangingPunct="1"/>
            <a:endParaRPr lang="sl-SI" altLang="sl-SI" sz="2400" dirty="0">
              <a:cs typeface="Calibri" panose="020F0502020204030204" pitchFamily="34" charset="0"/>
            </a:endParaRPr>
          </a:p>
          <a:p>
            <a:pPr algn="just" eaLnBrk="1" hangingPunct="1"/>
            <a:r>
              <a:rPr lang="sl-SI" altLang="sl-SI" sz="2400" dirty="0">
                <a:cs typeface="Calibri" panose="020F0502020204030204" pitchFamily="34" charset="0"/>
              </a:rPr>
              <a:t>Prostori varnostnega območja se, kadar se v njih ne nahaja stalno zaposleno osebje, opremijo s sistemom za samodejno zaznavanje gibanja oseb, ki mora ustrezati najmanj standardu SIST EN 50131 razreda 3 ali drugemu primerljivemu standardu, katerega skladnost preverja nacionalni varnostni organ in mora biti vključen vedno, ko v prostoru ni pooblaščenih oseb.</a:t>
            </a:r>
          </a:p>
          <a:p>
            <a:pPr algn="just" eaLnBrk="1" hangingPunct="1"/>
            <a:endParaRPr lang="sl-SI" altLang="sl-SI" dirty="0">
              <a:cs typeface="Calibri" panose="020F0502020204030204" pitchFamily="34" charset="0"/>
            </a:endParaRPr>
          </a:p>
        </p:txBody>
      </p:sp>
    </p:spTree>
    <p:extLst>
      <p:ext uri="{BB962C8B-B14F-4D97-AF65-F5344CB8AC3E}">
        <p14:creationId xmlns:p14="http://schemas.microsoft.com/office/powerpoint/2010/main" val="468438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6CD4705-D4CC-4ACC-B8C0-90B0A736BC08}" vid="{404B3A2C-B9FA-4CF1-A402-EE82CF543F7D}"/>
    </a:ext>
  </a:extLst>
</a:theme>
</file>

<file path=docProps/app.xml><?xml version="1.0" encoding="utf-8"?>
<Properties xmlns="http://schemas.openxmlformats.org/officeDocument/2006/extended-properties" xmlns:vt="http://schemas.openxmlformats.org/officeDocument/2006/docPropsVTypes">
  <Template>Presentation_uvtp</Template>
  <TotalTime>1386</TotalTime>
  <Words>2045</Words>
  <Application>Microsoft Office PowerPoint</Application>
  <PresentationFormat>Širokozaslonsko</PresentationFormat>
  <Paragraphs>197</Paragraphs>
  <Slides>35</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35</vt:i4>
      </vt:variant>
    </vt:vector>
  </HeadingPairs>
  <TitlesOfParts>
    <vt:vector size="41" baseType="lpstr">
      <vt:lpstr>Arial</vt:lpstr>
      <vt:lpstr>Calibri</vt:lpstr>
      <vt:lpstr>Calibri Light</vt:lpstr>
      <vt:lpstr>Republika</vt:lpstr>
      <vt:lpstr>Wingdings</vt:lpstr>
      <vt:lpstr>Office Theme</vt:lpstr>
      <vt:lpstr>Uredba o varovanju tajnih podatkov NOVOSTI</vt:lpstr>
      <vt:lpstr>Novosti na področju fizične varnosti</vt:lpstr>
      <vt:lpstr> OBRAVNAVA IN HRAMBA TAJNIH PODATKOV </vt:lpstr>
      <vt:lpstr> </vt:lpstr>
      <vt:lpstr> </vt:lpstr>
      <vt:lpstr>PowerPointova predstavitev</vt:lpstr>
      <vt:lpstr>PowerPointova predstavitev</vt:lpstr>
      <vt:lpstr> </vt:lpstr>
      <vt:lpstr> </vt:lpstr>
      <vt:lpstr> </vt:lpstr>
      <vt:lpstr>Novosti na področju varnosti TP v komunikacijsko informacijskih sistemih</vt:lpstr>
      <vt:lpstr>PowerPointova predstavitev</vt:lpstr>
      <vt:lpstr> VARNOSTNO VREDNOTENJE KIS IN IZDAJA VARNOSTNIH DOVOLJENJ </vt:lpstr>
      <vt:lpstr> VLOGA IN VARNOSTNA DOKUMENTACIJA ZA KIS </vt:lpstr>
      <vt:lpstr> DOLOČITEV ODGOVORNIH OSEB ZA KIS</vt:lpstr>
      <vt:lpstr> UNIČENJE TAJNIH PODATKOV</vt:lpstr>
      <vt:lpstr>NEŽELENO ELEKTROMAGNETNO SEVANJE</vt:lpstr>
      <vt:lpstr>DELO OD DOMA (KIS) – ODDALJENI DOSTOP</vt:lpstr>
      <vt:lpstr>DELO OD DOMA (KIS TP) – ODDALJENI DOSTOP</vt:lpstr>
      <vt:lpstr>PREHODNE IN KONČNE DOLOČBE IZ ZTP</vt:lpstr>
      <vt:lpstr>PREHODNE IN KONČNE DOLOČBE UREDBE</vt:lpstr>
      <vt:lpstr>HVALA ZA POZORNOST</vt:lpstr>
      <vt:lpstr>Novosti na področju kriptografije</vt:lpstr>
      <vt:lpstr> UREDBA O VAROVANJU TAJNIH  PODATKOV</vt:lpstr>
      <vt:lpstr> UREDBA O VAROVANJU TAJNIH  PODATKOV</vt:lpstr>
      <vt:lpstr> UREDBA O VAROVANJU TAJNIH  PODATKOV</vt:lpstr>
      <vt:lpstr> UREDBA O VAROVANJU TAJNIH  PODATKOV</vt:lpstr>
      <vt:lpstr> UREDBA O VAROVANJU TAJNIH  PODATKOV</vt:lpstr>
      <vt:lpstr> KRIPTOGRAFIJA – AKTUALNOSTI </vt:lpstr>
      <vt:lpstr> KRIPTOGRAFSKE REŠITVE - NOVOSTI </vt:lpstr>
      <vt:lpstr> </vt:lpstr>
      <vt:lpstr> DELO OD DOMA S TAJNIMI PODATKI in    KRIPTOGRAFSKE REŠITVE</vt:lpstr>
      <vt:lpstr> DELO OD DOMA S TAJNIMI PODATKI in    KRIPTOGRAFSKE REŠITVE</vt:lpstr>
      <vt:lpstr> VPRAŠANJA</vt:lpstr>
      <vt:lpstr> HVALA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Novosti na področju kriptografije</dc:title>
  <dc:creator>Mojca Mikac</dc:creator>
  <cp:lastModifiedBy>Mateja Kapš</cp:lastModifiedBy>
  <cp:revision>41</cp:revision>
  <dcterms:created xsi:type="dcterms:W3CDTF">2021-12-18T20:35:55Z</dcterms:created>
  <dcterms:modified xsi:type="dcterms:W3CDTF">2022-10-24T05:42:55Z</dcterms:modified>
</cp:coreProperties>
</file>