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5" r:id="rId2"/>
    <p:sldId id="257" r:id="rId3"/>
    <p:sldId id="264" r:id="rId4"/>
    <p:sldId id="268" r:id="rId5"/>
    <p:sldId id="269" r:id="rId6"/>
    <p:sldId id="270" r:id="rId7"/>
    <p:sldId id="267" r:id="rId8"/>
    <p:sldId id="265" r:id="rId9"/>
    <p:sldId id="266" r:id="rId10"/>
    <p:sldId id="271" r:id="rId11"/>
    <p:sldId id="286" r:id="rId12"/>
    <p:sldId id="287" r:id="rId13"/>
    <p:sldId id="288" r:id="rId14"/>
    <p:sldId id="289" r:id="rId15"/>
    <p:sldId id="290" r:id="rId16"/>
    <p:sldId id="291" r:id="rId17"/>
    <p:sldId id="294" r:id="rId18"/>
    <p:sldId id="295" r:id="rId19"/>
    <p:sldId id="296" r:id="rId20"/>
    <p:sldId id="284" r:id="rId21"/>
    <p:sldId id="262" r:id="rId22"/>
    <p:sldId id="272" r:id="rId23"/>
    <p:sldId id="263" r:id="rId24"/>
    <p:sldId id="274" r:id="rId25"/>
    <p:sldId id="275" r:id="rId26"/>
    <p:sldId id="276" r:id="rId27"/>
    <p:sldId id="277" r:id="rId28"/>
    <p:sldId id="278" r:id="rId29"/>
    <p:sldId id="279" r:id="rId30"/>
    <p:sldId id="281" r:id="rId31"/>
    <p:sldId id="282" r:id="rId32"/>
  </p:sldIdLst>
  <p:sldSz cx="12192000" cy="6858000"/>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C8AA8"/>
    <a:srgbClr val="5D8AA8"/>
    <a:srgbClr val="2E75B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60"/>
  </p:normalViewPr>
  <p:slideViewPr>
    <p:cSldViewPr snapToGrid="0">
      <p:cViewPr varScale="1">
        <p:scale>
          <a:sx n="162" d="100"/>
          <a:sy n="162" d="100"/>
        </p:scale>
        <p:origin x="264"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BED5D-9406-4308-9631-80C226FA1E4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sl-SI"/>
          </a:p>
        </p:txBody>
      </p:sp>
      <p:sp>
        <p:nvSpPr>
          <p:cNvPr id="3" name="Subtitle 2">
            <a:extLst>
              <a:ext uri="{FF2B5EF4-FFF2-40B4-BE49-F238E27FC236}">
                <a16:creationId xmlns:a16="http://schemas.microsoft.com/office/drawing/2014/main" id="{129AE270-CB09-433B-9773-BE6700BCA01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l-SI"/>
          </a:p>
        </p:txBody>
      </p:sp>
      <p:sp>
        <p:nvSpPr>
          <p:cNvPr id="4" name="Date Placeholder 3">
            <a:extLst>
              <a:ext uri="{FF2B5EF4-FFF2-40B4-BE49-F238E27FC236}">
                <a16:creationId xmlns:a16="http://schemas.microsoft.com/office/drawing/2014/main" id="{6876A275-2E8F-4464-9BD4-AD2F54EFF21D}"/>
              </a:ext>
            </a:extLst>
          </p:cNvPr>
          <p:cNvSpPr>
            <a:spLocks noGrp="1"/>
          </p:cNvSpPr>
          <p:nvPr>
            <p:ph type="dt" sz="half" idx="10"/>
          </p:nvPr>
        </p:nvSpPr>
        <p:spPr/>
        <p:txBody>
          <a:bodyPr/>
          <a:lstStyle/>
          <a:p>
            <a:fld id="{A2F2D892-755C-45C8-AF42-D22725B2E07E}" type="datetimeFigureOut">
              <a:rPr lang="sl-SI" smtClean="0"/>
              <a:t>24. 10. 2022</a:t>
            </a:fld>
            <a:endParaRPr lang="sl-SI"/>
          </a:p>
        </p:txBody>
      </p:sp>
      <p:sp>
        <p:nvSpPr>
          <p:cNvPr id="5" name="Footer Placeholder 4">
            <a:extLst>
              <a:ext uri="{FF2B5EF4-FFF2-40B4-BE49-F238E27FC236}">
                <a16:creationId xmlns:a16="http://schemas.microsoft.com/office/drawing/2014/main" id="{E178F983-73E8-4B92-BB44-800E4D415BEA}"/>
              </a:ext>
            </a:extLst>
          </p:cNvPr>
          <p:cNvSpPr>
            <a:spLocks noGrp="1"/>
          </p:cNvSpPr>
          <p:nvPr>
            <p:ph type="ftr" sz="quarter" idx="11"/>
          </p:nvPr>
        </p:nvSpPr>
        <p:spPr/>
        <p:txBody>
          <a:bodyPr/>
          <a:lstStyle/>
          <a:p>
            <a:endParaRPr lang="sl-SI"/>
          </a:p>
        </p:txBody>
      </p:sp>
      <p:sp>
        <p:nvSpPr>
          <p:cNvPr id="6" name="Slide Number Placeholder 5">
            <a:extLst>
              <a:ext uri="{FF2B5EF4-FFF2-40B4-BE49-F238E27FC236}">
                <a16:creationId xmlns:a16="http://schemas.microsoft.com/office/drawing/2014/main" id="{8CE2DDE0-FF1A-43EC-9F8F-9CCE3C3E4D9A}"/>
              </a:ext>
            </a:extLst>
          </p:cNvPr>
          <p:cNvSpPr>
            <a:spLocks noGrp="1"/>
          </p:cNvSpPr>
          <p:nvPr>
            <p:ph type="sldNum" sz="quarter" idx="12"/>
          </p:nvPr>
        </p:nvSpPr>
        <p:spPr/>
        <p:txBody>
          <a:bodyPr/>
          <a:lstStyle/>
          <a:p>
            <a:fld id="{FBEC67AF-BFE2-4FC7-BE5C-8B091F10BFB5}" type="slidenum">
              <a:rPr lang="sl-SI" smtClean="0"/>
              <a:t>‹#›</a:t>
            </a:fld>
            <a:endParaRPr lang="sl-SI"/>
          </a:p>
        </p:txBody>
      </p:sp>
    </p:spTree>
    <p:extLst>
      <p:ext uri="{BB962C8B-B14F-4D97-AF65-F5344CB8AC3E}">
        <p14:creationId xmlns:p14="http://schemas.microsoft.com/office/powerpoint/2010/main" val="11129121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553CF-1885-4077-A318-6FF805813388}"/>
              </a:ext>
            </a:extLst>
          </p:cNvPr>
          <p:cNvSpPr>
            <a:spLocks noGrp="1"/>
          </p:cNvSpPr>
          <p:nvPr>
            <p:ph type="title"/>
          </p:nvPr>
        </p:nvSpPr>
        <p:spPr/>
        <p:txBody>
          <a:bodyPr/>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1A8F8ECD-E567-477E-9A59-CE2C16C1EEE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90F701D4-C7E4-40FB-89DF-601FE1CF8367}"/>
              </a:ext>
            </a:extLst>
          </p:cNvPr>
          <p:cNvSpPr>
            <a:spLocks noGrp="1"/>
          </p:cNvSpPr>
          <p:nvPr>
            <p:ph type="dt" sz="half" idx="10"/>
          </p:nvPr>
        </p:nvSpPr>
        <p:spPr/>
        <p:txBody>
          <a:bodyPr/>
          <a:lstStyle/>
          <a:p>
            <a:fld id="{A2F2D892-755C-45C8-AF42-D22725B2E07E}" type="datetimeFigureOut">
              <a:rPr lang="sl-SI" smtClean="0"/>
              <a:t>24. 10. 2022</a:t>
            </a:fld>
            <a:endParaRPr lang="sl-SI"/>
          </a:p>
        </p:txBody>
      </p:sp>
      <p:sp>
        <p:nvSpPr>
          <p:cNvPr id="5" name="Footer Placeholder 4">
            <a:extLst>
              <a:ext uri="{FF2B5EF4-FFF2-40B4-BE49-F238E27FC236}">
                <a16:creationId xmlns:a16="http://schemas.microsoft.com/office/drawing/2014/main" id="{615A59B6-8A00-4D6C-904E-8C6508E4FC2E}"/>
              </a:ext>
            </a:extLst>
          </p:cNvPr>
          <p:cNvSpPr>
            <a:spLocks noGrp="1"/>
          </p:cNvSpPr>
          <p:nvPr>
            <p:ph type="ftr" sz="quarter" idx="11"/>
          </p:nvPr>
        </p:nvSpPr>
        <p:spPr/>
        <p:txBody>
          <a:bodyPr/>
          <a:lstStyle/>
          <a:p>
            <a:endParaRPr lang="sl-SI"/>
          </a:p>
        </p:txBody>
      </p:sp>
      <p:sp>
        <p:nvSpPr>
          <p:cNvPr id="6" name="Slide Number Placeholder 5">
            <a:extLst>
              <a:ext uri="{FF2B5EF4-FFF2-40B4-BE49-F238E27FC236}">
                <a16:creationId xmlns:a16="http://schemas.microsoft.com/office/drawing/2014/main" id="{91F199E2-10CD-4FEF-B8C2-CE695E18CD92}"/>
              </a:ext>
            </a:extLst>
          </p:cNvPr>
          <p:cNvSpPr>
            <a:spLocks noGrp="1"/>
          </p:cNvSpPr>
          <p:nvPr>
            <p:ph type="sldNum" sz="quarter" idx="12"/>
          </p:nvPr>
        </p:nvSpPr>
        <p:spPr/>
        <p:txBody>
          <a:bodyPr/>
          <a:lstStyle/>
          <a:p>
            <a:fld id="{FBEC67AF-BFE2-4FC7-BE5C-8B091F10BFB5}" type="slidenum">
              <a:rPr lang="sl-SI" smtClean="0"/>
              <a:t>‹#›</a:t>
            </a:fld>
            <a:endParaRPr lang="sl-SI"/>
          </a:p>
        </p:txBody>
      </p:sp>
    </p:spTree>
    <p:extLst>
      <p:ext uri="{BB962C8B-B14F-4D97-AF65-F5344CB8AC3E}">
        <p14:creationId xmlns:p14="http://schemas.microsoft.com/office/powerpoint/2010/main" val="3671303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2B2B743-BFC6-44BA-A86B-DAD2FBD9534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7A975D2F-D015-4FA2-9110-890948B9F5A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F3F92A74-9CF9-4B5A-9065-E34015ED5F0A}"/>
              </a:ext>
            </a:extLst>
          </p:cNvPr>
          <p:cNvSpPr>
            <a:spLocks noGrp="1"/>
          </p:cNvSpPr>
          <p:nvPr>
            <p:ph type="dt" sz="half" idx="10"/>
          </p:nvPr>
        </p:nvSpPr>
        <p:spPr/>
        <p:txBody>
          <a:bodyPr/>
          <a:lstStyle/>
          <a:p>
            <a:fld id="{A2F2D892-755C-45C8-AF42-D22725B2E07E}" type="datetimeFigureOut">
              <a:rPr lang="sl-SI" smtClean="0"/>
              <a:t>24. 10. 2022</a:t>
            </a:fld>
            <a:endParaRPr lang="sl-SI"/>
          </a:p>
        </p:txBody>
      </p:sp>
      <p:sp>
        <p:nvSpPr>
          <p:cNvPr id="5" name="Footer Placeholder 4">
            <a:extLst>
              <a:ext uri="{FF2B5EF4-FFF2-40B4-BE49-F238E27FC236}">
                <a16:creationId xmlns:a16="http://schemas.microsoft.com/office/drawing/2014/main" id="{A54D410C-1CB8-4BB2-8EE6-5293AA8234E1}"/>
              </a:ext>
            </a:extLst>
          </p:cNvPr>
          <p:cNvSpPr>
            <a:spLocks noGrp="1"/>
          </p:cNvSpPr>
          <p:nvPr>
            <p:ph type="ftr" sz="quarter" idx="11"/>
          </p:nvPr>
        </p:nvSpPr>
        <p:spPr/>
        <p:txBody>
          <a:bodyPr/>
          <a:lstStyle/>
          <a:p>
            <a:endParaRPr lang="sl-SI"/>
          </a:p>
        </p:txBody>
      </p:sp>
      <p:sp>
        <p:nvSpPr>
          <p:cNvPr id="6" name="Slide Number Placeholder 5">
            <a:extLst>
              <a:ext uri="{FF2B5EF4-FFF2-40B4-BE49-F238E27FC236}">
                <a16:creationId xmlns:a16="http://schemas.microsoft.com/office/drawing/2014/main" id="{AC31CBEF-A74B-4850-AA2E-6FFAE0A365F0}"/>
              </a:ext>
            </a:extLst>
          </p:cNvPr>
          <p:cNvSpPr>
            <a:spLocks noGrp="1"/>
          </p:cNvSpPr>
          <p:nvPr>
            <p:ph type="sldNum" sz="quarter" idx="12"/>
          </p:nvPr>
        </p:nvSpPr>
        <p:spPr/>
        <p:txBody>
          <a:bodyPr/>
          <a:lstStyle/>
          <a:p>
            <a:fld id="{FBEC67AF-BFE2-4FC7-BE5C-8B091F10BFB5}" type="slidenum">
              <a:rPr lang="sl-SI" smtClean="0"/>
              <a:t>‹#›</a:t>
            </a:fld>
            <a:endParaRPr lang="sl-SI"/>
          </a:p>
        </p:txBody>
      </p:sp>
    </p:spTree>
    <p:extLst>
      <p:ext uri="{BB962C8B-B14F-4D97-AF65-F5344CB8AC3E}">
        <p14:creationId xmlns:p14="http://schemas.microsoft.com/office/powerpoint/2010/main" val="2846655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0F560-2C08-4F98-AB10-FAD6A04E4615}"/>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33C4DBCF-ACA2-4A05-A3C8-661662D7C62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377B52DB-E207-46DE-8D98-076F63F9B888}"/>
              </a:ext>
            </a:extLst>
          </p:cNvPr>
          <p:cNvSpPr>
            <a:spLocks noGrp="1"/>
          </p:cNvSpPr>
          <p:nvPr>
            <p:ph type="dt" sz="half" idx="10"/>
          </p:nvPr>
        </p:nvSpPr>
        <p:spPr/>
        <p:txBody>
          <a:bodyPr/>
          <a:lstStyle/>
          <a:p>
            <a:fld id="{A2F2D892-755C-45C8-AF42-D22725B2E07E}" type="datetimeFigureOut">
              <a:rPr lang="sl-SI" smtClean="0"/>
              <a:t>24. 10. 2022</a:t>
            </a:fld>
            <a:endParaRPr lang="sl-SI"/>
          </a:p>
        </p:txBody>
      </p:sp>
      <p:sp>
        <p:nvSpPr>
          <p:cNvPr id="5" name="Footer Placeholder 4">
            <a:extLst>
              <a:ext uri="{FF2B5EF4-FFF2-40B4-BE49-F238E27FC236}">
                <a16:creationId xmlns:a16="http://schemas.microsoft.com/office/drawing/2014/main" id="{5B6D5A47-7A9F-4F8C-9386-248ABD9127E3}"/>
              </a:ext>
            </a:extLst>
          </p:cNvPr>
          <p:cNvSpPr>
            <a:spLocks noGrp="1"/>
          </p:cNvSpPr>
          <p:nvPr>
            <p:ph type="ftr" sz="quarter" idx="11"/>
          </p:nvPr>
        </p:nvSpPr>
        <p:spPr/>
        <p:txBody>
          <a:bodyPr/>
          <a:lstStyle/>
          <a:p>
            <a:endParaRPr lang="sl-SI"/>
          </a:p>
        </p:txBody>
      </p:sp>
      <p:sp>
        <p:nvSpPr>
          <p:cNvPr id="6" name="Slide Number Placeholder 5">
            <a:extLst>
              <a:ext uri="{FF2B5EF4-FFF2-40B4-BE49-F238E27FC236}">
                <a16:creationId xmlns:a16="http://schemas.microsoft.com/office/drawing/2014/main" id="{3D13D2B3-28E4-4743-BB24-C85D7C52128F}"/>
              </a:ext>
            </a:extLst>
          </p:cNvPr>
          <p:cNvSpPr>
            <a:spLocks noGrp="1"/>
          </p:cNvSpPr>
          <p:nvPr>
            <p:ph type="sldNum" sz="quarter" idx="12"/>
          </p:nvPr>
        </p:nvSpPr>
        <p:spPr/>
        <p:txBody>
          <a:bodyPr/>
          <a:lstStyle/>
          <a:p>
            <a:fld id="{FBEC67AF-BFE2-4FC7-BE5C-8B091F10BFB5}" type="slidenum">
              <a:rPr lang="sl-SI" smtClean="0"/>
              <a:t>‹#›</a:t>
            </a:fld>
            <a:endParaRPr lang="sl-SI"/>
          </a:p>
        </p:txBody>
      </p:sp>
    </p:spTree>
    <p:extLst>
      <p:ext uri="{BB962C8B-B14F-4D97-AF65-F5344CB8AC3E}">
        <p14:creationId xmlns:p14="http://schemas.microsoft.com/office/powerpoint/2010/main" val="1984119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14C6E-E81C-453C-AA1E-55A94EF7DF4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sl-SI"/>
          </a:p>
        </p:txBody>
      </p:sp>
      <p:sp>
        <p:nvSpPr>
          <p:cNvPr id="3" name="Text Placeholder 2">
            <a:extLst>
              <a:ext uri="{FF2B5EF4-FFF2-40B4-BE49-F238E27FC236}">
                <a16:creationId xmlns:a16="http://schemas.microsoft.com/office/drawing/2014/main" id="{C92D1C8D-4CBF-4498-9D6B-24E6324FCCE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01DAE0-2B46-4C46-AF51-EF5898B02D4D}"/>
              </a:ext>
            </a:extLst>
          </p:cNvPr>
          <p:cNvSpPr>
            <a:spLocks noGrp="1"/>
          </p:cNvSpPr>
          <p:nvPr>
            <p:ph type="dt" sz="half" idx="10"/>
          </p:nvPr>
        </p:nvSpPr>
        <p:spPr/>
        <p:txBody>
          <a:bodyPr/>
          <a:lstStyle/>
          <a:p>
            <a:fld id="{A2F2D892-755C-45C8-AF42-D22725B2E07E}" type="datetimeFigureOut">
              <a:rPr lang="sl-SI" smtClean="0"/>
              <a:t>24. 10. 2022</a:t>
            </a:fld>
            <a:endParaRPr lang="sl-SI"/>
          </a:p>
        </p:txBody>
      </p:sp>
      <p:sp>
        <p:nvSpPr>
          <p:cNvPr id="5" name="Footer Placeholder 4">
            <a:extLst>
              <a:ext uri="{FF2B5EF4-FFF2-40B4-BE49-F238E27FC236}">
                <a16:creationId xmlns:a16="http://schemas.microsoft.com/office/drawing/2014/main" id="{8943B8D2-E573-4C98-BC94-CEED6F68FD69}"/>
              </a:ext>
            </a:extLst>
          </p:cNvPr>
          <p:cNvSpPr>
            <a:spLocks noGrp="1"/>
          </p:cNvSpPr>
          <p:nvPr>
            <p:ph type="ftr" sz="quarter" idx="11"/>
          </p:nvPr>
        </p:nvSpPr>
        <p:spPr/>
        <p:txBody>
          <a:bodyPr/>
          <a:lstStyle/>
          <a:p>
            <a:endParaRPr lang="sl-SI"/>
          </a:p>
        </p:txBody>
      </p:sp>
      <p:sp>
        <p:nvSpPr>
          <p:cNvPr id="6" name="Slide Number Placeholder 5">
            <a:extLst>
              <a:ext uri="{FF2B5EF4-FFF2-40B4-BE49-F238E27FC236}">
                <a16:creationId xmlns:a16="http://schemas.microsoft.com/office/drawing/2014/main" id="{DFC58423-4775-42A0-81B1-FCA74195FF72}"/>
              </a:ext>
            </a:extLst>
          </p:cNvPr>
          <p:cNvSpPr>
            <a:spLocks noGrp="1"/>
          </p:cNvSpPr>
          <p:nvPr>
            <p:ph type="sldNum" sz="quarter" idx="12"/>
          </p:nvPr>
        </p:nvSpPr>
        <p:spPr/>
        <p:txBody>
          <a:bodyPr/>
          <a:lstStyle/>
          <a:p>
            <a:fld id="{FBEC67AF-BFE2-4FC7-BE5C-8B091F10BFB5}" type="slidenum">
              <a:rPr lang="sl-SI" smtClean="0"/>
              <a:t>‹#›</a:t>
            </a:fld>
            <a:endParaRPr lang="sl-SI"/>
          </a:p>
        </p:txBody>
      </p:sp>
    </p:spTree>
    <p:extLst>
      <p:ext uri="{BB962C8B-B14F-4D97-AF65-F5344CB8AC3E}">
        <p14:creationId xmlns:p14="http://schemas.microsoft.com/office/powerpoint/2010/main" val="1114620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BDA64-1748-4717-9BCC-CEE21613BA3A}"/>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C39C60CA-7C09-42CD-959B-4511DA3EB72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A0A5CE6F-A199-4B06-B888-4A6F8971CE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a:extLst>
              <a:ext uri="{FF2B5EF4-FFF2-40B4-BE49-F238E27FC236}">
                <a16:creationId xmlns:a16="http://schemas.microsoft.com/office/drawing/2014/main" id="{CED011A6-DEE4-47E9-B908-C45FCA6E01AB}"/>
              </a:ext>
            </a:extLst>
          </p:cNvPr>
          <p:cNvSpPr>
            <a:spLocks noGrp="1"/>
          </p:cNvSpPr>
          <p:nvPr>
            <p:ph type="dt" sz="half" idx="10"/>
          </p:nvPr>
        </p:nvSpPr>
        <p:spPr/>
        <p:txBody>
          <a:bodyPr/>
          <a:lstStyle/>
          <a:p>
            <a:fld id="{A2F2D892-755C-45C8-AF42-D22725B2E07E}" type="datetimeFigureOut">
              <a:rPr lang="sl-SI" smtClean="0"/>
              <a:t>24. 10. 2022</a:t>
            </a:fld>
            <a:endParaRPr lang="sl-SI"/>
          </a:p>
        </p:txBody>
      </p:sp>
      <p:sp>
        <p:nvSpPr>
          <p:cNvPr id="6" name="Footer Placeholder 5">
            <a:extLst>
              <a:ext uri="{FF2B5EF4-FFF2-40B4-BE49-F238E27FC236}">
                <a16:creationId xmlns:a16="http://schemas.microsoft.com/office/drawing/2014/main" id="{40EF8DA4-FF43-4C46-B50A-A56CBDA75C3C}"/>
              </a:ext>
            </a:extLst>
          </p:cNvPr>
          <p:cNvSpPr>
            <a:spLocks noGrp="1"/>
          </p:cNvSpPr>
          <p:nvPr>
            <p:ph type="ftr" sz="quarter" idx="11"/>
          </p:nvPr>
        </p:nvSpPr>
        <p:spPr/>
        <p:txBody>
          <a:bodyPr/>
          <a:lstStyle/>
          <a:p>
            <a:endParaRPr lang="sl-SI"/>
          </a:p>
        </p:txBody>
      </p:sp>
      <p:sp>
        <p:nvSpPr>
          <p:cNvPr id="7" name="Slide Number Placeholder 6">
            <a:extLst>
              <a:ext uri="{FF2B5EF4-FFF2-40B4-BE49-F238E27FC236}">
                <a16:creationId xmlns:a16="http://schemas.microsoft.com/office/drawing/2014/main" id="{13BE5A62-9426-470E-9958-337011430D67}"/>
              </a:ext>
            </a:extLst>
          </p:cNvPr>
          <p:cNvSpPr>
            <a:spLocks noGrp="1"/>
          </p:cNvSpPr>
          <p:nvPr>
            <p:ph type="sldNum" sz="quarter" idx="12"/>
          </p:nvPr>
        </p:nvSpPr>
        <p:spPr/>
        <p:txBody>
          <a:bodyPr/>
          <a:lstStyle/>
          <a:p>
            <a:fld id="{FBEC67AF-BFE2-4FC7-BE5C-8B091F10BFB5}" type="slidenum">
              <a:rPr lang="sl-SI" smtClean="0"/>
              <a:t>‹#›</a:t>
            </a:fld>
            <a:endParaRPr lang="sl-SI"/>
          </a:p>
        </p:txBody>
      </p:sp>
    </p:spTree>
    <p:extLst>
      <p:ext uri="{BB962C8B-B14F-4D97-AF65-F5344CB8AC3E}">
        <p14:creationId xmlns:p14="http://schemas.microsoft.com/office/powerpoint/2010/main" val="1251239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FD7F5-EE8F-42E3-A789-1EA89F240D66}"/>
              </a:ext>
            </a:extLst>
          </p:cNvPr>
          <p:cNvSpPr>
            <a:spLocks noGrp="1"/>
          </p:cNvSpPr>
          <p:nvPr>
            <p:ph type="title"/>
          </p:nvPr>
        </p:nvSpPr>
        <p:spPr>
          <a:xfrm>
            <a:off x="839788" y="365125"/>
            <a:ext cx="10515600" cy="1325563"/>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1B321506-0226-4FE9-B9AD-8D25A0B2E1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6F0C5F5-5592-45B8-9CC6-AB24BAD8668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a:extLst>
              <a:ext uri="{FF2B5EF4-FFF2-40B4-BE49-F238E27FC236}">
                <a16:creationId xmlns:a16="http://schemas.microsoft.com/office/drawing/2014/main" id="{A201A0E5-5C8E-47CF-91CA-DE51A20D84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0B3C3FB-9B8D-4A66-9B2E-32059B38C61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Date Placeholder 6">
            <a:extLst>
              <a:ext uri="{FF2B5EF4-FFF2-40B4-BE49-F238E27FC236}">
                <a16:creationId xmlns:a16="http://schemas.microsoft.com/office/drawing/2014/main" id="{F8217E1E-35F9-4AE2-8E3C-54F0849BBECC}"/>
              </a:ext>
            </a:extLst>
          </p:cNvPr>
          <p:cNvSpPr>
            <a:spLocks noGrp="1"/>
          </p:cNvSpPr>
          <p:nvPr>
            <p:ph type="dt" sz="half" idx="10"/>
          </p:nvPr>
        </p:nvSpPr>
        <p:spPr/>
        <p:txBody>
          <a:bodyPr/>
          <a:lstStyle/>
          <a:p>
            <a:fld id="{A2F2D892-755C-45C8-AF42-D22725B2E07E}" type="datetimeFigureOut">
              <a:rPr lang="sl-SI" smtClean="0"/>
              <a:t>24. 10. 2022</a:t>
            </a:fld>
            <a:endParaRPr lang="sl-SI"/>
          </a:p>
        </p:txBody>
      </p:sp>
      <p:sp>
        <p:nvSpPr>
          <p:cNvPr id="8" name="Footer Placeholder 7">
            <a:extLst>
              <a:ext uri="{FF2B5EF4-FFF2-40B4-BE49-F238E27FC236}">
                <a16:creationId xmlns:a16="http://schemas.microsoft.com/office/drawing/2014/main" id="{E4A69A84-93F2-43F7-8859-71A6291A393B}"/>
              </a:ext>
            </a:extLst>
          </p:cNvPr>
          <p:cNvSpPr>
            <a:spLocks noGrp="1"/>
          </p:cNvSpPr>
          <p:nvPr>
            <p:ph type="ftr" sz="quarter" idx="11"/>
          </p:nvPr>
        </p:nvSpPr>
        <p:spPr/>
        <p:txBody>
          <a:bodyPr/>
          <a:lstStyle/>
          <a:p>
            <a:endParaRPr lang="sl-SI"/>
          </a:p>
        </p:txBody>
      </p:sp>
      <p:sp>
        <p:nvSpPr>
          <p:cNvPr id="9" name="Slide Number Placeholder 8">
            <a:extLst>
              <a:ext uri="{FF2B5EF4-FFF2-40B4-BE49-F238E27FC236}">
                <a16:creationId xmlns:a16="http://schemas.microsoft.com/office/drawing/2014/main" id="{9E88EE89-3B0B-4E5C-AFDD-4FFEA4B25E77}"/>
              </a:ext>
            </a:extLst>
          </p:cNvPr>
          <p:cNvSpPr>
            <a:spLocks noGrp="1"/>
          </p:cNvSpPr>
          <p:nvPr>
            <p:ph type="sldNum" sz="quarter" idx="12"/>
          </p:nvPr>
        </p:nvSpPr>
        <p:spPr/>
        <p:txBody>
          <a:bodyPr/>
          <a:lstStyle/>
          <a:p>
            <a:fld id="{FBEC67AF-BFE2-4FC7-BE5C-8B091F10BFB5}" type="slidenum">
              <a:rPr lang="sl-SI" smtClean="0"/>
              <a:t>‹#›</a:t>
            </a:fld>
            <a:endParaRPr lang="sl-SI"/>
          </a:p>
        </p:txBody>
      </p:sp>
    </p:spTree>
    <p:extLst>
      <p:ext uri="{BB962C8B-B14F-4D97-AF65-F5344CB8AC3E}">
        <p14:creationId xmlns:p14="http://schemas.microsoft.com/office/powerpoint/2010/main" val="84287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C48CA-73AC-4A0F-B6DA-111C23815E85}"/>
              </a:ext>
            </a:extLst>
          </p:cNvPr>
          <p:cNvSpPr>
            <a:spLocks noGrp="1"/>
          </p:cNvSpPr>
          <p:nvPr>
            <p:ph type="title"/>
          </p:nvPr>
        </p:nvSpPr>
        <p:spPr/>
        <p:txBody>
          <a:bodyPr/>
          <a:lstStyle/>
          <a:p>
            <a:r>
              <a:rPr lang="en-US"/>
              <a:t>Click to edit Master title style</a:t>
            </a:r>
            <a:endParaRPr lang="sl-SI"/>
          </a:p>
        </p:txBody>
      </p:sp>
      <p:sp>
        <p:nvSpPr>
          <p:cNvPr id="3" name="Date Placeholder 2">
            <a:extLst>
              <a:ext uri="{FF2B5EF4-FFF2-40B4-BE49-F238E27FC236}">
                <a16:creationId xmlns:a16="http://schemas.microsoft.com/office/drawing/2014/main" id="{BEFB4049-3F65-4DEA-A3B3-1007071CD6F5}"/>
              </a:ext>
            </a:extLst>
          </p:cNvPr>
          <p:cNvSpPr>
            <a:spLocks noGrp="1"/>
          </p:cNvSpPr>
          <p:nvPr>
            <p:ph type="dt" sz="half" idx="10"/>
          </p:nvPr>
        </p:nvSpPr>
        <p:spPr/>
        <p:txBody>
          <a:bodyPr/>
          <a:lstStyle/>
          <a:p>
            <a:fld id="{A2F2D892-755C-45C8-AF42-D22725B2E07E}" type="datetimeFigureOut">
              <a:rPr lang="sl-SI" smtClean="0"/>
              <a:t>24. 10. 2022</a:t>
            </a:fld>
            <a:endParaRPr lang="sl-SI"/>
          </a:p>
        </p:txBody>
      </p:sp>
      <p:sp>
        <p:nvSpPr>
          <p:cNvPr id="4" name="Footer Placeholder 3">
            <a:extLst>
              <a:ext uri="{FF2B5EF4-FFF2-40B4-BE49-F238E27FC236}">
                <a16:creationId xmlns:a16="http://schemas.microsoft.com/office/drawing/2014/main" id="{C7411F81-2CEF-45EF-BB09-F1BEDC761527}"/>
              </a:ext>
            </a:extLst>
          </p:cNvPr>
          <p:cNvSpPr>
            <a:spLocks noGrp="1"/>
          </p:cNvSpPr>
          <p:nvPr>
            <p:ph type="ftr" sz="quarter" idx="11"/>
          </p:nvPr>
        </p:nvSpPr>
        <p:spPr/>
        <p:txBody>
          <a:bodyPr/>
          <a:lstStyle/>
          <a:p>
            <a:endParaRPr lang="sl-SI"/>
          </a:p>
        </p:txBody>
      </p:sp>
      <p:sp>
        <p:nvSpPr>
          <p:cNvPr id="5" name="Slide Number Placeholder 4">
            <a:extLst>
              <a:ext uri="{FF2B5EF4-FFF2-40B4-BE49-F238E27FC236}">
                <a16:creationId xmlns:a16="http://schemas.microsoft.com/office/drawing/2014/main" id="{87C8E535-FB86-47EE-B040-779510973B50}"/>
              </a:ext>
            </a:extLst>
          </p:cNvPr>
          <p:cNvSpPr>
            <a:spLocks noGrp="1"/>
          </p:cNvSpPr>
          <p:nvPr>
            <p:ph type="sldNum" sz="quarter" idx="12"/>
          </p:nvPr>
        </p:nvSpPr>
        <p:spPr/>
        <p:txBody>
          <a:bodyPr/>
          <a:lstStyle/>
          <a:p>
            <a:fld id="{FBEC67AF-BFE2-4FC7-BE5C-8B091F10BFB5}" type="slidenum">
              <a:rPr lang="sl-SI" smtClean="0"/>
              <a:t>‹#›</a:t>
            </a:fld>
            <a:endParaRPr lang="sl-SI"/>
          </a:p>
        </p:txBody>
      </p:sp>
    </p:spTree>
    <p:extLst>
      <p:ext uri="{BB962C8B-B14F-4D97-AF65-F5344CB8AC3E}">
        <p14:creationId xmlns:p14="http://schemas.microsoft.com/office/powerpoint/2010/main" val="495909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D541E62-65EC-4B60-B46D-7AD2DEDA5455}"/>
              </a:ext>
            </a:extLst>
          </p:cNvPr>
          <p:cNvSpPr>
            <a:spLocks noGrp="1"/>
          </p:cNvSpPr>
          <p:nvPr>
            <p:ph type="dt" sz="half" idx="10"/>
          </p:nvPr>
        </p:nvSpPr>
        <p:spPr/>
        <p:txBody>
          <a:bodyPr/>
          <a:lstStyle/>
          <a:p>
            <a:fld id="{A2F2D892-755C-45C8-AF42-D22725B2E07E}" type="datetimeFigureOut">
              <a:rPr lang="sl-SI" smtClean="0"/>
              <a:t>24. 10. 2022</a:t>
            </a:fld>
            <a:endParaRPr lang="sl-SI"/>
          </a:p>
        </p:txBody>
      </p:sp>
      <p:sp>
        <p:nvSpPr>
          <p:cNvPr id="3" name="Footer Placeholder 2">
            <a:extLst>
              <a:ext uri="{FF2B5EF4-FFF2-40B4-BE49-F238E27FC236}">
                <a16:creationId xmlns:a16="http://schemas.microsoft.com/office/drawing/2014/main" id="{587DDC5E-4451-4C13-B8C2-D49CFDE86D32}"/>
              </a:ext>
            </a:extLst>
          </p:cNvPr>
          <p:cNvSpPr>
            <a:spLocks noGrp="1"/>
          </p:cNvSpPr>
          <p:nvPr>
            <p:ph type="ftr" sz="quarter" idx="11"/>
          </p:nvPr>
        </p:nvSpPr>
        <p:spPr/>
        <p:txBody>
          <a:bodyPr/>
          <a:lstStyle/>
          <a:p>
            <a:endParaRPr lang="sl-SI"/>
          </a:p>
        </p:txBody>
      </p:sp>
      <p:sp>
        <p:nvSpPr>
          <p:cNvPr id="4" name="Slide Number Placeholder 3">
            <a:extLst>
              <a:ext uri="{FF2B5EF4-FFF2-40B4-BE49-F238E27FC236}">
                <a16:creationId xmlns:a16="http://schemas.microsoft.com/office/drawing/2014/main" id="{063DD607-16B9-485B-B976-57422FC8807D}"/>
              </a:ext>
            </a:extLst>
          </p:cNvPr>
          <p:cNvSpPr>
            <a:spLocks noGrp="1"/>
          </p:cNvSpPr>
          <p:nvPr>
            <p:ph type="sldNum" sz="quarter" idx="12"/>
          </p:nvPr>
        </p:nvSpPr>
        <p:spPr/>
        <p:txBody>
          <a:bodyPr/>
          <a:lstStyle/>
          <a:p>
            <a:fld id="{FBEC67AF-BFE2-4FC7-BE5C-8B091F10BFB5}" type="slidenum">
              <a:rPr lang="sl-SI" smtClean="0"/>
              <a:t>‹#›</a:t>
            </a:fld>
            <a:endParaRPr lang="sl-SI"/>
          </a:p>
        </p:txBody>
      </p:sp>
    </p:spTree>
    <p:extLst>
      <p:ext uri="{BB962C8B-B14F-4D97-AF65-F5344CB8AC3E}">
        <p14:creationId xmlns:p14="http://schemas.microsoft.com/office/powerpoint/2010/main" val="3130248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41458-AABB-48EC-A41E-608AFB7C89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l-SI"/>
          </a:p>
        </p:txBody>
      </p:sp>
      <p:sp>
        <p:nvSpPr>
          <p:cNvPr id="3" name="Content Placeholder 2">
            <a:extLst>
              <a:ext uri="{FF2B5EF4-FFF2-40B4-BE49-F238E27FC236}">
                <a16:creationId xmlns:a16="http://schemas.microsoft.com/office/drawing/2014/main" id="{E7AB11F6-8D81-4DC0-9B2D-65EFF28CB7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a:extLst>
              <a:ext uri="{FF2B5EF4-FFF2-40B4-BE49-F238E27FC236}">
                <a16:creationId xmlns:a16="http://schemas.microsoft.com/office/drawing/2014/main" id="{8DF6966D-6200-483F-982C-BA96B3EED4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7F13B92-26C2-42DC-97E5-28E8CAD37795}"/>
              </a:ext>
            </a:extLst>
          </p:cNvPr>
          <p:cNvSpPr>
            <a:spLocks noGrp="1"/>
          </p:cNvSpPr>
          <p:nvPr>
            <p:ph type="dt" sz="half" idx="10"/>
          </p:nvPr>
        </p:nvSpPr>
        <p:spPr/>
        <p:txBody>
          <a:bodyPr/>
          <a:lstStyle/>
          <a:p>
            <a:fld id="{A2F2D892-755C-45C8-AF42-D22725B2E07E}" type="datetimeFigureOut">
              <a:rPr lang="sl-SI" smtClean="0"/>
              <a:t>24. 10. 2022</a:t>
            </a:fld>
            <a:endParaRPr lang="sl-SI"/>
          </a:p>
        </p:txBody>
      </p:sp>
      <p:sp>
        <p:nvSpPr>
          <p:cNvPr id="6" name="Footer Placeholder 5">
            <a:extLst>
              <a:ext uri="{FF2B5EF4-FFF2-40B4-BE49-F238E27FC236}">
                <a16:creationId xmlns:a16="http://schemas.microsoft.com/office/drawing/2014/main" id="{DE7F8059-FF80-4F64-84A8-0844D884888C}"/>
              </a:ext>
            </a:extLst>
          </p:cNvPr>
          <p:cNvSpPr>
            <a:spLocks noGrp="1"/>
          </p:cNvSpPr>
          <p:nvPr>
            <p:ph type="ftr" sz="quarter" idx="11"/>
          </p:nvPr>
        </p:nvSpPr>
        <p:spPr/>
        <p:txBody>
          <a:bodyPr/>
          <a:lstStyle/>
          <a:p>
            <a:endParaRPr lang="sl-SI"/>
          </a:p>
        </p:txBody>
      </p:sp>
      <p:sp>
        <p:nvSpPr>
          <p:cNvPr id="7" name="Slide Number Placeholder 6">
            <a:extLst>
              <a:ext uri="{FF2B5EF4-FFF2-40B4-BE49-F238E27FC236}">
                <a16:creationId xmlns:a16="http://schemas.microsoft.com/office/drawing/2014/main" id="{7D16679B-F057-426D-B4D8-42BE8B232E80}"/>
              </a:ext>
            </a:extLst>
          </p:cNvPr>
          <p:cNvSpPr>
            <a:spLocks noGrp="1"/>
          </p:cNvSpPr>
          <p:nvPr>
            <p:ph type="sldNum" sz="quarter" idx="12"/>
          </p:nvPr>
        </p:nvSpPr>
        <p:spPr/>
        <p:txBody>
          <a:bodyPr/>
          <a:lstStyle/>
          <a:p>
            <a:fld id="{FBEC67AF-BFE2-4FC7-BE5C-8B091F10BFB5}" type="slidenum">
              <a:rPr lang="sl-SI" smtClean="0"/>
              <a:t>‹#›</a:t>
            </a:fld>
            <a:endParaRPr lang="sl-SI"/>
          </a:p>
        </p:txBody>
      </p:sp>
    </p:spTree>
    <p:extLst>
      <p:ext uri="{BB962C8B-B14F-4D97-AF65-F5344CB8AC3E}">
        <p14:creationId xmlns:p14="http://schemas.microsoft.com/office/powerpoint/2010/main" val="2464695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29DA7-2B9A-4CCD-8F00-21B309B64F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l-SI"/>
          </a:p>
        </p:txBody>
      </p:sp>
      <p:sp>
        <p:nvSpPr>
          <p:cNvPr id="3" name="Picture Placeholder 2">
            <a:extLst>
              <a:ext uri="{FF2B5EF4-FFF2-40B4-BE49-F238E27FC236}">
                <a16:creationId xmlns:a16="http://schemas.microsoft.com/office/drawing/2014/main" id="{29619A42-C035-4C76-A381-7ECB50093BC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sl-SI"/>
          </a:p>
        </p:txBody>
      </p:sp>
      <p:sp>
        <p:nvSpPr>
          <p:cNvPr id="4" name="Text Placeholder 3">
            <a:extLst>
              <a:ext uri="{FF2B5EF4-FFF2-40B4-BE49-F238E27FC236}">
                <a16:creationId xmlns:a16="http://schemas.microsoft.com/office/drawing/2014/main" id="{8EAED9E9-E4C3-496F-97FF-4CB684E083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2191E3-3CB3-4CB4-A1A6-4EFB70F3E34F}"/>
              </a:ext>
            </a:extLst>
          </p:cNvPr>
          <p:cNvSpPr>
            <a:spLocks noGrp="1"/>
          </p:cNvSpPr>
          <p:nvPr>
            <p:ph type="dt" sz="half" idx="10"/>
          </p:nvPr>
        </p:nvSpPr>
        <p:spPr/>
        <p:txBody>
          <a:bodyPr/>
          <a:lstStyle/>
          <a:p>
            <a:fld id="{A2F2D892-755C-45C8-AF42-D22725B2E07E}" type="datetimeFigureOut">
              <a:rPr lang="sl-SI" smtClean="0"/>
              <a:t>24. 10. 2022</a:t>
            </a:fld>
            <a:endParaRPr lang="sl-SI"/>
          </a:p>
        </p:txBody>
      </p:sp>
      <p:sp>
        <p:nvSpPr>
          <p:cNvPr id="6" name="Footer Placeholder 5">
            <a:extLst>
              <a:ext uri="{FF2B5EF4-FFF2-40B4-BE49-F238E27FC236}">
                <a16:creationId xmlns:a16="http://schemas.microsoft.com/office/drawing/2014/main" id="{F527CF9B-4F94-4F16-9EB9-575C27E29647}"/>
              </a:ext>
            </a:extLst>
          </p:cNvPr>
          <p:cNvSpPr>
            <a:spLocks noGrp="1"/>
          </p:cNvSpPr>
          <p:nvPr>
            <p:ph type="ftr" sz="quarter" idx="11"/>
          </p:nvPr>
        </p:nvSpPr>
        <p:spPr/>
        <p:txBody>
          <a:bodyPr/>
          <a:lstStyle/>
          <a:p>
            <a:endParaRPr lang="sl-SI"/>
          </a:p>
        </p:txBody>
      </p:sp>
      <p:sp>
        <p:nvSpPr>
          <p:cNvPr id="7" name="Slide Number Placeholder 6">
            <a:extLst>
              <a:ext uri="{FF2B5EF4-FFF2-40B4-BE49-F238E27FC236}">
                <a16:creationId xmlns:a16="http://schemas.microsoft.com/office/drawing/2014/main" id="{4C90F3CA-131F-44E2-BA1B-256CBB0B963A}"/>
              </a:ext>
            </a:extLst>
          </p:cNvPr>
          <p:cNvSpPr>
            <a:spLocks noGrp="1"/>
          </p:cNvSpPr>
          <p:nvPr>
            <p:ph type="sldNum" sz="quarter" idx="12"/>
          </p:nvPr>
        </p:nvSpPr>
        <p:spPr/>
        <p:txBody>
          <a:bodyPr/>
          <a:lstStyle/>
          <a:p>
            <a:fld id="{FBEC67AF-BFE2-4FC7-BE5C-8B091F10BFB5}" type="slidenum">
              <a:rPr lang="sl-SI" smtClean="0"/>
              <a:t>‹#›</a:t>
            </a:fld>
            <a:endParaRPr lang="sl-SI"/>
          </a:p>
        </p:txBody>
      </p:sp>
    </p:spTree>
    <p:extLst>
      <p:ext uri="{BB962C8B-B14F-4D97-AF65-F5344CB8AC3E}">
        <p14:creationId xmlns:p14="http://schemas.microsoft.com/office/powerpoint/2010/main" val="2702509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3DFC4E-9C5F-4311-A74F-BF593764D5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sl-SI"/>
          </a:p>
        </p:txBody>
      </p:sp>
      <p:sp>
        <p:nvSpPr>
          <p:cNvPr id="3" name="Text Placeholder 2">
            <a:extLst>
              <a:ext uri="{FF2B5EF4-FFF2-40B4-BE49-F238E27FC236}">
                <a16:creationId xmlns:a16="http://schemas.microsoft.com/office/drawing/2014/main" id="{316BC283-A6E7-4FC7-9145-E5BB0F6A0BE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23204D56-11D9-441B-8B1B-D8BCF1C14A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F2D892-755C-45C8-AF42-D22725B2E07E}" type="datetimeFigureOut">
              <a:rPr lang="sl-SI" smtClean="0"/>
              <a:t>24. 10. 2022</a:t>
            </a:fld>
            <a:endParaRPr lang="sl-SI"/>
          </a:p>
        </p:txBody>
      </p:sp>
      <p:sp>
        <p:nvSpPr>
          <p:cNvPr id="5" name="Footer Placeholder 4">
            <a:extLst>
              <a:ext uri="{FF2B5EF4-FFF2-40B4-BE49-F238E27FC236}">
                <a16:creationId xmlns:a16="http://schemas.microsoft.com/office/drawing/2014/main" id="{621B949D-42AC-46C2-98D2-C1999385E8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Slide Number Placeholder 5">
            <a:extLst>
              <a:ext uri="{FF2B5EF4-FFF2-40B4-BE49-F238E27FC236}">
                <a16:creationId xmlns:a16="http://schemas.microsoft.com/office/drawing/2014/main" id="{89491D34-8063-4016-9970-5DB4927B3D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EC67AF-BFE2-4FC7-BE5C-8B091F10BFB5}" type="slidenum">
              <a:rPr lang="sl-SI" smtClean="0"/>
              <a:t>‹#›</a:t>
            </a:fld>
            <a:endParaRPr lang="sl-SI"/>
          </a:p>
        </p:txBody>
      </p:sp>
    </p:spTree>
    <p:extLst>
      <p:ext uri="{BB962C8B-B14F-4D97-AF65-F5344CB8AC3E}">
        <p14:creationId xmlns:p14="http://schemas.microsoft.com/office/powerpoint/2010/main" val="21818539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8" Type="http://schemas.openxmlformats.org/officeDocument/2006/relationships/hyperlink" Target="http://www.uradni-list.si/1/objava.jsp?sop=2008-01-2816" TargetMode="External"/><Relationship Id="rId3" Type="http://schemas.openxmlformats.org/officeDocument/2006/relationships/image" Target="../media/image2.png"/><Relationship Id="rId7" Type="http://schemas.openxmlformats.org/officeDocument/2006/relationships/hyperlink" Target="http://www.uradni-list.si/1/objava.jsp?sop=2007-01-6415"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www.uradni-list.si/1/objava.jsp?sop=2006-01-4487" TargetMode="External"/><Relationship Id="rId11" Type="http://schemas.openxmlformats.org/officeDocument/2006/relationships/hyperlink" Target="http://www.uradni-list.si/1/objava.jsp?sop=2020-01-3096" TargetMode="External"/><Relationship Id="rId5" Type="http://schemas.openxmlformats.org/officeDocument/2006/relationships/hyperlink" Target="http://www.uradni-list.si/1/objava.jsp?sop=2006-01-0970" TargetMode="External"/><Relationship Id="rId10" Type="http://schemas.openxmlformats.org/officeDocument/2006/relationships/hyperlink" Target="http://www.uradni-list.si/1/objava.jsp?sop=2013-01-3034" TargetMode="External"/><Relationship Id="rId4" Type="http://schemas.openxmlformats.org/officeDocument/2006/relationships/image" Target="../media/image3.png"/><Relationship Id="rId9" Type="http://schemas.openxmlformats.org/officeDocument/2006/relationships/hyperlink" Target="http://www.uradni-list.si/1/objava.jsp?sop=2010-01-0251"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mailto:dobran.bozic@gov.si"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5.jpg"/><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2AB0ED07-F315-4B4D-B59C-43EA56C62FF1}"/>
              </a:ext>
            </a:extLst>
          </p:cNvPr>
          <p:cNvSpPr>
            <a:spLocks noGrp="1"/>
          </p:cNvSpPr>
          <p:nvPr>
            <p:ph type="ctrTitle"/>
          </p:nvPr>
        </p:nvSpPr>
        <p:spPr>
          <a:xfrm>
            <a:off x="790113" y="1492301"/>
            <a:ext cx="10555549" cy="2017662"/>
          </a:xfrm>
        </p:spPr>
        <p:txBody>
          <a:bodyPr>
            <a:normAutofit/>
          </a:bodyPr>
          <a:lstStyle/>
          <a:p>
            <a:r>
              <a:rPr lang="sl-SI" sz="4800" dirty="0">
                <a:solidFill>
                  <a:srgbClr val="5C8AA8"/>
                </a:solidFill>
              </a:rPr>
              <a:t>Zakonska določila s področja tajnih podatkov - NOVOSTI</a:t>
            </a:r>
          </a:p>
        </p:txBody>
      </p:sp>
      <p:sp>
        <p:nvSpPr>
          <p:cNvPr id="11" name="Subtitle 10">
            <a:extLst>
              <a:ext uri="{FF2B5EF4-FFF2-40B4-BE49-F238E27FC236}">
                <a16:creationId xmlns:a16="http://schemas.microsoft.com/office/drawing/2014/main" id="{78B25E81-384D-40CC-A5A9-255D6F833448}"/>
              </a:ext>
            </a:extLst>
          </p:cNvPr>
          <p:cNvSpPr>
            <a:spLocks noGrp="1"/>
          </p:cNvSpPr>
          <p:nvPr>
            <p:ph type="subTitle" idx="1"/>
          </p:nvPr>
        </p:nvSpPr>
        <p:spPr>
          <a:xfrm>
            <a:off x="1524000" y="3509963"/>
            <a:ext cx="9144000" cy="2539707"/>
          </a:xfrm>
        </p:spPr>
        <p:txBody>
          <a:bodyPr>
            <a:normAutofit/>
          </a:bodyPr>
          <a:lstStyle/>
          <a:p>
            <a:endParaRPr lang="en-US" altLang="sl-SI" sz="2400" dirty="0"/>
          </a:p>
          <a:p>
            <a:endParaRPr lang="en-US" altLang="sl-SI" dirty="0"/>
          </a:p>
          <a:p>
            <a:r>
              <a:rPr lang="sl-SI" altLang="sl-SI" dirty="0"/>
              <a:t>Urad Vlade RS za varovanje tajnih podatkov </a:t>
            </a:r>
          </a:p>
          <a:p>
            <a:endParaRPr lang="sl-SI" altLang="sl-SI" sz="2400" dirty="0"/>
          </a:p>
          <a:p>
            <a:r>
              <a:rPr lang="sl-SI" altLang="sl-SI" dirty="0"/>
              <a:t>18</a:t>
            </a:r>
            <a:r>
              <a:rPr lang="sl-SI" altLang="sl-SI" sz="2400" dirty="0"/>
              <a:t>. oktober 2022</a:t>
            </a:r>
          </a:p>
          <a:p>
            <a:endParaRPr lang="sl-SI" dirty="0"/>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0" y="0"/>
            <a:ext cx="12192000" cy="1177747"/>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793" y="458459"/>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96150" y="77922"/>
            <a:ext cx="975467" cy="975467"/>
          </a:xfrm>
          <a:prstGeom prst="rect">
            <a:avLst/>
          </a:prstGeom>
        </p:spPr>
      </p:pic>
    </p:spTree>
    <p:extLst>
      <p:ext uri="{BB962C8B-B14F-4D97-AF65-F5344CB8AC3E}">
        <p14:creationId xmlns:p14="http://schemas.microsoft.com/office/powerpoint/2010/main" val="2038691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2AB0ED07-F315-4B4D-B59C-43EA56C62FF1}"/>
              </a:ext>
            </a:extLst>
          </p:cNvPr>
          <p:cNvSpPr>
            <a:spLocks noGrp="1"/>
          </p:cNvSpPr>
          <p:nvPr>
            <p:ph type="ctrTitle"/>
          </p:nvPr>
        </p:nvSpPr>
        <p:spPr>
          <a:xfrm>
            <a:off x="1524000" y="1492301"/>
            <a:ext cx="9144000" cy="2017662"/>
          </a:xfrm>
        </p:spPr>
        <p:txBody>
          <a:bodyPr>
            <a:noAutofit/>
          </a:bodyPr>
          <a:lstStyle/>
          <a:p>
            <a:r>
              <a:rPr lang="sl-SI" altLang="sl-SI" sz="4800" dirty="0">
                <a:solidFill>
                  <a:srgbClr val="5D8AA8"/>
                </a:solidFill>
              </a:rPr>
              <a:t>P</a:t>
            </a:r>
            <a:r>
              <a:rPr lang="en-US" altLang="sl-SI" sz="4800" dirty="0" err="1">
                <a:solidFill>
                  <a:srgbClr val="5D8AA8"/>
                </a:solidFill>
              </a:rPr>
              <a:t>odročj</a:t>
            </a:r>
            <a:r>
              <a:rPr lang="sl-SI" altLang="sl-SI" sz="4800" dirty="0">
                <a:solidFill>
                  <a:srgbClr val="5D8AA8"/>
                </a:solidFill>
              </a:rPr>
              <a:t>e</a:t>
            </a:r>
            <a:r>
              <a:rPr lang="en-US" altLang="sl-SI" sz="4800" dirty="0">
                <a:solidFill>
                  <a:srgbClr val="5D8AA8"/>
                </a:solidFill>
              </a:rPr>
              <a:t> </a:t>
            </a:r>
            <a:r>
              <a:rPr lang="sl-SI" altLang="sl-SI" sz="4800" dirty="0">
                <a:solidFill>
                  <a:srgbClr val="5D8AA8"/>
                </a:solidFill>
              </a:rPr>
              <a:t>varnosti tajnih podatkov v komunikacijsko informacijskih sistemih</a:t>
            </a:r>
            <a:endParaRPr lang="sl-SI" sz="4800" dirty="0">
              <a:solidFill>
                <a:srgbClr val="5D8AA8"/>
              </a:solidFill>
            </a:endParaRPr>
          </a:p>
        </p:txBody>
      </p:sp>
      <p:sp>
        <p:nvSpPr>
          <p:cNvPr id="11" name="Subtitle 10">
            <a:extLst>
              <a:ext uri="{FF2B5EF4-FFF2-40B4-BE49-F238E27FC236}">
                <a16:creationId xmlns:a16="http://schemas.microsoft.com/office/drawing/2014/main" id="{78B25E81-384D-40CC-A5A9-255D6F833448}"/>
              </a:ext>
            </a:extLst>
          </p:cNvPr>
          <p:cNvSpPr>
            <a:spLocks noGrp="1"/>
          </p:cNvSpPr>
          <p:nvPr>
            <p:ph type="subTitle" idx="1"/>
          </p:nvPr>
        </p:nvSpPr>
        <p:spPr>
          <a:xfrm>
            <a:off x="1524000" y="3509963"/>
            <a:ext cx="9144000" cy="2539707"/>
          </a:xfrm>
        </p:spPr>
        <p:txBody>
          <a:bodyPr>
            <a:normAutofit/>
          </a:bodyPr>
          <a:lstStyle/>
          <a:p>
            <a:endParaRPr lang="en-US" altLang="sl-SI" sz="2400" dirty="0"/>
          </a:p>
          <a:p>
            <a:r>
              <a:rPr lang="sl-SI" altLang="sl-SI" sz="2400" dirty="0"/>
              <a:t>Matej Ovčar</a:t>
            </a:r>
            <a:endParaRPr lang="en-US" altLang="sl-SI" sz="2400" dirty="0"/>
          </a:p>
          <a:p>
            <a:endParaRPr lang="en-US" altLang="sl-SI" dirty="0"/>
          </a:p>
          <a:p>
            <a:endParaRPr lang="sl-SI" dirty="0"/>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0" y="0"/>
            <a:ext cx="12192000" cy="1177747"/>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793" y="458459"/>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96150" y="77922"/>
            <a:ext cx="975467" cy="975467"/>
          </a:xfrm>
          <a:prstGeom prst="rect">
            <a:avLst/>
          </a:prstGeom>
        </p:spPr>
      </p:pic>
    </p:spTree>
    <p:extLst>
      <p:ext uri="{BB962C8B-B14F-4D97-AF65-F5344CB8AC3E}">
        <p14:creationId xmlns:p14="http://schemas.microsoft.com/office/powerpoint/2010/main" val="1990642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ubtitle 10">
            <a:extLst>
              <a:ext uri="{FF2B5EF4-FFF2-40B4-BE49-F238E27FC236}">
                <a16:creationId xmlns:a16="http://schemas.microsoft.com/office/drawing/2014/main" id="{78B25E81-384D-40CC-A5A9-255D6F833448}"/>
              </a:ext>
            </a:extLst>
          </p:cNvPr>
          <p:cNvSpPr>
            <a:spLocks noGrp="1"/>
          </p:cNvSpPr>
          <p:nvPr>
            <p:ph type="subTitle" idx="1"/>
          </p:nvPr>
        </p:nvSpPr>
        <p:spPr>
          <a:xfrm>
            <a:off x="1524000" y="3509963"/>
            <a:ext cx="9144000" cy="2539707"/>
          </a:xfrm>
        </p:spPr>
        <p:txBody>
          <a:bodyPr>
            <a:normAutofit/>
          </a:bodyPr>
          <a:lstStyle/>
          <a:p>
            <a:endParaRPr lang="en-US" altLang="sl-SI" sz="2400" dirty="0"/>
          </a:p>
          <a:p>
            <a:endParaRPr lang="sl-SI" dirty="0"/>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0" y="0"/>
            <a:ext cx="12192000" cy="1177747"/>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793" y="458459"/>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96150" y="77922"/>
            <a:ext cx="975467" cy="975467"/>
          </a:xfrm>
          <a:prstGeom prst="rect">
            <a:avLst/>
          </a:prstGeom>
        </p:spPr>
      </p:pic>
      <p:sp>
        <p:nvSpPr>
          <p:cNvPr id="8" name="Title 1">
            <a:extLst>
              <a:ext uri="{FF2B5EF4-FFF2-40B4-BE49-F238E27FC236}">
                <a16:creationId xmlns:a16="http://schemas.microsoft.com/office/drawing/2014/main" id="{4D6F9B2D-C590-4D62-98CB-D932AFCD36C3}"/>
              </a:ext>
            </a:extLst>
          </p:cNvPr>
          <p:cNvSpPr txBox="1">
            <a:spLocks/>
          </p:cNvSpPr>
          <p:nvPr/>
        </p:nvSpPr>
        <p:spPr>
          <a:xfrm>
            <a:off x="168250" y="1345997"/>
            <a:ext cx="11923776" cy="1089965"/>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4400" dirty="0">
                <a:solidFill>
                  <a:schemeClr val="accent5">
                    <a:lumMod val="75000"/>
                  </a:schemeClr>
                </a:solidFill>
              </a:rPr>
              <a:t>PRAVNA PODLAGA</a:t>
            </a:r>
            <a:endParaRPr lang="sl-SI" dirty="0">
              <a:solidFill>
                <a:srgbClr val="5D8AA8"/>
              </a:solidFill>
            </a:endParaRPr>
          </a:p>
        </p:txBody>
      </p:sp>
      <p:sp>
        <p:nvSpPr>
          <p:cNvPr id="12" name="TextBox 7">
            <a:extLst>
              <a:ext uri="{FF2B5EF4-FFF2-40B4-BE49-F238E27FC236}">
                <a16:creationId xmlns:a16="http://schemas.microsoft.com/office/drawing/2014/main" id="{0D7C09D4-84FA-4666-AB59-BF461807EEE3}"/>
              </a:ext>
            </a:extLst>
          </p:cNvPr>
          <p:cNvSpPr txBox="1"/>
          <p:nvPr/>
        </p:nvSpPr>
        <p:spPr>
          <a:xfrm>
            <a:off x="1119226" y="2674776"/>
            <a:ext cx="9144000" cy="3847207"/>
          </a:xfrm>
          <a:prstGeom prst="rect">
            <a:avLst/>
          </a:prstGeom>
          <a:noFill/>
        </p:spPr>
        <p:txBody>
          <a:bodyPr wrap="square">
            <a:spAutoFit/>
          </a:bodyPr>
          <a:lstStyle/>
          <a:p>
            <a:pPr marL="342900" indent="-342900">
              <a:buFont typeface="Wingdings" panose="05000000000000000000" pitchFamily="2" charset="2"/>
              <a:buChar char="q"/>
            </a:pPr>
            <a:r>
              <a:rPr lang="en-US" sz="2400" dirty="0" err="1"/>
              <a:t>Zakon</a:t>
            </a:r>
            <a:r>
              <a:rPr lang="en-US" sz="2400" dirty="0"/>
              <a:t> o </a:t>
            </a:r>
            <a:r>
              <a:rPr lang="en-US" sz="2400" dirty="0" err="1"/>
              <a:t>tajnih</a:t>
            </a:r>
            <a:r>
              <a:rPr lang="en-US" sz="2400" dirty="0"/>
              <a:t> </a:t>
            </a:r>
            <a:r>
              <a:rPr lang="en-US" sz="2400" dirty="0" err="1"/>
              <a:t>podatkih</a:t>
            </a:r>
            <a:r>
              <a:rPr lang="en-US" sz="2400" dirty="0"/>
              <a:t> (</a:t>
            </a:r>
            <a:r>
              <a:rPr lang="en-US" sz="2400" dirty="0" err="1"/>
              <a:t>Uradni</a:t>
            </a:r>
            <a:r>
              <a:rPr lang="en-US" sz="2400" dirty="0"/>
              <a:t> list RS, </a:t>
            </a:r>
            <a:r>
              <a:rPr lang="en-US" sz="2400" dirty="0" err="1"/>
              <a:t>št</a:t>
            </a:r>
            <a:r>
              <a:rPr lang="en-US" sz="2400" dirty="0"/>
              <a:t>. 50/06 – </a:t>
            </a:r>
            <a:r>
              <a:rPr lang="en-US" sz="2400" dirty="0" err="1"/>
              <a:t>uradno</a:t>
            </a:r>
            <a:r>
              <a:rPr lang="en-US" sz="2400" dirty="0"/>
              <a:t> </a:t>
            </a:r>
            <a:r>
              <a:rPr lang="en-US" sz="2400" dirty="0" err="1"/>
              <a:t>prečiščeno</a:t>
            </a:r>
            <a:r>
              <a:rPr lang="en-US" sz="2400" dirty="0"/>
              <a:t> </a:t>
            </a:r>
            <a:r>
              <a:rPr lang="en-US" sz="2400" dirty="0" err="1"/>
              <a:t>besedilo</a:t>
            </a:r>
            <a:r>
              <a:rPr lang="en-US" sz="2400" dirty="0"/>
              <a:t>, 9/10, 60/11 in 8/20)</a:t>
            </a:r>
            <a:r>
              <a:rPr lang="sl-SI" sz="2400" dirty="0"/>
              <a:t> - </a:t>
            </a:r>
            <a:r>
              <a:rPr lang="sl-SI" sz="2400" dirty="0">
                <a:solidFill>
                  <a:srgbClr val="5D8AA8"/>
                </a:solidFill>
              </a:rPr>
              <a:t>ZTP</a:t>
            </a:r>
          </a:p>
          <a:p>
            <a:pPr marL="342900" indent="-342900">
              <a:buFont typeface="Wingdings" panose="05000000000000000000" pitchFamily="2" charset="2"/>
              <a:buChar char="q"/>
            </a:pPr>
            <a:r>
              <a:rPr lang="sl-SI" sz="2400" strike="sngStrike" dirty="0"/>
              <a:t>Uredba o varovanju tajnih podatkov v komunikacijsko informacijskih sistemih (Uradni list RS, št. 48/07 in 86/11) </a:t>
            </a:r>
          </a:p>
          <a:p>
            <a:pPr marL="342900" indent="-342900">
              <a:buFont typeface="Wingdings" panose="05000000000000000000" pitchFamily="2" charset="2"/>
              <a:buChar char="q"/>
            </a:pPr>
            <a:r>
              <a:rPr lang="sl-SI" sz="2400" dirty="0"/>
              <a:t>Uredba o varovanju tajnih (Uradni list RS, št. 50/22) – </a:t>
            </a:r>
            <a:r>
              <a:rPr lang="sl-SI" sz="2400" dirty="0">
                <a:solidFill>
                  <a:srgbClr val="5D8AA8"/>
                </a:solidFill>
              </a:rPr>
              <a:t>Uredba v veljavi</a:t>
            </a:r>
          </a:p>
          <a:p>
            <a:r>
              <a:rPr lang="sl-SI" sz="2400" dirty="0"/>
              <a:t> ---------------------------------------------------------------------------------------------</a:t>
            </a:r>
          </a:p>
          <a:p>
            <a:pPr marL="342900" indent="-342900">
              <a:buFont typeface="Wingdings" panose="05000000000000000000" pitchFamily="2" charset="2"/>
              <a:buChar char="q"/>
            </a:pPr>
            <a:r>
              <a:rPr lang="sl-SI" sz="2000" dirty="0"/>
              <a:t>Dokumenti, ki izhajajo iz zakonskih in podzakonskih predpisov (priloge, vzorci, navodila …) </a:t>
            </a:r>
          </a:p>
          <a:p>
            <a:pPr marL="342900" indent="-342900">
              <a:buFont typeface="Wingdings" panose="05000000000000000000" pitchFamily="2" charset="2"/>
              <a:buChar char="q"/>
            </a:pPr>
            <a:r>
              <a:rPr lang="sl-SI" sz="2000" dirty="0"/>
              <a:t>Zakon o splošnem upravnem postopku (Uradni list RS, št. </a:t>
            </a:r>
            <a:r>
              <a:rPr lang="sl-SI" sz="2000" dirty="0">
                <a:hlinkClick r:id="rId5" tooltip="Zakon o splošnem upravnem postopku (uradno prečiščeno besedilo)">
                  <a:extLst>
                    <a:ext uri="{A12FA001-AC4F-418D-AE19-62706E023703}">
                      <ahyp:hlinkClr xmlns:ahyp="http://schemas.microsoft.com/office/drawing/2018/hyperlinkcolor" val="tx"/>
                    </a:ext>
                  </a:extLst>
                </a:hlinkClick>
              </a:rPr>
              <a:t>24/06</a:t>
            </a:r>
            <a:r>
              <a:rPr lang="sl-SI" sz="2000" dirty="0"/>
              <a:t> – uradno prečiščeno besedilo, </a:t>
            </a:r>
            <a:r>
              <a:rPr lang="sl-SI" sz="2000" dirty="0">
                <a:hlinkClick r:id="rId6" tooltip="Zakon o upravnem sporu">
                  <a:extLst>
                    <a:ext uri="{A12FA001-AC4F-418D-AE19-62706E023703}">
                      <ahyp:hlinkClr xmlns:ahyp="http://schemas.microsoft.com/office/drawing/2018/hyperlinkcolor" val="tx"/>
                    </a:ext>
                  </a:extLst>
                </a:hlinkClick>
              </a:rPr>
              <a:t>105/06</a:t>
            </a:r>
            <a:r>
              <a:rPr lang="sl-SI" sz="2000" dirty="0"/>
              <a:t> – ZUS 1, </a:t>
            </a:r>
            <a:r>
              <a:rPr lang="sl-SI" sz="2000" dirty="0">
                <a:hlinkClick r:id="rId7" tooltip="Zakon o spremembah in dopolnitvah Zakona o splošnem upravnem postopku">
                  <a:extLst>
                    <a:ext uri="{A12FA001-AC4F-418D-AE19-62706E023703}">
                      <ahyp:hlinkClr xmlns:ahyp="http://schemas.microsoft.com/office/drawing/2018/hyperlinkcolor" val="tx"/>
                    </a:ext>
                  </a:extLst>
                </a:hlinkClick>
              </a:rPr>
              <a:t>126/07</a:t>
            </a:r>
            <a:r>
              <a:rPr lang="sl-SI" sz="2000" dirty="0"/>
              <a:t>, </a:t>
            </a:r>
            <a:r>
              <a:rPr lang="sl-SI" sz="2000" dirty="0">
                <a:hlinkClick r:id="rId8" tooltip="Zakon o spremembi in dopolnitvah Zakona o splošnem upravnem postopku">
                  <a:extLst>
                    <a:ext uri="{A12FA001-AC4F-418D-AE19-62706E023703}">
                      <ahyp:hlinkClr xmlns:ahyp="http://schemas.microsoft.com/office/drawing/2018/hyperlinkcolor" val="tx"/>
                    </a:ext>
                  </a:extLst>
                </a:hlinkClick>
              </a:rPr>
              <a:t>65/08</a:t>
            </a:r>
            <a:r>
              <a:rPr lang="sl-SI" sz="2000" dirty="0"/>
              <a:t>, </a:t>
            </a:r>
            <a:r>
              <a:rPr lang="sl-SI" sz="2000" dirty="0">
                <a:hlinkClick r:id="rId9" tooltip="Zakon o spremembah in dopolnitvah Zakona o splošnem upravnem postopku">
                  <a:extLst>
                    <a:ext uri="{A12FA001-AC4F-418D-AE19-62706E023703}">
                      <ahyp:hlinkClr xmlns:ahyp="http://schemas.microsoft.com/office/drawing/2018/hyperlinkcolor" val="tx"/>
                    </a:ext>
                  </a:extLst>
                </a:hlinkClick>
              </a:rPr>
              <a:t>8/10</a:t>
            </a:r>
            <a:r>
              <a:rPr lang="sl-SI" sz="2000" dirty="0"/>
              <a:t>, </a:t>
            </a:r>
            <a:r>
              <a:rPr lang="sl-SI" sz="2000" dirty="0">
                <a:hlinkClick r:id="rId10" tooltip="Zakon o spremembah in dopolnitvi Zakona o splošnem upravnem postopku">
                  <a:extLst>
                    <a:ext uri="{A12FA001-AC4F-418D-AE19-62706E023703}">
                      <ahyp:hlinkClr xmlns:ahyp="http://schemas.microsoft.com/office/drawing/2018/hyperlinkcolor" val="tx"/>
                    </a:ext>
                  </a:extLst>
                </a:hlinkClick>
              </a:rPr>
              <a:t>82/13</a:t>
            </a:r>
            <a:r>
              <a:rPr lang="sl-SI" sz="2000" dirty="0"/>
              <a:t> in </a:t>
            </a:r>
            <a:r>
              <a:rPr lang="sl-SI" sz="2000" dirty="0">
                <a:hlinkClick r:id="rId11" tooltip="Zakon o interventnih ukrepih za omilitev posledic drugega vala epidemije COVID-19">
                  <a:extLst>
                    <a:ext uri="{A12FA001-AC4F-418D-AE19-62706E023703}">
                      <ahyp:hlinkClr xmlns:ahyp="http://schemas.microsoft.com/office/drawing/2018/hyperlinkcolor" val="tx"/>
                    </a:ext>
                  </a:extLst>
                </a:hlinkClick>
              </a:rPr>
              <a:t>175/20</a:t>
            </a:r>
            <a:r>
              <a:rPr lang="sl-SI" sz="2000" dirty="0"/>
              <a:t> – ZIUOPDVE) - </a:t>
            </a:r>
            <a:r>
              <a:rPr lang="sl-SI" sz="2000" dirty="0">
                <a:solidFill>
                  <a:srgbClr val="5D8AA8"/>
                </a:solidFill>
              </a:rPr>
              <a:t>ZUP</a:t>
            </a:r>
          </a:p>
        </p:txBody>
      </p:sp>
    </p:spTree>
    <p:extLst>
      <p:ext uri="{BB962C8B-B14F-4D97-AF65-F5344CB8AC3E}">
        <p14:creationId xmlns:p14="http://schemas.microsoft.com/office/powerpoint/2010/main" val="12077747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212142" y="1397203"/>
            <a:ext cx="11835992" cy="841248"/>
          </a:xfrm>
        </p:spPr>
        <p:txBody>
          <a:bodyPr>
            <a:normAutofit fontScale="90000"/>
          </a:bodyPr>
          <a:lstStyle/>
          <a:p>
            <a:br>
              <a:rPr lang="en-US" altLang="sl-SI" sz="4400" dirty="0">
                <a:solidFill>
                  <a:schemeClr val="accent5">
                    <a:lumMod val="75000"/>
                  </a:schemeClr>
                </a:solidFill>
              </a:rPr>
            </a:br>
            <a:r>
              <a:rPr lang="sl-SI" altLang="sl-SI" sz="4400" dirty="0">
                <a:solidFill>
                  <a:srgbClr val="5D8AA8"/>
                </a:solidFill>
              </a:rPr>
              <a:t>VARNOSTNO VREDNOTENJE </a:t>
            </a:r>
            <a:r>
              <a:rPr lang="sl-SI" altLang="sl-SI" dirty="0">
                <a:solidFill>
                  <a:srgbClr val="5D8AA8"/>
                </a:solidFill>
              </a:rPr>
              <a:t>KIS </a:t>
            </a:r>
            <a:r>
              <a:rPr lang="sl-SI" altLang="sl-SI" sz="4400" dirty="0">
                <a:solidFill>
                  <a:srgbClr val="5D8AA8"/>
                </a:solidFill>
              </a:rPr>
              <a:t>IN IZDAJA VARNOSTNIH DOVOLJENJ </a:t>
            </a: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
        <p:nvSpPr>
          <p:cNvPr id="8" name="TextBox 7">
            <a:extLst>
              <a:ext uri="{FF2B5EF4-FFF2-40B4-BE49-F238E27FC236}">
                <a16:creationId xmlns:a16="http://schemas.microsoft.com/office/drawing/2014/main" id="{586727C6-DDB5-454C-B6FC-DE71271BBF9F}"/>
              </a:ext>
            </a:extLst>
          </p:cNvPr>
          <p:cNvSpPr txBox="1"/>
          <p:nvPr/>
        </p:nvSpPr>
        <p:spPr>
          <a:xfrm>
            <a:off x="416965" y="2830665"/>
            <a:ext cx="10599725" cy="2800767"/>
          </a:xfrm>
          <a:prstGeom prst="rect">
            <a:avLst/>
          </a:prstGeom>
          <a:noFill/>
        </p:spPr>
        <p:txBody>
          <a:bodyPr wrap="square">
            <a:spAutoFit/>
          </a:bodyPr>
          <a:lstStyle/>
          <a:p>
            <a:pPr marL="285750" indent="-285750" eaLnBrk="1" fontAlgn="auto" hangingPunct="1">
              <a:spcBef>
                <a:spcPts val="0"/>
              </a:spcBef>
              <a:spcAft>
                <a:spcPts val="0"/>
              </a:spcAft>
              <a:buFont typeface="Arial" panose="020B0604020202020204" pitchFamily="34" charset="0"/>
              <a:buChar char="•"/>
              <a:defRPr/>
            </a:pPr>
            <a:endParaRPr lang="en-US" sz="2800" dirty="0">
              <a:latin typeface="+mn-lt"/>
            </a:endParaRPr>
          </a:p>
          <a:p>
            <a:pPr marL="457200" indent="-457200" eaLnBrk="1" fontAlgn="auto" hangingPunct="1">
              <a:spcBef>
                <a:spcPts val="0"/>
              </a:spcBef>
              <a:spcAft>
                <a:spcPts val="0"/>
              </a:spcAft>
              <a:buFont typeface="Wingdings" panose="05000000000000000000" pitchFamily="2" charset="2"/>
              <a:buChar char="q"/>
              <a:defRPr/>
            </a:pPr>
            <a:r>
              <a:rPr lang="sl-SI" sz="2400" dirty="0"/>
              <a:t>Varnostno vrednotenje KIS </a:t>
            </a:r>
            <a:r>
              <a:rPr lang="sl-SI" sz="2400" dirty="0">
                <a:latin typeface="+mn-lt"/>
              </a:rPr>
              <a:t>opravlja nacionalni varnostni organ – UVTP, v skladu z 39.a členom Zakona o tajnih podatkih (ZTP) za vse stopnje tajnosti:</a:t>
            </a:r>
          </a:p>
          <a:p>
            <a:pPr eaLnBrk="1" fontAlgn="auto" hangingPunct="1">
              <a:spcBef>
                <a:spcPts val="0"/>
              </a:spcBef>
              <a:spcAft>
                <a:spcPts val="0"/>
              </a:spcAft>
              <a:defRPr/>
            </a:pPr>
            <a:r>
              <a:rPr lang="sl-SI" sz="2400" dirty="0"/>
              <a:t>		</a:t>
            </a:r>
            <a:r>
              <a:rPr lang="sl-SI" sz="2400" b="1" dirty="0">
                <a:solidFill>
                  <a:srgbClr val="5D8AA8"/>
                </a:solidFill>
                <a:latin typeface="+mj-lt"/>
                <a:ea typeface="+mj-ea"/>
                <a:cs typeface="+mj-cs"/>
              </a:rPr>
              <a:t>INTERNO, </a:t>
            </a:r>
            <a:r>
              <a:rPr lang="sl-SI" sz="2400" b="1" dirty="0">
                <a:latin typeface="+mj-lt"/>
                <a:ea typeface="+mj-ea"/>
                <a:cs typeface="+mj-cs"/>
              </a:rPr>
              <a:t>ZAUPNO, TAJNO in STROGO TAJNO</a:t>
            </a:r>
          </a:p>
          <a:p>
            <a:pPr eaLnBrk="1" fontAlgn="auto" hangingPunct="1">
              <a:spcBef>
                <a:spcPts val="0"/>
              </a:spcBef>
              <a:spcAft>
                <a:spcPts val="0"/>
              </a:spcAft>
              <a:defRPr/>
            </a:pPr>
            <a:endParaRPr lang="en-US" sz="2800" dirty="0">
              <a:latin typeface="+mn-lt"/>
            </a:endParaRPr>
          </a:p>
          <a:p>
            <a:pPr marL="457200" indent="-457200" eaLnBrk="1" fontAlgn="auto" hangingPunct="1">
              <a:spcBef>
                <a:spcPts val="0"/>
              </a:spcBef>
              <a:spcAft>
                <a:spcPts val="0"/>
              </a:spcAft>
              <a:buFont typeface="Wingdings" panose="05000000000000000000" pitchFamily="2" charset="2"/>
              <a:buChar char="q"/>
              <a:defRPr/>
            </a:pPr>
            <a:r>
              <a:rPr lang="sl-SI" sz="2400" b="1" dirty="0">
                <a:latin typeface="+mn-lt"/>
              </a:rPr>
              <a:t>Izdaja varnostnih dovoljenje (vodenje postopka)</a:t>
            </a:r>
            <a:r>
              <a:rPr lang="en-US" sz="2400" dirty="0">
                <a:latin typeface="+mn-lt"/>
              </a:rPr>
              <a:t>: </a:t>
            </a:r>
            <a:r>
              <a:rPr lang="sl-SI" sz="2400" dirty="0"/>
              <a:t>UVTP vodi postopke varnostnega vrednotenja in izdaje varnostnih dovoljenj v skladu z </a:t>
            </a:r>
            <a:r>
              <a:rPr lang="sl-SI" sz="2400" dirty="0">
                <a:solidFill>
                  <a:srgbClr val="5D8AA8"/>
                </a:solidFill>
              </a:rPr>
              <a:t>ZUP</a:t>
            </a:r>
            <a:r>
              <a:rPr lang="sl-SI" sz="2400" dirty="0"/>
              <a:t>;</a:t>
            </a:r>
            <a:endParaRPr lang="sl-SI" sz="2400" dirty="0">
              <a:latin typeface="+mn-lt"/>
            </a:endParaRPr>
          </a:p>
        </p:txBody>
      </p:sp>
    </p:spTree>
    <p:extLst>
      <p:ext uri="{BB962C8B-B14F-4D97-AF65-F5344CB8AC3E}">
        <p14:creationId xmlns:p14="http://schemas.microsoft.com/office/powerpoint/2010/main" val="40062063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212142" y="1397203"/>
            <a:ext cx="11835992" cy="841248"/>
          </a:xfrm>
        </p:spPr>
        <p:txBody>
          <a:bodyPr>
            <a:normAutofit fontScale="90000"/>
          </a:bodyPr>
          <a:lstStyle/>
          <a:p>
            <a:br>
              <a:rPr lang="en-US" altLang="sl-SI" sz="4400" dirty="0">
                <a:solidFill>
                  <a:schemeClr val="accent5">
                    <a:lumMod val="75000"/>
                  </a:schemeClr>
                </a:solidFill>
              </a:rPr>
            </a:br>
            <a:r>
              <a:rPr lang="sl-SI" altLang="sl-SI" sz="4400" dirty="0">
                <a:solidFill>
                  <a:srgbClr val="5D8AA8"/>
                </a:solidFill>
              </a:rPr>
              <a:t>VLOGA IN VARNOSTNA DOKUMENTACIJA ZA KIS </a:t>
            </a: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
        <p:nvSpPr>
          <p:cNvPr id="8" name="TextBox 7">
            <a:extLst>
              <a:ext uri="{FF2B5EF4-FFF2-40B4-BE49-F238E27FC236}">
                <a16:creationId xmlns:a16="http://schemas.microsoft.com/office/drawing/2014/main" id="{586727C6-DDB5-454C-B6FC-DE71271BBF9F}"/>
              </a:ext>
            </a:extLst>
          </p:cNvPr>
          <p:cNvSpPr txBox="1"/>
          <p:nvPr/>
        </p:nvSpPr>
        <p:spPr>
          <a:xfrm>
            <a:off x="416965" y="2830665"/>
            <a:ext cx="10599725" cy="3600986"/>
          </a:xfrm>
          <a:prstGeom prst="rect">
            <a:avLst/>
          </a:prstGeom>
          <a:noFill/>
        </p:spPr>
        <p:txBody>
          <a:bodyPr wrap="square">
            <a:spAutoFit/>
          </a:bodyPr>
          <a:lstStyle/>
          <a:p>
            <a:pPr eaLnBrk="1" fontAlgn="auto" hangingPunct="1">
              <a:spcBef>
                <a:spcPts val="0"/>
              </a:spcBef>
              <a:spcAft>
                <a:spcPts val="0"/>
              </a:spcAft>
              <a:defRPr/>
            </a:pPr>
            <a:r>
              <a:rPr lang="sl-SI" sz="2400" dirty="0">
                <a:latin typeface="+mn-lt"/>
              </a:rPr>
              <a:t>Obvezna dokumentacija k vlogi za pridobitev varnostnega dovoljenja:</a:t>
            </a:r>
          </a:p>
          <a:p>
            <a:pPr marL="457200" indent="-457200" eaLnBrk="1" fontAlgn="auto" hangingPunct="1">
              <a:spcBef>
                <a:spcPts val="0"/>
              </a:spcBef>
              <a:spcAft>
                <a:spcPts val="0"/>
              </a:spcAft>
              <a:buFont typeface="Wingdings" panose="05000000000000000000" pitchFamily="2" charset="2"/>
              <a:buChar char="q"/>
              <a:defRPr/>
            </a:pPr>
            <a:r>
              <a:rPr lang="sl-SI" sz="2400" dirty="0">
                <a:latin typeface="+mn-lt"/>
              </a:rPr>
              <a:t>Načrt varovanja KIS,</a:t>
            </a:r>
          </a:p>
          <a:p>
            <a:pPr marL="457200" indent="-457200" eaLnBrk="1" fontAlgn="auto" hangingPunct="1">
              <a:spcBef>
                <a:spcPts val="0"/>
              </a:spcBef>
              <a:spcAft>
                <a:spcPts val="0"/>
              </a:spcAft>
              <a:buFont typeface="Wingdings" panose="05000000000000000000" pitchFamily="2" charset="2"/>
              <a:buChar char="q"/>
              <a:defRPr/>
            </a:pPr>
            <a:r>
              <a:rPr lang="sl-SI" sz="2400" dirty="0">
                <a:latin typeface="+mn-lt"/>
              </a:rPr>
              <a:t>Ocena varnostnih tveganj KIS,</a:t>
            </a:r>
          </a:p>
          <a:p>
            <a:pPr marL="457200" indent="-457200" eaLnBrk="1" fontAlgn="auto" hangingPunct="1">
              <a:spcBef>
                <a:spcPts val="0"/>
              </a:spcBef>
              <a:spcAft>
                <a:spcPts val="0"/>
              </a:spcAft>
              <a:buFont typeface="Wingdings" panose="05000000000000000000" pitchFamily="2" charset="2"/>
              <a:buChar char="q"/>
              <a:defRPr/>
            </a:pPr>
            <a:r>
              <a:rPr lang="sl-SI" sz="2400" dirty="0">
                <a:latin typeface="+mn-lt"/>
              </a:rPr>
              <a:t>Varnostna navodila za delo v KIS,</a:t>
            </a:r>
          </a:p>
          <a:p>
            <a:pPr eaLnBrk="1" fontAlgn="auto" hangingPunct="1">
              <a:spcBef>
                <a:spcPts val="0"/>
              </a:spcBef>
              <a:spcAft>
                <a:spcPts val="0"/>
              </a:spcAft>
              <a:defRPr/>
            </a:pPr>
            <a:r>
              <a:rPr lang="sl-SI" sz="1600" dirty="0"/>
              <a:t>*drugo relevantno dokumentacijo (poročilo o izvedenih meritvah zaščite prostorov pred neželenim elektromagnetnim sevanjem, potrdilo o varnostni ustreznosti kriptografske rešitve, potrdila o zaščiti sestavin sistema pred neželenim elektromagnetnim sevanjem).</a:t>
            </a:r>
            <a:endParaRPr lang="sl-SI" sz="1600" dirty="0">
              <a:latin typeface="+mn-lt"/>
            </a:endParaRPr>
          </a:p>
          <a:p>
            <a:pPr eaLnBrk="1" fontAlgn="auto" hangingPunct="1">
              <a:spcBef>
                <a:spcPts val="0"/>
              </a:spcBef>
              <a:spcAft>
                <a:spcPts val="0"/>
              </a:spcAft>
              <a:defRPr/>
            </a:pPr>
            <a:r>
              <a:rPr lang="sl-SI" sz="2800" dirty="0"/>
              <a:t>-----------------------------------------------------------------------------------------------</a:t>
            </a:r>
          </a:p>
          <a:p>
            <a:pPr eaLnBrk="1" fontAlgn="auto" hangingPunct="1">
              <a:spcBef>
                <a:spcPts val="0"/>
              </a:spcBef>
              <a:spcAft>
                <a:spcPts val="0"/>
              </a:spcAft>
              <a:defRPr/>
            </a:pPr>
            <a:r>
              <a:rPr lang="sl-SI" sz="2400" dirty="0">
                <a:latin typeface="+mn-lt"/>
              </a:rPr>
              <a:t>NOVOST: Za KIS s stopnjo tajnosti INTERNO (samostojna delovna postaja) je potrebno k vlogi priložiti le </a:t>
            </a:r>
            <a:r>
              <a:rPr lang="sl-SI" sz="2400" dirty="0">
                <a:solidFill>
                  <a:srgbClr val="5D8AA8"/>
                </a:solidFill>
                <a:latin typeface="+mn-lt"/>
              </a:rPr>
              <a:t>VARNOSTNO NAVODILO ZA DELO  V  KIS</a:t>
            </a:r>
            <a:r>
              <a:rPr lang="sl-SI" sz="2400" dirty="0">
                <a:latin typeface="+mn-lt"/>
              </a:rPr>
              <a:t> </a:t>
            </a:r>
            <a:r>
              <a:rPr lang="sl-SI" sz="2400" dirty="0">
                <a:solidFill>
                  <a:srgbClr val="5D8AA8"/>
                </a:solidFill>
                <a:latin typeface="+mn-lt"/>
              </a:rPr>
              <a:t>(</a:t>
            </a:r>
            <a:r>
              <a:rPr lang="sl-SI" sz="2400" dirty="0">
                <a:solidFill>
                  <a:srgbClr val="5D8AA8"/>
                </a:solidFill>
              </a:rPr>
              <a:t>Priloga 14</a:t>
            </a:r>
            <a:r>
              <a:rPr lang="sl-SI" sz="2400" dirty="0">
                <a:solidFill>
                  <a:srgbClr val="5D8AA8"/>
                </a:solidFill>
                <a:latin typeface="+mn-lt"/>
              </a:rPr>
              <a:t>)</a:t>
            </a:r>
          </a:p>
        </p:txBody>
      </p:sp>
    </p:spTree>
    <p:extLst>
      <p:ext uri="{BB962C8B-B14F-4D97-AF65-F5344CB8AC3E}">
        <p14:creationId xmlns:p14="http://schemas.microsoft.com/office/powerpoint/2010/main" val="13449717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212142" y="1397203"/>
            <a:ext cx="11835992" cy="841248"/>
          </a:xfrm>
        </p:spPr>
        <p:txBody>
          <a:bodyPr>
            <a:normAutofit fontScale="90000"/>
          </a:bodyPr>
          <a:lstStyle/>
          <a:p>
            <a:br>
              <a:rPr lang="en-US" altLang="sl-SI" sz="4400" dirty="0">
                <a:solidFill>
                  <a:schemeClr val="accent5">
                    <a:lumMod val="75000"/>
                  </a:schemeClr>
                </a:solidFill>
              </a:rPr>
            </a:br>
            <a:r>
              <a:rPr lang="sl-SI" altLang="sl-SI" sz="4400" dirty="0">
                <a:solidFill>
                  <a:srgbClr val="5D8AA8"/>
                </a:solidFill>
              </a:rPr>
              <a:t>DOLOČITEV ODGOVORNIH OSEB ZA KIS</a:t>
            </a: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
        <p:nvSpPr>
          <p:cNvPr id="8" name="TextBox 7">
            <a:extLst>
              <a:ext uri="{FF2B5EF4-FFF2-40B4-BE49-F238E27FC236}">
                <a16:creationId xmlns:a16="http://schemas.microsoft.com/office/drawing/2014/main" id="{586727C6-DDB5-454C-B6FC-DE71271BBF9F}"/>
              </a:ext>
            </a:extLst>
          </p:cNvPr>
          <p:cNvSpPr txBox="1"/>
          <p:nvPr/>
        </p:nvSpPr>
        <p:spPr>
          <a:xfrm>
            <a:off x="416965" y="2830665"/>
            <a:ext cx="10599725" cy="2739211"/>
          </a:xfrm>
          <a:prstGeom prst="rect">
            <a:avLst/>
          </a:prstGeom>
          <a:noFill/>
        </p:spPr>
        <p:txBody>
          <a:bodyPr wrap="square">
            <a:spAutoFit/>
          </a:bodyPr>
          <a:lstStyle/>
          <a:p>
            <a:pPr marL="457200" indent="-457200" eaLnBrk="1" hangingPunct="1">
              <a:buFont typeface="Wingdings" panose="05000000000000000000" pitchFamily="2" charset="2"/>
              <a:buChar char="q"/>
            </a:pPr>
            <a:r>
              <a:rPr lang="sl-SI" altLang="sl-SI" sz="2400" dirty="0"/>
              <a:t>Predstojnik organa in organizacije imenuje odgovorne osebe (51. člen Uredbe):</a:t>
            </a:r>
          </a:p>
          <a:p>
            <a:pPr marL="457200" indent="-457200" eaLnBrk="1" hangingPunct="1">
              <a:buFont typeface="Wingdings" panose="05000000000000000000" pitchFamily="2" charset="2"/>
              <a:buChar char="q"/>
            </a:pPr>
            <a:endParaRPr lang="sl-SI" altLang="sl-SI" sz="2400" dirty="0"/>
          </a:p>
          <a:p>
            <a:pPr algn="ctr" eaLnBrk="1" hangingPunct="1"/>
            <a:r>
              <a:rPr lang="sl-SI" altLang="sl-SI" sz="2400" dirty="0">
                <a:solidFill>
                  <a:srgbClr val="5D8AA8"/>
                </a:solidFill>
              </a:rPr>
              <a:t>skrbnika sistema </a:t>
            </a:r>
            <a:endParaRPr lang="sl-SI" altLang="sl-SI" sz="2400" dirty="0"/>
          </a:p>
          <a:p>
            <a:pPr algn="ctr" eaLnBrk="1" hangingPunct="1"/>
            <a:r>
              <a:rPr lang="sl-SI" altLang="sl-SI" sz="2400" dirty="0"/>
              <a:t>upravljavca sistema</a:t>
            </a:r>
          </a:p>
          <a:p>
            <a:pPr algn="ctr" eaLnBrk="1" hangingPunct="1"/>
            <a:r>
              <a:rPr lang="sl-SI" altLang="sl-SI" sz="2400" dirty="0"/>
              <a:t>vodjo informacijske varnosti sistema</a:t>
            </a:r>
          </a:p>
          <a:p>
            <a:pPr algn="ctr" eaLnBrk="1" hangingPunct="1"/>
            <a:r>
              <a:rPr lang="sl-SI" altLang="sl-SI" sz="2400" dirty="0">
                <a:solidFill>
                  <a:srgbClr val="5D8AA8"/>
                </a:solidFill>
              </a:rPr>
              <a:t>skrbnika kriptografskega materiala</a:t>
            </a:r>
          </a:p>
          <a:p>
            <a:pPr marL="457200" indent="-457200" eaLnBrk="1" hangingPunct="1">
              <a:buFont typeface="Wingdings" panose="05000000000000000000" pitchFamily="2" charset="2"/>
              <a:buChar char="q"/>
            </a:pPr>
            <a:endParaRPr lang="sl-SI" altLang="sl-SI" sz="2800" dirty="0"/>
          </a:p>
        </p:txBody>
      </p:sp>
    </p:spTree>
    <p:extLst>
      <p:ext uri="{BB962C8B-B14F-4D97-AF65-F5344CB8AC3E}">
        <p14:creationId xmlns:p14="http://schemas.microsoft.com/office/powerpoint/2010/main" val="34856303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212142" y="1397203"/>
            <a:ext cx="11835992" cy="841248"/>
          </a:xfrm>
        </p:spPr>
        <p:txBody>
          <a:bodyPr>
            <a:normAutofit fontScale="90000"/>
          </a:bodyPr>
          <a:lstStyle/>
          <a:p>
            <a:br>
              <a:rPr lang="en-US" altLang="sl-SI" sz="4400" dirty="0">
                <a:solidFill>
                  <a:schemeClr val="accent5">
                    <a:lumMod val="75000"/>
                  </a:schemeClr>
                </a:solidFill>
              </a:rPr>
            </a:br>
            <a:r>
              <a:rPr kumimoji="0" lang="sl-SI" sz="4400" b="0" i="0" u="none" strike="noStrike" kern="1200" cap="none" spc="0" normalizeH="0" baseline="0" noProof="0" dirty="0">
                <a:ln>
                  <a:noFill/>
                </a:ln>
                <a:solidFill>
                  <a:srgbClr val="5D8AA8"/>
                </a:solidFill>
                <a:effectLst/>
                <a:uLnTx/>
                <a:uFillTx/>
                <a:latin typeface="Calibri Light" panose="020F0302020204030204"/>
                <a:ea typeface="+mj-ea"/>
                <a:cs typeface="+mj-cs"/>
              </a:rPr>
              <a:t>UNIČENJE TAJNIH PODATKOV</a:t>
            </a: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
        <p:nvSpPr>
          <p:cNvPr id="8" name="TextBox 7">
            <a:extLst>
              <a:ext uri="{FF2B5EF4-FFF2-40B4-BE49-F238E27FC236}">
                <a16:creationId xmlns:a16="http://schemas.microsoft.com/office/drawing/2014/main" id="{586727C6-DDB5-454C-B6FC-DE71271BBF9F}"/>
              </a:ext>
            </a:extLst>
          </p:cNvPr>
          <p:cNvSpPr txBox="1"/>
          <p:nvPr/>
        </p:nvSpPr>
        <p:spPr>
          <a:xfrm>
            <a:off x="482801" y="2886914"/>
            <a:ext cx="10599725" cy="2677656"/>
          </a:xfrm>
          <a:prstGeom prst="rect">
            <a:avLst/>
          </a:prstGeom>
          <a:noFill/>
        </p:spPr>
        <p:txBody>
          <a:bodyPr wrap="square">
            <a:spAutoFit/>
          </a:bodyPr>
          <a:lstStyle/>
          <a:p>
            <a:pPr marL="342900" indent="-342900" eaLnBrk="1" hangingPunct="1">
              <a:buFont typeface="Wingdings" panose="05000000000000000000" pitchFamily="2" charset="2"/>
              <a:buChar char="q"/>
            </a:pPr>
            <a:r>
              <a:rPr lang="sl-SI" sz="2400" dirty="0">
                <a:effectLst/>
                <a:ea typeface="Times New Roman" panose="02020603050405020304" pitchFamily="18" charset="0"/>
                <a:cs typeface="Times New Roman" panose="02020603050405020304" pitchFamily="18" charset="0"/>
              </a:rPr>
              <a:t>V primeru, da je oprema sistema, v katerem so se varovali tajni podatki stopnje tajnosti </a:t>
            </a:r>
            <a:r>
              <a:rPr lang="sl-SI" sz="2400" dirty="0">
                <a:solidFill>
                  <a:srgbClr val="5D8AA8"/>
                </a:solidFill>
                <a:effectLst/>
                <a:ea typeface="Times New Roman" panose="02020603050405020304" pitchFamily="18" charset="0"/>
                <a:cs typeface="Times New Roman" panose="02020603050405020304" pitchFamily="18" charset="0"/>
              </a:rPr>
              <a:t>INTERNO</a:t>
            </a:r>
            <a:r>
              <a:rPr lang="sl-SI" sz="2400" dirty="0">
                <a:effectLst/>
                <a:ea typeface="Times New Roman" panose="02020603050405020304" pitchFamily="18" charset="0"/>
                <a:cs typeface="Times New Roman" panose="02020603050405020304" pitchFamily="18" charset="0"/>
              </a:rPr>
              <a:t>, namenjena drugačni ali ponovni uporabi, je treba vse nosilce podatkov v elektronski obliki obdelati s postopkom varnega brisanja/prepisovanja ali fizično uničiti. (</a:t>
            </a:r>
            <a:r>
              <a:rPr lang="sl-SI" sz="2400" dirty="0">
                <a:solidFill>
                  <a:srgbClr val="5D8AA8"/>
                </a:solidFill>
                <a:effectLst/>
                <a:ea typeface="Times New Roman" panose="02020603050405020304" pitchFamily="18" charset="0"/>
                <a:cs typeface="Times New Roman" panose="02020603050405020304" pitchFamily="18" charset="0"/>
              </a:rPr>
              <a:t>Priloga 9</a:t>
            </a:r>
            <a:r>
              <a:rPr lang="sl-SI" sz="2400" dirty="0">
                <a:effectLst/>
                <a:ea typeface="Times New Roman" panose="02020603050405020304" pitchFamily="18" charset="0"/>
                <a:cs typeface="Times New Roman" panose="02020603050405020304" pitchFamily="18" charset="0"/>
              </a:rPr>
              <a:t>)</a:t>
            </a:r>
          </a:p>
          <a:p>
            <a:pPr marL="342900" indent="-342900" eaLnBrk="1" hangingPunct="1">
              <a:buFont typeface="Wingdings" panose="05000000000000000000" pitchFamily="2" charset="2"/>
              <a:buChar char="q"/>
            </a:pPr>
            <a:endParaRPr lang="sl-SI" sz="2400" dirty="0">
              <a:effectLst/>
              <a:ea typeface="Times New Roman" panose="02020603050405020304" pitchFamily="18" charset="0"/>
              <a:cs typeface="Times New Roman" panose="02020603050405020304" pitchFamily="18" charset="0"/>
            </a:endParaRPr>
          </a:p>
          <a:p>
            <a:pPr marL="342900" indent="-342900" eaLnBrk="1" hangingPunct="1">
              <a:buFont typeface="Wingdings" panose="05000000000000000000" pitchFamily="2" charset="2"/>
              <a:buChar char="q"/>
            </a:pPr>
            <a:r>
              <a:rPr lang="sl-SI" sz="2400" dirty="0">
                <a:effectLst/>
                <a:ea typeface="Times New Roman" panose="02020603050405020304" pitchFamily="18" charset="0"/>
                <a:cs typeface="Times New Roman" panose="02020603050405020304" pitchFamily="18" charset="0"/>
              </a:rPr>
              <a:t> Za opremo sistema v katerem so se varovali tajni podatki stopnje tajnosti </a:t>
            </a:r>
            <a:r>
              <a:rPr lang="sl-SI" sz="2400" dirty="0">
                <a:solidFill>
                  <a:srgbClr val="5D8AA8"/>
                </a:solidFill>
                <a:effectLst/>
                <a:ea typeface="Times New Roman" panose="02020603050405020304" pitchFamily="18" charset="0"/>
                <a:cs typeface="Times New Roman" panose="02020603050405020304" pitchFamily="18" charset="0"/>
              </a:rPr>
              <a:t>ZAUPNO ali višje</a:t>
            </a:r>
            <a:r>
              <a:rPr lang="sl-SI" sz="2400" dirty="0">
                <a:effectLst/>
                <a:ea typeface="Times New Roman" panose="02020603050405020304" pitchFamily="18" charset="0"/>
                <a:cs typeface="Times New Roman" panose="02020603050405020304" pitchFamily="18" charset="0"/>
              </a:rPr>
              <a:t>, ponovna uporaba v druge namene </a:t>
            </a:r>
            <a:r>
              <a:rPr lang="sl-SI" sz="2400" dirty="0">
                <a:solidFill>
                  <a:srgbClr val="5D8AA8"/>
                </a:solidFill>
                <a:effectLst/>
                <a:ea typeface="Times New Roman" panose="02020603050405020304" pitchFamily="18" charset="0"/>
                <a:cs typeface="Times New Roman" panose="02020603050405020304" pitchFamily="18" charset="0"/>
              </a:rPr>
              <a:t>ni možna</a:t>
            </a:r>
            <a:r>
              <a:rPr lang="sl-SI" sz="2400" dirty="0">
                <a:effectLst/>
                <a:ea typeface="Times New Roman" panose="02020603050405020304" pitchFamily="18" charset="0"/>
                <a:cs typeface="Times New Roman" panose="02020603050405020304" pitchFamily="18" charset="0"/>
              </a:rPr>
              <a:t>.</a:t>
            </a:r>
            <a:endParaRPr lang="sl-SI" altLang="sl-SI" sz="2400" dirty="0">
              <a:cs typeface="Calibri" panose="020F0502020204030204" pitchFamily="34" charset="0"/>
            </a:endParaRPr>
          </a:p>
        </p:txBody>
      </p:sp>
    </p:spTree>
    <p:extLst>
      <p:ext uri="{BB962C8B-B14F-4D97-AF65-F5344CB8AC3E}">
        <p14:creationId xmlns:p14="http://schemas.microsoft.com/office/powerpoint/2010/main" val="8577741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168250" y="1345997"/>
            <a:ext cx="11923776" cy="1089965"/>
          </a:xfrm>
        </p:spPr>
        <p:txBody>
          <a:bodyPr>
            <a:normAutofit/>
          </a:bodyPr>
          <a:lstStyle/>
          <a:p>
            <a:r>
              <a:rPr lang="sl-SI" sz="4400" dirty="0">
                <a:solidFill>
                  <a:srgbClr val="5D8AA8"/>
                </a:solidFill>
              </a:rPr>
              <a:t>NEŽELENO ELEKTROMAGNETNO SEVANJE</a:t>
            </a: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
        <p:nvSpPr>
          <p:cNvPr id="8" name="TextBox 7">
            <a:extLst>
              <a:ext uri="{FF2B5EF4-FFF2-40B4-BE49-F238E27FC236}">
                <a16:creationId xmlns:a16="http://schemas.microsoft.com/office/drawing/2014/main" id="{99A08872-3C8D-47D9-850B-42A272C415F8}"/>
              </a:ext>
            </a:extLst>
          </p:cNvPr>
          <p:cNvSpPr txBox="1"/>
          <p:nvPr/>
        </p:nvSpPr>
        <p:spPr>
          <a:xfrm>
            <a:off x="746150" y="2716777"/>
            <a:ext cx="10343693" cy="3785652"/>
          </a:xfrm>
          <a:prstGeom prst="rect">
            <a:avLst/>
          </a:prstGeom>
          <a:noFill/>
        </p:spPr>
        <p:txBody>
          <a:bodyPr wrap="square">
            <a:spAutoFit/>
          </a:bodyPr>
          <a:lstStyle/>
          <a:p>
            <a:pPr marL="457200" indent="-457200">
              <a:buFont typeface="Wingdings" panose="05000000000000000000" pitchFamily="2" charset="2"/>
              <a:buChar char="q"/>
            </a:pPr>
            <a:r>
              <a:rPr lang="en-US" sz="2400" dirty="0" err="1"/>
              <a:t>Vse</a:t>
            </a:r>
            <a:r>
              <a:rPr lang="en-US" sz="2400" dirty="0"/>
              <a:t> </a:t>
            </a:r>
            <a:r>
              <a:rPr lang="en-US" sz="2400" dirty="0" err="1"/>
              <a:t>sestavine</a:t>
            </a:r>
            <a:r>
              <a:rPr lang="en-US" sz="2400" dirty="0"/>
              <a:t> </a:t>
            </a:r>
            <a:r>
              <a:rPr lang="en-US" sz="2400" dirty="0" err="1"/>
              <a:t>sistemov</a:t>
            </a:r>
            <a:r>
              <a:rPr lang="en-US" sz="2400" dirty="0"/>
              <a:t>, v </a:t>
            </a:r>
            <a:r>
              <a:rPr lang="en-US" sz="2400" dirty="0" err="1"/>
              <a:t>okviru</a:t>
            </a:r>
            <a:r>
              <a:rPr lang="en-US" sz="2400" dirty="0"/>
              <a:t> </a:t>
            </a:r>
            <a:r>
              <a:rPr lang="en-US" sz="2400" dirty="0" err="1"/>
              <a:t>katerih</a:t>
            </a:r>
            <a:r>
              <a:rPr lang="en-US" sz="2400" dirty="0"/>
              <a:t> se </a:t>
            </a:r>
            <a:r>
              <a:rPr lang="sl-SI" sz="2400" dirty="0"/>
              <a:t>varujejo</a:t>
            </a:r>
            <a:r>
              <a:rPr lang="en-US" sz="2400" dirty="0"/>
              <a:t> </a:t>
            </a:r>
            <a:r>
              <a:rPr lang="en-US" sz="2400" dirty="0" err="1"/>
              <a:t>tajni</a:t>
            </a:r>
            <a:r>
              <a:rPr lang="en-US" sz="2400" dirty="0"/>
              <a:t> </a:t>
            </a:r>
            <a:r>
              <a:rPr lang="en-US" sz="2400" dirty="0" err="1"/>
              <a:t>podatki</a:t>
            </a:r>
            <a:r>
              <a:rPr lang="en-US" sz="2400" dirty="0"/>
              <a:t> </a:t>
            </a:r>
            <a:r>
              <a:rPr lang="en-US" sz="2400" dirty="0" err="1"/>
              <a:t>stopnje</a:t>
            </a:r>
            <a:r>
              <a:rPr lang="en-US" sz="2400" dirty="0"/>
              <a:t> </a:t>
            </a:r>
            <a:r>
              <a:rPr lang="en-US" sz="2400" dirty="0" err="1"/>
              <a:t>tajnosti</a:t>
            </a:r>
            <a:r>
              <a:rPr lang="en-US" sz="2400" dirty="0"/>
              <a:t> </a:t>
            </a:r>
            <a:r>
              <a:rPr lang="en-US" sz="2400" dirty="0">
                <a:solidFill>
                  <a:srgbClr val="5D8AA8"/>
                </a:solidFill>
              </a:rPr>
              <a:t>ZAUPNO </a:t>
            </a:r>
            <a:r>
              <a:rPr lang="en-US" sz="2400" dirty="0" err="1">
                <a:solidFill>
                  <a:srgbClr val="5D8AA8"/>
                </a:solidFill>
              </a:rPr>
              <a:t>ali</a:t>
            </a:r>
            <a:r>
              <a:rPr lang="en-US" sz="2400" dirty="0">
                <a:solidFill>
                  <a:srgbClr val="5D8AA8"/>
                </a:solidFill>
              </a:rPr>
              <a:t> </a:t>
            </a:r>
            <a:r>
              <a:rPr lang="en-US" sz="2400" dirty="0" err="1">
                <a:solidFill>
                  <a:srgbClr val="5D8AA8"/>
                </a:solidFill>
              </a:rPr>
              <a:t>višje</a:t>
            </a:r>
            <a:r>
              <a:rPr lang="en-US" sz="2400" dirty="0"/>
              <a:t>, </a:t>
            </a:r>
            <a:r>
              <a:rPr lang="en-US" sz="2400" dirty="0" err="1"/>
              <a:t>morajo</a:t>
            </a:r>
            <a:r>
              <a:rPr lang="en-US" sz="2400" dirty="0"/>
              <a:t> </a:t>
            </a:r>
            <a:r>
              <a:rPr lang="en-US" sz="2400" dirty="0" err="1"/>
              <a:t>biti</a:t>
            </a:r>
            <a:r>
              <a:rPr lang="en-US" sz="2400" dirty="0"/>
              <a:t> </a:t>
            </a:r>
            <a:r>
              <a:rPr lang="en-US" sz="2400" dirty="0" err="1"/>
              <a:t>zaščitene</a:t>
            </a:r>
            <a:r>
              <a:rPr lang="en-US" sz="2400" dirty="0"/>
              <a:t> </a:t>
            </a:r>
            <a:r>
              <a:rPr lang="en-US" sz="2400" dirty="0" err="1"/>
              <a:t>proti</a:t>
            </a:r>
            <a:r>
              <a:rPr lang="en-US" sz="2400" dirty="0"/>
              <a:t> </a:t>
            </a:r>
            <a:r>
              <a:rPr lang="en-US" sz="2400" dirty="0" err="1"/>
              <a:t>neželenemu</a:t>
            </a:r>
            <a:r>
              <a:rPr lang="en-US" sz="2400" dirty="0"/>
              <a:t> </a:t>
            </a:r>
            <a:r>
              <a:rPr lang="en-US" sz="2400" dirty="0" err="1"/>
              <a:t>elektromagnetnemu</a:t>
            </a:r>
            <a:r>
              <a:rPr lang="en-US" sz="2400" dirty="0"/>
              <a:t> </a:t>
            </a:r>
            <a:r>
              <a:rPr lang="en-US" sz="2400" dirty="0" err="1"/>
              <a:t>sevanju</a:t>
            </a:r>
            <a:r>
              <a:rPr lang="en-US" sz="2400" dirty="0"/>
              <a:t>. </a:t>
            </a:r>
            <a:endParaRPr lang="sl-SI" sz="2400" dirty="0"/>
          </a:p>
          <a:p>
            <a:pPr marL="457200" indent="-457200">
              <a:buFont typeface="Wingdings" panose="05000000000000000000" pitchFamily="2" charset="2"/>
              <a:buChar char="q"/>
            </a:pPr>
            <a:endParaRPr lang="sl-SI" sz="2400" dirty="0"/>
          </a:p>
          <a:p>
            <a:pPr marL="457200" indent="-457200">
              <a:buFont typeface="Wingdings" panose="05000000000000000000" pitchFamily="2" charset="2"/>
              <a:buChar char="q"/>
            </a:pPr>
            <a:r>
              <a:rPr lang="sl-SI" sz="2400" dirty="0"/>
              <a:t>Meritve neželenega elektromagnetnega sevanja opravljajo </a:t>
            </a:r>
            <a:r>
              <a:rPr lang="sl-SI" sz="2400" dirty="0">
                <a:solidFill>
                  <a:srgbClr val="5D8AA8"/>
                </a:solidFill>
              </a:rPr>
              <a:t>Ministrstvo za obrambo, Policija, Slovenska obveščevalno varnostna agencija</a:t>
            </a:r>
            <a:r>
              <a:rPr lang="sl-SI" sz="2400" dirty="0"/>
              <a:t> ali drugi organ, ki ga pooblasti nacionalni varnostni organ.</a:t>
            </a:r>
          </a:p>
          <a:p>
            <a:pPr marL="457200" indent="-457200">
              <a:buFont typeface="Wingdings" panose="05000000000000000000" pitchFamily="2" charset="2"/>
              <a:buChar char="q"/>
            </a:pPr>
            <a:r>
              <a:rPr lang="sl-SI" sz="2400" dirty="0"/>
              <a:t>Postopki za zaščito pred neželenim elektromagnetnim sevanjem (</a:t>
            </a:r>
            <a:r>
              <a:rPr lang="sl-SI" sz="2400" dirty="0">
                <a:solidFill>
                  <a:srgbClr val="5D8AA8"/>
                </a:solidFill>
              </a:rPr>
              <a:t>Priloga 8</a:t>
            </a:r>
            <a:r>
              <a:rPr lang="sl-SI" sz="2400" dirty="0"/>
              <a:t>)</a:t>
            </a:r>
          </a:p>
          <a:p>
            <a:pPr marL="457200" indent="-457200">
              <a:buFont typeface="Wingdings" panose="05000000000000000000" pitchFamily="2" charset="2"/>
              <a:buChar char="q"/>
            </a:pPr>
            <a:r>
              <a:rPr lang="sl-SI" sz="2400" dirty="0"/>
              <a:t>Do sprejetja ustreznih nacionalnih meril in navodil se uporabljajo dokumenti </a:t>
            </a:r>
            <a:r>
              <a:rPr lang="sl-SI" sz="2400" dirty="0">
                <a:solidFill>
                  <a:srgbClr val="5D8AA8"/>
                </a:solidFill>
              </a:rPr>
              <a:t>EU ali Nata</a:t>
            </a:r>
          </a:p>
        </p:txBody>
      </p:sp>
    </p:spTree>
    <p:extLst>
      <p:ext uri="{BB962C8B-B14F-4D97-AF65-F5344CB8AC3E}">
        <p14:creationId xmlns:p14="http://schemas.microsoft.com/office/powerpoint/2010/main" val="37652397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212142" y="1397203"/>
            <a:ext cx="11835992" cy="841248"/>
          </a:xfrm>
        </p:spPr>
        <p:txBody>
          <a:bodyPr>
            <a:normAutofit/>
          </a:bodyPr>
          <a:lstStyle/>
          <a:p>
            <a:r>
              <a:rPr kumimoji="0" lang="sl-SI" sz="4400" b="0" i="0" u="none" strike="noStrike" kern="1200" cap="none" spc="0" normalizeH="0" baseline="0" noProof="0" dirty="0">
                <a:ln>
                  <a:noFill/>
                </a:ln>
                <a:solidFill>
                  <a:srgbClr val="5D8AA8"/>
                </a:solidFill>
                <a:effectLst/>
                <a:uLnTx/>
                <a:uFillTx/>
                <a:latin typeface="Calibri Light" panose="020F0302020204030204"/>
                <a:ea typeface="+mj-ea"/>
                <a:cs typeface="+mj-cs"/>
              </a:rPr>
              <a:t>PREHODNE IN KONČNE DOLOČBE IZ ZTP</a:t>
            </a: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
        <p:nvSpPr>
          <p:cNvPr id="8" name="TextBox 7">
            <a:extLst>
              <a:ext uri="{FF2B5EF4-FFF2-40B4-BE49-F238E27FC236}">
                <a16:creationId xmlns:a16="http://schemas.microsoft.com/office/drawing/2014/main" id="{586727C6-DDB5-454C-B6FC-DE71271BBF9F}"/>
              </a:ext>
            </a:extLst>
          </p:cNvPr>
          <p:cNvSpPr txBox="1"/>
          <p:nvPr/>
        </p:nvSpPr>
        <p:spPr>
          <a:xfrm>
            <a:off x="482801" y="2808864"/>
            <a:ext cx="10599725" cy="3539430"/>
          </a:xfrm>
          <a:prstGeom prst="rect">
            <a:avLst/>
          </a:prstGeom>
          <a:noFill/>
        </p:spPr>
        <p:txBody>
          <a:bodyPr wrap="square">
            <a:spAutoFit/>
          </a:bodyPr>
          <a:lstStyle/>
          <a:p>
            <a:pPr marL="457200" indent="-457200">
              <a:buFont typeface="Wingdings" panose="05000000000000000000" pitchFamily="2" charset="2"/>
              <a:buChar char="q"/>
            </a:pPr>
            <a:r>
              <a:rPr lang="pl-PL" sz="2800" b="0" i="0" dirty="0">
                <a:solidFill>
                  <a:srgbClr val="000000"/>
                </a:solidFill>
                <a:effectLst/>
                <a:latin typeface="Arial" panose="020B0604020202020204" pitchFamily="34" charset="0"/>
              </a:rPr>
              <a:t>Zakon o spremembah in dopolnitvah Zakona o tajnih podatkih – ZTP-E (Uradni list RS, št. 8/20 z dne </a:t>
            </a:r>
            <a:r>
              <a:rPr lang="pl-PL" sz="2800" b="0" i="0" dirty="0">
                <a:solidFill>
                  <a:srgbClr val="5D8AA8"/>
                </a:solidFill>
                <a:effectLst/>
                <a:latin typeface="Arial" panose="020B0604020202020204" pitchFamily="34" charset="0"/>
              </a:rPr>
              <a:t>7. 2. 2020</a:t>
            </a:r>
            <a:r>
              <a:rPr lang="pl-PL" sz="2800" b="0" i="0" dirty="0">
                <a:solidFill>
                  <a:srgbClr val="000000"/>
                </a:solidFill>
                <a:effectLst/>
                <a:latin typeface="Arial" panose="020B0604020202020204" pitchFamily="34" charset="0"/>
              </a:rPr>
              <a:t>)</a:t>
            </a:r>
            <a:endParaRPr lang="sl-SI" altLang="sl-SI" sz="2800" dirty="0"/>
          </a:p>
          <a:p>
            <a:pPr marL="457200" indent="-457200" eaLnBrk="1" hangingPunct="1">
              <a:buFont typeface="Wingdings" panose="05000000000000000000" pitchFamily="2" charset="2"/>
              <a:buChar char="q"/>
            </a:pPr>
            <a:endParaRPr lang="sl-SI" sz="2800" b="0" i="0" dirty="0">
              <a:solidFill>
                <a:srgbClr val="000000"/>
              </a:solidFill>
              <a:effectLst/>
              <a:latin typeface="Arial" panose="020B0604020202020204" pitchFamily="34" charset="0"/>
            </a:endParaRPr>
          </a:p>
          <a:p>
            <a:pPr marL="457200" indent="-457200" eaLnBrk="1" hangingPunct="1">
              <a:buFont typeface="Wingdings" panose="05000000000000000000" pitchFamily="2" charset="2"/>
              <a:buChar char="q"/>
            </a:pPr>
            <a:r>
              <a:rPr lang="sl-SI" sz="2800" b="0" i="0" dirty="0">
                <a:solidFill>
                  <a:srgbClr val="000000"/>
                </a:solidFill>
                <a:effectLst/>
                <a:latin typeface="Arial" panose="020B0604020202020204" pitchFamily="34" charset="0"/>
              </a:rPr>
              <a:t>Nacionalni varnostni organ v skladu z drugim odstavkom novega 39.a člena zakona </a:t>
            </a:r>
            <a:r>
              <a:rPr lang="sl-SI" sz="2800" b="0" i="0" dirty="0">
                <a:solidFill>
                  <a:srgbClr val="5D8AA8"/>
                </a:solidFill>
                <a:effectLst/>
                <a:latin typeface="Arial" panose="020B0604020202020204" pitchFamily="34" charset="0"/>
              </a:rPr>
              <a:t>opravi varnostno vrednotenje vseh sistemov</a:t>
            </a:r>
            <a:r>
              <a:rPr lang="sl-SI" sz="2800" b="0" i="0" dirty="0">
                <a:solidFill>
                  <a:srgbClr val="000000"/>
                </a:solidFill>
                <a:effectLst/>
                <a:latin typeface="Arial" panose="020B0604020202020204" pitchFamily="34" charset="0"/>
              </a:rPr>
              <a:t>, v katerih se obravnavajo tajni podatki, </a:t>
            </a:r>
            <a:r>
              <a:rPr lang="sl-SI" sz="2800" b="0" i="0" dirty="0">
                <a:solidFill>
                  <a:srgbClr val="5D8AA8"/>
                </a:solidFill>
                <a:effectLst/>
                <a:latin typeface="Arial" panose="020B0604020202020204" pitchFamily="34" charset="0"/>
              </a:rPr>
              <a:t>v</a:t>
            </a:r>
            <a:r>
              <a:rPr lang="sl-SI" sz="2800" b="0" i="0" dirty="0">
                <a:solidFill>
                  <a:srgbClr val="000000"/>
                </a:solidFill>
                <a:effectLst/>
                <a:latin typeface="Arial" panose="020B0604020202020204" pitchFamily="34" charset="0"/>
              </a:rPr>
              <a:t> </a:t>
            </a:r>
            <a:r>
              <a:rPr lang="sl-SI" sz="2800" b="0" i="0" dirty="0">
                <a:solidFill>
                  <a:srgbClr val="5D8AA8"/>
                </a:solidFill>
                <a:effectLst/>
                <a:latin typeface="Arial" panose="020B0604020202020204" pitchFamily="34" charset="0"/>
              </a:rPr>
              <a:t>dveh letih od uveljavitve tega zakona</a:t>
            </a:r>
            <a:r>
              <a:rPr lang="sl-SI" sz="2800" b="0" i="0" dirty="0">
                <a:solidFill>
                  <a:srgbClr val="000000"/>
                </a:solidFill>
                <a:effectLst/>
                <a:latin typeface="Arial" panose="020B0604020202020204" pitchFamily="34" charset="0"/>
              </a:rPr>
              <a:t>.</a:t>
            </a:r>
          </a:p>
          <a:p>
            <a:pPr marL="457200" indent="-457200" eaLnBrk="1" hangingPunct="1">
              <a:buFont typeface="Wingdings" panose="05000000000000000000" pitchFamily="2" charset="2"/>
              <a:buChar char="q"/>
            </a:pPr>
            <a:endParaRPr lang="sl-SI" altLang="sl-SI" sz="2800" dirty="0">
              <a:solidFill>
                <a:srgbClr val="000000"/>
              </a:solidFill>
              <a:latin typeface="Arial" panose="020B0604020202020204" pitchFamily="34" charset="0"/>
            </a:endParaRPr>
          </a:p>
        </p:txBody>
      </p:sp>
    </p:spTree>
    <p:extLst>
      <p:ext uri="{BB962C8B-B14F-4D97-AF65-F5344CB8AC3E}">
        <p14:creationId xmlns:p14="http://schemas.microsoft.com/office/powerpoint/2010/main" val="2225656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212142" y="1397203"/>
            <a:ext cx="11835992" cy="841248"/>
          </a:xfrm>
        </p:spPr>
        <p:txBody>
          <a:bodyPr>
            <a:normAutofit/>
          </a:bodyPr>
          <a:lstStyle/>
          <a:p>
            <a:r>
              <a:rPr kumimoji="0" lang="sl-SI" sz="4400" b="0" i="0" u="none" strike="noStrike" kern="1200" cap="none" spc="0" normalizeH="0" baseline="0" noProof="0" dirty="0">
                <a:ln>
                  <a:noFill/>
                </a:ln>
                <a:solidFill>
                  <a:srgbClr val="5D8AA8"/>
                </a:solidFill>
                <a:effectLst/>
                <a:uLnTx/>
                <a:uFillTx/>
                <a:latin typeface="Calibri Light" panose="020F0302020204030204"/>
                <a:ea typeface="+mj-ea"/>
                <a:cs typeface="+mj-cs"/>
              </a:rPr>
              <a:t>PREHODNE IN KONČNE DOLOČBE UREDBE</a:t>
            </a: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
        <p:nvSpPr>
          <p:cNvPr id="8" name="TextBox 7">
            <a:extLst>
              <a:ext uri="{FF2B5EF4-FFF2-40B4-BE49-F238E27FC236}">
                <a16:creationId xmlns:a16="http://schemas.microsoft.com/office/drawing/2014/main" id="{586727C6-DDB5-454C-B6FC-DE71271BBF9F}"/>
              </a:ext>
            </a:extLst>
          </p:cNvPr>
          <p:cNvSpPr txBox="1"/>
          <p:nvPr/>
        </p:nvSpPr>
        <p:spPr>
          <a:xfrm>
            <a:off x="482801" y="2808864"/>
            <a:ext cx="10599725" cy="2677656"/>
          </a:xfrm>
          <a:prstGeom prst="rect">
            <a:avLst/>
          </a:prstGeom>
          <a:noFill/>
        </p:spPr>
        <p:txBody>
          <a:bodyPr wrap="square">
            <a:spAutoFit/>
          </a:bodyPr>
          <a:lstStyle/>
          <a:p>
            <a:pPr marL="457200" indent="-457200">
              <a:buFont typeface="Wingdings" panose="05000000000000000000" pitchFamily="2" charset="2"/>
              <a:buChar char="q"/>
            </a:pPr>
            <a:r>
              <a:rPr lang="pl-PL" sz="2800" b="0" i="0" dirty="0">
                <a:solidFill>
                  <a:srgbClr val="000000"/>
                </a:solidFill>
                <a:effectLst/>
                <a:latin typeface="Arial" panose="020B0604020202020204" pitchFamily="34" charset="0"/>
              </a:rPr>
              <a:t>Uredba o varovanju tajnih podatkov (</a:t>
            </a:r>
            <a:r>
              <a:rPr lang="pl-PL" sz="2800" b="0" i="0" dirty="0">
                <a:solidFill>
                  <a:srgbClr val="5D8AA8"/>
                </a:solidFill>
                <a:effectLst/>
                <a:latin typeface="Arial" panose="020B0604020202020204" pitchFamily="34" charset="0"/>
              </a:rPr>
              <a:t>Uradni list RS, št. 50/22</a:t>
            </a:r>
            <a:r>
              <a:rPr lang="pl-PL" sz="2800" b="0" i="0" dirty="0">
                <a:solidFill>
                  <a:srgbClr val="000000"/>
                </a:solidFill>
                <a:effectLst/>
                <a:latin typeface="Arial" panose="020B0604020202020204" pitchFamily="34" charset="0"/>
              </a:rPr>
              <a:t>)</a:t>
            </a:r>
            <a:endParaRPr lang="sl-SI" altLang="sl-SI" sz="2800" dirty="0"/>
          </a:p>
          <a:p>
            <a:pPr marL="457200" indent="-457200" eaLnBrk="1" hangingPunct="1">
              <a:buFont typeface="Wingdings" panose="05000000000000000000" pitchFamily="2" charset="2"/>
              <a:buChar char="q"/>
            </a:pPr>
            <a:endParaRPr lang="sl-SI" sz="2800" b="0" i="0" dirty="0">
              <a:solidFill>
                <a:srgbClr val="000000"/>
              </a:solidFill>
              <a:effectLst/>
              <a:latin typeface="Arial" panose="020B0604020202020204" pitchFamily="34" charset="0"/>
            </a:endParaRPr>
          </a:p>
          <a:p>
            <a:pPr marL="457200" indent="-457200">
              <a:buFont typeface="Wingdings" panose="05000000000000000000" pitchFamily="2" charset="2"/>
              <a:buChar char="q"/>
            </a:pPr>
            <a:r>
              <a:rPr lang="sl-SI" sz="2800" dirty="0">
                <a:solidFill>
                  <a:srgbClr val="000000"/>
                </a:solidFill>
                <a:latin typeface="Arial" panose="020B0604020202020204" pitchFamily="34" charset="0"/>
              </a:rPr>
              <a:t>97. člen (</a:t>
            </a:r>
            <a:r>
              <a:rPr lang="sl-SI" sz="2800" dirty="0">
                <a:solidFill>
                  <a:srgbClr val="5D8AA8"/>
                </a:solidFill>
                <a:latin typeface="Arial" panose="020B0604020202020204" pitchFamily="34" charset="0"/>
              </a:rPr>
              <a:t>določitev odgovornih oseb sistema</a:t>
            </a:r>
            <a:r>
              <a:rPr lang="sl-SI" sz="2800" dirty="0">
                <a:solidFill>
                  <a:srgbClr val="000000"/>
                </a:solidFill>
                <a:latin typeface="Arial" panose="020B0604020202020204" pitchFamily="34" charset="0"/>
              </a:rPr>
              <a:t>) </a:t>
            </a:r>
          </a:p>
          <a:p>
            <a:endParaRPr lang="sl-SI" sz="2800" dirty="0">
              <a:solidFill>
                <a:srgbClr val="000000"/>
              </a:solidFill>
              <a:latin typeface="Arial" panose="020B0604020202020204" pitchFamily="34" charset="0"/>
            </a:endParaRPr>
          </a:p>
          <a:p>
            <a:r>
              <a:rPr lang="sl-SI" sz="2800" dirty="0">
                <a:solidFill>
                  <a:srgbClr val="000000"/>
                </a:solidFill>
                <a:latin typeface="Arial" panose="020B0604020202020204" pitchFamily="34" charset="0"/>
              </a:rPr>
              <a:t>	Predstojnik določi odgovorne osebe iz 51. člena te uredbe </a:t>
            </a:r>
            <a:r>
              <a:rPr lang="sl-SI" sz="2800" dirty="0">
                <a:solidFill>
                  <a:srgbClr val="5D8AA8"/>
                </a:solidFill>
                <a:latin typeface="Arial" panose="020B0604020202020204" pitchFamily="34" charset="0"/>
              </a:rPr>
              <a:t>v 	šestih mesecih</a:t>
            </a:r>
            <a:r>
              <a:rPr lang="sl-SI" sz="2800" dirty="0">
                <a:solidFill>
                  <a:srgbClr val="000000"/>
                </a:solidFill>
                <a:latin typeface="Arial" panose="020B0604020202020204" pitchFamily="34" charset="0"/>
              </a:rPr>
              <a:t> od uveljavitve te uredbe.</a:t>
            </a:r>
            <a:endParaRPr lang="sl-SI" altLang="sl-SI" sz="2800" dirty="0">
              <a:solidFill>
                <a:srgbClr val="000000"/>
              </a:solidFill>
              <a:latin typeface="Arial" panose="020B0604020202020204" pitchFamily="34" charset="0"/>
            </a:endParaRPr>
          </a:p>
        </p:txBody>
      </p:sp>
    </p:spTree>
    <p:extLst>
      <p:ext uri="{BB962C8B-B14F-4D97-AF65-F5344CB8AC3E}">
        <p14:creationId xmlns:p14="http://schemas.microsoft.com/office/powerpoint/2010/main" val="14702140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168250" y="1345997"/>
            <a:ext cx="10709452" cy="943661"/>
          </a:xfrm>
        </p:spPr>
        <p:txBody>
          <a:bodyPr>
            <a:normAutofit/>
          </a:bodyPr>
          <a:lstStyle/>
          <a:p>
            <a:r>
              <a:rPr lang="en-US" dirty="0">
                <a:solidFill>
                  <a:srgbClr val="5D8AA8"/>
                </a:solidFill>
              </a:rPr>
              <a:t>HVALA ZA POZORNOST</a:t>
            </a: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
        <p:nvSpPr>
          <p:cNvPr id="8" name="Rectangle 3">
            <a:extLst>
              <a:ext uri="{FF2B5EF4-FFF2-40B4-BE49-F238E27FC236}">
                <a16:creationId xmlns:a16="http://schemas.microsoft.com/office/drawing/2014/main" id="{ADAE1229-7DBC-45E7-A2B4-C3E900A2F8C3}"/>
              </a:ext>
            </a:extLst>
          </p:cNvPr>
          <p:cNvSpPr>
            <a:spLocks noChangeArrowheads="1"/>
          </p:cNvSpPr>
          <p:nvPr/>
        </p:nvSpPr>
        <p:spPr bwMode="auto">
          <a:xfrm>
            <a:off x="168250" y="2734342"/>
            <a:ext cx="9264508"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492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49263" algn="l" defTabSz="914400" rtl="0" eaLnBrk="0" fontAlgn="base" latinLnBrk="0" hangingPunct="0">
              <a:lnSpc>
                <a:spcPct val="100000"/>
              </a:lnSpc>
              <a:spcBef>
                <a:spcPct val="0"/>
              </a:spcBef>
              <a:spcAft>
                <a:spcPct val="0"/>
              </a:spcAft>
              <a:buClrTx/>
              <a:buSzTx/>
              <a:buFontTx/>
              <a:buNone/>
              <a:tabLst/>
            </a:pPr>
            <a:r>
              <a:rPr kumimoji="0" lang="sl-SI" altLang="sl-SI" sz="2400" b="1" i="0" u="none" strike="noStrike" cap="none" normalizeH="0" baseline="0" dirty="0">
                <a:ln>
                  <a:noFill/>
                </a:ln>
                <a:solidFill>
                  <a:srgbClr val="5D8AA8"/>
                </a:solidFill>
                <a:effectLst/>
                <a:latin typeface="+mn-lt"/>
                <a:ea typeface="Times New Roman" panose="02020603050405020304" pitchFamily="18" charset="0"/>
              </a:rPr>
              <a:t>Matej Ovčar</a:t>
            </a:r>
            <a:endParaRPr kumimoji="0" lang="sl-SI" altLang="sl-SI" sz="2400" b="1" i="0" u="none" strike="noStrike" cap="none" normalizeH="0" baseline="0" dirty="0">
              <a:ln>
                <a:noFill/>
              </a:ln>
              <a:solidFill>
                <a:srgbClr val="5D8AA8"/>
              </a:solidFill>
              <a:effectLst/>
              <a:latin typeface="+mn-lt"/>
            </a:endParaRPr>
          </a:p>
          <a:p>
            <a:pPr marL="0" marR="0" lvl="0" indent="449263" algn="l" defTabSz="914400" rtl="0" eaLnBrk="0" fontAlgn="base" latinLnBrk="0" hangingPunct="0">
              <a:lnSpc>
                <a:spcPct val="100000"/>
              </a:lnSpc>
              <a:spcBef>
                <a:spcPct val="0"/>
              </a:spcBef>
              <a:spcAft>
                <a:spcPct val="0"/>
              </a:spcAft>
              <a:buClrTx/>
              <a:buSzTx/>
              <a:buFontTx/>
              <a:buNone/>
              <a:tabLst/>
            </a:pPr>
            <a:r>
              <a:rPr lang="sl-SI" altLang="sl-SI" sz="2400" dirty="0">
                <a:latin typeface="+mn-lt"/>
              </a:rPr>
              <a:t>varnostno vrednotenje KIS TP / CIS </a:t>
            </a:r>
            <a:r>
              <a:rPr lang="sl-SI" altLang="sl-SI" sz="2400" dirty="0" err="1">
                <a:latin typeface="+mn-lt"/>
              </a:rPr>
              <a:t>Security</a:t>
            </a:r>
            <a:r>
              <a:rPr lang="sl-SI" altLang="sl-SI" sz="2400" dirty="0">
                <a:latin typeface="+mn-lt"/>
              </a:rPr>
              <a:t> </a:t>
            </a:r>
            <a:r>
              <a:rPr lang="sl-SI" altLang="sl-SI" sz="2400" dirty="0" err="1">
                <a:latin typeface="+mn-lt"/>
              </a:rPr>
              <a:t>Accreditation</a:t>
            </a:r>
            <a:r>
              <a:rPr lang="sl-SI" altLang="sl-SI" sz="2400" dirty="0">
                <a:latin typeface="+mn-lt"/>
              </a:rPr>
              <a:t> </a:t>
            </a:r>
            <a:r>
              <a:rPr lang="sl-SI" altLang="sl-SI" sz="2400" dirty="0" err="1">
                <a:latin typeface="+mn-lt"/>
              </a:rPr>
              <a:t>Authority</a:t>
            </a:r>
            <a:endParaRPr lang="sl-SI" altLang="sl-SI" sz="2400" dirty="0">
              <a:latin typeface="+mn-lt"/>
            </a:endParaRPr>
          </a:p>
          <a:p>
            <a:r>
              <a:rPr lang="sl-SI" altLang="sl-SI" sz="2400" dirty="0">
                <a:latin typeface="+mn-lt"/>
              </a:rPr>
              <a:t>vodja informacijske varnosti / </a:t>
            </a:r>
            <a:r>
              <a:rPr lang="sl-SI" altLang="sl-SI" sz="2400" dirty="0" err="1">
                <a:latin typeface="+mn-lt"/>
              </a:rPr>
              <a:t>Information</a:t>
            </a:r>
            <a:r>
              <a:rPr lang="sl-SI" altLang="sl-SI" sz="2400" dirty="0">
                <a:latin typeface="+mn-lt"/>
              </a:rPr>
              <a:t> </a:t>
            </a:r>
            <a:r>
              <a:rPr lang="sl-SI" altLang="sl-SI" sz="2400" dirty="0" err="1">
                <a:latin typeface="+mn-lt"/>
              </a:rPr>
              <a:t>Security</a:t>
            </a:r>
            <a:r>
              <a:rPr lang="sl-SI" altLang="sl-SI" sz="2400" dirty="0">
                <a:latin typeface="+mn-lt"/>
              </a:rPr>
              <a:t> </a:t>
            </a:r>
            <a:r>
              <a:rPr lang="sl-SI" altLang="sl-SI" sz="2400" dirty="0" err="1">
                <a:latin typeface="+mn-lt"/>
              </a:rPr>
              <a:t>Authority</a:t>
            </a:r>
            <a:endParaRPr lang="sl-SI" altLang="sl-SI" sz="2400" dirty="0">
              <a:latin typeface="+mn-lt"/>
            </a:endParaRPr>
          </a:p>
          <a:p>
            <a:r>
              <a:rPr lang="sl-SI" altLang="sl-SI" sz="2400" dirty="0">
                <a:latin typeface="+mn-lt"/>
              </a:rPr>
              <a:t>TEMPEST avtoriteta  / TEMPEST </a:t>
            </a:r>
            <a:r>
              <a:rPr lang="sl-SI" altLang="sl-SI" sz="2400" dirty="0" err="1">
                <a:latin typeface="+mn-lt"/>
              </a:rPr>
              <a:t>Authority</a:t>
            </a:r>
            <a:endParaRPr lang="en-US" altLang="sl-SI" sz="2400" dirty="0">
              <a:latin typeface="+mn-lt"/>
            </a:endParaRPr>
          </a:p>
          <a:p>
            <a:pPr marL="0" marR="0" lvl="0" indent="449263" algn="l" defTabSz="914400" rtl="0" eaLnBrk="0" fontAlgn="base" latinLnBrk="0" hangingPunct="0">
              <a:lnSpc>
                <a:spcPct val="100000"/>
              </a:lnSpc>
              <a:spcBef>
                <a:spcPct val="0"/>
              </a:spcBef>
              <a:spcAft>
                <a:spcPct val="0"/>
              </a:spcAft>
              <a:buClrTx/>
              <a:buSzTx/>
              <a:buFontTx/>
              <a:buNone/>
              <a:tabLst/>
            </a:pPr>
            <a:endParaRPr kumimoji="0" lang="sl-SI" altLang="sl-SI" sz="2400" b="0" i="0" u="none" strike="noStrike" cap="none" normalizeH="0" baseline="0" dirty="0">
              <a:ln>
                <a:noFill/>
              </a:ln>
              <a:solidFill>
                <a:schemeClr val="tx1"/>
              </a:solidFill>
              <a:effectLst/>
              <a:latin typeface="Republika" panose="02000506040000020004" pitchFamily="2" charset="-18"/>
              <a:ea typeface="Times New Roman" panose="02020603050405020304" pitchFamily="18" charset="0"/>
            </a:endParaRPr>
          </a:p>
          <a:p>
            <a:pPr lvl="0"/>
            <a:r>
              <a:rPr lang="sl-SI" altLang="sl-SI" sz="2400" dirty="0">
                <a:solidFill>
                  <a:srgbClr val="5D8AA8"/>
                </a:solidFill>
                <a:latin typeface="+mn-lt"/>
                <a:ea typeface="Times New Roman" panose="02020603050405020304" pitchFamily="18" charset="0"/>
              </a:rPr>
              <a:t>Urad Vlade RS za varovanje tajnih podatkov</a:t>
            </a:r>
          </a:p>
          <a:p>
            <a:pPr lvl="0"/>
            <a:r>
              <a:rPr lang="sl-SI" altLang="sl-SI" sz="2400" dirty="0">
                <a:latin typeface="+mn-lt"/>
                <a:ea typeface="Times New Roman" panose="02020603050405020304" pitchFamily="18" charset="0"/>
              </a:rPr>
              <a:t>Ulica gledališča BTC 2</a:t>
            </a:r>
          </a:p>
          <a:p>
            <a:pPr lvl="0"/>
            <a:r>
              <a:rPr lang="sl-SI" altLang="sl-SI" sz="2400" dirty="0">
                <a:latin typeface="+mn-lt"/>
                <a:ea typeface="Times New Roman" panose="02020603050405020304" pitchFamily="18" charset="0"/>
              </a:rPr>
              <a:t>1000 Ljubljana</a:t>
            </a:r>
            <a:endParaRPr lang="sl-SI" altLang="sl-SI" sz="2400" dirty="0">
              <a:latin typeface="+mn-lt"/>
            </a:endParaRPr>
          </a:p>
          <a:p>
            <a:pPr marL="0" marR="0" lvl="0" indent="449263" algn="l" defTabSz="914400" rtl="0" eaLnBrk="0" fontAlgn="base" latinLnBrk="0" hangingPunct="0">
              <a:lnSpc>
                <a:spcPct val="100000"/>
              </a:lnSpc>
              <a:spcBef>
                <a:spcPct val="0"/>
              </a:spcBef>
              <a:spcAft>
                <a:spcPct val="0"/>
              </a:spcAft>
              <a:buClrTx/>
              <a:buSzTx/>
              <a:buFontTx/>
              <a:buNone/>
              <a:tabLst/>
            </a:pPr>
            <a:endParaRPr kumimoji="0" lang="sl-SI" altLang="sl-SI" sz="2400" b="0" i="0" u="none" strike="noStrike" cap="none" normalizeH="0" baseline="0" dirty="0">
              <a:ln>
                <a:noFill/>
              </a:ln>
              <a:solidFill>
                <a:schemeClr val="tx1"/>
              </a:solidFill>
              <a:effectLst/>
              <a:latin typeface="+mn-lt"/>
              <a:ea typeface="Times New Roman" panose="02020603050405020304" pitchFamily="18" charset="0"/>
            </a:endParaRPr>
          </a:p>
        </p:txBody>
      </p:sp>
      <p:sp>
        <p:nvSpPr>
          <p:cNvPr id="3" name="Pravokotnik 2">
            <a:extLst>
              <a:ext uri="{FF2B5EF4-FFF2-40B4-BE49-F238E27FC236}">
                <a16:creationId xmlns:a16="http://schemas.microsoft.com/office/drawing/2014/main" id="{CCB16055-487D-4D0F-AA6C-FF0868AB3480}"/>
              </a:ext>
            </a:extLst>
          </p:cNvPr>
          <p:cNvSpPr/>
          <p:nvPr/>
        </p:nvSpPr>
        <p:spPr>
          <a:xfrm>
            <a:off x="6352673" y="4911838"/>
            <a:ext cx="3625516" cy="1200329"/>
          </a:xfrm>
          <a:prstGeom prst="rect">
            <a:avLst/>
          </a:prstGeom>
        </p:spPr>
        <p:txBody>
          <a:bodyPr wrap="square">
            <a:spAutoFit/>
          </a:bodyPr>
          <a:lstStyle/>
          <a:p>
            <a:pPr lvl="0" indent="449263" eaLnBrk="0" fontAlgn="base" hangingPunct="0">
              <a:spcBef>
                <a:spcPct val="0"/>
              </a:spcBef>
              <a:spcAft>
                <a:spcPct val="0"/>
              </a:spcAft>
            </a:pPr>
            <a:r>
              <a:rPr lang="sl-SI" altLang="sl-SI" sz="2400" dirty="0">
                <a:ea typeface="Times New Roman" panose="02020603050405020304" pitchFamily="18" charset="0"/>
              </a:rPr>
              <a:t>T: +386 1 478 75 76       </a:t>
            </a:r>
          </a:p>
          <a:p>
            <a:pPr lvl="0" indent="449263" eaLnBrk="0" fontAlgn="base" hangingPunct="0">
              <a:spcBef>
                <a:spcPct val="0"/>
              </a:spcBef>
              <a:spcAft>
                <a:spcPct val="0"/>
              </a:spcAft>
            </a:pPr>
            <a:r>
              <a:rPr lang="sl-SI" altLang="sl-SI" sz="2400" dirty="0">
                <a:ea typeface="Times New Roman" panose="02020603050405020304" pitchFamily="18" charset="0"/>
              </a:rPr>
              <a:t>GSM: 040 388 671</a:t>
            </a:r>
            <a:endParaRPr lang="sl-SI" altLang="sl-SI" sz="2400" dirty="0"/>
          </a:p>
          <a:p>
            <a:pPr lvl="0" indent="449263" eaLnBrk="0" fontAlgn="base" hangingPunct="0">
              <a:spcBef>
                <a:spcPct val="0"/>
              </a:spcBef>
              <a:spcAft>
                <a:spcPct val="0"/>
              </a:spcAft>
            </a:pPr>
            <a:r>
              <a:rPr lang="sl-SI" altLang="sl-SI" sz="2400" dirty="0">
                <a:ea typeface="Times New Roman" panose="02020603050405020304" pitchFamily="18" charset="0"/>
              </a:rPr>
              <a:t>E: </a:t>
            </a:r>
            <a:r>
              <a:rPr lang="sl-SI" altLang="sl-SI" sz="2400" dirty="0">
                <a:solidFill>
                  <a:srgbClr val="5D8AA8"/>
                </a:solidFill>
                <a:ea typeface="Times New Roman" panose="02020603050405020304" pitchFamily="18" charset="0"/>
                <a:hlinkClick r:id="rId5">
                  <a:extLst>
                    <a:ext uri="{A12FA001-AC4F-418D-AE19-62706E023703}">
                      <ahyp:hlinkClr xmlns:ahyp="http://schemas.microsoft.com/office/drawing/2018/hyperlinkcolor" val="tx"/>
                    </a:ext>
                  </a:extLst>
                </a:hlinkClick>
              </a:rPr>
              <a:t>matej.ovcar@gov.si</a:t>
            </a:r>
            <a:endParaRPr lang="sl-SI" altLang="sl-SI" sz="2400" dirty="0">
              <a:solidFill>
                <a:srgbClr val="5D8AA8"/>
              </a:solidFill>
            </a:endParaRPr>
          </a:p>
        </p:txBody>
      </p:sp>
    </p:spTree>
    <p:extLst>
      <p:ext uri="{BB962C8B-B14F-4D97-AF65-F5344CB8AC3E}">
        <p14:creationId xmlns:p14="http://schemas.microsoft.com/office/powerpoint/2010/main" val="1341796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2AB0ED07-F315-4B4D-B59C-43EA56C62FF1}"/>
              </a:ext>
            </a:extLst>
          </p:cNvPr>
          <p:cNvSpPr>
            <a:spLocks noGrp="1"/>
          </p:cNvSpPr>
          <p:nvPr>
            <p:ph type="ctrTitle"/>
          </p:nvPr>
        </p:nvSpPr>
        <p:spPr>
          <a:xfrm>
            <a:off x="790113" y="1492301"/>
            <a:ext cx="10555549" cy="2017662"/>
          </a:xfrm>
        </p:spPr>
        <p:txBody>
          <a:bodyPr>
            <a:normAutofit/>
          </a:bodyPr>
          <a:lstStyle/>
          <a:p>
            <a:r>
              <a:rPr lang="sl-SI" sz="4800" dirty="0">
                <a:solidFill>
                  <a:srgbClr val="5C8AA8"/>
                </a:solidFill>
              </a:rPr>
              <a:t>Postopek izdaje varnostnega dovoljenja za organizacijo</a:t>
            </a:r>
          </a:p>
        </p:txBody>
      </p:sp>
      <p:sp>
        <p:nvSpPr>
          <p:cNvPr id="11" name="Subtitle 10">
            <a:extLst>
              <a:ext uri="{FF2B5EF4-FFF2-40B4-BE49-F238E27FC236}">
                <a16:creationId xmlns:a16="http://schemas.microsoft.com/office/drawing/2014/main" id="{78B25E81-384D-40CC-A5A9-255D6F833448}"/>
              </a:ext>
            </a:extLst>
          </p:cNvPr>
          <p:cNvSpPr>
            <a:spLocks noGrp="1"/>
          </p:cNvSpPr>
          <p:nvPr>
            <p:ph type="subTitle" idx="1"/>
          </p:nvPr>
        </p:nvSpPr>
        <p:spPr>
          <a:xfrm>
            <a:off x="1524000" y="3509963"/>
            <a:ext cx="9144000" cy="2539707"/>
          </a:xfrm>
        </p:spPr>
        <p:txBody>
          <a:bodyPr>
            <a:normAutofit/>
          </a:bodyPr>
          <a:lstStyle/>
          <a:p>
            <a:endParaRPr lang="en-US" altLang="sl-SI" sz="2400" dirty="0"/>
          </a:p>
          <a:p>
            <a:endParaRPr lang="en-US" altLang="sl-SI" dirty="0"/>
          </a:p>
          <a:p>
            <a:endParaRPr lang="sl-SI" dirty="0"/>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0" y="0"/>
            <a:ext cx="12192000" cy="1177747"/>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793" y="458459"/>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96150" y="77922"/>
            <a:ext cx="975467" cy="975467"/>
          </a:xfrm>
          <a:prstGeom prst="rect">
            <a:avLst/>
          </a:prstGeom>
        </p:spPr>
      </p:pic>
    </p:spTree>
    <p:extLst>
      <p:ext uri="{BB962C8B-B14F-4D97-AF65-F5344CB8AC3E}">
        <p14:creationId xmlns:p14="http://schemas.microsoft.com/office/powerpoint/2010/main" val="1483259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2AB0ED07-F315-4B4D-B59C-43EA56C62FF1}"/>
              </a:ext>
            </a:extLst>
          </p:cNvPr>
          <p:cNvSpPr>
            <a:spLocks noGrp="1"/>
          </p:cNvSpPr>
          <p:nvPr>
            <p:ph type="ctrTitle"/>
          </p:nvPr>
        </p:nvSpPr>
        <p:spPr>
          <a:xfrm>
            <a:off x="1524000" y="1492301"/>
            <a:ext cx="9144000" cy="2017662"/>
          </a:xfrm>
        </p:spPr>
        <p:txBody>
          <a:bodyPr>
            <a:normAutofit/>
          </a:bodyPr>
          <a:lstStyle/>
          <a:p>
            <a:r>
              <a:rPr lang="sl-SI" altLang="sl-SI" sz="4800" dirty="0">
                <a:solidFill>
                  <a:srgbClr val="5D8AA8"/>
                </a:solidFill>
              </a:rPr>
              <a:t>P</a:t>
            </a:r>
            <a:r>
              <a:rPr lang="en-US" altLang="sl-SI" sz="4800" dirty="0" err="1">
                <a:solidFill>
                  <a:srgbClr val="5D8AA8"/>
                </a:solidFill>
              </a:rPr>
              <a:t>odročj</a:t>
            </a:r>
            <a:r>
              <a:rPr lang="sl-SI" altLang="sl-SI" sz="4800" dirty="0">
                <a:solidFill>
                  <a:srgbClr val="5D8AA8"/>
                </a:solidFill>
              </a:rPr>
              <a:t>e</a:t>
            </a:r>
            <a:r>
              <a:rPr lang="en-US" altLang="sl-SI" sz="4800" dirty="0">
                <a:solidFill>
                  <a:srgbClr val="5D8AA8"/>
                </a:solidFill>
              </a:rPr>
              <a:t> </a:t>
            </a:r>
            <a:r>
              <a:rPr lang="en-US" altLang="sl-SI" sz="4800" dirty="0" err="1">
                <a:solidFill>
                  <a:srgbClr val="5D8AA8"/>
                </a:solidFill>
              </a:rPr>
              <a:t>kriptografije</a:t>
            </a:r>
            <a:endParaRPr lang="sl-SI" sz="4800" dirty="0">
              <a:solidFill>
                <a:srgbClr val="5D8AA8"/>
              </a:solidFill>
            </a:endParaRPr>
          </a:p>
        </p:txBody>
      </p:sp>
      <p:sp>
        <p:nvSpPr>
          <p:cNvPr id="11" name="Subtitle 10">
            <a:extLst>
              <a:ext uri="{FF2B5EF4-FFF2-40B4-BE49-F238E27FC236}">
                <a16:creationId xmlns:a16="http://schemas.microsoft.com/office/drawing/2014/main" id="{78B25E81-384D-40CC-A5A9-255D6F833448}"/>
              </a:ext>
            </a:extLst>
          </p:cNvPr>
          <p:cNvSpPr>
            <a:spLocks noGrp="1"/>
          </p:cNvSpPr>
          <p:nvPr>
            <p:ph type="subTitle" idx="1"/>
          </p:nvPr>
        </p:nvSpPr>
        <p:spPr>
          <a:xfrm>
            <a:off x="1524000" y="3509963"/>
            <a:ext cx="9144000" cy="2539707"/>
          </a:xfrm>
        </p:spPr>
        <p:txBody>
          <a:bodyPr>
            <a:normAutofit/>
          </a:bodyPr>
          <a:lstStyle/>
          <a:p>
            <a:endParaRPr lang="en-US" altLang="sl-SI" sz="2400" dirty="0"/>
          </a:p>
          <a:p>
            <a:r>
              <a:rPr lang="sl-SI" altLang="sl-SI" sz="2400" dirty="0"/>
              <a:t>Mojca Mikac</a:t>
            </a:r>
            <a:endParaRPr lang="en-US" altLang="sl-SI" sz="2400" dirty="0"/>
          </a:p>
          <a:p>
            <a:endParaRPr lang="en-US" altLang="sl-SI" dirty="0"/>
          </a:p>
          <a:p>
            <a:endParaRPr lang="sl-SI" dirty="0"/>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0" y="0"/>
            <a:ext cx="12192000" cy="1177747"/>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793" y="458459"/>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96150" y="77922"/>
            <a:ext cx="975467" cy="975467"/>
          </a:xfrm>
          <a:prstGeom prst="rect">
            <a:avLst/>
          </a:prstGeom>
        </p:spPr>
      </p:pic>
    </p:spTree>
    <p:extLst>
      <p:ext uri="{BB962C8B-B14F-4D97-AF65-F5344CB8AC3E}">
        <p14:creationId xmlns:p14="http://schemas.microsoft.com/office/powerpoint/2010/main" val="794752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168250" y="1345997"/>
            <a:ext cx="11923776" cy="1089965"/>
          </a:xfrm>
        </p:spPr>
        <p:txBody>
          <a:bodyPr>
            <a:normAutofit fontScale="90000"/>
          </a:bodyPr>
          <a:lstStyle/>
          <a:p>
            <a:br>
              <a:rPr lang="en-US" sz="4400" dirty="0">
                <a:solidFill>
                  <a:schemeClr val="accent5">
                    <a:lumMod val="75000"/>
                  </a:schemeClr>
                </a:solidFill>
              </a:rPr>
            </a:br>
            <a:r>
              <a:rPr lang="sl-SI" sz="4400" dirty="0">
                <a:solidFill>
                  <a:srgbClr val="5D8AA8"/>
                </a:solidFill>
              </a:rPr>
              <a:t>UREDBA O VAROVANJU TAJNIH </a:t>
            </a:r>
            <a:r>
              <a:rPr lang="en-US" sz="4400" dirty="0">
                <a:solidFill>
                  <a:srgbClr val="5D8AA8"/>
                </a:solidFill>
              </a:rPr>
              <a:t>	</a:t>
            </a:r>
            <a:r>
              <a:rPr lang="sl-SI" sz="4400" dirty="0">
                <a:solidFill>
                  <a:srgbClr val="5D8AA8"/>
                </a:solidFill>
              </a:rPr>
              <a:t>PODATKOV</a:t>
            </a: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
        <p:nvSpPr>
          <p:cNvPr id="8" name="TextBox 7">
            <a:extLst>
              <a:ext uri="{FF2B5EF4-FFF2-40B4-BE49-F238E27FC236}">
                <a16:creationId xmlns:a16="http://schemas.microsoft.com/office/drawing/2014/main" id="{99A08872-3C8D-47D9-850B-42A272C415F8}"/>
              </a:ext>
            </a:extLst>
          </p:cNvPr>
          <p:cNvSpPr txBox="1"/>
          <p:nvPr/>
        </p:nvSpPr>
        <p:spPr>
          <a:xfrm>
            <a:off x="746150" y="3246163"/>
            <a:ext cx="10343693" cy="2677656"/>
          </a:xfrm>
          <a:prstGeom prst="rect">
            <a:avLst/>
          </a:prstGeom>
          <a:noFill/>
        </p:spPr>
        <p:txBody>
          <a:bodyPr wrap="square">
            <a:spAutoFit/>
          </a:bodyPr>
          <a:lstStyle/>
          <a:p>
            <a:pPr algn="ctr"/>
            <a:r>
              <a:rPr lang="sl-SI" sz="2800" dirty="0"/>
              <a:t>51. Člen</a:t>
            </a:r>
          </a:p>
          <a:p>
            <a:r>
              <a:rPr lang="sl-SI" sz="2800" dirty="0"/>
              <a:t>Določitev odgovornih oseb v KIS: poleg skrbnika, upravljavca, vodje informacijske varnosti tudi </a:t>
            </a:r>
            <a:r>
              <a:rPr lang="sl-SI" sz="2800" b="1" dirty="0"/>
              <a:t>skrbnika kriptografskega materiala</a:t>
            </a:r>
            <a:r>
              <a:rPr lang="sl-SI" sz="2800" dirty="0"/>
              <a:t>.</a:t>
            </a:r>
          </a:p>
          <a:p>
            <a:pPr algn="ctr"/>
            <a:r>
              <a:rPr lang="sl-SI" sz="2800" dirty="0"/>
              <a:t>55. Člen</a:t>
            </a:r>
          </a:p>
          <a:p>
            <a:pPr algn="ctr"/>
            <a:r>
              <a:rPr lang="sl-SI" sz="2800" dirty="0"/>
              <a:t>Naloge skrbnika kriptografskega materiala – natančneje določene s sklepom, ki je trenutno v pripravi.</a:t>
            </a:r>
          </a:p>
        </p:txBody>
      </p:sp>
    </p:spTree>
    <p:extLst>
      <p:ext uri="{BB962C8B-B14F-4D97-AF65-F5344CB8AC3E}">
        <p14:creationId xmlns:p14="http://schemas.microsoft.com/office/powerpoint/2010/main" val="17919704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168250" y="1345997"/>
            <a:ext cx="11923776" cy="1089965"/>
          </a:xfrm>
        </p:spPr>
        <p:txBody>
          <a:bodyPr>
            <a:normAutofit fontScale="90000"/>
          </a:bodyPr>
          <a:lstStyle/>
          <a:p>
            <a:br>
              <a:rPr lang="en-US" sz="4400" dirty="0">
                <a:solidFill>
                  <a:schemeClr val="accent5">
                    <a:lumMod val="75000"/>
                  </a:schemeClr>
                </a:solidFill>
              </a:rPr>
            </a:br>
            <a:r>
              <a:rPr lang="sl-SI" sz="4400" dirty="0">
                <a:solidFill>
                  <a:srgbClr val="5D8AA8"/>
                </a:solidFill>
              </a:rPr>
              <a:t>UREDBA O VAROVANJU TAJNIH </a:t>
            </a:r>
            <a:r>
              <a:rPr lang="en-US" sz="4400" dirty="0">
                <a:solidFill>
                  <a:srgbClr val="5D8AA8"/>
                </a:solidFill>
              </a:rPr>
              <a:t>	</a:t>
            </a:r>
            <a:r>
              <a:rPr lang="sl-SI" sz="4400" dirty="0">
                <a:solidFill>
                  <a:srgbClr val="5D8AA8"/>
                </a:solidFill>
              </a:rPr>
              <a:t>PODATKOV</a:t>
            </a: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
        <p:nvSpPr>
          <p:cNvPr id="8" name="TextBox 7">
            <a:extLst>
              <a:ext uri="{FF2B5EF4-FFF2-40B4-BE49-F238E27FC236}">
                <a16:creationId xmlns:a16="http://schemas.microsoft.com/office/drawing/2014/main" id="{99A08872-3C8D-47D9-850B-42A272C415F8}"/>
              </a:ext>
            </a:extLst>
          </p:cNvPr>
          <p:cNvSpPr txBox="1"/>
          <p:nvPr/>
        </p:nvSpPr>
        <p:spPr>
          <a:xfrm>
            <a:off x="746150" y="3246163"/>
            <a:ext cx="10343693" cy="523220"/>
          </a:xfrm>
          <a:prstGeom prst="rect">
            <a:avLst/>
          </a:prstGeom>
          <a:noFill/>
        </p:spPr>
        <p:txBody>
          <a:bodyPr wrap="square">
            <a:spAutoFit/>
          </a:bodyPr>
          <a:lstStyle/>
          <a:p>
            <a:r>
              <a:rPr lang="en-US" sz="2800" dirty="0" err="1"/>
              <a:t>Področje</a:t>
            </a:r>
            <a:r>
              <a:rPr lang="en-US" sz="2800" dirty="0"/>
              <a:t> </a:t>
            </a:r>
            <a:r>
              <a:rPr lang="en-US" sz="2800" dirty="0" err="1"/>
              <a:t>kriptografije</a:t>
            </a:r>
            <a:r>
              <a:rPr lang="en-US" sz="2800" dirty="0"/>
              <a:t> je </a:t>
            </a:r>
            <a:r>
              <a:rPr lang="en-US" sz="2800" dirty="0" err="1"/>
              <a:t>opredeljeno</a:t>
            </a:r>
            <a:r>
              <a:rPr lang="en-US" sz="2800" dirty="0"/>
              <a:t> v XIII. </a:t>
            </a:r>
            <a:r>
              <a:rPr lang="en-US" sz="2800" dirty="0" err="1"/>
              <a:t>poglavju</a:t>
            </a:r>
            <a:r>
              <a:rPr lang="en-US" sz="2800" dirty="0"/>
              <a:t>, v </a:t>
            </a:r>
            <a:r>
              <a:rPr lang="en-US" sz="2800" dirty="0" err="1"/>
              <a:t>členih</a:t>
            </a:r>
            <a:r>
              <a:rPr lang="en-US" sz="2800" dirty="0"/>
              <a:t> 71. – 82. </a:t>
            </a:r>
            <a:endParaRPr lang="sl-SI" sz="2800" dirty="0"/>
          </a:p>
        </p:txBody>
      </p:sp>
    </p:spTree>
    <p:extLst>
      <p:ext uri="{BB962C8B-B14F-4D97-AF65-F5344CB8AC3E}">
        <p14:creationId xmlns:p14="http://schemas.microsoft.com/office/powerpoint/2010/main" val="8945635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212142" y="1397203"/>
            <a:ext cx="11835992" cy="841248"/>
          </a:xfrm>
        </p:spPr>
        <p:txBody>
          <a:bodyPr>
            <a:normAutofit fontScale="90000"/>
          </a:bodyPr>
          <a:lstStyle/>
          <a:p>
            <a:br>
              <a:rPr lang="en-US" altLang="sl-SI" sz="4400" dirty="0">
                <a:solidFill>
                  <a:schemeClr val="accent5">
                    <a:lumMod val="75000"/>
                  </a:schemeClr>
                </a:solidFill>
              </a:rPr>
            </a:br>
            <a:r>
              <a:rPr kumimoji="0" lang="sl-SI" sz="4400" b="0" i="0" u="none" strike="noStrike" kern="1200" cap="none" spc="0" normalizeH="0" baseline="0" noProof="0" dirty="0">
                <a:ln>
                  <a:noFill/>
                </a:ln>
                <a:solidFill>
                  <a:srgbClr val="5D8AA8"/>
                </a:solidFill>
                <a:effectLst/>
                <a:uLnTx/>
                <a:uFillTx/>
                <a:latin typeface="Calibri Light" panose="020F0302020204030204"/>
                <a:ea typeface="+mj-ea"/>
                <a:cs typeface="+mj-cs"/>
              </a:rPr>
              <a:t>UREDBA O VAROVANJU TAJNIH </a:t>
            </a:r>
            <a:r>
              <a:rPr kumimoji="0" lang="en-US" sz="4400" b="0" i="0" u="none" strike="noStrike" kern="1200" cap="none" spc="0" normalizeH="0" baseline="0" noProof="0" dirty="0">
                <a:ln>
                  <a:noFill/>
                </a:ln>
                <a:solidFill>
                  <a:srgbClr val="5D8AA8"/>
                </a:solidFill>
                <a:effectLst/>
                <a:uLnTx/>
                <a:uFillTx/>
                <a:latin typeface="Calibri Light" panose="020F0302020204030204"/>
                <a:ea typeface="+mj-ea"/>
                <a:cs typeface="+mj-cs"/>
              </a:rPr>
              <a:t>	</a:t>
            </a:r>
            <a:r>
              <a:rPr kumimoji="0" lang="sl-SI" sz="4400" b="0" i="0" u="none" strike="noStrike" kern="1200" cap="none" spc="0" normalizeH="0" baseline="0" noProof="0" dirty="0">
                <a:ln>
                  <a:noFill/>
                </a:ln>
                <a:solidFill>
                  <a:srgbClr val="5D8AA8"/>
                </a:solidFill>
                <a:effectLst/>
                <a:uLnTx/>
                <a:uFillTx/>
                <a:latin typeface="Calibri Light" panose="020F0302020204030204"/>
                <a:ea typeface="+mj-ea"/>
                <a:cs typeface="+mj-cs"/>
              </a:rPr>
              <a:t>PODATKOV</a:t>
            </a: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
        <p:nvSpPr>
          <p:cNvPr id="8" name="TextBox 7">
            <a:extLst>
              <a:ext uri="{FF2B5EF4-FFF2-40B4-BE49-F238E27FC236}">
                <a16:creationId xmlns:a16="http://schemas.microsoft.com/office/drawing/2014/main" id="{586727C6-DDB5-454C-B6FC-DE71271BBF9F}"/>
              </a:ext>
            </a:extLst>
          </p:cNvPr>
          <p:cNvSpPr txBox="1"/>
          <p:nvPr/>
        </p:nvSpPr>
        <p:spPr>
          <a:xfrm>
            <a:off x="482801" y="2521059"/>
            <a:ext cx="10599725" cy="3970318"/>
          </a:xfrm>
          <a:prstGeom prst="rect">
            <a:avLst/>
          </a:prstGeom>
          <a:noFill/>
        </p:spPr>
        <p:txBody>
          <a:bodyPr wrap="square">
            <a:spAutoFit/>
          </a:bodyPr>
          <a:lstStyle/>
          <a:p>
            <a:pPr eaLnBrk="1" hangingPunct="1">
              <a:buFont typeface="Arial" panose="020B0604020202020204" pitchFamily="34" charset="0"/>
              <a:buChar char="•"/>
            </a:pPr>
            <a:r>
              <a:rPr lang="en-US" altLang="sl-SI" sz="2800" dirty="0">
                <a:cs typeface="Calibri" panose="020F0502020204030204" pitchFamily="34" charset="0"/>
              </a:rPr>
              <a:t> </a:t>
            </a:r>
            <a:r>
              <a:rPr lang="sl-SI" altLang="sl-SI" sz="2800" dirty="0">
                <a:cs typeface="Calibri" panose="020F0502020204030204" pitchFamily="34" charset="0"/>
              </a:rPr>
              <a:t>71. člen:</a:t>
            </a:r>
            <a:endParaRPr lang="en-US" altLang="sl-SI" sz="2800" dirty="0">
              <a:cs typeface="Calibri" panose="020F0502020204030204" pitchFamily="34" charset="0"/>
            </a:endParaRPr>
          </a:p>
          <a:p>
            <a:pPr eaLnBrk="1" hangingPunct="1"/>
            <a:endParaRPr lang="sl-SI" altLang="sl-SI" sz="2800" dirty="0">
              <a:cs typeface="Calibri" panose="020F0502020204030204" pitchFamily="34" charset="0"/>
            </a:endParaRPr>
          </a:p>
          <a:p>
            <a:pPr eaLnBrk="1" hangingPunct="1">
              <a:buFont typeface="Calibri Light" panose="020F0302020204030204" pitchFamily="34" charset="0"/>
              <a:buAutoNum type="arabicPeriod"/>
            </a:pPr>
            <a:r>
              <a:rPr lang="en-US" altLang="sl-SI" sz="2800" dirty="0">
                <a:cs typeface="Calibri" panose="020F0502020204030204" pitchFamily="34" charset="0"/>
              </a:rPr>
              <a:t> </a:t>
            </a:r>
            <a:r>
              <a:rPr lang="sl-SI" altLang="sl-SI" sz="2800" dirty="0">
                <a:cs typeface="Calibri" panose="020F0502020204030204" pitchFamily="34" charset="0"/>
              </a:rPr>
              <a:t>Razvoj in nadgradnja kriptografskih rešitev se izvaja na podlagi pobud državnih organov.</a:t>
            </a:r>
            <a:r>
              <a:rPr lang="en-US" altLang="sl-SI" sz="2800" dirty="0">
                <a:cs typeface="Calibri" panose="020F0502020204030204" pitchFamily="34" charset="0"/>
              </a:rPr>
              <a:t> </a:t>
            </a:r>
          </a:p>
          <a:p>
            <a:pPr eaLnBrk="1" hangingPunct="1"/>
            <a:r>
              <a:rPr lang="en-US" altLang="sl-SI" sz="2800" dirty="0">
                <a:cs typeface="Calibri" panose="020F0502020204030204" pitchFamily="34" charset="0"/>
              </a:rPr>
              <a:t>2. </a:t>
            </a:r>
            <a:r>
              <a:rPr lang="sl-SI" altLang="sl-SI" sz="2800" dirty="0">
                <a:cs typeface="Calibri" panose="020F0502020204030204" pitchFamily="34" charset="0"/>
              </a:rPr>
              <a:t>Nacionalni varnostni organ sodeluje z drugimi državnimi organi in zunanjimi izvajalci pri razvoju ali nadgradnjah kriptografskih rešitev.</a:t>
            </a:r>
          </a:p>
          <a:p>
            <a:pPr eaLnBrk="1" hangingPunct="1"/>
            <a:r>
              <a:rPr lang="en-US" altLang="sl-SI" sz="2800" dirty="0">
                <a:cs typeface="Calibri" panose="020F0502020204030204" pitchFamily="34" charset="0"/>
              </a:rPr>
              <a:t>3. </a:t>
            </a:r>
            <a:r>
              <a:rPr lang="sl-SI" altLang="sl-SI" sz="2800" dirty="0">
                <a:cs typeface="Calibri" panose="020F0502020204030204" pitchFamily="34" charset="0"/>
              </a:rPr>
              <a:t>Predpisano je periodično preverjanje varnostne ustreznosti kriptografskih rešitev (I na 5 let, Z na 3 leta in T/ST na 1 leto).</a:t>
            </a:r>
          </a:p>
          <a:p>
            <a:pPr eaLnBrk="1" hangingPunct="1">
              <a:buFont typeface="Arial" panose="020B0604020202020204" pitchFamily="34" charset="0"/>
              <a:buChar char="•"/>
            </a:pPr>
            <a:endParaRPr lang="sl-SI" altLang="sl-SI" sz="2800" dirty="0">
              <a:cs typeface="Calibri" panose="020F0502020204030204" pitchFamily="34" charset="0"/>
            </a:endParaRPr>
          </a:p>
        </p:txBody>
      </p:sp>
    </p:spTree>
    <p:extLst>
      <p:ext uri="{BB962C8B-B14F-4D97-AF65-F5344CB8AC3E}">
        <p14:creationId xmlns:p14="http://schemas.microsoft.com/office/powerpoint/2010/main" val="42237645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212142" y="1397203"/>
            <a:ext cx="11835992" cy="841248"/>
          </a:xfrm>
        </p:spPr>
        <p:txBody>
          <a:bodyPr>
            <a:normAutofit fontScale="90000"/>
          </a:bodyPr>
          <a:lstStyle/>
          <a:p>
            <a:br>
              <a:rPr lang="en-US" altLang="sl-SI" sz="4400" dirty="0">
                <a:solidFill>
                  <a:schemeClr val="accent5">
                    <a:lumMod val="75000"/>
                  </a:schemeClr>
                </a:solidFill>
              </a:rPr>
            </a:br>
            <a:r>
              <a:rPr kumimoji="0" lang="sl-SI" sz="4400" b="0" i="0" u="none" strike="noStrike" kern="1200" cap="none" spc="0" normalizeH="0" baseline="0" noProof="0" dirty="0">
                <a:ln>
                  <a:noFill/>
                </a:ln>
                <a:solidFill>
                  <a:srgbClr val="5D8AA8"/>
                </a:solidFill>
                <a:effectLst/>
                <a:uLnTx/>
                <a:uFillTx/>
                <a:latin typeface="Calibri Light" panose="020F0302020204030204"/>
                <a:ea typeface="+mj-ea"/>
                <a:cs typeface="+mj-cs"/>
              </a:rPr>
              <a:t>UREDBA O VAROVANJU TAJNIH </a:t>
            </a:r>
            <a:r>
              <a:rPr kumimoji="0" lang="en-US" sz="4400" b="0" i="0" u="none" strike="noStrike" kern="1200" cap="none" spc="0" normalizeH="0" baseline="0" noProof="0" dirty="0">
                <a:ln>
                  <a:noFill/>
                </a:ln>
                <a:solidFill>
                  <a:srgbClr val="5D8AA8"/>
                </a:solidFill>
                <a:effectLst/>
                <a:uLnTx/>
                <a:uFillTx/>
                <a:latin typeface="Calibri Light" panose="020F0302020204030204"/>
                <a:ea typeface="+mj-ea"/>
                <a:cs typeface="+mj-cs"/>
              </a:rPr>
              <a:t>	</a:t>
            </a:r>
            <a:r>
              <a:rPr kumimoji="0" lang="sl-SI" sz="4400" b="0" i="0" u="none" strike="noStrike" kern="1200" cap="none" spc="0" normalizeH="0" baseline="0" noProof="0" dirty="0">
                <a:ln>
                  <a:noFill/>
                </a:ln>
                <a:solidFill>
                  <a:srgbClr val="5D8AA8"/>
                </a:solidFill>
                <a:effectLst/>
                <a:uLnTx/>
                <a:uFillTx/>
                <a:latin typeface="Calibri Light" panose="020F0302020204030204"/>
                <a:ea typeface="+mj-ea"/>
                <a:cs typeface="+mj-cs"/>
              </a:rPr>
              <a:t>PODATKOV</a:t>
            </a: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
        <p:nvSpPr>
          <p:cNvPr id="8" name="TextBox 7">
            <a:extLst>
              <a:ext uri="{FF2B5EF4-FFF2-40B4-BE49-F238E27FC236}">
                <a16:creationId xmlns:a16="http://schemas.microsoft.com/office/drawing/2014/main" id="{586727C6-DDB5-454C-B6FC-DE71271BBF9F}"/>
              </a:ext>
            </a:extLst>
          </p:cNvPr>
          <p:cNvSpPr txBox="1"/>
          <p:nvPr/>
        </p:nvSpPr>
        <p:spPr>
          <a:xfrm>
            <a:off x="482801" y="2521059"/>
            <a:ext cx="10599725" cy="3108543"/>
          </a:xfrm>
          <a:prstGeom prst="rect">
            <a:avLst/>
          </a:prstGeom>
          <a:noFill/>
        </p:spPr>
        <p:txBody>
          <a:bodyPr wrap="square">
            <a:spAutoFit/>
          </a:bodyPr>
          <a:lstStyle/>
          <a:p>
            <a:pPr eaLnBrk="1" hangingPunct="1">
              <a:buFont typeface="Arial" panose="020B0604020202020204" pitchFamily="34" charset="0"/>
              <a:buChar char="•"/>
            </a:pPr>
            <a:r>
              <a:rPr lang="en-US" altLang="sl-SI" sz="2800" dirty="0">
                <a:cs typeface="Calibri" panose="020F0502020204030204" pitchFamily="34" charset="0"/>
              </a:rPr>
              <a:t> </a:t>
            </a:r>
            <a:r>
              <a:rPr lang="sl-SI" altLang="sl-SI" sz="2800" dirty="0">
                <a:cs typeface="Calibri" panose="020F0502020204030204" pitchFamily="34" charset="0"/>
              </a:rPr>
              <a:t>74. člen:</a:t>
            </a:r>
          </a:p>
          <a:p>
            <a:pPr eaLnBrk="1" hangingPunct="1"/>
            <a:r>
              <a:rPr lang="sl-SI" altLang="sl-SI" sz="2800" dirty="0">
                <a:cs typeface="Calibri" panose="020F0502020204030204" pitchFamily="34" charset="0"/>
              </a:rPr>
              <a:t>Predpisana je vsebina dokumentacije, ki jo mora vsebovati predlog za začetek postopka (glede na stopnjo tajnosti podatkov v sistemu).</a:t>
            </a:r>
            <a:endParaRPr lang="en-US" altLang="sl-SI" sz="2800" dirty="0">
              <a:cs typeface="Calibri" panose="020F0502020204030204" pitchFamily="34" charset="0"/>
            </a:endParaRPr>
          </a:p>
          <a:p>
            <a:pPr eaLnBrk="1" hangingPunct="1"/>
            <a:endParaRPr lang="sl-SI" altLang="sl-SI" sz="2800" dirty="0">
              <a:cs typeface="Calibri" panose="020F0502020204030204" pitchFamily="34" charset="0"/>
            </a:endParaRPr>
          </a:p>
          <a:p>
            <a:pPr eaLnBrk="1" hangingPunct="1">
              <a:buFont typeface="Arial" panose="020B0604020202020204" pitchFamily="34" charset="0"/>
              <a:buChar char="•"/>
            </a:pPr>
            <a:r>
              <a:rPr lang="en-US" altLang="sl-SI" sz="2800" dirty="0">
                <a:cs typeface="Calibri" panose="020F0502020204030204" pitchFamily="34" charset="0"/>
              </a:rPr>
              <a:t> </a:t>
            </a:r>
            <a:r>
              <a:rPr lang="sl-SI" altLang="sl-SI" sz="2800" dirty="0">
                <a:cs typeface="Calibri" panose="020F0502020204030204" pitchFamily="34" charset="0"/>
              </a:rPr>
              <a:t>76. - 80. člen:</a:t>
            </a:r>
          </a:p>
          <a:p>
            <a:pPr eaLnBrk="1" hangingPunct="1"/>
            <a:r>
              <a:rPr lang="sl-SI" altLang="sl-SI" sz="2800" dirty="0">
                <a:cs typeface="Calibri" panose="020F0502020204030204" pitchFamily="34" charset="0"/>
              </a:rPr>
              <a:t>Natančno je predpisan postopek ugotavljanja varnostne ustreznosti kriptografske rešitve.</a:t>
            </a:r>
            <a:endParaRPr lang="sl-SI" altLang="sl-SI" sz="2800" dirty="0"/>
          </a:p>
        </p:txBody>
      </p:sp>
    </p:spTree>
    <p:extLst>
      <p:ext uri="{BB962C8B-B14F-4D97-AF65-F5344CB8AC3E}">
        <p14:creationId xmlns:p14="http://schemas.microsoft.com/office/powerpoint/2010/main" val="37231991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212142" y="1397203"/>
            <a:ext cx="11835992" cy="841248"/>
          </a:xfrm>
        </p:spPr>
        <p:txBody>
          <a:bodyPr>
            <a:normAutofit fontScale="90000"/>
          </a:bodyPr>
          <a:lstStyle/>
          <a:p>
            <a:br>
              <a:rPr lang="en-US" altLang="sl-SI" sz="4400" dirty="0">
                <a:solidFill>
                  <a:schemeClr val="accent5">
                    <a:lumMod val="75000"/>
                  </a:schemeClr>
                </a:solidFill>
              </a:rPr>
            </a:br>
            <a:r>
              <a:rPr kumimoji="0" lang="sl-SI" sz="4400" b="0" i="0" u="none" strike="noStrike" kern="1200" cap="none" spc="0" normalizeH="0" baseline="0" noProof="0" dirty="0">
                <a:ln>
                  <a:noFill/>
                </a:ln>
                <a:solidFill>
                  <a:srgbClr val="5D8AA8"/>
                </a:solidFill>
                <a:effectLst/>
                <a:uLnTx/>
                <a:uFillTx/>
                <a:latin typeface="Calibri Light" panose="020F0302020204030204"/>
                <a:ea typeface="+mj-ea"/>
                <a:cs typeface="+mj-cs"/>
              </a:rPr>
              <a:t>UREDBA O VAROVANJU TAJNIH </a:t>
            </a:r>
            <a:r>
              <a:rPr kumimoji="0" lang="en-US" sz="4400" b="0" i="0" u="none" strike="noStrike" kern="1200" cap="none" spc="0" normalizeH="0" baseline="0" noProof="0" dirty="0">
                <a:ln>
                  <a:noFill/>
                </a:ln>
                <a:solidFill>
                  <a:srgbClr val="5D8AA8"/>
                </a:solidFill>
                <a:effectLst/>
                <a:uLnTx/>
                <a:uFillTx/>
                <a:latin typeface="Calibri Light" panose="020F0302020204030204"/>
                <a:ea typeface="+mj-ea"/>
                <a:cs typeface="+mj-cs"/>
              </a:rPr>
              <a:t>	</a:t>
            </a:r>
            <a:r>
              <a:rPr kumimoji="0" lang="sl-SI" sz="4400" b="0" i="0" u="none" strike="noStrike" kern="1200" cap="none" spc="0" normalizeH="0" baseline="0" noProof="0" dirty="0">
                <a:ln>
                  <a:noFill/>
                </a:ln>
                <a:solidFill>
                  <a:srgbClr val="5D8AA8"/>
                </a:solidFill>
                <a:effectLst/>
                <a:uLnTx/>
                <a:uFillTx/>
                <a:latin typeface="Calibri Light" panose="020F0302020204030204"/>
                <a:ea typeface="+mj-ea"/>
                <a:cs typeface="+mj-cs"/>
              </a:rPr>
              <a:t>PODATKOV</a:t>
            </a: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
        <p:nvSpPr>
          <p:cNvPr id="8" name="TextBox 7">
            <a:extLst>
              <a:ext uri="{FF2B5EF4-FFF2-40B4-BE49-F238E27FC236}">
                <a16:creationId xmlns:a16="http://schemas.microsoft.com/office/drawing/2014/main" id="{586727C6-DDB5-454C-B6FC-DE71271BBF9F}"/>
              </a:ext>
            </a:extLst>
          </p:cNvPr>
          <p:cNvSpPr txBox="1"/>
          <p:nvPr/>
        </p:nvSpPr>
        <p:spPr>
          <a:xfrm>
            <a:off x="482801" y="2521059"/>
            <a:ext cx="10599725" cy="2677656"/>
          </a:xfrm>
          <a:prstGeom prst="rect">
            <a:avLst/>
          </a:prstGeom>
          <a:noFill/>
        </p:spPr>
        <p:txBody>
          <a:bodyPr wrap="square">
            <a:spAutoFit/>
          </a:bodyPr>
          <a:lstStyle/>
          <a:p>
            <a:pPr marL="457200" indent="-457200" eaLnBrk="1" fontAlgn="auto" hangingPunct="1">
              <a:spcBef>
                <a:spcPts val="0"/>
              </a:spcBef>
              <a:spcAft>
                <a:spcPts val="0"/>
              </a:spcAft>
              <a:buFont typeface="Arial" panose="020B0604020202020204" pitchFamily="34" charset="0"/>
              <a:buChar char="•"/>
              <a:defRPr/>
            </a:pPr>
            <a:endParaRPr lang="en-US" altLang="sl-SI" sz="2800" dirty="0">
              <a:cs typeface="Calibri" panose="020F0502020204030204" pitchFamily="34" charset="0"/>
            </a:endParaRPr>
          </a:p>
          <a:p>
            <a:pPr marL="457200" indent="-457200" eaLnBrk="1" fontAlgn="auto" hangingPunct="1">
              <a:spcBef>
                <a:spcPts val="0"/>
              </a:spcBef>
              <a:spcAft>
                <a:spcPts val="0"/>
              </a:spcAft>
              <a:buFont typeface="Arial" panose="020B0604020202020204" pitchFamily="34" charset="0"/>
              <a:buChar char="•"/>
              <a:defRPr/>
            </a:pPr>
            <a:endParaRPr lang="en-US" altLang="sl-SI" sz="2800" dirty="0">
              <a:cs typeface="Calibri" panose="020F0502020204030204" pitchFamily="34" charset="0"/>
            </a:endParaRPr>
          </a:p>
          <a:p>
            <a:pPr marL="457200" indent="-457200" eaLnBrk="1" fontAlgn="auto" hangingPunct="1">
              <a:spcBef>
                <a:spcPts val="0"/>
              </a:spcBef>
              <a:spcAft>
                <a:spcPts val="0"/>
              </a:spcAft>
              <a:buFont typeface="Arial" panose="020B0604020202020204" pitchFamily="34" charset="0"/>
              <a:buChar char="•"/>
              <a:defRPr/>
            </a:pPr>
            <a:r>
              <a:rPr lang="en-US" altLang="sl-SI" sz="2800" dirty="0">
                <a:cs typeface="Calibri" panose="020F0502020204030204" pitchFamily="34" charset="0"/>
              </a:rPr>
              <a:t>82. </a:t>
            </a:r>
            <a:r>
              <a:rPr lang="en-US" altLang="sl-SI" sz="2800" dirty="0" err="1">
                <a:cs typeface="Calibri" panose="020F0502020204030204" pitchFamily="34" charset="0"/>
              </a:rPr>
              <a:t>člen</a:t>
            </a:r>
            <a:r>
              <a:rPr lang="en-US" altLang="sl-SI" sz="2800" dirty="0">
                <a:cs typeface="Calibri" panose="020F0502020204030204" pitchFamily="34" charset="0"/>
              </a:rPr>
              <a:t>:</a:t>
            </a:r>
          </a:p>
          <a:p>
            <a:pPr marL="457200" indent="-457200" eaLnBrk="1" fontAlgn="auto" hangingPunct="1">
              <a:spcBef>
                <a:spcPts val="0"/>
              </a:spcBef>
              <a:spcAft>
                <a:spcPts val="0"/>
              </a:spcAft>
              <a:buFont typeface="Arial" panose="020B0604020202020204" pitchFamily="34" charset="0"/>
              <a:buChar char="•"/>
              <a:defRPr/>
            </a:pPr>
            <a:endParaRPr lang="en-US" altLang="sl-SI" sz="2800" dirty="0">
              <a:cs typeface="Calibri" panose="020F0502020204030204" pitchFamily="34" charset="0"/>
            </a:endParaRPr>
          </a:p>
          <a:p>
            <a:pPr eaLnBrk="1" fontAlgn="auto" hangingPunct="1">
              <a:spcBef>
                <a:spcPts val="0"/>
              </a:spcBef>
              <a:spcAft>
                <a:spcPts val="0"/>
              </a:spcAft>
              <a:defRPr/>
            </a:pPr>
            <a:r>
              <a:rPr lang="sl-SI" sz="2800" dirty="0">
                <a:latin typeface="+mn-lt"/>
              </a:rPr>
              <a:t>Predpisan je tudi postopek drugega vrednotenja ugotavljanja varnostne ustreznosti kriptografskih rešitev</a:t>
            </a:r>
            <a:r>
              <a:rPr lang="en-US" sz="2800" dirty="0">
                <a:latin typeface="+mn-lt"/>
              </a:rPr>
              <a:t>.</a:t>
            </a:r>
            <a:endParaRPr lang="sl-SI" sz="2800" dirty="0">
              <a:latin typeface="+mn-lt"/>
            </a:endParaRPr>
          </a:p>
        </p:txBody>
      </p:sp>
    </p:spTree>
    <p:extLst>
      <p:ext uri="{BB962C8B-B14F-4D97-AF65-F5344CB8AC3E}">
        <p14:creationId xmlns:p14="http://schemas.microsoft.com/office/powerpoint/2010/main" val="6115025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168250" y="1345997"/>
            <a:ext cx="10709452" cy="943661"/>
          </a:xfrm>
        </p:spPr>
        <p:txBody>
          <a:bodyPr>
            <a:normAutofit fontScale="90000"/>
          </a:bodyPr>
          <a:lstStyle/>
          <a:p>
            <a:br>
              <a:rPr lang="en-US" sz="4400" dirty="0">
                <a:solidFill>
                  <a:schemeClr val="accent5">
                    <a:lumMod val="75000"/>
                  </a:schemeClr>
                </a:solidFill>
              </a:rPr>
            </a:br>
            <a:r>
              <a:rPr lang="sl-SI" sz="4400" dirty="0">
                <a:solidFill>
                  <a:srgbClr val="5D8AA8"/>
                </a:solidFill>
              </a:rPr>
              <a:t>KRIPTOGRAFIJA – AKTUALNOSTI </a:t>
            </a: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Tree>
    <p:extLst>
      <p:ext uri="{BB962C8B-B14F-4D97-AF65-F5344CB8AC3E}">
        <p14:creationId xmlns:p14="http://schemas.microsoft.com/office/powerpoint/2010/main" val="10773340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212142" y="1397203"/>
            <a:ext cx="11835992" cy="841248"/>
          </a:xfrm>
        </p:spPr>
        <p:txBody>
          <a:bodyPr>
            <a:normAutofit fontScale="90000"/>
          </a:bodyPr>
          <a:lstStyle/>
          <a:p>
            <a:br>
              <a:rPr lang="en-US" altLang="sl-SI" sz="4400" dirty="0">
                <a:solidFill>
                  <a:schemeClr val="accent5">
                    <a:lumMod val="75000"/>
                  </a:schemeClr>
                </a:solidFill>
              </a:rPr>
            </a:br>
            <a:r>
              <a:rPr lang="sl-SI" altLang="sl-SI" dirty="0">
                <a:solidFill>
                  <a:srgbClr val="5D8AA8"/>
                </a:solidFill>
              </a:rPr>
              <a:t>KRIPTOGRAFSKE REŠITVE - NOVOSTI</a:t>
            </a:r>
            <a:br>
              <a:rPr lang="sl-SI" altLang="sl-SI" dirty="0">
                <a:solidFill>
                  <a:srgbClr val="5D8AA8"/>
                </a:solidFill>
              </a:rPr>
            </a:b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
        <p:nvSpPr>
          <p:cNvPr id="8" name="TextBox 7">
            <a:extLst>
              <a:ext uri="{FF2B5EF4-FFF2-40B4-BE49-F238E27FC236}">
                <a16:creationId xmlns:a16="http://schemas.microsoft.com/office/drawing/2014/main" id="{586727C6-DDB5-454C-B6FC-DE71271BBF9F}"/>
              </a:ext>
            </a:extLst>
          </p:cNvPr>
          <p:cNvSpPr txBox="1"/>
          <p:nvPr/>
        </p:nvSpPr>
        <p:spPr>
          <a:xfrm>
            <a:off x="482801" y="2521059"/>
            <a:ext cx="10599725" cy="2677656"/>
          </a:xfrm>
          <a:prstGeom prst="rect">
            <a:avLst/>
          </a:prstGeom>
          <a:noFill/>
        </p:spPr>
        <p:txBody>
          <a:bodyPr wrap="square">
            <a:spAutoFit/>
          </a:bodyPr>
          <a:lstStyle/>
          <a:p>
            <a:pPr marL="457200" indent="-457200" eaLnBrk="1" fontAlgn="auto" hangingPunct="1">
              <a:spcBef>
                <a:spcPts val="0"/>
              </a:spcBef>
              <a:spcAft>
                <a:spcPts val="0"/>
              </a:spcAft>
              <a:buFont typeface="Arial" panose="020B0604020202020204" pitchFamily="34" charset="0"/>
              <a:buChar char="•"/>
              <a:defRPr/>
            </a:pPr>
            <a:endParaRPr lang="en-US" altLang="sl-SI" sz="2800" dirty="0">
              <a:cs typeface="Calibri" panose="020F0502020204030204" pitchFamily="34" charset="0"/>
            </a:endParaRPr>
          </a:p>
          <a:p>
            <a:pPr marL="457200" indent="-457200" eaLnBrk="1" fontAlgn="auto" hangingPunct="1">
              <a:spcBef>
                <a:spcPts val="0"/>
              </a:spcBef>
              <a:spcAft>
                <a:spcPts val="0"/>
              </a:spcAft>
              <a:buFont typeface="Arial" panose="020B0604020202020204" pitchFamily="34" charset="0"/>
              <a:buChar char="•"/>
              <a:defRPr/>
            </a:pPr>
            <a:endParaRPr lang="en-US" altLang="sl-SI" sz="2800" dirty="0">
              <a:cs typeface="Calibri" panose="020F0502020204030204" pitchFamily="34" charset="0"/>
            </a:endParaRPr>
          </a:p>
          <a:p>
            <a:pPr marL="457200" indent="-457200" eaLnBrk="1" fontAlgn="auto" hangingPunct="1">
              <a:spcBef>
                <a:spcPts val="0"/>
              </a:spcBef>
              <a:spcAft>
                <a:spcPts val="0"/>
              </a:spcAft>
              <a:buFont typeface="Arial" panose="020B0604020202020204" pitchFamily="34" charset="0"/>
              <a:buChar char="•"/>
              <a:defRPr/>
            </a:pPr>
            <a:r>
              <a:rPr lang="sl-SI" sz="2800" dirty="0">
                <a:latin typeface="+mn-lt"/>
                <a:cs typeface="Calibri" panose="020F0502020204030204" pitchFamily="34" charset="0"/>
              </a:rPr>
              <a:t>Kriptografska rešitev, ki ima potrdilo </a:t>
            </a:r>
            <a:r>
              <a:rPr lang="sl-SI" sz="2800" dirty="0">
                <a:cs typeface="Calibri" panose="020F0502020204030204" pitchFamily="34" charset="0"/>
              </a:rPr>
              <a:t>o varnostni ustreznosti za varovanje EU tajnih podatkov stopnje INTERNO (RESTREINT UE/EU RESTRICTED)</a:t>
            </a:r>
            <a:r>
              <a:rPr lang="sl-SI" sz="2800" b="0" i="0" dirty="0">
                <a:solidFill>
                  <a:srgbClr val="202124"/>
                </a:solidFill>
                <a:effectLst/>
                <a:latin typeface="arial" panose="020B0604020202020204" pitchFamily="34" charset="0"/>
              </a:rPr>
              <a:t> </a:t>
            </a:r>
          </a:p>
          <a:p>
            <a:pPr marL="457200" indent="-457200" eaLnBrk="1" fontAlgn="auto" hangingPunct="1">
              <a:spcBef>
                <a:spcPts val="0"/>
              </a:spcBef>
              <a:spcAft>
                <a:spcPts val="0"/>
              </a:spcAft>
              <a:buFont typeface="Arial" panose="020B0604020202020204" pitchFamily="34" charset="0"/>
              <a:buChar char="•"/>
              <a:defRPr/>
            </a:pPr>
            <a:r>
              <a:rPr lang="sl-SI" sz="2800" dirty="0"/>
              <a:t>Uporaba: sodelovanje podjetij pri projektih EC.</a:t>
            </a:r>
          </a:p>
        </p:txBody>
      </p:sp>
      <p:pic>
        <p:nvPicPr>
          <p:cNvPr id="6" name="Slika 5">
            <a:extLst>
              <a:ext uri="{FF2B5EF4-FFF2-40B4-BE49-F238E27FC236}">
                <a16:creationId xmlns:a16="http://schemas.microsoft.com/office/drawing/2014/main" id="{54448276-D949-49B3-BF06-846F860F676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670391" y="2308588"/>
            <a:ext cx="5086350" cy="895350"/>
          </a:xfrm>
          <a:prstGeom prst="rect">
            <a:avLst/>
          </a:prstGeom>
        </p:spPr>
      </p:pic>
    </p:spTree>
    <p:extLst>
      <p:ext uri="{BB962C8B-B14F-4D97-AF65-F5344CB8AC3E}">
        <p14:creationId xmlns:p14="http://schemas.microsoft.com/office/powerpoint/2010/main" val="22315251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212142" y="1397203"/>
            <a:ext cx="11835992" cy="841248"/>
          </a:xfrm>
        </p:spPr>
        <p:txBody>
          <a:bodyPr>
            <a:normAutofit fontScale="90000"/>
          </a:bodyPr>
          <a:lstStyle/>
          <a:p>
            <a:br>
              <a:rPr lang="en-US" altLang="sl-SI" sz="4400" dirty="0">
                <a:solidFill>
                  <a:schemeClr val="accent5">
                    <a:lumMod val="75000"/>
                  </a:schemeClr>
                </a:solidFill>
              </a:rPr>
            </a:br>
            <a:r>
              <a:rPr lang="sl-SI" altLang="sl-SI" dirty="0">
                <a:solidFill>
                  <a:srgbClr val="5D8AA8"/>
                </a:solidFill>
              </a:rPr>
              <a:t>KRIPTOGRAFSKE REŠITVE - FILKRYPTO</a:t>
            </a:r>
            <a:br>
              <a:rPr lang="sl-SI" altLang="sl-SI" dirty="0">
                <a:solidFill>
                  <a:srgbClr val="5D8AA8"/>
                </a:solidFill>
              </a:rPr>
            </a:b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
        <p:nvSpPr>
          <p:cNvPr id="8" name="TextBox 7">
            <a:extLst>
              <a:ext uri="{FF2B5EF4-FFF2-40B4-BE49-F238E27FC236}">
                <a16:creationId xmlns:a16="http://schemas.microsoft.com/office/drawing/2014/main" id="{586727C6-DDB5-454C-B6FC-DE71271BBF9F}"/>
              </a:ext>
            </a:extLst>
          </p:cNvPr>
          <p:cNvSpPr txBox="1"/>
          <p:nvPr/>
        </p:nvSpPr>
        <p:spPr>
          <a:xfrm>
            <a:off x="482801" y="2521059"/>
            <a:ext cx="10599725" cy="3539430"/>
          </a:xfrm>
          <a:prstGeom prst="rect">
            <a:avLst/>
          </a:prstGeom>
          <a:noFill/>
        </p:spPr>
        <p:txBody>
          <a:bodyPr wrap="square">
            <a:spAutoFit/>
          </a:bodyPr>
          <a:lstStyle/>
          <a:p>
            <a:r>
              <a:rPr lang="sl-SI" sz="2800" dirty="0"/>
              <a:t>Pogoji: </a:t>
            </a:r>
          </a:p>
          <a:p>
            <a:pPr>
              <a:buFont typeface="Wingdings" panose="05000000000000000000" pitchFamily="2" charset="2"/>
              <a:buChar char="Ø"/>
            </a:pPr>
            <a:r>
              <a:rPr lang="sl-SI" sz="2800" dirty="0"/>
              <a:t> vzpostavljeno UPRAVNO OBMOČJE, </a:t>
            </a:r>
          </a:p>
          <a:p>
            <a:pPr>
              <a:buFont typeface="Wingdings" panose="05000000000000000000" pitchFamily="2" charset="2"/>
              <a:buChar char="Ø"/>
            </a:pPr>
            <a:r>
              <a:rPr lang="sl-SI" sz="2800" dirty="0"/>
              <a:t> FSC za podjetje,</a:t>
            </a:r>
          </a:p>
          <a:p>
            <a:pPr>
              <a:buFont typeface="Wingdings" panose="05000000000000000000" pitchFamily="2" charset="2"/>
              <a:buChar char="Ø"/>
            </a:pPr>
            <a:r>
              <a:rPr lang="sl-SI" sz="2800" dirty="0"/>
              <a:t> osebe, ki bodo obravnavale TP – dovoljenje do stopnje tajnosti INTERNO - odpisana izjava in opravljeno OSNOVNO USPOSABLJANJE,</a:t>
            </a:r>
          </a:p>
          <a:p>
            <a:pPr>
              <a:buFont typeface="Wingdings" panose="05000000000000000000" pitchFamily="2" charset="2"/>
              <a:buChar char="Ø"/>
            </a:pPr>
            <a:r>
              <a:rPr lang="sl-SI" sz="2800"/>
              <a:t> KIS </a:t>
            </a:r>
            <a:r>
              <a:rPr lang="sl-SI" sz="2800" dirty="0"/>
              <a:t>z veljavnim varnostnim dovoljenjem za EU INTERNO,</a:t>
            </a:r>
          </a:p>
          <a:p>
            <a:pPr>
              <a:buFont typeface="Wingdings" panose="05000000000000000000" pitchFamily="2" charset="2"/>
              <a:buChar char="Ø"/>
            </a:pPr>
            <a:r>
              <a:rPr lang="sl-SI" sz="2800" dirty="0"/>
              <a:t> predstojnik imenuje skrbnika kriptografskega materiala in</a:t>
            </a:r>
          </a:p>
          <a:p>
            <a:pPr>
              <a:buFont typeface="Wingdings" panose="05000000000000000000" pitchFamily="2" charset="2"/>
              <a:buChar char="Ø"/>
            </a:pPr>
            <a:r>
              <a:rPr lang="sl-SI" sz="2800" dirty="0"/>
              <a:t> skrbnik opravi usposabljanje za skrbnike kriptografskega materiala.</a:t>
            </a:r>
          </a:p>
        </p:txBody>
      </p:sp>
    </p:spTree>
    <p:extLst>
      <p:ext uri="{BB962C8B-B14F-4D97-AF65-F5344CB8AC3E}">
        <p14:creationId xmlns:p14="http://schemas.microsoft.com/office/powerpoint/2010/main" val="35494554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212142" y="1397203"/>
            <a:ext cx="11835992" cy="841248"/>
          </a:xfrm>
        </p:spPr>
        <p:txBody>
          <a:bodyPr>
            <a:normAutofit fontScale="90000"/>
          </a:bodyPr>
          <a:lstStyle/>
          <a:p>
            <a:br>
              <a:rPr lang="en-US" altLang="sl-SI" sz="4400" dirty="0">
                <a:solidFill>
                  <a:schemeClr val="accent5">
                    <a:lumMod val="75000"/>
                  </a:schemeClr>
                </a:solidFill>
              </a:rPr>
            </a:br>
            <a:r>
              <a:rPr lang="sl-SI" altLang="sl-SI" dirty="0">
                <a:solidFill>
                  <a:srgbClr val="5D8AA8"/>
                </a:solidFill>
              </a:rPr>
              <a:t>KRIPTOGRAFSKE REŠITVE - FILKRYPTO</a:t>
            </a:r>
            <a:br>
              <a:rPr lang="sl-SI" altLang="sl-SI" dirty="0">
                <a:solidFill>
                  <a:srgbClr val="5D8AA8"/>
                </a:solidFill>
              </a:rPr>
            </a:b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
        <p:nvSpPr>
          <p:cNvPr id="8" name="TextBox 7">
            <a:extLst>
              <a:ext uri="{FF2B5EF4-FFF2-40B4-BE49-F238E27FC236}">
                <a16:creationId xmlns:a16="http://schemas.microsoft.com/office/drawing/2014/main" id="{586727C6-DDB5-454C-B6FC-DE71271BBF9F}"/>
              </a:ext>
            </a:extLst>
          </p:cNvPr>
          <p:cNvSpPr txBox="1"/>
          <p:nvPr/>
        </p:nvSpPr>
        <p:spPr>
          <a:xfrm>
            <a:off x="482801" y="2521059"/>
            <a:ext cx="10599725" cy="1815882"/>
          </a:xfrm>
          <a:prstGeom prst="rect">
            <a:avLst/>
          </a:prstGeom>
          <a:noFill/>
        </p:spPr>
        <p:txBody>
          <a:bodyPr wrap="square">
            <a:spAutoFit/>
          </a:bodyPr>
          <a:lstStyle/>
          <a:p>
            <a:r>
              <a:rPr lang="sl-SI" sz="2800" dirty="0"/>
              <a:t>V vsakem primeru pride kriptografski material na UVTP k krovnemu organu za razdeljevanje kriptografskega materiala.</a:t>
            </a:r>
          </a:p>
          <a:p>
            <a:r>
              <a:rPr lang="sl-SI" sz="2800" dirty="0"/>
              <a:t>Ko so vzpostavljeni ustrezni tehnični in organizacijski ter varnostni pogoji, se kriptografski material razdeli podjetjem.</a:t>
            </a:r>
          </a:p>
        </p:txBody>
      </p:sp>
    </p:spTree>
    <p:extLst>
      <p:ext uri="{BB962C8B-B14F-4D97-AF65-F5344CB8AC3E}">
        <p14:creationId xmlns:p14="http://schemas.microsoft.com/office/powerpoint/2010/main" val="1251481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212142" y="1397203"/>
            <a:ext cx="11835992" cy="841248"/>
          </a:xfrm>
        </p:spPr>
        <p:txBody>
          <a:bodyPr>
            <a:normAutofit fontScale="90000"/>
          </a:bodyPr>
          <a:lstStyle/>
          <a:p>
            <a:br>
              <a:rPr lang="en-US" altLang="sl-SI" sz="4400" dirty="0">
                <a:solidFill>
                  <a:schemeClr val="accent5">
                    <a:lumMod val="75000"/>
                  </a:schemeClr>
                </a:solidFill>
              </a:rPr>
            </a:b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
        <p:nvSpPr>
          <p:cNvPr id="8" name="TextBox 7">
            <a:extLst>
              <a:ext uri="{FF2B5EF4-FFF2-40B4-BE49-F238E27FC236}">
                <a16:creationId xmlns:a16="http://schemas.microsoft.com/office/drawing/2014/main" id="{586727C6-DDB5-454C-B6FC-DE71271BBF9F}"/>
              </a:ext>
            </a:extLst>
          </p:cNvPr>
          <p:cNvSpPr txBox="1"/>
          <p:nvPr/>
        </p:nvSpPr>
        <p:spPr>
          <a:xfrm>
            <a:off x="559849" y="1517099"/>
            <a:ext cx="10599725" cy="5262979"/>
          </a:xfrm>
          <a:prstGeom prst="rect">
            <a:avLst/>
          </a:prstGeom>
          <a:noFill/>
        </p:spPr>
        <p:txBody>
          <a:bodyPr wrap="square">
            <a:spAutoFit/>
          </a:bodyPr>
          <a:lstStyle/>
          <a:p>
            <a:pPr algn="just" eaLnBrk="1" hangingPunct="1"/>
            <a:r>
              <a:rPr lang="sl-SI" altLang="sl-SI" sz="2400" dirty="0">
                <a:cs typeface="Calibri" panose="020F0502020204030204" pitchFamily="34" charset="0"/>
              </a:rPr>
              <a:t>Postopek izdaje varnostnega dovoljenja se začne na podlagi pisnega predloga predstojnika:</a:t>
            </a:r>
          </a:p>
          <a:p>
            <a:pPr algn="just" eaLnBrk="1" hangingPunct="1"/>
            <a:endParaRPr lang="sl-SI" altLang="sl-SI" sz="2400" dirty="0">
              <a:cs typeface="Calibri" panose="020F0502020204030204" pitchFamily="34" charset="0"/>
            </a:endParaRPr>
          </a:p>
          <a:p>
            <a:pPr algn="just" eaLnBrk="1" hangingPunct="1"/>
            <a:r>
              <a:rPr lang="sl-SI" altLang="sl-SI" sz="2400" dirty="0">
                <a:cs typeface="Calibri" panose="020F0502020204030204" pitchFamily="34" charset="0"/>
              </a:rPr>
              <a:t>1.     organa iz drugega odstavka 1. člena tega zakona za organizacije, ki izvajajo naročilo tega organa oziroma sodelujejo v postopku izvajanja naročila tajne narave tega organa;</a:t>
            </a:r>
          </a:p>
          <a:p>
            <a:pPr algn="just" eaLnBrk="1" hangingPunct="1"/>
            <a:endParaRPr lang="sl-SI" altLang="sl-SI" sz="2400" dirty="0">
              <a:cs typeface="Calibri" panose="020F0502020204030204" pitchFamily="34" charset="0"/>
            </a:endParaRPr>
          </a:p>
          <a:p>
            <a:pPr algn="just" eaLnBrk="1" hangingPunct="1"/>
            <a:r>
              <a:rPr lang="sl-SI" altLang="sl-SI" sz="2400" dirty="0">
                <a:cs typeface="Calibri" panose="020F0502020204030204" pitchFamily="34" charset="0"/>
              </a:rPr>
              <a:t>2.     ministrstva, pristojnega za gospodarstvo, za organizacije, ki potrebujejo varnostno dovoljenje zaradi sodelovanja na javnih razpisih tuje države ali mednarodne organizacije ali izvedbe naročila tuje države ali mednarodne organizacije;</a:t>
            </a:r>
          </a:p>
          <a:p>
            <a:pPr algn="just" eaLnBrk="1" hangingPunct="1"/>
            <a:endParaRPr lang="sl-SI" altLang="sl-SI" sz="2400" dirty="0">
              <a:cs typeface="Calibri" panose="020F0502020204030204" pitchFamily="34" charset="0"/>
            </a:endParaRPr>
          </a:p>
          <a:p>
            <a:pPr algn="just" eaLnBrk="1" hangingPunct="1"/>
            <a:r>
              <a:rPr lang="sl-SI" altLang="sl-SI" sz="2400" dirty="0">
                <a:solidFill>
                  <a:srgbClr val="FF0000"/>
                </a:solidFill>
                <a:cs typeface="Calibri" panose="020F0502020204030204" pitchFamily="34" charset="0"/>
              </a:rPr>
              <a:t>3*.     </a:t>
            </a:r>
            <a:r>
              <a:rPr lang="sl-SI" altLang="sl-SI" sz="2400" dirty="0">
                <a:cs typeface="Calibri" panose="020F0502020204030204" pitchFamily="34" charset="0"/>
              </a:rPr>
              <a:t>nacionalnega varnostnega organa (UVTP) za primere, ki niso določeni v 1. in 2. točki tega odstavka </a:t>
            </a:r>
            <a:r>
              <a:rPr lang="sl-SI" altLang="sl-SI" sz="2400" dirty="0">
                <a:solidFill>
                  <a:srgbClr val="FF0000"/>
                </a:solidFill>
                <a:cs typeface="Calibri" panose="020F0502020204030204" pitchFamily="34" charset="0"/>
              </a:rPr>
              <a:t>(novost)</a:t>
            </a:r>
          </a:p>
        </p:txBody>
      </p:sp>
    </p:spTree>
    <p:extLst>
      <p:ext uri="{BB962C8B-B14F-4D97-AF65-F5344CB8AC3E}">
        <p14:creationId xmlns:p14="http://schemas.microsoft.com/office/powerpoint/2010/main" val="8997295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168250" y="1345997"/>
            <a:ext cx="10709452" cy="943661"/>
          </a:xfrm>
        </p:spPr>
        <p:txBody>
          <a:bodyPr>
            <a:normAutofit fontScale="90000"/>
          </a:bodyPr>
          <a:lstStyle/>
          <a:p>
            <a:br>
              <a:rPr lang="en-US" sz="4400" dirty="0">
                <a:solidFill>
                  <a:schemeClr val="accent5">
                    <a:lumMod val="75000"/>
                  </a:schemeClr>
                </a:solidFill>
              </a:rPr>
            </a:br>
            <a:r>
              <a:rPr lang="en-US" sz="4400" dirty="0">
                <a:solidFill>
                  <a:srgbClr val="5D8AA8"/>
                </a:solidFill>
              </a:rPr>
              <a:t>VPRAŠANJA</a:t>
            </a: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pic>
        <p:nvPicPr>
          <p:cNvPr id="6" name="Content Placeholder 3">
            <a:extLst>
              <a:ext uri="{FF2B5EF4-FFF2-40B4-BE49-F238E27FC236}">
                <a16:creationId xmlns:a16="http://schemas.microsoft.com/office/drawing/2014/main" id="{EE5BDE6E-F20E-4800-AA9F-682A1EDA82E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80466" y="1886725"/>
            <a:ext cx="3718800" cy="4137025"/>
          </a:xfrm>
          <a:prstGeom prst="rect">
            <a:avLst/>
          </a:prstGeom>
        </p:spPr>
      </p:pic>
    </p:spTree>
    <p:extLst>
      <p:ext uri="{BB962C8B-B14F-4D97-AF65-F5344CB8AC3E}">
        <p14:creationId xmlns:p14="http://schemas.microsoft.com/office/powerpoint/2010/main" val="4822250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168250" y="1345997"/>
            <a:ext cx="10709452" cy="943661"/>
          </a:xfrm>
        </p:spPr>
        <p:txBody>
          <a:bodyPr>
            <a:normAutofit fontScale="90000"/>
          </a:bodyPr>
          <a:lstStyle/>
          <a:p>
            <a:br>
              <a:rPr lang="en-US" sz="4400" dirty="0">
                <a:solidFill>
                  <a:schemeClr val="accent5">
                    <a:lumMod val="75000"/>
                  </a:schemeClr>
                </a:solidFill>
              </a:rPr>
            </a:br>
            <a:r>
              <a:rPr lang="en-US" dirty="0">
                <a:solidFill>
                  <a:srgbClr val="5D8AA8"/>
                </a:solidFill>
              </a:rPr>
              <a:t>HVALA ZA POZORNOST</a:t>
            </a: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Tree>
    <p:extLst>
      <p:ext uri="{BB962C8B-B14F-4D97-AF65-F5344CB8AC3E}">
        <p14:creationId xmlns:p14="http://schemas.microsoft.com/office/powerpoint/2010/main" val="4137402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212142" y="1397203"/>
            <a:ext cx="11835992" cy="841248"/>
          </a:xfrm>
        </p:spPr>
        <p:txBody>
          <a:bodyPr>
            <a:normAutofit fontScale="90000"/>
          </a:bodyPr>
          <a:lstStyle/>
          <a:p>
            <a:br>
              <a:rPr lang="en-US" altLang="sl-SI" sz="4400" dirty="0">
                <a:solidFill>
                  <a:schemeClr val="accent5">
                    <a:lumMod val="75000"/>
                  </a:schemeClr>
                </a:solidFill>
              </a:rPr>
            </a:b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
        <p:nvSpPr>
          <p:cNvPr id="8" name="TextBox 7">
            <a:extLst>
              <a:ext uri="{FF2B5EF4-FFF2-40B4-BE49-F238E27FC236}">
                <a16:creationId xmlns:a16="http://schemas.microsoft.com/office/drawing/2014/main" id="{586727C6-DDB5-454C-B6FC-DE71271BBF9F}"/>
              </a:ext>
            </a:extLst>
          </p:cNvPr>
          <p:cNvSpPr txBox="1"/>
          <p:nvPr/>
        </p:nvSpPr>
        <p:spPr>
          <a:xfrm>
            <a:off x="559849" y="1517099"/>
            <a:ext cx="10599725" cy="4708981"/>
          </a:xfrm>
          <a:prstGeom prst="rect">
            <a:avLst/>
          </a:prstGeom>
          <a:noFill/>
        </p:spPr>
        <p:txBody>
          <a:bodyPr wrap="square">
            <a:spAutoFit/>
          </a:bodyPr>
          <a:lstStyle/>
          <a:p>
            <a:pPr algn="just" eaLnBrk="1" hangingPunct="1"/>
            <a:r>
              <a:rPr lang="sl-SI" altLang="sl-SI" sz="2000" dirty="0">
                <a:cs typeface="Calibri" panose="020F0502020204030204" pitchFamily="34" charset="0"/>
              </a:rPr>
              <a:t>Predlagatelj mora predlogu za začetek postopka varnostnega preverjanja priložiti izpolnjen </a:t>
            </a:r>
            <a:r>
              <a:rPr lang="sl-SI" altLang="sl-SI" sz="2000" dirty="0">
                <a:solidFill>
                  <a:srgbClr val="FF0000"/>
                </a:solidFill>
                <a:cs typeface="Calibri" panose="020F0502020204030204" pitchFamily="34" charset="0"/>
              </a:rPr>
              <a:t>varnostni vprašalnik</a:t>
            </a:r>
            <a:r>
              <a:rPr lang="sl-SI" altLang="sl-SI" sz="2000" dirty="0">
                <a:cs typeface="Calibri" panose="020F0502020204030204" pitchFamily="34" charset="0"/>
              </a:rPr>
              <a:t> za organizacije in naslednje listine:</a:t>
            </a:r>
          </a:p>
          <a:p>
            <a:pPr marL="457200" indent="-457200" algn="just" eaLnBrk="1" hangingPunct="1">
              <a:buFont typeface="+mj-lt"/>
              <a:buAutoNum type="arabicPeriod"/>
            </a:pPr>
            <a:r>
              <a:rPr lang="sl-SI" altLang="sl-SI" sz="2000" dirty="0">
                <a:cs typeface="Calibri" panose="020F0502020204030204" pitchFamily="34" charset="0"/>
              </a:rPr>
              <a:t>podatke o registraciji organizacije;</a:t>
            </a:r>
          </a:p>
          <a:p>
            <a:pPr marL="457200" indent="-457200" algn="just" eaLnBrk="1" hangingPunct="1">
              <a:buFont typeface="+mj-lt"/>
              <a:buAutoNum type="arabicPeriod"/>
            </a:pPr>
            <a:r>
              <a:rPr lang="sl-SI" altLang="sl-SI" sz="2000" dirty="0">
                <a:cs typeface="Calibri" panose="020F0502020204030204" pitchFamily="34" charset="0"/>
              </a:rPr>
              <a:t>pisno soglasje organizacije za varnostno preverjanje;</a:t>
            </a:r>
          </a:p>
          <a:p>
            <a:pPr marL="457200" indent="-457200" algn="just" eaLnBrk="1" hangingPunct="1">
              <a:buFont typeface="+mj-lt"/>
              <a:buAutoNum type="arabicPeriod"/>
            </a:pPr>
            <a:r>
              <a:rPr lang="sl-SI" altLang="sl-SI" sz="2000" dirty="0">
                <a:cs typeface="Calibri" panose="020F0502020204030204" pitchFamily="34" charset="0"/>
              </a:rPr>
              <a:t>podatke o stopnji, vrsti in načinu obravnavanja in varovanja tajnih podatkov, za dostop do katerih je podan predlog za izdajo varnostnega dovoljenja;</a:t>
            </a:r>
          </a:p>
          <a:p>
            <a:pPr marL="457200" indent="-457200" algn="just" eaLnBrk="1" hangingPunct="1">
              <a:buFont typeface="+mj-lt"/>
              <a:buAutoNum type="arabicPeriod"/>
            </a:pPr>
            <a:r>
              <a:rPr lang="sl-SI" altLang="sl-SI" sz="2000" dirty="0">
                <a:cs typeface="Calibri" panose="020F0502020204030204" pitchFamily="34" charset="0"/>
              </a:rPr>
              <a:t>pisno soglasje naročnika, če bo organizacija obravnavala in varovala nacionalne tajne podatke v njegovih prostorih;</a:t>
            </a:r>
          </a:p>
          <a:p>
            <a:pPr marL="457200" indent="-457200" algn="just" eaLnBrk="1" hangingPunct="1">
              <a:buFont typeface="+mj-lt"/>
              <a:buAutoNum type="arabicPeriod"/>
            </a:pPr>
            <a:r>
              <a:rPr lang="sl-SI" altLang="sl-SI" sz="2000" dirty="0">
                <a:cs typeface="Calibri" panose="020F0502020204030204" pitchFamily="34" charset="0"/>
              </a:rPr>
              <a:t>seznam oseb in predloge za izdajo dovoljenj za dostop do tajnih podatkov zaposlenim v organizaciji, ki bodo zaradi izvedbe tajnega naročila ali sodelovanja v postopku tajnega naročila potrebovali dostop do tajnih podatkov;</a:t>
            </a:r>
          </a:p>
          <a:p>
            <a:pPr marL="457200" indent="-457200" algn="just" eaLnBrk="1" hangingPunct="1">
              <a:buFont typeface="+mj-lt"/>
              <a:buAutoNum type="arabicPeriod"/>
            </a:pPr>
            <a:r>
              <a:rPr lang="sl-SI" altLang="sl-SI" sz="2000" dirty="0">
                <a:cs typeface="Calibri" panose="020F0502020204030204" pitchFamily="34" charset="0"/>
              </a:rPr>
              <a:t>seznam delovnih mest, kjer se zahteva dostop do tajnih podatkov;</a:t>
            </a:r>
          </a:p>
          <a:p>
            <a:pPr marL="457200" indent="-457200" algn="just" eaLnBrk="1" hangingPunct="1">
              <a:buFont typeface="+mj-lt"/>
              <a:buAutoNum type="arabicPeriod"/>
            </a:pPr>
            <a:r>
              <a:rPr lang="sl-SI" altLang="sl-SI" sz="2000" dirty="0">
                <a:cs typeface="Calibri" panose="020F0502020204030204" pitchFamily="34" charset="0"/>
              </a:rPr>
              <a:t>pisno soglasje oseb, zaposlenih v organizacijah, za preverjanje podatkov iz šestega odstavka 35.b člena tega zakona, ki bodo zaradi izvedbe tajnega naročila oziroma sodelovanja v postopku tajnega naročila potrebovale dostop do tajnih podatkov stopnje tajnosti INTERNO.</a:t>
            </a:r>
          </a:p>
        </p:txBody>
      </p:sp>
    </p:spTree>
    <p:extLst>
      <p:ext uri="{BB962C8B-B14F-4D97-AF65-F5344CB8AC3E}">
        <p14:creationId xmlns:p14="http://schemas.microsoft.com/office/powerpoint/2010/main" val="1430663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212142" y="1397203"/>
            <a:ext cx="11835992" cy="841248"/>
          </a:xfrm>
        </p:spPr>
        <p:txBody>
          <a:bodyPr>
            <a:normAutofit fontScale="90000"/>
          </a:bodyPr>
          <a:lstStyle/>
          <a:p>
            <a:br>
              <a:rPr lang="en-US" altLang="sl-SI" sz="4400" dirty="0">
                <a:solidFill>
                  <a:schemeClr val="accent5">
                    <a:lumMod val="75000"/>
                  </a:schemeClr>
                </a:solidFill>
              </a:rPr>
            </a:b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
        <p:nvSpPr>
          <p:cNvPr id="8" name="TextBox 7">
            <a:extLst>
              <a:ext uri="{FF2B5EF4-FFF2-40B4-BE49-F238E27FC236}">
                <a16:creationId xmlns:a16="http://schemas.microsoft.com/office/drawing/2014/main" id="{586727C6-DDB5-454C-B6FC-DE71271BBF9F}"/>
              </a:ext>
            </a:extLst>
          </p:cNvPr>
          <p:cNvSpPr txBox="1"/>
          <p:nvPr/>
        </p:nvSpPr>
        <p:spPr>
          <a:xfrm>
            <a:off x="559849" y="1517099"/>
            <a:ext cx="10599725" cy="3785652"/>
          </a:xfrm>
          <a:prstGeom prst="rect">
            <a:avLst/>
          </a:prstGeom>
          <a:noFill/>
        </p:spPr>
        <p:txBody>
          <a:bodyPr wrap="square">
            <a:spAutoFit/>
          </a:bodyPr>
          <a:lstStyle/>
          <a:p>
            <a:pPr algn="just" eaLnBrk="1" hangingPunct="1"/>
            <a:r>
              <a:rPr lang="sl-SI" altLang="sl-SI" sz="2000" dirty="0">
                <a:cs typeface="Calibri" panose="020F0502020204030204" pitchFamily="34" charset="0"/>
              </a:rPr>
              <a:t>Varnostni vprašalnik obsega:</a:t>
            </a:r>
          </a:p>
          <a:p>
            <a:pPr marL="457200" indent="-457200" algn="just" eaLnBrk="1" hangingPunct="1">
              <a:buFont typeface="+mj-lt"/>
              <a:buAutoNum type="arabicPeriod"/>
            </a:pPr>
            <a:r>
              <a:rPr lang="sl-SI" altLang="sl-SI" sz="2000" dirty="0">
                <a:cs typeface="Calibri" panose="020F0502020204030204" pitchFamily="34" charset="0"/>
              </a:rPr>
              <a:t>osnovne podatke o organizaciji (naziv, naslov, pošta, občina, upravna enota, matična številka, davčna številka, davčni zavezanec, pravno organizacijska oblika, število zaposlenih, registrski organ, datum vpisa, poreklo kapitala, vrsta lastnine);</a:t>
            </a:r>
          </a:p>
          <a:p>
            <a:pPr marL="457200" indent="-457200" algn="just" eaLnBrk="1" hangingPunct="1">
              <a:buFont typeface="+mj-lt"/>
              <a:buAutoNum type="arabicPeriod"/>
            </a:pPr>
            <a:r>
              <a:rPr lang="sl-SI" altLang="sl-SI" sz="2000" dirty="0">
                <a:cs typeface="Calibri" panose="020F0502020204030204" pitchFamily="34" charset="0"/>
              </a:rPr>
              <a:t>podatke o lastništvu, ustanoviteljih, zakonitih zastopnikih, nadzornem svetu;</a:t>
            </a:r>
          </a:p>
          <a:p>
            <a:pPr marL="457200" indent="-457200" algn="just" eaLnBrk="1" hangingPunct="1">
              <a:buFont typeface="+mj-lt"/>
              <a:buAutoNum type="arabicPeriod"/>
            </a:pPr>
            <a:r>
              <a:rPr lang="sl-SI" altLang="sl-SI" sz="2000" dirty="0">
                <a:cs typeface="Calibri" panose="020F0502020204030204" pitchFamily="34" charset="0"/>
              </a:rPr>
              <a:t>podatke o osebi iz 4. točke drugega odstavka 35.b člena tega zakona (osebno ime, EMŠO ter položaj osebe);</a:t>
            </a:r>
          </a:p>
          <a:p>
            <a:pPr marL="457200" indent="-457200" algn="just" eaLnBrk="1" hangingPunct="1">
              <a:buFont typeface="+mj-lt"/>
              <a:buAutoNum type="arabicPeriod"/>
            </a:pPr>
            <a:r>
              <a:rPr lang="sl-SI" altLang="sl-SI" sz="2000" dirty="0">
                <a:cs typeface="Calibri" panose="020F0502020204030204" pitchFamily="34" charset="0"/>
              </a:rPr>
              <a:t>podatke o delovnih mestih, kjer se zahteva dostop do tajnih podatkov;</a:t>
            </a:r>
          </a:p>
          <a:p>
            <a:pPr marL="457200" indent="-457200" algn="just" eaLnBrk="1" hangingPunct="1">
              <a:buFont typeface="+mj-lt"/>
              <a:buAutoNum type="arabicPeriod"/>
            </a:pPr>
            <a:r>
              <a:rPr lang="sl-SI" altLang="sl-SI" sz="2000" dirty="0">
                <a:cs typeface="Calibri" panose="020F0502020204030204" pitchFamily="34" charset="0"/>
              </a:rPr>
              <a:t>podatke o številu oseb, ki bodo zaradi izvedbe tajnega naročila ali sodelovanja v postopku tajnega naročila potrebovali dostop do tajnih podatkov;</a:t>
            </a:r>
          </a:p>
          <a:p>
            <a:pPr marL="457200" indent="-457200" algn="just" eaLnBrk="1" hangingPunct="1">
              <a:buFont typeface="+mj-lt"/>
              <a:buAutoNum type="arabicPeriod"/>
            </a:pPr>
            <a:r>
              <a:rPr lang="sl-SI" altLang="sl-SI" sz="2000" dirty="0">
                <a:cs typeface="Calibri" panose="020F0502020204030204" pitchFamily="34" charset="0"/>
              </a:rPr>
              <a:t>podatke o načinu obravnavanja in varovanja tajnih podatkov, ki je lahko v prostorih organizacije ali v prostorih naročnika;</a:t>
            </a:r>
          </a:p>
        </p:txBody>
      </p:sp>
    </p:spTree>
    <p:extLst>
      <p:ext uri="{BB962C8B-B14F-4D97-AF65-F5344CB8AC3E}">
        <p14:creationId xmlns:p14="http://schemas.microsoft.com/office/powerpoint/2010/main" val="1199655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212142" y="1397203"/>
            <a:ext cx="11835992" cy="841248"/>
          </a:xfrm>
        </p:spPr>
        <p:txBody>
          <a:bodyPr>
            <a:normAutofit fontScale="90000"/>
          </a:bodyPr>
          <a:lstStyle/>
          <a:p>
            <a:br>
              <a:rPr lang="en-US" altLang="sl-SI" sz="4400" dirty="0">
                <a:solidFill>
                  <a:schemeClr val="accent5">
                    <a:lumMod val="75000"/>
                  </a:schemeClr>
                </a:solidFill>
              </a:rPr>
            </a:b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
        <p:nvSpPr>
          <p:cNvPr id="8" name="TextBox 7">
            <a:extLst>
              <a:ext uri="{FF2B5EF4-FFF2-40B4-BE49-F238E27FC236}">
                <a16:creationId xmlns:a16="http://schemas.microsoft.com/office/drawing/2014/main" id="{586727C6-DDB5-454C-B6FC-DE71271BBF9F}"/>
              </a:ext>
            </a:extLst>
          </p:cNvPr>
          <p:cNvSpPr txBox="1"/>
          <p:nvPr/>
        </p:nvSpPr>
        <p:spPr>
          <a:xfrm>
            <a:off x="559849" y="1517099"/>
            <a:ext cx="10599725" cy="4093428"/>
          </a:xfrm>
          <a:prstGeom prst="rect">
            <a:avLst/>
          </a:prstGeom>
          <a:noFill/>
        </p:spPr>
        <p:txBody>
          <a:bodyPr wrap="square">
            <a:spAutoFit/>
          </a:bodyPr>
          <a:lstStyle/>
          <a:p>
            <a:pPr marL="457200" marR="0" lvl="0" indent="-457200" algn="just" defTabSz="914400" rtl="0" eaLnBrk="1" fontAlgn="auto" latinLnBrk="0" hangingPunct="1">
              <a:lnSpc>
                <a:spcPct val="100000"/>
              </a:lnSpc>
              <a:spcBef>
                <a:spcPts val="0"/>
              </a:spcBef>
              <a:spcAft>
                <a:spcPts val="0"/>
              </a:spcAft>
              <a:buClrTx/>
              <a:buSzTx/>
              <a:buAutoNum type="arabicPeriod" startAt="7"/>
              <a:tabLst/>
              <a:defRPr/>
            </a:pPr>
            <a:r>
              <a:rPr kumimoji="0" lang="sl-SI" altLang="sl-SI" sz="2000" b="0" i="0" u="none" strike="noStrike" kern="1200" cap="none" spc="0" normalizeH="0" baseline="0" noProof="0" dirty="0">
                <a:ln>
                  <a:noFill/>
                </a:ln>
                <a:solidFill>
                  <a:prstClr val="black"/>
                </a:solidFill>
                <a:effectLst/>
                <a:uLnTx/>
                <a:uFillTx/>
                <a:latin typeface="Calibri" panose="020F0502020204030204"/>
                <a:ea typeface="+mn-ea"/>
                <a:cs typeface="Calibri" panose="020F0502020204030204" pitchFamily="34" charset="0"/>
              </a:rPr>
              <a:t>razlog zaradi katerega organizacija potrebuje varnostno dovoljenje;</a:t>
            </a:r>
          </a:p>
          <a:p>
            <a:pPr marL="457200" marR="0" lvl="0" indent="-457200" algn="just" defTabSz="914400" rtl="0" eaLnBrk="1" fontAlgn="auto" latinLnBrk="0" hangingPunct="1">
              <a:lnSpc>
                <a:spcPct val="100000"/>
              </a:lnSpc>
              <a:spcBef>
                <a:spcPts val="0"/>
              </a:spcBef>
              <a:spcAft>
                <a:spcPts val="0"/>
              </a:spcAft>
              <a:buClrTx/>
              <a:buSzTx/>
              <a:buAutoNum type="arabicPeriod" startAt="7"/>
              <a:tabLst/>
              <a:defRPr/>
            </a:pPr>
            <a:r>
              <a:rPr kumimoji="0" lang="sl-SI" altLang="sl-SI" sz="2000" b="0" i="0" u="none" strike="noStrike" kern="1200" cap="none" spc="0" normalizeH="0" baseline="0" noProof="0" dirty="0">
                <a:ln>
                  <a:noFill/>
                </a:ln>
                <a:solidFill>
                  <a:prstClr val="black"/>
                </a:solidFill>
                <a:effectLst/>
                <a:uLnTx/>
                <a:uFillTx/>
                <a:latin typeface="Calibri" panose="020F0502020204030204"/>
                <a:ea typeface="+mn-ea"/>
                <a:cs typeface="Calibri" panose="020F0502020204030204" pitchFamily="34" charset="0"/>
              </a:rPr>
              <a:t>podatke o tem, da organizacija ni v kazenskem postopku zaradi suma storitve kaznivega dejanja v zvezi s podkupovanjem ali zaradi takega kaznivega dejanja ni bila pravnomočno obsojena, da zoper organizacijo ni uveden ali začet postopek prisilne poravnave, stečajni postopek, likvidacijski postopek ali drug postopek, katerega posledica ali namen je lahko prenehanje poslovanja organizacije, da organizacija na dan preverjanja pogojev izpolnjuje obvezne dajatve in druge denarne nedavčne obveznosti, ki jih pobira Finančna uprava Republike Slovenije v skladu s predpisi ter da organizacija ni bila kaznovana za kaznivo dejanje v zvezi z opravljanjem gospodarske dejavnosti oziroma gospodarskim poslovanjem;</a:t>
            </a:r>
          </a:p>
          <a:p>
            <a:pPr marL="457200" marR="0" lvl="0" indent="-457200" algn="just" defTabSz="914400" rtl="0" eaLnBrk="1" fontAlgn="auto" latinLnBrk="0" hangingPunct="1">
              <a:lnSpc>
                <a:spcPct val="100000"/>
              </a:lnSpc>
              <a:spcBef>
                <a:spcPts val="0"/>
              </a:spcBef>
              <a:spcAft>
                <a:spcPts val="0"/>
              </a:spcAft>
              <a:buClrTx/>
              <a:buSzTx/>
              <a:buAutoNum type="arabicPeriod" startAt="7"/>
              <a:tabLst/>
              <a:defRPr/>
            </a:pPr>
            <a:endParaRPr lang="sl-SI" altLang="sl-SI" sz="2000" dirty="0">
              <a:solidFill>
                <a:prstClr val="black"/>
              </a:solidFill>
              <a:latin typeface="Calibri" panose="020F0502020204030204"/>
              <a:cs typeface="Calibri" panose="020F0502020204030204" pitchFamily="34" charset="0"/>
            </a:endParaRPr>
          </a:p>
          <a:p>
            <a:pPr marL="457200" marR="0" lvl="0" indent="-457200" algn="just" defTabSz="914400" rtl="0" eaLnBrk="1" fontAlgn="auto" latinLnBrk="0" hangingPunct="1">
              <a:lnSpc>
                <a:spcPct val="100000"/>
              </a:lnSpc>
              <a:spcBef>
                <a:spcPts val="0"/>
              </a:spcBef>
              <a:spcAft>
                <a:spcPts val="0"/>
              </a:spcAft>
              <a:buClrTx/>
              <a:buSzTx/>
              <a:buAutoNum type="arabicPeriod" startAt="7"/>
              <a:tabLst/>
              <a:defRPr/>
            </a:pPr>
            <a:endParaRPr kumimoji="0" lang="sl-SI" altLang="sl-SI" sz="2000" b="0" i="0" u="none" strike="noStrike" kern="1200" cap="none" spc="0" normalizeH="0" baseline="0" noProof="0" dirty="0">
              <a:ln>
                <a:noFill/>
              </a:ln>
              <a:solidFill>
                <a:prstClr val="black"/>
              </a:solidFill>
              <a:effectLst/>
              <a:uLnTx/>
              <a:uFillTx/>
              <a:latin typeface="Calibri" panose="020F0502020204030204"/>
              <a:ea typeface="+mn-ea"/>
              <a:cs typeface="Calibri" panose="020F0502020204030204" pitchFamily="34" charset="0"/>
            </a:endParaRPr>
          </a:p>
          <a:p>
            <a:pPr marR="0" lvl="0" algn="just" defTabSz="914400" rtl="0" eaLnBrk="1" fontAlgn="auto" latinLnBrk="0" hangingPunct="1">
              <a:lnSpc>
                <a:spcPct val="100000"/>
              </a:lnSpc>
              <a:spcBef>
                <a:spcPts val="0"/>
              </a:spcBef>
              <a:spcAft>
                <a:spcPts val="0"/>
              </a:spcAft>
              <a:buClrTx/>
              <a:buSzTx/>
              <a:tabLst/>
              <a:defRPr/>
            </a:pPr>
            <a:r>
              <a:rPr lang="sl-SI" altLang="sl-SI" sz="2000" dirty="0">
                <a:solidFill>
                  <a:prstClr val="black"/>
                </a:solidFill>
                <a:latin typeface="Calibri" panose="020F0502020204030204"/>
                <a:cs typeface="Calibri" panose="020F0502020204030204" pitchFamily="34" charset="0"/>
              </a:rPr>
              <a:t>Varnostni vprašalnik za organizacije bo Priloga 3 nove Uredbe o načinu in postopku ugotavljanja pogojev za izdajo varnostnega dovoljenja organizaciji.</a:t>
            </a:r>
            <a:endParaRPr kumimoji="0" lang="sl-SI" altLang="sl-SI" sz="2000" b="0" i="0" u="none" strike="noStrike" kern="1200" cap="none" spc="0" normalizeH="0" baseline="0" noProof="0" dirty="0">
              <a:ln>
                <a:noFill/>
              </a:ln>
              <a:solidFill>
                <a:prstClr val="black"/>
              </a:solidFill>
              <a:effectLst/>
              <a:uLnTx/>
              <a:uFillTx/>
              <a:latin typeface="Calibri" panose="020F0502020204030204"/>
              <a:ea typeface="+mn-ea"/>
              <a:cs typeface="Calibri" panose="020F0502020204030204" pitchFamily="34" charset="0"/>
            </a:endParaRPr>
          </a:p>
        </p:txBody>
      </p:sp>
    </p:spTree>
    <p:extLst>
      <p:ext uri="{BB962C8B-B14F-4D97-AF65-F5344CB8AC3E}">
        <p14:creationId xmlns:p14="http://schemas.microsoft.com/office/powerpoint/2010/main" val="3204922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212142" y="1397203"/>
            <a:ext cx="11835992" cy="841248"/>
          </a:xfrm>
        </p:spPr>
        <p:txBody>
          <a:bodyPr>
            <a:normAutofit fontScale="90000"/>
          </a:bodyPr>
          <a:lstStyle/>
          <a:p>
            <a:br>
              <a:rPr lang="en-US" altLang="sl-SI" sz="4400" dirty="0">
                <a:solidFill>
                  <a:schemeClr val="accent5">
                    <a:lumMod val="75000"/>
                  </a:schemeClr>
                </a:solidFill>
              </a:rPr>
            </a:b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
        <p:nvSpPr>
          <p:cNvPr id="8" name="TextBox 7">
            <a:extLst>
              <a:ext uri="{FF2B5EF4-FFF2-40B4-BE49-F238E27FC236}">
                <a16:creationId xmlns:a16="http://schemas.microsoft.com/office/drawing/2014/main" id="{586727C6-DDB5-454C-B6FC-DE71271BBF9F}"/>
              </a:ext>
            </a:extLst>
          </p:cNvPr>
          <p:cNvSpPr txBox="1"/>
          <p:nvPr/>
        </p:nvSpPr>
        <p:spPr>
          <a:xfrm>
            <a:off x="830275" y="2238451"/>
            <a:ext cx="10599725" cy="4154984"/>
          </a:xfrm>
          <a:prstGeom prst="rect">
            <a:avLst/>
          </a:prstGeom>
          <a:noFill/>
        </p:spPr>
        <p:txBody>
          <a:bodyPr wrap="square">
            <a:spAutoFit/>
          </a:bodyPr>
          <a:lstStyle/>
          <a:p>
            <a:pPr algn="just" eaLnBrk="1" hangingPunct="1"/>
            <a:r>
              <a:rPr lang="sl-SI" altLang="sl-SI" sz="2400" dirty="0">
                <a:cs typeface="Calibri" panose="020F0502020204030204" pitchFamily="34" charset="0"/>
              </a:rPr>
              <a:t>Sklep o določitvi pogojev za </a:t>
            </a:r>
            <a:r>
              <a:rPr lang="sl-SI" altLang="sl-SI" sz="2400" dirty="0" err="1">
                <a:cs typeface="Calibri" panose="020F0502020204030204" pitchFamily="34" charset="0"/>
              </a:rPr>
              <a:t>varnostnotehnično</a:t>
            </a:r>
            <a:r>
              <a:rPr lang="sl-SI" altLang="sl-SI" sz="2400" dirty="0">
                <a:cs typeface="Calibri" panose="020F0502020204030204" pitchFamily="34" charset="0"/>
              </a:rPr>
              <a:t> opremo, ki se sme vgrajevati v varnostna območja (Uradni list RS, št. 94/06) je s sprejetjem nove Uredbe o varovanju tajnih podatkov prenehal veljati.</a:t>
            </a:r>
          </a:p>
          <a:p>
            <a:pPr algn="just" eaLnBrk="1" hangingPunct="1"/>
            <a:endParaRPr lang="sl-SI" altLang="sl-SI" sz="2400" dirty="0">
              <a:cs typeface="Calibri" panose="020F0502020204030204" pitchFamily="34" charset="0"/>
            </a:endParaRPr>
          </a:p>
          <a:p>
            <a:pPr algn="just" eaLnBrk="1" hangingPunct="1"/>
            <a:endParaRPr lang="sl-SI" altLang="sl-SI" sz="2400" dirty="0">
              <a:cs typeface="Calibri" panose="020F0502020204030204" pitchFamily="34" charset="0"/>
            </a:endParaRPr>
          </a:p>
          <a:p>
            <a:pPr algn="just" eaLnBrk="1" hangingPunct="1"/>
            <a:r>
              <a:rPr lang="sl-SI" altLang="sl-SI" sz="2400" dirty="0">
                <a:cs typeface="Calibri" panose="020F0502020204030204" pitchFamily="34" charset="0"/>
              </a:rPr>
              <a:t>Priloga 2: Pogoji za upravna in varnostna območja v organih in organizacijah</a:t>
            </a:r>
          </a:p>
          <a:p>
            <a:pPr algn="just" eaLnBrk="1" hangingPunct="1"/>
            <a:endParaRPr lang="sl-SI" altLang="sl-SI" sz="2400" dirty="0">
              <a:cs typeface="Calibri" panose="020F0502020204030204" pitchFamily="34" charset="0"/>
            </a:endParaRPr>
          </a:p>
          <a:p>
            <a:pPr algn="just" eaLnBrk="1" hangingPunct="1"/>
            <a:r>
              <a:rPr lang="sl-SI" altLang="sl-SI" sz="2400" dirty="0">
                <a:cs typeface="Calibri" panose="020F0502020204030204" pitchFamily="34" charset="0"/>
              </a:rPr>
              <a:t>Ta priloga določa minimalne pogoje, ki jim mora ustrezati varnostno-tehnična oprema upravnih in varnostnih območij </a:t>
            </a:r>
            <a:r>
              <a:rPr lang="sl-SI" altLang="sl-SI" sz="2400" u="sng" dirty="0">
                <a:cs typeface="Calibri" panose="020F0502020204030204" pitchFamily="34" charset="0"/>
              </a:rPr>
              <a:t>ob upoštevanju neposrednega in neprekinjenega fizičnega varovanja območij </a:t>
            </a:r>
            <a:r>
              <a:rPr lang="sl-SI" altLang="sl-SI" sz="2400" dirty="0">
                <a:cs typeface="Calibri" panose="020F0502020204030204" pitchFamily="34" charset="0"/>
              </a:rPr>
              <a:t>v skladu z določili te uredbe.</a:t>
            </a:r>
          </a:p>
          <a:p>
            <a:pPr algn="just" eaLnBrk="1" hangingPunct="1"/>
            <a:endParaRPr lang="sl-SI" altLang="sl-SI" sz="2400" dirty="0">
              <a:cs typeface="Calibri" panose="020F0502020204030204" pitchFamily="34" charset="0"/>
            </a:endParaRPr>
          </a:p>
        </p:txBody>
      </p:sp>
    </p:spTree>
    <p:extLst>
      <p:ext uri="{BB962C8B-B14F-4D97-AF65-F5344CB8AC3E}">
        <p14:creationId xmlns:p14="http://schemas.microsoft.com/office/powerpoint/2010/main" val="2003798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212142" y="1397203"/>
            <a:ext cx="11835992" cy="841248"/>
          </a:xfrm>
        </p:spPr>
        <p:txBody>
          <a:bodyPr>
            <a:normAutofit fontScale="90000"/>
          </a:bodyPr>
          <a:lstStyle/>
          <a:p>
            <a:br>
              <a:rPr lang="en-US" altLang="sl-SI" sz="4400" dirty="0">
                <a:solidFill>
                  <a:schemeClr val="accent5">
                    <a:lumMod val="75000"/>
                  </a:schemeClr>
                </a:solidFill>
              </a:rPr>
            </a:b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
        <p:nvSpPr>
          <p:cNvPr id="8" name="TextBox 7">
            <a:extLst>
              <a:ext uri="{FF2B5EF4-FFF2-40B4-BE49-F238E27FC236}">
                <a16:creationId xmlns:a16="http://schemas.microsoft.com/office/drawing/2014/main" id="{586727C6-DDB5-454C-B6FC-DE71271BBF9F}"/>
              </a:ext>
            </a:extLst>
          </p:cNvPr>
          <p:cNvSpPr txBox="1"/>
          <p:nvPr/>
        </p:nvSpPr>
        <p:spPr>
          <a:xfrm>
            <a:off x="385147" y="1397203"/>
            <a:ext cx="10599725" cy="5909310"/>
          </a:xfrm>
          <a:prstGeom prst="rect">
            <a:avLst/>
          </a:prstGeom>
          <a:noFill/>
        </p:spPr>
        <p:txBody>
          <a:bodyPr wrap="square">
            <a:spAutoFit/>
          </a:bodyPr>
          <a:lstStyle/>
          <a:p>
            <a:pPr algn="just" eaLnBrk="1" hangingPunct="1"/>
            <a:r>
              <a:rPr lang="sl-SI" altLang="sl-SI" sz="2400" b="1" dirty="0">
                <a:cs typeface="Calibri" panose="020F0502020204030204" pitchFamily="34" charset="0"/>
              </a:rPr>
              <a:t>Upravno območje</a:t>
            </a:r>
          </a:p>
          <a:p>
            <a:pPr algn="just" eaLnBrk="1" hangingPunct="1"/>
            <a:endParaRPr lang="sl-SI" altLang="sl-SI" sz="2400" dirty="0">
              <a:cs typeface="Calibri" panose="020F0502020204030204" pitchFamily="34" charset="0"/>
            </a:endParaRPr>
          </a:p>
          <a:p>
            <a:pPr algn="just" eaLnBrk="1" hangingPunct="1"/>
            <a:r>
              <a:rPr lang="sl-SI" altLang="sl-SI" sz="2400" dirty="0">
                <a:cs typeface="Calibri" panose="020F0502020204030204" pitchFamily="34" charset="0"/>
              </a:rPr>
              <a:t>Če objekt oz. kompleks, v katerem so prostori upravnega območja, ni neposredno in neprekinjeno fizično varovan, morajo biti prostori upravnega območja, kadar se v njih ne nahajajo zaposleni, varovani s sistemom za samodejno zaznavanje gibanja oseb, ki mora ustrezati najmanj standardu SIST EN 50131 razreda 2 </a:t>
            </a:r>
            <a:r>
              <a:rPr lang="sl-SI" altLang="sl-SI" sz="2400" u="sng" dirty="0">
                <a:cs typeface="Calibri" panose="020F0502020204030204" pitchFamily="34" charset="0"/>
              </a:rPr>
              <a:t>ali drugemu primerljivemu standardu, katerega skladnost preverja nacionalni varnostni organ</a:t>
            </a:r>
            <a:r>
              <a:rPr lang="sl-SI" altLang="sl-SI" sz="2400" dirty="0">
                <a:cs typeface="Calibri" panose="020F0502020204030204" pitchFamily="34" charset="0"/>
              </a:rPr>
              <a:t>. </a:t>
            </a:r>
          </a:p>
          <a:p>
            <a:pPr algn="just" eaLnBrk="1" hangingPunct="1"/>
            <a:endParaRPr lang="sl-SI" altLang="sl-SI" sz="2400" dirty="0">
              <a:cs typeface="Calibri" panose="020F0502020204030204" pitchFamily="34" charset="0"/>
            </a:endParaRPr>
          </a:p>
          <a:p>
            <a:pPr algn="just" eaLnBrk="1" hangingPunct="1"/>
            <a:r>
              <a:rPr lang="sl-SI" altLang="sl-SI" sz="2400" b="1" dirty="0">
                <a:cs typeface="Calibri" panose="020F0502020204030204" pitchFamily="34" charset="0"/>
              </a:rPr>
              <a:t>Varnostno območje</a:t>
            </a:r>
          </a:p>
          <a:p>
            <a:pPr algn="just" eaLnBrk="1" hangingPunct="1"/>
            <a:endParaRPr lang="sl-SI" altLang="sl-SI" sz="2400" dirty="0">
              <a:cs typeface="Calibri" panose="020F0502020204030204" pitchFamily="34" charset="0"/>
            </a:endParaRPr>
          </a:p>
          <a:p>
            <a:pPr algn="just" eaLnBrk="1" hangingPunct="1"/>
            <a:r>
              <a:rPr lang="sl-SI" altLang="sl-SI" sz="2400" dirty="0">
                <a:cs typeface="Calibri" panose="020F0502020204030204" pitchFamily="34" charset="0"/>
              </a:rPr>
              <a:t>Prostori varnostnega območja se, kadar se v njih ne nahaja stalno zaposleno osebje, opremijo s sistemom za samodejno zaznavanje gibanja oseb, ki mora ustrezati najmanj standardu SIST EN 50131 razreda 3 ali drugemu primerljivemu standardu, katerega skladnost preverja nacionalni varnostni organ in mora biti vključen vedno, ko v prostoru ni pooblaščenih oseb.</a:t>
            </a:r>
          </a:p>
          <a:p>
            <a:pPr algn="just" eaLnBrk="1" hangingPunct="1"/>
            <a:endParaRPr lang="sl-SI" altLang="sl-SI" dirty="0">
              <a:cs typeface="Calibri" panose="020F0502020204030204" pitchFamily="34" charset="0"/>
            </a:endParaRPr>
          </a:p>
        </p:txBody>
      </p:sp>
    </p:spTree>
    <p:extLst>
      <p:ext uri="{BB962C8B-B14F-4D97-AF65-F5344CB8AC3E}">
        <p14:creationId xmlns:p14="http://schemas.microsoft.com/office/powerpoint/2010/main" val="468438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212142" y="1397203"/>
            <a:ext cx="11835992" cy="841248"/>
          </a:xfrm>
        </p:spPr>
        <p:txBody>
          <a:bodyPr>
            <a:normAutofit fontScale="90000"/>
          </a:bodyPr>
          <a:lstStyle/>
          <a:p>
            <a:br>
              <a:rPr lang="en-US" altLang="sl-SI" sz="4400" dirty="0">
                <a:solidFill>
                  <a:schemeClr val="accent5">
                    <a:lumMod val="75000"/>
                  </a:schemeClr>
                </a:solidFill>
              </a:rPr>
            </a:b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
        <p:nvSpPr>
          <p:cNvPr id="8" name="TextBox 7">
            <a:extLst>
              <a:ext uri="{FF2B5EF4-FFF2-40B4-BE49-F238E27FC236}">
                <a16:creationId xmlns:a16="http://schemas.microsoft.com/office/drawing/2014/main" id="{586727C6-DDB5-454C-B6FC-DE71271BBF9F}"/>
              </a:ext>
            </a:extLst>
          </p:cNvPr>
          <p:cNvSpPr txBox="1"/>
          <p:nvPr/>
        </p:nvSpPr>
        <p:spPr>
          <a:xfrm>
            <a:off x="386799" y="1397203"/>
            <a:ext cx="10772775" cy="4708981"/>
          </a:xfrm>
          <a:prstGeom prst="rect">
            <a:avLst/>
          </a:prstGeom>
          <a:noFill/>
        </p:spPr>
        <p:txBody>
          <a:bodyPr wrap="square">
            <a:spAutoFit/>
          </a:bodyPr>
          <a:lstStyle/>
          <a:p>
            <a:pPr algn="just" eaLnBrk="1" hangingPunct="1"/>
            <a:endParaRPr lang="sl-SI" altLang="sl-SI" dirty="0">
              <a:cs typeface="Calibri" panose="020F0502020204030204" pitchFamily="34" charset="0"/>
            </a:endParaRPr>
          </a:p>
          <a:p>
            <a:pPr algn="just" eaLnBrk="1" hangingPunct="1"/>
            <a:endParaRPr lang="sl-SI" altLang="sl-SI" dirty="0">
              <a:cs typeface="Calibri" panose="020F0502020204030204" pitchFamily="34" charset="0"/>
            </a:endParaRPr>
          </a:p>
          <a:p>
            <a:pPr algn="just" eaLnBrk="1" hangingPunct="1"/>
            <a:r>
              <a:rPr lang="sl-SI" altLang="sl-SI" sz="2400" b="1" dirty="0">
                <a:cs typeface="Calibri" panose="020F0502020204030204" pitchFamily="34" charset="0"/>
              </a:rPr>
              <a:t>Izjeme:</a:t>
            </a:r>
          </a:p>
          <a:p>
            <a:pPr algn="just" eaLnBrk="1" hangingPunct="1"/>
            <a:endParaRPr lang="sl-SI" altLang="sl-SI" sz="2400" dirty="0">
              <a:cs typeface="Calibri" panose="020F0502020204030204" pitchFamily="34" charset="0"/>
            </a:endParaRPr>
          </a:p>
          <a:p>
            <a:pPr algn="just" eaLnBrk="1" hangingPunct="1"/>
            <a:r>
              <a:rPr lang="sl-SI" altLang="sl-SI" sz="2400" dirty="0">
                <a:cs typeface="Calibri" panose="020F0502020204030204" pitchFamily="34" charset="0"/>
              </a:rPr>
              <a:t>V kolikor je zagotovljeno neposredno in neprekinjeno fizično varovanje varnostnega območja ali objekta, v katerem se varnostno območje nahaja, so lahko zidovi nižje mehanske trdnosti – ustreznost preverja nacionalni varnostni organ.</a:t>
            </a:r>
          </a:p>
          <a:p>
            <a:pPr algn="just" eaLnBrk="1" hangingPunct="1"/>
            <a:endParaRPr lang="sl-SI" altLang="sl-SI" sz="2400" dirty="0">
              <a:cs typeface="Calibri" panose="020F0502020204030204" pitchFamily="34" charset="0"/>
            </a:endParaRPr>
          </a:p>
          <a:p>
            <a:pPr algn="just" eaLnBrk="1" hangingPunct="1"/>
            <a:endParaRPr lang="sl-SI" altLang="sl-SI" sz="2400" dirty="0">
              <a:cs typeface="Calibri" panose="020F0502020204030204" pitchFamily="34" charset="0"/>
            </a:endParaRPr>
          </a:p>
          <a:p>
            <a:pPr algn="just" eaLnBrk="1" hangingPunct="1"/>
            <a:r>
              <a:rPr lang="sl-SI" altLang="sl-SI" sz="2400" dirty="0">
                <a:cs typeface="Calibri" panose="020F0502020204030204" pitchFamily="34" charset="0"/>
              </a:rPr>
              <a:t>V kolikor je zagotovljeno neposredno in neprekinjeno fizično varovanje varnostnega območja ali objekta, v katerem se varnostno območje nahaja, se lahko vgradijo protivlomna vrata, ki ustrezajo standardu SIST EN 1627 najmanj stopnje 2 ali drugemu primerljivemu standardu, katerega skladnost preverja nacionalni varnostni organ.</a:t>
            </a:r>
          </a:p>
        </p:txBody>
      </p:sp>
    </p:spTree>
    <p:extLst>
      <p:ext uri="{BB962C8B-B14F-4D97-AF65-F5344CB8AC3E}">
        <p14:creationId xmlns:p14="http://schemas.microsoft.com/office/powerpoint/2010/main" val="8017296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16CD4705-D4CC-4ACC-B8C0-90B0A736BC08}" vid="{404B3A2C-B9FA-4CF1-A402-EE82CF543F7D}"/>
    </a:ext>
  </a:extLst>
</a:theme>
</file>

<file path=docProps/app.xml><?xml version="1.0" encoding="utf-8"?>
<Properties xmlns="http://schemas.openxmlformats.org/officeDocument/2006/extended-properties" xmlns:vt="http://schemas.openxmlformats.org/officeDocument/2006/docPropsVTypes">
  <Template>Presentation_uvtp</Template>
  <TotalTime>1276</TotalTime>
  <Words>1892</Words>
  <Application>Microsoft Office PowerPoint</Application>
  <PresentationFormat>Širokozaslonsko</PresentationFormat>
  <Paragraphs>173</Paragraphs>
  <Slides>31</Slides>
  <Notes>0</Notes>
  <HiddenSlides>0</HiddenSlides>
  <MMClips>0</MMClips>
  <ScaleCrop>false</ScaleCrop>
  <HeadingPairs>
    <vt:vector size="6" baseType="variant">
      <vt:variant>
        <vt:lpstr>Uporabljene pisave</vt:lpstr>
      </vt:variant>
      <vt:variant>
        <vt:i4>6</vt:i4>
      </vt:variant>
      <vt:variant>
        <vt:lpstr>Tema</vt:lpstr>
      </vt:variant>
      <vt:variant>
        <vt:i4>1</vt:i4>
      </vt:variant>
      <vt:variant>
        <vt:lpstr>Naslovi diapozitivov</vt:lpstr>
      </vt:variant>
      <vt:variant>
        <vt:i4>31</vt:i4>
      </vt:variant>
    </vt:vector>
  </HeadingPairs>
  <TitlesOfParts>
    <vt:vector size="38" baseType="lpstr">
      <vt:lpstr>arial</vt:lpstr>
      <vt:lpstr>arial</vt:lpstr>
      <vt:lpstr>Calibri</vt:lpstr>
      <vt:lpstr>Calibri Light</vt:lpstr>
      <vt:lpstr>Republika</vt:lpstr>
      <vt:lpstr>Wingdings</vt:lpstr>
      <vt:lpstr>Office Theme</vt:lpstr>
      <vt:lpstr>Zakonska določila s področja tajnih podatkov - NOVOSTI</vt:lpstr>
      <vt:lpstr>Postopek izdaje varnostnega dovoljenja za organizacijo</vt:lpstr>
      <vt:lpstr> </vt:lpstr>
      <vt:lpstr> </vt:lpstr>
      <vt:lpstr> </vt:lpstr>
      <vt:lpstr> </vt:lpstr>
      <vt:lpstr> </vt:lpstr>
      <vt:lpstr> </vt:lpstr>
      <vt:lpstr> </vt:lpstr>
      <vt:lpstr>Področje varnosti tajnih podatkov v komunikacijsko informacijskih sistemih</vt:lpstr>
      <vt:lpstr>PowerPointova predstavitev</vt:lpstr>
      <vt:lpstr> VARNOSTNO VREDNOTENJE KIS IN IZDAJA VARNOSTNIH DOVOLJENJ </vt:lpstr>
      <vt:lpstr> VLOGA IN VARNOSTNA DOKUMENTACIJA ZA KIS </vt:lpstr>
      <vt:lpstr> DOLOČITEV ODGOVORNIH OSEB ZA KIS</vt:lpstr>
      <vt:lpstr> UNIČENJE TAJNIH PODATKOV</vt:lpstr>
      <vt:lpstr>NEŽELENO ELEKTROMAGNETNO SEVANJE</vt:lpstr>
      <vt:lpstr>PREHODNE IN KONČNE DOLOČBE IZ ZTP</vt:lpstr>
      <vt:lpstr>PREHODNE IN KONČNE DOLOČBE UREDBE</vt:lpstr>
      <vt:lpstr>HVALA ZA POZORNOST</vt:lpstr>
      <vt:lpstr>Področje kriptografije</vt:lpstr>
      <vt:lpstr> UREDBA O VAROVANJU TAJNIH  PODATKOV</vt:lpstr>
      <vt:lpstr> UREDBA O VAROVANJU TAJNIH  PODATKOV</vt:lpstr>
      <vt:lpstr> UREDBA O VAROVANJU TAJNIH  PODATKOV</vt:lpstr>
      <vt:lpstr> UREDBA O VAROVANJU TAJNIH  PODATKOV</vt:lpstr>
      <vt:lpstr> UREDBA O VAROVANJU TAJNIH  PODATKOV</vt:lpstr>
      <vt:lpstr> KRIPTOGRAFIJA – AKTUALNOSTI </vt:lpstr>
      <vt:lpstr> KRIPTOGRAFSKE REŠITVE - NOVOSTI </vt:lpstr>
      <vt:lpstr> KRIPTOGRAFSKE REŠITVE - FILKRYPTO </vt:lpstr>
      <vt:lpstr> KRIPTOGRAFSKE REŠITVE - FILKRYPTO </vt:lpstr>
      <vt:lpstr> VPRAŠANJA</vt:lpstr>
      <vt:lpstr> HVALA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Novosti na področju kriptografije</dc:title>
  <dc:creator>Mojca Mikac</dc:creator>
  <cp:lastModifiedBy>Mateja Kapš</cp:lastModifiedBy>
  <cp:revision>34</cp:revision>
  <dcterms:created xsi:type="dcterms:W3CDTF">2021-12-18T20:35:55Z</dcterms:created>
  <dcterms:modified xsi:type="dcterms:W3CDTF">2022-10-24T05:43:48Z</dcterms:modified>
</cp:coreProperties>
</file>