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97" r:id="rId1"/>
  </p:sldMasterIdLst>
  <p:notesMasterIdLst>
    <p:notesMasterId r:id="rId10"/>
  </p:notesMasterIdLst>
  <p:sldIdLst>
    <p:sldId id="337" r:id="rId2"/>
    <p:sldId id="257" r:id="rId3"/>
    <p:sldId id="275" r:id="rId4"/>
    <p:sldId id="307" r:id="rId5"/>
    <p:sldId id="308" r:id="rId6"/>
    <p:sldId id="335" r:id="rId7"/>
    <p:sldId id="336" r:id="rId8"/>
    <p:sldId id="297" r:id="rId9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1" autoAdjust="0"/>
    <p:restoredTop sz="86375" autoAdjust="0"/>
  </p:normalViewPr>
  <p:slideViewPr>
    <p:cSldViewPr snapToGrid="0">
      <p:cViewPr varScale="1">
        <p:scale>
          <a:sx n="95" d="100"/>
          <a:sy n="95" d="100"/>
        </p:scale>
        <p:origin x="426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F1872-64DE-4C5F-A14D-EC95551E3959}" type="datetimeFigureOut">
              <a:rPr lang="sl-SI" smtClean="0"/>
              <a:t>15. 11. 2021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868DE-2ED3-4985-9C45-06479DB0114F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27283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868DE-2ED3-4985-9C45-06479DB0114F}" type="slidenum">
              <a:rPr lang="sl-SI" smtClean="0"/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00865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TREBA JE DODATI ŠE SLIKE ZA POOBLAŠČANJE ZNOTRAJ PONUDNIKA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0868DE-2ED3-4985-9C45-06479DB0114F}" type="slidenum">
              <a:rPr lang="sl-SI" smtClean="0"/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20661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/>
              <a:t>Kliknite, da uredite slog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644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sl-SI"/>
              <a:t>Kliknite ikono, če želite dodati sliko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n na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641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4510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z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968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olp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8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lpec s tremi sli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sl-SI"/>
              <a:t>Kliknite ikono, če želite dodati sliko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sl-SI"/>
              <a:t>Kliknite ikono, če želite dodati sliko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sl-SI"/>
              <a:t>Kliknite ikono, če želite dodati sliko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93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287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977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46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110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758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78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260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162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51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/>
              <a:t>Uredite slog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/>
              <a:t>Kliknite ikono, če želite dodati sliko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731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988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  <p:sldLayoutId id="2147483909" r:id="rId12"/>
    <p:sldLayoutId id="2147483910" r:id="rId13"/>
    <p:sldLayoutId id="2147483911" r:id="rId14"/>
    <p:sldLayoutId id="2147483912" r:id="rId15"/>
    <p:sldLayoutId id="2147483913" r:id="rId16"/>
    <p:sldLayoutId id="214748391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jn.gov.si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si-ca.si/dokumenti/Registracija-SI-PASS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jn.gov.si/aktualno/vec-informacij-ponudniki.html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56D58FA-E535-4D56-A4D9-CDB4D8410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0054" y="2403250"/>
            <a:ext cx="9905998" cy="1478570"/>
          </a:xfrm>
        </p:spPr>
        <p:txBody>
          <a:bodyPr>
            <a:normAutofit fontScale="90000"/>
          </a:bodyPr>
          <a:lstStyle/>
          <a:p>
            <a:pPr algn="ctr"/>
            <a:r>
              <a:rPr lang="sl-SI" sz="5900" b="1" dirty="0">
                <a:latin typeface="Calibri" panose="020F0502020204030204" pitchFamily="34" charset="0"/>
                <a:cs typeface="Calibri" panose="020F0502020204030204" pitchFamily="34" charset="0"/>
              </a:rPr>
              <a:t>Funkcionalnost elektronske oddaje ponudb - PONUDNIKI</a:t>
            </a:r>
            <a:br>
              <a:rPr lang="sl-SI" sz="59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sl-SI" sz="5900" b="1" cap="none" dirty="0">
                <a:latin typeface="Calibri" panose="020F0502020204030204" pitchFamily="34" charset="0"/>
                <a:cs typeface="Calibri" panose="020F0502020204030204" pitchFamily="34" charset="0"/>
              </a:rPr>
              <a:t>Registracija ponudnika</a:t>
            </a:r>
            <a:br>
              <a:rPr lang="sl-SI" b="1" cap="none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sl-SI" dirty="0"/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DB1768FF-A8B7-4EBD-9DAD-88E7D18A5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4704" y="5661822"/>
            <a:ext cx="5538977" cy="8675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sz="3600" dirty="0"/>
              <a:t>Ministrstvo za javno upravo</a:t>
            </a:r>
          </a:p>
        </p:txBody>
      </p:sp>
      <p:sp>
        <p:nvSpPr>
          <p:cNvPr id="6" name="Označba mesta vsebine 2">
            <a:extLst>
              <a:ext uri="{FF2B5EF4-FFF2-40B4-BE49-F238E27FC236}">
                <a16:creationId xmlns:a16="http://schemas.microsoft.com/office/drawing/2014/main" id="{74907B15-13DC-4F78-9FF7-E079CC647C8B}"/>
              </a:ext>
            </a:extLst>
          </p:cNvPr>
          <p:cNvSpPr txBox="1">
            <a:spLocks/>
          </p:cNvSpPr>
          <p:nvPr/>
        </p:nvSpPr>
        <p:spPr>
          <a:xfrm>
            <a:off x="5341010" y="4161693"/>
            <a:ext cx="1731819" cy="4874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sl-SI" sz="2000" dirty="0"/>
              <a:t>Marec 2021</a:t>
            </a:r>
          </a:p>
        </p:txBody>
      </p:sp>
      <p:pic>
        <p:nvPicPr>
          <p:cNvPr id="7" name="Slika 6" descr="Logo e-JN.">
            <a:extLst>
              <a:ext uri="{FF2B5EF4-FFF2-40B4-BE49-F238E27FC236}">
                <a16:creationId xmlns:a16="http://schemas.microsoft.com/office/drawing/2014/main" id="{3AA60C95-D575-4003-BA2E-B545DDDD3DD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673715" y="-19050"/>
            <a:ext cx="1518285" cy="907415"/>
          </a:xfrm>
          <a:prstGeom prst="rect">
            <a:avLst/>
          </a:prstGeom>
        </p:spPr>
      </p:pic>
      <p:pic>
        <p:nvPicPr>
          <p:cNvPr id="8" name="Slika 7" descr="Logo Evropski socialni sklad.">
            <a:extLst>
              <a:ext uri="{FF2B5EF4-FFF2-40B4-BE49-F238E27FC236}">
                <a16:creationId xmlns:a16="http://schemas.microsoft.com/office/drawing/2014/main" id="{6040E687-7554-44E8-B46B-FFE28939170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8550"/>
            <a:ext cx="1600200" cy="679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26421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2FD6206-6351-4040-9FB8-6FB2AEC7E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141" y="20136"/>
            <a:ext cx="9905998" cy="1478570"/>
          </a:xfrm>
        </p:spPr>
        <p:txBody>
          <a:bodyPr/>
          <a:lstStyle/>
          <a:p>
            <a:r>
              <a:rPr lang="sl-SI" cap="none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https://ejn.gov.si</a:t>
            </a:r>
            <a:endParaRPr lang="sl-SI" cap="none" dirty="0">
              <a:solidFill>
                <a:srgbClr val="FF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Slika 2" descr="Osnovna stran Portala za elektronsko javno naročanje e-JN. ">
            <a:extLst>
              <a:ext uri="{FF2B5EF4-FFF2-40B4-BE49-F238E27FC236}">
                <a16:creationId xmlns:a16="http://schemas.microsoft.com/office/drawing/2014/main" id="{71FB8842-DF11-4326-8966-5363807A9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861" y="1176867"/>
            <a:ext cx="9905999" cy="5415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146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FB6CA0F-2C34-4615-A950-E2020B008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3946" y="0"/>
            <a:ext cx="9905998" cy="1478570"/>
          </a:xfrm>
        </p:spPr>
        <p:txBody>
          <a:bodyPr/>
          <a:lstStyle/>
          <a:p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Registracija v sistem si-</a:t>
            </a:r>
            <a:r>
              <a:rPr lang="sl-SI" dirty="0" err="1">
                <a:latin typeface="Calibri" panose="020F0502020204030204" pitchFamily="34" charset="0"/>
                <a:cs typeface="Calibri" panose="020F0502020204030204" pitchFamily="34" charset="0"/>
              </a:rPr>
              <a:t>pass</a:t>
            </a:r>
            <a:endParaRPr lang="sl-SI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Slika 7" descr="Registracija v sistem SI-PASS.">
            <a:extLst>
              <a:ext uri="{FF2B5EF4-FFF2-40B4-BE49-F238E27FC236}">
                <a16:creationId xmlns:a16="http://schemas.microsoft.com/office/drawing/2014/main" id="{FCEFC694-9D28-447C-99C4-4CF5287F0C1E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" t="539" r="6416" b="1501"/>
          <a:stretch/>
        </p:blipFill>
        <p:spPr bwMode="auto">
          <a:xfrm>
            <a:off x="673255" y="1156995"/>
            <a:ext cx="3629608" cy="5001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značba mesta vsebine 9" descr="Registracija v sistem SI-PASS.">
            <a:extLst>
              <a:ext uri="{FF2B5EF4-FFF2-40B4-BE49-F238E27FC236}">
                <a16:creationId xmlns:a16="http://schemas.microsoft.com/office/drawing/2014/main" id="{DEDC3650-B0FE-40EF-809E-B55AF9261C2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35789" t="34508" r="49782" b="37917"/>
          <a:stretch/>
        </p:blipFill>
        <p:spPr>
          <a:xfrm>
            <a:off x="4447200" y="1156995"/>
            <a:ext cx="2639505" cy="3152677"/>
          </a:xfrm>
          <a:prstGeom prst="rect">
            <a:avLst/>
          </a:prstGeom>
        </p:spPr>
      </p:pic>
      <p:sp>
        <p:nvSpPr>
          <p:cNvPr id="14" name="Označba mesta vsebine 5">
            <a:extLst>
              <a:ext uri="{FF2B5EF4-FFF2-40B4-BE49-F238E27FC236}">
                <a16:creationId xmlns:a16="http://schemas.microsoft.com/office/drawing/2014/main" id="{86830E34-A73B-4002-B2A5-94A2E1719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02863" y="4494677"/>
            <a:ext cx="7614817" cy="1967083"/>
          </a:xfrm>
        </p:spPr>
        <p:txBody>
          <a:bodyPr>
            <a:normAutofit/>
          </a:bodyPr>
          <a:lstStyle/>
          <a:p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Navodila celotne registracije v SI-PASS so objavljena na spletni strani: </a:t>
            </a:r>
          </a:p>
          <a:p>
            <a:pPr marL="0" indent="0">
              <a:buNone/>
            </a:pPr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sl-SI" u="sng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http://www.si-ca.si/dokumenti/Registracija-SI-PASS.pdf</a:t>
            </a:r>
            <a:endParaRPr lang="sl-SI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Označba mesta vsebine 5">
            <a:extLst>
              <a:ext uri="{FF2B5EF4-FFF2-40B4-BE49-F238E27FC236}">
                <a16:creationId xmlns:a16="http://schemas.microsoft.com/office/drawing/2014/main" id="{08C047A0-9561-4014-A6F3-45E89F1CB8FF}"/>
              </a:ext>
            </a:extLst>
          </p:cNvPr>
          <p:cNvSpPr txBox="1">
            <a:spLocks/>
          </p:cNvSpPr>
          <p:nvPr/>
        </p:nvSpPr>
        <p:spPr>
          <a:xfrm>
            <a:off x="7284719" y="1459169"/>
            <a:ext cx="4758507" cy="2548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Pri registraciji uporabnik izbere „Digitalno potrdilo“</a:t>
            </a:r>
          </a:p>
          <a:p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Uporabnik, ki še nima računa v sistemu SI-PASS izbere možnost Nov uporabnik</a:t>
            </a:r>
          </a:p>
        </p:txBody>
      </p:sp>
    </p:spTree>
    <p:extLst>
      <p:ext uri="{BB962C8B-B14F-4D97-AF65-F5344CB8AC3E}">
        <p14:creationId xmlns:p14="http://schemas.microsoft.com/office/powerpoint/2010/main" val="79726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1">
            <a:extLst>
              <a:ext uri="{FF2B5EF4-FFF2-40B4-BE49-F238E27FC236}">
                <a16:creationId xmlns:a16="http://schemas.microsoft.com/office/drawing/2014/main" id="{FB7E4164-3C2A-4110-936A-914BCE864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3946" y="0"/>
            <a:ext cx="9905998" cy="1478570"/>
          </a:xfrm>
        </p:spPr>
        <p:txBody>
          <a:bodyPr/>
          <a:lstStyle/>
          <a:p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Registracija NOVEGA UPORABNIKA</a:t>
            </a:r>
          </a:p>
        </p:txBody>
      </p:sp>
      <p:sp>
        <p:nvSpPr>
          <p:cNvPr id="8" name="Označba mesta vsebine 5">
            <a:extLst>
              <a:ext uri="{FF2B5EF4-FFF2-40B4-BE49-F238E27FC236}">
                <a16:creationId xmlns:a16="http://schemas.microsoft.com/office/drawing/2014/main" id="{5435E05D-7AF1-4DB0-8F9F-7BC64994888C}"/>
              </a:ext>
            </a:extLst>
          </p:cNvPr>
          <p:cNvSpPr txBox="1">
            <a:spLocks/>
          </p:cNvSpPr>
          <p:nvPr/>
        </p:nvSpPr>
        <p:spPr>
          <a:xfrm>
            <a:off x="7632441" y="1054358"/>
            <a:ext cx="4345567" cy="5495731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sz="4800" dirty="0">
                <a:latin typeface="Calibri" panose="020F0502020204030204" pitchFamily="34" charset="0"/>
                <a:cs typeface="Calibri" panose="020F0502020204030204" pitchFamily="34" charset="0"/>
              </a:rPr>
              <a:t>Izbrati je treba ustrezen tip računa novega uporabnika</a:t>
            </a:r>
          </a:p>
          <a:p>
            <a:r>
              <a:rPr lang="sl-SI" sz="4800" b="1" dirty="0">
                <a:latin typeface="Calibri" panose="020F0502020204030204" pitchFamily="34" charset="0"/>
                <a:cs typeface="Calibri" panose="020F0502020204030204" pitchFamily="34" charset="0"/>
              </a:rPr>
              <a:t>Zakoniti zastopnik pravne osebe: </a:t>
            </a:r>
            <a:r>
              <a:rPr lang="sl-SI" sz="4800" dirty="0">
                <a:latin typeface="Calibri" panose="020F0502020204030204" pitchFamily="34" charset="0"/>
                <a:cs typeface="Calibri" panose="020F0502020204030204" pitchFamily="34" charset="0"/>
              </a:rPr>
              <a:t>Prvo prijavo pravne osebe lahko opravi le zakoniti zastopnik pravne osebe, ki je vpisan v Evidenco kvalificiranih digitalnih potrdil zastopnikov enot Poslovnega registra Slovenije (EDP).</a:t>
            </a:r>
          </a:p>
          <a:p>
            <a:r>
              <a:rPr lang="sl-SI" sz="4800" b="1" dirty="0">
                <a:latin typeface="Calibri" panose="020F0502020204030204" pitchFamily="34" charset="0"/>
                <a:cs typeface="Calibri" panose="020F0502020204030204" pitchFamily="34" charset="0"/>
              </a:rPr>
              <a:t>Pooblaščenec pravne osebe: </a:t>
            </a:r>
            <a:r>
              <a:rPr lang="sl-SI" sz="4800" dirty="0">
                <a:latin typeface="Calibri" panose="020F0502020204030204" pitchFamily="34" charset="0"/>
                <a:cs typeface="Calibri" panose="020F0502020204030204" pitchFamily="34" charset="0"/>
              </a:rPr>
              <a:t>Pravice za delo pooblaščenca pravne osebe dodeli zakoniti zastopnik pravne osebe oz. oseba, ki jo zakoniti zastopnik pooblasti za upravljanje pravic v okviru te pravne osebe. </a:t>
            </a:r>
          </a:p>
          <a:p>
            <a:r>
              <a:rPr lang="sl-SI" sz="4800" b="1" dirty="0">
                <a:latin typeface="Calibri" panose="020F0502020204030204" pitchFamily="34" charset="0"/>
                <a:cs typeface="Calibri" panose="020F0502020204030204" pitchFamily="34" charset="0"/>
              </a:rPr>
              <a:t>Samostojni podjetnik: </a:t>
            </a:r>
            <a:r>
              <a:rPr lang="sl-SI" sz="4800" dirty="0">
                <a:latin typeface="Calibri" panose="020F0502020204030204" pitchFamily="34" charset="0"/>
                <a:cs typeface="Calibri" panose="020F0502020204030204" pitchFamily="34" charset="0"/>
              </a:rPr>
              <a:t>Podjetnik, ki je fizična oseba in na trgu samostojno opravlja pridobitno dejavnost in je prijavljena v Poslovnem registru Slovenije (PRS).</a:t>
            </a:r>
          </a:p>
          <a:p>
            <a:r>
              <a:rPr lang="sl-SI" sz="4800" b="1" dirty="0">
                <a:latin typeface="Calibri" panose="020F0502020204030204" pitchFamily="34" charset="0"/>
                <a:cs typeface="Calibri" panose="020F0502020204030204" pitchFamily="34" charset="0"/>
              </a:rPr>
              <a:t>Fizična oseba: </a:t>
            </a:r>
            <a:r>
              <a:rPr lang="sl-SI" sz="4800" dirty="0">
                <a:latin typeface="Calibri" panose="020F0502020204030204" pitchFamily="34" charset="0"/>
                <a:cs typeface="Calibri" panose="020F0502020204030204" pitchFamily="34" charset="0"/>
              </a:rPr>
              <a:t>Registracija in prijava v sistem e-JN za ponudnika, ki deluje v svojem imenu kot fizična oseba (in ni samostojni podjetnik)</a:t>
            </a:r>
          </a:p>
          <a:p>
            <a:r>
              <a:rPr lang="sl-SI" sz="4800" b="1" dirty="0">
                <a:latin typeface="Calibri" panose="020F0502020204030204" pitchFamily="34" charset="0"/>
                <a:cs typeface="Calibri" panose="020F0502020204030204" pitchFamily="34" charset="0"/>
              </a:rPr>
              <a:t>Pooblaščenec fizične osebe ali samostojnega podjetnika: </a:t>
            </a:r>
            <a:r>
              <a:rPr lang="sl-SI" sz="4800" dirty="0">
                <a:latin typeface="Calibri" panose="020F0502020204030204" pitchFamily="34" charset="0"/>
                <a:cs typeface="Calibri" panose="020F0502020204030204" pitchFamily="34" charset="0"/>
              </a:rPr>
              <a:t>Pooblaščenec je oseba, ki jo fizična oseba ali samostojni podjetnik pooblasti, da bo storitve sistema e-JN opravljal v njegovem imenu. </a:t>
            </a:r>
          </a:p>
          <a:p>
            <a:r>
              <a:rPr lang="sl-SI" sz="4800" b="1" dirty="0">
                <a:latin typeface="Calibri" panose="020F0502020204030204" pitchFamily="34" charset="0"/>
                <a:cs typeface="Calibri" panose="020F0502020204030204" pitchFamily="34" charset="0"/>
              </a:rPr>
              <a:t>Podjetje s sedežem izven RS: </a:t>
            </a:r>
            <a:r>
              <a:rPr lang="sl-SI" sz="4800" dirty="0">
                <a:latin typeface="Calibri" panose="020F0502020204030204" pitchFamily="34" charset="0"/>
                <a:cs typeface="Calibri" panose="020F0502020204030204" pitchFamily="34" charset="0"/>
              </a:rPr>
              <a:t>Podjetja, ki imajo sedež izven Republike Slovenije, morajo vse podatke registracije v obrazec vnesti ročno, natisnjen in podpisan obrazec pa nato poslati skrbniku. </a:t>
            </a:r>
          </a:p>
          <a:p>
            <a:endParaRPr lang="sl-SI" sz="3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sl-SI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Slika 2" descr="Registracija novega uporabnika-vstop. ">
            <a:extLst>
              <a:ext uri="{FF2B5EF4-FFF2-40B4-BE49-F238E27FC236}">
                <a16:creationId xmlns:a16="http://schemas.microsoft.com/office/drawing/2014/main" id="{53ACA586-462C-4212-82A4-047B7D1EA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559" y="1054358"/>
            <a:ext cx="6572250" cy="2060395"/>
          </a:xfrm>
          <a:prstGeom prst="rect">
            <a:avLst/>
          </a:prstGeom>
        </p:spPr>
      </p:pic>
      <p:pic>
        <p:nvPicPr>
          <p:cNvPr id="2" name="Slika 1" descr="Vloga za registracijo ponudnika.">
            <a:extLst>
              <a:ext uri="{FF2B5EF4-FFF2-40B4-BE49-F238E27FC236}">
                <a16:creationId xmlns:a16="http://schemas.microsoft.com/office/drawing/2014/main" id="{DEED8A57-A927-4012-B964-6AD237E78A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400" y="3258969"/>
            <a:ext cx="7035410" cy="348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1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1">
            <a:extLst>
              <a:ext uri="{FF2B5EF4-FFF2-40B4-BE49-F238E27FC236}">
                <a16:creationId xmlns:a16="http://schemas.microsoft.com/office/drawing/2014/main" id="{FB7E4164-3C2A-4110-936A-914BCE864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415" y="0"/>
            <a:ext cx="10507786" cy="1478570"/>
          </a:xfrm>
        </p:spPr>
        <p:txBody>
          <a:bodyPr/>
          <a:lstStyle/>
          <a:p>
            <a:r>
              <a:rPr lang="sl-SI" dirty="0" err="1">
                <a:latin typeface="Calibri" panose="020F0502020204030204" pitchFamily="34" charset="0"/>
                <a:cs typeface="Calibri" panose="020F0502020204030204" pitchFamily="34" charset="0"/>
              </a:rPr>
              <a:t>REGISTRACIJa</a:t>
            </a:r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 ZAKONITEGA ZASTOPNIKA PRAVNE OSEBE</a:t>
            </a:r>
          </a:p>
        </p:txBody>
      </p:sp>
      <p:grpSp>
        <p:nvGrpSpPr>
          <p:cNvPr id="6" name="Skupina 5" descr="Prikaz postopnega vnosa podatkov za registracijo."/>
          <p:cNvGrpSpPr/>
          <p:nvPr/>
        </p:nvGrpSpPr>
        <p:grpSpPr>
          <a:xfrm>
            <a:off x="7539892" y="2023707"/>
            <a:ext cx="4062825" cy="3096933"/>
            <a:chOff x="7539892" y="2023707"/>
            <a:chExt cx="4062825" cy="3096933"/>
          </a:xfrm>
        </p:grpSpPr>
        <p:sp>
          <p:nvSpPr>
            <p:cNvPr id="8" name="Označba mesta vsebine 5">
              <a:extLst>
                <a:ext uri="{FF2B5EF4-FFF2-40B4-BE49-F238E27FC236}">
                  <a16:creationId xmlns:a16="http://schemas.microsoft.com/office/drawing/2014/main" id="{5435E05D-7AF1-4DB0-8F9F-7BC64994888C}"/>
                </a:ext>
              </a:extLst>
            </p:cNvPr>
            <p:cNvSpPr txBox="1">
              <a:spLocks/>
            </p:cNvSpPr>
            <p:nvPr/>
          </p:nvSpPr>
          <p:spPr>
            <a:xfrm>
              <a:off x="7539892" y="2023707"/>
              <a:ext cx="4062825" cy="309693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20000"/>
            </a:bodyPr>
            <a:lstStyle>
              <a:lvl1pPr marL="228600" indent="-228600" algn="l" defTabSz="914400" rtl="0" eaLnBrk="1" latinLnBrk="0" hangingPunct="1">
                <a:lnSpc>
                  <a:spcPct val="120000"/>
                </a:lnSpc>
                <a:spcBef>
                  <a:spcPts val="1000"/>
                </a:spcBef>
                <a:buSzPct val="125000"/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SzPct val="125000"/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SzPct val="125000"/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SzPct val="125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SzPct val="125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SzPct val="125000"/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SzPct val="125000"/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SzPct val="125000"/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120000"/>
                </a:lnSpc>
                <a:spcBef>
                  <a:spcPts val="500"/>
                </a:spcBef>
                <a:buSzPct val="125000"/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sl-SI" dirty="0">
                  <a:latin typeface="Calibri" panose="020F0502020204030204" pitchFamily="34" charset="0"/>
                  <a:cs typeface="Calibri" panose="020F0502020204030204" pitchFamily="34" charset="0"/>
                </a:rPr>
                <a:t>Vnos matične številke</a:t>
              </a:r>
            </a:p>
            <a:p>
              <a:pPr marL="0" indent="0" algn="ctr">
                <a:buNone/>
              </a:pPr>
              <a:endParaRPr lang="sl-SI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0" indent="0" algn="ctr">
                <a:buNone/>
              </a:pPr>
              <a:endParaRPr lang="sl-SI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0" indent="0" algn="ctr">
                <a:buNone/>
              </a:pPr>
              <a:r>
                <a:rPr lang="sl-SI" dirty="0">
                  <a:latin typeface="Calibri" panose="020F0502020204030204" pitchFamily="34" charset="0"/>
                  <a:cs typeface="Calibri" panose="020F0502020204030204" pitchFamily="34" charset="0"/>
                </a:rPr>
                <a:t>Klik na gumb „IŠČI“</a:t>
              </a:r>
            </a:p>
            <a:p>
              <a:pPr marL="0" indent="0" algn="ctr">
                <a:buNone/>
              </a:pPr>
              <a:endParaRPr lang="sl-SI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0" indent="0" algn="ctr">
                <a:buNone/>
              </a:pPr>
              <a:endParaRPr lang="sl-SI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0" indent="0" algn="ctr">
                <a:buNone/>
              </a:pPr>
              <a:r>
                <a:rPr lang="sl-SI" dirty="0">
                  <a:latin typeface="Calibri" panose="020F0502020204030204" pitchFamily="34" charset="0"/>
                  <a:cs typeface="Calibri" panose="020F0502020204030204" pitchFamily="34" charset="0"/>
                </a:rPr>
                <a:t>Klik na gumb „Registriraj me“</a:t>
              </a:r>
            </a:p>
          </p:txBody>
        </p:sp>
        <p:sp>
          <p:nvSpPr>
            <p:cNvPr id="2" name="Puščica dol 1"/>
            <p:cNvSpPr/>
            <p:nvPr/>
          </p:nvSpPr>
          <p:spPr>
            <a:xfrm>
              <a:off x="9349483" y="2557197"/>
              <a:ext cx="443645" cy="663302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</p:grpSp>
      <p:pic>
        <p:nvPicPr>
          <p:cNvPr id="3" name="Slika 2" descr="Vloga za registracijo zakonitega zastopnika pravne osebe."/>
          <p:cNvPicPr>
            <a:picLocks noChangeAspect="1"/>
          </p:cNvPicPr>
          <p:nvPr/>
        </p:nvPicPr>
        <p:blipFill rotWithShape="1">
          <a:blip r:embed="rId3"/>
          <a:srcRect t="1579"/>
          <a:stretch/>
        </p:blipFill>
        <p:spPr>
          <a:xfrm>
            <a:off x="230090" y="1378634"/>
            <a:ext cx="7654786" cy="5261316"/>
          </a:xfrm>
          <a:prstGeom prst="rect">
            <a:avLst/>
          </a:prstGeom>
        </p:spPr>
      </p:pic>
      <p:sp>
        <p:nvSpPr>
          <p:cNvPr id="10" name="Puščica dol 9" descr="Puščica navzdol."/>
          <p:cNvSpPr/>
          <p:nvPr/>
        </p:nvSpPr>
        <p:spPr>
          <a:xfrm>
            <a:off x="9349481" y="3838918"/>
            <a:ext cx="443645" cy="663302"/>
          </a:xfrm>
          <a:prstGeom prst="downArrow">
            <a:avLst/>
          </a:prstGeom>
          <a:solidFill>
            <a:schemeClr val="tx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1" name="PoljeZBesedilom 10"/>
          <p:cNvSpPr txBox="1"/>
          <p:nvPr/>
        </p:nvSpPr>
        <p:spPr>
          <a:xfrm>
            <a:off x="2805194" y="3418284"/>
            <a:ext cx="324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/>
              <a:t>1.</a:t>
            </a:r>
          </a:p>
        </p:txBody>
      </p:sp>
      <p:sp>
        <p:nvSpPr>
          <p:cNvPr id="13" name="PoljeZBesedilom 12"/>
          <p:cNvSpPr txBox="1"/>
          <p:nvPr/>
        </p:nvSpPr>
        <p:spPr>
          <a:xfrm>
            <a:off x="7198929" y="3189503"/>
            <a:ext cx="325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/>
              <a:t>2.</a:t>
            </a:r>
          </a:p>
        </p:txBody>
      </p:sp>
      <p:sp>
        <p:nvSpPr>
          <p:cNvPr id="14" name="PoljeZBesedilom 13"/>
          <p:cNvSpPr txBox="1"/>
          <p:nvPr/>
        </p:nvSpPr>
        <p:spPr>
          <a:xfrm>
            <a:off x="5429539" y="6146194"/>
            <a:ext cx="325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/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929169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6" name="Slika 5" descr="Vloga za registracijo pooblaščene pravne osebe- vnos matične številke pravne osebe, da jo sistem e-JN najde.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415" y="1157240"/>
            <a:ext cx="7990450" cy="5312367"/>
          </a:xfrm>
          <a:prstGeom prst="rect">
            <a:avLst/>
          </a:prstGeom>
        </p:spPr>
      </p:pic>
      <p:sp>
        <p:nvSpPr>
          <p:cNvPr id="7" name="Naslov 1">
            <a:extLst>
              <a:ext uri="{FF2B5EF4-FFF2-40B4-BE49-F238E27FC236}">
                <a16:creationId xmlns:a16="http://schemas.microsoft.com/office/drawing/2014/main" id="{FB7E4164-3C2A-4110-936A-914BCE864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415" y="0"/>
            <a:ext cx="10507786" cy="1478570"/>
          </a:xfrm>
        </p:spPr>
        <p:txBody>
          <a:bodyPr/>
          <a:lstStyle/>
          <a:p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Registracija POOBLAŠČENCA PRAVNE OSEBE</a:t>
            </a:r>
          </a:p>
        </p:txBody>
      </p:sp>
      <p:sp>
        <p:nvSpPr>
          <p:cNvPr id="8" name="PoljeZBesedilom 7"/>
          <p:cNvSpPr txBox="1"/>
          <p:nvPr/>
        </p:nvSpPr>
        <p:spPr>
          <a:xfrm>
            <a:off x="4029560" y="3123816"/>
            <a:ext cx="324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/>
              <a:t>1.</a:t>
            </a:r>
          </a:p>
        </p:txBody>
      </p:sp>
      <p:sp>
        <p:nvSpPr>
          <p:cNvPr id="9" name="PoljeZBesedilom 8"/>
          <p:cNvSpPr txBox="1"/>
          <p:nvPr/>
        </p:nvSpPr>
        <p:spPr>
          <a:xfrm>
            <a:off x="8582485" y="2885594"/>
            <a:ext cx="325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/>
              <a:t>2.</a:t>
            </a:r>
          </a:p>
        </p:txBody>
      </p:sp>
      <p:sp>
        <p:nvSpPr>
          <p:cNvPr id="10" name="PoljeZBesedilom 9"/>
          <p:cNvSpPr txBox="1"/>
          <p:nvPr/>
        </p:nvSpPr>
        <p:spPr>
          <a:xfrm>
            <a:off x="6715899" y="5975712"/>
            <a:ext cx="325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/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960432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 descr="Uporabniški račun uporabnika."/>
          <p:cNvPicPr>
            <a:picLocks noChangeAspect="1"/>
          </p:cNvPicPr>
          <p:nvPr/>
        </p:nvPicPr>
        <p:blipFill rotWithShape="1">
          <a:blip r:embed="rId2"/>
          <a:srcRect r="355"/>
          <a:stretch/>
        </p:blipFill>
        <p:spPr>
          <a:xfrm>
            <a:off x="1209822" y="1420805"/>
            <a:ext cx="6161650" cy="5240246"/>
          </a:xfrm>
          <a:prstGeom prst="rect">
            <a:avLst/>
          </a:prstGeom>
        </p:spPr>
      </p:pic>
      <p:sp>
        <p:nvSpPr>
          <p:cNvPr id="6" name="Označba mesta vsebine 5">
            <a:extLst>
              <a:ext uri="{FF2B5EF4-FFF2-40B4-BE49-F238E27FC236}">
                <a16:creationId xmlns:a16="http://schemas.microsoft.com/office/drawing/2014/main" id="{5435E05D-7AF1-4DB0-8F9F-7BC64994888C}"/>
              </a:ext>
            </a:extLst>
          </p:cNvPr>
          <p:cNvSpPr txBox="1">
            <a:spLocks/>
          </p:cNvSpPr>
          <p:nvPr/>
        </p:nvSpPr>
        <p:spPr>
          <a:xfrm>
            <a:off x="7920111" y="1282274"/>
            <a:ext cx="3386612" cy="551730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/>
              <a:t>Pri ponudnikih so na voljo naslednje uporabniške skupine:</a:t>
            </a:r>
          </a:p>
          <a:p>
            <a:r>
              <a:rPr lang="sl-SI" b="1" dirty="0"/>
              <a:t>Podpisnik:</a:t>
            </a:r>
            <a:r>
              <a:rPr lang="sl-SI" dirty="0"/>
              <a:t> pravica podpisnika omogoča vnos, podpis in oddajo ponudbe.</a:t>
            </a:r>
          </a:p>
          <a:p>
            <a:r>
              <a:rPr lang="sl-SI" b="1" dirty="0"/>
              <a:t>Zakoniti zastopnik:</a:t>
            </a:r>
            <a:r>
              <a:rPr lang="sl-SI" dirty="0"/>
              <a:t> pravica omogoča urejanje uporabnikov, šifrantov in parametrov znotraj izbrane organizacije, vnos, podpis in oddajo ponudbe.</a:t>
            </a:r>
          </a:p>
          <a:p>
            <a:r>
              <a:rPr lang="sl-SI" b="1" dirty="0"/>
              <a:t>Skrbnik:</a:t>
            </a:r>
            <a:r>
              <a:rPr lang="sl-SI" dirty="0"/>
              <a:t> pravica omogoča vnos ponudb, ne omogoča pa podpisa in oddaje ponudbe.</a:t>
            </a:r>
          </a:p>
          <a:p>
            <a:r>
              <a:rPr lang="sl-SI" b="1" dirty="0"/>
              <a:t>Nosilec in upravitelj pravic:</a:t>
            </a:r>
            <a:r>
              <a:rPr lang="sl-SI" dirty="0"/>
              <a:t> pravica omogoča urejanje uporabnikov, šifrantov in parametrov znotraj izbrane organizacije.</a:t>
            </a:r>
          </a:p>
        </p:txBody>
      </p:sp>
      <p:sp>
        <p:nvSpPr>
          <p:cNvPr id="7" name="Naslov 1">
            <a:extLst>
              <a:ext uri="{FF2B5EF4-FFF2-40B4-BE49-F238E27FC236}">
                <a16:creationId xmlns:a16="http://schemas.microsoft.com/office/drawing/2014/main" id="{FB7E4164-3C2A-4110-936A-914BCE864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415" y="0"/>
            <a:ext cx="10507786" cy="1478570"/>
          </a:xfrm>
        </p:spPr>
        <p:txBody>
          <a:bodyPr>
            <a:normAutofit/>
          </a:bodyPr>
          <a:lstStyle/>
          <a:p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POTRJEVANJE POOBLAŠČENCA IN </a:t>
            </a:r>
            <a:b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sl-SI" dirty="0">
                <a:latin typeface="Calibri" panose="020F0502020204030204" pitchFamily="34" charset="0"/>
                <a:cs typeface="Calibri" panose="020F0502020204030204" pitchFamily="34" charset="0"/>
              </a:rPr>
              <a:t>DOLOČITEV NIVOJA PRAVIC</a:t>
            </a:r>
          </a:p>
        </p:txBody>
      </p:sp>
    </p:spTree>
    <p:extLst>
      <p:ext uri="{BB962C8B-B14F-4D97-AF65-F5344CB8AC3E}">
        <p14:creationId xmlns:p14="http://schemas.microsoft.com/office/powerpoint/2010/main" val="3545293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značba mesta vsebine 4" descr="Pomoč in podpora za registracijo je Enotni kontaktni center državne uprave na številki 080 2002.">
            <a:extLst>
              <a:ext uri="{FF2B5EF4-FFF2-40B4-BE49-F238E27FC236}">
                <a16:creationId xmlns:a16="http://schemas.microsoft.com/office/drawing/2014/main" id="{18FD6DFA-E636-4D5C-8BEB-4B6AF246D2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70749" y="927487"/>
            <a:ext cx="4087814" cy="3866185"/>
          </a:xfrm>
        </p:spPr>
      </p:pic>
      <p:sp>
        <p:nvSpPr>
          <p:cNvPr id="4" name="Označba mesta vsebine 2">
            <a:extLst>
              <a:ext uri="{FF2B5EF4-FFF2-40B4-BE49-F238E27FC236}">
                <a16:creationId xmlns:a16="http://schemas.microsoft.com/office/drawing/2014/main" id="{EAFB9043-5197-4CB4-87E8-92FA0CD8A7B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729347" y="5258226"/>
            <a:ext cx="7370618" cy="48742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r>
              <a:rPr kumimoji="0" lang="sl-SI" sz="2600" b="0" i="0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  <a:hlinkClick r:id="rId3"/>
              </a:rPr>
              <a:t>https://ejn.gov.si/aktualno/vec-informacij-ponudniki.html</a:t>
            </a:r>
            <a:br>
              <a:rPr kumimoji="0" lang="sl-SI" sz="2600" b="0" i="0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</a:br>
            <a:endParaRPr kumimoji="0" lang="sl-SI" sz="2600" b="0" i="0" u="none" strike="noStrike" kern="1200" cap="none" spc="0" normalizeH="0" baseline="0" noProof="0" dirty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90360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zje">
  <a:themeElements>
    <a:clrScheme name="Modra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Vezje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ezj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TM04033919[[fn=Vezje]]</Template>
  <TotalTime>2620</TotalTime>
  <Words>409</Words>
  <Application>Microsoft Office PowerPoint</Application>
  <PresentationFormat>Širokozaslonsko</PresentationFormat>
  <Paragraphs>42</Paragraphs>
  <Slides>8</Slides>
  <Notes>2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8</vt:i4>
      </vt:variant>
    </vt:vector>
  </HeadingPairs>
  <TitlesOfParts>
    <vt:vector size="12" baseType="lpstr">
      <vt:lpstr>Arial</vt:lpstr>
      <vt:lpstr>Calibri</vt:lpstr>
      <vt:lpstr>Tw Cen MT</vt:lpstr>
      <vt:lpstr>Vezje</vt:lpstr>
      <vt:lpstr>Funkcionalnost elektronske oddaje ponudb - PONUDNIKI Registracija ponudnika </vt:lpstr>
      <vt:lpstr>https://ejn.gov.si</vt:lpstr>
      <vt:lpstr>Registracija v sistem si-pass</vt:lpstr>
      <vt:lpstr>Registracija NOVEGA UPORABNIKA</vt:lpstr>
      <vt:lpstr>REGISTRACIJa ZAKONITEGA ZASTOPNIKA PRAVNE OSEBE</vt:lpstr>
      <vt:lpstr>Registracija POOBLAŠČENCA PRAVNE OSEBE</vt:lpstr>
      <vt:lpstr>POTRJEVANJE POOBLAŠČENCA IN  DOLOČITEV NIVOJA PRAVIC</vt:lpstr>
      <vt:lpstr>https://ejn.gov.si/aktualno/vec-informacij-ponudniki.html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Funkcionalnost elektronske oddaje ponudb - PONUDNIKI</dc:title>
  <dc:creator>Uroš Izlakar</dc:creator>
  <cp:lastModifiedBy>Mirjana Papež</cp:lastModifiedBy>
  <cp:revision>175</cp:revision>
  <cp:lastPrinted>2018-03-19T14:46:58Z</cp:lastPrinted>
  <dcterms:created xsi:type="dcterms:W3CDTF">2018-03-13T13:19:50Z</dcterms:created>
  <dcterms:modified xsi:type="dcterms:W3CDTF">2021-11-15T22:54:57Z</dcterms:modified>
</cp:coreProperties>
</file>