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71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4" d="100"/>
          <a:sy n="24" d="100"/>
        </p:scale>
        <p:origin x="23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171270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67285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438484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599943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6331487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8216452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442923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9497382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3482949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4479715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88573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6356313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8317374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0225639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145620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171643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73098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28157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139894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595861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249108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88371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100000">
              <a:srgbClr val="00206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47;p22">
            <a:extLst>
              <a:ext uri="{FF2B5EF4-FFF2-40B4-BE49-F238E27FC236}">
                <a16:creationId xmlns:a16="http://schemas.microsoft.com/office/drawing/2014/main" id="{A168A220-8004-4A92-8060-B43F1F00A00C}"/>
              </a:ext>
            </a:extLst>
          </p:cNvPr>
          <p:cNvSpPr/>
          <p:nvPr/>
        </p:nvSpPr>
        <p:spPr>
          <a:xfrm>
            <a:off x="0" y="-2"/>
            <a:ext cx="24384000" cy="13716001"/>
          </a:xfrm>
          <a:prstGeom prst="rect">
            <a:avLst/>
          </a:prstGeom>
          <a:gradFill>
            <a:gsLst>
              <a:gs pos="0">
                <a:srgbClr val="104864"/>
              </a:gs>
              <a:gs pos="100000">
                <a:srgbClr val="061C28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1536" y="-2592643"/>
            <a:ext cx="6326325" cy="650478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" name="Group"/>
          <p:cNvGrpSpPr/>
          <p:nvPr/>
        </p:nvGrpSpPr>
        <p:grpSpPr>
          <a:xfrm rot="774118">
            <a:off x="-2731429" y="5271983"/>
            <a:ext cx="15508100" cy="12576836"/>
            <a:chOff x="0" y="0"/>
            <a:chExt cx="15508098" cy="12576835"/>
          </a:xfrm>
        </p:grpSpPr>
        <p:pic>
          <p:nvPicPr>
            <p:cNvPr id="21" name="Image" descr="Image"/>
            <p:cNvPicPr>
              <a:picLocks noChangeAspect="1"/>
            </p:cNvPicPr>
            <p:nvPr/>
          </p:nvPicPr>
          <p:blipFill>
            <a:blip r:embed="rId2">
              <a:alphaModFix amt="59781"/>
            </a:blip>
            <a:stretch>
              <a:fillRect/>
            </a:stretch>
          </p:blipFill>
          <p:spPr>
            <a:xfrm>
              <a:off x="3628520" y="6984538"/>
              <a:ext cx="5438874" cy="55922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" name="Image" descr="Image"/>
            <p:cNvPicPr>
              <a:picLocks noChangeAspect="1"/>
            </p:cNvPicPr>
            <p:nvPr/>
          </p:nvPicPr>
          <p:blipFill>
            <a:blip r:embed="rId2">
              <a:alphaModFix amt="35078"/>
            </a:blip>
            <a:stretch>
              <a:fillRect/>
            </a:stretch>
          </p:blipFill>
          <p:spPr>
            <a:xfrm rot="17049441">
              <a:off x="400040" y="319456"/>
              <a:ext cx="3312076" cy="34055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" name="Image" descr="Image"/>
            <p:cNvPicPr>
              <a:picLocks noChangeAspect="1"/>
            </p:cNvPicPr>
            <p:nvPr/>
          </p:nvPicPr>
          <p:blipFill>
            <a:blip r:embed="rId2">
              <a:alphaModFix amt="37246"/>
            </a:blip>
            <a:stretch>
              <a:fillRect/>
            </a:stretch>
          </p:blipFill>
          <p:spPr>
            <a:xfrm rot="14492966" flipH="1">
              <a:off x="12568800" y="4834280"/>
              <a:ext cx="2469552" cy="25392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" name="Image" descr="Image"/>
            <p:cNvPicPr>
              <a:picLocks noChangeAspect="1"/>
            </p:cNvPicPr>
            <p:nvPr/>
          </p:nvPicPr>
          <p:blipFill>
            <a:blip r:embed="rId2">
              <a:alphaModFix amt="33822"/>
            </a:blip>
            <a:stretch>
              <a:fillRect/>
            </a:stretch>
          </p:blipFill>
          <p:spPr>
            <a:xfrm rot="7751713" flipH="1">
              <a:off x="1698540" y="5892124"/>
              <a:ext cx="1287599" cy="13239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" name="Google Shape;88;p14">
            <a:extLst>
              <a:ext uri="{FF2B5EF4-FFF2-40B4-BE49-F238E27FC236}">
                <a16:creationId xmlns:a16="http://schemas.microsoft.com/office/drawing/2014/main" id="{F6A8BB8B-6742-45D9-8BF0-FB7ABB572399}"/>
              </a:ext>
            </a:extLst>
          </p:cNvPr>
          <p:cNvSpPr txBox="1"/>
          <p:nvPr/>
        </p:nvSpPr>
        <p:spPr>
          <a:xfrm>
            <a:off x="14885820" y="4927057"/>
            <a:ext cx="8206154" cy="193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Montserrat"/>
              <a:buNone/>
            </a:pPr>
            <a:r>
              <a:rPr lang="en-US" sz="6000" b="1" dirty="0">
                <a:solidFill>
                  <a:schemeClr val="bg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NAČRT CEPLJENJA</a:t>
            </a:r>
            <a:br>
              <a:rPr lang="en-US" sz="6000" b="1" dirty="0">
                <a:solidFill>
                  <a:schemeClr val="bg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</a:br>
            <a:r>
              <a:rPr lang="en-US" sz="6000" b="1" dirty="0">
                <a:solidFill>
                  <a:schemeClr val="bg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V SLOVENIJI</a:t>
            </a:r>
            <a:endParaRPr lang="en-US" sz="1200" dirty="0"/>
          </a:p>
        </p:txBody>
      </p:sp>
      <p:cxnSp>
        <p:nvCxnSpPr>
          <p:cNvPr id="13" name="Google Shape;89;p14">
            <a:extLst>
              <a:ext uri="{FF2B5EF4-FFF2-40B4-BE49-F238E27FC236}">
                <a16:creationId xmlns:a16="http://schemas.microsoft.com/office/drawing/2014/main" id="{6717A7E5-BAD3-43E7-98F1-7C8FD9B8D437}"/>
              </a:ext>
            </a:extLst>
          </p:cNvPr>
          <p:cNvCxnSpPr>
            <a:cxnSpLocks/>
          </p:cNvCxnSpPr>
          <p:nvPr/>
        </p:nvCxnSpPr>
        <p:spPr>
          <a:xfrm>
            <a:off x="14957444" y="7144162"/>
            <a:ext cx="6259222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FEFE9D2D-F5D6-4E91-80E7-8EED70899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65345" y="3562234"/>
            <a:ext cx="10119665" cy="6591528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DCCEFAEB-CAB5-46A0-9457-09D0E18352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27557" y="7557307"/>
            <a:ext cx="4225445" cy="82584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747;p22">
            <a:extLst>
              <a:ext uri="{FF2B5EF4-FFF2-40B4-BE49-F238E27FC236}">
                <a16:creationId xmlns:a16="http://schemas.microsoft.com/office/drawing/2014/main" id="{4BE1E460-EE76-42E4-BA0B-8A349294F4CB}"/>
              </a:ext>
            </a:extLst>
          </p:cNvPr>
          <p:cNvSpPr/>
          <p:nvPr/>
        </p:nvSpPr>
        <p:spPr>
          <a:xfrm>
            <a:off x="-1" y="-27563"/>
            <a:ext cx="24384000" cy="13716001"/>
          </a:xfrm>
          <a:prstGeom prst="rect">
            <a:avLst/>
          </a:prstGeom>
          <a:gradFill>
            <a:gsLst>
              <a:gs pos="0">
                <a:srgbClr val="104864"/>
              </a:gs>
              <a:gs pos="100000">
                <a:srgbClr val="061C28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82" name="Group"/>
          <p:cNvGrpSpPr/>
          <p:nvPr/>
        </p:nvGrpSpPr>
        <p:grpSpPr>
          <a:xfrm rot="19034555">
            <a:off x="17902337" y="5555626"/>
            <a:ext cx="10280537" cy="10539439"/>
            <a:chOff x="0" y="0"/>
            <a:chExt cx="10280536" cy="10539438"/>
          </a:xfrm>
        </p:grpSpPr>
        <p:pic>
          <p:nvPicPr>
            <p:cNvPr id="178" name="Image" descr="Image"/>
            <p:cNvPicPr>
              <a:picLocks noChangeAspect="1"/>
            </p:cNvPicPr>
            <p:nvPr/>
          </p:nvPicPr>
          <p:blipFill>
            <a:blip r:embed="rId3">
              <a:alphaModFix amt="59781"/>
            </a:blip>
            <a:stretch>
              <a:fillRect/>
            </a:stretch>
          </p:blipFill>
          <p:spPr>
            <a:xfrm>
              <a:off x="2237488" y="5800220"/>
              <a:ext cx="4609200" cy="47392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" name="Image" descr="Image"/>
            <p:cNvPicPr>
              <a:picLocks noChangeAspect="1"/>
            </p:cNvPicPr>
            <p:nvPr/>
          </p:nvPicPr>
          <p:blipFill>
            <a:blip r:embed="rId3">
              <a:alphaModFix amt="35078"/>
            </a:blip>
            <a:stretch>
              <a:fillRect/>
            </a:stretch>
          </p:blipFill>
          <p:spPr>
            <a:xfrm rot="17049441">
              <a:off x="287651" y="229706"/>
              <a:ext cx="2381562" cy="24487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0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14492966" flipH="1">
              <a:off x="7789615" y="4023636"/>
              <a:ext cx="2092833" cy="21518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1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7751713" flipH="1">
              <a:off x="1728251" y="4022089"/>
              <a:ext cx="1091182" cy="11219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3" name="Image" descr="Image"/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-3215976" y="-5082326"/>
            <a:ext cx="7421231" cy="76305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8" name="Group"/>
          <p:cNvGrpSpPr/>
          <p:nvPr/>
        </p:nvGrpSpPr>
        <p:grpSpPr>
          <a:xfrm rot="2700000">
            <a:off x="20402035" y="-7277606"/>
            <a:ext cx="12131077" cy="12436583"/>
            <a:chOff x="0" y="0"/>
            <a:chExt cx="12131076" cy="12436582"/>
          </a:xfrm>
        </p:grpSpPr>
        <p:pic>
          <p:nvPicPr>
            <p:cNvPr id="184" name="Image" descr="Image"/>
            <p:cNvPicPr>
              <a:picLocks noChangeAspect="1"/>
            </p:cNvPicPr>
            <p:nvPr/>
          </p:nvPicPr>
          <p:blipFill>
            <a:blip r:embed="rId3">
              <a:alphaModFix amt="59781"/>
            </a:blip>
            <a:stretch>
              <a:fillRect/>
            </a:stretch>
          </p:blipFill>
          <p:spPr>
            <a:xfrm>
              <a:off x="2640246" y="6844285"/>
              <a:ext cx="5438874" cy="55922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" name="Image" descr="Image"/>
            <p:cNvPicPr>
              <a:picLocks noChangeAspect="1"/>
            </p:cNvPicPr>
            <p:nvPr/>
          </p:nvPicPr>
          <p:blipFill>
            <a:blip r:embed="rId3">
              <a:alphaModFix amt="35078"/>
            </a:blip>
            <a:stretch>
              <a:fillRect/>
            </a:stretch>
          </p:blipFill>
          <p:spPr>
            <a:xfrm rot="17049441">
              <a:off x="339429" y="271054"/>
              <a:ext cx="2810254" cy="28895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14492966" flipH="1">
              <a:off x="9191778" y="4747908"/>
              <a:ext cx="2469552" cy="25392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7751713" flipH="1">
              <a:off x="2039344" y="4746082"/>
              <a:ext cx="1287599" cy="13239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6" name="Coronavirus Spread"/>
          <p:cNvSpPr txBox="1"/>
          <p:nvPr/>
        </p:nvSpPr>
        <p:spPr>
          <a:xfrm>
            <a:off x="1903449" y="3183145"/>
            <a:ext cx="19367989" cy="1019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70000"/>
              </a:lnSpc>
              <a:spcBef>
                <a:spcPts val="1100"/>
              </a:spcBef>
              <a:defRPr sz="10100" b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rPr lang="pl-PL" sz="8000" b="1" dirty="0"/>
              <a:t>CEPLJENJE PO PREBOLELEM COVID 19 </a:t>
            </a:r>
            <a:endParaRPr lang="en-US" sz="8000" b="1" dirty="0"/>
          </a:p>
        </p:txBody>
      </p:sp>
      <p:sp>
        <p:nvSpPr>
          <p:cNvPr id="224" name="Spain"/>
          <p:cNvSpPr txBox="1"/>
          <p:nvPr/>
        </p:nvSpPr>
        <p:spPr>
          <a:xfrm>
            <a:off x="4832414" y="4928149"/>
            <a:ext cx="102656" cy="1011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80000"/>
              </a:lnSpc>
              <a:defRPr sz="7200" b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endParaRPr dirty="0"/>
          </a:p>
        </p:txBody>
      </p:sp>
      <p:sp>
        <p:nvSpPr>
          <p:cNvPr id="38" name="Covid-19 Global Pandemic">
            <a:extLst>
              <a:ext uri="{FF2B5EF4-FFF2-40B4-BE49-F238E27FC236}">
                <a16:creationId xmlns:a16="http://schemas.microsoft.com/office/drawing/2014/main" id="{4B382A83-EB01-4D64-AF81-037058762326}"/>
              </a:ext>
            </a:extLst>
          </p:cNvPr>
          <p:cNvSpPr txBox="1"/>
          <p:nvPr/>
        </p:nvSpPr>
        <p:spPr>
          <a:xfrm>
            <a:off x="2009061" y="5979579"/>
            <a:ext cx="20285297" cy="3985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70000"/>
              </a:lnSpc>
              <a:spcBef>
                <a:spcPts val="1100"/>
              </a:spcBef>
              <a:defRPr sz="5400" b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rPr lang="en-US" sz="6600" dirty="0"/>
              <a:t>-</a:t>
            </a:r>
            <a:r>
              <a:rPr lang="en-US" sz="6600" dirty="0" err="1"/>
              <a:t>Osebe</a:t>
            </a:r>
            <a:r>
              <a:rPr lang="en-US" sz="6600" dirty="0"/>
              <a:t>, </a:t>
            </a:r>
            <a:r>
              <a:rPr lang="en-US" sz="6600" dirty="0" err="1"/>
              <a:t>ki</a:t>
            </a:r>
            <a:r>
              <a:rPr lang="en-US" sz="6600" dirty="0"/>
              <a:t> je </a:t>
            </a:r>
            <a:r>
              <a:rPr lang="en-US" sz="6600" dirty="0" err="1"/>
              <a:t>že</a:t>
            </a:r>
            <a:r>
              <a:rPr lang="en-US" sz="6600" dirty="0"/>
              <a:t> </a:t>
            </a:r>
            <a:r>
              <a:rPr lang="en-US" sz="6600" dirty="0" err="1"/>
              <a:t>prebolela</a:t>
            </a:r>
            <a:r>
              <a:rPr lang="en-US" sz="6600" dirty="0"/>
              <a:t> COVID 19 ne </a:t>
            </a:r>
            <a:r>
              <a:rPr lang="en-US" sz="6600" dirty="0" err="1"/>
              <a:t>cepimo</a:t>
            </a:r>
            <a:r>
              <a:rPr lang="en-US" sz="6600" dirty="0"/>
              <a:t> </a:t>
            </a:r>
            <a:r>
              <a:rPr lang="en-US" sz="6600" dirty="0" err="1"/>
              <a:t>naslednjih</a:t>
            </a:r>
            <a:r>
              <a:rPr lang="en-US" sz="6600" dirty="0"/>
              <a:t> 6 </a:t>
            </a:r>
            <a:r>
              <a:rPr lang="en-US" sz="6600" dirty="0" err="1"/>
              <a:t>mesecev</a:t>
            </a:r>
            <a:endParaRPr lang="en-US" sz="6600" dirty="0"/>
          </a:p>
          <a:p>
            <a:endParaRPr lang="en-US" sz="6600" dirty="0"/>
          </a:p>
          <a:p>
            <a:r>
              <a:rPr lang="en-US" sz="6600" dirty="0"/>
              <a:t>-OSEBE, KI SO BILE PRVIČ CEPLJENE BODO PONOVNO CEPLJENE PO 21 – 28 DNEVIH</a:t>
            </a:r>
          </a:p>
        </p:txBody>
      </p:sp>
    </p:spTree>
    <p:extLst>
      <p:ext uri="{BB962C8B-B14F-4D97-AF65-F5344CB8AC3E}">
        <p14:creationId xmlns:p14="http://schemas.microsoft.com/office/powerpoint/2010/main" val="341947978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tx2">
                <a:lumMod val="20000"/>
                <a:lumOff val="8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"/>
          <p:cNvGrpSpPr/>
          <p:nvPr/>
        </p:nvGrpSpPr>
        <p:grpSpPr>
          <a:xfrm rot="19034555">
            <a:off x="17902337" y="5555626"/>
            <a:ext cx="10280537" cy="10539439"/>
            <a:chOff x="0" y="0"/>
            <a:chExt cx="10280536" cy="10539438"/>
          </a:xfrm>
        </p:grpSpPr>
        <p:pic>
          <p:nvPicPr>
            <p:cNvPr id="178" name="Image" descr="Image"/>
            <p:cNvPicPr>
              <a:picLocks noChangeAspect="1"/>
            </p:cNvPicPr>
            <p:nvPr/>
          </p:nvPicPr>
          <p:blipFill>
            <a:blip r:embed="rId3">
              <a:alphaModFix amt="59781"/>
            </a:blip>
            <a:stretch>
              <a:fillRect/>
            </a:stretch>
          </p:blipFill>
          <p:spPr>
            <a:xfrm>
              <a:off x="2237488" y="5800220"/>
              <a:ext cx="4609200" cy="47392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" name="Image" descr="Image"/>
            <p:cNvPicPr>
              <a:picLocks noChangeAspect="1"/>
            </p:cNvPicPr>
            <p:nvPr/>
          </p:nvPicPr>
          <p:blipFill>
            <a:blip r:embed="rId3">
              <a:alphaModFix amt="35078"/>
            </a:blip>
            <a:stretch>
              <a:fillRect/>
            </a:stretch>
          </p:blipFill>
          <p:spPr>
            <a:xfrm rot="17049441">
              <a:off x="287651" y="229706"/>
              <a:ext cx="2381562" cy="24487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0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14492966" flipH="1">
              <a:off x="7789615" y="4023636"/>
              <a:ext cx="2092833" cy="21518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1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7751713" flipH="1">
              <a:off x="1728251" y="4022089"/>
              <a:ext cx="1091182" cy="11219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8" name="Group"/>
          <p:cNvGrpSpPr/>
          <p:nvPr/>
        </p:nvGrpSpPr>
        <p:grpSpPr>
          <a:xfrm rot="2700000">
            <a:off x="20402035" y="-7277606"/>
            <a:ext cx="12131077" cy="12436583"/>
            <a:chOff x="0" y="0"/>
            <a:chExt cx="12131076" cy="12436582"/>
          </a:xfrm>
        </p:grpSpPr>
        <p:pic>
          <p:nvPicPr>
            <p:cNvPr id="184" name="Image" descr="Image"/>
            <p:cNvPicPr>
              <a:picLocks noChangeAspect="1"/>
            </p:cNvPicPr>
            <p:nvPr/>
          </p:nvPicPr>
          <p:blipFill>
            <a:blip r:embed="rId3">
              <a:alphaModFix amt="59781"/>
            </a:blip>
            <a:stretch>
              <a:fillRect/>
            </a:stretch>
          </p:blipFill>
          <p:spPr>
            <a:xfrm>
              <a:off x="2640246" y="6844285"/>
              <a:ext cx="5438874" cy="55922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" name="Image" descr="Image"/>
            <p:cNvPicPr>
              <a:picLocks noChangeAspect="1"/>
            </p:cNvPicPr>
            <p:nvPr/>
          </p:nvPicPr>
          <p:blipFill>
            <a:blip r:embed="rId3">
              <a:alphaModFix amt="35078"/>
            </a:blip>
            <a:stretch>
              <a:fillRect/>
            </a:stretch>
          </p:blipFill>
          <p:spPr>
            <a:xfrm rot="17049441">
              <a:off x="339429" y="271054"/>
              <a:ext cx="2810254" cy="28895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14492966" flipH="1">
              <a:off x="9191778" y="4747908"/>
              <a:ext cx="2469552" cy="25392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7751713" flipH="1">
              <a:off x="2039344" y="4746082"/>
              <a:ext cx="1287599" cy="13239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6" name="Coronavirus Spread"/>
          <p:cNvSpPr txBox="1"/>
          <p:nvPr/>
        </p:nvSpPr>
        <p:spPr>
          <a:xfrm>
            <a:off x="2508005" y="330557"/>
            <a:ext cx="19367989" cy="2512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70000"/>
              </a:lnSpc>
              <a:spcBef>
                <a:spcPts val="1100"/>
              </a:spcBef>
              <a:defRPr sz="10100" b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rPr lang="en-US" sz="80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Predstavitev</a:t>
            </a:r>
            <a:r>
              <a:rPr lang="en-US" sz="8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števila</a:t>
            </a:r>
            <a:r>
              <a:rPr lang="en-US" sz="8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potreb</a:t>
            </a:r>
            <a:r>
              <a:rPr lang="en-US" sz="8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 </a:t>
            </a:r>
            <a:r>
              <a:rPr lang="en-US" sz="80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cepivu</a:t>
            </a:r>
            <a:r>
              <a:rPr lang="en-US" sz="8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</a:t>
            </a:r>
            <a:r>
              <a:rPr lang="en-US" sz="80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posamezni</a:t>
            </a:r>
            <a:r>
              <a:rPr lang="en-US" sz="8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skupini</a:t>
            </a:r>
            <a:r>
              <a:rPr lang="en-US" sz="8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8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8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</a:t>
            </a:r>
            <a:r>
              <a:rPr lang="en-US" sz="4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sl-SI" sz="4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Nacionalna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strategija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strategija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cepljenja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proti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COVID 19)</a:t>
            </a:r>
            <a:endParaRPr lang="en-US" sz="28700" b="1" dirty="0"/>
          </a:p>
        </p:txBody>
      </p:sp>
      <p:sp>
        <p:nvSpPr>
          <p:cNvPr id="224" name="Spain"/>
          <p:cNvSpPr txBox="1"/>
          <p:nvPr/>
        </p:nvSpPr>
        <p:spPr>
          <a:xfrm>
            <a:off x="4832414" y="4928149"/>
            <a:ext cx="102656" cy="1011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80000"/>
              </a:lnSpc>
              <a:defRPr sz="7200" b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endParaRPr dirty="0"/>
          </a:p>
        </p:txBody>
      </p:sp>
      <p:graphicFrame>
        <p:nvGraphicFramePr>
          <p:cNvPr id="16" name="Označba mesta vsebine 3">
            <a:extLst>
              <a:ext uri="{FF2B5EF4-FFF2-40B4-BE49-F238E27FC236}">
                <a16:creationId xmlns:a16="http://schemas.microsoft.com/office/drawing/2014/main" id="{C2D71300-049F-4240-8151-2FD37348AC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7243778"/>
              </p:ext>
            </p:extLst>
          </p:nvPr>
        </p:nvGraphicFramePr>
        <p:xfrm>
          <a:off x="7403633" y="3145464"/>
          <a:ext cx="8159761" cy="10215344"/>
        </p:xfrm>
        <a:graphic>
          <a:graphicData uri="http://schemas.openxmlformats.org/drawingml/2006/table">
            <a:tbl>
              <a:tblPr firstRow="1" firstCol="1" bandRow="1"/>
              <a:tblGrid>
                <a:gridCol w="3729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9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06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58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Prednostna skupina</a:t>
                      </a:r>
                      <a:endParaRPr lang="sl-SI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74" marR="8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Ocenjeno št.</a:t>
                      </a:r>
                      <a:endParaRPr lang="sl-SI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74" marR="8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 </a:t>
                      </a:r>
                      <a:r>
                        <a:rPr lang="sl-SI" sz="22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precepljenosti</a:t>
                      </a:r>
                      <a:r>
                        <a:rPr lang="sl-SI" sz="2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70%</a:t>
                      </a:r>
                      <a:endParaRPr lang="sl-SI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74" marR="8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zdravstveni delavci**</a:t>
                      </a:r>
                      <a:endParaRPr lang="sl-SI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74" marR="8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43.611</a:t>
                      </a:r>
                      <a:endParaRPr lang="sl-SI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74" marR="8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30.528</a:t>
                      </a:r>
                      <a:endParaRPr lang="sl-SI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74" marR="8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oskrbovanci DSO***</a:t>
                      </a:r>
                      <a:endParaRPr lang="sl-SI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74" marR="8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19.690</a:t>
                      </a:r>
                      <a:endParaRPr lang="sl-SI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74" marR="8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13.783</a:t>
                      </a:r>
                      <a:endParaRPr lang="sl-SI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74" marR="8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zaposleni DSO</a:t>
                      </a:r>
                      <a:endParaRPr lang="sl-SI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74" marR="8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12.287</a:t>
                      </a:r>
                      <a:endParaRPr lang="sl-SI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74" marR="8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8.601</a:t>
                      </a:r>
                      <a:endParaRPr lang="sl-SI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74" marR="8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starost 90 let in več</a:t>
                      </a:r>
                      <a:endParaRPr lang="sl-SI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74" marR="8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17.510</a:t>
                      </a:r>
                      <a:endParaRPr lang="sl-SI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74" marR="8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12.257</a:t>
                      </a:r>
                      <a:endParaRPr lang="sl-SI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74" marR="8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85 - 89 let</a:t>
                      </a:r>
                      <a:endParaRPr lang="sl-SI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74" marR="8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36.626</a:t>
                      </a:r>
                      <a:endParaRPr lang="sl-SI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74" marR="8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25.638</a:t>
                      </a:r>
                      <a:endParaRPr lang="sl-SI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74" marR="8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80 - 84 let</a:t>
                      </a:r>
                      <a:endParaRPr lang="sl-SI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74" marR="8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60.031</a:t>
                      </a:r>
                      <a:endParaRPr lang="sl-SI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74" marR="8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42.022</a:t>
                      </a:r>
                      <a:endParaRPr lang="sl-SI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74" marR="8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75 - 79 let</a:t>
                      </a:r>
                      <a:endParaRPr lang="sl-SI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74" marR="8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79.233</a:t>
                      </a:r>
                      <a:endParaRPr lang="sl-SI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74" marR="8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55.463</a:t>
                      </a:r>
                      <a:endParaRPr lang="sl-SI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74" marR="8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70 - 74 let</a:t>
                      </a:r>
                      <a:endParaRPr lang="sl-SI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74" marR="8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96.407</a:t>
                      </a:r>
                      <a:endParaRPr lang="sl-SI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74" marR="8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67.485</a:t>
                      </a:r>
                      <a:endParaRPr lang="sl-SI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74" marR="8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8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65 - 69 let</a:t>
                      </a:r>
                      <a:endParaRPr lang="sl-SI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74" marR="8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134.197</a:t>
                      </a:r>
                      <a:endParaRPr lang="sl-SI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74" marR="8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93.938</a:t>
                      </a:r>
                      <a:endParaRPr lang="sl-SI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74" marR="8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8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60 - 64 let</a:t>
                      </a:r>
                      <a:endParaRPr lang="sl-SI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74" marR="8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144.747</a:t>
                      </a:r>
                      <a:endParaRPr lang="sl-SI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74" marR="8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101.323</a:t>
                      </a:r>
                      <a:endParaRPr lang="sl-SI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74" marR="8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8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kronični bolniki*</a:t>
                      </a:r>
                      <a:endParaRPr lang="sl-SI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74" marR="8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465.055</a:t>
                      </a:r>
                      <a:endParaRPr lang="sl-SI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74" marR="8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325.539</a:t>
                      </a:r>
                      <a:endParaRPr lang="sl-SI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74" marR="8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18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policija</a:t>
                      </a:r>
                      <a:endParaRPr lang="sl-SI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74" marR="8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9.000</a:t>
                      </a:r>
                      <a:endParaRPr lang="sl-SI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74" marR="8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6.300</a:t>
                      </a:r>
                      <a:endParaRPr lang="sl-SI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74" marR="8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18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vojska</a:t>
                      </a:r>
                      <a:endParaRPr lang="sl-SI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74" marR="8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9.000</a:t>
                      </a:r>
                      <a:endParaRPr lang="sl-SI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74" marR="8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6.300</a:t>
                      </a:r>
                      <a:endParaRPr lang="sl-SI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74" marR="8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18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civilna zaščita**** </a:t>
                      </a:r>
                      <a:endParaRPr lang="sl-SI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74" marR="8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50.000</a:t>
                      </a:r>
                      <a:endParaRPr lang="sl-SI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74" marR="8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35.000</a:t>
                      </a:r>
                      <a:endParaRPr lang="sl-SI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74" marR="8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18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zaposleni v VIZ</a:t>
                      </a:r>
                      <a:endParaRPr lang="sl-SI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74" marR="8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50.730</a:t>
                      </a:r>
                      <a:endParaRPr lang="sl-SI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74" marR="8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35.511</a:t>
                      </a:r>
                      <a:endParaRPr lang="sl-SI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74" marR="8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9725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SKUPAJ</a:t>
                      </a:r>
                      <a:endParaRPr lang="sl-SI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74" marR="8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1.228.124</a:t>
                      </a:r>
                      <a:endParaRPr lang="sl-SI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74" marR="8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859.687</a:t>
                      </a:r>
                      <a:endParaRPr lang="sl-SI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74" marR="8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925217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tx2">
                <a:lumMod val="20000"/>
                <a:lumOff val="8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"/>
          <p:cNvGrpSpPr/>
          <p:nvPr/>
        </p:nvGrpSpPr>
        <p:grpSpPr>
          <a:xfrm rot="19034555">
            <a:off x="17902337" y="5555626"/>
            <a:ext cx="10280537" cy="10539439"/>
            <a:chOff x="0" y="0"/>
            <a:chExt cx="10280536" cy="10539438"/>
          </a:xfrm>
        </p:grpSpPr>
        <p:pic>
          <p:nvPicPr>
            <p:cNvPr id="178" name="Image" descr="Image"/>
            <p:cNvPicPr>
              <a:picLocks noChangeAspect="1"/>
            </p:cNvPicPr>
            <p:nvPr/>
          </p:nvPicPr>
          <p:blipFill>
            <a:blip r:embed="rId3">
              <a:alphaModFix amt="59781"/>
            </a:blip>
            <a:stretch>
              <a:fillRect/>
            </a:stretch>
          </p:blipFill>
          <p:spPr>
            <a:xfrm>
              <a:off x="2237488" y="5800220"/>
              <a:ext cx="4609200" cy="47392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" name="Image" descr="Image"/>
            <p:cNvPicPr>
              <a:picLocks noChangeAspect="1"/>
            </p:cNvPicPr>
            <p:nvPr/>
          </p:nvPicPr>
          <p:blipFill>
            <a:blip r:embed="rId3">
              <a:alphaModFix amt="35078"/>
            </a:blip>
            <a:stretch>
              <a:fillRect/>
            </a:stretch>
          </p:blipFill>
          <p:spPr>
            <a:xfrm rot="17049441">
              <a:off x="287651" y="229706"/>
              <a:ext cx="2381562" cy="24487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0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14492966" flipH="1">
              <a:off x="7789615" y="4023636"/>
              <a:ext cx="2092833" cy="21518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1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7751713" flipH="1">
              <a:off x="1728251" y="4022089"/>
              <a:ext cx="1091182" cy="11219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3" name="Image" descr="Image"/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-4092276" y="-4747642"/>
            <a:ext cx="7421231" cy="76305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8" name="Group"/>
          <p:cNvGrpSpPr/>
          <p:nvPr/>
        </p:nvGrpSpPr>
        <p:grpSpPr>
          <a:xfrm rot="2700000">
            <a:off x="20402035" y="-7277606"/>
            <a:ext cx="12131077" cy="12436583"/>
            <a:chOff x="0" y="0"/>
            <a:chExt cx="12131076" cy="12436582"/>
          </a:xfrm>
        </p:grpSpPr>
        <p:pic>
          <p:nvPicPr>
            <p:cNvPr id="184" name="Image" descr="Image"/>
            <p:cNvPicPr>
              <a:picLocks noChangeAspect="1"/>
            </p:cNvPicPr>
            <p:nvPr/>
          </p:nvPicPr>
          <p:blipFill>
            <a:blip r:embed="rId3">
              <a:alphaModFix amt="59781"/>
            </a:blip>
            <a:stretch>
              <a:fillRect/>
            </a:stretch>
          </p:blipFill>
          <p:spPr>
            <a:xfrm>
              <a:off x="2640246" y="6844285"/>
              <a:ext cx="5438874" cy="55922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" name="Image" descr="Image"/>
            <p:cNvPicPr>
              <a:picLocks noChangeAspect="1"/>
            </p:cNvPicPr>
            <p:nvPr/>
          </p:nvPicPr>
          <p:blipFill>
            <a:blip r:embed="rId3">
              <a:alphaModFix amt="35078"/>
            </a:blip>
            <a:stretch>
              <a:fillRect/>
            </a:stretch>
          </p:blipFill>
          <p:spPr>
            <a:xfrm rot="17049441">
              <a:off x="339429" y="271054"/>
              <a:ext cx="2810254" cy="28895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14492966" flipH="1">
              <a:off x="9191778" y="4747908"/>
              <a:ext cx="2469552" cy="25392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7751713" flipH="1">
              <a:off x="2039344" y="4746082"/>
              <a:ext cx="1287599" cy="13239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6" name="Coronavirus Spread"/>
          <p:cNvSpPr txBox="1"/>
          <p:nvPr/>
        </p:nvSpPr>
        <p:spPr>
          <a:xfrm>
            <a:off x="2029332" y="2407917"/>
            <a:ext cx="19367989" cy="1019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70000"/>
              </a:lnSpc>
              <a:spcBef>
                <a:spcPts val="1100"/>
              </a:spcBef>
              <a:defRPr sz="10100" b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rPr lang="en-US" sz="80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Razdeljevanje</a:t>
            </a:r>
            <a:r>
              <a:rPr lang="en-US" sz="8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cepiva</a:t>
            </a:r>
            <a:r>
              <a:rPr lang="en-US" sz="8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4.1. – 18.1.</a:t>
            </a:r>
            <a:endParaRPr lang="en-US" sz="28700" b="1" dirty="0"/>
          </a:p>
        </p:txBody>
      </p:sp>
      <p:sp>
        <p:nvSpPr>
          <p:cNvPr id="224" name="Spain"/>
          <p:cNvSpPr txBox="1"/>
          <p:nvPr/>
        </p:nvSpPr>
        <p:spPr>
          <a:xfrm>
            <a:off x="4832414" y="4928149"/>
            <a:ext cx="102656" cy="1011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80000"/>
              </a:lnSpc>
              <a:defRPr sz="7200" b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endParaRPr dirty="0"/>
          </a:p>
        </p:txBody>
      </p:sp>
      <p:sp>
        <p:nvSpPr>
          <p:cNvPr id="38" name="Covid-19 Global Pandemic">
            <a:extLst>
              <a:ext uri="{FF2B5EF4-FFF2-40B4-BE49-F238E27FC236}">
                <a16:creationId xmlns:a16="http://schemas.microsoft.com/office/drawing/2014/main" id="{4B382A83-EB01-4D64-AF81-037058762326}"/>
              </a:ext>
            </a:extLst>
          </p:cNvPr>
          <p:cNvSpPr txBox="1"/>
          <p:nvPr/>
        </p:nvSpPr>
        <p:spPr>
          <a:xfrm>
            <a:off x="2029332" y="3997518"/>
            <a:ext cx="20285297" cy="7123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70000"/>
              </a:lnSpc>
              <a:spcBef>
                <a:spcPts val="1100"/>
              </a:spcBef>
              <a:defRPr sz="5400" b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 algn="just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-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Izvajalo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se je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cepljenje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še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preostalih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zaposlenih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in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oskrbovancev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v DSO</a:t>
            </a:r>
          </a:p>
          <a:p>
            <a:pPr algn="just"/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just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-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Začenjalo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se je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cepljenje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zaposlenih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v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zdravstvu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just"/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just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-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Cepljenje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se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izvaja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v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cepilnih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centrih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v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zdravstvenih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domovih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in v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bolnišnicah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just"/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just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-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Koncesionarji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in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zasebniki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se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povežejo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z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Zdravstvenim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domom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in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si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zagotovijo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b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potrebno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količino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cepiva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</a:t>
            </a:r>
          </a:p>
          <a:p>
            <a:pPr algn="just"/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just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-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Zdravniki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povabijo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k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cepljenju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starejše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od 80 let in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začnejo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s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cepljenjem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ki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bo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 </a:t>
            </a:r>
            <a:b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potekalo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dokler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ne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pocepimo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tiste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ki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bodo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to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želeli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</a:t>
            </a:r>
          </a:p>
          <a:p>
            <a:pPr algn="just"/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just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-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Priporočamo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da se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cepi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ostarele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tudi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na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domu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733507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tx2">
                <a:lumMod val="20000"/>
                <a:lumOff val="8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"/>
          <p:cNvGrpSpPr/>
          <p:nvPr/>
        </p:nvGrpSpPr>
        <p:grpSpPr>
          <a:xfrm rot="19034555">
            <a:off x="17902337" y="5555626"/>
            <a:ext cx="10280537" cy="10539439"/>
            <a:chOff x="0" y="0"/>
            <a:chExt cx="10280536" cy="10539438"/>
          </a:xfrm>
        </p:grpSpPr>
        <p:pic>
          <p:nvPicPr>
            <p:cNvPr id="178" name="Image" descr="Image"/>
            <p:cNvPicPr>
              <a:picLocks noChangeAspect="1"/>
            </p:cNvPicPr>
            <p:nvPr/>
          </p:nvPicPr>
          <p:blipFill>
            <a:blip r:embed="rId3">
              <a:alphaModFix amt="59781"/>
            </a:blip>
            <a:stretch>
              <a:fillRect/>
            </a:stretch>
          </p:blipFill>
          <p:spPr>
            <a:xfrm>
              <a:off x="2237488" y="5800220"/>
              <a:ext cx="4609200" cy="47392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" name="Image" descr="Image"/>
            <p:cNvPicPr>
              <a:picLocks noChangeAspect="1"/>
            </p:cNvPicPr>
            <p:nvPr/>
          </p:nvPicPr>
          <p:blipFill>
            <a:blip r:embed="rId3">
              <a:alphaModFix amt="35078"/>
            </a:blip>
            <a:stretch>
              <a:fillRect/>
            </a:stretch>
          </p:blipFill>
          <p:spPr>
            <a:xfrm rot="17049441">
              <a:off x="287651" y="229706"/>
              <a:ext cx="2381562" cy="24487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0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14492966" flipH="1">
              <a:off x="7789615" y="4023636"/>
              <a:ext cx="2092833" cy="21518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1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7751713" flipH="1">
              <a:off x="1728251" y="4022089"/>
              <a:ext cx="1091182" cy="11219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3" name="Image" descr="Image"/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-4092276" y="-4747642"/>
            <a:ext cx="7421231" cy="76305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8" name="Group"/>
          <p:cNvGrpSpPr/>
          <p:nvPr/>
        </p:nvGrpSpPr>
        <p:grpSpPr>
          <a:xfrm rot="2700000">
            <a:off x="20402035" y="-7277606"/>
            <a:ext cx="12131077" cy="12436583"/>
            <a:chOff x="0" y="0"/>
            <a:chExt cx="12131076" cy="12436582"/>
          </a:xfrm>
        </p:grpSpPr>
        <p:pic>
          <p:nvPicPr>
            <p:cNvPr id="184" name="Image" descr="Image"/>
            <p:cNvPicPr>
              <a:picLocks noChangeAspect="1"/>
            </p:cNvPicPr>
            <p:nvPr/>
          </p:nvPicPr>
          <p:blipFill>
            <a:blip r:embed="rId3">
              <a:alphaModFix amt="59781"/>
            </a:blip>
            <a:stretch>
              <a:fillRect/>
            </a:stretch>
          </p:blipFill>
          <p:spPr>
            <a:xfrm>
              <a:off x="2640246" y="6844285"/>
              <a:ext cx="5438874" cy="55922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" name="Image" descr="Image"/>
            <p:cNvPicPr>
              <a:picLocks noChangeAspect="1"/>
            </p:cNvPicPr>
            <p:nvPr/>
          </p:nvPicPr>
          <p:blipFill>
            <a:blip r:embed="rId3">
              <a:alphaModFix amt="35078"/>
            </a:blip>
            <a:stretch>
              <a:fillRect/>
            </a:stretch>
          </p:blipFill>
          <p:spPr>
            <a:xfrm rot="17049441">
              <a:off x="339429" y="271054"/>
              <a:ext cx="2810254" cy="28895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14492966" flipH="1">
              <a:off x="9191778" y="4747908"/>
              <a:ext cx="2469552" cy="25392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7751713" flipH="1">
              <a:off x="2039344" y="4746082"/>
              <a:ext cx="1287599" cy="13239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6" name="Coronavirus Spread"/>
          <p:cNvSpPr txBox="1"/>
          <p:nvPr/>
        </p:nvSpPr>
        <p:spPr>
          <a:xfrm>
            <a:off x="2029332" y="3818043"/>
            <a:ext cx="19367989" cy="1019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70000"/>
              </a:lnSpc>
              <a:spcBef>
                <a:spcPts val="1100"/>
              </a:spcBef>
              <a:defRPr sz="10100" b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rPr lang="pl-PL" sz="8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Cepiva ki pridejo v Slovenijo od 18. 1. do 1.2. </a:t>
            </a:r>
            <a:endParaRPr lang="en-US" sz="28700" b="1" dirty="0"/>
          </a:p>
        </p:txBody>
      </p:sp>
      <p:sp>
        <p:nvSpPr>
          <p:cNvPr id="224" name="Spain"/>
          <p:cNvSpPr txBox="1"/>
          <p:nvPr/>
        </p:nvSpPr>
        <p:spPr>
          <a:xfrm>
            <a:off x="4832414" y="4928149"/>
            <a:ext cx="102656" cy="1011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80000"/>
              </a:lnSpc>
              <a:defRPr sz="7200" b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endParaRPr dirty="0"/>
          </a:p>
        </p:txBody>
      </p:sp>
      <p:sp>
        <p:nvSpPr>
          <p:cNvPr id="38" name="Covid-19 Global Pandemic">
            <a:extLst>
              <a:ext uri="{FF2B5EF4-FFF2-40B4-BE49-F238E27FC236}">
                <a16:creationId xmlns:a16="http://schemas.microsoft.com/office/drawing/2014/main" id="{4B382A83-EB01-4D64-AF81-037058762326}"/>
              </a:ext>
            </a:extLst>
          </p:cNvPr>
          <p:cNvSpPr txBox="1"/>
          <p:nvPr/>
        </p:nvSpPr>
        <p:spPr>
          <a:xfrm>
            <a:off x="2029332" y="5407644"/>
            <a:ext cx="20285297" cy="3887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70000"/>
              </a:lnSpc>
              <a:spcBef>
                <a:spcPts val="1100"/>
              </a:spcBef>
              <a:defRPr sz="5400" b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-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Cepivo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je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namenjeno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revakcinaciji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in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cepljenju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starejših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b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od 80 let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ter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pričetku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cepljenja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starih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70 let in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več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</a:t>
            </a:r>
          </a:p>
          <a:p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-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Vsak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družinski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zdravnik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bo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najprej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dobil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10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enot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cepiva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za  </a:t>
            </a:r>
            <a:b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njegove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paciente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nato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pa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sorazmerno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glede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na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nadaljnje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b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dobave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335495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tx2">
                <a:lumMod val="20000"/>
                <a:lumOff val="8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"/>
          <p:cNvGrpSpPr/>
          <p:nvPr/>
        </p:nvGrpSpPr>
        <p:grpSpPr>
          <a:xfrm rot="19034555">
            <a:off x="17902337" y="5555626"/>
            <a:ext cx="10280537" cy="10539439"/>
            <a:chOff x="0" y="0"/>
            <a:chExt cx="10280536" cy="10539438"/>
          </a:xfrm>
        </p:grpSpPr>
        <p:pic>
          <p:nvPicPr>
            <p:cNvPr id="178" name="Image" descr="Image"/>
            <p:cNvPicPr>
              <a:picLocks noChangeAspect="1"/>
            </p:cNvPicPr>
            <p:nvPr/>
          </p:nvPicPr>
          <p:blipFill>
            <a:blip r:embed="rId3">
              <a:alphaModFix amt="59781"/>
            </a:blip>
            <a:stretch>
              <a:fillRect/>
            </a:stretch>
          </p:blipFill>
          <p:spPr>
            <a:xfrm>
              <a:off x="2237488" y="5800220"/>
              <a:ext cx="4609200" cy="47392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" name="Image" descr="Image"/>
            <p:cNvPicPr>
              <a:picLocks noChangeAspect="1"/>
            </p:cNvPicPr>
            <p:nvPr/>
          </p:nvPicPr>
          <p:blipFill>
            <a:blip r:embed="rId3">
              <a:alphaModFix amt="35078"/>
            </a:blip>
            <a:stretch>
              <a:fillRect/>
            </a:stretch>
          </p:blipFill>
          <p:spPr>
            <a:xfrm rot="17049441">
              <a:off x="287651" y="229706"/>
              <a:ext cx="2381562" cy="24487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0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14492966" flipH="1">
              <a:off x="7789615" y="4023636"/>
              <a:ext cx="2092833" cy="21518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1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7751713" flipH="1">
              <a:off x="1728251" y="4022089"/>
              <a:ext cx="1091182" cy="11219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3" name="Image" descr="Image"/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-4092276" y="-4747642"/>
            <a:ext cx="7421231" cy="76305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8" name="Group"/>
          <p:cNvGrpSpPr/>
          <p:nvPr/>
        </p:nvGrpSpPr>
        <p:grpSpPr>
          <a:xfrm rot="2700000">
            <a:off x="20402035" y="-7277606"/>
            <a:ext cx="12131077" cy="12436583"/>
            <a:chOff x="0" y="0"/>
            <a:chExt cx="12131076" cy="12436582"/>
          </a:xfrm>
        </p:grpSpPr>
        <p:pic>
          <p:nvPicPr>
            <p:cNvPr id="184" name="Image" descr="Image"/>
            <p:cNvPicPr>
              <a:picLocks noChangeAspect="1"/>
            </p:cNvPicPr>
            <p:nvPr/>
          </p:nvPicPr>
          <p:blipFill>
            <a:blip r:embed="rId3">
              <a:alphaModFix amt="59781"/>
            </a:blip>
            <a:stretch>
              <a:fillRect/>
            </a:stretch>
          </p:blipFill>
          <p:spPr>
            <a:xfrm>
              <a:off x="2640246" y="6844285"/>
              <a:ext cx="5438874" cy="55922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" name="Image" descr="Image"/>
            <p:cNvPicPr>
              <a:picLocks noChangeAspect="1"/>
            </p:cNvPicPr>
            <p:nvPr/>
          </p:nvPicPr>
          <p:blipFill>
            <a:blip r:embed="rId3">
              <a:alphaModFix amt="35078"/>
            </a:blip>
            <a:stretch>
              <a:fillRect/>
            </a:stretch>
          </p:blipFill>
          <p:spPr>
            <a:xfrm rot="17049441">
              <a:off x="339429" y="271054"/>
              <a:ext cx="2810254" cy="28895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14492966" flipH="1">
              <a:off x="9191778" y="4747908"/>
              <a:ext cx="2469552" cy="25392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7751713" flipH="1">
              <a:off x="2039344" y="4746082"/>
              <a:ext cx="1287599" cy="13239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6" name="Coronavirus Spread"/>
          <p:cNvSpPr txBox="1"/>
          <p:nvPr/>
        </p:nvSpPr>
        <p:spPr>
          <a:xfrm>
            <a:off x="2029332" y="4663274"/>
            <a:ext cx="19367989" cy="1019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70000"/>
              </a:lnSpc>
              <a:spcBef>
                <a:spcPts val="1100"/>
              </a:spcBef>
              <a:defRPr sz="10100" b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rPr lang="en-US" sz="80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Spremljanje</a:t>
            </a:r>
            <a:r>
              <a:rPr lang="en-US" sz="8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cepljenja</a:t>
            </a:r>
            <a:endParaRPr lang="en-US" sz="28700" b="1" dirty="0"/>
          </a:p>
        </p:txBody>
      </p:sp>
      <p:sp>
        <p:nvSpPr>
          <p:cNvPr id="224" name="Spain"/>
          <p:cNvSpPr txBox="1"/>
          <p:nvPr/>
        </p:nvSpPr>
        <p:spPr>
          <a:xfrm>
            <a:off x="4832414" y="4928149"/>
            <a:ext cx="102656" cy="1011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80000"/>
              </a:lnSpc>
              <a:defRPr sz="7200" b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endParaRPr dirty="0"/>
          </a:p>
        </p:txBody>
      </p:sp>
      <p:sp>
        <p:nvSpPr>
          <p:cNvPr id="38" name="Covid-19 Global Pandemic">
            <a:extLst>
              <a:ext uri="{FF2B5EF4-FFF2-40B4-BE49-F238E27FC236}">
                <a16:creationId xmlns:a16="http://schemas.microsoft.com/office/drawing/2014/main" id="{4B382A83-EB01-4D64-AF81-037058762326}"/>
              </a:ext>
            </a:extLst>
          </p:cNvPr>
          <p:cNvSpPr txBox="1"/>
          <p:nvPr/>
        </p:nvSpPr>
        <p:spPr>
          <a:xfrm>
            <a:off x="2029332" y="6252875"/>
            <a:ext cx="20285297" cy="1717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70000"/>
              </a:lnSpc>
              <a:spcBef>
                <a:spcPts val="1100"/>
              </a:spcBef>
              <a:defRPr sz="5400" b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 algn="just"/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Vsako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cepljenje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je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zabeleženo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in v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kolikor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bi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prišlo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do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stranskih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učinkov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se v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posebni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skupini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prouči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vsak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nezaželjeni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učinek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</a:t>
            </a:r>
          </a:p>
          <a:p>
            <a:pPr algn="just"/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5346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tx2">
                <a:lumMod val="20000"/>
                <a:lumOff val="8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"/>
          <p:cNvGrpSpPr/>
          <p:nvPr/>
        </p:nvGrpSpPr>
        <p:grpSpPr>
          <a:xfrm rot="19034555">
            <a:off x="17902337" y="5555626"/>
            <a:ext cx="10280537" cy="10539439"/>
            <a:chOff x="0" y="0"/>
            <a:chExt cx="10280536" cy="10539438"/>
          </a:xfrm>
        </p:grpSpPr>
        <p:pic>
          <p:nvPicPr>
            <p:cNvPr id="178" name="Image" descr="Image"/>
            <p:cNvPicPr>
              <a:picLocks noChangeAspect="1"/>
            </p:cNvPicPr>
            <p:nvPr/>
          </p:nvPicPr>
          <p:blipFill>
            <a:blip r:embed="rId3">
              <a:alphaModFix amt="59781"/>
            </a:blip>
            <a:stretch>
              <a:fillRect/>
            </a:stretch>
          </p:blipFill>
          <p:spPr>
            <a:xfrm>
              <a:off x="2237488" y="5800220"/>
              <a:ext cx="4609200" cy="47392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" name="Image" descr="Image"/>
            <p:cNvPicPr>
              <a:picLocks noChangeAspect="1"/>
            </p:cNvPicPr>
            <p:nvPr/>
          </p:nvPicPr>
          <p:blipFill>
            <a:blip r:embed="rId3">
              <a:alphaModFix amt="35078"/>
            </a:blip>
            <a:stretch>
              <a:fillRect/>
            </a:stretch>
          </p:blipFill>
          <p:spPr>
            <a:xfrm rot="17049441">
              <a:off x="287651" y="229706"/>
              <a:ext cx="2381562" cy="24487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0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14492966" flipH="1">
              <a:off x="7789615" y="4023636"/>
              <a:ext cx="2092833" cy="21518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1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7751713" flipH="1">
              <a:off x="1728251" y="4022089"/>
              <a:ext cx="1091182" cy="11219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8" name="Group"/>
          <p:cNvGrpSpPr/>
          <p:nvPr/>
        </p:nvGrpSpPr>
        <p:grpSpPr>
          <a:xfrm rot="2700000">
            <a:off x="-7903029" y="-6218292"/>
            <a:ext cx="12131077" cy="12436583"/>
            <a:chOff x="0" y="0"/>
            <a:chExt cx="12131076" cy="12436582"/>
          </a:xfrm>
        </p:grpSpPr>
        <p:pic>
          <p:nvPicPr>
            <p:cNvPr id="184" name="Image" descr="Image"/>
            <p:cNvPicPr>
              <a:picLocks noChangeAspect="1"/>
            </p:cNvPicPr>
            <p:nvPr/>
          </p:nvPicPr>
          <p:blipFill>
            <a:blip r:embed="rId3">
              <a:alphaModFix amt="59781"/>
            </a:blip>
            <a:stretch>
              <a:fillRect/>
            </a:stretch>
          </p:blipFill>
          <p:spPr>
            <a:xfrm>
              <a:off x="2640246" y="6844285"/>
              <a:ext cx="5438874" cy="55922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" name="Image" descr="Image"/>
            <p:cNvPicPr>
              <a:picLocks noChangeAspect="1"/>
            </p:cNvPicPr>
            <p:nvPr/>
          </p:nvPicPr>
          <p:blipFill>
            <a:blip r:embed="rId3">
              <a:alphaModFix amt="35078"/>
            </a:blip>
            <a:stretch>
              <a:fillRect/>
            </a:stretch>
          </p:blipFill>
          <p:spPr>
            <a:xfrm rot="17049441">
              <a:off x="339429" y="271054"/>
              <a:ext cx="2810254" cy="28895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14492966" flipH="1">
              <a:off x="9191778" y="4747908"/>
              <a:ext cx="2469552" cy="25392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7751713" flipH="1">
              <a:off x="2039344" y="4746082"/>
              <a:ext cx="1287599" cy="13239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6" name="Coronavirus Spread"/>
          <p:cNvSpPr txBox="1"/>
          <p:nvPr/>
        </p:nvSpPr>
        <p:spPr>
          <a:xfrm>
            <a:off x="2233685" y="1064759"/>
            <a:ext cx="19367989" cy="1019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70000"/>
              </a:lnSpc>
              <a:spcBef>
                <a:spcPts val="1100"/>
              </a:spcBef>
              <a:defRPr sz="10100" b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rPr lang="pt-BR" sz="8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Načrt porabe cepiva BioN-Tech/ Pfizer do 8.2.</a:t>
            </a:r>
            <a:endParaRPr lang="en-US" sz="28700" b="1" dirty="0"/>
          </a:p>
        </p:txBody>
      </p:sp>
      <p:sp>
        <p:nvSpPr>
          <p:cNvPr id="224" name="Spain"/>
          <p:cNvSpPr txBox="1"/>
          <p:nvPr/>
        </p:nvSpPr>
        <p:spPr>
          <a:xfrm>
            <a:off x="4832414" y="4928149"/>
            <a:ext cx="102656" cy="1011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80000"/>
              </a:lnSpc>
              <a:defRPr sz="7200" b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endParaRPr dirty="0"/>
          </a:p>
        </p:txBody>
      </p:sp>
      <p:graphicFrame>
        <p:nvGraphicFramePr>
          <p:cNvPr id="15" name="Označba mesta vsebine 3">
            <a:extLst>
              <a:ext uri="{FF2B5EF4-FFF2-40B4-BE49-F238E27FC236}">
                <a16:creationId xmlns:a16="http://schemas.microsoft.com/office/drawing/2014/main" id="{03C8A344-09CB-406B-ABEA-390B1A5E77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5344592"/>
              </p:ext>
            </p:extLst>
          </p:nvPr>
        </p:nvGraphicFramePr>
        <p:xfrm>
          <a:off x="1826120" y="2329419"/>
          <a:ext cx="20906348" cy="10859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1770">
                  <a:extLst>
                    <a:ext uri="{9D8B030D-6E8A-4147-A177-3AD203B41FA5}">
                      <a16:colId xmlns:a16="http://schemas.microsoft.com/office/drawing/2014/main" val="4014457392"/>
                    </a:ext>
                  </a:extLst>
                </a:gridCol>
                <a:gridCol w="2503658">
                  <a:extLst>
                    <a:ext uri="{9D8B030D-6E8A-4147-A177-3AD203B41FA5}">
                      <a16:colId xmlns:a16="http://schemas.microsoft.com/office/drawing/2014/main" val="472442247"/>
                    </a:ext>
                  </a:extLst>
                </a:gridCol>
                <a:gridCol w="3460470">
                  <a:extLst>
                    <a:ext uri="{9D8B030D-6E8A-4147-A177-3AD203B41FA5}">
                      <a16:colId xmlns:a16="http://schemas.microsoft.com/office/drawing/2014/main" val="1996357982"/>
                    </a:ext>
                  </a:extLst>
                </a:gridCol>
                <a:gridCol w="10070450">
                  <a:extLst>
                    <a:ext uri="{9D8B030D-6E8A-4147-A177-3AD203B41FA5}">
                      <a16:colId xmlns:a16="http://schemas.microsoft.com/office/drawing/2014/main" val="1952740850"/>
                    </a:ext>
                  </a:extLst>
                </a:gridCol>
              </a:tblGrid>
              <a:tr h="1206639">
                <a:tc>
                  <a:txBody>
                    <a:bodyPr/>
                    <a:lstStyle/>
                    <a:p>
                      <a:r>
                        <a:rPr lang="en-US" sz="3200" dirty="0" err="1"/>
                        <a:t>cepivo</a:t>
                      </a:r>
                      <a:endParaRPr lang="sl-SI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Datum </a:t>
                      </a:r>
                      <a:r>
                        <a:rPr lang="en-US" sz="3200" dirty="0" err="1"/>
                        <a:t>prihoda</a:t>
                      </a:r>
                      <a:endParaRPr lang="sl-SI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/>
                        <a:t>Število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enot</a:t>
                      </a:r>
                      <a:endParaRPr lang="sl-SI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/>
                        <a:t>namenjeno</a:t>
                      </a:r>
                      <a:endParaRPr lang="sl-SI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296317"/>
                  </a:ext>
                </a:extLst>
              </a:tr>
              <a:tr h="655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BioN-Tech</a:t>
                      </a:r>
                      <a:r>
                        <a:rPr lang="sl-SI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sl-SI" sz="2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Pfizer</a:t>
                      </a:r>
                      <a:r>
                        <a:rPr lang="sl-SI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sl-SI" sz="32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26.12.</a:t>
                      </a:r>
                      <a:endParaRPr lang="sl-SI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r>
                        <a:rPr lang="sl-SI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750</a:t>
                      </a:r>
                      <a:endParaRPr lang="sl-SI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DSO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oskrbovanci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in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zaposleni</a:t>
                      </a:r>
                      <a:endParaRPr lang="sl-SI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728517"/>
                  </a:ext>
                </a:extLst>
              </a:tr>
              <a:tr h="655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BioN-Tech</a:t>
                      </a:r>
                      <a:r>
                        <a:rPr lang="sl-SI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sl-SI" sz="2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Pfizer</a:t>
                      </a:r>
                      <a:r>
                        <a:rPr lang="sl-SI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sl-SI" sz="32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30.12.</a:t>
                      </a:r>
                      <a:endParaRPr lang="sl-SI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sl-SI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825</a:t>
                      </a:r>
                      <a:endParaRPr lang="sl-SI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Bolnišnice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in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posamezni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DSO</a:t>
                      </a:r>
                      <a:endParaRPr lang="sl-SI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36629"/>
                  </a:ext>
                </a:extLst>
              </a:tr>
              <a:tr h="1758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BioN-Tech</a:t>
                      </a:r>
                      <a:r>
                        <a:rPr lang="sl-SI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sl-SI" sz="2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Pfizer</a:t>
                      </a:r>
                      <a:r>
                        <a:rPr lang="sl-SI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sl-SI" sz="32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4.1.</a:t>
                      </a:r>
                      <a:r>
                        <a:rPr lang="en-US" sz="32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2021</a:t>
                      </a:r>
                      <a:endParaRPr lang="sl-SI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r>
                        <a:rPr lang="sl-SI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575</a:t>
                      </a:r>
                      <a:endParaRPr lang="sl-SI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sl-SI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500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za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DSO</a:t>
                      </a:r>
                    </a:p>
                    <a:p>
                      <a:r>
                        <a:rPr lang="en-US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r>
                        <a:rPr lang="sl-SI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650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zdravstveni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delavci</a:t>
                      </a:r>
                      <a:endParaRPr lang="en-US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US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r>
                        <a:rPr lang="sl-SI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250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za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bolnišnice</a:t>
                      </a:r>
                      <a:endParaRPr lang="sl-SI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480262"/>
                  </a:ext>
                </a:extLst>
              </a:tr>
              <a:tr h="12066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BioN-Tech</a:t>
                      </a:r>
                      <a:r>
                        <a:rPr lang="sl-SI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sl-SI" sz="2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Pfizer</a:t>
                      </a:r>
                      <a:r>
                        <a:rPr lang="sl-SI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sl-SI" sz="32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11. 1. 2021</a:t>
                      </a:r>
                      <a:endParaRPr lang="sl-SI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r>
                        <a:rPr lang="sl-SI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575</a:t>
                      </a:r>
                      <a:endParaRPr lang="sl-SI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r>
                        <a:rPr lang="sl-SI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000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za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osebe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nad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80 let</a:t>
                      </a:r>
                    </a:p>
                    <a:p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Ostalo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za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zdravstvene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delavce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sl-SI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007462"/>
                  </a:ext>
                </a:extLst>
              </a:tr>
              <a:tr h="1758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BioN-Tech</a:t>
                      </a:r>
                      <a:r>
                        <a:rPr lang="sl-SI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sl-SI" sz="2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Pfizer</a:t>
                      </a:r>
                      <a:r>
                        <a:rPr lang="sl-SI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sl-SI" sz="32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18. 1. </a:t>
                      </a:r>
                      <a:endParaRPr lang="sl-SI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r>
                        <a:rPr lang="sl-SI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575</a:t>
                      </a:r>
                      <a:endParaRPr lang="sl-SI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Za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drugi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odmerek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9</a:t>
                      </a:r>
                      <a:r>
                        <a:rPr lang="sl-SI" sz="32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750</a:t>
                      </a:r>
                    </a:p>
                    <a:p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Ostalo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za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prvi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odmerek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za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starostnike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nad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80 let</a:t>
                      </a:r>
                    </a:p>
                    <a:p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Zdravstveni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delavci</a:t>
                      </a:r>
                      <a:endParaRPr lang="sl-SI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457037"/>
                  </a:ext>
                </a:extLst>
              </a:tr>
              <a:tr h="1758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BioN-Tech</a:t>
                      </a:r>
                      <a:r>
                        <a:rPr lang="sl-SI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sl-SI" sz="2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Pfizer</a:t>
                      </a:r>
                      <a:r>
                        <a:rPr lang="sl-SI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sl-SI" sz="32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25.1.</a:t>
                      </a:r>
                      <a:endParaRPr lang="sl-SI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r>
                        <a:rPr lang="sl-SI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600</a:t>
                      </a:r>
                      <a:endParaRPr lang="sl-SI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Drugi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odmerek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za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cepljene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v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drugem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tednu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6</a:t>
                      </a:r>
                      <a:r>
                        <a:rPr lang="sl-SI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825</a:t>
                      </a:r>
                    </a:p>
                    <a:p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Ostalo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za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osebe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n</a:t>
                      </a:r>
                      <a:r>
                        <a:rPr lang="sl-SI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80 let</a:t>
                      </a:r>
                      <a:r>
                        <a:rPr lang="sl-SI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in pričetek</a:t>
                      </a:r>
                      <a:r>
                        <a:rPr lang="sl-SI" sz="32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cepljenja oseb nad 70 let.</a:t>
                      </a:r>
                      <a:endParaRPr lang="sl-SI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84293"/>
                  </a:ext>
                </a:extLst>
              </a:tr>
              <a:tr h="655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BioN-Tech</a:t>
                      </a:r>
                      <a:r>
                        <a:rPr lang="sl-SI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sl-SI" sz="2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Pfizer</a:t>
                      </a:r>
                      <a:r>
                        <a:rPr lang="sl-SI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sl-SI" sz="32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1.2.</a:t>
                      </a:r>
                      <a:endParaRPr lang="sl-SI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r>
                        <a:rPr lang="sl-SI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550</a:t>
                      </a:r>
                      <a:endParaRPr lang="sl-SI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Drugi odmerek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za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že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cepljene</a:t>
                      </a:r>
                      <a:endParaRPr lang="sl-SI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029485"/>
                  </a:ext>
                </a:extLst>
              </a:tr>
              <a:tr h="12066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BioN-Tech</a:t>
                      </a:r>
                      <a:r>
                        <a:rPr kumimoji="0" lang="sl-SI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kumimoji="0" lang="sl-SI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Pfizer</a:t>
                      </a:r>
                      <a:r>
                        <a:rPr kumimoji="0" lang="sl-SI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sl-SI" sz="32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8.2. </a:t>
                      </a:r>
                      <a:endParaRPr lang="sl-SI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r>
                        <a:rPr lang="sl-SI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550</a:t>
                      </a:r>
                      <a:endParaRPr lang="sl-SI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Drugi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odmerek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za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že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cepljene</a:t>
                      </a:r>
                      <a:r>
                        <a:rPr lang="sl-SI" sz="32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in nadaljevanje cepljenja nad 70 let</a:t>
                      </a:r>
                      <a:endParaRPr lang="sl-SI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261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123054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tx2">
                <a:lumMod val="20000"/>
                <a:lumOff val="8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"/>
          <p:cNvGrpSpPr/>
          <p:nvPr/>
        </p:nvGrpSpPr>
        <p:grpSpPr>
          <a:xfrm rot="19034555">
            <a:off x="17902337" y="5555626"/>
            <a:ext cx="10280537" cy="10539439"/>
            <a:chOff x="0" y="0"/>
            <a:chExt cx="10280536" cy="10539438"/>
          </a:xfrm>
        </p:grpSpPr>
        <p:pic>
          <p:nvPicPr>
            <p:cNvPr id="178" name="Image" descr="Image"/>
            <p:cNvPicPr>
              <a:picLocks noChangeAspect="1"/>
            </p:cNvPicPr>
            <p:nvPr/>
          </p:nvPicPr>
          <p:blipFill>
            <a:blip r:embed="rId3">
              <a:alphaModFix amt="59781"/>
            </a:blip>
            <a:stretch>
              <a:fillRect/>
            </a:stretch>
          </p:blipFill>
          <p:spPr>
            <a:xfrm>
              <a:off x="2237488" y="5800220"/>
              <a:ext cx="4609200" cy="47392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" name="Image" descr="Image"/>
            <p:cNvPicPr>
              <a:picLocks noChangeAspect="1"/>
            </p:cNvPicPr>
            <p:nvPr/>
          </p:nvPicPr>
          <p:blipFill>
            <a:blip r:embed="rId3">
              <a:alphaModFix amt="35078"/>
            </a:blip>
            <a:stretch>
              <a:fillRect/>
            </a:stretch>
          </p:blipFill>
          <p:spPr>
            <a:xfrm rot="17049441">
              <a:off x="287651" y="229706"/>
              <a:ext cx="2381562" cy="24487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0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14492966" flipH="1">
              <a:off x="7789615" y="4023636"/>
              <a:ext cx="2092833" cy="21518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1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7751713" flipH="1">
              <a:off x="1728251" y="4022089"/>
              <a:ext cx="1091182" cy="11219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8" name="Group"/>
          <p:cNvGrpSpPr/>
          <p:nvPr/>
        </p:nvGrpSpPr>
        <p:grpSpPr>
          <a:xfrm rot="2700000">
            <a:off x="-7903029" y="-6218292"/>
            <a:ext cx="12131077" cy="12436583"/>
            <a:chOff x="0" y="0"/>
            <a:chExt cx="12131076" cy="12436582"/>
          </a:xfrm>
        </p:grpSpPr>
        <p:pic>
          <p:nvPicPr>
            <p:cNvPr id="184" name="Image" descr="Image"/>
            <p:cNvPicPr>
              <a:picLocks noChangeAspect="1"/>
            </p:cNvPicPr>
            <p:nvPr/>
          </p:nvPicPr>
          <p:blipFill>
            <a:blip r:embed="rId3">
              <a:alphaModFix amt="59781"/>
            </a:blip>
            <a:stretch>
              <a:fillRect/>
            </a:stretch>
          </p:blipFill>
          <p:spPr>
            <a:xfrm>
              <a:off x="2640246" y="6844285"/>
              <a:ext cx="5438874" cy="55922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" name="Image" descr="Image"/>
            <p:cNvPicPr>
              <a:picLocks noChangeAspect="1"/>
            </p:cNvPicPr>
            <p:nvPr/>
          </p:nvPicPr>
          <p:blipFill>
            <a:blip r:embed="rId3">
              <a:alphaModFix amt="35078"/>
            </a:blip>
            <a:stretch>
              <a:fillRect/>
            </a:stretch>
          </p:blipFill>
          <p:spPr>
            <a:xfrm rot="17049441">
              <a:off x="339429" y="271054"/>
              <a:ext cx="2810254" cy="28895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14492966" flipH="1">
              <a:off x="9191778" y="4747908"/>
              <a:ext cx="2469552" cy="25392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7751713" flipH="1">
              <a:off x="2039344" y="4746082"/>
              <a:ext cx="1287599" cy="13239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6" name="Coronavirus Spread"/>
          <p:cNvSpPr txBox="1"/>
          <p:nvPr/>
        </p:nvSpPr>
        <p:spPr>
          <a:xfrm>
            <a:off x="2233685" y="1442930"/>
            <a:ext cx="19367989" cy="1019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70000"/>
              </a:lnSpc>
              <a:spcBef>
                <a:spcPts val="1100"/>
              </a:spcBef>
              <a:defRPr sz="10100" b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rPr lang="en-US" sz="80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Načrt</a:t>
            </a:r>
            <a:r>
              <a:rPr lang="en-US" sz="8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porabe</a:t>
            </a:r>
            <a:r>
              <a:rPr lang="en-US" sz="8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cepiva</a:t>
            </a:r>
            <a:r>
              <a:rPr lang="en-US" sz="8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80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BioN-Tech/ Pfizer </a:t>
            </a:r>
            <a:r>
              <a:rPr lang="en-US" sz="8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29.3.</a:t>
            </a:r>
            <a:endParaRPr lang="en-US" sz="28700" b="1" dirty="0"/>
          </a:p>
        </p:txBody>
      </p:sp>
      <p:sp>
        <p:nvSpPr>
          <p:cNvPr id="224" name="Spain"/>
          <p:cNvSpPr txBox="1"/>
          <p:nvPr/>
        </p:nvSpPr>
        <p:spPr>
          <a:xfrm>
            <a:off x="4832414" y="4928149"/>
            <a:ext cx="102656" cy="1011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80000"/>
              </a:lnSpc>
              <a:defRPr sz="7200" b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endParaRPr dirty="0"/>
          </a:p>
        </p:txBody>
      </p:sp>
      <p:graphicFrame>
        <p:nvGraphicFramePr>
          <p:cNvPr id="16" name="Označba mesta vsebine 3">
            <a:extLst>
              <a:ext uri="{FF2B5EF4-FFF2-40B4-BE49-F238E27FC236}">
                <a16:creationId xmlns:a16="http://schemas.microsoft.com/office/drawing/2014/main" id="{B9B459A4-A5C8-4D3C-A2F6-949E451589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77615"/>
              </p:ext>
            </p:extLst>
          </p:nvPr>
        </p:nvGraphicFramePr>
        <p:xfrm>
          <a:off x="1331412" y="3092921"/>
          <a:ext cx="21721175" cy="955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1491">
                  <a:extLst>
                    <a:ext uri="{9D8B030D-6E8A-4147-A177-3AD203B41FA5}">
                      <a16:colId xmlns:a16="http://schemas.microsoft.com/office/drawing/2014/main" val="4014457392"/>
                    </a:ext>
                  </a:extLst>
                </a:gridCol>
                <a:gridCol w="3358163">
                  <a:extLst>
                    <a:ext uri="{9D8B030D-6E8A-4147-A177-3AD203B41FA5}">
                      <a16:colId xmlns:a16="http://schemas.microsoft.com/office/drawing/2014/main" val="472442247"/>
                    </a:ext>
                  </a:extLst>
                </a:gridCol>
                <a:gridCol w="2798469">
                  <a:extLst>
                    <a:ext uri="{9D8B030D-6E8A-4147-A177-3AD203B41FA5}">
                      <a16:colId xmlns:a16="http://schemas.microsoft.com/office/drawing/2014/main" val="1996357982"/>
                    </a:ext>
                  </a:extLst>
                </a:gridCol>
                <a:gridCol w="5762775">
                  <a:extLst>
                    <a:ext uri="{9D8B030D-6E8A-4147-A177-3AD203B41FA5}">
                      <a16:colId xmlns:a16="http://schemas.microsoft.com/office/drawing/2014/main" val="1952740850"/>
                    </a:ext>
                  </a:extLst>
                </a:gridCol>
                <a:gridCol w="62602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23112">
                <a:tc>
                  <a:txBody>
                    <a:bodyPr/>
                    <a:lstStyle/>
                    <a:p>
                      <a:r>
                        <a:rPr lang="en-US" sz="4700" dirty="0" err="1"/>
                        <a:t>cepivo</a:t>
                      </a:r>
                      <a:endParaRPr lang="sl-SI" sz="4700" dirty="0"/>
                    </a:p>
                  </a:txBody>
                  <a:tcPr marL="180345" marR="180345" marT="90173" marB="90173"/>
                </a:tc>
                <a:tc>
                  <a:txBody>
                    <a:bodyPr/>
                    <a:lstStyle/>
                    <a:p>
                      <a:r>
                        <a:rPr lang="en-US" sz="4700" dirty="0"/>
                        <a:t>Datum </a:t>
                      </a:r>
                      <a:r>
                        <a:rPr lang="en-US" sz="4700" dirty="0" err="1"/>
                        <a:t>prihoda</a:t>
                      </a:r>
                      <a:endParaRPr lang="sl-SI" sz="4700" dirty="0"/>
                    </a:p>
                  </a:txBody>
                  <a:tcPr marL="180345" marR="180345" marT="90173" marB="90173"/>
                </a:tc>
                <a:tc>
                  <a:txBody>
                    <a:bodyPr/>
                    <a:lstStyle/>
                    <a:p>
                      <a:r>
                        <a:rPr lang="en-US" sz="4700" dirty="0" err="1"/>
                        <a:t>Število</a:t>
                      </a:r>
                      <a:r>
                        <a:rPr lang="en-US" sz="4700" dirty="0"/>
                        <a:t> </a:t>
                      </a:r>
                      <a:r>
                        <a:rPr lang="en-US" sz="4700" dirty="0" err="1"/>
                        <a:t>enot</a:t>
                      </a:r>
                      <a:endParaRPr lang="sl-SI" sz="4700" dirty="0"/>
                    </a:p>
                  </a:txBody>
                  <a:tcPr marL="180345" marR="180345" marT="90173" marB="90173"/>
                </a:tc>
                <a:tc>
                  <a:txBody>
                    <a:bodyPr/>
                    <a:lstStyle/>
                    <a:p>
                      <a:r>
                        <a:rPr lang="en-US" sz="4700" dirty="0" err="1"/>
                        <a:t>Namenjeno</a:t>
                      </a:r>
                      <a:r>
                        <a:rPr lang="en-US" sz="4700" dirty="0"/>
                        <a:t> </a:t>
                      </a:r>
                      <a:r>
                        <a:rPr lang="en-US" sz="4700" dirty="0" err="1"/>
                        <a:t>za</a:t>
                      </a:r>
                      <a:r>
                        <a:rPr lang="en-US" sz="4700" dirty="0"/>
                        <a:t> </a:t>
                      </a:r>
                      <a:r>
                        <a:rPr lang="en-US" sz="4700" dirty="0" err="1"/>
                        <a:t>prvi</a:t>
                      </a:r>
                      <a:r>
                        <a:rPr lang="en-US" sz="4700" dirty="0"/>
                        <a:t> </a:t>
                      </a:r>
                      <a:r>
                        <a:rPr lang="en-US" sz="4700" dirty="0" err="1"/>
                        <a:t>odmerek</a:t>
                      </a:r>
                      <a:endParaRPr lang="sl-SI" sz="4700" dirty="0"/>
                    </a:p>
                  </a:txBody>
                  <a:tcPr marL="180345" marR="180345" marT="90173" marB="90173"/>
                </a:tc>
                <a:tc>
                  <a:txBody>
                    <a:bodyPr/>
                    <a:lstStyle/>
                    <a:p>
                      <a:r>
                        <a:rPr lang="en-US" sz="4700" dirty="0" err="1"/>
                        <a:t>Namenjeno</a:t>
                      </a:r>
                      <a:r>
                        <a:rPr lang="en-US" sz="4700" dirty="0"/>
                        <a:t> </a:t>
                      </a:r>
                      <a:r>
                        <a:rPr lang="en-US" sz="4700" dirty="0" err="1"/>
                        <a:t>za</a:t>
                      </a:r>
                      <a:r>
                        <a:rPr lang="en-US" sz="4700" dirty="0"/>
                        <a:t> </a:t>
                      </a:r>
                      <a:r>
                        <a:rPr lang="en-US" sz="4700" dirty="0" err="1"/>
                        <a:t>revakcinacijo</a:t>
                      </a:r>
                      <a:endParaRPr lang="sl-SI" sz="4700" dirty="0"/>
                    </a:p>
                  </a:txBody>
                  <a:tcPr marL="180345" marR="180345" marT="90173" marB="90173"/>
                </a:tc>
                <a:extLst>
                  <a:ext uri="{0D108BD9-81ED-4DB2-BD59-A6C34878D82A}">
                    <a16:rowId xmlns:a16="http://schemas.microsoft.com/office/drawing/2014/main" val="3731296317"/>
                  </a:ext>
                </a:extLst>
              </a:tr>
              <a:tr h="901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36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BioN-Tech</a:t>
                      </a:r>
                      <a:r>
                        <a:rPr lang="sl-SI" sz="3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sl-SI" sz="36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Pfizer</a:t>
                      </a:r>
                      <a:r>
                        <a:rPr lang="sl-SI" sz="3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sl-SI" sz="47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80345" marR="180345" marT="90173" marB="90173"/>
                </a:tc>
                <a:tc>
                  <a:txBody>
                    <a:bodyPr/>
                    <a:lstStyle/>
                    <a:p>
                      <a:r>
                        <a:rPr lang="en-US" sz="47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15.2</a:t>
                      </a:r>
                      <a:endParaRPr lang="sl-SI" sz="47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80345" marR="180345" marT="90173" marB="90173"/>
                </a:tc>
                <a:tc>
                  <a:txBody>
                    <a:bodyPr/>
                    <a:lstStyle/>
                    <a:p>
                      <a:r>
                        <a:rPr lang="en-US" sz="47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17.550</a:t>
                      </a:r>
                      <a:endParaRPr lang="sl-SI" sz="47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80345" marR="180345" marT="90173" marB="90173"/>
                </a:tc>
                <a:tc>
                  <a:txBody>
                    <a:bodyPr/>
                    <a:lstStyle/>
                    <a:p>
                      <a:r>
                        <a:rPr lang="en-US" sz="47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17.550</a:t>
                      </a:r>
                      <a:endParaRPr lang="sl-SI" sz="47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80345" marR="180345" marT="90173" marB="90173"/>
                </a:tc>
                <a:tc>
                  <a:txBody>
                    <a:bodyPr/>
                    <a:lstStyle/>
                    <a:p>
                      <a:endParaRPr lang="sl-SI" sz="47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80345" marR="180345" marT="90173" marB="90173"/>
                </a:tc>
                <a:extLst>
                  <a:ext uri="{0D108BD9-81ED-4DB2-BD59-A6C34878D82A}">
                    <a16:rowId xmlns:a16="http://schemas.microsoft.com/office/drawing/2014/main" val="2607728517"/>
                  </a:ext>
                </a:extLst>
              </a:tr>
              <a:tr h="901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36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BioN-Tech</a:t>
                      </a:r>
                      <a:r>
                        <a:rPr lang="sl-SI" sz="3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sl-SI" sz="36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Pfizer</a:t>
                      </a:r>
                      <a:r>
                        <a:rPr lang="sl-SI" sz="3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sl-SI" sz="47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80345" marR="180345" marT="90173" marB="90173"/>
                </a:tc>
                <a:tc>
                  <a:txBody>
                    <a:bodyPr/>
                    <a:lstStyle/>
                    <a:p>
                      <a:r>
                        <a:rPr lang="en-US" sz="47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22.2.</a:t>
                      </a:r>
                      <a:endParaRPr lang="sl-SI" sz="47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80345" marR="180345" marT="90173" marB="90173"/>
                </a:tc>
                <a:tc>
                  <a:txBody>
                    <a:bodyPr/>
                    <a:lstStyle/>
                    <a:p>
                      <a:r>
                        <a:rPr lang="en-US" sz="47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17.550</a:t>
                      </a:r>
                      <a:endParaRPr lang="sl-SI" sz="47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80345" marR="180345" marT="90173" marB="90173"/>
                </a:tc>
                <a:tc>
                  <a:txBody>
                    <a:bodyPr/>
                    <a:lstStyle/>
                    <a:p>
                      <a:r>
                        <a:rPr lang="en-US" sz="47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17.550</a:t>
                      </a:r>
                      <a:endParaRPr lang="sl-SI" sz="47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80345" marR="180345" marT="90173" marB="90173"/>
                </a:tc>
                <a:tc>
                  <a:txBody>
                    <a:bodyPr/>
                    <a:lstStyle/>
                    <a:p>
                      <a:endParaRPr lang="sl-SI" sz="47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80345" marR="180345" marT="90173" marB="90173"/>
                </a:tc>
                <a:extLst>
                  <a:ext uri="{0D108BD9-81ED-4DB2-BD59-A6C34878D82A}">
                    <a16:rowId xmlns:a16="http://schemas.microsoft.com/office/drawing/2014/main" val="181336629"/>
                  </a:ext>
                </a:extLst>
              </a:tr>
              <a:tr h="901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36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BioN-Tech</a:t>
                      </a:r>
                      <a:r>
                        <a:rPr lang="sl-SI" sz="3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sl-SI" sz="36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Pfizer</a:t>
                      </a:r>
                      <a:r>
                        <a:rPr lang="sl-SI" sz="3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sl-SI" sz="47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80345" marR="180345" marT="90173" marB="90173"/>
                </a:tc>
                <a:tc>
                  <a:txBody>
                    <a:bodyPr/>
                    <a:lstStyle/>
                    <a:p>
                      <a:r>
                        <a:rPr lang="en-US" sz="47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1.3.</a:t>
                      </a:r>
                      <a:endParaRPr lang="sl-SI" sz="47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80345" marR="180345" marT="90173" marB="90173"/>
                </a:tc>
                <a:tc>
                  <a:txBody>
                    <a:bodyPr/>
                    <a:lstStyle/>
                    <a:p>
                      <a:r>
                        <a:rPr lang="en-US" sz="47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17.550</a:t>
                      </a:r>
                      <a:endParaRPr lang="sl-SI" sz="47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80345" marR="180345" marT="90173" marB="90173"/>
                </a:tc>
                <a:tc>
                  <a:txBody>
                    <a:bodyPr/>
                    <a:lstStyle/>
                    <a:p>
                      <a:r>
                        <a:rPr lang="en-US" sz="47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13.650</a:t>
                      </a:r>
                      <a:endParaRPr lang="sl-SI" sz="47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80345" marR="180345" marT="90173" marB="90173"/>
                </a:tc>
                <a:tc>
                  <a:txBody>
                    <a:bodyPr/>
                    <a:lstStyle/>
                    <a:p>
                      <a:r>
                        <a:rPr lang="en-US" sz="47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3.900</a:t>
                      </a:r>
                      <a:endParaRPr lang="sl-SI" sz="47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80345" marR="180345" marT="90173" marB="90173"/>
                </a:tc>
                <a:extLst>
                  <a:ext uri="{0D108BD9-81ED-4DB2-BD59-A6C34878D82A}">
                    <a16:rowId xmlns:a16="http://schemas.microsoft.com/office/drawing/2014/main" val="1053480262"/>
                  </a:ext>
                </a:extLst>
              </a:tr>
              <a:tr h="901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36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BioN-Tech</a:t>
                      </a:r>
                      <a:r>
                        <a:rPr lang="sl-SI" sz="3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sl-SI" sz="36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Pfizer</a:t>
                      </a:r>
                      <a:r>
                        <a:rPr lang="sl-SI" sz="3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sl-SI" sz="47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80345" marR="180345" marT="90173" marB="90173"/>
                </a:tc>
                <a:tc>
                  <a:txBody>
                    <a:bodyPr/>
                    <a:lstStyle/>
                    <a:p>
                      <a:r>
                        <a:rPr lang="en-US" sz="47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8.3.</a:t>
                      </a:r>
                      <a:endParaRPr lang="sl-SI" sz="47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80345" marR="180345" marT="90173" marB="90173"/>
                </a:tc>
                <a:tc>
                  <a:txBody>
                    <a:bodyPr/>
                    <a:lstStyle/>
                    <a:p>
                      <a:r>
                        <a:rPr lang="en-US" sz="47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17.550</a:t>
                      </a:r>
                      <a:endParaRPr lang="sl-SI" sz="47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80345" marR="180345" marT="90173" marB="90173"/>
                </a:tc>
                <a:tc>
                  <a:txBody>
                    <a:bodyPr/>
                    <a:lstStyle/>
                    <a:p>
                      <a:endParaRPr lang="sl-SI" sz="47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80345" marR="180345" marT="90173" marB="90173"/>
                </a:tc>
                <a:tc>
                  <a:txBody>
                    <a:bodyPr/>
                    <a:lstStyle/>
                    <a:p>
                      <a:r>
                        <a:rPr lang="en-US" sz="47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17.550</a:t>
                      </a:r>
                      <a:endParaRPr lang="sl-SI" sz="47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80345" marR="180345" marT="90173" marB="90173"/>
                </a:tc>
                <a:extLst>
                  <a:ext uri="{0D108BD9-81ED-4DB2-BD59-A6C34878D82A}">
                    <a16:rowId xmlns:a16="http://schemas.microsoft.com/office/drawing/2014/main" val="1224007462"/>
                  </a:ext>
                </a:extLst>
              </a:tr>
              <a:tr h="901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36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BioN-Tech</a:t>
                      </a:r>
                      <a:r>
                        <a:rPr lang="sl-SI" sz="3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sl-SI" sz="36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Pfizer</a:t>
                      </a:r>
                      <a:r>
                        <a:rPr lang="sl-SI" sz="3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sl-SI" sz="47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80345" marR="180345" marT="90173" marB="90173"/>
                </a:tc>
                <a:tc>
                  <a:txBody>
                    <a:bodyPr/>
                    <a:lstStyle/>
                    <a:p>
                      <a:r>
                        <a:rPr lang="en-US" sz="47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15.3.</a:t>
                      </a:r>
                      <a:endParaRPr lang="sl-SI" sz="47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80345" marR="180345" marT="90173" marB="90173"/>
                </a:tc>
                <a:tc>
                  <a:txBody>
                    <a:bodyPr/>
                    <a:lstStyle/>
                    <a:p>
                      <a:r>
                        <a:rPr lang="en-US" sz="47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17.550</a:t>
                      </a:r>
                      <a:endParaRPr lang="sl-SI" sz="47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80345" marR="180345" marT="90173" marB="90173"/>
                </a:tc>
                <a:tc>
                  <a:txBody>
                    <a:bodyPr/>
                    <a:lstStyle/>
                    <a:p>
                      <a:endParaRPr lang="sl-SI" sz="47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80345" marR="180345" marT="90173" marB="90173"/>
                </a:tc>
                <a:tc>
                  <a:txBody>
                    <a:bodyPr/>
                    <a:lstStyle/>
                    <a:p>
                      <a:r>
                        <a:rPr lang="en-US" sz="47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17.550</a:t>
                      </a:r>
                      <a:endParaRPr lang="sl-SI" sz="47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80345" marR="180345" marT="90173" marB="90173"/>
                </a:tc>
                <a:extLst>
                  <a:ext uri="{0D108BD9-81ED-4DB2-BD59-A6C34878D82A}">
                    <a16:rowId xmlns:a16="http://schemas.microsoft.com/office/drawing/2014/main" val="1123457037"/>
                  </a:ext>
                </a:extLst>
              </a:tr>
              <a:tr h="901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36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BioN-Tech</a:t>
                      </a:r>
                      <a:r>
                        <a:rPr lang="sl-SI" sz="3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sl-SI" sz="36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Pfizer</a:t>
                      </a:r>
                      <a:r>
                        <a:rPr lang="sl-SI" sz="3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sl-SI" sz="47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80345" marR="180345" marT="90173" marB="90173"/>
                </a:tc>
                <a:tc>
                  <a:txBody>
                    <a:bodyPr/>
                    <a:lstStyle/>
                    <a:p>
                      <a:r>
                        <a:rPr lang="en-US" sz="47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22.3.</a:t>
                      </a:r>
                      <a:endParaRPr lang="sl-SI" sz="47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80345" marR="180345" marT="90173" marB="90173"/>
                </a:tc>
                <a:tc>
                  <a:txBody>
                    <a:bodyPr/>
                    <a:lstStyle/>
                    <a:p>
                      <a:r>
                        <a:rPr lang="en-US" sz="47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19.300</a:t>
                      </a:r>
                      <a:endParaRPr lang="sl-SI" sz="47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80345" marR="180345" marT="90173" marB="90173"/>
                </a:tc>
                <a:tc>
                  <a:txBody>
                    <a:bodyPr/>
                    <a:lstStyle/>
                    <a:p>
                      <a:r>
                        <a:rPr lang="sl-SI" sz="47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r>
                        <a:rPr lang="en-US" sz="47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r>
                        <a:rPr lang="sl-SI" sz="4700" b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</a:t>
                      </a:r>
                      <a:r>
                        <a:rPr lang="en-US" sz="4700" b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sl-SI" sz="47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80345" marR="180345" marT="90173" marB="90173"/>
                </a:tc>
                <a:tc>
                  <a:txBody>
                    <a:bodyPr/>
                    <a:lstStyle/>
                    <a:p>
                      <a:r>
                        <a:rPr lang="en-US" sz="47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13.650</a:t>
                      </a:r>
                      <a:endParaRPr lang="sl-SI" sz="47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80345" marR="180345" marT="90173" marB="90173"/>
                </a:tc>
                <a:extLst>
                  <a:ext uri="{0D108BD9-81ED-4DB2-BD59-A6C34878D82A}">
                    <a16:rowId xmlns:a16="http://schemas.microsoft.com/office/drawing/2014/main" val="142484293"/>
                  </a:ext>
                </a:extLst>
              </a:tr>
              <a:tr h="901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36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BioN-Tech</a:t>
                      </a:r>
                      <a:r>
                        <a:rPr lang="sl-SI" sz="3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sl-SI" sz="36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Pfizer</a:t>
                      </a:r>
                      <a:r>
                        <a:rPr lang="sl-SI" sz="3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sl-SI" sz="47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80345" marR="180345" marT="90173" marB="90173"/>
                </a:tc>
                <a:tc>
                  <a:txBody>
                    <a:bodyPr/>
                    <a:lstStyle/>
                    <a:p>
                      <a:r>
                        <a:rPr lang="en-US" sz="47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29.3.</a:t>
                      </a:r>
                      <a:endParaRPr lang="sl-SI" sz="47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80345" marR="180345" marT="90173" marB="90173"/>
                </a:tc>
                <a:tc>
                  <a:txBody>
                    <a:bodyPr/>
                    <a:lstStyle/>
                    <a:p>
                      <a:r>
                        <a:rPr lang="en-US" sz="47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21.450</a:t>
                      </a:r>
                      <a:endParaRPr lang="sl-SI" sz="47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80345" marR="180345" marT="90173" marB="90173"/>
                </a:tc>
                <a:tc>
                  <a:txBody>
                    <a:bodyPr/>
                    <a:lstStyle/>
                    <a:p>
                      <a:r>
                        <a:rPr lang="en-US" sz="47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21.450</a:t>
                      </a:r>
                      <a:endParaRPr lang="sl-SI" sz="47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80345" marR="180345" marT="90173" marB="90173"/>
                </a:tc>
                <a:tc>
                  <a:txBody>
                    <a:bodyPr/>
                    <a:lstStyle/>
                    <a:p>
                      <a:endParaRPr lang="sl-SI" sz="47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80345" marR="180345" marT="90173" marB="90173"/>
                </a:tc>
                <a:extLst>
                  <a:ext uri="{0D108BD9-81ED-4DB2-BD59-A6C34878D82A}">
                    <a16:rowId xmlns:a16="http://schemas.microsoft.com/office/drawing/2014/main" val="2912029485"/>
                  </a:ext>
                </a:extLst>
              </a:tr>
              <a:tr h="16231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5B9BD5">
                              <a:lumMod val="50000"/>
                            </a:srgb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skupaj</a:t>
                      </a:r>
                      <a:endParaRPr lang="sl-SI" sz="47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80345" marR="180345" marT="90173" marB="90173"/>
                </a:tc>
                <a:tc>
                  <a:txBody>
                    <a:bodyPr/>
                    <a:lstStyle/>
                    <a:p>
                      <a:endParaRPr lang="sl-SI" sz="47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80345" marR="180345" marT="90173" marB="9017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7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245.500</a:t>
                      </a:r>
                      <a:endParaRPr lang="sl-SI" sz="47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sl-SI" sz="47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80345" marR="180345" marT="90173" marB="90173"/>
                </a:tc>
                <a:tc>
                  <a:txBody>
                    <a:bodyPr/>
                    <a:lstStyle/>
                    <a:p>
                      <a:r>
                        <a:rPr lang="en-US" sz="47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136.300</a:t>
                      </a:r>
                      <a:endParaRPr lang="sl-SI" sz="47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80345" marR="180345" marT="90173" marB="90173"/>
                </a:tc>
                <a:tc>
                  <a:txBody>
                    <a:bodyPr/>
                    <a:lstStyle/>
                    <a:p>
                      <a:r>
                        <a:rPr lang="en-US" sz="47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109.200</a:t>
                      </a:r>
                      <a:endParaRPr lang="sl-SI" sz="47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80345" marR="180345" marT="90173" marB="9017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18534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tx2">
                <a:lumMod val="20000"/>
                <a:lumOff val="8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"/>
          <p:cNvGrpSpPr/>
          <p:nvPr/>
        </p:nvGrpSpPr>
        <p:grpSpPr>
          <a:xfrm rot="19034555">
            <a:off x="17902337" y="5555626"/>
            <a:ext cx="10280537" cy="10539439"/>
            <a:chOff x="0" y="0"/>
            <a:chExt cx="10280536" cy="10539438"/>
          </a:xfrm>
        </p:grpSpPr>
        <p:pic>
          <p:nvPicPr>
            <p:cNvPr id="178" name="Image" descr="Image"/>
            <p:cNvPicPr>
              <a:picLocks noChangeAspect="1"/>
            </p:cNvPicPr>
            <p:nvPr/>
          </p:nvPicPr>
          <p:blipFill>
            <a:blip r:embed="rId3">
              <a:alphaModFix amt="59781"/>
            </a:blip>
            <a:stretch>
              <a:fillRect/>
            </a:stretch>
          </p:blipFill>
          <p:spPr>
            <a:xfrm>
              <a:off x="2237488" y="5800220"/>
              <a:ext cx="4609200" cy="47392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" name="Image" descr="Image"/>
            <p:cNvPicPr>
              <a:picLocks noChangeAspect="1"/>
            </p:cNvPicPr>
            <p:nvPr/>
          </p:nvPicPr>
          <p:blipFill>
            <a:blip r:embed="rId3">
              <a:alphaModFix amt="35078"/>
            </a:blip>
            <a:stretch>
              <a:fillRect/>
            </a:stretch>
          </p:blipFill>
          <p:spPr>
            <a:xfrm rot="17049441">
              <a:off x="287651" y="229706"/>
              <a:ext cx="2381562" cy="24487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0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14492966" flipH="1">
              <a:off x="7789615" y="4023636"/>
              <a:ext cx="2092833" cy="21518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1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7751713" flipH="1">
              <a:off x="1728251" y="4022089"/>
              <a:ext cx="1091182" cy="11219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3" name="Image" descr="Image"/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-4092276" y="-4747642"/>
            <a:ext cx="7421231" cy="76305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8" name="Group"/>
          <p:cNvGrpSpPr/>
          <p:nvPr/>
        </p:nvGrpSpPr>
        <p:grpSpPr>
          <a:xfrm rot="2700000">
            <a:off x="20402035" y="-7277606"/>
            <a:ext cx="12131077" cy="12436583"/>
            <a:chOff x="0" y="0"/>
            <a:chExt cx="12131076" cy="12436582"/>
          </a:xfrm>
        </p:grpSpPr>
        <p:pic>
          <p:nvPicPr>
            <p:cNvPr id="184" name="Image" descr="Image"/>
            <p:cNvPicPr>
              <a:picLocks noChangeAspect="1"/>
            </p:cNvPicPr>
            <p:nvPr/>
          </p:nvPicPr>
          <p:blipFill>
            <a:blip r:embed="rId3">
              <a:alphaModFix amt="59781"/>
            </a:blip>
            <a:stretch>
              <a:fillRect/>
            </a:stretch>
          </p:blipFill>
          <p:spPr>
            <a:xfrm>
              <a:off x="2640246" y="6844285"/>
              <a:ext cx="5438874" cy="55922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" name="Image" descr="Image"/>
            <p:cNvPicPr>
              <a:picLocks noChangeAspect="1"/>
            </p:cNvPicPr>
            <p:nvPr/>
          </p:nvPicPr>
          <p:blipFill>
            <a:blip r:embed="rId3">
              <a:alphaModFix amt="35078"/>
            </a:blip>
            <a:stretch>
              <a:fillRect/>
            </a:stretch>
          </p:blipFill>
          <p:spPr>
            <a:xfrm rot="17049441">
              <a:off x="339429" y="271054"/>
              <a:ext cx="2810254" cy="28895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14492966" flipH="1">
              <a:off x="9191778" y="4747908"/>
              <a:ext cx="2469552" cy="25392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7751713" flipH="1">
              <a:off x="2039344" y="4746082"/>
              <a:ext cx="1287599" cy="13239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6" name="Coronavirus Spread"/>
          <p:cNvSpPr txBox="1"/>
          <p:nvPr/>
        </p:nvSpPr>
        <p:spPr>
          <a:xfrm>
            <a:off x="2029332" y="2407917"/>
            <a:ext cx="19367989" cy="1019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70000"/>
              </a:lnSpc>
              <a:spcBef>
                <a:spcPts val="1100"/>
              </a:spcBef>
              <a:defRPr sz="10100" b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rPr lang="en-US" sz="80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Cepivo</a:t>
            </a:r>
            <a:r>
              <a:rPr lang="en-US" sz="8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Moderna</a:t>
            </a:r>
            <a:endParaRPr lang="en-US" sz="28700" b="1" dirty="0"/>
          </a:p>
        </p:txBody>
      </p:sp>
      <p:sp>
        <p:nvSpPr>
          <p:cNvPr id="224" name="Spain"/>
          <p:cNvSpPr txBox="1"/>
          <p:nvPr/>
        </p:nvSpPr>
        <p:spPr>
          <a:xfrm>
            <a:off x="4832414" y="4928149"/>
            <a:ext cx="102656" cy="1011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80000"/>
              </a:lnSpc>
              <a:defRPr sz="7200" b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endParaRPr dirty="0"/>
          </a:p>
        </p:txBody>
      </p:sp>
      <p:sp>
        <p:nvSpPr>
          <p:cNvPr id="38" name="Covid-19 Global Pandemic">
            <a:extLst>
              <a:ext uri="{FF2B5EF4-FFF2-40B4-BE49-F238E27FC236}">
                <a16:creationId xmlns:a16="http://schemas.microsoft.com/office/drawing/2014/main" id="{4B382A83-EB01-4D64-AF81-037058762326}"/>
              </a:ext>
            </a:extLst>
          </p:cNvPr>
          <p:cNvSpPr txBox="1"/>
          <p:nvPr/>
        </p:nvSpPr>
        <p:spPr>
          <a:xfrm>
            <a:off x="2029332" y="3997518"/>
            <a:ext cx="20285297" cy="6337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70000"/>
              </a:lnSpc>
              <a:spcBef>
                <a:spcPts val="1100"/>
              </a:spcBef>
              <a:defRPr sz="5400" b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 algn="just"/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-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Že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dobavljeno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1.200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odmerkov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just"/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just"/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-25.1. = 2.000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odmerkov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just"/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just"/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-1.2. = 6.000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odmerkov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</a:p>
          <a:p>
            <a:pPr algn="just"/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just"/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-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Cepivo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bo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namenjeno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osebnim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zdravnikom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za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cepljenje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na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b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domu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za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nepokretne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bolnike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</a:t>
            </a:r>
          </a:p>
          <a:p>
            <a:pPr algn="just"/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27353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tx2">
                <a:lumMod val="20000"/>
                <a:lumOff val="8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"/>
          <p:cNvGrpSpPr/>
          <p:nvPr/>
        </p:nvGrpSpPr>
        <p:grpSpPr>
          <a:xfrm rot="19034555">
            <a:off x="17902337" y="5555626"/>
            <a:ext cx="10280537" cy="10539439"/>
            <a:chOff x="0" y="0"/>
            <a:chExt cx="10280536" cy="10539438"/>
          </a:xfrm>
        </p:grpSpPr>
        <p:pic>
          <p:nvPicPr>
            <p:cNvPr id="178" name="Image" descr="Image"/>
            <p:cNvPicPr>
              <a:picLocks noChangeAspect="1"/>
            </p:cNvPicPr>
            <p:nvPr/>
          </p:nvPicPr>
          <p:blipFill>
            <a:blip r:embed="rId3">
              <a:alphaModFix amt="59781"/>
            </a:blip>
            <a:stretch>
              <a:fillRect/>
            </a:stretch>
          </p:blipFill>
          <p:spPr>
            <a:xfrm>
              <a:off x="2237488" y="5800220"/>
              <a:ext cx="4609200" cy="47392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" name="Image" descr="Image"/>
            <p:cNvPicPr>
              <a:picLocks noChangeAspect="1"/>
            </p:cNvPicPr>
            <p:nvPr/>
          </p:nvPicPr>
          <p:blipFill>
            <a:blip r:embed="rId3">
              <a:alphaModFix amt="35078"/>
            </a:blip>
            <a:stretch>
              <a:fillRect/>
            </a:stretch>
          </p:blipFill>
          <p:spPr>
            <a:xfrm rot="17049441">
              <a:off x="287651" y="229706"/>
              <a:ext cx="2381562" cy="24487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0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14492966" flipH="1">
              <a:off x="7789615" y="4023636"/>
              <a:ext cx="2092833" cy="21518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1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7751713" flipH="1">
              <a:off x="1728251" y="4022089"/>
              <a:ext cx="1091182" cy="11219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3" name="Image" descr="Image"/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-4437856" y="-4747642"/>
            <a:ext cx="7421231" cy="76305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8" name="Group"/>
          <p:cNvGrpSpPr/>
          <p:nvPr/>
        </p:nvGrpSpPr>
        <p:grpSpPr>
          <a:xfrm rot="2700000">
            <a:off x="20402035" y="-7277606"/>
            <a:ext cx="12131077" cy="12436583"/>
            <a:chOff x="0" y="0"/>
            <a:chExt cx="12131076" cy="12436582"/>
          </a:xfrm>
        </p:grpSpPr>
        <p:pic>
          <p:nvPicPr>
            <p:cNvPr id="184" name="Image" descr="Image"/>
            <p:cNvPicPr>
              <a:picLocks noChangeAspect="1"/>
            </p:cNvPicPr>
            <p:nvPr/>
          </p:nvPicPr>
          <p:blipFill>
            <a:blip r:embed="rId3">
              <a:alphaModFix amt="59781"/>
            </a:blip>
            <a:stretch>
              <a:fillRect/>
            </a:stretch>
          </p:blipFill>
          <p:spPr>
            <a:xfrm>
              <a:off x="2640246" y="6844285"/>
              <a:ext cx="5438874" cy="55922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" name="Image" descr="Image"/>
            <p:cNvPicPr>
              <a:picLocks noChangeAspect="1"/>
            </p:cNvPicPr>
            <p:nvPr/>
          </p:nvPicPr>
          <p:blipFill>
            <a:blip r:embed="rId3">
              <a:alphaModFix amt="35078"/>
            </a:blip>
            <a:stretch>
              <a:fillRect/>
            </a:stretch>
          </p:blipFill>
          <p:spPr>
            <a:xfrm rot="17049441">
              <a:off x="339429" y="271054"/>
              <a:ext cx="2810254" cy="28895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14492966" flipH="1">
              <a:off x="9191778" y="4747908"/>
              <a:ext cx="2469552" cy="25392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7751713" flipH="1">
              <a:off x="2039344" y="4746082"/>
              <a:ext cx="1287599" cy="13239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6" name="Coronavirus Spread"/>
          <p:cNvSpPr txBox="1"/>
          <p:nvPr/>
        </p:nvSpPr>
        <p:spPr>
          <a:xfrm>
            <a:off x="2029330" y="1372537"/>
            <a:ext cx="19367989" cy="1019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70000"/>
              </a:lnSpc>
              <a:spcBef>
                <a:spcPts val="1100"/>
              </a:spcBef>
              <a:defRPr sz="10100" b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rPr lang="en-US" sz="80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Načrt</a:t>
            </a:r>
            <a:r>
              <a:rPr lang="en-US" sz="8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porabe</a:t>
            </a:r>
            <a:r>
              <a:rPr lang="en-US" sz="8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cepiva</a:t>
            </a:r>
            <a:r>
              <a:rPr lang="en-US" sz="8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AstraZeneca</a:t>
            </a:r>
            <a:endParaRPr lang="en-US" sz="28700" b="1" dirty="0"/>
          </a:p>
        </p:txBody>
      </p:sp>
      <p:sp>
        <p:nvSpPr>
          <p:cNvPr id="224" name="Spain"/>
          <p:cNvSpPr txBox="1"/>
          <p:nvPr/>
        </p:nvSpPr>
        <p:spPr>
          <a:xfrm>
            <a:off x="4832414" y="4928149"/>
            <a:ext cx="102656" cy="1011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80000"/>
              </a:lnSpc>
              <a:defRPr sz="7200" b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endParaRPr dirty="0"/>
          </a:p>
        </p:txBody>
      </p:sp>
      <p:sp>
        <p:nvSpPr>
          <p:cNvPr id="38" name="Covid-19 Global Pandemic">
            <a:extLst>
              <a:ext uri="{FF2B5EF4-FFF2-40B4-BE49-F238E27FC236}">
                <a16:creationId xmlns:a16="http://schemas.microsoft.com/office/drawing/2014/main" id="{4B382A83-EB01-4D64-AF81-037058762326}"/>
              </a:ext>
            </a:extLst>
          </p:cNvPr>
          <p:cNvSpPr txBox="1"/>
          <p:nvPr/>
        </p:nvSpPr>
        <p:spPr>
          <a:xfrm>
            <a:off x="1272291" y="3687963"/>
            <a:ext cx="20882069" cy="10533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70000"/>
              </a:lnSpc>
              <a:spcBef>
                <a:spcPts val="1100"/>
              </a:spcBef>
              <a:defRPr sz="5400" b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 algn="just"/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-CEPIVO JE BILO 12.1.2021 PREDLOŽENO EMA V ODOBRITEV</a:t>
            </a:r>
          </a:p>
          <a:p>
            <a:pPr algn="just"/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just"/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-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Prvo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pošiljko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cepiva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dobimo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v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februarju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2021</a:t>
            </a:r>
          </a:p>
          <a:p>
            <a:pPr algn="just"/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just"/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-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Izvede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se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množično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cepljenje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preko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dodatno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organiziranih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b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cepilnih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mesto po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vsej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državi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just"/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just"/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-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Logistika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uporabe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tega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cepiva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je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enostavnejša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just"/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just"/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-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Natančenjši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načrt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bo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narejen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in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predstavljen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takoj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ko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bo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b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proizvajalec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potrdil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zanesljive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roke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dobave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just"/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just"/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just"/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just"/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68144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747;p22">
            <a:extLst>
              <a:ext uri="{FF2B5EF4-FFF2-40B4-BE49-F238E27FC236}">
                <a16:creationId xmlns:a16="http://schemas.microsoft.com/office/drawing/2014/main" id="{4BE1E460-EE76-42E4-BA0B-8A349294F4CB}"/>
              </a:ext>
            </a:extLst>
          </p:cNvPr>
          <p:cNvSpPr/>
          <p:nvPr/>
        </p:nvSpPr>
        <p:spPr>
          <a:xfrm>
            <a:off x="0" y="-2"/>
            <a:ext cx="24384000" cy="13716001"/>
          </a:xfrm>
          <a:prstGeom prst="rect">
            <a:avLst/>
          </a:prstGeom>
          <a:gradFill>
            <a:gsLst>
              <a:gs pos="0">
                <a:srgbClr val="104864"/>
              </a:gs>
              <a:gs pos="100000">
                <a:srgbClr val="061C28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82" name="Group"/>
          <p:cNvGrpSpPr/>
          <p:nvPr/>
        </p:nvGrpSpPr>
        <p:grpSpPr>
          <a:xfrm rot="19034555">
            <a:off x="17902337" y="5555626"/>
            <a:ext cx="10280537" cy="10539439"/>
            <a:chOff x="0" y="0"/>
            <a:chExt cx="10280536" cy="10539438"/>
          </a:xfrm>
        </p:grpSpPr>
        <p:pic>
          <p:nvPicPr>
            <p:cNvPr id="178" name="Image" descr="Image"/>
            <p:cNvPicPr>
              <a:picLocks noChangeAspect="1"/>
            </p:cNvPicPr>
            <p:nvPr/>
          </p:nvPicPr>
          <p:blipFill>
            <a:blip r:embed="rId3">
              <a:alphaModFix amt="59781"/>
            </a:blip>
            <a:stretch>
              <a:fillRect/>
            </a:stretch>
          </p:blipFill>
          <p:spPr>
            <a:xfrm>
              <a:off x="2237488" y="5800220"/>
              <a:ext cx="4609200" cy="47392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" name="Image" descr="Image"/>
            <p:cNvPicPr>
              <a:picLocks noChangeAspect="1"/>
            </p:cNvPicPr>
            <p:nvPr/>
          </p:nvPicPr>
          <p:blipFill>
            <a:blip r:embed="rId3">
              <a:alphaModFix amt="35078"/>
            </a:blip>
            <a:stretch>
              <a:fillRect/>
            </a:stretch>
          </p:blipFill>
          <p:spPr>
            <a:xfrm rot="17049441">
              <a:off x="287651" y="229706"/>
              <a:ext cx="2381562" cy="24487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0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14492966" flipH="1">
              <a:off x="7789615" y="4023636"/>
              <a:ext cx="2092833" cy="21518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1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7751713" flipH="1">
              <a:off x="1728251" y="4022089"/>
              <a:ext cx="1091182" cy="11219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3" name="Image" descr="Image"/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-3215976" y="-5082326"/>
            <a:ext cx="7421231" cy="76305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8" name="Group"/>
          <p:cNvGrpSpPr/>
          <p:nvPr/>
        </p:nvGrpSpPr>
        <p:grpSpPr>
          <a:xfrm rot="2700000">
            <a:off x="20402035" y="-7277606"/>
            <a:ext cx="12131077" cy="12436583"/>
            <a:chOff x="0" y="0"/>
            <a:chExt cx="12131076" cy="12436582"/>
          </a:xfrm>
        </p:grpSpPr>
        <p:pic>
          <p:nvPicPr>
            <p:cNvPr id="184" name="Image" descr="Image"/>
            <p:cNvPicPr>
              <a:picLocks noChangeAspect="1"/>
            </p:cNvPicPr>
            <p:nvPr/>
          </p:nvPicPr>
          <p:blipFill>
            <a:blip r:embed="rId3">
              <a:alphaModFix amt="59781"/>
            </a:blip>
            <a:stretch>
              <a:fillRect/>
            </a:stretch>
          </p:blipFill>
          <p:spPr>
            <a:xfrm>
              <a:off x="2640246" y="6844285"/>
              <a:ext cx="5438874" cy="55922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" name="Image" descr="Image"/>
            <p:cNvPicPr>
              <a:picLocks noChangeAspect="1"/>
            </p:cNvPicPr>
            <p:nvPr/>
          </p:nvPicPr>
          <p:blipFill>
            <a:blip r:embed="rId3">
              <a:alphaModFix amt="35078"/>
            </a:blip>
            <a:stretch>
              <a:fillRect/>
            </a:stretch>
          </p:blipFill>
          <p:spPr>
            <a:xfrm rot="17049441">
              <a:off x="339429" y="271054"/>
              <a:ext cx="2810254" cy="28895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14492966" flipH="1">
              <a:off x="9191778" y="4747908"/>
              <a:ext cx="2469552" cy="25392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7751713" flipH="1">
              <a:off x="2039344" y="4746082"/>
              <a:ext cx="1287599" cy="13239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6" name="Coronavirus Spread"/>
          <p:cNvSpPr txBox="1"/>
          <p:nvPr/>
        </p:nvSpPr>
        <p:spPr>
          <a:xfrm>
            <a:off x="1903449" y="815237"/>
            <a:ext cx="19367989" cy="1019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70000"/>
              </a:lnSpc>
              <a:spcBef>
                <a:spcPts val="1100"/>
              </a:spcBef>
              <a:defRPr sz="10100" b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rPr lang="en-US" sz="8000" b="1" dirty="0"/>
              <a:t>TRENUTNO ŠTEVILO CEPLJENIH OSEB </a:t>
            </a:r>
          </a:p>
        </p:txBody>
      </p:sp>
      <p:sp>
        <p:nvSpPr>
          <p:cNvPr id="224" name="Spain"/>
          <p:cNvSpPr txBox="1"/>
          <p:nvPr/>
        </p:nvSpPr>
        <p:spPr>
          <a:xfrm>
            <a:off x="4832414" y="4928149"/>
            <a:ext cx="102656" cy="1011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80000"/>
              </a:lnSpc>
              <a:defRPr sz="7200" b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endParaRPr dirty="0"/>
          </a:p>
        </p:txBody>
      </p:sp>
      <p:sp>
        <p:nvSpPr>
          <p:cNvPr id="38" name="Covid-19 Global Pandemic">
            <a:extLst>
              <a:ext uri="{FF2B5EF4-FFF2-40B4-BE49-F238E27FC236}">
                <a16:creationId xmlns:a16="http://schemas.microsoft.com/office/drawing/2014/main" id="{4B382A83-EB01-4D64-AF81-037058762326}"/>
              </a:ext>
            </a:extLst>
          </p:cNvPr>
          <p:cNvSpPr txBox="1"/>
          <p:nvPr/>
        </p:nvSpPr>
        <p:spPr>
          <a:xfrm>
            <a:off x="2193702" y="2929216"/>
            <a:ext cx="20285297" cy="6080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70000"/>
              </a:lnSpc>
              <a:spcBef>
                <a:spcPts val="1100"/>
              </a:spcBef>
              <a:defRPr sz="5400" b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rPr lang="en-US" dirty="0" err="1"/>
              <a:t>Število</a:t>
            </a:r>
            <a:r>
              <a:rPr lang="en-US" dirty="0"/>
              <a:t> </a:t>
            </a:r>
            <a:r>
              <a:rPr lang="en-US" dirty="0" err="1"/>
              <a:t>cepljenih</a:t>
            </a:r>
            <a:r>
              <a:rPr lang="en-US" dirty="0"/>
              <a:t> do </a:t>
            </a:r>
            <a:r>
              <a:rPr lang="en-US" dirty="0" err="1"/>
              <a:t>vključno</a:t>
            </a:r>
            <a:r>
              <a:rPr lang="en-US" dirty="0"/>
              <a:t> 12. 1. 2021:</a:t>
            </a:r>
          </a:p>
          <a:p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Cepilnim</a:t>
            </a:r>
            <a:r>
              <a:rPr lang="en-US" dirty="0"/>
              <a:t> </a:t>
            </a:r>
            <a:r>
              <a:rPr lang="en-US" dirty="0" err="1"/>
              <a:t>centrom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razdelili</a:t>
            </a:r>
            <a:r>
              <a:rPr lang="en-US" dirty="0"/>
              <a:t>  40.000 </a:t>
            </a:r>
            <a:r>
              <a:rPr lang="en-US" dirty="0" err="1"/>
              <a:t>odmerkov</a:t>
            </a:r>
            <a:r>
              <a:rPr lang="en-US" dirty="0"/>
              <a:t> </a:t>
            </a:r>
            <a:r>
              <a:rPr lang="en-US" dirty="0" err="1"/>
              <a:t>cepiva</a:t>
            </a:r>
            <a:r>
              <a:rPr lang="en-US" dirty="0"/>
              <a:t> Pfizer, 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velika</a:t>
            </a:r>
            <a:r>
              <a:rPr lang="en-US" dirty="0"/>
              <a:t> </a:t>
            </a:r>
            <a:r>
              <a:rPr lang="en-US" dirty="0" err="1"/>
              <a:t>večina</a:t>
            </a:r>
            <a:r>
              <a:rPr lang="en-US" dirty="0"/>
              <a:t> je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uporabljena</a:t>
            </a:r>
            <a:endParaRPr lang="en-US" dirty="0"/>
          </a:p>
          <a:p>
            <a:endParaRPr lang="en-US" dirty="0"/>
          </a:p>
          <a:p>
            <a:r>
              <a:rPr lang="en-US" dirty="0"/>
              <a:t>- Do </a:t>
            </a:r>
            <a:r>
              <a:rPr lang="en-US" dirty="0" err="1"/>
              <a:t>konca</a:t>
            </a:r>
            <a:r>
              <a:rPr lang="en-US" dirty="0"/>
              <a:t> </a:t>
            </a:r>
            <a:r>
              <a:rPr lang="en-US" dirty="0" err="1"/>
              <a:t>tedna</a:t>
            </a:r>
            <a:r>
              <a:rPr lang="en-US" dirty="0"/>
              <a:t> </a:t>
            </a:r>
            <a:r>
              <a:rPr lang="en-US" dirty="0" err="1"/>
              <a:t>bo</a:t>
            </a:r>
            <a:r>
              <a:rPr lang="en-US" dirty="0"/>
              <a:t> </a:t>
            </a:r>
            <a:r>
              <a:rPr lang="en-US" dirty="0" err="1"/>
              <a:t>porabljena</a:t>
            </a:r>
            <a:r>
              <a:rPr lang="en-US" dirty="0"/>
              <a:t> </a:t>
            </a:r>
            <a:r>
              <a:rPr lang="en-US" dirty="0" err="1"/>
              <a:t>celotna</a:t>
            </a:r>
            <a:r>
              <a:rPr lang="en-US" dirty="0"/>
              <a:t> </a:t>
            </a:r>
            <a:r>
              <a:rPr lang="en-US" dirty="0" err="1"/>
              <a:t>količina</a:t>
            </a:r>
            <a:r>
              <a:rPr lang="en-US" dirty="0"/>
              <a:t> </a:t>
            </a:r>
            <a:r>
              <a:rPr lang="en-US" dirty="0" err="1"/>
              <a:t>tedenske</a:t>
            </a:r>
            <a:r>
              <a:rPr lang="en-US" dirty="0"/>
              <a:t> </a:t>
            </a:r>
            <a:r>
              <a:rPr lang="en-US" dirty="0" err="1"/>
              <a:t>dobave</a:t>
            </a:r>
            <a:r>
              <a:rPr lang="en-US" dirty="0"/>
              <a:t> </a:t>
            </a:r>
            <a:r>
              <a:rPr lang="en-US" dirty="0" err="1"/>
              <a:t>cepiv</a:t>
            </a:r>
            <a:r>
              <a:rPr lang="en-US" dirty="0"/>
              <a:t>  </a:t>
            </a:r>
          </a:p>
          <a:p>
            <a:endParaRPr lang="en-US" dirty="0"/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16494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747;p22">
            <a:extLst>
              <a:ext uri="{FF2B5EF4-FFF2-40B4-BE49-F238E27FC236}">
                <a16:creationId xmlns:a16="http://schemas.microsoft.com/office/drawing/2014/main" id="{4BE1E460-EE76-42E4-BA0B-8A349294F4CB}"/>
              </a:ext>
            </a:extLst>
          </p:cNvPr>
          <p:cNvSpPr/>
          <p:nvPr/>
        </p:nvSpPr>
        <p:spPr>
          <a:xfrm>
            <a:off x="0" y="-2"/>
            <a:ext cx="24384000" cy="13716001"/>
          </a:xfrm>
          <a:prstGeom prst="rect">
            <a:avLst/>
          </a:prstGeom>
          <a:gradFill>
            <a:gsLst>
              <a:gs pos="0">
                <a:srgbClr val="104864"/>
              </a:gs>
              <a:gs pos="100000">
                <a:srgbClr val="061C28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82" name="Group"/>
          <p:cNvGrpSpPr/>
          <p:nvPr/>
        </p:nvGrpSpPr>
        <p:grpSpPr>
          <a:xfrm rot="19034555">
            <a:off x="17902337" y="5555626"/>
            <a:ext cx="10280537" cy="10539439"/>
            <a:chOff x="0" y="0"/>
            <a:chExt cx="10280536" cy="10539438"/>
          </a:xfrm>
        </p:grpSpPr>
        <p:pic>
          <p:nvPicPr>
            <p:cNvPr id="178" name="Image" descr="Image"/>
            <p:cNvPicPr>
              <a:picLocks noChangeAspect="1"/>
            </p:cNvPicPr>
            <p:nvPr/>
          </p:nvPicPr>
          <p:blipFill>
            <a:blip r:embed="rId3">
              <a:alphaModFix amt="59781"/>
            </a:blip>
            <a:stretch>
              <a:fillRect/>
            </a:stretch>
          </p:blipFill>
          <p:spPr>
            <a:xfrm>
              <a:off x="2237488" y="5800220"/>
              <a:ext cx="4609200" cy="47392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" name="Image" descr="Image"/>
            <p:cNvPicPr>
              <a:picLocks noChangeAspect="1"/>
            </p:cNvPicPr>
            <p:nvPr/>
          </p:nvPicPr>
          <p:blipFill>
            <a:blip r:embed="rId3">
              <a:alphaModFix amt="35078"/>
            </a:blip>
            <a:stretch>
              <a:fillRect/>
            </a:stretch>
          </p:blipFill>
          <p:spPr>
            <a:xfrm rot="17049441">
              <a:off x="287651" y="229706"/>
              <a:ext cx="2381562" cy="24487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0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14492966" flipH="1">
              <a:off x="7789615" y="4023636"/>
              <a:ext cx="2092833" cy="21518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1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7751713" flipH="1">
              <a:off x="1728251" y="4022089"/>
              <a:ext cx="1091182" cy="11219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3" name="Image" descr="Image"/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-3215976" y="-5082326"/>
            <a:ext cx="7421231" cy="76305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8" name="Group"/>
          <p:cNvGrpSpPr/>
          <p:nvPr/>
        </p:nvGrpSpPr>
        <p:grpSpPr>
          <a:xfrm rot="2700000">
            <a:off x="20402035" y="-7277606"/>
            <a:ext cx="12131077" cy="12436583"/>
            <a:chOff x="0" y="0"/>
            <a:chExt cx="12131076" cy="12436582"/>
          </a:xfrm>
        </p:grpSpPr>
        <p:pic>
          <p:nvPicPr>
            <p:cNvPr id="184" name="Image" descr="Image"/>
            <p:cNvPicPr>
              <a:picLocks noChangeAspect="1"/>
            </p:cNvPicPr>
            <p:nvPr/>
          </p:nvPicPr>
          <p:blipFill>
            <a:blip r:embed="rId3">
              <a:alphaModFix amt="59781"/>
            </a:blip>
            <a:stretch>
              <a:fillRect/>
            </a:stretch>
          </p:blipFill>
          <p:spPr>
            <a:xfrm>
              <a:off x="2640246" y="6844285"/>
              <a:ext cx="5438874" cy="55922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" name="Image" descr="Image"/>
            <p:cNvPicPr>
              <a:picLocks noChangeAspect="1"/>
            </p:cNvPicPr>
            <p:nvPr/>
          </p:nvPicPr>
          <p:blipFill>
            <a:blip r:embed="rId3">
              <a:alphaModFix amt="35078"/>
            </a:blip>
            <a:stretch>
              <a:fillRect/>
            </a:stretch>
          </p:blipFill>
          <p:spPr>
            <a:xfrm rot="17049441">
              <a:off x="339429" y="271054"/>
              <a:ext cx="2810254" cy="28895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14492966" flipH="1">
              <a:off x="9191778" y="4747908"/>
              <a:ext cx="2469552" cy="25392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7751713" flipH="1">
              <a:off x="2039344" y="4746082"/>
              <a:ext cx="1287599" cy="13239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6" name="Coronavirus Spread"/>
          <p:cNvSpPr txBox="1"/>
          <p:nvPr/>
        </p:nvSpPr>
        <p:spPr>
          <a:xfrm>
            <a:off x="1903449" y="1348637"/>
            <a:ext cx="19367989" cy="1019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70000"/>
              </a:lnSpc>
              <a:spcBef>
                <a:spcPts val="1100"/>
              </a:spcBef>
              <a:defRPr sz="10100" b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rPr lang="en-US" sz="8000" b="1" dirty="0"/>
              <a:t>NALEZLJIVE BOLEZNI IN CEPLJENJE</a:t>
            </a:r>
          </a:p>
        </p:txBody>
      </p:sp>
      <p:sp>
        <p:nvSpPr>
          <p:cNvPr id="224" name="Spain"/>
          <p:cNvSpPr txBox="1"/>
          <p:nvPr/>
        </p:nvSpPr>
        <p:spPr>
          <a:xfrm>
            <a:off x="4832414" y="4928149"/>
            <a:ext cx="102656" cy="1011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80000"/>
              </a:lnSpc>
              <a:defRPr sz="7200" b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endParaRPr dirty="0"/>
          </a:p>
        </p:txBody>
      </p:sp>
      <p:sp>
        <p:nvSpPr>
          <p:cNvPr id="38" name="Covid-19 Global Pandemic">
            <a:extLst>
              <a:ext uri="{FF2B5EF4-FFF2-40B4-BE49-F238E27FC236}">
                <a16:creationId xmlns:a16="http://schemas.microsoft.com/office/drawing/2014/main" id="{4B382A83-EB01-4D64-AF81-037058762326}"/>
              </a:ext>
            </a:extLst>
          </p:cNvPr>
          <p:cNvSpPr txBox="1"/>
          <p:nvPr/>
        </p:nvSpPr>
        <p:spPr>
          <a:xfrm>
            <a:off x="2193702" y="2929216"/>
            <a:ext cx="20285297" cy="10716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70000"/>
              </a:lnSpc>
              <a:spcBef>
                <a:spcPts val="1100"/>
              </a:spcBef>
              <a:defRPr sz="5400" b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rPr lang="en-US" dirty="0"/>
              <a:t>-NALEZLJIVE BOLEZNI SO BILE V PRETEKLOSTI POGOSTO RAZLOG ZA VELIKO ŠTEVILO UMRLIH (KUGA)</a:t>
            </a:r>
          </a:p>
          <a:p>
            <a:endParaRPr lang="en-US" dirty="0"/>
          </a:p>
          <a:p>
            <a:r>
              <a:rPr lang="en-US" dirty="0"/>
              <a:t>-PREVENTIVNI ZAŠČITNI UKREPI SO NUJNI V VSEH OKOLJIH, KER PREPREČUJEJO PRENOS MIKROORGANIZMA.(UMIVANJE ROK)</a:t>
            </a:r>
          </a:p>
          <a:p>
            <a:endParaRPr lang="en-US" dirty="0"/>
          </a:p>
          <a:p>
            <a:r>
              <a:rPr lang="en-US" dirty="0"/>
              <a:t>-Z UPORABO CEPIV SMO JIH ZAČELI USPEŠNO PREMAGOVATI(ČRNE KOZE)</a:t>
            </a:r>
          </a:p>
          <a:p>
            <a:endParaRPr lang="en-US" dirty="0"/>
          </a:p>
          <a:p>
            <a:r>
              <a:rPr lang="en-US" dirty="0"/>
              <a:t>-TUDI DANES SMO PRI SOOČENJU Z VIRUSOM SARS-COV-2 RAZVILI SODOBNA UČINKOVITA CEPIVA, KI NAS LAHKO ZAŠČITIJO PRED OKUŽBO.</a:t>
            </a:r>
          </a:p>
          <a:p>
            <a:endParaRPr lang="en-US" dirty="0"/>
          </a:p>
          <a:p>
            <a:r>
              <a:rPr lang="en-US" dirty="0"/>
              <a:t>-Ob </a:t>
            </a:r>
            <a:r>
              <a:rPr lang="en-US" dirty="0" err="1"/>
              <a:t>tem</a:t>
            </a:r>
            <a:r>
              <a:rPr lang="en-US" dirty="0"/>
              <a:t> ne </a:t>
            </a:r>
            <a:r>
              <a:rPr lang="en-US" dirty="0" err="1"/>
              <a:t>smemo</a:t>
            </a:r>
            <a:r>
              <a:rPr lang="en-US" dirty="0"/>
              <a:t> </a:t>
            </a:r>
            <a:r>
              <a:rPr lang="en-US" dirty="0" err="1"/>
              <a:t>pozabiti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nefarmakološke</a:t>
            </a:r>
            <a:r>
              <a:rPr lang="en-US" dirty="0"/>
              <a:t> </a:t>
            </a:r>
            <a:r>
              <a:rPr lang="en-US" dirty="0" err="1"/>
              <a:t>ukrepe</a:t>
            </a:r>
            <a:r>
              <a:rPr lang="en-US" dirty="0"/>
              <a:t>( </a:t>
            </a:r>
            <a:r>
              <a:rPr lang="en-US" dirty="0" err="1"/>
              <a:t>maske</a:t>
            </a:r>
            <a:r>
              <a:rPr lang="en-US" dirty="0"/>
              <a:t>, </a:t>
            </a:r>
            <a:r>
              <a:rPr lang="en-US" dirty="0" err="1"/>
              <a:t>umivanje</a:t>
            </a:r>
            <a:r>
              <a:rPr lang="en-US" dirty="0"/>
              <a:t> </a:t>
            </a:r>
            <a:r>
              <a:rPr lang="en-US" dirty="0" err="1"/>
              <a:t>rok</a:t>
            </a:r>
            <a:r>
              <a:rPr lang="en-US" dirty="0"/>
              <a:t>, </a:t>
            </a:r>
            <a:r>
              <a:rPr lang="en-US" dirty="0" err="1"/>
              <a:t>razkuževanje</a:t>
            </a:r>
            <a:r>
              <a:rPr lang="en-US" dirty="0"/>
              <a:t>, </a:t>
            </a:r>
            <a:r>
              <a:rPr lang="en-US" dirty="0" err="1"/>
              <a:t>higiena</a:t>
            </a:r>
            <a:r>
              <a:rPr lang="en-US" dirty="0"/>
              <a:t> </a:t>
            </a:r>
            <a:r>
              <a:rPr lang="en-US" dirty="0" err="1"/>
              <a:t>kihanja</a:t>
            </a:r>
            <a:r>
              <a:rPr lang="en-US" dirty="0"/>
              <a:t>, </a:t>
            </a:r>
            <a:r>
              <a:rPr lang="en-US" dirty="0" err="1"/>
              <a:t>kašljanja</a:t>
            </a:r>
            <a:r>
              <a:rPr lang="en-US" dirty="0"/>
              <a:t> </a:t>
            </a:r>
            <a:r>
              <a:rPr lang="en-US" dirty="0" err="1"/>
              <a:t>itd</a:t>
            </a:r>
            <a:r>
              <a:rPr lang="en-US" dirty="0"/>
              <a:t>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85564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747;p22">
            <a:extLst>
              <a:ext uri="{FF2B5EF4-FFF2-40B4-BE49-F238E27FC236}">
                <a16:creationId xmlns:a16="http://schemas.microsoft.com/office/drawing/2014/main" id="{4BE1E460-EE76-42E4-BA0B-8A349294F4CB}"/>
              </a:ext>
            </a:extLst>
          </p:cNvPr>
          <p:cNvSpPr/>
          <p:nvPr/>
        </p:nvSpPr>
        <p:spPr>
          <a:xfrm>
            <a:off x="0" y="-2"/>
            <a:ext cx="24384000" cy="13716001"/>
          </a:xfrm>
          <a:prstGeom prst="rect">
            <a:avLst/>
          </a:prstGeom>
          <a:gradFill>
            <a:gsLst>
              <a:gs pos="0">
                <a:srgbClr val="104864"/>
              </a:gs>
              <a:gs pos="100000">
                <a:srgbClr val="061C28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82" name="Group"/>
          <p:cNvGrpSpPr/>
          <p:nvPr/>
        </p:nvGrpSpPr>
        <p:grpSpPr>
          <a:xfrm rot="19034555">
            <a:off x="17902337" y="5555626"/>
            <a:ext cx="10280537" cy="10539439"/>
            <a:chOff x="0" y="0"/>
            <a:chExt cx="10280536" cy="10539438"/>
          </a:xfrm>
        </p:grpSpPr>
        <p:pic>
          <p:nvPicPr>
            <p:cNvPr id="178" name="Image" descr="Image"/>
            <p:cNvPicPr>
              <a:picLocks noChangeAspect="1"/>
            </p:cNvPicPr>
            <p:nvPr/>
          </p:nvPicPr>
          <p:blipFill>
            <a:blip r:embed="rId3">
              <a:alphaModFix amt="59781"/>
            </a:blip>
            <a:stretch>
              <a:fillRect/>
            </a:stretch>
          </p:blipFill>
          <p:spPr>
            <a:xfrm>
              <a:off x="2237488" y="5800220"/>
              <a:ext cx="4609200" cy="47392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" name="Image" descr="Image"/>
            <p:cNvPicPr>
              <a:picLocks noChangeAspect="1"/>
            </p:cNvPicPr>
            <p:nvPr/>
          </p:nvPicPr>
          <p:blipFill>
            <a:blip r:embed="rId3">
              <a:alphaModFix amt="35078"/>
            </a:blip>
            <a:stretch>
              <a:fillRect/>
            </a:stretch>
          </p:blipFill>
          <p:spPr>
            <a:xfrm rot="17049441">
              <a:off x="287651" y="229706"/>
              <a:ext cx="2381562" cy="24487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0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14492966" flipH="1">
              <a:off x="7789615" y="4023636"/>
              <a:ext cx="2092833" cy="21518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1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7751713" flipH="1">
              <a:off x="1728251" y="4022089"/>
              <a:ext cx="1091182" cy="11219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3" name="Image" descr="Image"/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-3215976" y="-5082326"/>
            <a:ext cx="7421231" cy="76305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8" name="Group"/>
          <p:cNvGrpSpPr/>
          <p:nvPr/>
        </p:nvGrpSpPr>
        <p:grpSpPr>
          <a:xfrm rot="2700000">
            <a:off x="20402035" y="-7277606"/>
            <a:ext cx="12131077" cy="12436583"/>
            <a:chOff x="0" y="0"/>
            <a:chExt cx="12131076" cy="12436582"/>
          </a:xfrm>
        </p:grpSpPr>
        <p:pic>
          <p:nvPicPr>
            <p:cNvPr id="184" name="Image" descr="Image"/>
            <p:cNvPicPr>
              <a:picLocks noChangeAspect="1"/>
            </p:cNvPicPr>
            <p:nvPr/>
          </p:nvPicPr>
          <p:blipFill>
            <a:blip r:embed="rId3">
              <a:alphaModFix amt="59781"/>
            </a:blip>
            <a:stretch>
              <a:fillRect/>
            </a:stretch>
          </p:blipFill>
          <p:spPr>
            <a:xfrm>
              <a:off x="2640246" y="6844285"/>
              <a:ext cx="5438874" cy="55922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" name="Image" descr="Image"/>
            <p:cNvPicPr>
              <a:picLocks noChangeAspect="1"/>
            </p:cNvPicPr>
            <p:nvPr/>
          </p:nvPicPr>
          <p:blipFill>
            <a:blip r:embed="rId3">
              <a:alphaModFix amt="35078"/>
            </a:blip>
            <a:stretch>
              <a:fillRect/>
            </a:stretch>
          </p:blipFill>
          <p:spPr>
            <a:xfrm rot="17049441">
              <a:off x="339429" y="271054"/>
              <a:ext cx="2810254" cy="28895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14492966" flipH="1">
              <a:off x="9191778" y="4747908"/>
              <a:ext cx="2469552" cy="25392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7751713" flipH="1">
              <a:off x="2039344" y="4746082"/>
              <a:ext cx="1287599" cy="13239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6" name="Coronavirus Spread"/>
          <p:cNvSpPr txBox="1"/>
          <p:nvPr/>
        </p:nvSpPr>
        <p:spPr>
          <a:xfrm>
            <a:off x="2265007" y="2937201"/>
            <a:ext cx="19367989" cy="1019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70000"/>
              </a:lnSpc>
              <a:spcBef>
                <a:spcPts val="1100"/>
              </a:spcBef>
              <a:defRPr sz="10100" b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rPr lang="en-US" sz="8000" b="1" dirty="0" err="1"/>
              <a:t>Spremljanje</a:t>
            </a:r>
            <a:r>
              <a:rPr lang="en-US" sz="8000" b="1" dirty="0"/>
              <a:t>, </a:t>
            </a:r>
            <a:r>
              <a:rPr lang="en-US" sz="8000" b="1" dirty="0" err="1"/>
              <a:t>prilagajanje</a:t>
            </a:r>
            <a:endParaRPr lang="en-US" sz="8000" b="1" dirty="0"/>
          </a:p>
        </p:txBody>
      </p:sp>
      <p:sp>
        <p:nvSpPr>
          <p:cNvPr id="224" name="Spain"/>
          <p:cNvSpPr txBox="1"/>
          <p:nvPr/>
        </p:nvSpPr>
        <p:spPr>
          <a:xfrm>
            <a:off x="4832414" y="4928149"/>
            <a:ext cx="102656" cy="1011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80000"/>
              </a:lnSpc>
              <a:defRPr sz="7200" b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endParaRPr dirty="0"/>
          </a:p>
        </p:txBody>
      </p:sp>
      <p:sp>
        <p:nvSpPr>
          <p:cNvPr id="38" name="Covid-19 Global Pandemic">
            <a:extLst>
              <a:ext uri="{FF2B5EF4-FFF2-40B4-BE49-F238E27FC236}">
                <a16:creationId xmlns:a16="http://schemas.microsoft.com/office/drawing/2014/main" id="{4B382A83-EB01-4D64-AF81-037058762326}"/>
              </a:ext>
            </a:extLst>
          </p:cNvPr>
          <p:cNvSpPr txBox="1"/>
          <p:nvPr/>
        </p:nvSpPr>
        <p:spPr>
          <a:xfrm>
            <a:off x="2265007" y="5068181"/>
            <a:ext cx="20285297" cy="5830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70000"/>
              </a:lnSpc>
              <a:spcBef>
                <a:spcPts val="1100"/>
              </a:spcBef>
              <a:defRPr sz="5400" b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rPr lang="en-US" sz="6600" dirty="0"/>
              <a:t>-</a:t>
            </a:r>
            <a:r>
              <a:rPr lang="en-US" sz="6600" dirty="0" err="1"/>
              <a:t>Razdeljevanje</a:t>
            </a:r>
            <a:r>
              <a:rPr lang="en-US" sz="6600" dirty="0"/>
              <a:t> </a:t>
            </a:r>
            <a:r>
              <a:rPr lang="en-US" sz="6600" dirty="0" err="1"/>
              <a:t>bomo</a:t>
            </a:r>
            <a:r>
              <a:rPr lang="en-US" sz="6600" dirty="0"/>
              <a:t> </a:t>
            </a:r>
            <a:r>
              <a:rPr lang="en-US" sz="6600" dirty="0" err="1"/>
              <a:t>prilagajali</a:t>
            </a:r>
            <a:r>
              <a:rPr lang="en-US" sz="6600" dirty="0"/>
              <a:t> </a:t>
            </a:r>
            <a:r>
              <a:rPr lang="en-US" sz="6600" dirty="0" err="1"/>
              <a:t>dobavam</a:t>
            </a:r>
            <a:endParaRPr lang="en-US" sz="6600" dirty="0"/>
          </a:p>
          <a:p>
            <a:endParaRPr lang="en-US" sz="6600" dirty="0"/>
          </a:p>
          <a:p>
            <a:r>
              <a:rPr lang="en-US" sz="6600" dirty="0"/>
              <a:t>-</a:t>
            </a:r>
            <a:r>
              <a:rPr lang="en-US" sz="6600" dirty="0" err="1"/>
              <a:t>Prilagajali</a:t>
            </a:r>
            <a:r>
              <a:rPr lang="en-US" sz="6600" dirty="0"/>
              <a:t> </a:t>
            </a:r>
            <a:r>
              <a:rPr lang="en-US" sz="6600" dirty="0" err="1"/>
              <a:t>bomo</a:t>
            </a:r>
            <a:r>
              <a:rPr lang="en-US" sz="6600" dirty="0"/>
              <a:t> </a:t>
            </a:r>
            <a:r>
              <a:rPr lang="en-US" sz="6600" dirty="0" err="1"/>
              <a:t>cepilna</a:t>
            </a:r>
            <a:r>
              <a:rPr lang="en-US" sz="6600" dirty="0"/>
              <a:t> </a:t>
            </a:r>
            <a:r>
              <a:rPr lang="en-US" sz="6600" dirty="0" err="1"/>
              <a:t>mesta</a:t>
            </a:r>
            <a:r>
              <a:rPr lang="en-US" sz="6600" dirty="0"/>
              <a:t> </a:t>
            </a:r>
            <a:r>
              <a:rPr lang="en-US" sz="6600" dirty="0" err="1"/>
              <a:t>potrebam</a:t>
            </a:r>
            <a:r>
              <a:rPr lang="en-US" sz="6600" dirty="0"/>
              <a:t> po </a:t>
            </a:r>
            <a:r>
              <a:rPr lang="en-US" sz="6600" dirty="0" err="1"/>
              <a:t>cepljenju</a:t>
            </a:r>
            <a:r>
              <a:rPr lang="en-US" sz="6600" dirty="0"/>
              <a:t> in </a:t>
            </a:r>
            <a:br>
              <a:rPr lang="en-US" sz="6600" dirty="0"/>
            </a:br>
            <a:r>
              <a:rPr lang="en-US" sz="6600" dirty="0"/>
              <a:t> </a:t>
            </a:r>
            <a:r>
              <a:rPr lang="en-US" sz="6600" dirty="0" err="1"/>
              <a:t>izpopolnjevali</a:t>
            </a:r>
            <a:r>
              <a:rPr lang="en-US" sz="6600" dirty="0"/>
              <a:t> </a:t>
            </a:r>
            <a:r>
              <a:rPr lang="en-US" sz="6600" dirty="0" err="1"/>
              <a:t>mrežo</a:t>
            </a:r>
            <a:r>
              <a:rPr lang="en-US" sz="6600" dirty="0"/>
              <a:t> </a:t>
            </a:r>
            <a:r>
              <a:rPr lang="en-US" sz="6600" dirty="0" err="1"/>
              <a:t>cepljenja</a:t>
            </a:r>
            <a:endParaRPr lang="en-US" sz="6600" dirty="0"/>
          </a:p>
          <a:p>
            <a:endParaRPr lang="en-US" sz="6600" dirty="0"/>
          </a:p>
          <a:p>
            <a:r>
              <a:rPr lang="en-US" sz="6600" dirty="0"/>
              <a:t>-</a:t>
            </a:r>
            <a:r>
              <a:rPr lang="en-US" sz="6600" dirty="0" err="1"/>
              <a:t>Sproti</a:t>
            </a:r>
            <a:r>
              <a:rPr lang="en-US" sz="6600" dirty="0"/>
              <a:t> </a:t>
            </a:r>
            <a:r>
              <a:rPr lang="en-US" sz="6600" dirty="0" err="1"/>
              <a:t>bomo</a:t>
            </a:r>
            <a:r>
              <a:rPr lang="en-US" sz="6600" dirty="0"/>
              <a:t> </a:t>
            </a:r>
            <a:r>
              <a:rPr lang="en-US" sz="6600" dirty="0" err="1"/>
              <a:t>spremljali</a:t>
            </a:r>
            <a:r>
              <a:rPr lang="en-US" sz="6600" dirty="0"/>
              <a:t> </a:t>
            </a:r>
            <a:r>
              <a:rPr lang="en-US" sz="6600" dirty="0" err="1"/>
              <a:t>stranske</a:t>
            </a:r>
            <a:r>
              <a:rPr lang="en-US" sz="6600" dirty="0"/>
              <a:t> </a:t>
            </a:r>
            <a:r>
              <a:rPr lang="en-US" sz="6600" dirty="0" err="1"/>
              <a:t>učinke</a:t>
            </a:r>
            <a:endParaRPr lang="en-US" sz="6600" dirty="0"/>
          </a:p>
          <a:p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07662895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747;p22">
            <a:extLst>
              <a:ext uri="{FF2B5EF4-FFF2-40B4-BE49-F238E27FC236}">
                <a16:creationId xmlns:a16="http://schemas.microsoft.com/office/drawing/2014/main" id="{4BE1E460-EE76-42E4-BA0B-8A349294F4CB}"/>
              </a:ext>
            </a:extLst>
          </p:cNvPr>
          <p:cNvSpPr/>
          <p:nvPr/>
        </p:nvSpPr>
        <p:spPr>
          <a:xfrm>
            <a:off x="0" y="-2"/>
            <a:ext cx="24384000" cy="13716001"/>
          </a:xfrm>
          <a:prstGeom prst="rect">
            <a:avLst/>
          </a:prstGeom>
          <a:gradFill>
            <a:gsLst>
              <a:gs pos="0">
                <a:srgbClr val="104864"/>
              </a:gs>
              <a:gs pos="100000">
                <a:srgbClr val="061C28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82" name="Group"/>
          <p:cNvGrpSpPr/>
          <p:nvPr/>
        </p:nvGrpSpPr>
        <p:grpSpPr>
          <a:xfrm rot="19034555">
            <a:off x="17902337" y="5555626"/>
            <a:ext cx="10280537" cy="10539439"/>
            <a:chOff x="0" y="0"/>
            <a:chExt cx="10280536" cy="10539438"/>
          </a:xfrm>
        </p:grpSpPr>
        <p:pic>
          <p:nvPicPr>
            <p:cNvPr id="178" name="Image" descr="Image"/>
            <p:cNvPicPr>
              <a:picLocks noChangeAspect="1"/>
            </p:cNvPicPr>
            <p:nvPr/>
          </p:nvPicPr>
          <p:blipFill>
            <a:blip r:embed="rId3">
              <a:alphaModFix amt="59781"/>
            </a:blip>
            <a:stretch>
              <a:fillRect/>
            </a:stretch>
          </p:blipFill>
          <p:spPr>
            <a:xfrm>
              <a:off x="2237488" y="5800220"/>
              <a:ext cx="4609200" cy="47392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" name="Image" descr="Image"/>
            <p:cNvPicPr>
              <a:picLocks noChangeAspect="1"/>
            </p:cNvPicPr>
            <p:nvPr/>
          </p:nvPicPr>
          <p:blipFill>
            <a:blip r:embed="rId3">
              <a:alphaModFix amt="35078"/>
            </a:blip>
            <a:stretch>
              <a:fillRect/>
            </a:stretch>
          </p:blipFill>
          <p:spPr>
            <a:xfrm rot="17049441">
              <a:off x="287651" y="229706"/>
              <a:ext cx="2381562" cy="24487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0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14492966" flipH="1">
              <a:off x="7789615" y="4023636"/>
              <a:ext cx="2092833" cy="21518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1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7751713" flipH="1">
              <a:off x="1728251" y="4022089"/>
              <a:ext cx="1091182" cy="11219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3" name="Image" descr="Image"/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-3215976" y="-5082326"/>
            <a:ext cx="7421231" cy="76305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8" name="Group"/>
          <p:cNvGrpSpPr/>
          <p:nvPr/>
        </p:nvGrpSpPr>
        <p:grpSpPr>
          <a:xfrm rot="2700000">
            <a:off x="20402035" y="-7277606"/>
            <a:ext cx="12131077" cy="12436583"/>
            <a:chOff x="0" y="0"/>
            <a:chExt cx="12131076" cy="12436582"/>
          </a:xfrm>
        </p:grpSpPr>
        <p:pic>
          <p:nvPicPr>
            <p:cNvPr id="184" name="Image" descr="Image"/>
            <p:cNvPicPr>
              <a:picLocks noChangeAspect="1"/>
            </p:cNvPicPr>
            <p:nvPr/>
          </p:nvPicPr>
          <p:blipFill>
            <a:blip r:embed="rId3">
              <a:alphaModFix amt="59781"/>
            </a:blip>
            <a:stretch>
              <a:fillRect/>
            </a:stretch>
          </p:blipFill>
          <p:spPr>
            <a:xfrm>
              <a:off x="2640246" y="6844285"/>
              <a:ext cx="5438874" cy="55922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" name="Image" descr="Image"/>
            <p:cNvPicPr>
              <a:picLocks noChangeAspect="1"/>
            </p:cNvPicPr>
            <p:nvPr/>
          </p:nvPicPr>
          <p:blipFill>
            <a:blip r:embed="rId3">
              <a:alphaModFix amt="35078"/>
            </a:blip>
            <a:stretch>
              <a:fillRect/>
            </a:stretch>
          </p:blipFill>
          <p:spPr>
            <a:xfrm rot="17049441">
              <a:off x="339429" y="271054"/>
              <a:ext cx="2810254" cy="28895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14492966" flipH="1">
              <a:off x="9191778" y="4747908"/>
              <a:ext cx="2469552" cy="25392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7751713" flipH="1">
              <a:off x="2039344" y="4746082"/>
              <a:ext cx="1287599" cy="13239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6" name="Coronavirus Spread"/>
          <p:cNvSpPr txBox="1"/>
          <p:nvPr/>
        </p:nvSpPr>
        <p:spPr>
          <a:xfrm>
            <a:off x="2049351" y="2071689"/>
            <a:ext cx="19367989" cy="188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70000"/>
              </a:lnSpc>
              <a:spcBef>
                <a:spcPts val="1100"/>
              </a:spcBef>
              <a:defRPr sz="10100" b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rPr lang="en-US" sz="8000" b="1" dirty="0" err="1"/>
              <a:t>Kako</a:t>
            </a:r>
            <a:r>
              <a:rPr lang="en-US" sz="8000" b="1" dirty="0"/>
              <a:t> do </a:t>
            </a:r>
            <a:r>
              <a:rPr lang="en-US" sz="8000" b="1" dirty="0" err="1"/>
              <a:t>cepljenja</a:t>
            </a:r>
            <a:r>
              <a:rPr lang="en-US" sz="8000" b="1" dirty="0"/>
              <a:t>, </a:t>
            </a:r>
            <a:r>
              <a:rPr lang="en-US" sz="8000" b="1" dirty="0" err="1"/>
              <a:t>če</a:t>
            </a:r>
            <a:r>
              <a:rPr lang="en-US" sz="8000" b="1" dirty="0"/>
              <a:t> </a:t>
            </a:r>
            <a:r>
              <a:rPr lang="en-US" sz="8000" b="1" dirty="0" err="1"/>
              <a:t>smatrate</a:t>
            </a:r>
            <a:r>
              <a:rPr lang="en-US" sz="8000" b="1" dirty="0"/>
              <a:t>, da </a:t>
            </a:r>
            <a:r>
              <a:rPr lang="en-US" sz="8000" b="1" dirty="0" err="1"/>
              <a:t>spadate</a:t>
            </a:r>
            <a:r>
              <a:rPr lang="en-US" sz="8000" b="1" dirty="0"/>
              <a:t> v </a:t>
            </a:r>
            <a:r>
              <a:rPr lang="en-US" sz="8000" b="1" dirty="0" err="1"/>
              <a:t>eno</a:t>
            </a:r>
            <a:r>
              <a:rPr lang="en-US" sz="8000" b="1" dirty="0"/>
              <a:t> od </a:t>
            </a:r>
            <a:r>
              <a:rPr lang="en-US" sz="8000" b="1" dirty="0" err="1"/>
              <a:t>rizičnih</a:t>
            </a:r>
            <a:r>
              <a:rPr lang="en-US" sz="8000" b="1" dirty="0"/>
              <a:t> </a:t>
            </a:r>
            <a:r>
              <a:rPr lang="en-US" sz="8000" b="1" dirty="0" err="1"/>
              <a:t>skupin</a:t>
            </a:r>
            <a:r>
              <a:rPr lang="en-US" sz="8000" b="1" dirty="0"/>
              <a:t>?</a:t>
            </a:r>
          </a:p>
        </p:txBody>
      </p:sp>
      <p:sp>
        <p:nvSpPr>
          <p:cNvPr id="224" name="Spain"/>
          <p:cNvSpPr txBox="1"/>
          <p:nvPr/>
        </p:nvSpPr>
        <p:spPr>
          <a:xfrm>
            <a:off x="4832414" y="4928149"/>
            <a:ext cx="102656" cy="1011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80000"/>
              </a:lnSpc>
              <a:defRPr sz="7200" b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endParaRPr dirty="0"/>
          </a:p>
        </p:txBody>
      </p:sp>
      <p:sp>
        <p:nvSpPr>
          <p:cNvPr id="38" name="Covid-19 Global Pandemic">
            <a:extLst>
              <a:ext uri="{FF2B5EF4-FFF2-40B4-BE49-F238E27FC236}">
                <a16:creationId xmlns:a16="http://schemas.microsoft.com/office/drawing/2014/main" id="{4B382A83-EB01-4D64-AF81-037058762326}"/>
              </a:ext>
            </a:extLst>
          </p:cNvPr>
          <p:cNvSpPr txBox="1"/>
          <p:nvPr/>
        </p:nvSpPr>
        <p:spPr>
          <a:xfrm>
            <a:off x="2049351" y="5023063"/>
            <a:ext cx="20285297" cy="6970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70000"/>
              </a:lnSpc>
              <a:spcBef>
                <a:spcPts val="1100"/>
              </a:spcBef>
              <a:defRPr sz="5400" b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rPr lang="en-US" sz="6600" dirty="0"/>
              <a:t>-</a:t>
            </a:r>
            <a:r>
              <a:rPr lang="en-US" sz="6600" dirty="0" err="1"/>
              <a:t>Zdravniki</a:t>
            </a:r>
            <a:r>
              <a:rPr lang="en-US" sz="6600" dirty="0"/>
              <a:t> </a:t>
            </a:r>
            <a:r>
              <a:rPr lang="en-US" sz="6600" dirty="0" err="1"/>
              <a:t>evidentirajo</a:t>
            </a:r>
            <a:r>
              <a:rPr lang="en-US" sz="6600" dirty="0"/>
              <a:t> </a:t>
            </a:r>
            <a:r>
              <a:rPr lang="en-US" sz="6600" dirty="0" err="1"/>
              <a:t>paciente</a:t>
            </a:r>
            <a:r>
              <a:rPr lang="en-US" sz="6600" dirty="0"/>
              <a:t>, </a:t>
            </a:r>
            <a:r>
              <a:rPr lang="en-US" sz="6600" dirty="0" err="1"/>
              <a:t>ki</a:t>
            </a:r>
            <a:r>
              <a:rPr lang="en-US" sz="6600" dirty="0"/>
              <a:t> </a:t>
            </a:r>
            <a:r>
              <a:rPr lang="en-US" sz="6600" dirty="0" err="1"/>
              <a:t>sodijo</a:t>
            </a:r>
            <a:r>
              <a:rPr lang="en-US" sz="6600" dirty="0"/>
              <a:t> v </a:t>
            </a:r>
            <a:r>
              <a:rPr lang="en-US" sz="6600" dirty="0" err="1"/>
              <a:t>posamezno</a:t>
            </a:r>
            <a:r>
              <a:rPr lang="en-US" sz="6600" dirty="0"/>
              <a:t> </a:t>
            </a:r>
            <a:br>
              <a:rPr lang="en-US" sz="6600" dirty="0"/>
            </a:br>
            <a:r>
              <a:rPr lang="en-US" sz="6600" dirty="0"/>
              <a:t> </a:t>
            </a:r>
            <a:r>
              <a:rPr lang="en-US" sz="6600" dirty="0" err="1"/>
              <a:t>skupino</a:t>
            </a:r>
            <a:r>
              <a:rPr lang="en-US" sz="6600" dirty="0"/>
              <a:t>, za </a:t>
            </a:r>
            <a:r>
              <a:rPr lang="en-US" sz="6600" dirty="0" err="1"/>
              <a:t>katero</a:t>
            </a:r>
            <a:r>
              <a:rPr lang="en-US" sz="6600" dirty="0"/>
              <a:t> se </a:t>
            </a:r>
            <a:r>
              <a:rPr lang="en-US" sz="6600" dirty="0" err="1"/>
              <a:t>trenutno</a:t>
            </a:r>
            <a:r>
              <a:rPr lang="en-US" sz="6600" dirty="0"/>
              <a:t> </a:t>
            </a:r>
            <a:r>
              <a:rPr lang="en-US" sz="6600" dirty="0" err="1"/>
              <a:t>izvaja</a:t>
            </a:r>
            <a:r>
              <a:rPr lang="en-US" sz="6600" dirty="0"/>
              <a:t> </a:t>
            </a:r>
            <a:r>
              <a:rPr lang="en-US" sz="6600" dirty="0" err="1"/>
              <a:t>cepljenje</a:t>
            </a:r>
            <a:r>
              <a:rPr lang="en-US" sz="6600" dirty="0"/>
              <a:t>; </a:t>
            </a:r>
            <a:r>
              <a:rPr lang="en-US" sz="6600" dirty="0" err="1"/>
              <a:t>lahko</a:t>
            </a:r>
            <a:r>
              <a:rPr lang="en-US" sz="6600" dirty="0"/>
              <a:t> </a:t>
            </a:r>
            <a:r>
              <a:rPr lang="en-US" sz="6600" dirty="0" err="1"/>
              <a:t>jih</a:t>
            </a:r>
            <a:r>
              <a:rPr lang="en-US" sz="6600" dirty="0"/>
              <a:t> </a:t>
            </a:r>
            <a:br>
              <a:rPr lang="en-US" sz="6600" dirty="0"/>
            </a:br>
            <a:r>
              <a:rPr lang="en-US" sz="6600" dirty="0"/>
              <a:t> </a:t>
            </a:r>
            <a:r>
              <a:rPr lang="en-US" sz="6600" dirty="0" err="1"/>
              <a:t>pokličete</a:t>
            </a:r>
            <a:r>
              <a:rPr lang="en-US" sz="6600" dirty="0"/>
              <a:t> </a:t>
            </a:r>
            <a:br>
              <a:rPr lang="en-US" sz="6600" dirty="0"/>
            </a:br>
            <a:endParaRPr lang="en-US" sz="6600" dirty="0"/>
          </a:p>
          <a:p>
            <a:r>
              <a:rPr lang="en-US" sz="6600" dirty="0"/>
              <a:t>-</a:t>
            </a:r>
            <a:r>
              <a:rPr lang="en-US" sz="6600" dirty="0" err="1"/>
              <a:t>Lahko</a:t>
            </a:r>
            <a:r>
              <a:rPr lang="en-US" sz="6600" dirty="0"/>
              <a:t> se </a:t>
            </a:r>
            <a:r>
              <a:rPr lang="en-US" sz="6600" dirty="0" err="1"/>
              <a:t>oglasite</a:t>
            </a:r>
            <a:r>
              <a:rPr lang="en-US" sz="6600" dirty="0"/>
              <a:t> </a:t>
            </a:r>
            <a:r>
              <a:rPr lang="en-US" sz="6600" dirty="0" err="1"/>
              <a:t>pri</a:t>
            </a:r>
            <a:r>
              <a:rPr lang="en-US" sz="6600" dirty="0"/>
              <a:t> </a:t>
            </a:r>
            <a:r>
              <a:rPr lang="en-US" sz="6600" dirty="0" err="1"/>
              <a:t>svojem</a:t>
            </a:r>
            <a:r>
              <a:rPr lang="en-US" sz="6600" dirty="0"/>
              <a:t> </a:t>
            </a:r>
            <a:r>
              <a:rPr lang="en-US" sz="6600" dirty="0" err="1"/>
              <a:t>zdravniku</a:t>
            </a:r>
            <a:r>
              <a:rPr lang="en-US" sz="6600" dirty="0"/>
              <a:t> in ta </a:t>
            </a:r>
            <a:r>
              <a:rPr lang="en-US" sz="6600" dirty="0" err="1"/>
              <a:t>vam</a:t>
            </a:r>
            <a:r>
              <a:rPr lang="en-US" sz="6600" dirty="0"/>
              <a:t> </a:t>
            </a:r>
            <a:r>
              <a:rPr lang="en-US" sz="6600" dirty="0" err="1"/>
              <a:t>bo</a:t>
            </a:r>
            <a:r>
              <a:rPr lang="en-US" sz="6600" dirty="0"/>
              <a:t> v </a:t>
            </a:r>
            <a:br>
              <a:rPr lang="en-US" sz="6600" dirty="0"/>
            </a:br>
            <a:r>
              <a:rPr lang="en-US" sz="6600" dirty="0"/>
              <a:t> </a:t>
            </a:r>
            <a:r>
              <a:rPr lang="en-US" sz="6600" dirty="0" err="1"/>
              <a:t>določenem</a:t>
            </a:r>
            <a:r>
              <a:rPr lang="en-US" sz="6600" dirty="0"/>
              <a:t> </a:t>
            </a:r>
            <a:r>
              <a:rPr lang="en-US" sz="6600" dirty="0" err="1"/>
              <a:t>času</a:t>
            </a:r>
            <a:r>
              <a:rPr lang="en-US" sz="6600" dirty="0"/>
              <a:t> </a:t>
            </a:r>
            <a:r>
              <a:rPr lang="en-US" sz="6600" dirty="0" err="1"/>
              <a:t>omogočil</a:t>
            </a:r>
            <a:r>
              <a:rPr lang="en-US" sz="6600" dirty="0"/>
              <a:t> </a:t>
            </a:r>
            <a:r>
              <a:rPr lang="en-US" sz="6600" dirty="0" err="1"/>
              <a:t>cepljenje</a:t>
            </a:r>
            <a:r>
              <a:rPr lang="en-US" sz="6600" dirty="0"/>
              <a:t>, ko </a:t>
            </a:r>
            <a:r>
              <a:rPr lang="en-US" sz="6600" dirty="0" err="1"/>
              <a:t>bo</a:t>
            </a:r>
            <a:r>
              <a:rPr lang="en-US" sz="6600" dirty="0"/>
              <a:t> </a:t>
            </a:r>
            <a:r>
              <a:rPr lang="en-US" sz="6600" dirty="0" err="1"/>
              <a:t>dobil</a:t>
            </a:r>
            <a:r>
              <a:rPr lang="en-US" sz="6600" dirty="0"/>
              <a:t> </a:t>
            </a:r>
            <a:r>
              <a:rPr lang="en-US" sz="6600" dirty="0" err="1"/>
              <a:t>cepivo</a:t>
            </a:r>
            <a:r>
              <a:rPr lang="en-US" sz="6600" dirty="0"/>
              <a:t>.</a:t>
            </a:r>
          </a:p>
          <a:p>
            <a:endParaRPr lang="en-US" sz="6600" dirty="0"/>
          </a:p>
          <a:p>
            <a:r>
              <a:rPr lang="en-US" sz="6600" dirty="0"/>
              <a:t>-</a:t>
            </a:r>
            <a:r>
              <a:rPr lang="en-US" sz="6600" dirty="0" err="1"/>
              <a:t>Zdravniki</a:t>
            </a:r>
            <a:r>
              <a:rPr lang="en-US" sz="6600" dirty="0"/>
              <a:t> </a:t>
            </a:r>
            <a:r>
              <a:rPr lang="en-US" sz="6600" dirty="0" err="1"/>
              <a:t>bodo</a:t>
            </a:r>
            <a:r>
              <a:rPr lang="en-US" sz="6600" dirty="0"/>
              <a:t> </a:t>
            </a:r>
            <a:r>
              <a:rPr lang="en-US" sz="6600" dirty="0" err="1"/>
              <a:t>tudi</a:t>
            </a:r>
            <a:r>
              <a:rPr lang="en-US" sz="6600" dirty="0"/>
              <a:t> </a:t>
            </a:r>
            <a:r>
              <a:rPr lang="en-US" sz="6600" dirty="0" err="1"/>
              <a:t>sami</a:t>
            </a:r>
            <a:r>
              <a:rPr lang="en-US" sz="6600" dirty="0"/>
              <a:t> </a:t>
            </a:r>
            <a:r>
              <a:rPr lang="en-US" sz="6600" dirty="0" err="1"/>
              <a:t>poklicali</a:t>
            </a:r>
            <a:r>
              <a:rPr lang="en-US" sz="6600" dirty="0"/>
              <a:t> </a:t>
            </a:r>
            <a:r>
              <a:rPr lang="en-US" sz="6600" dirty="0" err="1"/>
              <a:t>svoje</a:t>
            </a:r>
            <a:r>
              <a:rPr lang="en-US" sz="6600" dirty="0"/>
              <a:t> </a:t>
            </a:r>
            <a:r>
              <a:rPr lang="en-US" sz="6600" dirty="0" err="1"/>
              <a:t>opredeljene</a:t>
            </a:r>
            <a:r>
              <a:rPr lang="en-US" sz="6600" dirty="0"/>
              <a:t> </a:t>
            </a:r>
            <a:br>
              <a:rPr lang="en-US" sz="6600" dirty="0"/>
            </a:br>
            <a:r>
              <a:rPr lang="en-US" sz="6600" dirty="0"/>
              <a:t> </a:t>
            </a:r>
            <a:r>
              <a:rPr lang="en-US" sz="6600" dirty="0" err="1"/>
              <a:t>bolnike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47793411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747;p22">
            <a:extLst>
              <a:ext uri="{FF2B5EF4-FFF2-40B4-BE49-F238E27FC236}">
                <a16:creationId xmlns:a16="http://schemas.microsoft.com/office/drawing/2014/main" id="{4BE1E460-EE76-42E4-BA0B-8A349294F4CB}"/>
              </a:ext>
            </a:extLst>
          </p:cNvPr>
          <p:cNvSpPr/>
          <p:nvPr/>
        </p:nvSpPr>
        <p:spPr>
          <a:xfrm>
            <a:off x="0" y="-2"/>
            <a:ext cx="24384000" cy="13716001"/>
          </a:xfrm>
          <a:prstGeom prst="rect">
            <a:avLst/>
          </a:prstGeom>
          <a:gradFill>
            <a:gsLst>
              <a:gs pos="0">
                <a:srgbClr val="104864"/>
              </a:gs>
              <a:gs pos="100000">
                <a:srgbClr val="061C28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82" name="Group"/>
          <p:cNvGrpSpPr/>
          <p:nvPr/>
        </p:nvGrpSpPr>
        <p:grpSpPr>
          <a:xfrm rot="19034555">
            <a:off x="17902337" y="5555626"/>
            <a:ext cx="10280537" cy="10539439"/>
            <a:chOff x="0" y="0"/>
            <a:chExt cx="10280536" cy="10539438"/>
          </a:xfrm>
        </p:grpSpPr>
        <p:pic>
          <p:nvPicPr>
            <p:cNvPr id="178" name="Image" descr="Image"/>
            <p:cNvPicPr>
              <a:picLocks noChangeAspect="1"/>
            </p:cNvPicPr>
            <p:nvPr/>
          </p:nvPicPr>
          <p:blipFill>
            <a:blip r:embed="rId3">
              <a:alphaModFix amt="59781"/>
            </a:blip>
            <a:stretch>
              <a:fillRect/>
            </a:stretch>
          </p:blipFill>
          <p:spPr>
            <a:xfrm>
              <a:off x="2237488" y="5800220"/>
              <a:ext cx="4609200" cy="47392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" name="Image" descr="Image"/>
            <p:cNvPicPr>
              <a:picLocks noChangeAspect="1"/>
            </p:cNvPicPr>
            <p:nvPr/>
          </p:nvPicPr>
          <p:blipFill>
            <a:blip r:embed="rId3">
              <a:alphaModFix amt="35078"/>
            </a:blip>
            <a:stretch>
              <a:fillRect/>
            </a:stretch>
          </p:blipFill>
          <p:spPr>
            <a:xfrm rot="17049441">
              <a:off x="287651" y="229706"/>
              <a:ext cx="2381562" cy="24487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0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14492966" flipH="1">
              <a:off x="7789615" y="4023636"/>
              <a:ext cx="2092833" cy="21518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1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7751713" flipH="1">
              <a:off x="1728251" y="4022089"/>
              <a:ext cx="1091182" cy="11219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3" name="Image" descr="Image"/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-3215976" y="-5082326"/>
            <a:ext cx="7421231" cy="76305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8" name="Group"/>
          <p:cNvGrpSpPr/>
          <p:nvPr/>
        </p:nvGrpSpPr>
        <p:grpSpPr>
          <a:xfrm rot="2700000">
            <a:off x="20402035" y="-7277606"/>
            <a:ext cx="12131077" cy="12436583"/>
            <a:chOff x="0" y="0"/>
            <a:chExt cx="12131076" cy="12436582"/>
          </a:xfrm>
        </p:grpSpPr>
        <p:pic>
          <p:nvPicPr>
            <p:cNvPr id="184" name="Image" descr="Image"/>
            <p:cNvPicPr>
              <a:picLocks noChangeAspect="1"/>
            </p:cNvPicPr>
            <p:nvPr/>
          </p:nvPicPr>
          <p:blipFill>
            <a:blip r:embed="rId3">
              <a:alphaModFix amt="59781"/>
            </a:blip>
            <a:stretch>
              <a:fillRect/>
            </a:stretch>
          </p:blipFill>
          <p:spPr>
            <a:xfrm>
              <a:off x="2640246" y="6844285"/>
              <a:ext cx="5438874" cy="55922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" name="Image" descr="Image"/>
            <p:cNvPicPr>
              <a:picLocks noChangeAspect="1"/>
            </p:cNvPicPr>
            <p:nvPr/>
          </p:nvPicPr>
          <p:blipFill>
            <a:blip r:embed="rId3">
              <a:alphaModFix amt="35078"/>
            </a:blip>
            <a:stretch>
              <a:fillRect/>
            </a:stretch>
          </p:blipFill>
          <p:spPr>
            <a:xfrm rot="17049441">
              <a:off x="339429" y="271054"/>
              <a:ext cx="2810254" cy="28895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14492966" flipH="1">
              <a:off x="9191778" y="4747908"/>
              <a:ext cx="2469552" cy="25392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7751713" flipH="1">
              <a:off x="2039344" y="4746082"/>
              <a:ext cx="1287599" cy="13239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6" name="Coronavirus Spread"/>
          <p:cNvSpPr txBox="1"/>
          <p:nvPr/>
        </p:nvSpPr>
        <p:spPr>
          <a:xfrm>
            <a:off x="2341548" y="2116807"/>
            <a:ext cx="19367989" cy="188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70000"/>
              </a:lnSpc>
              <a:spcBef>
                <a:spcPts val="1100"/>
              </a:spcBef>
              <a:defRPr sz="10100" b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rPr lang="en-US" sz="8000" b="1" dirty="0" err="1"/>
              <a:t>Kako</a:t>
            </a:r>
            <a:r>
              <a:rPr lang="en-US" sz="8000" b="1" dirty="0"/>
              <a:t> do </a:t>
            </a:r>
            <a:r>
              <a:rPr lang="en-US" sz="8000" b="1" dirty="0" err="1"/>
              <a:t>cepljenja</a:t>
            </a:r>
            <a:r>
              <a:rPr lang="en-US" sz="8000" b="1" dirty="0"/>
              <a:t>, </a:t>
            </a:r>
            <a:br>
              <a:rPr lang="en-US" sz="8000" b="1" dirty="0"/>
            </a:br>
            <a:r>
              <a:rPr lang="en-US" sz="8000" b="1" dirty="0" err="1"/>
              <a:t>če</a:t>
            </a:r>
            <a:r>
              <a:rPr lang="en-US" sz="8000" b="1" dirty="0"/>
              <a:t> NE </a:t>
            </a:r>
            <a:r>
              <a:rPr lang="en-US" sz="8000" b="1" dirty="0" err="1"/>
              <a:t>spadate</a:t>
            </a:r>
            <a:r>
              <a:rPr lang="en-US" sz="8000" b="1" dirty="0"/>
              <a:t> v </a:t>
            </a:r>
            <a:r>
              <a:rPr lang="en-US" sz="8000" b="1" dirty="0" err="1"/>
              <a:t>eno</a:t>
            </a:r>
            <a:r>
              <a:rPr lang="en-US" sz="8000" b="1" dirty="0"/>
              <a:t> od </a:t>
            </a:r>
            <a:r>
              <a:rPr lang="en-US" sz="8000" b="1" dirty="0" err="1"/>
              <a:t>rizičnih</a:t>
            </a:r>
            <a:r>
              <a:rPr lang="en-US" sz="8000" b="1" dirty="0"/>
              <a:t> </a:t>
            </a:r>
            <a:r>
              <a:rPr lang="en-US" sz="8000" b="1" dirty="0" err="1"/>
              <a:t>skupin</a:t>
            </a:r>
            <a:r>
              <a:rPr lang="en-US" sz="8000" b="1" dirty="0"/>
              <a:t>?</a:t>
            </a:r>
          </a:p>
        </p:txBody>
      </p:sp>
      <p:sp>
        <p:nvSpPr>
          <p:cNvPr id="224" name="Spain"/>
          <p:cNvSpPr txBox="1"/>
          <p:nvPr/>
        </p:nvSpPr>
        <p:spPr>
          <a:xfrm>
            <a:off x="4832414" y="4928149"/>
            <a:ext cx="102656" cy="1011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80000"/>
              </a:lnSpc>
              <a:defRPr sz="7200" b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endParaRPr dirty="0"/>
          </a:p>
        </p:txBody>
      </p:sp>
      <p:sp>
        <p:nvSpPr>
          <p:cNvPr id="38" name="Covid-19 Global Pandemic">
            <a:extLst>
              <a:ext uri="{FF2B5EF4-FFF2-40B4-BE49-F238E27FC236}">
                <a16:creationId xmlns:a16="http://schemas.microsoft.com/office/drawing/2014/main" id="{4B382A83-EB01-4D64-AF81-037058762326}"/>
              </a:ext>
            </a:extLst>
          </p:cNvPr>
          <p:cNvSpPr txBox="1"/>
          <p:nvPr/>
        </p:nvSpPr>
        <p:spPr>
          <a:xfrm>
            <a:off x="2341548" y="5068181"/>
            <a:ext cx="20285297" cy="7963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70000"/>
              </a:lnSpc>
              <a:spcBef>
                <a:spcPts val="1100"/>
              </a:spcBef>
              <a:defRPr sz="5400" b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rPr lang="en-US" sz="6600" dirty="0" err="1"/>
              <a:t>Prijavite</a:t>
            </a:r>
            <a:r>
              <a:rPr lang="en-US" sz="6600" dirty="0"/>
              <a:t> se </a:t>
            </a:r>
            <a:r>
              <a:rPr lang="en-US" sz="6600" dirty="0" err="1"/>
              <a:t>na</a:t>
            </a:r>
            <a:r>
              <a:rPr lang="en-US" sz="6600" dirty="0"/>
              <a:t> </a:t>
            </a:r>
            <a:r>
              <a:rPr lang="en-US" sz="6600" dirty="0" err="1"/>
              <a:t>aplikacijo</a:t>
            </a:r>
            <a:r>
              <a:rPr lang="en-US" sz="6600" dirty="0"/>
              <a:t> :</a:t>
            </a:r>
            <a:br>
              <a:rPr lang="en-US" sz="6600" dirty="0"/>
            </a:br>
            <a:endParaRPr lang="en-US" sz="6600" dirty="0"/>
          </a:p>
          <a:p>
            <a:r>
              <a:rPr lang="en-US" sz="6600" dirty="0"/>
              <a:t>https://e-uprava.gov.si/podrocja/sociala-zdravje-smrt/zdravje/vloga-cepljenje.html</a:t>
            </a:r>
          </a:p>
          <a:p>
            <a:endParaRPr lang="en-US" sz="6600" dirty="0"/>
          </a:p>
          <a:p>
            <a:r>
              <a:rPr lang="en-US" sz="6600" dirty="0" err="1"/>
              <a:t>vnesite</a:t>
            </a:r>
            <a:r>
              <a:rPr lang="en-US" sz="6600" dirty="0"/>
              <a:t> </a:t>
            </a:r>
            <a:r>
              <a:rPr lang="en-US" sz="6600" dirty="0" err="1"/>
              <a:t>svoje</a:t>
            </a:r>
            <a:r>
              <a:rPr lang="en-US" sz="6600" dirty="0"/>
              <a:t> </a:t>
            </a:r>
            <a:r>
              <a:rPr lang="en-US" sz="6600" dirty="0" err="1"/>
              <a:t>podatke</a:t>
            </a:r>
            <a:r>
              <a:rPr lang="en-US" sz="6600" dirty="0"/>
              <a:t> in po </a:t>
            </a:r>
            <a:r>
              <a:rPr lang="en-US" sz="6600" dirty="0" err="1"/>
              <a:t>končanem</a:t>
            </a:r>
            <a:r>
              <a:rPr lang="en-US" sz="6600" dirty="0"/>
              <a:t> </a:t>
            </a:r>
            <a:r>
              <a:rPr lang="en-US" sz="6600" dirty="0" err="1"/>
              <a:t>cepljenju</a:t>
            </a:r>
            <a:r>
              <a:rPr lang="en-US" sz="6600" dirty="0"/>
              <a:t> </a:t>
            </a:r>
            <a:r>
              <a:rPr lang="en-US" sz="6600" dirty="0" err="1"/>
              <a:t>rizičnih</a:t>
            </a:r>
            <a:r>
              <a:rPr lang="en-US" sz="6600" dirty="0"/>
              <a:t> </a:t>
            </a:r>
            <a:r>
              <a:rPr lang="en-US" sz="6600" dirty="0" err="1"/>
              <a:t>skupin</a:t>
            </a:r>
            <a:r>
              <a:rPr lang="en-US" sz="6600" dirty="0"/>
              <a:t>, </a:t>
            </a:r>
            <a:r>
              <a:rPr lang="en-US" sz="6600" dirty="0" err="1"/>
              <a:t>boste</a:t>
            </a:r>
            <a:r>
              <a:rPr lang="en-US" sz="6600" dirty="0"/>
              <a:t> </a:t>
            </a:r>
            <a:r>
              <a:rPr lang="en-US" sz="6600" dirty="0" err="1"/>
              <a:t>dobili</a:t>
            </a:r>
            <a:r>
              <a:rPr lang="en-US" sz="6600" dirty="0"/>
              <a:t> </a:t>
            </a:r>
            <a:r>
              <a:rPr lang="en-US" sz="6600" dirty="0" err="1"/>
              <a:t>obvestilo</a:t>
            </a:r>
            <a:r>
              <a:rPr lang="en-US" sz="6600" dirty="0"/>
              <a:t> o </a:t>
            </a:r>
            <a:r>
              <a:rPr lang="en-US" sz="6600" dirty="0" err="1"/>
              <a:t>času</a:t>
            </a:r>
            <a:r>
              <a:rPr lang="en-US" sz="6600" dirty="0"/>
              <a:t> in </a:t>
            </a:r>
            <a:r>
              <a:rPr lang="en-US" sz="6600" dirty="0" err="1"/>
              <a:t>kraju</a:t>
            </a:r>
            <a:r>
              <a:rPr lang="en-US" sz="6600" dirty="0"/>
              <a:t> </a:t>
            </a:r>
            <a:r>
              <a:rPr lang="en-US" sz="6600" dirty="0" err="1"/>
              <a:t>cepljenja</a:t>
            </a:r>
            <a:r>
              <a:rPr lang="en-US" sz="6600" dirty="0"/>
              <a:t> po </a:t>
            </a:r>
            <a:r>
              <a:rPr lang="en-US" sz="6600" dirty="0" err="1"/>
              <a:t>vrstnem</a:t>
            </a:r>
            <a:r>
              <a:rPr lang="en-US" sz="6600" dirty="0"/>
              <a:t> </a:t>
            </a:r>
            <a:r>
              <a:rPr lang="en-US" sz="6600" dirty="0" err="1"/>
              <a:t>redu</a:t>
            </a:r>
            <a:r>
              <a:rPr lang="en-US" sz="6600" dirty="0"/>
              <a:t> </a:t>
            </a:r>
            <a:r>
              <a:rPr lang="en-US" sz="6600" dirty="0" err="1"/>
              <a:t>prijave</a:t>
            </a:r>
            <a:r>
              <a:rPr lang="en-US" sz="6600" dirty="0"/>
              <a:t>.</a:t>
            </a:r>
          </a:p>
          <a:p>
            <a:endParaRPr lang="en-US" sz="6600" dirty="0"/>
          </a:p>
          <a:p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586268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747;p22">
            <a:extLst>
              <a:ext uri="{FF2B5EF4-FFF2-40B4-BE49-F238E27FC236}">
                <a16:creationId xmlns:a16="http://schemas.microsoft.com/office/drawing/2014/main" id="{4BE1E460-EE76-42E4-BA0B-8A349294F4CB}"/>
              </a:ext>
            </a:extLst>
          </p:cNvPr>
          <p:cNvSpPr/>
          <p:nvPr/>
        </p:nvSpPr>
        <p:spPr>
          <a:xfrm>
            <a:off x="0" y="-2"/>
            <a:ext cx="24384000" cy="13716001"/>
          </a:xfrm>
          <a:prstGeom prst="rect">
            <a:avLst/>
          </a:prstGeom>
          <a:gradFill>
            <a:gsLst>
              <a:gs pos="0">
                <a:srgbClr val="104864"/>
              </a:gs>
              <a:gs pos="100000">
                <a:srgbClr val="061C28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82" name="Group"/>
          <p:cNvGrpSpPr/>
          <p:nvPr/>
        </p:nvGrpSpPr>
        <p:grpSpPr>
          <a:xfrm rot="19034555">
            <a:off x="17902337" y="5555626"/>
            <a:ext cx="10280537" cy="10539439"/>
            <a:chOff x="0" y="0"/>
            <a:chExt cx="10280536" cy="10539438"/>
          </a:xfrm>
        </p:grpSpPr>
        <p:pic>
          <p:nvPicPr>
            <p:cNvPr id="178" name="Image" descr="Image"/>
            <p:cNvPicPr>
              <a:picLocks noChangeAspect="1"/>
            </p:cNvPicPr>
            <p:nvPr/>
          </p:nvPicPr>
          <p:blipFill>
            <a:blip r:embed="rId3">
              <a:alphaModFix amt="59781"/>
            </a:blip>
            <a:stretch>
              <a:fillRect/>
            </a:stretch>
          </p:blipFill>
          <p:spPr>
            <a:xfrm>
              <a:off x="2237488" y="5800220"/>
              <a:ext cx="4609200" cy="47392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" name="Image" descr="Image"/>
            <p:cNvPicPr>
              <a:picLocks noChangeAspect="1"/>
            </p:cNvPicPr>
            <p:nvPr/>
          </p:nvPicPr>
          <p:blipFill>
            <a:blip r:embed="rId3">
              <a:alphaModFix amt="35078"/>
            </a:blip>
            <a:stretch>
              <a:fillRect/>
            </a:stretch>
          </p:blipFill>
          <p:spPr>
            <a:xfrm rot="17049441">
              <a:off x="287651" y="229706"/>
              <a:ext cx="2381562" cy="24487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0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14492966" flipH="1">
              <a:off x="7789615" y="4023636"/>
              <a:ext cx="2092833" cy="21518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1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7751713" flipH="1">
              <a:off x="1728251" y="4022089"/>
              <a:ext cx="1091182" cy="11219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3" name="Image" descr="Image"/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-3215976" y="-5082326"/>
            <a:ext cx="7421231" cy="76305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8" name="Group"/>
          <p:cNvGrpSpPr/>
          <p:nvPr/>
        </p:nvGrpSpPr>
        <p:grpSpPr>
          <a:xfrm rot="2700000">
            <a:off x="20402035" y="-7277606"/>
            <a:ext cx="12131077" cy="12436583"/>
            <a:chOff x="0" y="0"/>
            <a:chExt cx="12131076" cy="12436582"/>
          </a:xfrm>
        </p:grpSpPr>
        <p:pic>
          <p:nvPicPr>
            <p:cNvPr id="184" name="Image" descr="Image"/>
            <p:cNvPicPr>
              <a:picLocks noChangeAspect="1"/>
            </p:cNvPicPr>
            <p:nvPr/>
          </p:nvPicPr>
          <p:blipFill>
            <a:blip r:embed="rId3">
              <a:alphaModFix amt="59781"/>
            </a:blip>
            <a:stretch>
              <a:fillRect/>
            </a:stretch>
          </p:blipFill>
          <p:spPr>
            <a:xfrm>
              <a:off x="2640246" y="6844285"/>
              <a:ext cx="5438874" cy="55922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" name="Image" descr="Image"/>
            <p:cNvPicPr>
              <a:picLocks noChangeAspect="1"/>
            </p:cNvPicPr>
            <p:nvPr/>
          </p:nvPicPr>
          <p:blipFill>
            <a:blip r:embed="rId3">
              <a:alphaModFix amt="35078"/>
            </a:blip>
            <a:stretch>
              <a:fillRect/>
            </a:stretch>
          </p:blipFill>
          <p:spPr>
            <a:xfrm rot="17049441">
              <a:off x="339429" y="271054"/>
              <a:ext cx="2810254" cy="28895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14492966" flipH="1">
              <a:off x="9191778" y="4747908"/>
              <a:ext cx="2469552" cy="25392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7751713" flipH="1">
              <a:off x="2039344" y="4746082"/>
              <a:ext cx="1287599" cy="13239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6" name="Coronavirus Spread"/>
          <p:cNvSpPr txBox="1"/>
          <p:nvPr/>
        </p:nvSpPr>
        <p:spPr>
          <a:xfrm>
            <a:off x="2508005" y="3978026"/>
            <a:ext cx="19367989" cy="6190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70000"/>
              </a:lnSpc>
              <a:spcBef>
                <a:spcPts val="1100"/>
              </a:spcBef>
              <a:defRPr sz="10100" b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 algn="ctr"/>
            <a:r>
              <a:rPr lang="it-IT" sz="8000" b="1" dirty="0"/>
              <a:t>Zavihajmo rokave. </a:t>
            </a:r>
            <a:br>
              <a:rPr lang="it-IT" sz="8000" b="1" dirty="0"/>
            </a:br>
            <a:r>
              <a:rPr lang="it-IT" sz="8000" b="1" dirty="0"/>
              <a:t>Cepimo se. </a:t>
            </a:r>
            <a:br>
              <a:rPr lang="it-IT" sz="8000" b="1" dirty="0"/>
            </a:br>
            <a:r>
              <a:rPr lang="it-IT" sz="8000" b="1" dirty="0"/>
              <a:t>In ostanimo zdravi.</a:t>
            </a:r>
            <a:br>
              <a:rPr lang="it-IT" sz="8000" b="1" dirty="0"/>
            </a:br>
            <a:br>
              <a:rPr lang="it-IT" sz="8000" b="1" dirty="0"/>
            </a:br>
            <a:br>
              <a:rPr lang="it-IT" sz="8000" b="1" dirty="0"/>
            </a:br>
            <a:br>
              <a:rPr lang="it-IT" sz="8000" b="1" dirty="0"/>
            </a:br>
            <a:r>
              <a:rPr lang="it-IT" sz="8000" b="1" dirty="0"/>
              <a:t>Hvala za pozornost!</a:t>
            </a:r>
            <a:endParaRPr lang="en-US" sz="8000" b="1" dirty="0"/>
          </a:p>
        </p:txBody>
      </p:sp>
      <p:sp>
        <p:nvSpPr>
          <p:cNvPr id="224" name="Spain"/>
          <p:cNvSpPr txBox="1"/>
          <p:nvPr/>
        </p:nvSpPr>
        <p:spPr>
          <a:xfrm>
            <a:off x="4832414" y="4928149"/>
            <a:ext cx="102656" cy="1011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80000"/>
              </a:lnSpc>
              <a:defRPr sz="7200" b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231438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747;p22">
            <a:extLst>
              <a:ext uri="{FF2B5EF4-FFF2-40B4-BE49-F238E27FC236}">
                <a16:creationId xmlns:a16="http://schemas.microsoft.com/office/drawing/2014/main" id="{4BE1E460-EE76-42E4-BA0B-8A349294F4CB}"/>
              </a:ext>
            </a:extLst>
          </p:cNvPr>
          <p:cNvSpPr/>
          <p:nvPr/>
        </p:nvSpPr>
        <p:spPr>
          <a:xfrm>
            <a:off x="0" y="-2"/>
            <a:ext cx="24384000" cy="13716001"/>
          </a:xfrm>
          <a:prstGeom prst="rect">
            <a:avLst/>
          </a:prstGeom>
          <a:gradFill>
            <a:gsLst>
              <a:gs pos="0">
                <a:srgbClr val="104864"/>
              </a:gs>
              <a:gs pos="100000">
                <a:srgbClr val="061C28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82" name="Group"/>
          <p:cNvGrpSpPr/>
          <p:nvPr/>
        </p:nvGrpSpPr>
        <p:grpSpPr>
          <a:xfrm rot="19034555">
            <a:off x="17902337" y="5555626"/>
            <a:ext cx="10280537" cy="10539439"/>
            <a:chOff x="0" y="0"/>
            <a:chExt cx="10280536" cy="10539438"/>
          </a:xfrm>
        </p:grpSpPr>
        <p:pic>
          <p:nvPicPr>
            <p:cNvPr id="178" name="Image" descr="Image"/>
            <p:cNvPicPr>
              <a:picLocks noChangeAspect="1"/>
            </p:cNvPicPr>
            <p:nvPr/>
          </p:nvPicPr>
          <p:blipFill>
            <a:blip r:embed="rId3">
              <a:alphaModFix amt="59781"/>
            </a:blip>
            <a:stretch>
              <a:fillRect/>
            </a:stretch>
          </p:blipFill>
          <p:spPr>
            <a:xfrm>
              <a:off x="2237488" y="5800220"/>
              <a:ext cx="4609200" cy="47392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" name="Image" descr="Image"/>
            <p:cNvPicPr>
              <a:picLocks noChangeAspect="1"/>
            </p:cNvPicPr>
            <p:nvPr/>
          </p:nvPicPr>
          <p:blipFill>
            <a:blip r:embed="rId3">
              <a:alphaModFix amt="35078"/>
            </a:blip>
            <a:stretch>
              <a:fillRect/>
            </a:stretch>
          </p:blipFill>
          <p:spPr>
            <a:xfrm rot="17049441">
              <a:off x="287651" y="229706"/>
              <a:ext cx="2381562" cy="24487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0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14492966" flipH="1">
              <a:off x="7789615" y="4023636"/>
              <a:ext cx="2092833" cy="21518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1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7751713" flipH="1">
              <a:off x="1728251" y="4022089"/>
              <a:ext cx="1091182" cy="11219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3" name="Image" descr="Image"/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-3215976" y="-5082326"/>
            <a:ext cx="7421231" cy="76305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8" name="Group"/>
          <p:cNvGrpSpPr/>
          <p:nvPr/>
        </p:nvGrpSpPr>
        <p:grpSpPr>
          <a:xfrm rot="2700000">
            <a:off x="20402035" y="-7277606"/>
            <a:ext cx="12131077" cy="12436583"/>
            <a:chOff x="0" y="0"/>
            <a:chExt cx="12131076" cy="12436582"/>
          </a:xfrm>
        </p:grpSpPr>
        <p:pic>
          <p:nvPicPr>
            <p:cNvPr id="184" name="Image" descr="Image"/>
            <p:cNvPicPr>
              <a:picLocks noChangeAspect="1"/>
            </p:cNvPicPr>
            <p:nvPr/>
          </p:nvPicPr>
          <p:blipFill>
            <a:blip r:embed="rId3">
              <a:alphaModFix amt="59781"/>
            </a:blip>
            <a:stretch>
              <a:fillRect/>
            </a:stretch>
          </p:blipFill>
          <p:spPr>
            <a:xfrm>
              <a:off x="2640246" y="6844285"/>
              <a:ext cx="5438874" cy="55922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" name="Image" descr="Image"/>
            <p:cNvPicPr>
              <a:picLocks noChangeAspect="1"/>
            </p:cNvPicPr>
            <p:nvPr/>
          </p:nvPicPr>
          <p:blipFill>
            <a:blip r:embed="rId3">
              <a:alphaModFix amt="35078"/>
            </a:blip>
            <a:stretch>
              <a:fillRect/>
            </a:stretch>
          </p:blipFill>
          <p:spPr>
            <a:xfrm rot="17049441">
              <a:off x="339429" y="271054"/>
              <a:ext cx="2810254" cy="28895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14492966" flipH="1">
              <a:off x="9191778" y="4747908"/>
              <a:ext cx="2469552" cy="25392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7751713" flipH="1">
              <a:off x="2039344" y="4746082"/>
              <a:ext cx="1287599" cy="13239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6" name="Coronavirus Spread"/>
          <p:cNvSpPr txBox="1"/>
          <p:nvPr/>
        </p:nvSpPr>
        <p:spPr>
          <a:xfrm>
            <a:off x="1903449" y="1348637"/>
            <a:ext cx="19367989" cy="1019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70000"/>
              </a:lnSpc>
              <a:spcBef>
                <a:spcPts val="1100"/>
              </a:spcBef>
              <a:defRPr sz="10100" b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rPr lang="en-US" sz="8000" b="1" dirty="0"/>
              <a:t>CEPIVA SO VARNA</a:t>
            </a:r>
          </a:p>
        </p:txBody>
      </p:sp>
      <p:sp>
        <p:nvSpPr>
          <p:cNvPr id="224" name="Spain"/>
          <p:cNvSpPr txBox="1"/>
          <p:nvPr/>
        </p:nvSpPr>
        <p:spPr>
          <a:xfrm>
            <a:off x="4832414" y="4928149"/>
            <a:ext cx="102656" cy="1011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80000"/>
              </a:lnSpc>
              <a:defRPr sz="7200" b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endParaRPr dirty="0"/>
          </a:p>
        </p:txBody>
      </p:sp>
      <p:sp>
        <p:nvSpPr>
          <p:cNvPr id="38" name="Covid-19 Global Pandemic">
            <a:extLst>
              <a:ext uri="{FF2B5EF4-FFF2-40B4-BE49-F238E27FC236}">
                <a16:creationId xmlns:a16="http://schemas.microsoft.com/office/drawing/2014/main" id="{4B382A83-EB01-4D64-AF81-037058762326}"/>
              </a:ext>
            </a:extLst>
          </p:cNvPr>
          <p:cNvSpPr txBox="1"/>
          <p:nvPr/>
        </p:nvSpPr>
        <p:spPr>
          <a:xfrm>
            <a:off x="2193702" y="2929216"/>
            <a:ext cx="20285297" cy="9412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70000"/>
              </a:lnSpc>
              <a:spcBef>
                <a:spcPts val="1100"/>
              </a:spcBef>
              <a:defRPr sz="5400" b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rPr lang="en-US" dirty="0"/>
              <a:t>-TRENUTNO SE V SVETU PREIZKUŠA PREKO 200 VRST CEPIV.</a:t>
            </a:r>
          </a:p>
          <a:p>
            <a:endParaRPr lang="en-US" dirty="0"/>
          </a:p>
          <a:p>
            <a:r>
              <a:rPr lang="en-US" dirty="0"/>
              <a:t>-PRI PREIZKUŠANJU SE SLEDI PREDKLINIČNIM IN KLINIČNIM ŠTUDIJAM IN ŠELE ČE SO TE ŠTUDIJE USPEŠNE SE CEPIVO DA V OCENO EVROPSKI AGENCIJI ZA ZDRAVILA.</a:t>
            </a:r>
          </a:p>
          <a:p>
            <a:endParaRPr lang="en-US" dirty="0"/>
          </a:p>
          <a:p>
            <a:r>
              <a:rPr lang="en-US" dirty="0"/>
              <a:t>-AGRENCIJI MORAJO PROIZVAJALCI DOKAZATI, DA SO CEPIVA VARNA KVALITETNA IN UČINKOVITA.</a:t>
            </a:r>
          </a:p>
          <a:p>
            <a:endParaRPr lang="en-US" dirty="0"/>
          </a:p>
          <a:p>
            <a:r>
              <a:rPr lang="en-US" dirty="0"/>
              <a:t>-CEPIVA SE LAHKO ZAČNEJO UPORABLJATI LE, ČE IMAJO DOVOLJENJE ZA PROMET S CEPIVOM OD EVROPSKE AGENCIJE ZA ZDRAVILA</a:t>
            </a:r>
          </a:p>
          <a:p>
            <a:endParaRPr lang="en-US" dirty="0"/>
          </a:p>
          <a:p>
            <a:r>
              <a:rPr lang="en-US" dirty="0"/>
              <a:t>-AGENCIJA POTEM VUPORABE CEPIVA SPREMLJA NJEGOVO IMPLEMENTACIJO V VSAKODNEVNO PRAKSOES ČAS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5256980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747;p22">
            <a:extLst>
              <a:ext uri="{FF2B5EF4-FFF2-40B4-BE49-F238E27FC236}">
                <a16:creationId xmlns:a16="http://schemas.microsoft.com/office/drawing/2014/main" id="{4BE1E460-EE76-42E4-BA0B-8A349294F4CB}"/>
              </a:ext>
            </a:extLst>
          </p:cNvPr>
          <p:cNvSpPr/>
          <p:nvPr/>
        </p:nvSpPr>
        <p:spPr>
          <a:xfrm>
            <a:off x="0" y="-2"/>
            <a:ext cx="24384000" cy="13716001"/>
          </a:xfrm>
          <a:prstGeom prst="rect">
            <a:avLst/>
          </a:prstGeom>
          <a:gradFill>
            <a:gsLst>
              <a:gs pos="0">
                <a:srgbClr val="104864"/>
              </a:gs>
              <a:gs pos="100000">
                <a:srgbClr val="061C28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82" name="Group"/>
          <p:cNvGrpSpPr/>
          <p:nvPr/>
        </p:nvGrpSpPr>
        <p:grpSpPr>
          <a:xfrm rot="19034555">
            <a:off x="17902337" y="5555626"/>
            <a:ext cx="10280537" cy="10539439"/>
            <a:chOff x="0" y="0"/>
            <a:chExt cx="10280536" cy="10539438"/>
          </a:xfrm>
        </p:grpSpPr>
        <p:pic>
          <p:nvPicPr>
            <p:cNvPr id="178" name="Image" descr="Image"/>
            <p:cNvPicPr>
              <a:picLocks noChangeAspect="1"/>
            </p:cNvPicPr>
            <p:nvPr/>
          </p:nvPicPr>
          <p:blipFill>
            <a:blip r:embed="rId3">
              <a:alphaModFix amt="59781"/>
            </a:blip>
            <a:stretch>
              <a:fillRect/>
            </a:stretch>
          </p:blipFill>
          <p:spPr>
            <a:xfrm>
              <a:off x="2237488" y="5800220"/>
              <a:ext cx="4609200" cy="47392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" name="Image" descr="Image"/>
            <p:cNvPicPr>
              <a:picLocks noChangeAspect="1"/>
            </p:cNvPicPr>
            <p:nvPr/>
          </p:nvPicPr>
          <p:blipFill>
            <a:blip r:embed="rId3">
              <a:alphaModFix amt="35078"/>
            </a:blip>
            <a:stretch>
              <a:fillRect/>
            </a:stretch>
          </p:blipFill>
          <p:spPr>
            <a:xfrm rot="17049441">
              <a:off x="287651" y="229706"/>
              <a:ext cx="2381562" cy="24487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0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14492966" flipH="1">
              <a:off x="7789615" y="4023636"/>
              <a:ext cx="2092833" cy="21518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1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7751713" flipH="1">
              <a:off x="1728251" y="4022089"/>
              <a:ext cx="1091182" cy="11219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3" name="Image" descr="Image"/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-3215976" y="-5082326"/>
            <a:ext cx="7421231" cy="76305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8" name="Group"/>
          <p:cNvGrpSpPr/>
          <p:nvPr/>
        </p:nvGrpSpPr>
        <p:grpSpPr>
          <a:xfrm rot="2700000">
            <a:off x="20402035" y="-7277606"/>
            <a:ext cx="12131077" cy="12436583"/>
            <a:chOff x="0" y="0"/>
            <a:chExt cx="12131076" cy="12436582"/>
          </a:xfrm>
        </p:grpSpPr>
        <p:pic>
          <p:nvPicPr>
            <p:cNvPr id="184" name="Image" descr="Image"/>
            <p:cNvPicPr>
              <a:picLocks noChangeAspect="1"/>
            </p:cNvPicPr>
            <p:nvPr/>
          </p:nvPicPr>
          <p:blipFill>
            <a:blip r:embed="rId3">
              <a:alphaModFix amt="59781"/>
            </a:blip>
            <a:stretch>
              <a:fillRect/>
            </a:stretch>
          </p:blipFill>
          <p:spPr>
            <a:xfrm>
              <a:off x="2640246" y="6844285"/>
              <a:ext cx="5438874" cy="55922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" name="Image" descr="Image"/>
            <p:cNvPicPr>
              <a:picLocks noChangeAspect="1"/>
            </p:cNvPicPr>
            <p:nvPr/>
          </p:nvPicPr>
          <p:blipFill>
            <a:blip r:embed="rId3">
              <a:alphaModFix amt="35078"/>
            </a:blip>
            <a:stretch>
              <a:fillRect/>
            </a:stretch>
          </p:blipFill>
          <p:spPr>
            <a:xfrm rot="17049441">
              <a:off x="339429" y="271054"/>
              <a:ext cx="2810254" cy="28895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14492966" flipH="1">
              <a:off x="9191778" y="4747908"/>
              <a:ext cx="2469552" cy="25392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7751713" flipH="1">
              <a:off x="2039344" y="4746082"/>
              <a:ext cx="1287599" cy="13239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6" name="Coronavirus Spread"/>
          <p:cNvSpPr txBox="1"/>
          <p:nvPr/>
        </p:nvSpPr>
        <p:spPr>
          <a:xfrm>
            <a:off x="1903449" y="1348637"/>
            <a:ext cx="19367989" cy="928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70000"/>
              </a:lnSpc>
              <a:spcBef>
                <a:spcPts val="1100"/>
              </a:spcBef>
              <a:defRPr sz="10100" b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rPr lang="en-US" sz="7200" b="1" dirty="0"/>
              <a:t>ZAČETEK CEPLJENJA </a:t>
            </a:r>
          </a:p>
        </p:txBody>
      </p:sp>
      <p:sp>
        <p:nvSpPr>
          <p:cNvPr id="224" name="Spain"/>
          <p:cNvSpPr txBox="1"/>
          <p:nvPr/>
        </p:nvSpPr>
        <p:spPr>
          <a:xfrm>
            <a:off x="4832414" y="4928149"/>
            <a:ext cx="102656" cy="1011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80000"/>
              </a:lnSpc>
              <a:defRPr sz="7200" b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endParaRPr dirty="0"/>
          </a:p>
        </p:txBody>
      </p:sp>
      <p:sp>
        <p:nvSpPr>
          <p:cNvPr id="38" name="Covid-19 Global Pandemic">
            <a:extLst>
              <a:ext uri="{FF2B5EF4-FFF2-40B4-BE49-F238E27FC236}">
                <a16:creationId xmlns:a16="http://schemas.microsoft.com/office/drawing/2014/main" id="{4B382A83-EB01-4D64-AF81-037058762326}"/>
              </a:ext>
            </a:extLst>
          </p:cNvPr>
          <p:cNvSpPr txBox="1"/>
          <p:nvPr/>
        </p:nvSpPr>
        <p:spPr>
          <a:xfrm>
            <a:off x="2193702" y="2929216"/>
            <a:ext cx="20285297" cy="9412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70000"/>
              </a:lnSpc>
              <a:spcBef>
                <a:spcPts val="1100"/>
              </a:spcBef>
              <a:defRPr sz="5400" b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rPr lang="en-US" dirty="0"/>
              <a:t>-NA ZAČETKU CEPLJENJA JE PROIZVODNJA CEPIV ŠE MAJHNA IN NE DOHITEVA VSEH POTREB PO CEPIVIH</a:t>
            </a:r>
          </a:p>
          <a:p>
            <a:endParaRPr lang="en-US" dirty="0"/>
          </a:p>
          <a:p>
            <a:r>
              <a:rPr lang="en-US" dirty="0"/>
              <a:t>-KER JE ŠTEVILO ODMERKOV OMEJENO SE SPREJEMA UKREPE, KI OMOGOČAJO CEPLJENJE TISTIH OSEB, KI SO NAJBOLJ ZDRAVSTVENO OGROŽENE.</a:t>
            </a:r>
          </a:p>
          <a:p>
            <a:endParaRPr lang="en-US" dirty="0"/>
          </a:p>
          <a:p>
            <a:r>
              <a:rPr lang="en-US" dirty="0"/>
              <a:t>-VZPOSTAVITI JE POTREBNO CEPILNA MESTA IN MREŽO CEPILNIH MEST.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-ZAPOSLENI NA CEPILNEM MESTU MORAJO IMETI ZAŠČITNO OPREMO ZNANJE IN ČAS ZA CEPLJENJE.</a:t>
            </a:r>
          </a:p>
          <a:p>
            <a:endParaRPr lang="en-US" dirty="0"/>
          </a:p>
          <a:p>
            <a:r>
              <a:rPr lang="en-US" dirty="0"/>
              <a:t>-KORISTIMO MREŽO CEPILNIH MEST, KI ŽE OBSTAJA V SLOVENIJI IN JO PO POTREBI NADGRAJUJEMO</a:t>
            </a:r>
          </a:p>
        </p:txBody>
      </p:sp>
    </p:spTree>
    <p:extLst>
      <p:ext uri="{BB962C8B-B14F-4D97-AF65-F5344CB8AC3E}">
        <p14:creationId xmlns:p14="http://schemas.microsoft.com/office/powerpoint/2010/main" val="352337315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747;p22">
            <a:extLst>
              <a:ext uri="{FF2B5EF4-FFF2-40B4-BE49-F238E27FC236}">
                <a16:creationId xmlns:a16="http://schemas.microsoft.com/office/drawing/2014/main" id="{4BE1E460-EE76-42E4-BA0B-8A349294F4CB}"/>
              </a:ext>
            </a:extLst>
          </p:cNvPr>
          <p:cNvSpPr/>
          <p:nvPr/>
        </p:nvSpPr>
        <p:spPr>
          <a:xfrm>
            <a:off x="0" y="-2"/>
            <a:ext cx="24384000" cy="13716001"/>
          </a:xfrm>
          <a:prstGeom prst="rect">
            <a:avLst/>
          </a:prstGeom>
          <a:gradFill>
            <a:gsLst>
              <a:gs pos="0">
                <a:srgbClr val="104864"/>
              </a:gs>
              <a:gs pos="100000">
                <a:srgbClr val="061C28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82" name="Group"/>
          <p:cNvGrpSpPr/>
          <p:nvPr/>
        </p:nvGrpSpPr>
        <p:grpSpPr>
          <a:xfrm rot="19034555">
            <a:off x="17902337" y="5555626"/>
            <a:ext cx="10280537" cy="10539439"/>
            <a:chOff x="0" y="0"/>
            <a:chExt cx="10280536" cy="10539438"/>
          </a:xfrm>
        </p:grpSpPr>
        <p:pic>
          <p:nvPicPr>
            <p:cNvPr id="178" name="Image" descr="Image"/>
            <p:cNvPicPr>
              <a:picLocks noChangeAspect="1"/>
            </p:cNvPicPr>
            <p:nvPr/>
          </p:nvPicPr>
          <p:blipFill>
            <a:blip r:embed="rId3">
              <a:alphaModFix amt="59781"/>
            </a:blip>
            <a:stretch>
              <a:fillRect/>
            </a:stretch>
          </p:blipFill>
          <p:spPr>
            <a:xfrm>
              <a:off x="2237488" y="5800220"/>
              <a:ext cx="4609200" cy="47392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" name="Image" descr="Image"/>
            <p:cNvPicPr>
              <a:picLocks noChangeAspect="1"/>
            </p:cNvPicPr>
            <p:nvPr/>
          </p:nvPicPr>
          <p:blipFill>
            <a:blip r:embed="rId3">
              <a:alphaModFix amt="35078"/>
            </a:blip>
            <a:stretch>
              <a:fillRect/>
            </a:stretch>
          </p:blipFill>
          <p:spPr>
            <a:xfrm rot="17049441">
              <a:off x="287651" y="229706"/>
              <a:ext cx="2381562" cy="24487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0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14492966" flipH="1">
              <a:off x="7789615" y="4023636"/>
              <a:ext cx="2092833" cy="21518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1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7751713" flipH="1">
              <a:off x="1728251" y="4022089"/>
              <a:ext cx="1091182" cy="11219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3" name="Image" descr="Image"/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-3215976" y="-5082326"/>
            <a:ext cx="7421231" cy="76305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8" name="Group"/>
          <p:cNvGrpSpPr/>
          <p:nvPr/>
        </p:nvGrpSpPr>
        <p:grpSpPr>
          <a:xfrm rot="2700000">
            <a:off x="20402035" y="-7277606"/>
            <a:ext cx="12131077" cy="12436583"/>
            <a:chOff x="0" y="0"/>
            <a:chExt cx="12131076" cy="12436582"/>
          </a:xfrm>
        </p:grpSpPr>
        <p:pic>
          <p:nvPicPr>
            <p:cNvPr id="184" name="Image" descr="Image"/>
            <p:cNvPicPr>
              <a:picLocks noChangeAspect="1"/>
            </p:cNvPicPr>
            <p:nvPr/>
          </p:nvPicPr>
          <p:blipFill>
            <a:blip r:embed="rId3">
              <a:alphaModFix amt="59781"/>
            </a:blip>
            <a:stretch>
              <a:fillRect/>
            </a:stretch>
          </p:blipFill>
          <p:spPr>
            <a:xfrm>
              <a:off x="2640246" y="6844285"/>
              <a:ext cx="5438874" cy="55922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" name="Image" descr="Image"/>
            <p:cNvPicPr>
              <a:picLocks noChangeAspect="1"/>
            </p:cNvPicPr>
            <p:nvPr/>
          </p:nvPicPr>
          <p:blipFill>
            <a:blip r:embed="rId3">
              <a:alphaModFix amt="35078"/>
            </a:blip>
            <a:stretch>
              <a:fillRect/>
            </a:stretch>
          </p:blipFill>
          <p:spPr>
            <a:xfrm rot="17049441">
              <a:off x="339429" y="271054"/>
              <a:ext cx="2810254" cy="28895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14492966" flipH="1">
              <a:off x="9191778" y="4747908"/>
              <a:ext cx="2469552" cy="25392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7751713" flipH="1">
              <a:off x="2039344" y="4746082"/>
              <a:ext cx="1287599" cy="13239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6" name="Coronavirus Spread"/>
          <p:cNvSpPr txBox="1"/>
          <p:nvPr/>
        </p:nvSpPr>
        <p:spPr>
          <a:xfrm>
            <a:off x="1903449" y="1348637"/>
            <a:ext cx="19367989" cy="1019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70000"/>
              </a:lnSpc>
              <a:spcBef>
                <a:spcPts val="1100"/>
              </a:spcBef>
              <a:defRPr sz="10100" b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rPr lang="en-US" sz="8000" b="1" dirty="0"/>
              <a:t>LOGISTIKA</a:t>
            </a:r>
          </a:p>
        </p:txBody>
      </p:sp>
      <p:sp>
        <p:nvSpPr>
          <p:cNvPr id="224" name="Spain"/>
          <p:cNvSpPr txBox="1"/>
          <p:nvPr/>
        </p:nvSpPr>
        <p:spPr>
          <a:xfrm>
            <a:off x="4832414" y="4928149"/>
            <a:ext cx="102656" cy="1011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80000"/>
              </a:lnSpc>
              <a:defRPr sz="7200" b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endParaRPr dirty="0"/>
          </a:p>
        </p:txBody>
      </p:sp>
      <p:sp>
        <p:nvSpPr>
          <p:cNvPr id="38" name="Covid-19 Global Pandemic">
            <a:extLst>
              <a:ext uri="{FF2B5EF4-FFF2-40B4-BE49-F238E27FC236}">
                <a16:creationId xmlns:a16="http://schemas.microsoft.com/office/drawing/2014/main" id="{4B382A83-EB01-4D64-AF81-037058762326}"/>
              </a:ext>
            </a:extLst>
          </p:cNvPr>
          <p:cNvSpPr txBox="1"/>
          <p:nvPr/>
        </p:nvSpPr>
        <p:spPr>
          <a:xfrm>
            <a:off x="2193702" y="2929216"/>
            <a:ext cx="20285297" cy="9553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70000"/>
              </a:lnSpc>
              <a:spcBef>
                <a:spcPts val="1100"/>
              </a:spcBef>
              <a:defRPr sz="5400" b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rPr lang="en-US" dirty="0"/>
              <a:t>VZPOSTAVITI JE POTREBNO CELOTNO LOGISTIKO CEPLJENJA:</a:t>
            </a:r>
          </a:p>
          <a:p>
            <a:endParaRPr lang="en-US" dirty="0"/>
          </a:p>
          <a:p>
            <a:r>
              <a:rPr lang="en-US" dirty="0"/>
              <a:t>	-NABAVA CEPIVA</a:t>
            </a:r>
          </a:p>
          <a:p>
            <a:r>
              <a:rPr lang="en-US" dirty="0"/>
              <a:t>	-TRANSPORT V DRŽAVO V CENTRALNO SKLADIŠČE, KI MORA BITI 	  		USTREZNO OPREMLJENO IN KADROVSKO POPOLNJENO</a:t>
            </a:r>
          </a:p>
          <a:p>
            <a:r>
              <a:rPr lang="en-US" dirty="0"/>
              <a:t>	-RAZDELJEVANJE CEPIVA V MANJŠE PAKETE, KI SE DOSTAVIJO 	CEPITELJU</a:t>
            </a:r>
          </a:p>
          <a:p>
            <a:r>
              <a:rPr lang="en-US" dirty="0"/>
              <a:t>	-ZAGOTAVLJATI JE POTREBNO HLADNO VERIGO</a:t>
            </a:r>
          </a:p>
          <a:p>
            <a:r>
              <a:rPr lang="en-US" dirty="0"/>
              <a:t>	-CEPITELJI POTEM IZVAJAJO CEPLJENJE, KI JE V ČASU COVIDA SEVEDA 	POD POSEBNIMI POGOJI, KI ŠČITIJO TAKO CEPITELJA, KOT TUDI 	CEPLJENO OSEBO.</a:t>
            </a:r>
          </a:p>
          <a:p>
            <a:r>
              <a:rPr lang="en-US" dirty="0"/>
              <a:t>	-SLEDENJE STRANSKIM UČINKOM</a:t>
            </a:r>
          </a:p>
          <a:p>
            <a:r>
              <a:rPr lang="en-US" dirty="0"/>
              <a:t>	-REVAKCINACIJA </a:t>
            </a:r>
          </a:p>
          <a:p>
            <a:r>
              <a:rPr lang="en-US" dirty="0"/>
              <a:t>	-INFORMACIJSKI SISTEM</a:t>
            </a:r>
          </a:p>
        </p:txBody>
      </p:sp>
      <p:pic>
        <p:nvPicPr>
          <p:cNvPr id="17" name="Slika 3">
            <a:extLst>
              <a:ext uri="{FF2B5EF4-FFF2-40B4-BE49-F238E27FC236}">
                <a16:creationId xmlns:a16="http://schemas.microsoft.com/office/drawing/2014/main" id="{8C0A4632-5ED9-420D-84CC-B82311804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7698" y="10916353"/>
            <a:ext cx="12066302" cy="279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2548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747;p22">
            <a:extLst>
              <a:ext uri="{FF2B5EF4-FFF2-40B4-BE49-F238E27FC236}">
                <a16:creationId xmlns:a16="http://schemas.microsoft.com/office/drawing/2014/main" id="{4BE1E460-EE76-42E4-BA0B-8A349294F4CB}"/>
              </a:ext>
            </a:extLst>
          </p:cNvPr>
          <p:cNvSpPr/>
          <p:nvPr/>
        </p:nvSpPr>
        <p:spPr>
          <a:xfrm>
            <a:off x="0" y="-2"/>
            <a:ext cx="24384000" cy="13716001"/>
          </a:xfrm>
          <a:prstGeom prst="rect">
            <a:avLst/>
          </a:prstGeom>
          <a:gradFill>
            <a:gsLst>
              <a:gs pos="0">
                <a:srgbClr val="104864"/>
              </a:gs>
              <a:gs pos="100000">
                <a:srgbClr val="061C28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82" name="Group"/>
          <p:cNvGrpSpPr/>
          <p:nvPr/>
        </p:nvGrpSpPr>
        <p:grpSpPr>
          <a:xfrm rot="19034555">
            <a:off x="17902337" y="5555626"/>
            <a:ext cx="10280537" cy="10539439"/>
            <a:chOff x="0" y="0"/>
            <a:chExt cx="10280536" cy="10539438"/>
          </a:xfrm>
        </p:grpSpPr>
        <p:pic>
          <p:nvPicPr>
            <p:cNvPr id="178" name="Image" descr="Image"/>
            <p:cNvPicPr>
              <a:picLocks noChangeAspect="1"/>
            </p:cNvPicPr>
            <p:nvPr/>
          </p:nvPicPr>
          <p:blipFill>
            <a:blip r:embed="rId3">
              <a:alphaModFix amt="59781"/>
            </a:blip>
            <a:stretch>
              <a:fillRect/>
            </a:stretch>
          </p:blipFill>
          <p:spPr>
            <a:xfrm>
              <a:off x="2237488" y="5800220"/>
              <a:ext cx="4609200" cy="47392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" name="Image" descr="Image"/>
            <p:cNvPicPr>
              <a:picLocks noChangeAspect="1"/>
            </p:cNvPicPr>
            <p:nvPr/>
          </p:nvPicPr>
          <p:blipFill>
            <a:blip r:embed="rId3">
              <a:alphaModFix amt="35078"/>
            </a:blip>
            <a:stretch>
              <a:fillRect/>
            </a:stretch>
          </p:blipFill>
          <p:spPr>
            <a:xfrm rot="17049441">
              <a:off x="287651" y="229706"/>
              <a:ext cx="2381562" cy="24487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0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14492966" flipH="1">
              <a:off x="7789615" y="4023636"/>
              <a:ext cx="2092833" cy="21518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1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7751713" flipH="1">
              <a:off x="1728251" y="4022089"/>
              <a:ext cx="1091182" cy="11219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3" name="Image" descr="Image"/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-3215976" y="-5082326"/>
            <a:ext cx="7421231" cy="76305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8" name="Group"/>
          <p:cNvGrpSpPr/>
          <p:nvPr/>
        </p:nvGrpSpPr>
        <p:grpSpPr>
          <a:xfrm rot="2700000">
            <a:off x="20402035" y="-7277606"/>
            <a:ext cx="12131077" cy="12436583"/>
            <a:chOff x="0" y="0"/>
            <a:chExt cx="12131076" cy="12436582"/>
          </a:xfrm>
        </p:grpSpPr>
        <p:pic>
          <p:nvPicPr>
            <p:cNvPr id="184" name="Image" descr="Image"/>
            <p:cNvPicPr>
              <a:picLocks noChangeAspect="1"/>
            </p:cNvPicPr>
            <p:nvPr/>
          </p:nvPicPr>
          <p:blipFill>
            <a:blip r:embed="rId3">
              <a:alphaModFix amt="59781"/>
            </a:blip>
            <a:stretch>
              <a:fillRect/>
            </a:stretch>
          </p:blipFill>
          <p:spPr>
            <a:xfrm>
              <a:off x="2640246" y="6844285"/>
              <a:ext cx="5438874" cy="55922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" name="Image" descr="Image"/>
            <p:cNvPicPr>
              <a:picLocks noChangeAspect="1"/>
            </p:cNvPicPr>
            <p:nvPr/>
          </p:nvPicPr>
          <p:blipFill>
            <a:blip r:embed="rId3">
              <a:alphaModFix amt="35078"/>
            </a:blip>
            <a:stretch>
              <a:fillRect/>
            </a:stretch>
          </p:blipFill>
          <p:spPr>
            <a:xfrm rot="17049441">
              <a:off x="339429" y="271054"/>
              <a:ext cx="2810254" cy="28895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14492966" flipH="1">
              <a:off x="9191778" y="4747908"/>
              <a:ext cx="2469552" cy="25392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7751713" flipH="1">
              <a:off x="2039344" y="4746082"/>
              <a:ext cx="1287599" cy="13239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6" name="Coronavirus Spread"/>
          <p:cNvSpPr txBox="1"/>
          <p:nvPr/>
        </p:nvSpPr>
        <p:spPr>
          <a:xfrm>
            <a:off x="1903449" y="1024787"/>
            <a:ext cx="19367989" cy="188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70000"/>
              </a:lnSpc>
              <a:spcBef>
                <a:spcPts val="1100"/>
              </a:spcBef>
              <a:defRPr sz="10100" b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rPr lang="sv-SE" sz="8000" b="1" dirty="0"/>
              <a:t>Elektronski register cepljenih oseb in neželenih učinkov po cepljenju - eRCO</a:t>
            </a:r>
            <a:endParaRPr lang="en-US" sz="8000" b="1" dirty="0"/>
          </a:p>
        </p:txBody>
      </p:sp>
      <p:sp>
        <p:nvSpPr>
          <p:cNvPr id="224" name="Spain"/>
          <p:cNvSpPr txBox="1"/>
          <p:nvPr/>
        </p:nvSpPr>
        <p:spPr>
          <a:xfrm>
            <a:off x="4832414" y="4928149"/>
            <a:ext cx="102656" cy="1011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80000"/>
              </a:lnSpc>
              <a:defRPr sz="7200" b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endParaRPr dirty="0"/>
          </a:p>
        </p:txBody>
      </p:sp>
      <p:sp>
        <p:nvSpPr>
          <p:cNvPr id="38" name="Covid-19 Global Pandemic">
            <a:extLst>
              <a:ext uri="{FF2B5EF4-FFF2-40B4-BE49-F238E27FC236}">
                <a16:creationId xmlns:a16="http://schemas.microsoft.com/office/drawing/2014/main" id="{4B382A83-EB01-4D64-AF81-037058762326}"/>
              </a:ext>
            </a:extLst>
          </p:cNvPr>
          <p:cNvSpPr txBox="1"/>
          <p:nvPr/>
        </p:nvSpPr>
        <p:spPr>
          <a:xfrm>
            <a:off x="2049351" y="3061320"/>
            <a:ext cx="20285297" cy="9993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70000"/>
              </a:lnSpc>
              <a:spcBef>
                <a:spcPts val="1100"/>
              </a:spcBef>
              <a:defRPr sz="5400" b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rPr lang="en-US" dirty="0"/>
              <a:t>-</a:t>
            </a:r>
            <a:r>
              <a:rPr lang="en-US" dirty="0" err="1"/>
              <a:t>eRCO</a:t>
            </a:r>
            <a:r>
              <a:rPr lang="en-US" dirty="0"/>
              <a:t> je </a:t>
            </a:r>
            <a:r>
              <a:rPr lang="en-US" dirty="0" err="1"/>
              <a:t>namenjen</a:t>
            </a:r>
            <a:r>
              <a:rPr lang="en-US" dirty="0"/>
              <a:t> </a:t>
            </a:r>
            <a:r>
              <a:rPr lang="en-US" dirty="0" err="1"/>
              <a:t>spremljanju</a:t>
            </a:r>
            <a:r>
              <a:rPr lang="en-US" dirty="0"/>
              <a:t> </a:t>
            </a:r>
            <a:r>
              <a:rPr lang="en-US" dirty="0" err="1"/>
              <a:t>izvajanja</a:t>
            </a:r>
            <a:r>
              <a:rPr lang="en-US" dirty="0"/>
              <a:t> </a:t>
            </a:r>
            <a:r>
              <a:rPr lang="en-US" dirty="0" err="1"/>
              <a:t>cepljenja</a:t>
            </a:r>
            <a:r>
              <a:rPr lang="en-US" dirty="0"/>
              <a:t> v </a:t>
            </a:r>
            <a:r>
              <a:rPr lang="en-US" dirty="0" err="1"/>
              <a:t>državi</a:t>
            </a:r>
            <a:r>
              <a:rPr lang="en-US" dirty="0"/>
              <a:t>, </a:t>
            </a:r>
            <a:r>
              <a:rPr lang="en-US" dirty="0" err="1"/>
              <a:t>ocenjevanju</a:t>
            </a:r>
            <a:r>
              <a:rPr lang="en-US" dirty="0"/>
              <a:t> </a:t>
            </a:r>
            <a:r>
              <a:rPr lang="en-US" dirty="0" err="1"/>
              <a:t>precepljenosti</a:t>
            </a:r>
            <a:r>
              <a:rPr lang="en-US" dirty="0"/>
              <a:t>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zagotavljanju</a:t>
            </a:r>
            <a:r>
              <a:rPr lang="en-US" dirty="0"/>
              <a:t> </a:t>
            </a:r>
            <a:r>
              <a:rPr lang="en-US" dirty="0" err="1"/>
              <a:t>podatkov</a:t>
            </a:r>
            <a:r>
              <a:rPr lang="en-US" dirty="0"/>
              <a:t> o </a:t>
            </a:r>
            <a:r>
              <a:rPr lang="en-US" dirty="0" err="1"/>
              <a:t>cepljenju</a:t>
            </a:r>
            <a:r>
              <a:rPr lang="en-US" dirty="0"/>
              <a:t> in </a:t>
            </a:r>
            <a:r>
              <a:rPr lang="en-US" dirty="0" err="1"/>
              <a:t>podatkov</a:t>
            </a:r>
            <a:r>
              <a:rPr lang="en-US" dirty="0"/>
              <a:t> o </a:t>
            </a:r>
            <a:r>
              <a:rPr lang="en-US" dirty="0" err="1"/>
              <a:t>neželenih</a:t>
            </a:r>
            <a:r>
              <a:rPr lang="en-US" dirty="0"/>
              <a:t> </a:t>
            </a:r>
            <a:r>
              <a:rPr lang="en-US" dirty="0" err="1"/>
              <a:t>učinkih</a:t>
            </a:r>
            <a:r>
              <a:rPr lang="en-US" dirty="0"/>
              <a:t> po </a:t>
            </a:r>
            <a:r>
              <a:rPr lang="en-US" dirty="0" err="1"/>
              <a:t>cepljenju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-SISTEM OMOGOČA POENOTENO ZBIRANJE PODATKOV O CEPLJENJU IN OMOGOČA </a:t>
            </a:r>
            <a:r>
              <a:rPr lang="en-US" dirty="0" err="1"/>
              <a:t>POŠILJAnJE</a:t>
            </a:r>
            <a:r>
              <a:rPr lang="en-US" dirty="0"/>
              <a:t> PODATKOV V SKUPNO BAZO NA NIJZ</a:t>
            </a:r>
          </a:p>
          <a:p>
            <a:endParaRPr lang="en-US" dirty="0"/>
          </a:p>
          <a:p>
            <a:r>
              <a:rPr lang="en-US" dirty="0"/>
              <a:t>-SISTEM JE VEZAN NA ZNET SISTEM, KI ZBIRA ZDRAVSTVENE PODATKE</a:t>
            </a:r>
          </a:p>
          <a:p>
            <a:endParaRPr lang="en-US" dirty="0"/>
          </a:p>
          <a:p>
            <a:r>
              <a:rPr lang="en-US" dirty="0"/>
              <a:t>-VSAK CEPITELJ SE PRIKLJUČI NA TO INFORMACIJSKO MREŽO IN VNAŠA PODATKE O KONKRETNEM CEPLJENJU IN STRANSKIH UČINKIH CEPLJENJA.</a:t>
            </a:r>
          </a:p>
          <a:p>
            <a:endParaRPr lang="en-US" dirty="0"/>
          </a:p>
          <a:p>
            <a:r>
              <a:rPr lang="en-US" dirty="0"/>
              <a:t>-STRANSKE UČINKE CEPLJENJA OBRAVNAVA POSEBNA STROKOVNA SKUPINA PRI MZ</a:t>
            </a:r>
          </a:p>
        </p:txBody>
      </p:sp>
    </p:spTree>
    <p:extLst>
      <p:ext uri="{BB962C8B-B14F-4D97-AF65-F5344CB8AC3E}">
        <p14:creationId xmlns:p14="http://schemas.microsoft.com/office/powerpoint/2010/main" val="331052154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747;p22">
            <a:extLst>
              <a:ext uri="{FF2B5EF4-FFF2-40B4-BE49-F238E27FC236}">
                <a16:creationId xmlns:a16="http://schemas.microsoft.com/office/drawing/2014/main" id="{4BE1E460-EE76-42E4-BA0B-8A349294F4CB}"/>
              </a:ext>
            </a:extLst>
          </p:cNvPr>
          <p:cNvSpPr/>
          <p:nvPr/>
        </p:nvSpPr>
        <p:spPr>
          <a:xfrm>
            <a:off x="0" y="-2"/>
            <a:ext cx="24384000" cy="13716001"/>
          </a:xfrm>
          <a:prstGeom prst="rect">
            <a:avLst/>
          </a:prstGeom>
          <a:gradFill>
            <a:gsLst>
              <a:gs pos="0">
                <a:srgbClr val="104864"/>
              </a:gs>
              <a:gs pos="100000">
                <a:srgbClr val="061C28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82" name="Group"/>
          <p:cNvGrpSpPr/>
          <p:nvPr/>
        </p:nvGrpSpPr>
        <p:grpSpPr>
          <a:xfrm rot="19034555">
            <a:off x="17902337" y="5555626"/>
            <a:ext cx="10280537" cy="10539439"/>
            <a:chOff x="0" y="0"/>
            <a:chExt cx="10280536" cy="10539438"/>
          </a:xfrm>
        </p:grpSpPr>
        <p:pic>
          <p:nvPicPr>
            <p:cNvPr id="178" name="Image" descr="Image"/>
            <p:cNvPicPr>
              <a:picLocks noChangeAspect="1"/>
            </p:cNvPicPr>
            <p:nvPr/>
          </p:nvPicPr>
          <p:blipFill>
            <a:blip r:embed="rId3">
              <a:alphaModFix amt="59781"/>
            </a:blip>
            <a:stretch>
              <a:fillRect/>
            </a:stretch>
          </p:blipFill>
          <p:spPr>
            <a:xfrm>
              <a:off x="2237488" y="5800220"/>
              <a:ext cx="4609200" cy="47392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" name="Image" descr="Image"/>
            <p:cNvPicPr>
              <a:picLocks noChangeAspect="1"/>
            </p:cNvPicPr>
            <p:nvPr/>
          </p:nvPicPr>
          <p:blipFill>
            <a:blip r:embed="rId3">
              <a:alphaModFix amt="35078"/>
            </a:blip>
            <a:stretch>
              <a:fillRect/>
            </a:stretch>
          </p:blipFill>
          <p:spPr>
            <a:xfrm rot="17049441">
              <a:off x="287651" y="229706"/>
              <a:ext cx="2381562" cy="24487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0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14492966" flipH="1">
              <a:off x="7789615" y="4023636"/>
              <a:ext cx="2092833" cy="21518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1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7751713" flipH="1">
              <a:off x="1728251" y="4022089"/>
              <a:ext cx="1091182" cy="11219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3" name="Image" descr="Image"/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-3215976" y="-5082326"/>
            <a:ext cx="7421231" cy="76305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8" name="Group"/>
          <p:cNvGrpSpPr/>
          <p:nvPr/>
        </p:nvGrpSpPr>
        <p:grpSpPr>
          <a:xfrm rot="2700000">
            <a:off x="20402035" y="-7277606"/>
            <a:ext cx="12131077" cy="12436583"/>
            <a:chOff x="0" y="0"/>
            <a:chExt cx="12131076" cy="12436582"/>
          </a:xfrm>
        </p:grpSpPr>
        <p:pic>
          <p:nvPicPr>
            <p:cNvPr id="184" name="Image" descr="Image"/>
            <p:cNvPicPr>
              <a:picLocks noChangeAspect="1"/>
            </p:cNvPicPr>
            <p:nvPr/>
          </p:nvPicPr>
          <p:blipFill>
            <a:blip r:embed="rId3">
              <a:alphaModFix amt="59781"/>
            </a:blip>
            <a:stretch>
              <a:fillRect/>
            </a:stretch>
          </p:blipFill>
          <p:spPr>
            <a:xfrm>
              <a:off x="2640246" y="6844285"/>
              <a:ext cx="5438874" cy="55922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" name="Image" descr="Image"/>
            <p:cNvPicPr>
              <a:picLocks noChangeAspect="1"/>
            </p:cNvPicPr>
            <p:nvPr/>
          </p:nvPicPr>
          <p:blipFill>
            <a:blip r:embed="rId3">
              <a:alphaModFix amt="35078"/>
            </a:blip>
            <a:stretch>
              <a:fillRect/>
            </a:stretch>
          </p:blipFill>
          <p:spPr>
            <a:xfrm rot="17049441">
              <a:off x="339429" y="271054"/>
              <a:ext cx="2810254" cy="28895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14492966" flipH="1">
              <a:off x="9191778" y="4747908"/>
              <a:ext cx="2469552" cy="25392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7751713" flipH="1">
              <a:off x="2039344" y="4746082"/>
              <a:ext cx="1287599" cy="13239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6" name="Coronavirus Spread"/>
          <p:cNvSpPr txBox="1"/>
          <p:nvPr/>
        </p:nvSpPr>
        <p:spPr>
          <a:xfrm>
            <a:off x="1903449" y="815237"/>
            <a:ext cx="19367989" cy="188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70000"/>
              </a:lnSpc>
              <a:spcBef>
                <a:spcPts val="1100"/>
              </a:spcBef>
              <a:defRPr sz="10100" b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rPr lang="en-US" sz="8000" b="1" dirty="0"/>
              <a:t>KLJUČNA SPOZNANJA OB UVEDBI CEPLJENJA IN CILJI CEPLJENJA</a:t>
            </a:r>
          </a:p>
        </p:txBody>
      </p:sp>
      <p:sp>
        <p:nvSpPr>
          <p:cNvPr id="224" name="Spain"/>
          <p:cNvSpPr txBox="1"/>
          <p:nvPr/>
        </p:nvSpPr>
        <p:spPr>
          <a:xfrm>
            <a:off x="4832414" y="4928149"/>
            <a:ext cx="102656" cy="1011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80000"/>
              </a:lnSpc>
              <a:defRPr sz="7200" b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endParaRPr dirty="0"/>
          </a:p>
        </p:txBody>
      </p:sp>
      <p:sp>
        <p:nvSpPr>
          <p:cNvPr id="38" name="Covid-19 Global Pandemic">
            <a:extLst>
              <a:ext uri="{FF2B5EF4-FFF2-40B4-BE49-F238E27FC236}">
                <a16:creationId xmlns:a16="http://schemas.microsoft.com/office/drawing/2014/main" id="{4B382A83-EB01-4D64-AF81-037058762326}"/>
              </a:ext>
            </a:extLst>
          </p:cNvPr>
          <p:cNvSpPr txBox="1"/>
          <p:nvPr/>
        </p:nvSpPr>
        <p:spPr>
          <a:xfrm>
            <a:off x="2193702" y="2929216"/>
            <a:ext cx="20285297" cy="1214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70000"/>
              </a:lnSpc>
              <a:spcBef>
                <a:spcPts val="1100"/>
              </a:spcBef>
              <a:defRPr sz="5400" b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r>
              <a:rPr lang="en-US" dirty="0"/>
              <a:t>-TVEGANJE ZA TEŽAK POTEK BOLEZNI SE POVEČUJE S STAROSTJO</a:t>
            </a:r>
          </a:p>
          <a:p>
            <a:endParaRPr lang="en-US" dirty="0"/>
          </a:p>
          <a:p>
            <a:r>
              <a:rPr lang="en-US" dirty="0"/>
              <a:t>-TVEGANJE SE POVEČUJE OB PRISOTNOSTI NEKATERIH KRONIČNIH  </a:t>
            </a:r>
            <a:br>
              <a:rPr lang="en-US" dirty="0"/>
            </a:br>
            <a:r>
              <a:rPr lang="en-US" dirty="0"/>
              <a:t> BOLEZNIH</a:t>
            </a:r>
          </a:p>
          <a:p>
            <a:endParaRPr lang="en-US" dirty="0"/>
          </a:p>
          <a:p>
            <a:r>
              <a:rPr lang="en-US" dirty="0"/>
              <a:t>-Z CEPIVOM ŽELIMO ZMANJŠATI UMRLJIVOST ZARADI COVID 19</a:t>
            </a:r>
          </a:p>
          <a:p>
            <a:r>
              <a:rPr lang="en-US" dirty="0"/>
              <a:t>-ŽELIMO IZBOLJŠATI ZDRAVJE PREBIVALSTVA</a:t>
            </a:r>
          </a:p>
          <a:p>
            <a:endParaRPr lang="en-US" dirty="0"/>
          </a:p>
          <a:p>
            <a:r>
              <a:rPr lang="en-US" dirty="0"/>
              <a:t>-ZMANJŠATI ŠTEVILO OSEB S TEŽKIM POTEKOM CORONA 19 BOLEZNI</a:t>
            </a:r>
          </a:p>
          <a:p>
            <a:r>
              <a:rPr lang="en-US" dirty="0"/>
              <a:t>-RAZBREMENITI ZDRAVSTVENI SISTEM</a:t>
            </a:r>
          </a:p>
          <a:p>
            <a:endParaRPr lang="en-US" dirty="0"/>
          </a:p>
          <a:p>
            <a:r>
              <a:rPr lang="en-US" dirty="0"/>
              <a:t>-VZPOSTAVITI NOV ZAGON GOSPODARSTA</a:t>
            </a:r>
          </a:p>
          <a:p>
            <a:endParaRPr lang="en-US" dirty="0"/>
          </a:p>
          <a:p>
            <a:r>
              <a:rPr lang="en-US" dirty="0"/>
              <a:t>-VZPOSTAVITI IZOBRAŽEVANJE, PROMET, SOCIALNO ŽIVLJENJE,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20220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tx2">
                <a:lumMod val="20000"/>
                <a:lumOff val="8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"/>
          <p:cNvGrpSpPr/>
          <p:nvPr/>
        </p:nvGrpSpPr>
        <p:grpSpPr>
          <a:xfrm rot="19034555">
            <a:off x="17902337" y="5555626"/>
            <a:ext cx="10280537" cy="10539439"/>
            <a:chOff x="0" y="0"/>
            <a:chExt cx="10280536" cy="10539438"/>
          </a:xfrm>
        </p:grpSpPr>
        <p:pic>
          <p:nvPicPr>
            <p:cNvPr id="178" name="Image" descr="Image"/>
            <p:cNvPicPr>
              <a:picLocks noChangeAspect="1"/>
            </p:cNvPicPr>
            <p:nvPr/>
          </p:nvPicPr>
          <p:blipFill>
            <a:blip r:embed="rId3">
              <a:alphaModFix amt="59781"/>
            </a:blip>
            <a:stretch>
              <a:fillRect/>
            </a:stretch>
          </p:blipFill>
          <p:spPr>
            <a:xfrm>
              <a:off x="2237488" y="5800220"/>
              <a:ext cx="4609200" cy="47392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" name="Image" descr="Image"/>
            <p:cNvPicPr>
              <a:picLocks noChangeAspect="1"/>
            </p:cNvPicPr>
            <p:nvPr/>
          </p:nvPicPr>
          <p:blipFill>
            <a:blip r:embed="rId3">
              <a:alphaModFix amt="35078"/>
            </a:blip>
            <a:stretch>
              <a:fillRect/>
            </a:stretch>
          </p:blipFill>
          <p:spPr>
            <a:xfrm rot="17049441">
              <a:off x="287651" y="229706"/>
              <a:ext cx="2381562" cy="24487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0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14492966" flipH="1">
              <a:off x="7789615" y="4023636"/>
              <a:ext cx="2092833" cy="21518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1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7751713" flipH="1">
              <a:off x="1728251" y="4022089"/>
              <a:ext cx="1091182" cy="11219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3" name="Image" descr="Image"/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-3215976" y="-5082326"/>
            <a:ext cx="7421231" cy="76305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8" name="Group"/>
          <p:cNvGrpSpPr/>
          <p:nvPr/>
        </p:nvGrpSpPr>
        <p:grpSpPr>
          <a:xfrm rot="2700000">
            <a:off x="20402035" y="-7277606"/>
            <a:ext cx="12131077" cy="12436583"/>
            <a:chOff x="0" y="0"/>
            <a:chExt cx="12131076" cy="12436582"/>
          </a:xfrm>
        </p:grpSpPr>
        <p:pic>
          <p:nvPicPr>
            <p:cNvPr id="184" name="Image" descr="Image"/>
            <p:cNvPicPr>
              <a:picLocks noChangeAspect="1"/>
            </p:cNvPicPr>
            <p:nvPr/>
          </p:nvPicPr>
          <p:blipFill>
            <a:blip r:embed="rId3">
              <a:alphaModFix amt="59781"/>
            </a:blip>
            <a:stretch>
              <a:fillRect/>
            </a:stretch>
          </p:blipFill>
          <p:spPr>
            <a:xfrm>
              <a:off x="2640246" y="6844285"/>
              <a:ext cx="5438874" cy="55922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" name="Image" descr="Image"/>
            <p:cNvPicPr>
              <a:picLocks noChangeAspect="1"/>
            </p:cNvPicPr>
            <p:nvPr/>
          </p:nvPicPr>
          <p:blipFill>
            <a:blip r:embed="rId3">
              <a:alphaModFix amt="35078"/>
            </a:blip>
            <a:stretch>
              <a:fillRect/>
            </a:stretch>
          </p:blipFill>
          <p:spPr>
            <a:xfrm rot="17049441">
              <a:off x="339429" y="271054"/>
              <a:ext cx="2810254" cy="28895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14492966" flipH="1">
              <a:off x="9191778" y="4747908"/>
              <a:ext cx="2469552" cy="25392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7751713" flipH="1">
              <a:off x="2039344" y="4746082"/>
              <a:ext cx="1287599" cy="13239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6" name="Coronavirus Spread"/>
          <p:cNvSpPr txBox="1"/>
          <p:nvPr/>
        </p:nvSpPr>
        <p:spPr>
          <a:xfrm>
            <a:off x="1903449" y="815237"/>
            <a:ext cx="19367989" cy="188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70000"/>
              </a:lnSpc>
              <a:spcBef>
                <a:spcPts val="1100"/>
              </a:spcBef>
              <a:defRPr sz="10100" b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rPr lang="en-US" sz="8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VRSTNI RED CEPLJENJA POSAMEZNIH SKUPIN PREBIVALSTVA – PREDNOSTNE SKUPINE</a:t>
            </a:r>
            <a:endParaRPr lang="en-US" sz="28700" b="1" dirty="0"/>
          </a:p>
        </p:txBody>
      </p:sp>
      <p:sp>
        <p:nvSpPr>
          <p:cNvPr id="224" name="Spain"/>
          <p:cNvSpPr txBox="1"/>
          <p:nvPr/>
        </p:nvSpPr>
        <p:spPr>
          <a:xfrm>
            <a:off x="4832414" y="4928149"/>
            <a:ext cx="102656" cy="1011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80000"/>
              </a:lnSpc>
              <a:defRPr sz="7200" b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endParaRPr dirty="0"/>
          </a:p>
        </p:txBody>
      </p:sp>
      <p:sp>
        <p:nvSpPr>
          <p:cNvPr id="38" name="Covid-19 Global Pandemic">
            <a:extLst>
              <a:ext uri="{FF2B5EF4-FFF2-40B4-BE49-F238E27FC236}">
                <a16:creationId xmlns:a16="http://schemas.microsoft.com/office/drawing/2014/main" id="{4B382A83-EB01-4D64-AF81-037058762326}"/>
              </a:ext>
            </a:extLst>
          </p:cNvPr>
          <p:cNvSpPr txBox="1"/>
          <p:nvPr/>
        </p:nvSpPr>
        <p:spPr>
          <a:xfrm>
            <a:off x="2193702" y="2929216"/>
            <a:ext cx="20285297" cy="11324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70000"/>
              </a:lnSpc>
              <a:spcBef>
                <a:spcPts val="1100"/>
              </a:spcBef>
              <a:defRPr sz="5400" b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 algn="just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-Z</a:t>
            </a:r>
            <a:r>
              <a:rPr lang="sl-SI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aposleni in oskrbovanci v DSO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z</a:t>
            </a:r>
            <a:r>
              <a:rPr lang="sl-SI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dravstveni delavci in sodelavci; cca 40.000 + 30.000 oseb.</a:t>
            </a:r>
            <a:endParaRPr lang="sl-SI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0980" indent="0" algn="just">
              <a:buNone/>
            </a:pPr>
            <a:r>
              <a:rPr lang="sl-SI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sl-SI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-</a:t>
            </a:r>
            <a:r>
              <a:rPr lang="sl-SI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Starejši (60 let in več), ki bi se cepili postopoma glede na dostopnost cepiva, najprej tisti stari 80 let in več (če bo v prvi fazi/dostavi dovolj cepiva, že hkrati z zdravstvenimi delavci), nato tisti stari 75 let in več… in nato stari 60 let in več; cca 550.000 oseb.</a:t>
            </a:r>
            <a:endParaRPr lang="sl-SI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92480" indent="-571500" algn="just">
              <a:buFont typeface="Wingdings" panose="05000000000000000000" pitchFamily="2" charset="2"/>
              <a:buChar char="v"/>
            </a:pPr>
            <a:endParaRPr lang="sl-SI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-</a:t>
            </a:r>
            <a:r>
              <a:rPr lang="sl-SI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Kronični bolniki 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 </a:t>
            </a:r>
            <a:r>
              <a:rPr lang="sl-SI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mlajši do 60 let (bolniki z rakom, diabetesom, debelostjo, kroničnimi obolenji dihal, srca, ledvic, jeter, nevrološki bolniki (tudi z možgansko-žilnimi obolenji), imunsko oslabljeni bolniki); cca 400.000 oseb</a:t>
            </a:r>
            <a:endParaRPr lang="sl-SI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92480" indent="-571500" algn="just">
              <a:buFont typeface="Wingdings" panose="05000000000000000000" pitchFamily="2" charset="2"/>
              <a:buChar char="v"/>
            </a:pPr>
            <a:endParaRPr lang="sl-SI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-</a:t>
            </a:r>
            <a:r>
              <a:rPr lang="sl-SI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Druge nujne službe: npr. zaposleni v vzgojno izobraževalnih zavodih (50.000), policija (9.000 oseb), civilna zaščita (50.000 oseb), vojska (9.000 oseb), delavci v kmetijskem in živilskem sektorju, v prometu…</a:t>
            </a:r>
            <a:endParaRPr lang="sl-SI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92480" indent="-571500" algn="just">
              <a:buFont typeface="Wingdings" panose="05000000000000000000" pitchFamily="2" charset="2"/>
              <a:buChar char="v"/>
            </a:pPr>
            <a:endParaRPr lang="sl-SI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-051</a:t>
            </a:r>
            <a:r>
              <a:rPr lang="sl-SI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Vsi ostali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pt-BR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Vir: Nacionalna strategija cepljenja proti COVID-19</a:t>
            </a:r>
          </a:p>
          <a:p>
            <a:pPr marL="0" indent="0" algn="just">
              <a:buNone/>
            </a:pPr>
            <a:endParaRPr lang="sl-SI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l-SI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96852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tx2">
                <a:lumMod val="20000"/>
                <a:lumOff val="8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"/>
          <p:cNvGrpSpPr/>
          <p:nvPr/>
        </p:nvGrpSpPr>
        <p:grpSpPr>
          <a:xfrm rot="19034555">
            <a:off x="17902337" y="5555626"/>
            <a:ext cx="10280537" cy="10539439"/>
            <a:chOff x="0" y="0"/>
            <a:chExt cx="10280536" cy="10539438"/>
          </a:xfrm>
        </p:grpSpPr>
        <p:pic>
          <p:nvPicPr>
            <p:cNvPr id="178" name="Image" descr="Image"/>
            <p:cNvPicPr>
              <a:picLocks noChangeAspect="1"/>
            </p:cNvPicPr>
            <p:nvPr/>
          </p:nvPicPr>
          <p:blipFill>
            <a:blip r:embed="rId3">
              <a:alphaModFix amt="59781"/>
            </a:blip>
            <a:stretch>
              <a:fillRect/>
            </a:stretch>
          </p:blipFill>
          <p:spPr>
            <a:xfrm>
              <a:off x="2237488" y="5800220"/>
              <a:ext cx="4609200" cy="47392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" name="Image" descr="Image"/>
            <p:cNvPicPr>
              <a:picLocks noChangeAspect="1"/>
            </p:cNvPicPr>
            <p:nvPr/>
          </p:nvPicPr>
          <p:blipFill>
            <a:blip r:embed="rId3">
              <a:alphaModFix amt="35078"/>
            </a:blip>
            <a:stretch>
              <a:fillRect/>
            </a:stretch>
          </p:blipFill>
          <p:spPr>
            <a:xfrm rot="17049441">
              <a:off x="287651" y="229706"/>
              <a:ext cx="2381562" cy="24487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0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14492966" flipH="1">
              <a:off x="7789615" y="4023636"/>
              <a:ext cx="2092833" cy="21518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1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7751713" flipH="1">
              <a:off x="1728251" y="4022089"/>
              <a:ext cx="1091182" cy="11219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8" name="Group"/>
          <p:cNvGrpSpPr/>
          <p:nvPr/>
        </p:nvGrpSpPr>
        <p:grpSpPr>
          <a:xfrm rot="2700000">
            <a:off x="20402035" y="-7277606"/>
            <a:ext cx="12131077" cy="12436583"/>
            <a:chOff x="0" y="0"/>
            <a:chExt cx="12131076" cy="12436582"/>
          </a:xfrm>
        </p:grpSpPr>
        <p:pic>
          <p:nvPicPr>
            <p:cNvPr id="184" name="Image" descr="Image"/>
            <p:cNvPicPr>
              <a:picLocks noChangeAspect="1"/>
            </p:cNvPicPr>
            <p:nvPr/>
          </p:nvPicPr>
          <p:blipFill>
            <a:blip r:embed="rId3">
              <a:alphaModFix amt="59781"/>
            </a:blip>
            <a:stretch>
              <a:fillRect/>
            </a:stretch>
          </p:blipFill>
          <p:spPr>
            <a:xfrm>
              <a:off x="2640246" y="6844285"/>
              <a:ext cx="5438874" cy="55922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" name="Image" descr="Image"/>
            <p:cNvPicPr>
              <a:picLocks noChangeAspect="1"/>
            </p:cNvPicPr>
            <p:nvPr/>
          </p:nvPicPr>
          <p:blipFill>
            <a:blip r:embed="rId3">
              <a:alphaModFix amt="35078"/>
            </a:blip>
            <a:stretch>
              <a:fillRect/>
            </a:stretch>
          </p:blipFill>
          <p:spPr>
            <a:xfrm rot="17049441">
              <a:off x="339429" y="271054"/>
              <a:ext cx="2810254" cy="28895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14492966" flipH="1">
              <a:off x="9191778" y="4747908"/>
              <a:ext cx="2469552" cy="25392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" name="Image" descr="Image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 rot="7751713" flipH="1">
              <a:off x="2039344" y="4746082"/>
              <a:ext cx="1287599" cy="13239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6" name="Coronavirus Spread"/>
          <p:cNvSpPr txBox="1"/>
          <p:nvPr/>
        </p:nvSpPr>
        <p:spPr>
          <a:xfrm>
            <a:off x="1885950" y="624735"/>
            <a:ext cx="19385488" cy="188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70000"/>
              </a:lnSpc>
              <a:spcBef>
                <a:spcPts val="1100"/>
              </a:spcBef>
              <a:defRPr sz="10100" b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rPr lang="en-US" sz="8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UPOŠTEVANJE POVEČANE OKUŽENOSTI REGIJE PRI RAZDELJEVANJU CEPIVA</a:t>
            </a:r>
            <a:endParaRPr lang="en-US" sz="28700" b="1" dirty="0"/>
          </a:p>
        </p:txBody>
      </p:sp>
      <p:sp>
        <p:nvSpPr>
          <p:cNvPr id="224" name="Spain"/>
          <p:cNvSpPr txBox="1"/>
          <p:nvPr/>
        </p:nvSpPr>
        <p:spPr>
          <a:xfrm>
            <a:off x="4832414" y="4928149"/>
            <a:ext cx="102656" cy="1011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80000"/>
              </a:lnSpc>
              <a:defRPr sz="7200" b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endParaRPr dirty="0"/>
          </a:p>
        </p:txBody>
      </p:sp>
      <p:pic>
        <p:nvPicPr>
          <p:cNvPr id="16" name="Slika 2">
            <a:extLst>
              <a:ext uri="{FF2B5EF4-FFF2-40B4-BE49-F238E27FC236}">
                <a16:creationId xmlns:a16="http://schemas.microsoft.com/office/drawing/2014/main" id="{B009E8F0-716C-4541-ACC6-AC26C28793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965" t="46913" r="30000" b="17859"/>
          <a:stretch/>
        </p:blipFill>
        <p:spPr>
          <a:xfrm>
            <a:off x="2398294" y="2856950"/>
            <a:ext cx="18347156" cy="1034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2837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1629</Words>
  <Application>Microsoft Office PowerPoint</Application>
  <PresentationFormat>Po meri</PresentationFormat>
  <Paragraphs>282</Paragraphs>
  <Slides>23</Slides>
  <Notes>22</Notes>
  <HiddenSlides>0</HiddenSlides>
  <MMClips>0</MMClips>
  <ScaleCrop>false</ScaleCrop>
  <HeadingPairs>
    <vt:vector size="6" baseType="variant">
      <vt:variant>
        <vt:lpstr>Uporabljene pisave</vt:lpstr>
      </vt:variant>
      <vt:variant>
        <vt:i4>11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23</vt:i4>
      </vt:variant>
    </vt:vector>
  </HeadingPairs>
  <TitlesOfParts>
    <vt:vector size="35" baseType="lpstr">
      <vt:lpstr>Arial</vt:lpstr>
      <vt:lpstr>Arial Narrow</vt:lpstr>
      <vt:lpstr>Calibri</vt:lpstr>
      <vt:lpstr>Helvetica Neue</vt:lpstr>
      <vt:lpstr>Helvetica Neue Light</vt:lpstr>
      <vt:lpstr>Helvetica Neue Medium</vt:lpstr>
      <vt:lpstr>Montserrat</vt:lpstr>
      <vt:lpstr>Poppins Bold</vt:lpstr>
      <vt:lpstr>Poppins SemiBold</vt:lpstr>
      <vt:lpstr>Times New Roman</vt:lpstr>
      <vt:lpstr>Wingdings</vt:lpstr>
      <vt:lpstr>White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epp</dc:creator>
  <cp:lastModifiedBy>Andrej Savelli</cp:lastModifiedBy>
  <cp:revision>12</cp:revision>
  <dcterms:modified xsi:type="dcterms:W3CDTF">2021-01-13T10:40:11Z</dcterms:modified>
</cp:coreProperties>
</file>