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261" r:id="rId4"/>
    <p:sldId id="280" r:id="rId5"/>
    <p:sldId id="294" r:id="rId6"/>
    <p:sldId id="284" r:id="rId7"/>
    <p:sldId id="287" r:id="rId8"/>
    <p:sldId id="290" r:id="rId9"/>
    <p:sldId id="285" r:id="rId10"/>
  </p:sldIdLst>
  <p:sldSz cx="17340263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5B9BD5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625"/>
  </p:normalViewPr>
  <p:slideViewPr>
    <p:cSldViewPr>
      <p:cViewPr varScale="1">
        <p:scale>
          <a:sx n="46" d="100"/>
          <a:sy n="46" d="100"/>
        </p:scale>
        <p:origin x="1325" y="5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3E0C-0393-734D-A2E9-5DCB52C815ED}" type="datetimeFigureOut">
              <a:rPr lang="x-none" smtClean="0"/>
              <a:t>9. 09. 2020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BB9A-5867-2A41-BDC1-BBD76D1B43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8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BB9A-5867-2A41-BDC1-BBD76D1B43E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384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26.3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BB9A-5867-2A41-BDC1-BBD76D1B43E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044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BB9A-5867-2A41-BDC1-BBD76D1B43E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130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BB9A-5867-2A41-BDC1-BBD76D1B43E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619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7542" y="1132385"/>
            <a:ext cx="14379451" cy="2090737"/>
          </a:xfrm>
        </p:spPr>
        <p:txBody>
          <a:bodyPr/>
          <a:lstStyle>
            <a:lvl1pPr algn="l">
              <a:defRPr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4405" y="3796681"/>
            <a:ext cx="14379450" cy="2492375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759671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937814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2158505" y="1638300"/>
            <a:ext cx="3488373" cy="452120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693385" y="1638300"/>
            <a:ext cx="10261913" cy="4521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2493887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93385" y="2068488"/>
            <a:ext cx="13953493" cy="6336704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697705" y="484312"/>
            <a:ext cx="13953493" cy="1152128"/>
          </a:xfrm>
        </p:spPr>
        <p:txBody>
          <a:bodyPr/>
          <a:lstStyle>
            <a:lvl1pPr>
              <a:defRPr sz="5000"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8419425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4000" b="1" cap="all"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80828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54667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693385" y="5029200"/>
            <a:ext cx="6875143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8771735" y="5029200"/>
            <a:ext cx="6875143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9679016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9569852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924884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44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50808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>
              <a:sym typeface="Myriad Pro Light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316062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85" y="5029200"/>
            <a:ext cx="1395349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>
                <a:sym typeface="Myriad Pro Light" charset="0"/>
              </a:rPr>
              <a:t>Click to edit Master text styles</a:t>
            </a:r>
          </a:p>
          <a:p>
            <a:pPr lvl="1"/>
            <a:r>
              <a:rPr lang="en-US" altLang="sl-SI">
                <a:sym typeface="Myriad Pro Light" charset="0"/>
              </a:rPr>
              <a:t>Second level</a:t>
            </a:r>
          </a:p>
          <a:p>
            <a:pPr lvl="2"/>
            <a:r>
              <a:rPr lang="en-US" altLang="sl-SI">
                <a:sym typeface="Gill Sans" charset="0"/>
              </a:rPr>
              <a:t>Third level</a:t>
            </a:r>
          </a:p>
          <a:p>
            <a:pPr lvl="3"/>
            <a:r>
              <a:rPr lang="en-US" altLang="sl-SI">
                <a:sym typeface="Gill Sans" charset="0"/>
              </a:rPr>
              <a:t>Fourth level</a:t>
            </a:r>
          </a:p>
          <a:p>
            <a:pPr lvl="4"/>
            <a:r>
              <a:rPr lang="en-US" altLang="sl-SI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+mn-lt"/>
          <a:ea typeface="+mj-ea"/>
          <a:cs typeface="+mj-cs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geographical-distribution-2019-ncov-cas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31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437731" y="7010400"/>
            <a:ext cx="10921032" cy="1524000"/>
          </a:xfrm>
        </p:spPr>
        <p:txBody>
          <a:bodyPr/>
          <a:lstStyle/>
          <a:p>
            <a:pPr eaLnBrk="1" hangingPunct="1"/>
            <a:r>
              <a:rPr lang="en-US" altLang="sl-SI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COVID-19</a:t>
            </a:r>
            <a:br>
              <a:rPr lang="en-US" altLang="sl-SI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</a:br>
            <a:r>
              <a:rPr lang="en-US" altLang="sl-SI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Epidemiološki</a:t>
            </a:r>
            <a:r>
              <a:rPr lang="en-US" altLang="sl-SI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 </a:t>
            </a:r>
            <a:r>
              <a:rPr lang="en-US" altLang="sl-SI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pregled</a:t>
            </a:r>
            <a:r>
              <a:rPr lang="en-US" altLang="sl-SI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 </a:t>
            </a:r>
            <a:r>
              <a:rPr lang="en-US" altLang="sl-SI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stanja</a:t>
            </a:r>
            <a:r>
              <a:rPr lang="en-US" altLang="sl-SI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 v </a:t>
            </a:r>
            <a:r>
              <a:rPr lang="en-US" altLang="sl-SI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yriad Pro Light" charset="0"/>
              </a:rPr>
              <a:t>Sloveniji</a:t>
            </a:r>
            <a:endParaRPr lang="en-US" altLang="sl-SI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yriad Pro Light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EU/EEA in UK,</a:t>
            </a:r>
            <a:b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32.-33. teden </a:t>
            </a:r>
            <a:r>
              <a:rPr lang="sl-SI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teden 34-35</a:t>
            </a:r>
            <a:endParaRPr lang="sl-SI" dirty="0"/>
          </a:p>
        </p:txBody>
      </p:sp>
      <p:pic>
        <p:nvPicPr>
          <p:cNvPr id="1026" name="Picture 2" descr="14-day COVID-19 case notification rate per 100 000, weeks 32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5" y="2126517"/>
            <a:ext cx="9305386" cy="56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96783" y="8070476"/>
            <a:ext cx="8377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</a:t>
            </a:r>
            <a:r>
              <a:rPr lang="sl-SI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https://www.ecdc.europa.eu/en/geographical-distribution-2019-ncov-cases</a:t>
            </a:r>
            <a:r>
              <a:rPr lang="en-US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25.8.2020 in 9.9.2020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139" y="4084712"/>
            <a:ext cx="8598124" cy="56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916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PRIMERI COVID-19, SLOVENIJA, </a:t>
            </a:r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8.9.2020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82276"/>
              </p:ext>
            </p:extLst>
          </p:nvPr>
        </p:nvGraphicFramePr>
        <p:xfrm>
          <a:off x="1541340" y="2140496"/>
          <a:ext cx="12330324" cy="4620515"/>
        </p:xfrm>
        <a:graphic>
          <a:graphicData uri="http://schemas.openxmlformats.org/drawingml/2006/table">
            <a:tbl>
              <a:tblPr/>
              <a:tblGrid>
                <a:gridCol w="2095633">
                  <a:extLst>
                    <a:ext uri="{9D8B030D-6E8A-4147-A177-3AD203B41FA5}">
                      <a16:colId xmlns:a16="http://schemas.microsoft.com/office/drawing/2014/main" val="2112612545"/>
                    </a:ext>
                  </a:extLst>
                </a:gridCol>
                <a:gridCol w="10234691">
                  <a:extLst>
                    <a:ext uri="{9D8B030D-6E8A-4147-A177-3AD203B41FA5}">
                      <a16:colId xmlns:a16="http://schemas.microsoft.com/office/drawing/2014/main" val="2717228801"/>
                    </a:ext>
                  </a:extLst>
                </a:gridCol>
              </a:tblGrid>
              <a:tr h="924103">
                <a:tc>
                  <a:txBody>
                    <a:bodyPr/>
                    <a:lstStyle/>
                    <a:p>
                      <a:pPr algn="r" fontAlgn="ctr"/>
                      <a:r>
                        <a:rPr lang="sl-SI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173.000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opravljenih testov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19054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r" fontAlgn="ctr"/>
                      <a:r>
                        <a:rPr lang="sl-SI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potrjenih primerov (1638 moških, 1674 žensk)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96092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r" fontAlgn="ctr"/>
                      <a:r>
                        <a:rPr lang="sl-SI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aktivnih primerov (ocena)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INCIDENCA: 28,35 / 100 000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94455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r" fontAlgn="ctr"/>
                      <a:r>
                        <a:rPr lang="sl-SI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novih primerov v preteklem dnevu </a:t>
                      </a:r>
                    </a:p>
                  </a:txBody>
                  <a:tcPr marL="85725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946590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r" fontAlgn="ctr"/>
                      <a:r>
                        <a:rPr lang="sl-SI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potrjenih primerov med zdravstvenimi delavci in sodelavci</a:t>
                      </a:r>
                      <a:r>
                        <a:rPr lang="sl-SI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6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677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DNEVNO ŠTEVILO POTRJENIH PRIMEROV COVID-19, SLOVENIJA,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lang="sl-S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.2020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-507" t="4960" r="667" b="-992"/>
          <a:stretch/>
        </p:blipFill>
        <p:spPr>
          <a:xfrm>
            <a:off x="1901379" y="1852464"/>
            <a:ext cx="14185576" cy="69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58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705" y="2068488"/>
            <a:ext cx="11220651" cy="6656027"/>
          </a:xfrm>
          <a:prstGeom prst="rect">
            <a:avLst/>
          </a:prstGeom>
        </p:spPr>
      </p:pic>
      <p:sp>
        <p:nvSpPr>
          <p:cNvPr id="5" name="Naslov 2"/>
          <p:cNvSpPr txBox="1">
            <a:spLocks/>
          </p:cNvSpPr>
          <p:nvPr/>
        </p:nvSpPr>
        <p:spPr bwMode="auto">
          <a:xfrm>
            <a:off x="1671623" y="628328"/>
            <a:ext cx="1395349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7DC5"/>
                </a:solidFill>
                <a:latin typeface="+mn-lt"/>
                <a:ea typeface="+mj-ea"/>
                <a:cs typeface="+mj-cs"/>
                <a:sym typeface="Gill Sans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7DC5"/>
                </a:solidFill>
                <a:latin typeface="Myriad Pro Light" panose="020B0603030403020204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7DC5"/>
                </a:solidFill>
                <a:latin typeface="Myriad Pro Light" panose="020B0603030403020204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7DC5"/>
                </a:solidFill>
                <a:latin typeface="Myriad Pro Light" panose="020B0603030403020204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7DC5"/>
                </a:solidFill>
                <a:latin typeface="Myriad Pro Light" panose="020B0603030403020204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sl-SI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DNEVNO ŠTEVILO POTRJENIH PRIMEROV COVID-19, SLOVENIJA, </a:t>
            </a:r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SPOLU IN STAROSTI, 08</a:t>
            </a:r>
            <a:r>
              <a:rPr lang="sl-SI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lang="sl-SI" sz="3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1317775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TEDENSKO ŠTEVILO PRIJAVLJENIH PRIMEROV OKUŽB S COVID-19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SLOVENIJI GLEDE NA NAJVERJETNEJŠI VIR OKUŽBE,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1.6.2020 –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37" y="1852464"/>
            <a:ext cx="14573730" cy="65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12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PORTIRANI PRIMERI PO DRŽAVAH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1.6.2020 –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.2020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40519"/>
              </p:ext>
            </p:extLst>
          </p:nvPr>
        </p:nvGraphicFramePr>
        <p:xfrm>
          <a:off x="1541333" y="1636432"/>
          <a:ext cx="12673419" cy="785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514">
                  <a:extLst>
                    <a:ext uri="{9D8B030D-6E8A-4147-A177-3AD203B41FA5}">
                      <a16:colId xmlns:a16="http://schemas.microsoft.com/office/drawing/2014/main" val="187290010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3543085103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2187887066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445868017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660751552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1399196934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877032714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1482048476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1705704751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2100687458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1547017023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3161316508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3913858387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3499429800"/>
                    </a:ext>
                  </a:extLst>
                </a:gridCol>
                <a:gridCol w="565958">
                  <a:extLst>
                    <a:ext uri="{9D8B030D-6E8A-4147-A177-3AD203B41FA5}">
                      <a16:colId xmlns:a16="http://schemas.microsoft.com/office/drawing/2014/main" val="1599437449"/>
                    </a:ext>
                  </a:extLst>
                </a:gridCol>
                <a:gridCol w="2041493">
                  <a:extLst>
                    <a:ext uri="{9D8B030D-6E8A-4147-A177-3AD203B41FA5}">
                      <a16:colId xmlns:a16="http://schemas.microsoft.com/office/drawing/2014/main" val="1674112938"/>
                    </a:ext>
                  </a:extLst>
                </a:gridCol>
              </a:tblGrid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dirty="0">
                          <a:effectLst/>
                        </a:rPr>
                        <a:t>teden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23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25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26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27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28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29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30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31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32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33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35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36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907787375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HRVAŠKA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70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210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932395310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BOSNA IN HERCEGOVINA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53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763381849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SRBIJA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235915423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KOSOVO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1338400889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AVSTRIJA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2081619489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NERMČIJA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422172375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RUSIJA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1414168548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ITALIJA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928599894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MADŽARSKA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128881505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MAKEDONIJA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432049622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ČEŠKA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4271951365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ŠPANIJA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868839246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FRANCIJA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2562293498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ČRNA GORA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2745348453"/>
                  </a:ext>
                </a:extLst>
              </a:tr>
              <a:tr h="498843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DOMINIKANSKA REPUBLIKA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</a:rPr>
                        <a:t>2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903075703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GRČIJA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727296983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KAZAHSTAN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1502772219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POLJSKA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4049936721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AMERIKA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551023002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ARABSKI EMIRATI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1250977567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DANSKA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2824927011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MALTA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1906601738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PAKISTAN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883936540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ROMUNIJA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634662900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ŠVEDSKA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2973633102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>
                          <a:effectLst/>
                        </a:rPr>
                        <a:t>SLOVAŠKA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3181230341"/>
                  </a:ext>
                </a:extLst>
              </a:tr>
              <a:tr h="27245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u="none" strike="noStrike" dirty="0">
                          <a:effectLst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13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19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19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11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16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28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81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102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>
                          <a:effectLst/>
                        </a:rPr>
                        <a:t>35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</a:rPr>
                        <a:t>392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18" marR="2018" marT="2018" marB="0" anchor="b"/>
                </a:tc>
                <a:extLst>
                  <a:ext uri="{0D108BD9-81ED-4DB2-BD59-A6C34878D82A}">
                    <a16:rowId xmlns:a16="http://schemas.microsoft.com/office/drawing/2014/main" val="259670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7892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TEDENSKO ŠTEVILO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PREDLOGOV ZA EPI KARANTENO IN 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OBOLELIH, V KARANTENI EPILINK,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TEDNIH, 1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.6.2020 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.2020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25442"/>
              </p:ext>
            </p:extLst>
          </p:nvPr>
        </p:nvGraphicFramePr>
        <p:xfrm>
          <a:off x="1253307" y="3076600"/>
          <a:ext cx="14734865" cy="3960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780">
                  <a:extLst>
                    <a:ext uri="{9D8B030D-6E8A-4147-A177-3AD203B41FA5}">
                      <a16:colId xmlns:a16="http://schemas.microsoft.com/office/drawing/2014/main" val="1674993223"/>
                    </a:ext>
                  </a:extLst>
                </a:gridCol>
                <a:gridCol w="765759">
                  <a:extLst>
                    <a:ext uri="{9D8B030D-6E8A-4147-A177-3AD203B41FA5}">
                      <a16:colId xmlns:a16="http://schemas.microsoft.com/office/drawing/2014/main" val="66847351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2699468886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2827488591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1411851824"/>
                    </a:ext>
                  </a:extLst>
                </a:gridCol>
                <a:gridCol w="765759">
                  <a:extLst>
                    <a:ext uri="{9D8B030D-6E8A-4147-A177-3AD203B41FA5}">
                      <a16:colId xmlns:a16="http://schemas.microsoft.com/office/drawing/2014/main" val="377482851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1728830836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3163921919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3492626545"/>
                    </a:ext>
                  </a:extLst>
                </a:gridCol>
                <a:gridCol w="765759">
                  <a:extLst>
                    <a:ext uri="{9D8B030D-6E8A-4147-A177-3AD203B41FA5}">
                      <a16:colId xmlns:a16="http://schemas.microsoft.com/office/drawing/2014/main" val="1240208455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959587340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2850251188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321699274"/>
                    </a:ext>
                  </a:extLst>
                </a:gridCol>
                <a:gridCol w="767357">
                  <a:extLst>
                    <a:ext uri="{9D8B030D-6E8A-4147-A177-3AD203B41FA5}">
                      <a16:colId xmlns:a16="http://schemas.microsoft.com/office/drawing/2014/main" val="339931948"/>
                    </a:ext>
                  </a:extLst>
                </a:gridCol>
                <a:gridCol w="911238">
                  <a:extLst>
                    <a:ext uri="{9D8B030D-6E8A-4147-A177-3AD203B41FA5}">
                      <a16:colId xmlns:a16="http://schemas.microsoft.com/office/drawing/2014/main" val="1095596897"/>
                    </a:ext>
                  </a:extLst>
                </a:gridCol>
              </a:tblGrid>
              <a:tr h="9836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TEDEN</a:t>
                      </a:r>
                      <a:endParaRPr lang="sl-SI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171609"/>
                  </a:ext>
                </a:extLst>
              </a:tr>
              <a:tr h="992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POTRJENI PRIMERI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248093"/>
                  </a:ext>
                </a:extLst>
              </a:tr>
              <a:tr h="992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KARANTENA EPI LINK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519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370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680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780</a:t>
                      </a:r>
                      <a:endParaRPr lang="sl-SI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894</a:t>
                      </a:r>
                      <a:endParaRPr lang="sl-SI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347259"/>
                  </a:ext>
                </a:extLst>
              </a:tr>
              <a:tr h="9922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ŠT. OBOLELIH V KARANTENI EPI LINK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sl-SI" sz="4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sl-SI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sl-SI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077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83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1397323" y="1780456"/>
            <a:ext cx="13609512" cy="7560840"/>
          </a:xfrm>
        </p:spPr>
        <p:txBody>
          <a:bodyPr/>
          <a:lstStyle/>
          <a:p>
            <a:r>
              <a:rPr lang="en-US" sz="2800" b="1" dirty="0"/>
              <a:t>79 </a:t>
            </a:r>
            <a:r>
              <a:rPr lang="sl-SI" sz="2800" b="1" dirty="0"/>
              <a:t>pozitivnih primerov/ </a:t>
            </a:r>
            <a:r>
              <a:rPr lang="en-US" sz="2800" b="1" dirty="0"/>
              <a:t>2 560</a:t>
            </a:r>
            <a:r>
              <a:rPr lang="sl-SI" sz="2800" b="1" dirty="0"/>
              <a:t> testiranih oseb</a:t>
            </a:r>
            <a:endParaRPr lang="en-US" sz="2800" b="1" dirty="0"/>
          </a:p>
          <a:p>
            <a:endParaRPr lang="en-US" sz="2400" b="1" dirty="0"/>
          </a:p>
          <a:p>
            <a:r>
              <a:rPr lang="en-US" sz="2800" dirty="0"/>
              <a:t>-------------</a:t>
            </a:r>
          </a:p>
          <a:p>
            <a:endParaRPr lang="sl-SI" sz="2800" dirty="0"/>
          </a:p>
          <a:p>
            <a:pPr lvl="0"/>
            <a:endParaRPr lang="sl-SI" sz="2000" dirty="0"/>
          </a:p>
          <a:p>
            <a:endParaRPr lang="sl-SI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AKTUALNO DOGAJANJE V ZADNJIH 24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(8.9.2020)</a:t>
            </a:r>
            <a:endParaRPr lang="sl-SI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70559"/>
              </p:ext>
            </p:extLst>
          </p:nvPr>
        </p:nvGraphicFramePr>
        <p:xfrm>
          <a:off x="1397323" y="3148610"/>
          <a:ext cx="12025336" cy="439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9213">
                  <a:extLst>
                    <a:ext uri="{9D8B030D-6E8A-4147-A177-3AD203B41FA5}">
                      <a16:colId xmlns:a16="http://schemas.microsoft.com/office/drawing/2014/main" val="47322886"/>
                    </a:ext>
                  </a:extLst>
                </a:gridCol>
                <a:gridCol w="1370764">
                  <a:extLst>
                    <a:ext uri="{9D8B030D-6E8A-4147-A177-3AD203B41FA5}">
                      <a16:colId xmlns:a16="http://schemas.microsoft.com/office/drawing/2014/main" val="739790343"/>
                    </a:ext>
                  </a:extLst>
                </a:gridCol>
                <a:gridCol w="6355359">
                  <a:extLst>
                    <a:ext uri="{9D8B030D-6E8A-4147-A177-3AD203B41FA5}">
                      <a16:colId xmlns:a16="http://schemas.microsoft.com/office/drawing/2014/main" val="1946716555"/>
                    </a:ext>
                  </a:extLst>
                </a:gridCol>
              </a:tblGrid>
              <a:tr h="87849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IMPORTIRANI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</a:rPr>
                        <a:t>2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1x H</a:t>
                      </a:r>
                      <a:r>
                        <a:rPr lang="en-US" sz="2400" b="1" u="none" strike="noStrike" dirty="0" err="1">
                          <a:effectLst/>
                        </a:rPr>
                        <a:t>rvaška</a:t>
                      </a:r>
                      <a:r>
                        <a:rPr lang="sl-SI" sz="2400" b="1" u="none" strike="noStrike" dirty="0">
                          <a:effectLst/>
                        </a:rPr>
                        <a:t>, 1x Grčija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555117"/>
                  </a:ext>
                </a:extLst>
              </a:tr>
              <a:tr h="87849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IMPORTIRAN CLUSTER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</a:rPr>
                        <a:t>1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</a:rPr>
                        <a:t>Avstrija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1837216"/>
                  </a:ext>
                </a:extLst>
              </a:tr>
              <a:tr h="87849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LOKALNI VIR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</a:rPr>
                        <a:t>38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4330318"/>
                  </a:ext>
                </a:extLst>
              </a:tr>
              <a:tr h="87849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NEZNANI VIR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</a:rPr>
                        <a:t>18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2815441"/>
                  </a:ext>
                </a:extLst>
              </a:tr>
              <a:tr h="87849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V EPI PREISKAVI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</a:rPr>
                        <a:t>20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703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03729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Pages>0</Pages>
  <Words>749</Words>
  <Characters>0</Characters>
  <Application>Microsoft Office PowerPoint</Application>
  <PresentationFormat>Po meri</PresentationFormat>
  <Lines>0</Lines>
  <Paragraphs>549</Paragraphs>
  <Slides>9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Calibri</vt:lpstr>
      <vt:lpstr>Gill Sans</vt:lpstr>
      <vt:lpstr>Myriad Pro Light</vt:lpstr>
      <vt:lpstr>Tahoma</vt:lpstr>
      <vt:lpstr>Title &amp; Subtitle</vt:lpstr>
      <vt:lpstr>COVID-19 Epidemiološki pregled stanja v Sloveniji</vt:lpstr>
      <vt:lpstr>PRIMERI COVID-19, EU/EEA in UK, 32.-33. teden vs. teden 34-35</vt:lpstr>
      <vt:lpstr>PRIMERI COVID-19, SLOVENIJA, 8.9.2020</vt:lpstr>
      <vt:lpstr>DNEVNO ŠTEVILO POTRJENIH PRIMEROV COVID-19, SLOVENIJA, 08.09.2020</vt:lpstr>
      <vt:lpstr>PowerPointova predstavitev</vt:lpstr>
      <vt:lpstr>TEDENSKO ŠTEVILO PRIJAVLJENIH PRIMEROV OKUŽB S COVID-19  V SLOVENIJI GLEDE NA NAJVERJETNEJŠI VIR OKUŽBE,  1.6.2020 – 6.9.2020</vt:lpstr>
      <vt:lpstr>IMPORTIRANI PRIMERI PO DRŽAVAH, 1.6.2020 – 6.9.2020</vt:lpstr>
      <vt:lpstr>TEDENSKO ŠTEVILO PREDLOGOV ZA EPI KARANTENO IN  ŠTEVILO OBOLELIH, V KARANTENI EPILINK,  PO TEDNIH, 1.6.2020 – 6.9.2020</vt:lpstr>
      <vt:lpstr>AKTUALNO DOGAJANJE V ZADNJIH 24 urah (8.9.2020)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subject/>
  <dc:creator>Andreja Frič</dc:creator>
  <cp:keywords/>
  <dc:description/>
  <cp:lastModifiedBy>Sandra Letica Pavčič</cp:lastModifiedBy>
  <cp:revision>110</cp:revision>
  <dcterms:modified xsi:type="dcterms:W3CDTF">2020-09-09T13:41:39Z</dcterms:modified>
</cp:coreProperties>
</file>