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5" r:id="rId2"/>
    <p:sldId id="338" r:id="rId3"/>
    <p:sldId id="356" r:id="rId4"/>
    <p:sldId id="347" r:id="rId5"/>
    <p:sldId id="348" r:id="rId6"/>
    <p:sldId id="328" r:id="rId7"/>
    <p:sldId id="349" r:id="rId8"/>
    <p:sldId id="344" r:id="rId9"/>
    <p:sldId id="332" r:id="rId10"/>
    <p:sldId id="350" r:id="rId11"/>
    <p:sldId id="351" r:id="rId12"/>
    <p:sldId id="352" r:id="rId13"/>
    <p:sldId id="354" r:id="rId14"/>
  </p:sldIdLst>
  <p:sldSz cx="17340263" cy="97536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5B9BD5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34" autoAdjust="0"/>
  </p:normalViewPr>
  <p:slideViewPr>
    <p:cSldViewPr>
      <p:cViewPr varScale="1">
        <p:scale>
          <a:sx n="85" d="100"/>
          <a:sy n="85" d="100"/>
        </p:scale>
        <p:origin x="108" y="102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ov_delovni_lis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ov_delovni_lis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ov_delovni_lis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ov_delovni_lis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ov_delovni_lis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ov_delovni_lis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'14D INCIDENCA'!$H$2</c:f>
              <c:strCache>
                <c:ptCount val="1"/>
                <c:pt idx="0">
                  <c:v>SR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7DA5D7"/>
              </a:bgClr>
            </a:pattFill>
            <a:ln>
              <a:noFill/>
            </a:ln>
            <a:effectLst/>
          </c:spPr>
          <c:invertIfNegative val="0"/>
          <c:cat>
            <c:strRef>
              <c:f>'14D INCIDENCA'!$G$3:$G$15</c:f>
              <c:strCache>
                <c:ptCount val="13"/>
                <c:pt idx="0">
                  <c:v>Obalno-kraška</c:v>
                </c:pt>
                <c:pt idx="1">
                  <c:v>Osrednjeslovenska</c:v>
                </c:pt>
                <c:pt idx="2">
                  <c:v>Primorsko-notranjska</c:v>
                </c:pt>
                <c:pt idx="3">
                  <c:v>Gorenjska</c:v>
                </c:pt>
                <c:pt idx="4">
                  <c:v>Podravska</c:v>
                </c:pt>
                <c:pt idx="5">
                  <c:v>SLOVENIJA</c:v>
                </c:pt>
                <c:pt idx="6">
                  <c:v>Zasavska</c:v>
                </c:pt>
                <c:pt idx="7">
                  <c:v>Pomurska</c:v>
                </c:pt>
                <c:pt idx="8">
                  <c:v>Koroška</c:v>
                </c:pt>
                <c:pt idx="9">
                  <c:v>Savinjska</c:v>
                </c:pt>
                <c:pt idx="10">
                  <c:v>Goriška</c:v>
                </c:pt>
                <c:pt idx="11">
                  <c:v>Jugovzhodna Slovenija</c:v>
                </c:pt>
                <c:pt idx="12">
                  <c:v>Posavska</c:v>
                </c:pt>
              </c:strCache>
            </c:strRef>
          </c:cat>
          <c:val>
            <c:numRef>
              <c:f>'14D INCIDENCA'!$H$3:$H$15</c:f>
              <c:numCache>
                <c:formatCode>0.0</c:formatCode>
                <c:ptCount val="13"/>
                <c:pt idx="0">
                  <c:v>889.01438337996592</c:v>
                </c:pt>
                <c:pt idx="1">
                  <c:v>939.5789287754834</c:v>
                </c:pt>
                <c:pt idx="2">
                  <c:v>939.87794771340316</c:v>
                </c:pt>
                <c:pt idx="3">
                  <c:v>968.52416739638761</c:v>
                </c:pt>
                <c:pt idx="4">
                  <c:v>1005.1759517319531</c:v>
                </c:pt>
                <c:pt idx="5">
                  <c:v>#N/A</c:v>
                </c:pt>
                <c:pt idx="6">
                  <c:v>1104.15062644362</c:v>
                </c:pt>
                <c:pt idx="7">
                  <c:v>1224.6824654492689</c:v>
                </c:pt>
                <c:pt idx="8">
                  <c:v>1238.0885155643396</c:v>
                </c:pt>
                <c:pt idx="9">
                  <c:v>1243.6857690297857</c:v>
                </c:pt>
                <c:pt idx="10">
                  <c:v>1325.7783670126075</c:v>
                </c:pt>
                <c:pt idx="11">
                  <c:v>1395.8686128384261</c:v>
                </c:pt>
                <c:pt idx="12">
                  <c:v>1853.0460760959688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B-4CDA-8F34-62E492BFAE6C}"/>
            </c:ext>
          </c:extLst>
        </c:ser>
        <c:ser>
          <c:idx val="1"/>
          <c:order val="1"/>
          <c:tx>
            <c:strRef>
              <c:f>'14D INCIDENCA'!$I$2</c:f>
              <c:strCache>
                <c:ptCount val="1"/>
                <c:pt idx="0">
                  <c:v>SI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E1EBF7"/>
              </a:bgClr>
            </a:pattFill>
            <a:ln>
              <a:noFill/>
            </a:ln>
            <a:effectLst/>
          </c:spPr>
          <c:invertIfNegative val="0"/>
          <c:cat>
            <c:strRef>
              <c:f>'14D INCIDENCA'!$G$3:$G$15</c:f>
              <c:strCache>
                <c:ptCount val="13"/>
                <c:pt idx="0">
                  <c:v>Obalno-kraška</c:v>
                </c:pt>
                <c:pt idx="1">
                  <c:v>Osrednjeslovenska</c:v>
                </c:pt>
                <c:pt idx="2">
                  <c:v>Primorsko-notranjska</c:v>
                </c:pt>
                <c:pt idx="3">
                  <c:v>Gorenjska</c:v>
                </c:pt>
                <c:pt idx="4">
                  <c:v>Podravska</c:v>
                </c:pt>
                <c:pt idx="5">
                  <c:v>SLOVENIJA</c:v>
                </c:pt>
                <c:pt idx="6">
                  <c:v>Zasavska</c:v>
                </c:pt>
                <c:pt idx="7">
                  <c:v>Pomurska</c:v>
                </c:pt>
                <c:pt idx="8">
                  <c:v>Koroška</c:v>
                </c:pt>
                <c:pt idx="9">
                  <c:v>Savinjska</c:v>
                </c:pt>
                <c:pt idx="10">
                  <c:v>Goriška</c:v>
                </c:pt>
                <c:pt idx="11">
                  <c:v>Jugovzhodna Slovenija</c:v>
                </c:pt>
                <c:pt idx="12">
                  <c:v>Posavska</c:v>
                </c:pt>
              </c:strCache>
            </c:strRef>
          </c:cat>
          <c:val>
            <c:numRef>
              <c:f>'14D INCIDENCA'!$I$3:$I$15</c:f>
              <c:numCache>
                <c:formatCode>0.0</c:formatCode>
                <c:ptCount val="1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1103.8385315928663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B-4CDA-8F34-62E492BFAE6C}"/>
            </c:ext>
          </c:extLst>
        </c:ser>
        <c:ser>
          <c:idx val="2"/>
          <c:order val="2"/>
          <c:tx>
            <c:strRef>
              <c:f>'14D INCIDENCA'!$J$2</c:f>
              <c:strCache>
                <c:ptCount val="1"/>
                <c:pt idx="0">
                  <c:v>vrednost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'14D INCIDENCA'!$G$3:$G$15</c:f>
              <c:strCache>
                <c:ptCount val="13"/>
                <c:pt idx="0">
                  <c:v>Obalno-kraška</c:v>
                </c:pt>
                <c:pt idx="1">
                  <c:v>Osrednjeslovenska</c:v>
                </c:pt>
                <c:pt idx="2">
                  <c:v>Primorsko-notranjska</c:v>
                </c:pt>
                <c:pt idx="3">
                  <c:v>Gorenjska</c:v>
                </c:pt>
                <c:pt idx="4">
                  <c:v>Podravska</c:v>
                </c:pt>
                <c:pt idx="5">
                  <c:v>SLOVENIJA</c:v>
                </c:pt>
                <c:pt idx="6">
                  <c:v>Zasavska</c:v>
                </c:pt>
                <c:pt idx="7">
                  <c:v>Pomurska</c:v>
                </c:pt>
                <c:pt idx="8">
                  <c:v>Koroška</c:v>
                </c:pt>
                <c:pt idx="9">
                  <c:v>Savinjska</c:v>
                </c:pt>
                <c:pt idx="10">
                  <c:v>Goriška</c:v>
                </c:pt>
                <c:pt idx="11">
                  <c:v>Jugovzhodna Slovenija</c:v>
                </c:pt>
                <c:pt idx="12">
                  <c:v>Posavska</c:v>
                </c:pt>
              </c:strCache>
            </c:strRef>
          </c:cat>
          <c:val>
            <c:numRef>
              <c:f>'14D INCIDENCA'!$J$3:$J$15</c:f>
              <c:numCache>
                <c:formatCode>0.0</c:formatCode>
                <c:ptCount val="13"/>
                <c:pt idx="0">
                  <c:v>889.01438337996592</c:v>
                </c:pt>
                <c:pt idx="1">
                  <c:v>939.5789287754834</c:v>
                </c:pt>
                <c:pt idx="2">
                  <c:v>939.87794771340316</c:v>
                </c:pt>
                <c:pt idx="3">
                  <c:v>968.52416739638761</c:v>
                </c:pt>
                <c:pt idx="4">
                  <c:v>1005.1759517319531</c:v>
                </c:pt>
                <c:pt idx="5">
                  <c:v>1103.8385315928663</c:v>
                </c:pt>
                <c:pt idx="6">
                  <c:v>1104.15062644362</c:v>
                </c:pt>
                <c:pt idx="7">
                  <c:v>1224.6824654492689</c:v>
                </c:pt>
                <c:pt idx="8">
                  <c:v>1238.0885155643396</c:v>
                </c:pt>
                <c:pt idx="9">
                  <c:v>1243.6857690297857</c:v>
                </c:pt>
                <c:pt idx="10">
                  <c:v>1325.7783670126075</c:v>
                </c:pt>
                <c:pt idx="11">
                  <c:v>1395.8686128384261</c:v>
                </c:pt>
                <c:pt idx="12">
                  <c:v>1853.0460760959688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B-4CDA-8F34-62E492BFA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88399856"/>
        <c:axId val="-1488399312"/>
      </c:barChart>
      <c:catAx>
        <c:axId val="-14883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488399312"/>
        <c:crosses val="autoZero"/>
        <c:auto val="1"/>
        <c:lblAlgn val="ctr"/>
        <c:lblOffset val="100"/>
        <c:noMultiLvlLbl val="0"/>
      </c:catAx>
      <c:valAx>
        <c:axId val="-1488399312"/>
        <c:scaling>
          <c:orientation val="minMax"/>
          <c:max val="2050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-148839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37095497399505"/>
          <c:y val="2.2044088176352707E-2"/>
          <c:w val="0.87100360314400171"/>
          <c:h val="0.81807110283559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List1!$R$57</c:f>
              <c:strCache>
                <c:ptCount val="1"/>
                <c:pt idx="0">
                  <c:v>delež obolelih oskrbovancev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List1!$Q$58:$Q$67</c:f>
              <c:strCache>
                <c:ptCount val="10"/>
                <c:pt idx="0">
                  <c:v>DSO Danice Vogrinec </c:v>
                </c:pt>
                <c:pt idx="1">
                  <c:v>DSO Tezno</c:v>
                </c:pt>
                <c:pt idx="2">
                  <c:v>Senecura </c:v>
                </c:pt>
                <c:pt idx="3">
                  <c:v>DSO Lenart</c:v>
                </c:pt>
                <c:pt idx="4">
                  <c:v>DSO Ormož</c:v>
                </c:pt>
                <c:pt idx="5">
                  <c:v>DSO Ptuj</c:v>
                </c:pt>
                <c:pt idx="6">
                  <c:v>SVZ Hrastovec</c:v>
                </c:pt>
                <c:pt idx="7">
                  <c:v>Dom Pod Gorco</c:v>
                </c:pt>
                <c:pt idx="8">
                  <c:v>DSO Idila</c:v>
                </c:pt>
                <c:pt idx="9">
                  <c:v>DSO Poljčane</c:v>
                </c:pt>
              </c:strCache>
            </c:strRef>
          </c:cat>
          <c:val>
            <c:numRef>
              <c:f>List1!$R$58:$R$67</c:f>
              <c:numCache>
                <c:formatCode>0%</c:formatCode>
                <c:ptCount val="10"/>
                <c:pt idx="0">
                  <c:v>0.64500000000000002</c:v>
                </c:pt>
                <c:pt idx="1">
                  <c:v>0.72599999999999998</c:v>
                </c:pt>
                <c:pt idx="2">
                  <c:v>0.83199999999999996</c:v>
                </c:pt>
                <c:pt idx="3">
                  <c:v>0.308</c:v>
                </c:pt>
                <c:pt idx="4">
                  <c:v>0.84299999999999997</c:v>
                </c:pt>
                <c:pt idx="5">
                  <c:v>0.47299999999999998</c:v>
                </c:pt>
                <c:pt idx="6">
                  <c:v>0.374</c:v>
                </c:pt>
                <c:pt idx="7">
                  <c:v>0.73799999999999999</c:v>
                </c:pt>
                <c:pt idx="8">
                  <c:v>0.67</c:v>
                </c:pt>
                <c:pt idx="9">
                  <c:v>0.97099999999999997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A-4926-98C7-83246225F04A}"/>
            </c:ext>
          </c:extLst>
        </c:ser>
        <c:ser>
          <c:idx val="1"/>
          <c:order val="1"/>
          <c:tx>
            <c:strRef>
              <c:f>List1!$S$57</c:f>
              <c:strCache>
                <c:ptCount val="1"/>
                <c:pt idx="0">
                  <c:v>delež obolelih zaposlenih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List1!$Q$58:$Q$67</c:f>
              <c:strCache>
                <c:ptCount val="10"/>
                <c:pt idx="0">
                  <c:v>DSO Danice Vogrinec </c:v>
                </c:pt>
                <c:pt idx="1">
                  <c:v>DSO Tezno</c:v>
                </c:pt>
                <c:pt idx="2">
                  <c:v>Senecura </c:v>
                </c:pt>
                <c:pt idx="3">
                  <c:v>DSO Lenart</c:v>
                </c:pt>
                <c:pt idx="4">
                  <c:v>DSO Ormož</c:v>
                </c:pt>
                <c:pt idx="5">
                  <c:v>DSO Ptuj</c:v>
                </c:pt>
                <c:pt idx="6">
                  <c:v>SVZ Hrastovec</c:v>
                </c:pt>
                <c:pt idx="7">
                  <c:v>Dom Pod Gorco</c:v>
                </c:pt>
                <c:pt idx="8">
                  <c:v>DSO Idila</c:v>
                </c:pt>
                <c:pt idx="9">
                  <c:v>DSO Poljčane</c:v>
                </c:pt>
              </c:strCache>
            </c:strRef>
          </c:cat>
          <c:val>
            <c:numRef>
              <c:f>List1!$S$58:$S$67</c:f>
              <c:numCache>
                <c:formatCode>0%</c:formatCode>
                <c:ptCount val="10"/>
                <c:pt idx="0">
                  <c:v>0.28299999999999997</c:v>
                </c:pt>
                <c:pt idx="1">
                  <c:v>0.54500000000000004</c:v>
                </c:pt>
                <c:pt idx="2">
                  <c:v>0.69699999999999995</c:v>
                </c:pt>
                <c:pt idx="3">
                  <c:v>0.26800000000000002</c:v>
                </c:pt>
                <c:pt idx="4">
                  <c:v>0.24</c:v>
                </c:pt>
                <c:pt idx="5">
                  <c:v>0.46200000000000002</c:v>
                </c:pt>
                <c:pt idx="6">
                  <c:v>0.315</c:v>
                </c:pt>
                <c:pt idx="7">
                  <c:v>0.42799999999999999</c:v>
                </c:pt>
                <c:pt idx="8">
                  <c:v>0.38600000000000001</c:v>
                </c:pt>
                <c:pt idx="9">
                  <c:v>0.79100000000000004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A-4926-98C7-83246225F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8502416"/>
        <c:axId val="1268499920"/>
      </c:barChart>
      <c:catAx>
        <c:axId val="126850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68499920"/>
        <c:crosses val="autoZero"/>
        <c:auto val="1"/>
        <c:lblAlgn val="ctr"/>
        <c:lblOffset val="100"/>
        <c:noMultiLvlLbl val="0"/>
      </c:catAx>
      <c:valAx>
        <c:axId val="126849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6850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[DNEVNI PRIKAZI_Epikrivulja_umrli_podravska regija_2021019.xlsx]EPI KRIVULJA!Vrtilna tabela1</c:name>
    <c:fmtId val="4"/>
  </c:pivotSource>
  <c:chart>
    <c:autoTitleDeleted val="1"/>
    <c:pivotFmts>
      <c:pivotFmt>
        <c:idx val="0"/>
        <c:spPr>
          <a:solidFill>
            <a:srgbClr val="007DC5"/>
          </a:solidFill>
          <a:ln>
            <a:noFill/>
          </a:ln>
          <a:effectLst/>
        </c:spPr>
        <c:marker>
          <c:symbol val="none"/>
        </c:marker>
      </c:pivotFmt>
      <c:pivotFmt>
        <c:idx val="1"/>
      </c:pivotFmt>
      <c:pivotFmt>
        <c:idx val="2"/>
        <c:spPr>
          <a:solidFill>
            <a:srgbClr val="007DC5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007DC5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'EPI KRIVULJA'!$B$3</c:f>
              <c:strCache>
                <c:ptCount val="1"/>
                <c:pt idx="0">
                  <c:v>Vsota</c:v>
                </c:pt>
              </c:strCache>
            </c:strRef>
          </c:tx>
          <c:spPr>
            <a:solidFill>
              <a:srgbClr val="007DC5"/>
            </a:solidFill>
            <a:ln>
              <a:noFill/>
            </a:ln>
            <a:effectLst/>
          </c:spPr>
          <c:invertIfNegative val="0"/>
          <c:cat>
            <c:strRef>
              <c:f>'EPI KRIVULJA'!$A$4:$A$255</c:f>
              <c:strCache>
                <c:ptCount val="252"/>
                <c:pt idx="0">
                  <c:v>07.03.2020</c:v>
                </c:pt>
                <c:pt idx="1">
                  <c:v>10.03.2020</c:v>
                </c:pt>
                <c:pt idx="2">
                  <c:v>11.03.2020</c:v>
                </c:pt>
                <c:pt idx="3">
                  <c:v>12.03.2020</c:v>
                </c:pt>
                <c:pt idx="4">
                  <c:v>13.03.2020</c:v>
                </c:pt>
                <c:pt idx="5">
                  <c:v>14.03.2020</c:v>
                </c:pt>
                <c:pt idx="6">
                  <c:v>15.03.2020</c:v>
                </c:pt>
                <c:pt idx="7">
                  <c:v>16.03.2020</c:v>
                </c:pt>
                <c:pt idx="8">
                  <c:v>17.03.2020</c:v>
                </c:pt>
                <c:pt idx="9">
                  <c:v>18.03.2020</c:v>
                </c:pt>
                <c:pt idx="10">
                  <c:v>19.03.2020</c:v>
                </c:pt>
                <c:pt idx="11">
                  <c:v>20.03.2020</c:v>
                </c:pt>
                <c:pt idx="12">
                  <c:v>21.03.2020</c:v>
                </c:pt>
                <c:pt idx="13">
                  <c:v>22.03.2020</c:v>
                </c:pt>
                <c:pt idx="14">
                  <c:v>23.03.2020</c:v>
                </c:pt>
                <c:pt idx="15">
                  <c:v>24.03.2020</c:v>
                </c:pt>
                <c:pt idx="16">
                  <c:v>25.03.2020</c:v>
                </c:pt>
                <c:pt idx="17">
                  <c:v>26.03.2020</c:v>
                </c:pt>
                <c:pt idx="18">
                  <c:v>27.03.2020</c:v>
                </c:pt>
                <c:pt idx="19">
                  <c:v>28.03.2020</c:v>
                </c:pt>
                <c:pt idx="20">
                  <c:v>29.03.2020</c:v>
                </c:pt>
                <c:pt idx="21">
                  <c:v>31.03.2020</c:v>
                </c:pt>
                <c:pt idx="22">
                  <c:v>01.04.2020</c:v>
                </c:pt>
                <c:pt idx="23">
                  <c:v>02.04.2020</c:v>
                </c:pt>
                <c:pt idx="24">
                  <c:v>03.04.2020</c:v>
                </c:pt>
                <c:pt idx="25">
                  <c:v>04.04.2020</c:v>
                </c:pt>
                <c:pt idx="26">
                  <c:v>05.04.2020</c:v>
                </c:pt>
                <c:pt idx="27">
                  <c:v>06.04.2020</c:v>
                </c:pt>
                <c:pt idx="28">
                  <c:v>07.04.2020</c:v>
                </c:pt>
                <c:pt idx="29">
                  <c:v>08.04.2020</c:v>
                </c:pt>
                <c:pt idx="30">
                  <c:v>09.04.2020</c:v>
                </c:pt>
                <c:pt idx="31">
                  <c:v>10.04.2020</c:v>
                </c:pt>
                <c:pt idx="32">
                  <c:v>11.04.2020</c:v>
                </c:pt>
                <c:pt idx="33">
                  <c:v>13.04.2020</c:v>
                </c:pt>
                <c:pt idx="34">
                  <c:v>14.04.2020</c:v>
                </c:pt>
                <c:pt idx="35">
                  <c:v>15.04.2020</c:v>
                </c:pt>
                <c:pt idx="36">
                  <c:v>16.04.2020</c:v>
                </c:pt>
                <c:pt idx="37">
                  <c:v>19.04.2020</c:v>
                </c:pt>
                <c:pt idx="38">
                  <c:v>21.04.2020</c:v>
                </c:pt>
                <c:pt idx="39">
                  <c:v>22.04.2020</c:v>
                </c:pt>
                <c:pt idx="40">
                  <c:v>23.04.2020</c:v>
                </c:pt>
                <c:pt idx="41">
                  <c:v>24.04.2020</c:v>
                </c:pt>
                <c:pt idx="42">
                  <c:v>26.04.2020</c:v>
                </c:pt>
                <c:pt idx="43">
                  <c:v>29.04.2020</c:v>
                </c:pt>
                <c:pt idx="44">
                  <c:v>30.04.2020</c:v>
                </c:pt>
                <c:pt idx="45">
                  <c:v>01.05.2020</c:v>
                </c:pt>
                <c:pt idx="46">
                  <c:v>02.05.2020</c:v>
                </c:pt>
                <c:pt idx="47">
                  <c:v>03.05.2020</c:v>
                </c:pt>
                <c:pt idx="48">
                  <c:v>12.05.2020</c:v>
                </c:pt>
                <c:pt idx="49">
                  <c:v>15.05.2020</c:v>
                </c:pt>
                <c:pt idx="50">
                  <c:v>17.05.2020</c:v>
                </c:pt>
                <c:pt idx="51">
                  <c:v>20.05.2020</c:v>
                </c:pt>
                <c:pt idx="52">
                  <c:v>21.05.2020</c:v>
                </c:pt>
                <c:pt idx="53">
                  <c:v>22.05.2020</c:v>
                </c:pt>
                <c:pt idx="54">
                  <c:v>23.05.2020</c:v>
                </c:pt>
                <c:pt idx="55">
                  <c:v>25.05.2020</c:v>
                </c:pt>
                <c:pt idx="56">
                  <c:v>28.05.2020</c:v>
                </c:pt>
                <c:pt idx="57">
                  <c:v>29.05.2020</c:v>
                </c:pt>
                <c:pt idx="58">
                  <c:v>30.05.2020</c:v>
                </c:pt>
                <c:pt idx="59">
                  <c:v>31.05.2020</c:v>
                </c:pt>
                <c:pt idx="60">
                  <c:v>01.06.2020</c:v>
                </c:pt>
                <c:pt idx="61">
                  <c:v>02.06.2020</c:v>
                </c:pt>
                <c:pt idx="62">
                  <c:v>03.06.2020</c:v>
                </c:pt>
                <c:pt idx="63">
                  <c:v>07.06.2020</c:v>
                </c:pt>
                <c:pt idx="64">
                  <c:v>10.06.2020</c:v>
                </c:pt>
                <c:pt idx="65">
                  <c:v>12.06.2020</c:v>
                </c:pt>
                <c:pt idx="66">
                  <c:v>24.06.2020</c:v>
                </c:pt>
                <c:pt idx="67">
                  <c:v>27.06.2020</c:v>
                </c:pt>
                <c:pt idx="68">
                  <c:v>29.06.2020</c:v>
                </c:pt>
                <c:pt idx="69">
                  <c:v>30.06.2020</c:v>
                </c:pt>
                <c:pt idx="70">
                  <c:v>01.07.2020</c:v>
                </c:pt>
                <c:pt idx="71">
                  <c:v>02.07.2020</c:v>
                </c:pt>
                <c:pt idx="72">
                  <c:v>03.07.2020</c:v>
                </c:pt>
                <c:pt idx="73">
                  <c:v>04.07.2020</c:v>
                </c:pt>
                <c:pt idx="74">
                  <c:v>05.07.2020</c:v>
                </c:pt>
                <c:pt idx="75">
                  <c:v>06.07.2020</c:v>
                </c:pt>
                <c:pt idx="76">
                  <c:v>07.07.2020</c:v>
                </c:pt>
                <c:pt idx="77">
                  <c:v>08.07.2020</c:v>
                </c:pt>
                <c:pt idx="78">
                  <c:v>09.07.2020</c:v>
                </c:pt>
                <c:pt idx="79">
                  <c:v>10.07.2020</c:v>
                </c:pt>
                <c:pt idx="80">
                  <c:v>12.07.2020</c:v>
                </c:pt>
                <c:pt idx="81">
                  <c:v>14.07.2020</c:v>
                </c:pt>
                <c:pt idx="82">
                  <c:v>15.07.2020</c:v>
                </c:pt>
                <c:pt idx="83">
                  <c:v>16.07.2020</c:v>
                </c:pt>
                <c:pt idx="84">
                  <c:v>23.07.2020</c:v>
                </c:pt>
                <c:pt idx="85">
                  <c:v>27.07.2020</c:v>
                </c:pt>
                <c:pt idx="86">
                  <c:v>29.07.2020</c:v>
                </c:pt>
                <c:pt idx="87">
                  <c:v>31.07.2020</c:v>
                </c:pt>
                <c:pt idx="88">
                  <c:v>04.08.2020</c:v>
                </c:pt>
                <c:pt idx="89">
                  <c:v>05.08.2020</c:v>
                </c:pt>
                <c:pt idx="90">
                  <c:v>06.08.2020</c:v>
                </c:pt>
                <c:pt idx="91">
                  <c:v>07.08.2020</c:v>
                </c:pt>
                <c:pt idx="92">
                  <c:v>10.08.2020</c:v>
                </c:pt>
                <c:pt idx="93">
                  <c:v>11.08.2020</c:v>
                </c:pt>
                <c:pt idx="94">
                  <c:v>12.08.2020</c:v>
                </c:pt>
                <c:pt idx="95">
                  <c:v>13.08.2020</c:v>
                </c:pt>
                <c:pt idx="96">
                  <c:v>14.08.2020</c:v>
                </c:pt>
                <c:pt idx="97">
                  <c:v>16.08.2020</c:v>
                </c:pt>
                <c:pt idx="98">
                  <c:v>17.08.2020</c:v>
                </c:pt>
                <c:pt idx="99">
                  <c:v>18.08.2020</c:v>
                </c:pt>
                <c:pt idx="100">
                  <c:v>19.08.2020</c:v>
                </c:pt>
                <c:pt idx="101">
                  <c:v>20.08.2020</c:v>
                </c:pt>
                <c:pt idx="102">
                  <c:v>21.08.2020</c:v>
                </c:pt>
                <c:pt idx="103">
                  <c:v>22.08.2020</c:v>
                </c:pt>
                <c:pt idx="104">
                  <c:v>23.08.2020</c:v>
                </c:pt>
                <c:pt idx="105">
                  <c:v>26.08.2020</c:v>
                </c:pt>
                <c:pt idx="106">
                  <c:v>27.08.2020</c:v>
                </c:pt>
                <c:pt idx="107">
                  <c:v>28.08.2020</c:v>
                </c:pt>
                <c:pt idx="108">
                  <c:v>29.08.2020</c:v>
                </c:pt>
                <c:pt idx="109">
                  <c:v>30.08.2020</c:v>
                </c:pt>
                <c:pt idx="110">
                  <c:v>31.08.2020</c:v>
                </c:pt>
                <c:pt idx="111">
                  <c:v>01.09.2020</c:v>
                </c:pt>
                <c:pt idx="112">
                  <c:v>02.09.2020</c:v>
                </c:pt>
                <c:pt idx="113">
                  <c:v>03.09.2020</c:v>
                </c:pt>
                <c:pt idx="114">
                  <c:v>04.09.2020</c:v>
                </c:pt>
                <c:pt idx="115">
                  <c:v>05.09.2020</c:v>
                </c:pt>
                <c:pt idx="116">
                  <c:v>06.09.2020</c:v>
                </c:pt>
                <c:pt idx="117">
                  <c:v>07.09.2020</c:v>
                </c:pt>
                <c:pt idx="118">
                  <c:v>08.09.2020</c:v>
                </c:pt>
                <c:pt idx="119">
                  <c:v>09.09.2020</c:v>
                </c:pt>
                <c:pt idx="120">
                  <c:v>10.09.2020</c:v>
                </c:pt>
                <c:pt idx="121">
                  <c:v>11.09.2020</c:v>
                </c:pt>
                <c:pt idx="122">
                  <c:v>12.09.2020</c:v>
                </c:pt>
                <c:pt idx="123">
                  <c:v>13.09.2020</c:v>
                </c:pt>
                <c:pt idx="124">
                  <c:v>14.09.2020</c:v>
                </c:pt>
                <c:pt idx="125">
                  <c:v>15.09.2020</c:v>
                </c:pt>
                <c:pt idx="126">
                  <c:v>16.09.2020</c:v>
                </c:pt>
                <c:pt idx="127">
                  <c:v>17.09.2020</c:v>
                </c:pt>
                <c:pt idx="128">
                  <c:v>18.09.2020</c:v>
                </c:pt>
                <c:pt idx="129">
                  <c:v>19.09.2020</c:v>
                </c:pt>
                <c:pt idx="130">
                  <c:v>20.09.2020</c:v>
                </c:pt>
                <c:pt idx="131">
                  <c:v>21.09.2020</c:v>
                </c:pt>
                <c:pt idx="132">
                  <c:v>22.09.2020</c:v>
                </c:pt>
                <c:pt idx="133">
                  <c:v>23.09.2020</c:v>
                </c:pt>
                <c:pt idx="134">
                  <c:v>24.09.2020</c:v>
                </c:pt>
                <c:pt idx="135">
                  <c:v>25.09.2020</c:v>
                </c:pt>
                <c:pt idx="136">
                  <c:v>26.09.2020</c:v>
                </c:pt>
                <c:pt idx="137">
                  <c:v>27.09.2020</c:v>
                </c:pt>
                <c:pt idx="138">
                  <c:v>28.09.2020</c:v>
                </c:pt>
                <c:pt idx="139">
                  <c:v>29.09.2020</c:v>
                </c:pt>
                <c:pt idx="140">
                  <c:v>30.09.2020</c:v>
                </c:pt>
                <c:pt idx="141">
                  <c:v>01.10.2020</c:v>
                </c:pt>
                <c:pt idx="142">
                  <c:v>02.10.2020</c:v>
                </c:pt>
                <c:pt idx="143">
                  <c:v>03.10.2020</c:v>
                </c:pt>
                <c:pt idx="144">
                  <c:v>04.10.2020</c:v>
                </c:pt>
                <c:pt idx="145">
                  <c:v>05.10.2020</c:v>
                </c:pt>
                <c:pt idx="146">
                  <c:v>06.10.2020</c:v>
                </c:pt>
                <c:pt idx="147">
                  <c:v>07.10.2020</c:v>
                </c:pt>
                <c:pt idx="148">
                  <c:v>08.10.2020</c:v>
                </c:pt>
                <c:pt idx="149">
                  <c:v>09.10.2020</c:v>
                </c:pt>
                <c:pt idx="150">
                  <c:v>10.10.2020</c:v>
                </c:pt>
                <c:pt idx="151">
                  <c:v>11.10.2020</c:v>
                </c:pt>
                <c:pt idx="152">
                  <c:v>12.10.2020</c:v>
                </c:pt>
                <c:pt idx="153">
                  <c:v>13.10.2020</c:v>
                </c:pt>
                <c:pt idx="154">
                  <c:v>14.10.2020</c:v>
                </c:pt>
                <c:pt idx="155">
                  <c:v>15.10.2020</c:v>
                </c:pt>
                <c:pt idx="156">
                  <c:v>16.10.2020</c:v>
                </c:pt>
                <c:pt idx="157">
                  <c:v>17.10.2020</c:v>
                </c:pt>
                <c:pt idx="158">
                  <c:v>18.10.2020</c:v>
                </c:pt>
                <c:pt idx="159">
                  <c:v>19.10.2020</c:v>
                </c:pt>
                <c:pt idx="160">
                  <c:v>20.10.2020</c:v>
                </c:pt>
                <c:pt idx="161">
                  <c:v>21.10.2020</c:v>
                </c:pt>
                <c:pt idx="162">
                  <c:v>22.10.2020</c:v>
                </c:pt>
                <c:pt idx="163">
                  <c:v>23.10.2020</c:v>
                </c:pt>
                <c:pt idx="164">
                  <c:v>24.10.2020</c:v>
                </c:pt>
                <c:pt idx="165">
                  <c:v>25.10.2020</c:v>
                </c:pt>
                <c:pt idx="166">
                  <c:v>26.10.2020</c:v>
                </c:pt>
                <c:pt idx="167">
                  <c:v>27.10.2020</c:v>
                </c:pt>
                <c:pt idx="168">
                  <c:v>28.10.2020</c:v>
                </c:pt>
                <c:pt idx="169">
                  <c:v>29.10.2020</c:v>
                </c:pt>
                <c:pt idx="170">
                  <c:v>30.10.2020</c:v>
                </c:pt>
                <c:pt idx="171">
                  <c:v>31.10.2020</c:v>
                </c:pt>
                <c:pt idx="172">
                  <c:v>01.11.2020</c:v>
                </c:pt>
                <c:pt idx="173">
                  <c:v>02.11.2020</c:v>
                </c:pt>
                <c:pt idx="174">
                  <c:v>03.11.2020</c:v>
                </c:pt>
                <c:pt idx="175">
                  <c:v>04.11.2020</c:v>
                </c:pt>
                <c:pt idx="176">
                  <c:v>05.11.2020</c:v>
                </c:pt>
                <c:pt idx="177">
                  <c:v>06.11.2020</c:v>
                </c:pt>
                <c:pt idx="178">
                  <c:v>07.11.2020</c:v>
                </c:pt>
                <c:pt idx="179">
                  <c:v>08.11.2020</c:v>
                </c:pt>
                <c:pt idx="180">
                  <c:v>09.11.2020</c:v>
                </c:pt>
                <c:pt idx="181">
                  <c:v>10.11.2020</c:v>
                </c:pt>
                <c:pt idx="182">
                  <c:v>11.11.2020</c:v>
                </c:pt>
                <c:pt idx="183">
                  <c:v>12.11.2020</c:v>
                </c:pt>
                <c:pt idx="184">
                  <c:v>13.11.2020</c:v>
                </c:pt>
                <c:pt idx="185">
                  <c:v>14.11.2020</c:v>
                </c:pt>
                <c:pt idx="186">
                  <c:v>15.11.2020</c:v>
                </c:pt>
                <c:pt idx="187">
                  <c:v>16.11.2020</c:v>
                </c:pt>
                <c:pt idx="188">
                  <c:v>17.11.2020</c:v>
                </c:pt>
                <c:pt idx="189">
                  <c:v>18.11.2020</c:v>
                </c:pt>
                <c:pt idx="190">
                  <c:v>19.11.2020</c:v>
                </c:pt>
                <c:pt idx="191">
                  <c:v>20.11.2020</c:v>
                </c:pt>
                <c:pt idx="192">
                  <c:v>21.11.2020</c:v>
                </c:pt>
                <c:pt idx="193">
                  <c:v>22.11.2020</c:v>
                </c:pt>
                <c:pt idx="194">
                  <c:v>23.11.2020</c:v>
                </c:pt>
                <c:pt idx="195">
                  <c:v>24.11.2020</c:v>
                </c:pt>
                <c:pt idx="196">
                  <c:v>25.11.2020</c:v>
                </c:pt>
                <c:pt idx="197">
                  <c:v>26.11.2020</c:v>
                </c:pt>
                <c:pt idx="198">
                  <c:v>27.11.2020</c:v>
                </c:pt>
                <c:pt idx="199">
                  <c:v>28.11.2020</c:v>
                </c:pt>
                <c:pt idx="200">
                  <c:v>29.11.2020</c:v>
                </c:pt>
                <c:pt idx="201">
                  <c:v>30.11.2020</c:v>
                </c:pt>
                <c:pt idx="202">
                  <c:v>01.12.2020</c:v>
                </c:pt>
                <c:pt idx="203">
                  <c:v>02.12.2020</c:v>
                </c:pt>
                <c:pt idx="204">
                  <c:v>03.12.2020</c:v>
                </c:pt>
                <c:pt idx="205">
                  <c:v>04.12.2020</c:v>
                </c:pt>
                <c:pt idx="206">
                  <c:v>05.12.2020</c:v>
                </c:pt>
                <c:pt idx="207">
                  <c:v>06.12.2020</c:v>
                </c:pt>
                <c:pt idx="208">
                  <c:v>07.12.2020</c:v>
                </c:pt>
                <c:pt idx="209">
                  <c:v>08.12.2020</c:v>
                </c:pt>
                <c:pt idx="210">
                  <c:v>09.12.2020</c:v>
                </c:pt>
                <c:pt idx="211">
                  <c:v>10.12.2020</c:v>
                </c:pt>
                <c:pt idx="212">
                  <c:v>11.12.2020</c:v>
                </c:pt>
                <c:pt idx="213">
                  <c:v>12.12.2020</c:v>
                </c:pt>
                <c:pt idx="214">
                  <c:v>13.12.2020</c:v>
                </c:pt>
                <c:pt idx="215">
                  <c:v>14.12.2020</c:v>
                </c:pt>
                <c:pt idx="216">
                  <c:v>15.12.2020</c:v>
                </c:pt>
                <c:pt idx="217">
                  <c:v>16.12.2020</c:v>
                </c:pt>
                <c:pt idx="218">
                  <c:v>17.12.2020</c:v>
                </c:pt>
                <c:pt idx="219">
                  <c:v>18.12.2020</c:v>
                </c:pt>
                <c:pt idx="220">
                  <c:v>19.12.2020</c:v>
                </c:pt>
                <c:pt idx="221">
                  <c:v>20.12.2020</c:v>
                </c:pt>
                <c:pt idx="222">
                  <c:v>21.12.2020</c:v>
                </c:pt>
                <c:pt idx="223">
                  <c:v>22.12.2020</c:v>
                </c:pt>
                <c:pt idx="224">
                  <c:v>23.12.2020</c:v>
                </c:pt>
                <c:pt idx="225">
                  <c:v>24.12.2020</c:v>
                </c:pt>
                <c:pt idx="226">
                  <c:v>25.12.2020</c:v>
                </c:pt>
                <c:pt idx="227">
                  <c:v>26.12.2020</c:v>
                </c:pt>
                <c:pt idx="228">
                  <c:v>27.12.2020</c:v>
                </c:pt>
                <c:pt idx="229">
                  <c:v>28.12.2020</c:v>
                </c:pt>
                <c:pt idx="230">
                  <c:v>29.12.2020</c:v>
                </c:pt>
                <c:pt idx="231">
                  <c:v>30.12.2020</c:v>
                </c:pt>
                <c:pt idx="232">
                  <c:v>31.12.2020</c:v>
                </c:pt>
                <c:pt idx="233">
                  <c:v>01.01.2021</c:v>
                </c:pt>
                <c:pt idx="234">
                  <c:v>02.01.2021</c:v>
                </c:pt>
                <c:pt idx="235">
                  <c:v>03.01.2021</c:v>
                </c:pt>
                <c:pt idx="236">
                  <c:v>04.01.2021</c:v>
                </c:pt>
                <c:pt idx="237">
                  <c:v>05.01.2021</c:v>
                </c:pt>
                <c:pt idx="238">
                  <c:v>06.01.2021</c:v>
                </c:pt>
                <c:pt idx="239">
                  <c:v>07.01.2021</c:v>
                </c:pt>
                <c:pt idx="240">
                  <c:v>08.01.2021</c:v>
                </c:pt>
                <c:pt idx="241">
                  <c:v>09.01.2021</c:v>
                </c:pt>
                <c:pt idx="242">
                  <c:v>10.01.2021</c:v>
                </c:pt>
                <c:pt idx="243">
                  <c:v>11.01.2021</c:v>
                </c:pt>
                <c:pt idx="244">
                  <c:v>12.01.2021</c:v>
                </c:pt>
                <c:pt idx="245">
                  <c:v>13.01.2021</c:v>
                </c:pt>
                <c:pt idx="246">
                  <c:v>14.01.2021</c:v>
                </c:pt>
                <c:pt idx="247">
                  <c:v>15.01.2021</c:v>
                </c:pt>
                <c:pt idx="248">
                  <c:v>16.01.2021</c:v>
                </c:pt>
                <c:pt idx="249">
                  <c:v>17.01.2021</c:v>
                </c:pt>
                <c:pt idx="250">
                  <c:v>18.01.2021</c:v>
                </c:pt>
                <c:pt idx="251">
                  <c:v>(prazno)</c:v>
                </c:pt>
              </c:strCache>
            </c:strRef>
          </c:cat>
          <c:val>
            <c:numRef>
              <c:f>'EPI KRIVULJA'!$B$4:$B$255</c:f>
              <c:numCache>
                <c:formatCode>#,##0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3</c:v>
                </c:pt>
                <c:pt idx="15">
                  <c:v>2</c:v>
                </c:pt>
                <c:pt idx="16">
                  <c:v>4</c:v>
                </c:pt>
                <c:pt idx="17">
                  <c:v>5</c:v>
                </c:pt>
                <c:pt idx="18">
                  <c:v>1</c:v>
                </c:pt>
                <c:pt idx="19">
                  <c:v>4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3</c:v>
                </c:pt>
                <c:pt idx="24">
                  <c:v>4</c:v>
                </c:pt>
                <c:pt idx="25">
                  <c:v>3</c:v>
                </c:pt>
                <c:pt idx="26">
                  <c:v>2</c:v>
                </c:pt>
                <c:pt idx="27">
                  <c:v>4</c:v>
                </c:pt>
                <c:pt idx="28">
                  <c:v>5</c:v>
                </c:pt>
                <c:pt idx="29">
                  <c:v>4</c:v>
                </c:pt>
                <c:pt idx="30">
                  <c:v>2</c:v>
                </c:pt>
                <c:pt idx="31">
                  <c:v>3</c:v>
                </c:pt>
                <c:pt idx="32">
                  <c:v>1</c:v>
                </c:pt>
                <c:pt idx="33">
                  <c:v>4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2</c:v>
                </c:pt>
                <c:pt idx="43">
                  <c:v>3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6</c:v>
                </c:pt>
                <c:pt idx="69">
                  <c:v>2</c:v>
                </c:pt>
                <c:pt idx="70">
                  <c:v>2</c:v>
                </c:pt>
                <c:pt idx="71">
                  <c:v>3</c:v>
                </c:pt>
                <c:pt idx="72">
                  <c:v>3</c:v>
                </c:pt>
                <c:pt idx="73">
                  <c:v>5</c:v>
                </c:pt>
                <c:pt idx="74">
                  <c:v>2</c:v>
                </c:pt>
                <c:pt idx="75">
                  <c:v>6</c:v>
                </c:pt>
                <c:pt idx="76">
                  <c:v>4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2</c:v>
                </c:pt>
                <c:pt idx="91">
                  <c:v>1</c:v>
                </c:pt>
                <c:pt idx="92">
                  <c:v>1</c:v>
                </c:pt>
                <c:pt idx="93">
                  <c:v>4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4</c:v>
                </c:pt>
                <c:pt idx="99">
                  <c:v>5</c:v>
                </c:pt>
                <c:pt idx="100">
                  <c:v>1</c:v>
                </c:pt>
                <c:pt idx="101">
                  <c:v>1</c:v>
                </c:pt>
                <c:pt idx="102">
                  <c:v>6</c:v>
                </c:pt>
                <c:pt idx="103">
                  <c:v>3</c:v>
                </c:pt>
                <c:pt idx="104">
                  <c:v>1</c:v>
                </c:pt>
                <c:pt idx="105">
                  <c:v>6</c:v>
                </c:pt>
                <c:pt idx="106">
                  <c:v>8</c:v>
                </c:pt>
                <c:pt idx="107">
                  <c:v>2</c:v>
                </c:pt>
                <c:pt idx="108">
                  <c:v>2</c:v>
                </c:pt>
                <c:pt idx="109">
                  <c:v>1</c:v>
                </c:pt>
                <c:pt idx="110">
                  <c:v>5</c:v>
                </c:pt>
                <c:pt idx="111">
                  <c:v>10</c:v>
                </c:pt>
                <c:pt idx="112">
                  <c:v>5</c:v>
                </c:pt>
                <c:pt idx="113">
                  <c:v>3</c:v>
                </c:pt>
                <c:pt idx="114">
                  <c:v>6</c:v>
                </c:pt>
                <c:pt idx="115">
                  <c:v>7</c:v>
                </c:pt>
                <c:pt idx="116">
                  <c:v>9</c:v>
                </c:pt>
                <c:pt idx="117">
                  <c:v>10</c:v>
                </c:pt>
                <c:pt idx="118">
                  <c:v>19</c:v>
                </c:pt>
                <c:pt idx="119">
                  <c:v>19</c:v>
                </c:pt>
                <c:pt idx="120">
                  <c:v>26</c:v>
                </c:pt>
                <c:pt idx="121">
                  <c:v>14</c:v>
                </c:pt>
                <c:pt idx="122">
                  <c:v>27</c:v>
                </c:pt>
                <c:pt idx="123">
                  <c:v>12</c:v>
                </c:pt>
                <c:pt idx="124">
                  <c:v>19</c:v>
                </c:pt>
                <c:pt idx="125">
                  <c:v>20</c:v>
                </c:pt>
                <c:pt idx="126">
                  <c:v>16</c:v>
                </c:pt>
                <c:pt idx="127">
                  <c:v>17</c:v>
                </c:pt>
                <c:pt idx="128">
                  <c:v>21</c:v>
                </c:pt>
                <c:pt idx="129">
                  <c:v>15</c:v>
                </c:pt>
                <c:pt idx="130">
                  <c:v>17</c:v>
                </c:pt>
                <c:pt idx="131">
                  <c:v>12</c:v>
                </c:pt>
                <c:pt idx="132">
                  <c:v>23</c:v>
                </c:pt>
                <c:pt idx="133">
                  <c:v>15</c:v>
                </c:pt>
                <c:pt idx="134">
                  <c:v>16</c:v>
                </c:pt>
                <c:pt idx="135">
                  <c:v>30</c:v>
                </c:pt>
                <c:pt idx="136">
                  <c:v>48</c:v>
                </c:pt>
                <c:pt idx="137">
                  <c:v>5</c:v>
                </c:pt>
                <c:pt idx="138">
                  <c:v>4</c:v>
                </c:pt>
                <c:pt idx="139">
                  <c:v>23</c:v>
                </c:pt>
                <c:pt idx="140">
                  <c:v>33</c:v>
                </c:pt>
                <c:pt idx="141">
                  <c:v>31</c:v>
                </c:pt>
                <c:pt idx="142">
                  <c:v>35</c:v>
                </c:pt>
                <c:pt idx="143">
                  <c:v>22</c:v>
                </c:pt>
                <c:pt idx="144">
                  <c:v>19</c:v>
                </c:pt>
                <c:pt idx="145">
                  <c:v>25</c:v>
                </c:pt>
                <c:pt idx="146">
                  <c:v>44</c:v>
                </c:pt>
                <c:pt idx="147">
                  <c:v>29</c:v>
                </c:pt>
                <c:pt idx="148">
                  <c:v>32</c:v>
                </c:pt>
                <c:pt idx="149">
                  <c:v>47</c:v>
                </c:pt>
                <c:pt idx="150">
                  <c:v>27</c:v>
                </c:pt>
                <c:pt idx="151">
                  <c:v>37</c:v>
                </c:pt>
                <c:pt idx="152">
                  <c:v>46</c:v>
                </c:pt>
                <c:pt idx="153">
                  <c:v>41</c:v>
                </c:pt>
                <c:pt idx="154">
                  <c:v>70</c:v>
                </c:pt>
                <c:pt idx="155">
                  <c:v>72</c:v>
                </c:pt>
                <c:pt idx="156">
                  <c:v>94</c:v>
                </c:pt>
                <c:pt idx="157">
                  <c:v>59</c:v>
                </c:pt>
                <c:pt idx="158">
                  <c:v>73</c:v>
                </c:pt>
                <c:pt idx="159">
                  <c:v>92</c:v>
                </c:pt>
                <c:pt idx="160">
                  <c:v>153</c:v>
                </c:pt>
                <c:pt idx="161">
                  <c:v>172</c:v>
                </c:pt>
                <c:pt idx="162">
                  <c:v>185</c:v>
                </c:pt>
                <c:pt idx="163">
                  <c:v>238</c:v>
                </c:pt>
                <c:pt idx="164">
                  <c:v>188</c:v>
                </c:pt>
                <c:pt idx="165">
                  <c:v>142</c:v>
                </c:pt>
                <c:pt idx="166">
                  <c:v>192</c:v>
                </c:pt>
                <c:pt idx="167">
                  <c:v>217</c:v>
                </c:pt>
                <c:pt idx="168">
                  <c:v>252</c:v>
                </c:pt>
                <c:pt idx="169">
                  <c:v>183</c:v>
                </c:pt>
                <c:pt idx="170">
                  <c:v>288</c:v>
                </c:pt>
                <c:pt idx="171">
                  <c:v>268</c:v>
                </c:pt>
                <c:pt idx="172">
                  <c:v>154</c:v>
                </c:pt>
                <c:pt idx="173">
                  <c:v>121</c:v>
                </c:pt>
                <c:pt idx="174">
                  <c:v>289</c:v>
                </c:pt>
                <c:pt idx="175">
                  <c:v>261</c:v>
                </c:pt>
                <c:pt idx="176">
                  <c:v>241</c:v>
                </c:pt>
                <c:pt idx="177">
                  <c:v>217</c:v>
                </c:pt>
                <c:pt idx="178">
                  <c:v>201</c:v>
                </c:pt>
                <c:pt idx="179">
                  <c:v>131</c:v>
                </c:pt>
                <c:pt idx="180">
                  <c:v>98</c:v>
                </c:pt>
                <c:pt idx="181">
                  <c:v>360</c:v>
                </c:pt>
                <c:pt idx="182">
                  <c:v>292</c:v>
                </c:pt>
                <c:pt idx="183">
                  <c:v>294</c:v>
                </c:pt>
                <c:pt idx="184">
                  <c:v>339</c:v>
                </c:pt>
                <c:pt idx="185">
                  <c:v>217</c:v>
                </c:pt>
                <c:pt idx="186">
                  <c:v>113</c:v>
                </c:pt>
                <c:pt idx="187">
                  <c:v>198</c:v>
                </c:pt>
                <c:pt idx="188">
                  <c:v>352</c:v>
                </c:pt>
                <c:pt idx="189">
                  <c:v>438</c:v>
                </c:pt>
                <c:pt idx="190">
                  <c:v>271</c:v>
                </c:pt>
                <c:pt idx="191">
                  <c:v>339</c:v>
                </c:pt>
                <c:pt idx="192">
                  <c:v>227</c:v>
                </c:pt>
                <c:pt idx="193">
                  <c:v>136</c:v>
                </c:pt>
                <c:pt idx="194">
                  <c:v>144</c:v>
                </c:pt>
                <c:pt idx="195">
                  <c:v>416</c:v>
                </c:pt>
                <c:pt idx="196">
                  <c:v>277</c:v>
                </c:pt>
                <c:pt idx="197">
                  <c:v>256</c:v>
                </c:pt>
                <c:pt idx="198">
                  <c:v>289</c:v>
                </c:pt>
                <c:pt idx="199">
                  <c:v>342</c:v>
                </c:pt>
                <c:pt idx="200">
                  <c:v>110</c:v>
                </c:pt>
                <c:pt idx="201">
                  <c:v>178</c:v>
                </c:pt>
                <c:pt idx="202">
                  <c:v>493</c:v>
                </c:pt>
                <c:pt idx="203">
                  <c:v>259</c:v>
                </c:pt>
                <c:pt idx="204">
                  <c:v>409</c:v>
                </c:pt>
                <c:pt idx="205">
                  <c:v>333</c:v>
                </c:pt>
                <c:pt idx="206">
                  <c:v>256</c:v>
                </c:pt>
                <c:pt idx="207">
                  <c:v>116</c:v>
                </c:pt>
                <c:pt idx="208">
                  <c:v>206</c:v>
                </c:pt>
                <c:pt idx="209">
                  <c:v>287</c:v>
                </c:pt>
                <c:pt idx="210">
                  <c:v>413</c:v>
                </c:pt>
                <c:pt idx="211">
                  <c:v>245</c:v>
                </c:pt>
                <c:pt idx="212">
                  <c:v>316</c:v>
                </c:pt>
                <c:pt idx="213">
                  <c:v>152</c:v>
                </c:pt>
                <c:pt idx="214">
                  <c:v>141</c:v>
                </c:pt>
                <c:pt idx="215">
                  <c:v>186</c:v>
                </c:pt>
                <c:pt idx="216">
                  <c:v>276</c:v>
                </c:pt>
                <c:pt idx="217">
                  <c:v>251</c:v>
                </c:pt>
                <c:pt idx="218">
                  <c:v>334</c:v>
                </c:pt>
                <c:pt idx="219">
                  <c:v>225</c:v>
                </c:pt>
                <c:pt idx="220">
                  <c:v>241</c:v>
                </c:pt>
                <c:pt idx="221">
                  <c:v>117</c:v>
                </c:pt>
                <c:pt idx="222">
                  <c:v>170</c:v>
                </c:pt>
                <c:pt idx="223">
                  <c:v>331</c:v>
                </c:pt>
                <c:pt idx="224">
                  <c:v>378</c:v>
                </c:pt>
                <c:pt idx="225">
                  <c:v>300</c:v>
                </c:pt>
                <c:pt idx="226">
                  <c:v>75</c:v>
                </c:pt>
                <c:pt idx="227">
                  <c:v>75</c:v>
                </c:pt>
                <c:pt idx="228">
                  <c:v>152</c:v>
                </c:pt>
                <c:pt idx="229">
                  <c:v>266</c:v>
                </c:pt>
                <c:pt idx="230">
                  <c:v>334</c:v>
                </c:pt>
                <c:pt idx="231">
                  <c:v>306</c:v>
                </c:pt>
                <c:pt idx="232">
                  <c:v>283</c:v>
                </c:pt>
                <c:pt idx="233">
                  <c:v>81</c:v>
                </c:pt>
                <c:pt idx="234">
                  <c:v>97</c:v>
                </c:pt>
                <c:pt idx="235">
                  <c:v>110</c:v>
                </c:pt>
                <c:pt idx="236">
                  <c:v>340</c:v>
                </c:pt>
                <c:pt idx="237">
                  <c:v>361</c:v>
                </c:pt>
                <c:pt idx="238">
                  <c:v>318</c:v>
                </c:pt>
                <c:pt idx="239">
                  <c:v>343</c:v>
                </c:pt>
                <c:pt idx="240">
                  <c:v>246</c:v>
                </c:pt>
                <c:pt idx="241">
                  <c:v>130</c:v>
                </c:pt>
                <c:pt idx="242">
                  <c:v>115</c:v>
                </c:pt>
                <c:pt idx="243">
                  <c:v>302</c:v>
                </c:pt>
                <c:pt idx="244">
                  <c:v>243</c:v>
                </c:pt>
                <c:pt idx="245">
                  <c:v>280</c:v>
                </c:pt>
                <c:pt idx="246">
                  <c:v>215</c:v>
                </c:pt>
                <c:pt idx="247">
                  <c:v>210</c:v>
                </c:pt>
                <c:pt idx="248">
                  <c:v>101</c:v>
                </c:pt>
                <c:pt idx="249">
                  <c:v>79</c:v>
                </c:pt>
                <c:pt idx="250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C-40BE-9466-5F291A6B5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30"/>
        <c:axId val="-323267888"/>
        <c:axId val="-323279856"/>
      </c:barChart>
      <c:catAx>
        <c:axId val="-32326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3F6FB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8EEF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323279856"/>
        <c:crosses val="autoZero"/>
        <c:auto val="1"/>
        <c:lblAlgn val="ctr"/>
        <c:lblOffset val="100"/>
        <c:noMultiLvlLbl val="0"/>
      </c:catAx>
      <c:valAx>
        <c:axId val="-32327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8EEF8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E8EEF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323267888"/>
        <c:crosses val="autoZero"/>
        <c:crossBetween val="between"/>
      </c:valAx>
      <c:spPr>
        <a:noFill/>
        <a:ln>
          <a:solidFill>
            <a:srgbClr val="E1EBF7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</a:defRPr>
      </a:pPr>
      <a:endParaRPr lang="sl-SI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51099627058448"/>
          <c:y val="4.2460825849096377E-2"/>
          <c:w val="0.85371589956269001"/>
          <c:h val="0.87324990088369148"/>
        </c:manualLayout>
      </c:layout>
      <c:barChart>
        <c:barDir val="bar"/>
        <c:grouping val="clustered"/>
        <c:varyColors val="0"/>
        <c:ser>
          <c:idx val="2"/>
          <c:order val="1"/>
          <c:tx>
            <c:strRef>
              <c:f>'14d_star spol'!$I$2</c:f>
              <c:strCache>
                <c:ptCount val="1"/>
                <c:pt idx="0">
                  <c:v>Ženske</c:v>
                </c:pt>
              </c:strCache>
            </c:strRef>
          </c:tx>
          <c:spPr>
            <a:pattFill prst="lgConfetti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Lbls>
            <c:numFmt formatCode="#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'14d_star spol'!$G$3:$G$12</c:f>
              <c:strCache>
                <c:ptCount val="10"/>
                <c:pt idx="0">
                  <c:v>0-4 let</c:v>
                </c:pt>
                <c:pt idx="1">
                  <c:v>5-14 let</c:v>
                </c:pt>
                <c:pt idx="2">
                  <c:v>15-24 let</c:v>
                </c:pt>
                <c:pt idx="3">
                  <c:v>25-34 let</c:v>
                </c:pt>
                <c:pt idx="4">
                  <c:v>35-44 let</c:v>
                </c:pt>
                <c:pt idx="5">
                  <c:v>45-54 let</c:v>
                </c:pt>
                <c:pt idx="6">
                  <c:v>55-64 let</c:v>
                </c:pt>
                <c:pt idx="7">
                  <c:v>65-74 let</c:v>
                </c:pt>
                <c:pt idx="8">
                  <c:v>75-84 let</c:v>
                </c:pt>
                <c:pt idx="9">
                  <c:v>85+ let</c:v>
                </c:pt>
              </c:strCache>
            </c:strRef>
          </c:cat>
          <c:val>
            <c:numRef>
              <c:f>'14d_star spol'!$I$3:$I$12</c:f>
              <c:numCache>
                <c:formatCode>###0</c:formatCode>
                <c:ptCount val="10"/>
                <c:pt idx="0">
                  <c:v>4</c:v>
                </c:pt>
                <c:pt idx="1">
                  <c:v>29</c:v>
                </c:pt>
                <c:pt idx="2">
                  <c:v>128</c:v>
                </c:pt>
                <c:pt idx="3">
                  <c:v>242</c:v>
                </c:pt>
                <c:pt idx="4">
                  <c:v>316</c:v>
                </c:pt>
                <c:pt idx="5">
                  <c:v>295</c:v>
                </c:pt>
                <c:pt idx="6">
                  <c:v>243</c:v>
                </c:pt>
                <c:pt idx="7">
                  <c:v>174</c:v>
                </c:pt>
                <c:pt idx="8">
                  <c:v>127</c:v>
                </c:pt>
                <c:pt idx="9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D-4AB8-B9F7-1C94F2AFC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51057872"/>
        <c:axId val="1951051344"/>
      </c:barChart>
      <c:barChart>
        <c:barDir val="bar"/>
        <c:grouping val="clustered"/>
        <c:varyColors val="0"/>
        <c:ser>
          <c:idx val="1"/>
          <c:order val="0"/>
          <c:tx>
            <c:strRef>
              <c:f>'14d_star spol'!$H$2</c:f>
              <c:strCache>
                <c:ptCount val="1"/>
                <c:pt idx="0">
                  <c:v>Moški</c:v>
                </c:pt>
              </c:strCache>
            </c:strRef>
          </c:tx>
          <c:spPr>
            <a:pattFill prst="lgConfetti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Lbls>
            <c:numFmt formatCode="#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'14d_star spol'!$G$3:$G$12</c:f>
              <c:strCache>
                <c:ptCount val="10"/>
                <c:pt idx="0">
                  <c:v>0-4 let</c:v>
                </c:pt>
                <c:pt idx="1">
                  <c:v>5-14 let</c:v>
                </c:pt>
                <c:pt idx="2">
                  <c:v>15-24 let</c:v>
                </c:pt>
                <c:pt idx="3">
                  <c:v>25-34 let</c:v>
                </c:pt>
                <c:pt idx="4">
                  <c:v>35-44 let</c:v>
                </c:pt>
                <c:pt idx="5">
                  <c:v>45-54 let</c:v>
                </c:pt>
                <c:pt idx="6">
                  <c:v>55-64 let</c:v>
                </c:pt>
                <c:pt idx="7">
                  <c:v>65-74 let</c:v>
                </c:pt>
                <c:pt idx="8">
                  <c:v>75-84 let</c:v>
                </c:pt>
                <c:pt idx="9">
                  <c:v>85+ let</c:v>
                </c:pt>
              </c:strCache>
            </c:strRef>
          </c:cat>
          <c:val>
            <c:numRef>
              <c:f>'14d_star spol'!$H$3:$H$12</c:f>
              <c:numCache>
                <c:formatCode>###0</c:formatCode>
                <c:ptCount val="10"/>
                <c:pt idx="0">
                  <c:v>8</c:v>
                </c:pt>
                <c:pt idx="1">
                  <c:v>15</c:v>
                </c:pt>
                <c:pt idx="2">
                  <c:v>122</c:v>
                </c:pt>
                <c:pt idx="3">
                  <c:v>215</c:v>
                </c:pt>
                <c:pt idx="4">
                  <c:v>291</c:v>
                </c:pt>
                <c:pt idx="5">
                  <c:v>277</c:v>
                </c:pt>
                <c:pt idx="6">
                  <c:v>238</c:v>
                </c:pt>
                <c:pt idx="7">
                  <c:v>184</c:v>
                </c:pt>
                <c:pt idx="8">
                  <c:v>101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D-4AB8-B9F7-1C94F2AFC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51054608"/>
        <c:axId val="1951047536"/>
      </c:barChart>
      <c:catAx>
        <c:axId val="195105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51051344"/>
        <c:crosses val="autoZero"/>
        <c:auto val="1"/>
        <c:lblAlgn val="ctr"/>
        <c:lblOffset val="100"/>
        <c:noMultiLvlLbl val="0"/>
      </c:catAx>
      <c:valAx>
        <c:axId val="1951051344"/>
        <c:scaling>
          <c:orientation val="minMax"/>
          <c:max val="500"/>
          <c:min val="-500"/>
        </c:scaling>
        <c:delete val="1"/>
        <c:axPos val="b"/>
        <c:numFmt formatCode="###0" sourceLinked="1"/>
        <c:majorTickMark val="out"/>
        <c:minorTickMark val="none"/>
        <c:tickLblPos val="nextTo"/>
        <c:crossAx val="1951057872"/>
        <c:crosses val="autoZero"/>
        <c:crossBetween val="between"/>
      </c:valAx>
      <c:valAx>
        <c:axId val="1951047536"/>
        <c:scaling>
          <c:orientation val="maxMin"/>
          <c:max val="500"/>
          <c:min val="-500"/>
        </c:scaling>
        <c:delete val="1"/>
        <c:axPos val="t"/>
        <c:numFmt formatCode="###0" sourceLinked="1"/>
        <c:majorTickMark val="out"/>
        <c:minorTickMark val="none"/>
        <c:tickLblPos val="nextTo"/>
        <c:crossAx val="1951054608"/>
        <c:crosses val="max"/>
        <c:crossBetween val="between"/>
      </c:valAx>
      <c:catAx>
        <c:axId val="19510546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951047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71241858666162"/>
          <c:y val="0.92929867156841861"/>
          <c:w val="0.16930161158949444"/>
          <c:h val="5.8517940870978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1" i="0" u="none" strike="noStrike" baseline="0">
                <a:solidFill>
                  <a:sysClr val="windowText" lastClr="000000"/>
                </a:solidFill>
                <a:effectLst/>
              </a:rPr>
              <a:t>Dnevno število umrlih, pri katerih je bila okužba s SARS-CoV-2 potrjena v 28 dneh pred smrtjo glede na datum smrti med vsemi prebivalci in oskrbovanci </a:t>
            </a:r>
            <a:endParaRPr lang="sl-S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'umrli okuženi DSO '!$C$3</c:f>
              <c:strCache>
                <c:ptCount val="1"/>
                <c:pt idx="0">
                  <c:v>Oskrbovanci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7DA5D7"/>
              </a:bgClr>
            </a:pattFill>
            <a:ln w="3175">
              <a:solidFill>
                <a:srgbClr val="007DC5"/>
              </a:solidFill>
            </a:ln>
            <a:effectLst/>
          </c:spPr>
          <c:invertIfNegative val="0"/>
          <c:cat>
            <c:multiLvlStrRef>
              <c:f>'umrli okuženi DSO '!$A$4:$B$32</c:f>
              <c:multiLvlStrCache>
                <c:ptCount val="29"/>
                <c:lvl>
                  <c:pt idx="0">
                    <c:v>21.12.2020</c:v>
                  </c:pt>
                  <c:pt idx="1">
                    <c:v>22.12.2020</c:v>
                  </c:pt>
                  <c:pt idx="2">
                    <c:v>23.12.2020</c:v>
                  </c:pt>
                  <c:pt idx="3">
                    <c:v>24.12.2020</c:v>
                  </c:pt>
                  <c:pt idx="4">
                    <c:v>25.12.2020</c:v>
                  </c:pt>
                  <c:pt idx="5">
                    <c:v>26.12.2020</c:v>
                  </c:pt>
                  <c:pt idx="6">
                    <c:v>27.12.2020</c:v>
                  </c:pt>
                  <c:pt idx="7">
                    <c:v>28.12.2020</c:v>
                  </c:pt>
                  <c:pt idx="8">
                    <c:v>29.12.2020</c:v>
                  </c:pt>
                  <c:pt idx="9">
                    <c:v>30.12.2020</c:v>
                  </c:pt>
                  <c:pt idx="10">
                    <c:v>31.12.2020</c:v>
                  </c:pt>
                  <c:pt idx="11">
                    <c:v>01.01.2021</c:v>
                  </c:pt>
                  <c:pt idx="12">
                    <c:v>02.01.2021</c:v>
                  </c:pt>
                  <c:pt idx="13">
                    <c:v>03.01.2021</c:v>
                  </c:pt>
                  <c:pt idx="14">
                    <c:v>04.01.2021</c:v>
                  </c:pt>
                  <c:pt idx="15">
                    <c:v>05.01.2021</c:v>
                  </c:pt>
                  <c:pt idx="16">
                    <c:v>06.01.2021</c:v>
                  </c:pt>
                  <c:pt idx="17">
                    <c:v>07.01.2021</c:v>
                  </c:pt>
                  <c:pt idx="18">
                    <c:v>08.01.2021</c:v>
                  </c:pt>
                  <c:pt idx="19">
                    <c:v>09.01.2021</c:v>
                  </c:pt>
                  <c:pt idx="20">
                    <c:v>10.01.2021</c:v>
                  </c:pt>
                  <c:pt idx="21">
                    <c:v>11.01.2021</c:v>
                  </c:pt>
                  <c:pt idx="22">
                    <c:v>12.01.2021</c:v>
                  </c:pt>
                  <c:pt idx="23">
                    <c:v>13.01.2021</c:v>
                  </c:pt>
                  <c:pt idx="24">
                    <c:v>14.01.2021</c:v>
                  </c:pt>
                  <c:pt idx="25">
                    <c:v>15.01.2021</c:v>
                  </c:pt>
                  <c:pt idx="26">
                    <c:v>16.01.2021</c:v>
                  </c:pt>
                  <c:pt idx="27">
                    <c:v>17.01.2021</c:v>
                  </c:pt>
                  <c:pt idx="28">
                    <c:v>18.01.2021</c:v>
                  </c:pt>
                </c:lvl>
                <c:lvl>
                  <c:pt idx="0">
                    <c:v>2020-52</c:v>
                  </c:pt>
                  <c:pt idx="7">
                    <c:v>2020-53</c:v>
                  </c:pt>
                  <c:pt idx="14">
                    <c:v> 2021-01</c:v>
                  </c:pt>
                  <c:pt idx="21">
                    <c:v> 2021-02</c:v>
                  </c:pt>
                  <c:pt idx="28">
                    <c:v> </c:v>
                  </c:pt>
                </c:lvl>
              </c:multiLvlStrCache>
            </c:multiLvlStrRef>
          </c:cat>
          <c:val>
            <c:numRef>
              <c:f>'umrli okuženi DSO '!$C$4:$C$32</c:f>
              <c:numCache>
                <c:formatCode>###0</c:formatCode>
                <c:ptCount val="29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5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2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B-4090-91F7-9EB36FA864BC}"/>
            </c:ext>
          </c:extLst>
        </c:ser>
        <c:ser>
          <c:idx val="1"/>
          <c:order val="1"/>
          <c:tx>
            <c:strRef>
              <c:f>'umrli okuženi DSO '!$D$3</c:f>
              <c:strCache>
                <c:ptCount val="1"/>
                <c:pt idx="0">
                  <c:v>Ostalo prebivalstvo</c:v>
                </c:pt>
              </c:strCache>
            </c:strRef>
          </c:tx>
          <c:spPr>
            <a:pattFill prst="lgConfetti">
              <a:fgClr>
                <a:schemeClr val="bg1">
                  <a:lumMod val="75000"/>
                </a:schemeClr>
              </a:fgClr>
              <a:bgClr>
                <a:srgbClr val="EAEAEA"/>
              </a:bgClr>
            </a:patt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multiLvlStrRef>
              <c:f>'umrli okuženi DSO '!$A$4:$B$32</c:f>
              <c:multiLvlStrCache>
                <c:ptCount val="29"/>
                <c:lvl>
                  <c:pt idx="0">
                    <c:v>21.12.2020</c:v>
                  </c:pt>
                  <c:pt idx="1">
                    <c:v>22.12.2020</c:v>
                  </c:pt>
                  <c:pt idx="2">
                    <c:v>23.12.2020</c:v>
                  </c:pt>
                  <c:pt idx="3">
                    <c:v>24.12.2020</c:v>
                  </c:pt>
                  <c:pt idx="4">
                    <c:v>25.12.2020</c:v>
                  </c:pt>
                  <c:pt idx="5">
                    <c:v>26.12.2020</c:v>
                  </c:pt>
                  <c:pt idx="6">
                    <c:v>27.12.2020</c:v>
                  </c:pt>
                  <c:pt idx="7">
                    <c:v>28.12.2020</c:v>
                  </c:pt>
                  <c:pt idx="8">
                    <c:v>29.12.2020</c:v>
                  </c:pt>
                  <c:pt idx="9">
                    <c:v>30.12.2020</c:v>
                  </c:pt>
                  <c:pt idx="10">
                    <c:v>31.12.2020</c:v>
                  </c:pt>
                  <c:pt idx="11">
                    <c:v>01.01.2021</c:v>
                  </c:pt>
                  <c:pt idx="12">
                    <c:v>02.01.2021</c:v>
                  </c:pt>
                  <c:pt idx="13">
                    <c:v>03.01.2021</c:v>
                  </c:pt>
                  <c:pt idx="14">
                    <c:v>04.01.2021</c:v>
                  </c:pt>
                  <c:pt idx="15">
                    <c:v>05.01.2021</c:v>
                  </c:pt>
                  <c:pt idx="16">
                    <c:v>06.01.2021</c:v>
                  </c:pt>
                  <c:pt idx="17">
                    <c:v>07.01.2021</c:v>
                  </c:pt>
                  <c:pt idx="18">
                    <c:v>08.01.2021</c:v>
                  </c:pt>
                  <c:pt idx="19">
                    <c:v>09.01.2021</c:v>
                  </c:pt>
                  <c:pt idx="20">
                    <c:v>10.01.2021</c:v>
                  </c:pt>
                  <c:pt idx="21">
                    <c:v>11.01.2021</c:v>
                  </c:pt>
                  <c:pt idx="22">
                    <c:v>12.01.2021</c:v>
                  </c:pt>
                  <c:pt idx="23">
                    <c:v>13.01.2021</c:v>
                  </c:pt>
                  <c:pt idx="24">
                    <c:v>14.01.2021</c:v>
                  </c:pt>
                  <c:pt idx="25">
                    <c:v>15.01.2021</c:v>
                  </c:pt>
                  <c:pt idx="26">
                    <c:v>16.01.2021</c:v>
                  </c:pt>
                  <c:pt idx="27">
                    <c:v>17.01.2021</c:v>
                  </c:pt>
                  <c:pt idx="28">
                    <c:v>18.01.2021</c:v>
                  </c:pt>
                </c:lvl>
                <c:lvl>
                  <c:pt idx="0">
                    <c:v>2020-52</c:v>
                  </c:pt>
                  <c:pt idx="7">
                    <c:v>2020-53</c:v>
                  </c:pt>
                  <c:pt idx="14">
                    <c:v> 2021-01</c:v>
                  </c:pt>
                  <c:pt idx="21">
                    <c:v> 2021-02</c:v>
                  </c:pt>
                  <c:pt idx="28">
                    <c:v> </c:v>
                  </c:pt>
                </c:lvl>
              </c:multiLvlStrCache>
            </c:multiLvlStrRef>
          </c:cat>
          <c:val>
            <c:numRef>
              <c:f>'umrli okuženi DSO '!$D$4:$D$32</c:f>
              <c:numCache>
                <c:formatCode>###0</c:formatCode>
                <c:ptCount val="29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10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6</c:v>
                </c:pt>
                <c:pt idx="13">
                  <c:v>2</c:v>
                </c:pt>
                <c:pt idx="14">
                  <c:v>3</c:v>
                </c:pt>
                <c:pt idx="15">
                  <c:v>8</c:v>
                </c:pt>
                <c:pt idx="16">
                  <c:v>1</c:v>
                </c:pt>
                <c:pt idx="17">
                  <c:v>2</c:v>
                </c:pt>
                <c:pt idx="18">
                  <c:v>4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4</c:v>
                </c:pt>
                <c:pt idx="24">
                  <c:v>6</c:v>
                </c:pt>
                <c:pt idx="25">
                  <c:v>1</c:v>
                </c:pt>
                <c:pt idx="26">
                  <c:v>5</c:v>
                </c:pt>
                <c:pt idx="27">
                  <c:v>2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B-4090-91F7-9EB36FA86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323262992"/>
        <c:axId val="-323262448"/>
      </c:barChart>
      <c:catAx>
        <c:axId val="-3232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DA5D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323262448"/>
        <c:crosses val="autoZero"/>
        <c:auto val="1"/>
        <c:lblAlgn val="ctr"/>
        <c:lblOffset val="100"/>
        <c:noMultiLvlLbl val="0"/>
      </c:catAx>
      <c:valAx>
        <c:axId val="-3232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5EBF7"/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solidFill>
              <a:srgbClr val="7DA5D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32326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E5EBF7"/>
      </a:solidFill>
      <a:round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'7D INCIDENCA'!$H$2</c:f>
              <c:strCache>
                <c:ptCount val="1"/>
                <c:pt idx="0">
                  <c:v>SR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7DA5D7"/>
              </a:bgClr>
            </a:patt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E-40EA-BC4E-25D20E52E82A}"/>
              </c:ext>
            </c:extLst>
          </c:dPt>
          <c:cat>
            <c:strRef>
              <c:f>'7D INCIDENCA'!$G$3:$G$15</c:f>
              <c:strCache>
                <c:ptCount val="13"/>
                <c:pt idx="0">
                  <c:v>Obalno-kraška</c:v>
                </c:pt>
                <c:pt idx="1">
                  <c:v>Osrednjeslovenska</c:v>
                </c:pt>
                <c:pt idx="2">
                  <c:v>Zasavska</c:v>
                </c:pt>
                <c:pt idx="3">
                  <c:v>Primorsko-notranjska</c:v>
                </c:pt>
                <c:pt idx="4">
                  <c:v>Koroška</c:v>
                </c:pt>
                <c:pt idx="5">
                  <c:v>Gorenjska</c:v>
                </c:pt>
                <c:pt idx="6">
                  <c:v>Podravska</c:v>
                </c:pt>
                <c:pt idx="7">
                  <c:v>SLOVENIJA</c:v>
                </c:pt>
                <c:pt idx="8">
                  <c:v>Savinjska</c:v>
                </c:pt>
                <c:pt idx="9">
                  <c:v>Pomurska</c:v>
                </c:pt>
                <c:pt idx="10">
                  <c:v>Jugovzhodna Slovenija</c:v>
                </c:pt>
                <c:pt idx="11">
                  <c:v>Goriška</c:v>
                </c:pt>
                <c:pt idx="12">
                  <c:v>Posavska</c:v>
                </c:pt>
              </c:strCache>
            </c:strRef>
          </c:cat>
          <c:val>
            <c:numRef>
              <c:f>'7D INCIDENCA'!$H$3:$H$15</c:f>
              <c:numCache>
                <c:formatCode>0.0</c:formatCode>
                <c:ptCount val="13"/>
                <c:pt idx="0">
                  <c:v>366.21574214304661</c:v>
                </c:pt>
                <c:pt idx="1">
                  <c:v>395.08095374560895</c:v>
                </c:pt>
                <c:pt idx="2">
                  <c:v>404.21362077413033</c:v>
                </c:pt>
                <c:pt idx="3">
                  <c:v>412.49152414676411</c:v>
                </c:pt>
                <c:pt idx="4">
                  <c:v>415.04905766923133</c:v>
                </c:pt>
                <c:pt idx="5">
                  <c:v>427.72875549696403</c:v>
                </c:pt>
                <c:pt idx="6">
                  <c:v>437.65887721662432</c:v>
                </c:pt>
                <c:pt idx="7">
                  <c:v>#N/A</c:v>
                </c:pt>
                <c:pt idx="8">
                  <c:v>486.17159225067257</c:v>
                </c:pt>
                <c:pt idx="9">
                  <c:v>497.39066583913916</c:v>
                </c:pt>
                <c:pt idx="10">
                  <c:v>534.0774309435825</c:v>
                </c:pt>
                <c:pt idx="11">
                  <c:v>568.31136369393937</c:v>
                </c:pt>
                <c:pt idx="12">
                  <c:v>642.24892410144378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E-40EA-BC4E-25D20E52E82A}"/>
            </c:ext>
          </c:extLst>
        </c:ser>
        <c:ser>
          <c:idx val="1"/>
          <c:order val="1"/>
          <c:tx>
            <c:strRef>
              <c:f>'7D INCIDENCA'!$I$2</c:f>
              <c:strCache>
                <c:ptCount val="1"/>
                <c:pt idx="0">
                  <c:v>SI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E1EBF7"/>
              </a:bgClr>
            </a:pattFill>
            <a:ln>
              <a:noFill/>
            </a:ln>
            <a:effectLst/>
          </c:spPr>
          <c:invertIfNegative val="0"/>
          <c:cat>
            <c:strRef>
              <c:f>'7D INCIDENCA'!$G$3:$G$15</c:f>
              <c:strCache>
                <c:ptCount val="13"/>
                <c:pt idx="0">
                  <c:v>Obalno-kraška</c:v>
                </c:pt>
                <c:pt idx="1">
                  <c:v>Osrednjeslovenska</c:v>
                </c:pt>
                <c:pt idx="2">
                  <c:v>Zasavska</c:v>
                </c:pt>
                <c:pt idx="3">
                  <c:v>Primorsko-notranjska</c:v>
                </c:pt>
                <c:pt idx="4">
                  <c:v>Koroška</c:v>
                </c:pt>
                <c:pt idx="5">
                  <c:v>Gorenjska</c:v>
                </c:pt>
                <c:pt idx="6">
                  <c:v>Podravska</c:v>
                </c:pt>
                <c:pt idx="7">
                  <c:v>SLOVENIJA</c:v>
                </c:pt>
                <c:pt idx="8">
                  <c:v>Savinjska</c:v>
                </c:pt>
                <c:pt idx="9">
                  <c:v>Pomurska</c:v>
                </c:pt>
                <c:pt idx="10">
                  <c:v>Jugovzhodna Slovenija</c:v>
                </c:pt>
                <c:pt idx="11">
                  <c:v>Goriška</c:v>
                </c:pt>
                <c:pt idx="12">
                  <c:v>Posavska</c:v>
                </c:pt>
              </c:strCache>
            </c:strRef>
          </c:cat>
          <c:val>
            <c:numRef>
              <c:f>'7D INCIDENCA'!$I$3:$I$15</c:f>
              <c:numCache>
                <c:formatCode>0.0</c:formatCode>
                <c:ptCount val="1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449.83015304795998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EE-40EA-BC4E-25D20E52E82A}"/>
            </c:ext>
          </c:extLst>
        </c:ser>
        <c:ser>
          <c:idx val="2"/>
          <c:order val="2"/>
          <c:tx>
            <c:strRef>
              <c:f>'7D INCIDENCA'!$J$2</c:f>
              <c:strCache>
                <c:ptCount val="1"/>
                <c:pt idx="0">
                  <c:v>vrednost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'7D INCIDENCA'!$G$3:$G$15</c:f>
              <c:strCache>
                <c:ptCount val="13"/>
                <c:pt idx="0">
                  <c:v>Obalno-kraška</c:v>
                </c:pt>
                <c:pt idx="1">
                  <c:v>Osrednjeslovenska</c:v>
                </c:pt>
                <c:pt idx="2">
                  <c:v>Zasavska</c:v>
                </c:pt>
                <c:pt idx="3">
                  <c:v>Primorsko-notranjska</c:v>
                </c:pt>
                <c:pt idx="4">
                  <c:v>Koroška</c:v>
                </c:pt>
                <c:pt idx="5">
                  <c:v>Gorenjska</c:v>
                </c:pt>
                <c:pt idx="6">
                  <c:v>Podravska</c:v>
                </c:pt>
                <c:pt idx="7">
                  <c:v>SLOVENIJA</c:v>
                </c:pt>
                <c:pt idx="8">
                  <c:v>Savinjska</c:v>
                </c:pt>
                <c:pt idx="9">
                  <c:v>Pomurska</c:v>
                </c:pt>
                <c:pt idx="10">
                  <c:v>Jugovzhodna Slovenija</c:v>
                </c:pt>
                <c:pt idx="11">
                  <c:v>Goriška</c:v>
                </c:pt>
                <c:pt idx="12">
                  <c:v>Posavska</c:v>
                </c:pt>
              </c:strCache>
            </c:strRef>
          </c:cat>
          <c:val>
            <c:numRef>
              <c:f>'7D INCIDENCA'!$J$3:$J$15</c:f>
              <c:numCache>
                <c:formatCode>0.0</c:formatCode>
                <c:ptCount val="13"/>
                <c:pt idx="0">
                  <c:v>366.21574214304661</c:v>
                </c:pt>
                <c:pt idx="1">
                  <c:v>395.08095374560895</c:v>
                </c:pt>
                <c:pt idx="2">
                  <c:v>404.21362077413033</c:v>
                </c:pt>
                <c:pt idx="3">
                  <c:v>412.49152414676411</c:v>
                </c:pt>
                <c:pt idx="4">
                  <c:v>415.04905766923133</c:v>
                </c:pt>
                <c:pt idx="5">
                  <c:v>427.72875549696403</c:v>
                </c:pt>
                <c:pt idx="6">
                  <c:v>437.65887721662432</c:v>
                </c:pt>
                <c:pt idx="7">
                  <c:v>449.83015304795998</c:v>
                </c:pt>
                <c:pt idx="8">
                  <c:v>486.17159225067257</c:v>
                </c:pt>
                <c:pt idx="9">
                  <c:v>497.39066583913916</c:v>
                </c:pt>
                <c:pt idx="10">
                  <c:v>534.0774309435825</c:v>
                </c:pt>
                <c:pt idx="11">
                  <c:v>568.31136369393937</c:v>
                </c:pt>
                <c:pt idx="12">
                  <c:v>642.24892410144378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EE-40EA-BC4E-25D20E52E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88396592"/>
        <c:axId val="-1488402032"/>
      </c:barChart>
      <c:catAx>
        <c:axId val="-148839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488402032"/>
        <c:crosses val="autoZero"/>
        <c:auto val="1"/>
        <c:lblAlgn val="ctr"/>
        <c:lblOffset val="100"/>
        <c:noMultiLvlLbl val="0"/>
      </c:catAx>
      <c:valAx>
        <c:axId val="-1488402032"/>
        <c:scaling>
          <c:orientation val="minMax"/>
          <c:max val="750"/>
        </c:scaling>
        <c:delete val="1"/>
        <c:axPos val="b"/>
        <c:numFmt formatCode="0.0" sourceLinked="1"/>
        <c:majorTickMark val="none"/>
        <c:minorTickMark val="none"/>
        <c:tickLblPos val="nextTo"/>
        <c:crossAx val="-148839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'7D POVPREČJE (ŠTEVILO)'!$H$2</c:f>
              <c:strCache>
                <c:ptCount val="1"/>
                <c:pt idx="0">
                  <c:v>SR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7DA5D7"/>
              </a:bgClr>
            </a:patt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60-4ECC-9E2E-4B66170F3B40}"/>
              </c:ext>
            </c:extLst>
          </c:dPt>
          <c:cat>
            <c:strRef>
              <c:f>'7D POVPREČJE (ŠTEVILO)'!$G$3:$G$14</c:f>
              <c:strCache>
                <c:ptCount val="12"/>
                <c:pt idx="0">
                  <c:v>Primorsko-notranjska</c:v>
                </c:pt>
                <c:pt idx="1">
                  <c:v>Zasavska</c:v>
                </c:pt>
                <c:pt idx="2">
                  <c:v>Koroška</c:v>
                </c:pt>
                <c:pt idx="3">
                  <c:v>Obalno-kraška</c:v>
                </c:pt>
                <c:pt idx="4">
                  <c:v>Posavska</c:v>
                </c:pt>
                <c:pt idx="5">
                  <c:v>Pomurska</c:v>
                </c:pt>
                <c:pt idx="6">
                  <c:v>Goriška</c:v>
                </c:pt>
                <c:pt idx="7">
                  <c:v>Jugovzhodna Slovenija</c:v>
                </c:pt>
                <c:pt idx="8">
                  <c:v>Gorenjska</c:v>
                </c:pt>
                <c:pt idx="9">
                  <c:v>Savinjska</c:v>
                </c:pt>
                <c:pt idx="10">
                  <c:v>Podravska</c:v>
                </c:pt>
                <c:pt idx="11">
                  <c:v>Osrednjeslovenska</c:v>
                </c:pt>
              </c:strCache>
            </c:strRef>
          </c:cat>
          <c:val>
            <c:numRef>
              <c:f>'7D POVPREČJE (ŠTEVILO)'!$H$3:$H$14</c:f>
              <c:numCache>
                <c:formatCode>0.0</c:formatCode>
                <c:ptCount val="12"/>
                <c:pt idx="0">
                  <c:v>31.285714285714285</c:v>
                </c:pt>
                <c:pt idx="1">
                  <c:v>33</c:v>
                </c:pt>
                <c:pt idx="2">
                  <c:v>42</c:v>
                </c:pt>
                <c:pt idx="3">
                  <c:v>61.142857142857146</c:v>
                </c:pt>
                <c:pt idx="4">
                  <c:v>69.714285714285708</c:v>
                </c:pt>
                <c:pt idx="5">
                  <c:v>81.285714285714292</c:v>
                </c:pt>
                <c:pt idx="6">
                  <c:v>96.142857142857139</c:v>
                </c:pt>
                <c:pt idx="7">
                  <c:v>111.28571428571429</c:v>
                </c:pt>
                <c:pt idx="8">
                  <c:v>127</c:v>
                </c:pt>
                <c:pt idx="9">
                  <c:v>179.42857142857142</c:v>
                </c:pt>
                <c:pt idx="10">
                  <c:v>204.14285714285714</c:v>
                </c:pt>
                <c:pt idx="11">
                  <c:v>313.14285714285717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0-4ECC-9E2E-4B66170F3B40}"/>
            </c:ext>
          </c:extLst>
        </c:ser>
        <c:ser>
          <c:idx val="1"/>
          <c:order val="1"/>
          <c:tx>
            <c:strRef>
              <c:f>'7D POVPREČJE (ŠTEVILO)'!$I$2</c:f>
              <c:strCache>
                <c:ptCount val="1"/>
                <c:pt idx="0">
                  <c:v>SI</c:v>
                </c:pt>
              </c:strCache>
            </c:strRef>
          </c:tx>
          <c:spPr>
            <a:pattFill prst="lgConfetti">
              <a:fgClr>
                <a:srgbClr val="007DC5"/>
              </a:fgClr>
              <a:bgClr>
                <a:srgbClr val="E1EBF7"/>
              </a:bgClr>
            </a:pattFill>
            <a:ln>
              <a:noFill/>
            </a:ln>
            <a:effectLst/>
          </c:spPr>
          <c:invertIfNegative val="0"/>
          <c:cat>
            <c:strRef>
              <c:f>'7D POVPREČJE (ŠTEVILO)'!$G$3:$G$14</c:f>
              <c:strCache>
                <c:ptCount val="12"/>
                <c:pt idx="0">
                  <c:v>Primorsko-notranjska</c:v>
                </c:pt>
                <c:pt idx="1">
                  <c:v>Zasavska</c:v>
                </c:pt>
                <c:pt idx="2">
                  <c:v>Koroška</c:v>
                </c:pt>
                <c:pt idx="3">
                  <c:v>Obalno-kraška</c:v>
                </c:pt>
                <c:pt idx="4">
                  <c:v>Posavska</c:v>
                </c:pt>
                <c:pt idx="5">
                  <c:v>Pomurska</c:v>
                </c:pt>
                <c:pt idx="6">
                  <c:v>Goriška</c:v>
                </c:pt>
                <c:pt idx="7">
                  <c:v>Jugovzhodna Slovenija</c:v>
                </c:pt>
                <c:pt idx="8">
                  <c:v>Gorenjska</c:v>
                </c:pt>
                <c:pt idx="9">
                  <c:v>Savinjska</c:v>
                </c:pt>
                <c:pt idx="10">
                  <c:v>Podravska</c:v>
                </c:pt>
                <c:pt idx="11">
                  <c:v>Osrednjeslovenska</c:v>
                </c:pt>
              </c:strCache>
            </c:strRef>
          </c:cat>
          <c:val>
            <c:numRef>
              <c:f>'7D POVPREČJE (ŠTEVILO)'!$I$3:$I$14</c:f>
              <c:numCache>
                <c:formatCode>0.0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0-4ECC-9E2E-4B66170F3B40}"/>
            </c:ext>
          </c:extLst>
        </c:ser>
        <c:ser>
          <c:idx val="2"/>
          <c:order val="2"/>
          <c:tx>
            <c:strRef>
              <c:f>'7D POVPREČJE (ŠTEVILO)'!$J$2</c:f>
              <c:strCache>
                <c:ptCount val="1"/>
                <c:pt idx="0">
                  <c:v>vrednost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'7D POVPREČJE (ŠTEVILO)'!$G$3:$G$14</c:f>
              <c:strCache>
                <c:ptCount val="12"/>
                <c:pt idx="0">
                  <c:v>Primorsko-notranjska</c:v>
                </c:pt>
                <c:pt idx="1">
                  <c:v>Zasavska</c:v>
                </c:pt>
                <c:pt idx="2">
                  <c:v>Koroška</c:v>
                </c:pt>
                <c:pt idx="3">
                  <c:v>Obalno-kraška</c:v>
                </c:pt>
                <c:pt idx="4">
                  <c:v>Posavska</c:v>
                </c:pt>
                <c:pt idx="5">
                  <c:v>Pomurska</c:v>
                </c:pt>
                <c:pt idx="6">
                  <c:v>Goriška</c:v>
                </c:pt>
                <c:pt idx="7">
                  <c:v>Jugovzhodna Slovenija</c:v>
                </c:pt>
                <c:pt idx="8">
                  <c:v>Gorenjska</c:v>
                </c:pt>
                <c:pt idx="9">
                  <c:v>Savinjska</c:v>
                </c:pt>
                <c:pt idx="10">
                  <c:v>Podravska</c:v>
                </c:pt>
                <c:pt idx="11">
                  <c:v>Osrednjeslovenska</c:v>
                </c:pt>
              </c:strCache>
            </c:strRef>
          </c:cat>
          <c:val>
            <c:numRef>
              <c:f>'7D POVPREČJE (ŠTEVILO)'!$J$3:$J$14</c:f>
              <c:numCache>
                <c:formatCode>0.0</c:formatCode>
                <c:ptCount val="12"/>
                <c:pt idx="0">
                  <c:v>31.285714285714285</c:v>
                </c:pt>
                <c:pt idx="1">
                  <c:v>33</c:v>
                </c:pt>
                <c:pt idx="2">
                  <c:v>42</c:v>
                </c:pt>
                <c:pt idx="3">
                  <c:v>61.142857142857146</c:v>
                </c:pt>
                <c:pt idx="4">
                  <c:v>69.714285714285708</c:v>
                </c:pt>
                <c:pt idx="5">
                  <c:v>81.285714285714292</c:v>
                </c:pt>
                <c:pt idx="6">
                  <c:v>96.142857142857139</c:v>
                </c:pt>
                <c:pt idx="7">
                  <c:v>111.28571428571429</c:v>
                </c:pt>
                <c:pt idx="8">
                  <c:v>127</c:v>
                </c:pt>
                <c:pt idx="9">
                  <c:v>179.42857142857142</c:v>
                </c:pt>
                <c:pt idx="10">
                  <c:v>204.14285714285714</c:v>
                </c:pt>
                <c:pt idx="11">
                  <c:v>313.14285714285717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0-4ECC-9E2E-4B66170F3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488401488"/>
        <c:axId val="-1488405296"/>
      </c:barChart>
      <c:catAx>
        <c:axId val="-148840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1488405296"/>
        <c:crosses val="autoZero"/>
        <c:auto val="1"/>
        <c:lblAlgn val="ctr"/>
        <c:lblOffset val="100"/>
        <c:noMultiLvlLbl val="0"/>
      </c:catAx>
      <c:valAx>
        <c:axId val="-1488405296"/>
        <c:scaling>
          <c:orientation val="minMax"/>
          <c:max val="360"/>
        </c:scaling>
        <c:delete val="1"/>
        <c:axPos val="b"/>
        <c:numFmt formatCode="0.0" sourceLinked="1"/>
        <c:majorTickMark val="out"/>
        <c:minorTickMark val="none"/>
        <c:tickLblPos val="nextTo"/>
        <c:crossAx val="-148840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D8-4807-A551-AEF51D30285D}"/>
              </c:ext>
            </c:extLst>
          </c:dPt>
          <c:cat>
            <c:strRef>
              <c:f>List1!$D$1:$D$42</c:f>
              <c:strCache>
                <c:ptCount val="42"/>
                <c:pt idx="0">
                  <c:v>Sveti Andraž v Slov.goricah</c:v>
                </c:pt>
                <c:pt idx="1">
                  <c:v>Cirkulane</c:v>
                </c:pt>
                <c:pt idx="2">
                  <c:v>Majšperk</c:v>
                </c:pt>
                <c:pt idx="3">
                  <c:v>Zavrč</c:v>
                </c:pt>
                <c:pt idx="4">
                  <c:v>Destrnik</c:v>
                </c:pt>
                <c:pt idx="5">
                  <c:v>Sveta Trojica v Slov. Goricah</c:v>
                </c:pt>
                <c:pt idx="6">
                  <c:v>Hoče - Slivnica</c:v>
                </c:pt>
                <c:pt idx="7">
                  <c:v>Slovenska Bistrica</c:v>
                </c:pt>
                <c:pt idx="8">
                  <c:v>Pesnica</c:v>
                </c:pt>
                <c:pt idx="9">
                  <c:v>Podlehnik</c:v>
                </c:pt>
                <c:pt idx="10">
                  <c:v>Sveti Tomaž</c:v>
                </c:pt>
                <c:pt idx="11">
                  <c:v>Maribor</c:v>
                </c:pt>
                <c:pt idx="12">
                  <c:v>Ruše</c:v>
                </c:pt>
                <c:pt idx="13">
                  <c:v>Cerkvenjak</c:v>
                </c:pt>
                <c:pt idx="14">
                  <c:v>Kungota</c:v>
                </c:pt>
                <c:pt idx="15">
                  <c:v>Oplotnica</c:v>
                </c:pt>
                <c:pt idx="16">
                  <c:v>Trnovska vas</c:v>
                </c:pt>
                <c:pt idx="17">
                  <c:v>Videm</c:v>
                </c:pt>
                <c:pt idx="18">
                  <c:v>Miklavž na Dravskem polju</c:v>
                </c:pt>
                <c:pt idx="19">
                  <c:v>Ptuj</c:v>
                </c:pt>
                <c:pt idx="20">
                  <c:v>Starše</c:v>
                </c:pt>
                <c:pt idx="21">
                  <c:v>Žetale</c:v>
                </c:pt>
                <c:pt idx="22">
                  <c:v>REGIJA</c:v>
                </c:pt>
                <c:pt idx="23">
                  <c:v>Šentilj</c:v>
                </c:pt>
                <c:pt idx="24">
                  <c:v>Dornava</c:v>
                </c:pt>
                <c:pt idx="25">
                  <c:v>Duplek</c:v>
                </c:pt>
                <c:pt idx="26">
                  <c:v>Lenart</c:v>
                </c:pt>
                <c:pt idx="27">
                  <c:v>Markovci</c:v>
                </c:pt>
                <c:pt idx="28">
                  <c:v>Poljčane</c:v>
                </c:pt>
                <c:pt idx="29">
                  <c:v>Sveti Jurij v Slov. goricah</c:v>
                </c:pt>
                <c:pt idx="30">
                  <c:v>Lovrenc na Pohorju</c:v>
                </c:pt>
                <c:pt idx="31">
                  <c:v>Selnica ob Dravi</c:v>
                </c:pt>
                <c:pt idx="32">
                  <c:v>Benedikt</c:v>
                </c:pt>
                <c:pt idx="33">
                  <c:v>Rače - Fram</c:v>
                </c:pt>
                <c:pt idx="34">
                  <c:v>Sveta Ana</c:v>
                </c:pt>
                <c:pt idx="35">
                  <c:v>Hajdina</c:v>
                </c:pt>
                <c:pt idx="36">
                  <c:v>Kidričevo</c:v>
                </c:pt>
                <c:pt idx="37">
                  <c:v>Ormož</c:v>
                </c:pt>
                <c:pt idx="38">
                  <c:v>Gorišnica</c:v>
                </c:pt>
                <c:pt idx="39">
                  <c:v>Makole</c:v>
                </c:pt>
                <c:pt idx="40">
                  <c:v>Središče ob Dravi</c:v>
                </c:pt>
                <c:pt idx="41">
                  <c:v>Juršinci</c:v>
                </c:pt>
              </c:strCache>
            </c:strRef>
          </c:cat>
          <c:val>
            <c:numRef>
              <c:f>List1!$E$1:$E$42</c:f>
              <c:numCache>
                <c:formatCode>0</c:formatCode>
                <c:ptCount val="42"/>
                <c:pt idx="0">
                  <c:v>591.21621621621625</c:v>
                </c:pt>
                <c:pt idx="1">
                  <c:v>631.84498736310024</c:v>
                </c:pt>
                <c:pt idx="2">
                  <c:v>643.24591786244434</c:v>
                </c:pt>
                <c:pt idx="3">
                  <c:v>673.40067340067333</c:v>
                </c:pt>
                <c:pt idx="4">
                  <c:v>681.81818181818176</c:v>
                </c:pt>
                <c:pt idx="5">
                  <c:v>740.39796390559923</c:v>
                </c:pt>
                <c:pt idx="6">
                  <c:v>776.3842675539629</c:v>
                </c:pt>
                <c:pt idx="7">
                  <c:v>838.1614522981846</c:v>
                </c:pt>
                <c:pt idx="8">
                  <c:v>858.25398954002958</c:v>
                </c:pt>
                <c:pt idx="9">
                  <c:v>876.71232876712327</c:v>
                </c:pt>
                <c:pt idx="10">
                  <c:v>896.86098654708519</c:v>
                </c:pt>
                <c:pt idx="11">
                  <c:v>911.07255660839007</c:v>
                </c:pt>
                <c:pt idx="12">
                  <c:v>914.02456441016852</c:v>
                </c:pt>
                <c:pt idx="13">
                  <c:v>921.65898617511516</c:v>
                </c:pt>
                <c:pt idx="14">
                  <c:v>938.28190158465384</c:v>
                </c:pt>
                <c:pt idx="15">
                  <c:v>940.66570188133142</c:v>
                </c:pt>
                <c:pt idx="16">
                  <c:v>950.29239766081866</c:v>
                </c:pt>
                <c:pt idx="17">
                  <c:v>950.70422535211264</c:v>
                </c:pt>
                <c:pt idx="18">
                  <c:v>974.21203438395423</c:v>
                </c:pt>
                <c:pt idx="19">
                  <c:v>981.55356236249781</c:v>
                </c:pt>
                <c:pt idx="20">
                  <c:v>991.57164105106597</c:v>
                </c:pt>
                <c:pt idx="21">
                  <c:v>991.60945842868034</c:v>
                </c:pt>
                <c:pt idx="22">
                  <c:v>1005</c:v>
                </c:pt>
                <c:pt idx="23">
                  <c:v>1009.1302258529554</c:v>
                </c:pt>
                <c:pt idx="24">
                  <c:v>1030.9278350515465</c:v>
                </c:pt>
                <c:pt idx="25">
                  <c:v>1046.1450272284324</c:v>
                </c:pt>
                <c:pt idx="26">
                  <c:v>1054.8523206751054</c:v>
                </c:pt>
                <c:pt idx="27">
                  <c:v>1069.9178900223935</c:v>
                </c:pt>
                <c:pt idx="28">
                  <c:v>1096.4421570821214</c:v>
                </c:pt>
                <c:pt idx="29">
                  <c:v>1097.3282442748091</c:v>
                </c:pt>
                <c:pt idx="30">
                  <c:v>1106.6398390342051</c:v>
                </c:pt>
                <c:pt idx="31">
                  <c:v>1113.7803013758462</c:v>
                </c:pt>
                <c:pt idx="32">
                  <c:v>1148.9850631941786</c:v>
                </c:pt>
                <c:pt idx="33">
                  <c:v>1178.9641012054576</c:v>
                </c:pt>
                <c:pt idx="34">
                  <c:v>1218.4508268059183</c:v>
                </c:pt>
                <c:pt idx="35">
                  <c:v>1254.8015364916773</c:v>
                </c:pt>
                <c:pt idx="36">
                  <c:v>1287.1590560833588</c:v>
                </c:pt>
                <c:pt idx="37">
                  <c:v>1317.5562269217858</c:v>
                </c:pt>
                <c:pt idx="38">
                  <c:v>1348.747591522158</c:v>
                </c:pt>
                <c:pt idx="39">
                  <c:v>1518.1194906953967</c:v>
                </c:pt>
                <c:pt idx="40">
                  <c:v>1561.6866215512753</c:v>
                </c:pt>
                <c:pt idx="41">
                  <c:v>1627.0337922403005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8-4807-A551-AEF51D302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9699152"/>
        <c:axId val="1509699984"/>
      </c:barChart>
      <c:catAx>
        <c:axId val="150969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09699984"/>
        <c:crosses val="autoZero"/>
        <c:auto val="1"/>
        <c:lblAlgn val="ctr"/>
        <c:lblOffset val="100"/>
        <c:noMultiLvlLbl val="0"/>
      </c:catAx>
      <c:valAx>
        <c:axId val="150969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096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'Graf_najv. lokacija ok'!$B$1</c:f>
              <c:strCache>
                <c:ptCount val="1"/>
                <c:pt idx="0">
                  <c:v>2021-01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'Graf_najv. lokacija ok'!$A$2:$A$9</c:f>
              <c:strCache>
                <c:ptCount val="8"/>
                <c:pt idx="0">
                  <c:v>neznano</c:v>
                </c:pt>
                <c:pt idx="1">
                  <c:v>trgovina</c:v>
                </c:pt>
                <c:pt idx="2">
                  <c:v>bolnišnica</c:v>
                </c:pt>
                <c:pt idx="3">
                  <c:v>drugo*</c:v>
                </c:pt>
                <c:pt idx="4">
                  <c:v>DSO/SVZ</c:v>
                </c:pt>
                <c:pt idx="5">
                  <c:v>zasebno druženje</c:v>
                </c:pt>
                <c:pt idx="6">
                  <c:v>delovno mesto</c:v>
                </c:pt>
                <c:pt idx="7">
                  <c:v>družina, skupno gospodinjstvo</c:v>
                </c:pt>
              </c:strCache>
            </c:strRef>
          </c:cat>
          <c:val>
            <c:numRef>
              <c:f>'Graf_najv. lokacija ok'!$B$2:$B$9</c:f>
              <c:numCache>
                <c:formatCode>0.00%</c:formatCode>
                <c:ptCount val="8"/>
                <c:pt idx="0">
                  <c:v>0.34742180896026997</c:v>
                </c:pt>
                <c:pt idx="1">
                  <c:v>1.7939325631633325E-2</c:v>
                </c:pt>
                <c:pt idx="2">
                  <c:v>9.1105475720860331E-3</c:v>
                </c:pt>
                <c:pt idx="3">
                  <c:v>2.2165868319714472E-2</c:v>
                </c:pt>
                <c:pt idx="4">
                  <c:v>4.8652202498356348E-2</c:v>
                </c:pt>
                <c:pt idx="5">
                  <c:v>0.14933784164553396</c:v>
                </c:pt>
                <c:pt idx="6">
                  <c:v>0.10547572086033624</c:v>
                </c:pt>
                <c:pt idx="7">
                  <c:v>0.29989668451206913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4-40E1-A62D-4B4E7AB5309C}"/>
            </c:ext>
          </c:extLst>
        </c:ser>
        <c:ser>
          <c:idx val="4"/>
          <c:order val="1"/>
          <c:tx>
            <c:strRef>
              <c:f>'Graf_najv. lokacija ok'!$C$1</c:f>
              <c:strCache>
                <c:ptCount val="1"/>
                <c:pt idx="0">
                  <c:v>2021-02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'Graf_najv. lokacija ok'!$A$2:$A$9</c:f>
              <c:strCache>
                <c:ptCount val="8"/>
                <c:pt idx="0">
                  <c:v>neznano</c:v>
                </c:pt>
                <c:pt idx="1">
                  <c:v>trgovina</c:v>
                </c:pt>
                <c:pt idx="2">
                  <c:v>bolnišnica</c:v>
                </c:pt>
                <c:pt idx="3">
                  <c:v>drugo*</c:v>
                </c:pt>
                <c:pt idx="4">
                  <c:v>DSO/SVZ</c:v>
                </c:pt>
                <c:pt idx="5">
                  <c:v>zasebno druženje</c:v>
                </c:pt>
                <c:pt idx="6">
                  <c:v>delovno mesto</c:v>
                </c:pt>
                <c:pt idx="7">
                  <c:v>družina, skupno gospodinjstvo</c:v>
                </c:pt>
              </c:strCache>
            </c:strRef>
          </c:cat>
          <c:val>
            <c:numRef>
              <c:f>'Graf_najv. lokacija ok'!$C$2:$C$9</c:f>
              <c:numCache>
                <c:formatCode>0.00%</c:formatCode>
                <c:ptCount val="8"/>
                <c:pt idx="0">
                  <c:v>0.32383642392238732</c:v>
                </c:pt>
                <c:pt idx="1">
                  <c:v>1.8297924597814073E-2</c:v>
                </c:pt>
                <c:pt idx="2">
                  <c:v>1.9157558639322118E-2</c:v>
                </c:pt>
                <c:pt idx="3">
                  <c:v>2.4806582340660691E-2</c:v>
                </c:pt>
                <c:pt idx="4">
                  <c:v>3.7578288100208766E-2</c:v>
                </c:pt>
                <c:pt idx="5">
                  <c:v>9.8489500184207296E-2</c:v>
                </c:pt>
                <c:pt idx="6">
                  <c:v>0.1633304678865283</c:v>
                </c:pt>
                <c:pt idx="7">
                  <c:v>0.31450325432887144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04-40E1-A62D-4B4E7AB53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16981024"/>
        <c:axId val="216986432"/>
      </c:barChart>
      <c:catAx>
        <c:axId val="21698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6986432"/>
        <c:crosses val="autoZero"/>
        <c:auto val="1"/>
        <c:lblAlgn val="ctr"/>
        <c:lblOffset val="100"/>
        <c:noMultiLvlLbl val="0"/>
      </c:catAx>
      <c:valAx>
        <c:axId val="21698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69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198179181292168E-2"/>
          <c:y val="2.2046161537606933E-2"/>
          <c:w val="0.97280182081870781"/>
          <c:h val="0.82541775661290162"/>
        </c:manualLayout>
      </c:layout>
      <c:barChart>
        <c:barDir val="col"/>
        <c:grouping val="stacked"/>
        <c:varyColors val="0"/>
        <c:ser>
          <c:idx val="0"/>
          <c:order val="0"/>
          <c:tx>
            <c:v>oskrbovanci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6'!$F$291:$F$365</c:f>
              <c:strCache>
                <c:ptCount val="75"/>
                <c:pt idx="0">
                  <c:v>01.11.2020</c:v>
                </c:pt>
                <c:pt idx="1">
                  <c:v>02.11.2020</c:v>
                </c:pt>
                <c:pt idx="2">
                  <c:v>03.11.2020</c:v>
                </c:pt>
                <c:pt idx="3">
                  <c:v>04.11.2020</c:v>
                </c:pt>
                <c:pt idx="4">
                  <c:v>05.11.2020</c:v>
                </c:pt>
                <c:pt idx="5">
                  <c:v>06.11.2020</c:v>
                </c:pt>
                <c:pt idx="6">
                  <c:v>07.11.2020</c:v>
                </c:pt>
                <c:pt idx="7">
                  <c:v>08.11.2020</c:v>
                </c:pt>
                <c:pt idx="8">
                  <c:v>09.11.2020</c:v>
                </c:pt>
                <c:pt idx="9">
                  <c:v>10.11.2020</c:v>
                </c:pt>
                <c:pt idx="10">
                  <c:v>11.11.2020</c:v>
                </c:pt>
                <c:pt idx="11">
                  <c:v>12.11.2020</c:v>
                </c:pt>
                <c:pt idx="12">
                  <c:v>13.11.2020</c:v>
                </c:pt>
                <c:pt idx="13">
                  <c:v>14.11.2020</c:v>
                </c:pt>
                <c:pt idx="14">
                  <c:v>15.11.2020</c:v>
                </c:pt>
                <c:pt idx="15">
                  <c:v>16.11.2020</c:v>
                </c:pt>
                <c:pt idx="16">
                  <c:v>17.11.2020</c:v>
                </c:pt>
                <c:pt idx="17">
                  <c:v>18.11.2020</c:v>
                </c:pt>
                <c:pt idx="18">
                  <c:v>19.11.2020</c:v>
                </c:pt>
                <c:pt idx="19">
                  <c:v>20.11.2020</c:v>
                </c:pt>
                <c:pt idx="20">
                  <c:v>21.11.2020</c:v>
                </c:pt>
                <c:pt idx="21">
                  <c:v>22.11.2020</c:v>
                </c:pt>
                <c:pt idx="22">
                  <c:v>23.11.2020</c:v>
                </c:pt>
                <c:pt idx="23">
                  <c:v>24.11.2020</c:v>
                </c:pt>
                <c:pt idx="24">
                  <c:v>25.11.2020</c:v>
                </c:pt>
                <c:pt idx="25">
                  <c:v>26.11.2020</c:v>
                </c:pt>
                <c:pt idx="26">
                  <c:v>27.11.2020</c:v>
                </c:pt>
                <c:pt idx="27">
                  <c:v>28.11.2020</c:v>
                </c:pt>
                <c:pt idx="28">
                  <c:v>29.11.2020</c:v>
                </c:pt>
                <c:pt idx="29">
                  <c:v>30.11.2020</c:v>
                </c:pt>
                <c:pt idx="30">
                  <c:v>01.12.2020</c:v>
                </c:pt>
                <c:pt idx="31">
                  <c:v>02.12.2020</c:v>
                </c:pt>
                <c:pt idx="32">
                  <c:v>03.12.2020</c:v>
                </c:pt>
                <c:pt idx="33">
                  <c:v>04.12.2020</c:v>
                </c:pt>
                <c:pt idx="34">
                  <c:v>05.12.2020</c:v>
                </c:pt>
                <c:pt idx="35">
                  <c:v>06.12.2020</c:v>
                </c:pt>
                <c:pt idx="36">
                  <c:v>07.12.2020</c:v>
                </c:pt>
                <c:pt idx="37">
                  <c:v>08.12.2020</c:v>
                </c:pt>
                <c:pt idx="38">
                  <c:v>09.12.2020</c:v>
                </c:pt>
                <c:pt idx="39">
                  <c:v>10.12.2020</c:v>
                </c:pt>
                <c:pt idx="40">
                  <c:v>11.12.2020</c:v>
                </c:pt>
                <c:pt idx="41">
                  <c:v>12.12.2020</c:v>
                </c:pt>
                <c:pt idx="42">
                  <c:v>13.12.2020</c:v>
                </c:pt>
                <c:pt idx="43">
                  <c:v>14.12.2020</c:v>
                </c:pt>
                <c:pt idx="44">
                  <c:v>15.12.2020</c:v>
                </c:pt>
                <c:pt idx="45">
                  <c:v>16.12.2020</c:v>
                </c:pt>
                <c:pt idx="46">
                  <c:v>17.12.2020</c:v>
                </c:pt>
                <c:pt idx="47">
                  <c:v>18.12.2020</c:v>
                </c:pt>
                <c:pt idx="48">
                  <c:v>19.12.2020</c:v>
                </c:pt>
                <c:pt idx="49">
                  <c:v>20.12.2020</c:v>
                </c:pt>
                <c:pt idx="50">
                  <c:v>21.12.2020</c:v>
                </c:pt>
                <c:pt idx="51">
                  <c:v>22.12.2020</c:v>
                </c:pt>
                <c:pt idx="52">
                  <c:v>23.12.2020</c:v>
                </c:pt>
                <c:pt idx="53">
                  <c:v>24.12.2020</c:v>
                </c:pt>
                <c:pt idx="54">
                  <c:v>25.12.2020</c:v>
                </c:pt>
                <c:pt idx="55">
                  <c:v>26.12.2020</c:v>
                </c:pt>
                <c:pt idx="56">
                  <c:v>27.12.2020</c:v>
                </c:pt>
                <c:pt idx="57">
                  <c:v>28.12.2020</c:v>
                </c:pt>
                <c:pt idx="58">
                  <c:v>29.12.2020</c:v>
                </c:pt>
                <c:pt idx="59">
                  <c:v>30.12.2020</c:v>
                </c:pt>
                <c:pt idx="60">
                  <c:v>31.12.2020</c:v>
                </c:pt>
                <c:pt idx="61">
                  <c:v>01.01.2021</c:v>
                </c:pt>
                <c:pt idx="62">
                  <c:v>02.01.2021</c:v>
                </c:pt>
                <c:pt idx="63">
                  <c:v>03.01.2021</c:v>
                </c:pt>
                <c:pt idx="64">
                  <c:v>04.01.2021</c:v>
                </c:pt>
                <c:pt idx="65">
                  <c:v>05.01.2021</c:v>
                </c:pt>
                <c:pt idx="66">
                  <c:v>06.01.2021</c:v>
                </c:pt>
                <c:pt idx="67">
                  <c:v>07.01.2021</c:v>
                </c:pt>
                <c:pt idx="68">
                  <c:v>08.01.2021</c:v>
                </c:pt>
                <c:pt idx="69">
                  <c:v>09.01.2021</c:v>
                </c:pt>
                <c:pt idx="70">
                  <c:v>10.01.2021</c:v>
                </c:pt>
                <c:pt idx="71">
                  <c:v>11.01.2021</c:v>
                </c:pt>
                <c:pt idx="72">
                  <c:v>12.01.2021</c:v>
                </c:pt>
                <c:pt idx="73">
                  <c:v>13.01.2021</c:v>
                </c:pt>
                <c:pt idx="74">
                  <c:v>14.01.2021</c:v>
                </c:pt>
              </c:strCache>
            </c:strRef>
          </c:cat>
          <c:val>
            <c:numRef>
              <c:f>'Tabela 6'!$G$291:$G$365</c:f>
              <c:numCache>
                <c:formatCode>###0</c:formatCode>
                <c:ptCount val="75"/>
                <c:pt idx="0">
                  <c:v>9</c:v>
                </c:pt>
                <c:pt idx="1">
                  <c:v>9</c:v>
                </c:pt>
                <c:pt idx="2">
                  <c:v>27</c:v>
                </c:pt>
                <c:pt idx="3">
                  <c:v>23</c:v>
                </c:pt>
                <c:pt idx="4">
                  <c:v>18</c:v>
                </c:pt>
                <c:pt idx="5">
                  <c:v>26</c:v>
                </c:pt>
                <c:pt idx="6">
                  <c:v>18</c:v>
                </c:pt>
                <c:pt idx="7">
                  <c:v>8</c:v>
                </c:pt>
                <c:pt idx="8">
                  <c:v>11</c:v>
                </c:pt>
                <c:pt idx="9">
                  <c:v>60</c:v>
                </c:pt>
                <c:pt idx="10">
                  <c:v>13</c:v>
                </c:pt>
                <c:pt idx="11">
                  <c:v>35</c:v>
                </c:pt>
                <c:pt idx="12">
                  <c:v>69</c:v>
                </c:pt>
                <c:pt idx="13">
                  <c:v>7</c:v>
                </c:pt>
                <c:pt idx="14">
                  <c:v>1</c:v>
                </c:pt>
                <c:pt idx="15">
                  <c:v>39</c:v>
                </c:pt>
                <c:pt idx="16">
                  <c:v>60</c:v>
                </c:pt>
                <c:pt idx="17">
                  <c:v>51</c:v>
                </c:pt>
                <c:pt idx="18">
                  <c:v>39</c:v>
                </c:pt>
                <c:pt idx="19">
                  <c:v>35</c:v>
                </c:pt>
                <c:pt idx="20">
                  <c:v>17</c:v>
                </c:pt>
                <c:pt idx="21">
                  <c:v>11</c:v>
                </c:pt>
                <c:pt idx="22">
                  <c:v>32</c:v>
                </c:pt>
                <c:pt idx="23">
                  <c:v>82</c:v>
                </c:pt>
                <c:pt idx="24">
                  <c:v>32</c:v>
                </c:pt>
                <c:pt idx="25">
                  <c:v>26</c:v>
                </c:pt>
                <c:pt idx="26">
                  <c:v>52</c:v>
                </c:pt>
                <c:pt idx="27">
                  <c:v>26</c:v>
                </c:pt>
                <c:pt idx="28">
                  <c:v>11</c:v>
                </c:pt>
                <c:pt idx="29">
                  <c:v>48</c:v>
                </c:pt>
                <c:pt idx="30">
                  <c:v>101</c:v>
                </c:pt>
                <c:pt idx="31">
                  <c:v>6</c:v>
                </c:pt>
                <c:pt idx="32">
                  <c:v>71</c:v>
                </c:pt>
                <c:pt idx="33">
                  <c:v>65</c:v>
                </c:pt>
                <c:pt idx="34">
                  <c:v>40</c:v>
                </c:pt>
                <c:pt idx="35">
                  <c:v>2</c:v>
                </c:pt>
                <c:pt idx="36">
                  <c:v>41</c:v>
                </c:pt>
                <c:pt idx="37">
                  <c:v>21</c:v>
                </c:pt>
                <c:pt idx="38">
                  <c:v>14</c:v>
                </c:pt>
                <c:pt idx="39">
                  <c:v>22</c:v>
                </c:pt>
                <c:pt idx="40">
                  <c:v>13</c:v>
                </c:pt>
                <c:pt idx="41">
                  <c:v>1</c:v>
                </c:pt>
                <c:pt idx="42">
                  <c:v>6</c:v>
                </c:pt>
                <c:pt idx="43">
                  <c:v>11</c:v>
                </c:pt>
                <c:pt idx="44">
                  <c:v>26</c:v>
                </c:pt>
                <c:pt idx="45">
                  <c:v>14</c:v>
                </c:pt>
                <c:pt idx="46">
                  <c:v>14</c:v>
                </c:pt>
                <c:pt idx="47">
                  <c:v>26</c:v>
                </c:pt>
                <c:pt idx="48">
                  <c:v>14</c:v>
                </c:pt>
                <c:pt idx="49">
                  <c:v>1</c:v>
                </c:pt>
                <c:pt idx="50">
                  <c:v>54</c:v>
                </c:pt>
                <c:pt idx="51">
                  <c:v>32</c:v>
                </c:pt>
                <c:pt idx="52">
                  <c:v>25</c:v>
                </c:pt>
                <c:pt idx="53">
                  <c:v>20</c:v>
                </c:pt>
                <c:pt idx="54">
                  <c:v>7</c:v>
                </c:pt>
                <c:pt idx="55">
                  <c:v>2</c:v>
                </c:pt>
                <c:pt idx="56">
                  <c:v>4</c:v>
                </c:pt>
                <c:pt idx="57">
                  <c:v>39</c:v>
                </c:pt>
                <c:pt idx="58">
                  <c:v>16</c:v>
                </c:pt>
                <c:pt idx="59">
                  <c:v>9</c:v>
                </c:pt>
                <c:pt idx="60">
                  <c:v>7</c:v>
                </c:pt>
                <c:pt idx="61">
                  <c:v>3</c:v>
                </c:pt>
                <c:pt idx="62">
                  <c:v>1</c:v>
                </c:pt>
                <c:pt idx="63">
                  <c:v>0</c:v>
                </c:pt>
                <c:pt idx="64">
                  <c:v>21</c:v>
                </c:pt>
                <c:pt idx="65">
                  <c:v>3</c:v>
                </c:pt>
                <c:pt idx="66">
                  <c:v>10</c:v>
                </c:pt>
                <c:pt idx="67">
                  <c:v>16</c:v>
                </c:pt>
                <c:pt idx="68">
                  <c:v>3</c:v>
                </c:pt>
                <c:pt idx="69">
                  <c:v>0</c:v>
                </c:pt>
                <c:pt idx="70">
                  <c:v>2</c:v>
                </c:pt>
                <c:pt idx="71">
                  <c:v>21</c:v>
                </c:pt>
                <c:pt idx="72">
                  <c:v>8</c:v>
                </c:pt>
                <c:pt idx="73">
                  <c:v>9</c:v>
                </c:pt>
                <c:pt idx="7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F-4BCA-8D79-6AA163528095}"/>
            </c:ext>
          </c:extLst>
        </c:ser>
        <c:ser>
          <c:idx val="1"/>
          <c:order val="1"/>
          <c:tx>
            <c:v>ostali prebivalci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6'!$F$291:$F$365</c:f>
              <c:strCache>
                <c:ptCount val="75"/>
                <c:pt idx="0">
                  <c:v>01.11.2020</c:v>
                </c:pt>
                <c:pt idx="1">
                  <c:v>02.11.2020</c:v>
                </c:pt>
                <c:pt idx="2">
                  <c:v>03.11.2020</c:v>
                </c:pt>
                <c:pt idx="3">
                  <c:v>04.11.2020</c:v>
                </c:pt>
                <c:pt idx="4">
                  <c:v>05.11.2020</c:v>
                </c:pt>
                <c:pt idx="5">
                  <c:v>06.11.2020</c:v>
                </c:pt>
                <c:pt idx="6">
                  <c:v>07.11.2020</c:v>
                </c:pt>
                <c:pt idx="7">
                  <c:v>08.11.2020</c:v>
                </c:pt>
                <c:pt idx="8">
                  <c:v>09.11.2020</c:v>
                </c:pt>
                <c:pt idx="9">
                  <c:v>10.11.2020</c:v>
                </c:pt>
                <c:pt idx="10">
                  <c:v>11.11.2020</c:v>
                </c:pt>
                <c:pt idx="11">
                  <c:v>12.11.2020</c:v>
                </c:pt>
                <c:pt idx="12">
                  <c:v>13.11.2020</c:v>
                </c:pt>
                <c:pt idx="13">
                  <c:v>14.11.2020</c:v>
                </c:pt>
                <c:pt idx="14">
                  <c:v>15.11.2020</c:v>
                </c:pt>
                <c:pt idx="15">
                  <c:v>16.11.2020</c:v>
                </c:pt>
                <c:pt idx="16">
                  <c:v>17.11.2020</c:v>
                </c:pt>
                <c:pt idx="17">
                  <c:v>18.11.2020</c:v>
                </c:pt>
                <c:pt idx="18">
                  <c:v>19.11.2020</c:v>
                </c:pt>
                <c:pt idx="19">
                  <c:v>20.11.2020</c:v>
                </c:pt>
                <c:pt idx="20">
                  <c:v>21.11.2020</c:v>
                </c:pt>
                <c:pt idx="21">
                  <c:v>22.11.2020</c:v>
                </c:pt>
                <c:pt idx="22">
                  <c:v>23.11.2020</c:v>
                </c:pt>
                <c:pt idx="23">
                  <c:v>24.11.2020</c:v>
                </c:pt>
                <c:pt idx="24">
                  <c:v>25.11.2020</c:v>
                </c:pt>
                <c:pt idx="25">
                  <c:v>26.11.2020</c:v>
                </c:pt>
                <c:pt idx="26">
                  <c:v>27.11.2020</c:v>
                </c:pt>
                <c:pt idx="27">
                  <c:v>28.11.2020</c:v>
                </c:pt>
                <c:pt idx="28">
                  <c:v>29.11.2020</c:v>
                </c:pt>
                <c:pt idx="29">
                  <c:v>30.11.2020</c:v>
                </c:pt>
                <c:pt idx="30">
                  <c:v>01.12.2020</c:v>
                </c:pt>
                <c:pt idx="31">
                  <c:v>02.12.2020</c:v>
                </c:pt>
                <c:pt idx="32">
                  <c:v>03.12.2020</c:v>
                </c:pt>
                <c:pt idx="33">
                  <c:v>04.12.2020</c:v>
                </c:pt>
                <c:pt idx="34">
                  <c:v>05.12.2020</c:v>
                </c:pt>
                <c:pt idx="35">
                  <c:v>06.12.2020</c:v>
                </c:pt>
                <c:pt idx="36">
                  <c:v>07.12.2020</c:v>
                </c:pt>
                <c:pt idx="37">
                  <c:v>08.12.2020</c:v>
                </c:pt>
                <c:pt idx="38">
                  <c:v>09.12.2020</c:v>
                </c:pt>
                <c:pt idx="39">
                  <c:v>10.12.2020</c:v>
                </c:pt>
                <c:pt idx="40">
                  <c:v>11.12.2020</c:v>
                </c:pt>
                <c:pt idx="41">
                  <c:v>12.12.2020</c:v>
                </c:pt>
                <c:pt idx="42">
                  <c:v>13.12.2020</c:v>
                </c:pt>
                <c:pt idx="43">
                  <c:v>14.12.2020</c:v>
                </c:pt>
                <c:pt idx="44">
                  <c:v>15.12.2020</c:v>
                </c:pt>
                <c:pt idx="45">
                  <c:v>16.12.2020</c:v>
                </c:pt>
                <c:pt idx="46">
                  <c:v>17.12.2020</c:v>
                </c:pt>
                <c:pt idx="47">
                  <c:v>18.12.2020</c:v>
                </c:pt>
                <c:pt idx="48">
                  <c:v>19.12.2020</c:v>
                </c:pt>
                <c:pt idx="49">
                  <c:v>20.12.2020</c:v>
                </c:pt>
                <c:pt idx="50">
                  <c:v>21.12.2020</c:v>
                </c:pt>
                <c:pt idx="51">
                  <c:v>22.12.2020</c:v>
                </c:pt>
                <c:pt idx="52">
                  <c:v>23.12.2020</c:v>
                </c:pt>
                <c:pt idx="53">
                  <c:v>24.12.2020</c:v>
                </c:pt>
                <c:pt idx="54">
                  <c:v>25.12.2020</c:v>
                </c:pt>
                <c:pt idx="55">
                  <c:v>26.12.2020</c:v>
                </c:pt>
                <c:pt idx="56">
                  <c:v>27.12.2020</c:v>
                </c:pt>
                <c:pt idx="57">
                  <c:v>28.12.2020</c:v>
                </c:pt>
                <c:pt idx="58">
                  <c:v>29.12.2020</c:v>
                </c:pt>
                <c:pt idx="59">
                  <c:v>30.12.2020</c:v>
                </c:pt>
                <c:pt idx="60">
                  <c:v>31.12.2020</c:v>
                </c:pt>
                <c:pt idx="61">
                  <c:v>01.01.2021</c:v>
                </c:pt>
                <c:pt idx="62">
                  <c:v>02.01.2021</c:v>
                </c:pt>
                <c:pt idx="63">
                  <c:v>03.01.2021</c:v>
                </c:pt>
                <c:pt idx="64">
                  <c:v>04.01.2021</c:v>
                </c:pt>
                <c:pt idx="65">
                  <c:v>05.01.2021</c:v>
                </c:pt>
                <c:pt idx="66">
                  <c:v>06.01.2021</c:v>
                </c:pt>
                <c:pt idx="67">
                  <c:v>07.01.2021</c:v>
                </c:pt>
                <c:pt idx="68">
                  <c:v>08.01.2021</c:v>
                </c:pt>
                <c:pt idx="69">
                  <c:v>09.01.2021</c:v>
                </c:pt>
                <c:pt idx="70">
                  <c:v>10.01.2021</c:v>
                </c:pt>
                <c:pt idx="71">
                  <c:v>11.01.2021</c:v>
                </c:pt>
                <c:pt idx="72">
                  <c:v>12.01.2021</c:v>
                </c:pt>
                <c:pt idx="73">
                  <c:v>13.01.2021</c:v>
                </c:pt>
                <c:pt idx="74">
                  <c:v>14.01.2021</c:v>
                </c:pt>
              </c:strCache>
            </c:strRef>
          </c:cat>
          <c:val>
            <c:numRef>
              <c:f>'Tabela 6'!$H$291:$H$365</c:f>
              <c:numCache>
                <c:formatCode>###0</c:formatCode>
                <c:ptCount val="75"/>
                <c:pt idx="0">
                  <c:v>145</c:v>
                </c:pt>
                <c:pt idx="1">
                  <c:v>113</c:v>
                </c:pt>
                <c:pt idx="2">
                  <c:v>262</c:v>
                </c:pt>
                <c:pt idx="3">
                  <c:v>238</c:v>
                </c:pt>
                <c:pt idx="4">
                  <c:v>223</c:v>
                </c:pt>
                <c:pt idx="5">
                  <c:v>191</c:v>
                </c:pt>
                <c:pt idx="6">
                  <c:v>183</c:v>
                </c:pt>
                <c:pt idx="7">
                  <c:v>123</c:v>
                </c:pt>
                <c:pt idx="8">
                  <c:v>87</c:v>
                </c:pt>
                <c:pt idx="9">
                  <c:v>300</c:v>
                </c:pt>
                <c:pt idx="10">
                  <c:v>278</c:v>
                </c:pt>
                <c:pt idx="11">
                  <c:v>259</c:v>
                </c:pt>
                <c:pt idx="12">
                  <c:v>270</c:v>
                </c:pt>
                <c:pt idx="13">
                  <c:v>210</c:v>
                </c:pt>
                <c:pt idx="14">
                  <c:v>112</c:v>
                </c:pt>
                <c:pt idx="15">
                  <c:v>159</c:v>
                </c:pt>
                <c:pt idx="16">
                  <c:v>293</c:v>
                </c:pt>
                <c:pt idx="17">
                  <c:v>387</c:v>
                </c:pt>
                <c:pt idx="18">
                  <c:v>232</c:v>
                </c:pt>
                <c:pt idx="19">
                  <c:v>304</c:v>
                </c:pt>
                <c:pt idx="20">
                  <c:v>210</c:v>
                </c:pt>
                <c:pt idx="21">
                  <c:v>125</c:v>
                </c:pt>
                <c:pt idx="22">
                  <c:v>112</c:v>
                </c:pt>
                <c:pt idx="23">
                  <c:v>334</c:v>
                </c:pt>
                <c:pt idx="24">
                  <c:v>245</c:v>
                </c:pt>
                <c:pt idx="25">
                  <c:v>230</c:v>
                </c:pt>
                <c:pt idx="26">
                  <c:v>237</c:v>
                </c:pt>
                <c:pt idx="27">
                  <c:v>316</c:v>
                </c:pt>
                <c:pt idx="28">
                  <c:v>99</c:v>
                </c:pt>
                <c:pt idx="29">
                  <c:v>130</c:v>
                </c:pt>
                <c:pt idx="30">
                  <c:v>392</c:v>
                </c:pt>
                <c:pt idx="31">
                  <c:v>253</c:v>
                </c:pt>
                <c:pt idx="32">
                  <c:v>338</c:v>
                </c:pt>
                <c:pt idx="33">
                  <c:v>269</c:v>
                </c:pt>
                <c:pt idx="34">
                  <c:v>213</c:v>
                </c:pt>
                <c:pt idx="35">
                  <c:v>114</c:v>
                </c:pt>
                <c:pt idx="36">
                  <c:v>165</c:v>
                </c:pt>
                <c:pt idx="37">
                  <c:v>266</c:v>
                </c:pt>
                <c:pt idx="38">
                  <c:v>399</c:v>
                </c:pt>
                <c:pt idx="39">
                  <c:v>225</c:v>
                </c:pt>
                <c:pt idx="40">
                  <c:v>303</c:v>
                </c:pt>
                <c:pt idx="41">
                  <c:v>151</c:v>
                </c:pt>
                <c:pt idx="42">
                  <c:v>135</c:v>
                </c:pt>
                <c:pt idx="43">
                  <c:v>176</c:v>
                </c:pt>
                <c:pt idx="44">
                  <c:v>251</c:v>
                </c:pt>
                <c:pt idx="45">
                  <c:v>237</c:v>
                </c:pt>
                <c:pt idx="46">
                  <c:v>321</c:v>
                </c:pt>
                <c:pt idx="47">
                  <c:v>199</c:v>
                </c:pt>
                <c:pt idx="48">
                  <c:v>227</c:v>
                </c:pt>
                <c:pt idx="49">
                  <c:v>116</c:v>
                </c:pt>
                <c:pt idx="50">
                  <c:v>117</c:v>
                </c:pt>
                <c:pt idx="51">
                  <c:v>301</c:v>
                </c:pt>
                <c:pt idx="52">
                  <c:v>354</c:v>
                </c:pt>
                <c:pt idx="53">
                  <c:v>281</c:v>
                </c:pt>
                <c:pt idx="54">
                  <c:v>69</c:v>
                </c:pt>
                <c:pt idx="55">
                  <c:v>74</c:v>
                </c:pt>
                <c:pt idx="56">
                  <c:v>148</c:v>
                </c:pt>
                <c:pt idx="57">
                  <c:v>228</c:v>
                </c:pt>
                <c:pt idx="58">
                  <c:v>319</c:v>
                </c:pt>
                <c:pt idx="59">
                  <c:v>298</c:v>
                </c:pt>
                <c:pt idx="60">
                  <c:v>277</c:v>
                </c:pt>
                <c:pt idx="61">
                  <c:v>78</c:v>
                </c:pt>
                <c:pt idx="62">
                  <c:v>97</c:v>
                </c:pt>
                <c:pt idx="63">
                  <c:v>110</c:v>
                </c:pt>
                <c:pt idx="64">
                  <c:v>321</c:v>
                </c:pt>
                <c:pt idx="65">
                  <c:v>361</c:v>
                </c:pt>
                <c:pt idx="66">
                  <c:v>308</c:v>
                </c:pt>
                <c:pt idx="67">
                  <c:v>327</c:v>
                </c:pt>
                <c:pt idx="68">
                  <c:v>243</c:v>
                </c:pt>
                <c:pt idx="69">
                  <c:v>130</c:v>
                </c:pt>
                <c:pt idx="70">
                  <c:v>113</c:v>
                </c:pt>
                <c:pt idx="71">
                  <c:v>282</c:v>
                </c:pt>
                <c:pt idx="72">
                  <c:v>234</c:v>
                </c:pt>
                <c:pt idx="73">
                  <c:v>269</c:v>
                </c:pt>
                <c:pt idx="74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F-4BCA-8D79-6AA16352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480208"/>
        <c:axId val="1902467312"/>
      </c:barChart>
      <c:catAx>
        <c:axId val="190248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02467312"/>
        <c:crosses val="autoZero"/>
        <c:auto val="1"/>
        <c:lblAlgn val="ctr"/>
        <c:lblOffset val="100"/>
        <c:noMultiLvlLbl val="0"/>
      </c:catAx>
      <c:valAx>
        <c:axId val="19024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0248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</cdr:x>
      <cdr:y>0.21857</cdr:y>
    </cdr:from>
    <cdr:to>
      <cdr:x>0.98055</cdr:x>
      <cdr:y>0.93965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16113" y="1006092"/>
          <a:ext cx="1668818" cy="3319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DC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l-S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62717-5EF2-4603-8C62-1BAE0D3C0D17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9DD1C-1D4C-47F0-B7E8-C950A162C6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935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33E0C-0393-734D-A2E9-5DCB52C815ED}" type="datetimeFigureOut">
              <a:rPr lang="x-none" smtClean="0"/>
              <a:t>20. 01. 2021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BB9A-5867-2A41-BDC1-BBD76D1B43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8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BB9A-5867-2A41-BDC1-BBD76D1B43E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640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7542" y="1132385"/>
            <a:ext cx="14379451" cy="2090737"/>
          </a:xfrm>
        </p:spPr>
        <p:txBody>
          <a:bodyPr/>
          <a:lstStyle>
            <a:lvl1pPr algn="l">
              <a:defRPr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4405" y="3796681"/>
            <a:ext cx="14379450" cy="2492375"/>
          </a:xfrm>
        </p:spPr>
        <p:txBody>
          <a:bodyPr/>
          <a:lstStyle>
            <a:lvl1pPr marL="0" indent="0" algn="l">
              <a:buNone/>
              <a:defRPr>
                <a:solidFill>
                  <a:srgbClr val="80828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759671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937814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2158505" y="1638300"/>
            <a:ext cx="3488373" cy="452120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693385" y="1638300"/>
            <a:ext cx="10261913" cy="4521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2493887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93385" y="2068488"/>
            <a:ext cx="13953493" cy="6336704"/>
          </a:xfrm>
        </p:spPr>
        <p:txBody>
          <a:bodyPr/>
          <a:lstStyle>
            <a:lvl1pPr algn="l"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697705" y="484312"/>
            <a:ext cx="13953493" cy="1152128"/>
          </a:xfrm>
        </p:spPr>
        <p:txBody>
          <a:bodyPr/>
          <a:lstStyle>
            <a:lvl1pPr>
              <a:defRPr sz="5000"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8419425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4000" b="1" cap="all">
                <a:solidFill>
                  <a:srgbClr val="007DC5"/>
                </a:solidFill>
                <a:latin typeface="+mn-lt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rgbClr val="80828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54667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693385" y="5029200"/>
            <a:ext cx="6875143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8771735" y="5029200"/>
            <a:ext cx="6875143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9679016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9569852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924884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44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3450808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>
              <a:sym typeface="Myriad Pro Light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316062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85" y="5029200"/>
            <a:ext cx="1395349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>
                <a:sym typeface="Myriad Pro Light" charset="0"/>
              </a:rPr>
              <a:t>Click to edit Master text styles</a:t>
            </a:r>
          </a:p>
          <a:p>
            <a:pPr lvl="1"/>
            <a:r>
              <a:rPr lang="en-US" altLang="sl-SI">
                <a:sym typeface="Myriad Pro Light" charset="0"/>
              </a:rPr>
              <a:t>Second level</a:t>
            </a:r>
          </a:p>
          <a:p>
            <a:pPr lvl="2"/>
            <a:r>
              <a:rPr lang="en-US" altLang="sl-SI">
                <a:sym typeface="Gill Sans" charset="0"/>
              </a:rPr>
              <a:t>Third level</a:t>
            </a:r>
          </a:p>
          <a:p>
            <a:pPr lvl="3"/>
            <a:r>
              <a:rPr lang="en-US" altLang="sl-SI">
                <a:sym typeface="Gill Sans" charset="0"/>
              </a:rPr>
              <a:t>Fourth level</a:t>
            </a:r>
          </a:p>
          <a:p>
            <a:pPr lvl="4"/>
            <a:r>
              <a:rPr lang="en-US" altLang="sl-SI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+mn-lt"/>
          <a:ea typeface="+mj-ea"/>
          <a:cs typeface="+mj-cs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07DC5"/>
          </a:solidFill>
          <a:latin typeface="Myriad Pro Light" panose="020B0603030403020204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Myriad Pro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8285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1757363" y="3796680"/>
            <a:ext cx="13953493" cy="4248472"/>
          </a:xfrm>
        </p:spPr>
        <p:txBody>
          <a:bodyPr/>
          <a:lstStyle/>
          <a:p>
            <a:pPr algn="ctr"/>
            <a:r>
              <a:rPr lang="sl-SI" sz="8000" dirty="0">
                <a:solidFill>
                  <a:srgbClr val="0070C0"/>
                </a:solidFill>
              </a:rPr>
              <a:t>Covid-19 – epidemiološke razmere v </a:t>
            </a:r>
            <a:r>
              <a:rPr lang="sl-SI" sz="8000" dirty="0" smtClean="0">
                <a:solidFill>
                  <a:srgbClr val="0070C0"/>
                </a:solidFill>
              </a:rPr>
              <a:t>podravski regiji</a:t>
            </a:r>
            <a:endParaRPr lang="sl-SI" sz="8000" dirty="0">
              <a:solidFill>
                <a:srgbClr val="0070C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26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Covid-19 v DSO/SVZ v regiji</a:t>
            </a:r>
            <a:endParaRPr lang="sl-SI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28780"/>
              </p:ext>
            </p:extLst>
          </p:nvPr>
        </p:nvGraphicFramePr>
        <p:xfrm>
          <a:off x="1181299" y="2284512"/>
          <a:ext cx="13952537" cy="633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486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1693385" y="2068488"/>
            <a:ext cx="14537586" cy="63367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 smtClean="0"/>
              <a:t>27.12.2020</a:t>
            </a:r>
          </a:p>
          <a:p>
            <a:pPr marL="1081088" lvl="2" indent="-457200">
              <a:buFont typeface="Arial" panose="020B0604020202020204" pitchFamily="34" charset="0"/>
              <a:buChar char="•"/>
            </a:pPr>
            <a:r>
              <a:rPr lang="sl-SI" dirty="0"/>
              <a:t>c</a:t>
            </a:r>
            <a:r>
              <a:rPr lang="sl-SI" dirty="0" smtClean="0"/>
              <a:t>epljenje v UKC MB in v DSO/SVZ v regiji (v izvedbi lokalnih ZD)</a:t>
            </a:r>
          </a:p>
          <a:p>
            <a:pPr marL="623888" lvl="3" indent="-623888">
              <a:buFont typeface="Arial" panose="020B0604020202020204" pitchFamily="34" charset="0"/>
              <a:buChar char="•"/>
            </a:pPr>
            <a:r>
              <a:rPr lang="sl-SI" dirty="0" smtClean="0"/>
              <a:t>po 1.1.2021</a:t>
            </a:r>
          </a:p>
          <a:p>
            <a:pPr marL="1081088" lvl="2" indent="-457200">
              <a:buFont typeface="Arial" panose="020B0604020202020204" pitchFamily="34" charset="0"/>
              <a:buChar char="•"/>
            </a:pPr>
            <a:r>
              <a:rPr lang="sl-SI" dirty="0" smtClean="0"/>
              <a:t>cepljenje zdravstvenih delavcev v ZD in bolnišnicah</a:t>
            </a:r>
          </a:p>
          <a:p>
            <a:pPr marL="1081088" lvl="2" indent="-457200">
              <a:buFont typeface="Arial" panose="020B0604020202020204" pitchFamily="34" charset="0"/>
              <a:buChar char="•"/>
            </a:pPr>
            <a:endParaRPr lang="sl-SI" dirty="0"/>
          </a:p>
          <a:p>
            <a:pPr marL="539750" lvl="1" indent="-539750">
              <a:buFont typeface="Arial" panose="020B0604020202020204" pitchFamily="34" charset="0"/>
              <a:buChar char="•"/>
            </a:pPr>
            <a:r>
              <a:rPr lang="sl-SI" dirty="0"/>
              <a:t>c</a:t>
            </a:r>
            <a:r>
              <a:rPr lang="sl-SI" dirty="0" smtClean="0"/>
              <a:t>epilna mesta za cepljenje starostnikov</a:t>
            </a:r>
          </a:p>
          <a:p>
            <a:pPr marL="1081088" lvl="1" indent="-457200">
              <a:buFont typeface="Arial" panose="020B0604020202020204" pitchFamily="34" charset="0"/>
              <a:buChar char="•"/>
            </a:pPr>
            <a:r>
              <a:rPr lang="sl-SI" dirty="0" smtClean="0"/>
              <a:t>ZD Maribor</a:t>
            </a:r>
          </a:p>
          <a:p>
            <a:pPr marL="1081088" lvl="1" indent="-457200">
              <a:buFont typeface="Arial" panose="020B0604020202020204" pitchFamily="34" charset="0"/>
              <a:buChar char="•"/>
            </a:pPr>
            <a:r>
              <a:rPr lang="sl-SI" dirty="0" smtClean="0"/>
              <a:t>ZD Ptuj</a:t>
            </a:r>
          </a:p>
          <a:p>
            <a:pPr marL="1081088" lvl="1" indent="-457200">
              <a:buFont typeface="Arial" panose="020B0604020202020204" pitchFamily="34" charset="0"/>
              <a:buChar char="•"/>
            </a:pPr>
            <a:r>
              <a:rPr lang="sl-SI" dirty="0" smtClean="0"/>
              <a:t>ZD Slovenska Bistrica</a:t>
            </a:r>
          </a:p>
          <a:p>
            <a:pPr marL="1081088" lvl="1" indent="-457200">
              <a:buFont typeface="Arial" panose="020B0604020202020204" pitchFamily="34" charset="0"/>
              <a:buChar char="•"/>
            </a:pPr>
            <a:r>
              <a:rPr lang="sl-SI" dirty="0" smtClean="0"/>
              <a:t>ZD Lenart</a:t>
            </a:r>
          </a:p>
          <a:p>
            <a:pPr marL="1081088" lvl="1" indent="-457200">
              <a:buFont typeface="Arial" panose="020B0604020202020204" pitchFamily="34" charset="0"/>
              <a:buChar char="•"/>
            </a:pPr>
            <a:r>
              <a:rPr lang="sl-SI" dirty="0" smtClean="0"/>
              <a:t>ZD Ormož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Cepljenje v regiji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96690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1693385" y="2068488"/>
            <a:ext cx="14537586" cy="63367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 smtClean="0"/>
              <a:t>oskrbovanci in zaposleni v DSO/SVZ ter prvi cepljeni zaposleni v UKC Maribor </a:t>
            </a:r>
            <a:r>
              <a:rPr lang="sl-SI" dirty="0"/>
              <a:t>v</a:t>
            </a:r>
            <a:r>
              <a:rPr lang="sl-SI" dirty="0" smtClean="0"/>
              <a:t> tednu 18.1.-22.1. prejemajo 2. odmerek cepiva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 smtClean="0"/>
              <a:t>skupaj razdeljenih odmerkov cepiva:</a:t>
            </a:r>
          </a:p>
          <a:p>
            <a:pPr marL="1073150" lvl="1" indent="-531813">
              <a:buFont typeface="Arial" panose="020B0604020202020204" pitchFamily="34" charset="0"/>
              <a:buChar char="•"/>
            </a:pPr>
            <a:r>
              <a:rPr lang="sl-SI" dirty="0" smtClean="0"/>
              <a:t>bolnišnice: 347 </a:t>
            </a:r>
            <a:r>
              <a:rPr lang="sl-SI" dirty="0" err="1" smtClean="0"/>
              <a:t>vial</a:t>
            </a:r>
            <a:r>
              <a:rPr lang="sl-SI" dirty="0" smtClean="0"/>
              <a:t> (1735 – 2082 odmerkov)</a:t>
            </a:r>
          </a:p>
          <a:p>
            <a:pPr marL="1073150" lvl="1" indent="-531813">
              <a:buFont typeface="Arial" panose="020B0604020202020204" pitchFamily="34" charset="0"/>
              <a:buChar char="•"/>
            </a:pPr>
            <a:r>
              <a:rPr lang="sl-SI" dirty="0" smtClean="0"/>
              <a:t>ZD: 1363 </a:t>
            </a:r>
            <a:r>
              <a:rPr lang="sl-SI" dirty="0" err="1" smtClean="0"/>
              <a:t>vial</a:t>
            </a:r>
            <a:r>
              <a:rPr lang="sl-SI" dirty="0" smtClean="0"/>
              <a:t> (6815 – 8178 odmerkov)</a:t>
            </a:r>
            <a:endParaRPr lang="sl-SI" dirty="0"/>
          </a:p>
          <a:p>
            <a:pPr marL="1073150" lvl="1" indent="-531813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541338" lvl="1" indent="-541338">
              <a:buFont typeface="Arial" panose="020B0604020202020204" pitchFamily="34" charset="0"/>
              <a:buChar char="•"/>
            </a:pPr>
            <a:r>
              <a:rPr lang="sl-SI" dirty="0" smtClean="0"/>
              <a:t>cepljenih </a:t>
            </a:r>
            <a:r>
              <a:rPr lang="sl-SI" dirty="0" smtClean="0"/>
              <a:t>2,5 % – 3 % prebivalcev regije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Cepljenje v regiji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74618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1693386" y="2068488"/>
            <a:ext cx="13957812" cy="6984776"/>
          </a:xfrm>
        </p:spPr>
        <p:txBody>
          <a:bodyPr/>
          <a:lstStyle/>
          <a:p>
            <a:r>
              <a:rPr lang="sl-SI" dirty="0" smtClean="0"/>
              <a:t>Nadaljevanje cepljenja starostnikov po prednostnih starostnih skupinah.</a:t>
            </a:r>
          </a:p>
          <a:p>
            <a:endParaRPr lang="sl-SI" dirty="0"/>
          </a:p>
          <a:p>
            <a:r>
              <a:rPr lang="sl-SI" dirty="0" smtClean="0"/>
              <a:t>Razvijanje rešitev za avtomatizirano naročanje na termine cepljenja na cepilnih mestih.</a:t>
            </a:r>
          </a:p>
          <a:p>
            <a:endParaRPr lang="sl-SI" dirty="0"/>
          </a:p>
          <a:p>
            <a:r>
              <a:rPr lang="sl-SI" dirty="0" smtClean="0"/>
              <a:t>Pripravljanje cepilnih mest na cepljenje do 20.000 oseb na teden</a:t>
            </a:r>
          </a:p>
          <a:p>
            <a:endParaRPr lang="sl-SI" sz="800" dirty="0" smtClean="0"/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sl-SI" dirty="0" smtClean="0"/>
              <a:t>cepljenje z več cepilnimi timi na enem cepilnem mestu, 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sl-SI" dirty="0" smtClean="0"/>
              <a:t>cepljenje na lokacijah, ki omogočajo vzdrževanje preventivnih ukrepov,</a:t>
            </a:r>
          </a:p>
          <a:p>
            <a:pPr marL="803275" indent="-442913">
              <a:buFont typeface="Arial" panose="020B0604020202020204" pitchFamily="34" charset="0"/>
              <a:buChar char="•"/>
            </a:pPr>
            <a:r>
              <a:rPr lang="sl-SI" dirty="0" smtClean="0"/>
              <a:t>ustrezna informacijska podpora.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Cepljenje v regiji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25853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DNEVNO ŠTEVILO POTRJENIH PRIMEROV COVID-19 DO VKLJUČNO </a:t>
            </a:r>
            <a:r>
              <a:rPr lang="sl-SI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18.1.2021</a:t>
            </a:r>
            <a:r>
              <a:rPr lang="sl-SI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SLOVENIJ</a:t>
            </a:r>
            <a:r>
              <a:rPr lang="sl-SI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99" y="9324391"/>
            <a:ext cx="4499238" cy="27434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9" y="2644552"/>
            <a:ext cx="15746625" cy="576064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689675" y="206848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/>
              <a:t>151.137 </a:t>
            </a:r>
            <a:r>
              <a:rPr lang="sl-SI" sz="2000" dirty="0"/>
              <a:t>potrjenih primerov</a:t>
            </a:r>
          </a:p>
        </p:txBody>
      </p:sp>
    </p:spTree>
    <p:extLst>
      <p:ext uri="{BB962C8B-B14F-4D97-AF65-F5344CB8AC3E}">
        <p14:creationId xmlns:p14="http://schemas.microsoft.com/office/powerpoint/2010/main" val="253112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sl-SI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PODRAVSKI REGIJI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99" y="9324391"/>
            <a:ext cx="4499238" cy="27434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697705" y="2068488"/>
            <a:ext cx="129490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>
              <a:latin typeface="+mn-lt"/>
            </a:endParaRPr>
          </a:p>
          <a:p>
            <a:endParaRPr lang="sl-SI" sz="2400" dirty="0" smtClean="0">
              <a:latin typeface="+mn-lt"/>
            </a:endParaRPr>
          </a:p>
          <a:p>
            <a:r>
              <a:rPr lang="sl-SI" sz="2400" dirty="0" smtClean="0">
                <a:latin typeface="+mn-lt"/>
              </a:rPr>
              <a:t>Podravska regija: 23.058 potrjenih primerov  </a:t>
            </a:r>
          </a:p>
          <a:p>
            <a:endParaRPr lang="sl-SI" sz="2400" dirty="0">
              <a:latin typeface="+mn-lt"/>
            </a:endParaRPr>
          </a:p>
          <a:p>
            <a:r>
              <a:rPr lang="sl-SI" sz="2400" dirty="0" smtClean="0">
                <a:latin typeface="+mn-lt"/>
              </a:rPr>
              <a:t>14-dnevna kumulativna incidenca:</a:t>
            </a:r>
            <a:endParaRPr lang="sl-SI" sz="2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8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+mn-lt"/>
              </a:rPr>
              <a:t>28.11.-11.12.2020:  </a:t>
            </a:r>
            <a:r>
              <a:rPr lang="sl-SI" sz="2400" dirty="0" smtClean="0"/>
              <a:t>1.279 primerov/100.000 prebivalcev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04.01.-17.01.2021:  </a:t>
            </a:r>
            <a:r>
              <a:rPr lang="sl-SI" sz="2400" b="1" dirty="0" smtClean="0"/>
              <a:t>1.005 </a:t>
            </a:r>
            <a:r>
              <a:rPr lang="sl-SI" sz="2400" b="1" dirty="0"/>
              <a:t>primerov/100.000 prebivalcev</a:t>
            </a:r>
          </a:p>
          <a:p>
            <a:pPr lvl="1"/>
            <a:endParaRPr lang="sl-SI" sz="2400" dirty="0" smtClean="0"/>
          </a:p>
          <a:p>
            <a:pPr lvl="1"/>
            <a:endParaRPr lang="sl-S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416731"/>
              </p:ext>
            </p:extLst>
          </p:nvPr>
        </p:nvGraphicFramePr>
        <p:xfrm>
          <a:off x="4374519" y="5020816"/>
          <a:ext cx="7244059" cy="429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260514"/>
              </p:ext>
            </p:extLst>
          </p:nvPr>
        </p:nvGraphicFramePr>
        <p:xfrm>
          <a:off x="8310092" y="419810"/>
          <a:ext cx="9021226" cy="359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001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sl-SI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PODRAVSKI REGIJI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99" y="9324391"/>
            <a:ext cx="4499238" cy="27434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697705" y="2068488"/>
            <a:ext cx="1294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>
              <a:latin typeface="+mn-lt"/>
            </a:endParaRPr>
          </a:p>
          <a:p>
            <a:endParaRPr lang="sl-SI" sz="2400" dirty="0" smtClean="0">
              <a:latin typeface="+mn-lt"/>
            </a:endParaRPr>
          </a:p>
          <a:p>
            <a:endParaRPr lang="sl-SI" sz="2400" dirty="0">
              <a:latin typeface="+mn-lt"/>
            </a:endParaRPr>
          </a:p>
          <a:p>
            <a:pPr lvl="1"/>
            <a:endParaRPr lang="sl-SI" sz="2400" dirty="0" smtClean="0"/>
          </a:p>
          <a:p>
            <a:pPr lvl="1"/>
            <a:endParaRPr lang="sl-S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356086"/>
              </p:ext>
            </p:extLst>
          </p:nvPr>
        </p:nvGraphicFramePr>
        <p:xfrm>
          <a:off x="965275" y="3004592"/>
          <a:ext cx="5616624" cy="397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kon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68980"/>
              </p:ext>
            </p:extLst>
          </p:nvPr>
        </p:nvGraphicFramePr>
        <p:xfrm>
          <a:off x="7662019" y="3220616"/>
          <a:ext cx="8280920" cy="512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ravokotnik 1"/>
          <p:cNvSpPr/>
          <p:nvPr/>
        </p:nvSpPr>
        <p:spPr>
          <a:xfrm>
            <a:off x="749251" y="2390805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800" dirty="0" smtClean="0"/>
              <a:t>Porazdelitev primerov po starosti in spolu, 05.01.2021 </a:t>
            </a:r>
            <a:r>
              <a:rPr lang="sl-SI" sz="1800" dirty="0"/>
              <a:t>- 18.01.2021</a:t>
            </a:r>
          </a:p>
        </p:txBody>
      </p:sp>
    </p:spTree>
    <p:extLst>
      <p:ext uri="{BB962C8B-B14F-4D97-AF65-F5344CB8AC3E}">
        <p14:creationId xmlns:p14="http://schemas.microsoft.com/office/powerpoint/2010/main" val="123605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557563" y="9341296"/>
            <a:ext cx="4496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kern="0" dirty="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https://www.nijz.si/sl/dnevno-spremljanje-okuzb-s-sars-cov-2-covid-19</a:t>
            </a:r>
            <a:endParaRPr lang="en-GB" dirty="0"/>
          </a:p>
        </p:txBody>
      </p:sp>
      <p:sp>
        <p:nvSpPr>
          <p:cNvPr id="10" name="Pravokotnik 9"/>
          <p:cNvSpPr/>
          <p:nvPr/>
        </p:nvSpPr>
        <p:spPr>
          <a:xfrm>
            <a:off x="1181299" y="791675"/>
            <a:ext cx="129301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+mn-lt"/>
              </a:rPr>
              <a:t>Sedem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dnevno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število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potrjenih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primerov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na</a:t>
            </a:r>
            <a:r>
              <a:rPr lang="en-GB" sz="2800" b="1" dirty="0">
                <a:latin typeface="+mn-lt"/>
              </a:rPr>
              <a:t> 100.000 </a:t>
            </a:r>
            <a:r>
              <a:rPr lang="en-GB" sz="2800" b="1" dirty="0" err="1">
                <a:latin typeface="+mn-lt"/>
              </a:rPr>
              <a:t>prebivalcev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Slovenije</a:t>
            </a:r>
            <a:endParaRPr lang="sl-SI" sz="2800" b="1" dirty="0" smtClean="0">
              <a:latin typeface="+mn-lt"/>
            </a:endParaRPr>
          </a:p>
          <a:p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statističnih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regijah</a:t>
            </a:r>
            <a:r>
              <a:rPr lang="en-GB" sz="2800" b="1" dirty="0">
                <a:latin typeface="+mn-lt"/>
              </a:rPr>
              <a:t>, </a:t>
            </a:r>
            <a:r>
              <a:rPr lang="en-GB" sz="2800" b="1" dirty="0" smtClean="0">
                <a:latin typeface="+mn-lt"/>
              </a:rPr>
              <a:t> </a:t>
            </a:r>
            <a:r>
              <a:rPr lang="sl-SI" sz="2800" b="1" dirty="0" smtClean="0">
                <a:latin typeface="+mn-lt"/>
              </a:rPr>
              <a:t>11</a:t>
            </a:r>
            <a:r>
              <a:rPr lang="en-GB" sz="2800" b="1" dirty="0" smtClean="0">
                <a:latin typeface="+mn-lt"/>
              </a:rPr>
              <a:t>.</a:t>
            </a:r>
            <a:r>
              <a:rPr lang="sl-SI" sz="2800" b="1" dirty="0" smtClean="0">
                <a:latin typeface="+mn-lt"/>
              </a:rPr>
              <a:t>0</a:t>
            </a:r>
            <a:r>
              <a:rPr lang="en-GB" sz="2800" b="1" dirty="0" smtClean="0">
                <a:latin typeface="+mn-lt"/>
              </a:rPr>
              <a:t>1.202</a:t>
            </a:r>
            <a:r>
              <a:rPr lang="sl-SI" sz="2800" b="1" dirty="0" smtClean="0">
                <a:latin typeface="+mn-lt"/>
              </a:rPr>
              <a:t>1 – 17.01.202</a:t>
            </a:r>
            <a:r>
              <a:rPr lang="en-GB" sz="2800" b="1" dirty="0" smtClean="0">
                <a:latin typeface="+mn-lt"/>
              </a:rPr>
              <a:t>1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609290"/>
              </p:ext>
            </p:extLst>
          </p:nvPr>
        </p:nvGraphicFramePr>
        <p:xfrm>
          <a:off x="965275" y="2122953"/>
          <a:ext cx="12860683" cy="621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34760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557563" y="9341296"/>
            <a:ext cx="4496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kern="0" dirty="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https://www.nijz.si/sl/dnevno-spremljanje-okuzb-s-sars-cov-2-covid-19</a:t>
            </a:r>
            <a:endParaRPr lang="en-GB" dirty="0"/>
          </a:p>
        </p:txBody>
      </p:sp>
      <p:sp>
        <p:nvSpPr>
          <p:cNvPr id="10" name="Pravokotnik 9"/>
          <p:cNvSpPr/>
          <p:nvPr/>
        </p:nvSpPr>
        <p:spPr>
          <a:xfrm>
            <a:off x="1229359" y="628518"/>
            <a:ext cx="110674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+mn-lt"/>
              </a:rPr>
              <a:t>Sedem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dnevno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povprečno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število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potrjenih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primerov</a:t>
            </a:r>
            <a:r>
              <a:rPr lang="en-GB" sz="2800" b="1" dirty="0">
                <a:latin typeface="+mn-lt"/>
              </a:rPr>
              <a:t> </a:t>
            </a:r>
            <a:r>
              <a:rPr lang="sl-SI" sz="2800" b="1" dirty="0" smtClean="0">
                <a:latin typeface="+mn-lt"/>
              </a:rPr>
              <a:t>v </a:t>
            </a:r>
            <a:r>
              <a:rPr lang="en-GB" sz="2800" b="1" dirty="0" err="1" smtClean="0">
                <a:latin typeface="+mn-lt"/>
              </a:rPr>
              <a:t>Slovenij</a:t>
            </a:r>
            <a:r>
              <a:rPr lang="sl-SI" sz="2800" b="1" dirty="0" smtClean="0">
                <a:latin typeface="+mn-lt"/>
              </a:rPr>
              <a:t>i</a:t>
            </a:r>
          </a:p>
          <a:p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statističnih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regijah</a:t>
            </a:r>
            <a:r>
              <a:rPr lang="en-GB" sz="2800" b="1" dirty="0">
                <a:latin typeface="+mn-lt"/>
              </a:rPr>
              <a:t>, </a:t>
            </a:r>
            <a:r>
              <a:rPr lang="en-GB" sz="2800" b="1" dirty="0" smtClean="0">
                <a:latin typeface="+mn-lt"/>
              </a:rPr>
              <a:t> </a:t>
            </a:r>
            <a:r>
              <a:rPr lang="sl-SI" sz="2800" b="1" dirty="0" smtClean="0">
                <a:latin typeface="+mn-lt"/>
              </a:rPr>
              <a:t>11</a:t>
            </a:r>
            <a:r>
              <a:rPr lang="en-GB" sz="2800" b="1" dirty="0" smtClean="0">
                <a:latin typeface="+mn-lt"/>
              </a:rPr>
              <a:t>.</a:t>
            </a:r>
            <a:r>
              <a:rPr lang="sl-SI" sz="2800" b="1" dirty="0" smtClean="0">
                <a:latin typeface="+mn-lt"/>
              </a:rPr>
              <a:t>0</a:t>
            </a:r>
            <a:r>
              <a:rPr lang="en-GB" sz="2800" b="1" dirty="0" smtClean="0">
                <a:latin typeface="+mn-lt"/>
              </a:rPr>
              <a:t>1.202</a:t>
            </a:r>
            <a:r>
              <a:rPr lang="sl-SI" sz="2800" b="1" dirty="0" smtClean="0">
                <a:latin typeface="+mn-lt"/>
              </a:rPr>
              <a:t>1 – 17.01.202</a:t>
            </a:r>
            <a:r>
              <a:rPr lang="en-GB" sz="2800" b="1" dirty="0" smtClean="0">
                <a:latin typeface="+mn-lt"/>
              </a:rPr>
              <a:t>1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11" name="Grafikon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660517"/>
              </p:ext>
            </p:extLst>
          </p:nvPr>
        </p:nvGraphicFramePr>
        <p:xfrm>
          <a:off x="1194477" y="2356520"/>
          <a:ext cx="11809312" cy="550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31" y="4957129"/>
            <a:ext cx="6566504" cy="36942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3947C42-996C-47A5-8F45-60E064F4F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595" y="2212504"/>
            <a:ext cx="3832818" cy="2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807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557563" y="9341296"/>
            <a:ext cx="4496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kern="0" dirty="0">
                <a:solidFill>
                  <a:srgbClr val="007D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VIR: https://www.nijz.si/sl/dnevno-spremljanje-okuzb-s-sars-cov-2-covid-19</a:t>
            </a:r>
            <a:endParaRPr lang="en-GB" dirty="0"/>
          </a:p>
        </p:txBody>
      </p:sp>
      <p:sp>
        <p:nvSpPr>
          <p:cNvPr id="10" name="Pravokotnik 9"/>
          <p:cNvSpPr/>
          <p:nvPr/>
        </p:nvSpPr>
        <p:spPr>
          <a:xfrm>
            <a:off x="1181299" y="791675"/>
            <a:ext cx="122729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latin typeface="+mn-lt"/>
              </a:rPr>
              <a:t>14-</a:t>
            </a:r>
            <a:r>
              <a:rPr lang="en-GB" sz="2800" b="1" dirty="0" err="1" smtClean="0">
                <a:latin typeface="+mn-lt"/>
              </a:rPr>
              <a:t>dnevno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število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potrjenih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primerov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na</a:t>
            </a:r>
            <a:r>
              <a:rPr lang="en-GB" sz="2800" b="1" dirty="0">
                <a:latin typeface="+mn-lt"/>
              </a:rPr>
              <a:t> 100.000 </a:t>
            </a:r>
            <a:r>
              <a:rPr lang="en-GB" sz="2800" b="1" dirty="0" err="1">
                <a:latin typeface="+mn-lt"/>
              </a:rPr>
              <a:t>prebivalcev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Slovenije</a:t>
            </a:r>
            <a:endParaRPr lang="sl-SI" sz="2800" b="1" dirty="0" smtClean="0">
              <a:latin typeface="+mn-lt"/>
            </a:endParaRPr>
          </a:p>
          <a:p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</a:t>
            </a:r>
            <a:r>
              <a:rPr lang="en-GB" sz="2800" b="1" dirty="0">
                <a:latin typeface="+mn-lt"/>
              </a:rPr>
              <a:t> </a:t>
            </a:r>
            <a:r>
              <a:rPr lang="sl-SI" sz="2800" b="1" dirty="0" smtClean="0">
                <a:latin typeface="+mn-lt"/>
              </a:rPr>
              <a:t>občinah v regiji</a:t>
            </a:r>
            <a:r>
              <a:rPr lang="en-GB" sz="2800" b="1" dirty="0" smtClean="0">
                <a:latin typeface="+mn-lt"/>
              </a:rPr>
              <a:t>,  </a:t>
            </a:r>
            <a:r>
              <a:rPr lang="sl-SI" sz="2800" b="1" dirty="0" smtClean="0">
                <a:latin typeface="+mn-lt"/>
              </a:rPr>
              <a:t>04</a:t>
            </a:r>
            <a:r>
              <a:rPr lang="en-GB" sz="2800" b="1" dirty="0" smtClean="0">
                <a:latin typeface="+mn-lt"/>
              </a:rPr>
              <a:t>.</a:t>
            </a:r>
            <a:r>
              <a:rPr lang="sl-SI" sz="2800" b="1" dirty="0" smtClean="0">
                <a:latin typeface="+mn-lt"/>
              </a:rPr>
              <a:t>0</a:t>
            </a:r>
            <a:r>
              <a:rPr lang="en-GB" sz="2800" b="1" dirty="0" smtClean="0">
                <a:latin typeface="+mn-lt"/>
              </a:rPr>
              <a:t>1.202</a:t>
            </a:r>
            <a:r>
              <a:rPr lang="sl-SI" sz="2800" b="1" dirty="0" smtClean="0">
                <a:latin typeface="+mn-lt"/>
              </a:rPr>
              <a:t>1 – 17.01.202</a:t>
            </a:r>
            <a:r>
              <a:rPr lang="en-GB" sz="2800" b="1" dirty="0" smtClean="0">
                <a:latin typeface="+mn-lt"/>
              </a:rPr>
              <a:t>1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182685"/>
              </p:ext>
            </p:extLst>
          </p:nvPr>
        </p:nvGraphicFramePr>
        <p:xfrm>
          <a:off x="965275" y="1759746"/>
          <a:ext cx="9937104" cy="698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15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05236" y="268288"/>
            <a:ext cx="16129792" cy="1152128"/>
          </a:xfrm>
        </p:spPr>
        <p:txBody>
          <a:bodyPr/>
          <a:lstStyle/>
          <a:p>
            <a:pPr>
              <a:tabLst>
                <a:tab pos="3128963" algn="l"/>
              </a:tabLst>
            </a:pPr>
            <a:r>
              <a:rPr lang="sl-SI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</a:t>
            </a:r>
            <a:r>
              <a:rPr lang="en-GB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POTRJENIH PRIMEROV OKUŽBE S SARS-CoV-2 , GLEDE NA </a:t>
            </a:r>
            <a:r>
              <a:rPr lang="en-GB" sz="2400" b="1" u="sng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NAJVERJETNEJŠO</a:t>
            </a:r>
            <a:r>
              <a:rPr lang="en-GB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LOKACIJO PRENOSA OKUŽBE, </a:t>
            </a:r>
            <a:r>
              <a:rPr lang="sl-SI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PODRAVSKA REGIJA, </a:t>
            </a:r>
            <a:r>
              <a:rPr lang="sl-SI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KUMULATIVNO </a:t>
            </a:r>
            <a:r>
              <a:rPr lang="sl-SI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sl-SI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sl-SI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GB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TEDEN</a:t>
            </a:r>
            <a:r>
              <a:rPr lang="sl-SI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</a:t>
            </a:r>
            <a:r>
              <a:rPr lang="en-GB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 </a:t>
            </a:r>
            <a:r>
              <a:rPr lang="sl-SI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3.121</a:t>
            </a:r>
            <a:r>
              <a:rPr lang="en-GB" sz="2400" b="1" kern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4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800" dirty="0"/>
              <a:t>VIR: https://www.nijz.si/sl/dnevno-spremljanje-okuzb-s-sars-cov-2-covid-19</a:t>
            </a:r>
          </a:p>
        </p:txBody>
      </p:sp>
      <p:graphicFrame>
        <p:nvGraphicFramePr>
          <p:cNvPr id="16" name="Grafikon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573888"/>
              </p:ext>
            </p:extLst>
          </p:nvPr>
        </p:nvGraphicFramePr>
        <p:xfrm>
          <a:off x="1181299" y="2140496"/>
          <a:ext cx="14113568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5785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57363" y="120965"/>
            <a:ext cx="13953493" cy="1152128"/>
          </a:xfrm>
        </p:spPr>
        <p:txBody>
          <a:bodyPr/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DNEVNO ŠTEVILO POTRJENIH PRIMEROV SARS-COV-2 MED VSEMI PREBIVALCI IN </a:t>
            </a:r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OSKRBOVANCI</a:t>
            </a:r>
            <a:r>
              <a:rPr lang="sl-SI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DSO/SVZ, od 1.11.2020 -14.1.2021 v REGIJI</a:t>
            </a:r>
            <a:endParaRPr lang="en-GB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7635019" y="8577070"/>
            <a:ext cx="2654796" cy="28803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DATUM IZVIDA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Pravokotnik 7"/>
          <p:cNvSpPr/>
          <p:nvPr/>
        </p:nvSpPr>
        <p:spPr bwMode="auto">
          <a:xfrm rot="5400000">
            <a:off x="-58464" y="4573141"/>
            <a:ext cx="2654796" cy="17527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000" dirty="0" smtClean="0">
                <a:ea typeface="ヒラギノ角ゴ ProN W3" charset="0"/>
              </a:rPr>
              <a:t>ŠTEVILO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000" dirty="0" smtClean="0">
                <a:ea typeface="ヒラギノ角ゴ ProN W3" charset="0"/>
              </a:rPr>
              <a:t>  PRIMEROV</a:t>
            </a:r>
            <a:endParaRPr kumimoji="0" lang="sl-SI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499" y="9324391"/>
            <a:ext cx="4499238" cy="274344"/>
          </a:xfrm>
          <a:prstGeom prst="rect">
            <a:avLst/>
          </a:prstGeom>
        </p:spPr>
      </p:pic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167167"/>
              </p:ext>
            </p:extLst>
          </p:nvPr>
        </p:nvGraphicFramePr>
        <p:xfrm>
          <a:off x="2117403" y="1780456"/>
          <a:ext cx="1375352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26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Pages>0</Pages>
  <Words>397</Words>
  <Characters>0</Characters>
  <Application>Microsoft Office PowerPoint</Application>
  <PresentationFormat>Po meri</PresentationFormat>
  <Lines>0</Lines>
  <Paragraphs>66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Myriad Pro Light</vt:lpstr>
      <vt:lpstr>Tahoma</vt:lpstr>
      <vt:lpstr>ヒラギノ角ゴ ProN W3</vt:lpstr>
      <vt:lpstr>Title &amp; Subtitle</vt:lpstr>
      <vt:lpstr>PowerPointova predstavitev</vt:lpstr>
      <vt:lpstr>DNEVNO ŠTEVILO POTRJENIH PRIMEROV COVID-19 DO VKLJUČNO 18.1.2021 v SLOVENIJI</vt:lpstr>
      <vt:lpstr>COVID-19 v PODRAVSKI REGIJI</vt:lpstr>
      <vt:lpstr>COVID-19 v PODRAVSKI REGIJI</vt:lpstr>
      <vt:lpstr>PowerPointova predstavitev</vt:lpstr>
      <vt:lpstr>PowerPointova predstavitev</vt:lpstr>
      <vt:lpstr>PowerPointova predstavitev</vt:lpstr>
      <vt:lpstr>ŠTEVILO POTRJENIH PRIMEROV OKUŽBE S SARS-CoV-2 , GLEDE NA NAJVERJETNEJŠO LOKACIJO PRENOSA OKUŽBE, PODRAVSKA REGIJA,  KUMULATIVNO 1. IN 2. TEDEN 2021  (N= 3.121)  VIR: https://www.nijz.si/sl/dnevno-spremljanje-okuzb-s-sars-cov-2-covid-19</vt:lpstr>
      <vt:lpstr>DNEVNO ŠTEVILO POTRJENIH PRIMEROV SARS-COV-2 MED VSEMI PREBIVALCI IN OSKRBOVANCI DSO/SVZ, od 1.11.2020 -14.1.2021 v REGIJI</vt:lpstr>
      <vt:lpstr>Covid-19 v DSO/SVZ v regiji</vt:lpstr>
      <vt:lpstr>Cepljenje v regiji</vt:lpstr>
      <vt:lpstr>Cepljenje v regiji</vt:lpstr>
      <vt:lpstr>Cepljenje v regiji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subject/>
  <dc:creator>Andreja Frič</dc:creator>
  <cp:keywords/>
  <dc:description/>
  <cp:lastModifiedBy>Zoran Simonović</cp:lastModifiedBy>
  <cp:revision>297</cp:revision>
  <cp:lastPrinted>2021-01-20T08:21:26Z</cp:lastPrinted>
  <dcterms:modified xsi:type="dcterms:W3CDTF">2021-01-20T09:08:12Z</dcterms:modified>
</cp:coreProperties>
</file>