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50" r:id="rId2"/>
  </p:sldMasterIdLst>
  <p:notesMasterIdLst>
    <p:notesMasterId r:id="rId18"/>
  </p:notesMasterIdLst>
  <p:sldIdLst>
    <p:sldId id="256" r:id="rId3"/>
    <p:sldId id="274" r:id="rId4"/>
    <p:sldId id="284" r:id="rId5"/>
    <p:sldId id="285" r:id="rId6"/>
    <p:sldId id="276" r:id="rId7"/>
    <p:sldId id="299" r:id="rId8"/>
    <p:sldId id="277" r:id="rId9"/>
    <p:sldId id="278" r:id="rId10"/>
    <p:sldId id="280" r:id="rId11"/>
    <p:sldId id="289" r:id="rId12"/>
    <p:sldId id="294" r:id="rId13"/>
    <p:sldId id="295" r:id="rId14"/>
    <p:sldId id="297" r:id="rId15"/>
    <p:sldId id="291" r:id="rId16"/>
    <p:sldId id="293" r:id="rId17"/>
  </p:sldIdLst>
  <p:sldSz cx="9144000" cy="6858000" type="screen4x3"/>
  <p:notesSz cx="6669088" cy="9926638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Republika" panose="02000506040000020004" pitchFamily="2" charset="-18"/>
      <p:regular r:id="rId23"/>
      <p:bold r:id="rId24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30" autoAdjust="0"/>
    <p:restoredTop sz="95544" autoAdjust="0"/>
  </p:normalViewPr>
  <p:slideViewPr>
    <p:cSldViewPr snapToGrid="0" snapToObjects="1">
      <p:cViewPr varScale="1">
        <p:scale>
          <a:sx n="130" d="100"/>
          <a:sy n="130" d="100"/>
        </p:scale>
        <p:origin x="93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315" cy="498236"/>
          </a:xfrm>
          <a:prstGeom prst="rect">
            <a:avLst/>
          </a:prstGeom>
        </p:spPr>
        <p:txBody>
          <a:bodyPr vert="horz" lIns="91394" tIns="45697" rIns="91394" bIns="45697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778217" y="0"/>
            <a:ext cx="2889315" cy="498236"/>
          </a:xfrm>
          <a:prstGeom prst="rect">
            <a:avLst/>
          </a:prstGeom>
        </p:spPr>
        <p:txBody>
          <a:bodyPr vert="horz" lIns="91394" tIns="45697" rIns="91394" bIns="45697" rtlCol="0"/>
          <a:lstStyle>
            <a:lvl1pPr algn="r">
              <a:defRPr sz="1200"/>
            </a:lvl1pPr>
          </a:lstStyle>
          <a:p>
            <a:fld id="{38B121B8-1425-4E6C-8E5C-0B7E90EEE572}" type="datetimeFigureOut">
              <a:rPr lang="sl-SI" smtClean="0"/>
              <a:t>13. 04. 2021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4" tIns="45697" rIns="91394" bIns="45697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66287" y="4777672"/>
            <a:ext cx="5336515" cy="3908137"/>
          </a:xfrm>
          <a:prstGeom prst="rect">
            <a:avLst/>
          </a:prstGeom>
        </p:spPr>
        <p:txBody>
          <a:bodyPr vert="horz" lIns="91394" tIns="45697" rIns="91394" bIns="45697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9428403"/>
            <a:ext cx="2889315" cy="498236"/>
          </a:xfrm>
          <a:prstGeom prst="rect">
            <a:avLst/>
          </a:prstGeom>
        </p:spPr>
        <p:txBody>
          <a:bodyPr vert="horz" lIns="91394" tIns="45697" rIns="91394" bIns="45697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778217" y="9428403"/>
            <a:ext cx="2889315" cy="498236"/>
          </a:xfrm>
          <a:prstGeom prst="rect">
            <a:avLst/>
          </a:prstGeom>
        </p:spPr>
        <p:txBody>
          <a:bodyPr vert="horz" lIns="91394" tIns="45697" rIns="91394" bIns="45697" rtlCol="0" anchor="b"/>
          <a:lstStyle>
            <a:lvl1pPr algn="r">
              <a:defRPr sz="1200"/>
            </a:lvl1pPr>
          </a:lstStyle>
          <a:p>
            <a:fld id="{FDD63803-0442-430F-B8B2-5558C2AAED9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4878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000" y="1548000"/>
            <a:ext cx="7200000" cy="149062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BC96739-C883-4917-97A4-9ECBEDC93B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550" y="6356350"/>
            <a:ext cx="14954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32A1E-82DE-4783-BB1C-EB3048D26AEA}" type="datetimeFigureOut">
              <a:rPr lang="en-US"/>
              <a:pPr>
                <a:defRPr/>
              </a:pPr>
              <a:t>4/13/2021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B296D17-81B1-4880-94FD-50C15F14B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6A7C9CC-2A52-446A-B686-10EE4C223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331913" cy="365125"/>
          </a:xfrm>
        </p:spPr>
        <p:txBody>
          <a:bodyPr/>
          <a:lstStyle>
            <a:lvl1pPr>
              <a:defRPr/>
            </a:lvl1pPr>
          </a:lstStyle>
          <a:p>
            <a:fld id="{B311A7E7-EFE0-467C-BD02-CC3F25060172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849692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08AA140-D591-4477-B959-7447046C5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3519A-7886-42EA-A32C-27333DD325FE}" type="datetimeFigureOut">
              <a:rPr lang="sl-SI"/>
              <a:pPr>
                <a:defRPr/>
              </a:pPr>
              <a:t>13. 04. 2021</a:t>
            </a:fld>
            <a:endParaRPr lang="sl-SI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3A967B4-8ECF-46E9-993C-73A21F1EE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293FE16-F754-418D-81C2-33537A17F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BF027-7C3F-4A03-A013-9FF70430758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17248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4A9593-B696-4F06-9F18-983C0A3F28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36F550F-16BD-4AC5-83EC-2D2132FB0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B08529C-10C4-440E-BA92-17EC1A866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FBFC-D911-4C0D-97CB-28AE64303CD9}" type="datetimeFigureOut">
              <a:rPr lang="sl-SI" smtClean="0"/>
              <a:t>13. 04. 2021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4490C02-7BB0-4153-A42E-0712D67DB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A13BB6C-5069-4939-96B8-D53D26BBA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0E6AB-9542-420B-B39E-517EE7E32E9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05559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473E45-3AD5-419E-84AE-7CC4F43293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8063" y="6356350"/>
            <a:ext cx="1939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E2908-7BFC-4F28-ABAC-F9CDEF15B471}" type="datetimeFigureOut">
              <a:rPr lang="sl-SI"/>
              <a:pPr>
                <a:defRPr/>
              </a:pPr>
              <a:t>13. 04. 2021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04DA48-9C74-451F-9287-585A7CC91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0ACB8B-2548-4866-98EE-55D9CBB6D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03C5B-EB31-4490-A8E6-CE8F4FD901C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00358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999" y="1440000"/>
            <a:ext cx="7139407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7999" y="2880000"/>
            <a:ext cx="7139407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sl-S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3162E-65EA-402B-8637-41C276EF5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9F81B-D976-449D-B923-F8CADBD43933}" type="datetimeFigureOut">
              <a:rPr lang="sl-SI"/>
              <a:pPr>
                <a:defRPr/>
              </a:pPr>
              <a:t>13. 04. 2021</a:t>
            </a:fld>
            <a:endParaRPr lang="sl-S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848C0-EC0B-458D-8783-AAF8249B8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CCD0E-1FB2-4C21-BE7E-8D729C48C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B58952-CA9B-442C-A766-1ED2795C916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48978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971425" y="3240088"/>
            <a:ext cx="7201025" cy="2627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00008-1675-4AE1-8405-15877FA377A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1722D-BAC0-4F65-9BCE-0D9C360B18DD}" type="datetimeFigureOut">
              <a:rPr lang="sl-SI"/>
              <a:pPr>
                <a:defRPr/>
              </a:pPr>
              <a:t>13. 04. 2021</a:t>
            </a:fld>
            <a:endParaRPr lang="sl-S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AEF6E-9FE7-4DAF-B82B-180E4DA41B1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194AC-7952-4036-B05B-7C1CA54EA34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D4092CB-3BC1-4C53-9402-3EDB1ECAC6E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68056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000" y="3240000"/>
            <a:ext cx="7200000" cy="2628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3B395-FB1D-4A68-A940-D075A3629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9A620-F331-498A-8461-E9389A81C841}" type="datetimeFigureOut">
              <a:rPr lang="sl-SI"/>
              <a:pPr>
                <a:defRPr/>
              </a:pPr>
              <a:t>13. 04. 2021</a:t>
            </a:fld>
            <a:endParaRPr lang="sl-S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580C1-C4F5-41BB-B748-184D06054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2790B-E924-4F98-B371-D5AC85BB3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68575-BE2E-48C2-8E03-3DCA4FE7488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39208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971550" y="3240088"/>
            <a:ext cx="3313113" cy="2627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848225" y="3240088"/>
            <a:ext cx="3312000" cy="2627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447882-3839-437C-88CA-A8564690A8C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080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3AB56-A7FA-4772-A849-96B91E4AFBF0}" type="datetimeFigureOut">
              <a:rPr lang="sl-SI"/>
              <a:pPr>
                <a:defRPr/>
              </a:pPr>
              <a:t>13. 04. 2021</a:t>
            </a:fld>
            <a:endParaRPr lang="sl-S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04E23A-BE45-4C2B-A4EC-5B751D6610F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17B811-8759-4669-B640-EDAFC786EC7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CD83A08D-11E2-437D-8378-4D84CA5EB25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77687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2000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599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92BCC7-F65F-45C4-AE7F-DE3DBCB4C7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80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169C7-F5A3-4D66-BB7B-3A96B72FE140}" type="datetimeFigureOut">
              <a:rPr lang="sl-SI"/>
              <a:pPr>
                <a:defRPr/>
              </a:pPr>
              <a:t>13. 04. 2021</a:t>
            </a:fld>
            <a:endParaRPr lang="sl-S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B411E0-C20A-49E3-9CB8-2A23D2728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771477-3219-4572-A293-BA12F628D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B6EB8-EBCB-41AF-B6E7-5237F7E2099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34098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599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550" y="3240088"/>
            <a:ext cx="3313113" cy="2627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6358DD-6A5D-4E06-8E08-9B24688F601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080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16180-AD61-45DE-90BD-6AB043F3F1CA}" type="datetimeFigureOut">
              <a:rPr lang="sl-SI"/>
              <a:pPr>
                <a:defRPr/>
              </a:pPr>
              <a:t>13. 04. 2021</a:t>
            </a:fld>
            <a:endParaRPr lang="sl-S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F3EC8A-9E9B-4210-9AAD-D00626A8C16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F6A647-B57C-4B0B-8F53-42AC14B940F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BCB6D16-C521-4928-BD55-BA8FCE9FC53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4056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wmf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.wmf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>
            <a:extLst>
              <a:ext uri="{FF2B5EF4-FFF2-40B4-BE49-F238E27FC236}">
                <a16:creationId xmlns:a16="http://schemas.microsoft.com/office/drawing/2014/main" id="{E2DBEC7B-643B-4099-9952-2ADCC97A4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Box 7">
            <a:extLst>
              <a:ext uri="{FF2B5EF4-FFF2-40B4-BE49-F238E27FC236}">
                <a16:creationId xmlns:a16="http://schemas.microsoft.com/office/drawing/2014/main" id="{E692AFF2-7E7D-4D05-B49A-FEB412BA5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025" y="708025"/>
            <a:ext cx="1204913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sz="700">
                <a:solidFill>
                  <a:schemeClr val="tx2"/>
                </a:solidFill>
                <a:latin typeface="Republika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sz="700" b="1">
                <a:solidFill>
                  <a:schemeClr val="tx2"/>
                </a:solidFill>
                <a:latin typeface="Republika" pitchFamily="2" charset="-18"/>
              </a:rPr>
              <a:t>MINISTRSTVO ZA </a:t>
            </a:r>
            <a:r>
              <a:rPr lang="sl-SI" sz="700" b="1">
                <a:solidFill>
                  <a:schemeClr val="tx2"/>
                </a:solidFill>
                <a:latin typeface="Republika" pitchFamily="2" charset="-18"/>
              </a:rPr>
              <a:t>ZDRAVJE</a:t>
            </a:r>
            <a:endParaRPr lang="en-US" sz="700" b="1">
              <a:solidFill>
                <a:schemeClr val="tx2"/>
              </a:solidFill>
              <a:latin typeface="Republika" pitchFamily="2" charset="-18"/>
            </a:endParaRPr>
          </a:p>
        </p:txBody>
      </p:sp>
      <p:pic>
        <p:nvPicPr>
          <p:cNvPr id="1028" name="Picture 8">
            <a:extLst>
              <a:ext uri="{FF2B5EF4-FFF2-40B4-BE49-F238E27FC236}">
                <a16:creationId xmlns:a16="http://schemas.microsoft.com/office/drawing/2014/main" id="{D531DD0D-811F-4C99-BEDD-0397131B44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425F0-10CE-4BBD-BEB4-0FEC6EC6EA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92A4BA-52B2-40E2-8679-2EE14801E76A}" type="datetimeFigureOut">
              <a:rPr lang="en-US"/>
              <a:pPr>
                <a:defRPr/>
              </a:pPr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D3EAE-5B17-46E3-8991-8F8200CCF2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B75BA-7251-4690-92E2-778855F2DA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ABABA"/>
                </a:solidFill>
                <a:latin typeface="Calibri" panose="020F0502020204030204" pitchFamily="34" charset="0"/>
              </a:defRPr>
            </a:lvl1pPr>
          </a:lstStyle>
          <a:p>
            <a:fld id="{AE58ED0E-0D74-490A-8EA2-49E3DCCE4D42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8" r:id="rId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C2B6FBEB-4DE2-4B09-97E8-34C0ECD7E14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71550" y="1547813"/>
            <a:ext cx="72009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sl-SI"/>
              <a:t>Click to edit Master title style</a:t>
            </a:r>
            <a:endParaRPr lang="sl-SI" altLang="sl-SI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C43B690B-7984-411A-A4F1-6A6D1746D8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71550" y="3240088"/>
            <a:ext cx="720090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  <a:endParaRPr lang="sl-SI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09867-F679-4E2F-B5F5-A66AEF61F6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550" y="6356350"/>
            <a:ext cx="1582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8868F3-B6AF-4572-B350-5014ECB67501}" type="datetimeFigureOut">
              <a:rPr lang="sl-SI"/>
              <a:pPr>
                <a:defRPr/>
              </a:pPr>
              <a:t>13. 04. 2021</a:t>
            </a:fld>
            <a:endParaRPr lang="sl-S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74C39-FF93-4BB7-97F7-D2C97C21B1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0DF40-7B44-4F42-AC2E-1ABE09AA51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6081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ABABA"/>
                </a:solidFill>
              </a:defRPr>
            </a:lvl1pPr>
          </a:lstStyle>
          <a:p>
            <a:fld id="{6B0968D6-5B5F-4BDE-9065-9DC6AEF05D0E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2055" name="TextBox 8">
            <a:extLst>
              <a:ext uri="{FF2B5EF4-FFF2-40B4-BE49-F238E27FC236}">
                <a16:creationId xmlns:a16="http://schemas.microsoft.com/office/drawing/2014/main" id="{986479A3-5E78-4DFF-997F-BF1853E54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025" y="708025"/>
            <a:ext cx="1204913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sz="700">
                <a:solidFill>
                  <a:schemeClr val="tx2"/>
                </a:solidFill>
                <a:latin typeface="Republika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sz="700" b="1">
                <a:solidFill>
                  <a:schemeClr val="tx2"/>
                </a:solidFill>
                <a:latin typeface="Republika" pitchFamily="2" charset="-18"/>
              </a:rPr>
              <a:t>MINISTRSTVO ZA </a:t>
            </a:r>
            <a:r>
              <a:rPr lang="sl-SI" sz="700" b="1">
                <a:solidFill>
                  <a:schemeClr val="tx2"/>
                </a:solidFill>
                <a:latin typeface="Republika" pitchFamily="2" charset="-18"/>
              </a:rPr>
              <a:t>ZDRAVJE</a:t>
            </a:r>
            <a:endParaRPr lang="en-US" sz="700" b="1">
              <a:solidFill>
                <a:schemeClr val="tx2"/>
              </a:solidFill>
              <a:latin typeface="Republika" pitchFamily="2" charset="-18"/>
            </a:endParaRPr>
          </a:p>
        </p:txBody>
      </p:sp>
      <p:pic>
        <p:nvPicPr>
          <p:cNvPr id="2056" name="Picture 9">
            <a:extLst>
              <a:ext uri="{FF2B5EF4-FFF2-40B4-BE49-F238E27FC236}">
                <a16:creationId xmlns:a16="http://schemas.microsoft.com/office/drawing/2014/main" id="{D8E623C3-D8C5-4BCE-B81A-81389E26EF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9" r:id="rId2"/>
    <p:sldLayoutId id="2147483700" r:id="rId3"/>
    <p:sldLayoutId id="2147483701" r:id="rId4"/>
    <p:sldLayoutId id="2147483705" r:id="rId5"/>
    <p:sldLayoutId id="2147483706" r:id="rId6"/>
    <p:sldLayoutId id="2147483707" r:id="rId7"/>
    <p:sldLayoutId id="2147483702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83955A97-7D1F-4BDC-8D23-35E942E627FC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778710" y="2128769"/>
            <a:ext cx="7956450" cy="22408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sl-SI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Prostovoljno samo-testiranje na SARS-CoV-2 učencev v osnovnih šolah in dijakov v srednjih šolah</a:t>
            </a:r>
            <a:br>
              <a:rPr lang="sl-SI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l-SI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l-SI" sz="1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l-SI" sz="1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sl-SI" sz="1800" b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2">
            <a:extLst>
              <a:ext uri="{FF2B5EF4-FFF2-40B4-BE49-F238E27FC236}">
                <a16:creationId xmlns:a16="http://schemas.microsoft.com/office/drawing/2014/main" id="{FF68E189-A4D7-4A32-A529-CDA18D89CB45}"/>
              </a:ext>
            </a:extLst>
          </p:cNvPr>
          <p:cNvSpPr txBox="1">
            <a:spLocks/>
          </p:cNvSpPr>
          <p:nvPr/>
        </p:nvSpPr>
        <p:spPr>
          <a:xfrm>
            <a:off x="372070" y="1318796"/>
            <a:ext cx="8611200" cy="64930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sl-SI" sz="1900" b="1" dirty="0">
                <a:solidFill>
                  <a:schemeClr val="tx2"/>
                </a:solidFill>
              </a:rPr>
              <a:t>Organiziranje procesa v tako imenovanih mehurčkih</a:t>
            </a:r>
            <a:r>
              <a:rPr lang="sl-SI" sz="1900" dirty="0">
                <a:solidFill>
                  <a:schemeClr val="tx2"/>
                </a:solidFill>
              </a:rPr>
              <a:t>, uporaba zaščitnih mask, spoštovanje razdalje, zračenje, umivanje, razkuževanje rok in drugi ukrepi.</a:t>
            </a:r>
          </a:p>
          <a:p>
            <a:pPr>
              <a:lnSpc>
                <a:spcPct val="150000"/>
              </a:lnSpc>
            </a:pPr>
            <a:endParaRPr lang="sl-SI" sz="19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sl-SI" sz="1900" dirty="0">
                <a:solidFill>
                  <a:schemeClr val="tx2"/>
                </a:solidFill>
              </a:rPr>
              <a:t>Pred in po uporabi hitrega antigenskega testa naj se </a:t>
            </a:r>
            <a:r>
              <a:rPr lang="sl-SI" sz="1900" b="1" dirty="0">
                <a:solidFill>
                  <a:schemeClr val="tx2"/>
                </a:solidFill>
              </a:rPr>
              <a:t>očistijo vse površine</a:t>
            </a:r>
            <a:r>
              <a:rPr lang="sl-SI" sz="1900" dirty="0">
                <a:solidFill>
                  <a:schemeClr val="tx2"/>
                </a:solidFill>
              </a:rPr>
              <a:t>, ki se jih učenci ali dijaki dotikajo.</a:t>
            </a:r>
          </a:p>
          <a:p>
            <a:pPr>
              <a:lnSpc>
                <a:spcPct val="150000"/>
              </a:lnSpc>
            </a:pPr>
            <a:endParaRPr lang="sl-SI" sz="19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sl-SI" sz="1900" dirty="0">
                <a:solidFill>
                  <a:schemeClr val="tx2"/>
                </a:solidFill>
              </a:rPr>
              <a:t>Odpadke pri izvajanju prostovoljnega samo-testiranja na SARS-CoV-2 (npr. uporabljene robčke, testne materiale) in odpadke od čiščenja prostorov (npr. krpe za enkratno uporabo), je potrebno odložiti </a:t>
            </a:r>
            <a:r>
              <a:rPr lang="sl-SI" sz="1900" b="1" dirty="0">
                <a:solidFill>
                  <a:schemeClr val="tx2"/>
                </a:solidFill>
              </a:rPr>
              <a:t>v plastično vrečo za smeti, </a:t>
            </a:r>
            <a:r>
              <a:rPr lang="sl-SI" sz="1900" dirty="0">
                <a:solidFill>
                  <a:schemeClr val="tx2"/>
                </a:solidFill>
              </a:rPr>
              <a:t>jo tesno zavezati in hraniti ločeno </a:t>
            </a:r>
            <a:r>
              <a:rPr lang="sl-SI" sz="1900" b="1" dirty="0">
                <a:solidFill>
                  <a:schemeClr val="tx2"/>
                </a:solidFill>
              </a:rPr>
              <a:t>vsaj 72 ur</a:t>
            </a:r>
            <a:r>
              <a:rPr lang="sl-SI" sz="1900" dirty="0">
                <a:solidFill>
                  <a:schemeClr val="tx2"/>
                </a:solidFill>
              </a:rPr>
              <a:t>, preden se jo odloži v zunanji zabojnik za mešane komunalne odpadke (ostale odpadke).</a:t>
            </a:r>
          </a:p>
        </p:txBody>
      </p:sp>
      <p:sp>
        <p:nvSpPr>
          <p:cNvPr id="3" name="Naslov 1">
            <a:extLst>
              <a:ext uri="{FF2B5EF4-FFF2-40B4-BE49-F238E27FC236}">
                <a16:creationId xmlns:a16="http://schemas.microsoft.com/office/drawing/2014/main" id="{7433DA19-732B-4A3F-A319-7D691E611124}"/>
              </a:ext>
            </a:extLst>
          </p:cNvPr>
          <p:cNvSpPr txBox="1">
            <a:spLocks/>
          </p:cNvSpPr>
          <p:nvPr/>
        </p:nvSpPr>
        <p:spPr bwMode="auto">
          <a:xfrm>
            <a:off x="6778518" y="389436"/>
            <a:ext cx="13465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sl-SI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Navodila</a:t>
            </a:r>
          </a:p>
          <a:p>
            <a:pPr defTabSz="914400"/>
            <a:endParaRPr lang="sl-SI" sz="1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8968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6FD74B92-318C-4BE9-9AA1-55B38CF6B8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graphicFrame>
        <p:nvGraphicFramePr>
          <p:cNvPr id="4" name="Predmet 3">
            <a:extLst>
              <a:ext uri="{FF2B5EF4-FFF2-40B4-BE49-F238E27FC236}">
                <a16:creationId xmlns:a16="http://schemas.microsoft.com/office/drawing/2014/main" id="{30BFBE58-A2BD-4CD8-A54E-7FAE47D1B8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776156"/>
              </p:ext>
            </p:extLst>
          </p:nvPr>
        </p:nvGraphicFramePr>
        <p:xfrm>
          <a:off x="0" y="1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Acrobat Document" r:id="rId3" imgW="8019888" imgH="5667375" progId="AcroExch.Document.11">
                  <p:embed/>
                </p:oleObj>
              </mc:Choice>
              <mc:Fallback>
                <p:oleObj name="Acrobat Document" r:id="rId3" imgW="8019888" imgH="566737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"/>
                        <a:ext cx="9144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uščica: desno 1">
            <a:extLst>
              <a:ext uri="{FF2B5EF4-FFF2-40B4-BE49-F238E27FC236}">
                <a16:creationId xmlns:a16="http://schemas.microsoft.com/office/drawing/2014/main" id="{D4F5D26F-93E9-43A2-A29F-D0DC881D991F}"/>
              </a:ext>
            </a:extLst>
          </p:cNvPr>
          <p:cNvSpPr/>
          <p:nvPr/>
        </p:nvSpPr>
        <p:spPr>
          <a:xfrm>
            <a:off x="7226711" y="1755059"/>
            <a:ext cx="648928" cy="24677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98746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6D3FBA84-0EFB-4F09-BCFE-A440B57E38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D8D99197-7501-4008-BFE0-CACD69ADD9AC}"/>
              </a:ext>
            </a:extLst>
          </p:cNvPr>
          <p:cNvSpPr/>
          <p:nvPr/>
        </p:nvSpPr>
        <p:spPr>
          <a:xfrm>
            <a:off x="5739312" y="568590"/>
            <a:ext cx="1967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solidFill>
                  <a:schemeClr val="tx2"/>
                </a:solidFill>
              </a:rPr>
              <a:t>Promocijski film</a:t>
            </a:r>
          </a:p>
        </p:txBody>
      </p:sp>
    </p:spTree>
    <p:extLst>
      <p:ext uri="{BB962C8B-B14F-4D97-AF65-F5344CB8AC3E}">
        <p14:creationId xmlns:p14="http://schemas.microsoft.com/office/powerpoint/2010/main" val="1502112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30BE45-0560-4ECC-8A4B-1D66EC8D2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7690" y="446223"/>
            <a:ext cx="3194356" cy="580603"/>
          </a:xfrm>
        </p:spPr>
        <p:txBody>
          <a:bodyPr/>
          <a:lstStyle/>
          <a:p>
            <a:r>
              <a:rPr lang="sl-SI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Izvajanje v šoli</a:t>
            </a:r>
          </a:p>
        </p:txBody>
      </p:sp>
      <p:sp>
        <p:nvSpPr>
          <p:cNvPr id="3" name="Naslov 1">
            <a:extLst>
              <a:ext uri="{FF2B5EF4-FFF2-40B4-BE49-F238E27FC236}">
                <a16:creationId xmlns:a16="http://schemas.microsoft.com/office/drawing/2014/main" id="{37DA271C-A3B6-4590-A426-E87E270D88C9}"/>
              </a:ext>
            </a:extLst>
          </p:cNvPr>
          <p:cNvSpPr txBox="1">
            <a:spLocks/>
          </p:cNvSpPr>
          <p:nvPr/>
        </p:nvSpPr>
        <p:spPr>
          <a:xfrm>
            <a:off x="1101914" y="1355627"/>
            <a:ext cx="6790407" cy="5172589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9999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endParaRPr lang="sl-SI" sz="3600" dirty="0">
              <a:solidFill>
                <a:schemeClr val="tx2"/>
              </a:solidFill>
            </a:endParaRPr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C7D023BC-5023-4430-88FB-37040C0ED3FD}"/>
              </a:ext>
            </a:extLst>
          </p:cNvPr>
          <p:cNvSpPr txBox="1">
            <a:spLocks/>
          </p:cNvSpPr>
          <p:nvPr/>
        </p:nvSpPr>
        <p:spPr>
          <a:xfrm>
            <a:off x="390832" y="1637177"/>
            <a:ext cx="8118987" cy="4973704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9999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sz="2000" b="0" dirty="0">
                <a:solidFill>
                  <a:schemeClr val="tx2"/>
                </a:solidFill>
              </a:rPr>
              <a:t>Večja verodostojnost rezultatov,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l-SI" sz="2000" b="0" dirty="0">
              <a:solidFill>
                <a:schemeClr val="tx2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sz="2000" b="0" dirty="0">
                <a:solidFill>
                  <a:schemeClr val="tx2"/>
                </a:solidFill>
              </a:rPr>
              <a:t>pozitivne izkušnje nekaterih držav </a:t>
            </a:r>
            <a:r>
              <a:rPr lang="sl-SI" sz="1600" b="0" dirty="0">
                <a:solidFill>
                  <a:schemeClr val="tx2"/>
                </a:solidFill>
              </a:rPr>
              <a:t>(Anglija, Avstrija, Nemčija, Češka),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l-SI" sz="2000" b="0" dirty="0">
              <a:solidFill>
                <a:schemeClr val="tx2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sz="2000" b="0" dirty="0">
                <a:solidFill>
                  <a:schemeClr val="tx2"/>
                </a:solidFill>
              </a:rPr>
              <a:t>določitev dneva v tednu za testiranje – </a:t>
            </a:r>
            <a:r>
              <a:rPr lang="sl-SI" sz="2000" dirty="0">
                <a:solidFill>
                  <a:schemeClr val="tx2"/>
                </a:solidFill>
              </a:rPr>
              <a:t>ponedeljki pred začetkom pouka</a:t>
            </a:r>
            <a:r>
              <a:rPr lang="sl-SI" sz="2000" b="0" dirty="0">
                <a:solidFill>
                  <a:schemeClr val="tx2"/>
                </a:solidFill>
              </a:rPr>
              <a:t> (ob prihodu v šolo uporaba mask, takoj testiranje, izolacija pozitivnih, ob teh pogojih ni visoko tveganih stikov in ostali dijaki/učenci lahko nadaljujejo šolanje v šoli).</a:t>
            </a:r>
          </a:p>
        </p:txBody>
      </p:sp>
    </p:spTree>
    <p:extLst>
      <p:ext uri="{BB962C8B-B14F-4D97-AF65-F5344CB8AC3E}">
        <p14:creationId xmlns:p14="http://schemas.microsoft.com/office/powerpoint/2010/main" val="908025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2">
            <a:extLst>
              <a:ext uri="{FF2B5EF4-FFF2-40B4-BE49-F238E27FC236}">
                <a16:creationId xmlns:a16="http://schemas.microsoft.com/office/drawing/2014/main" id="{FF68E189-A4D7-4A32-A529-CDA18D89CB45}"/>
              </a:ext>
            </a:extLst>
          </p:cNvPr>
          <p:cNvSpPr txBox="1">
            <a:spLocks/>
          </p:cNvSpPr>
          <p:nvPr/>
        </p:nvSpPr>
        <p:spPr>
          <a:xfrm>
            <a:off x="372070" y="944041"/>
            <a:ext cx="8611200" cy="64930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sl-SI" sz="19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sl-SI" sz="2000" dirty="0">
                <a:solidFill>
                  <a:schemeClr val="tx2"/>
                </a:solidFill>
              </a:rPr>
              <a:t>Vodstvo šole </a:t>
            </a:r>
            <a:r>
              <a:rPr lang="sl-SI" sz="2000" b="1" dirty="0">
                <a:solidFill>
                  <a:schemeClr val="tx2"/>
                </a:solidFill>
              </a:rPr>
              <a:t>vzpostavi stik s starši učenca ali dijaka, </a:t>
            </a:r>
          </a:p>
          <a:p>
            <a:pPr marL="0" indent="0">
              <a:lnSpc>
                <a:spcPct val="150000"/>
              </a:lnSpc>
              <a:buNone/>
            </a:pPr>
            <a:endParaRPr lang="sl-SI" sz="20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sl-SI" sz="2000" b="1" dirty="0">
                <a:solidFill>
                  <a:schemeClr val="tx2"/>
                </a:solidFill>
              </a:rPr>
              <a:t>starši o pozitivnem rezultatu testa obvestijo izbranega osebni zdravnika, ki učenca ali dijaka napoti na PCR </a:t>
            </a:r>
            <a:r>
              <a:rPr lang="sl-SI" sz="2000" dirty="0">
                <a:solidFill>
                  <a:schemeClr val="tx2"/>
                </a:solidFill>
              </a:rPr>
              <a:t>testiranje, oziroma se </a:t>
            </a:r>
            <a:r>
              <a:rPr lang="sl-SI" sz="2000" b="1" dirty="0">
                <a:solidFill>
                  <a:schemeClr val="tx2"/>
                </a:solidFill>
              </a:rPr>
              <a:t>starši dogovorijo za</a:t>
            </a:r>
            <a:r>
              <a:rPr lang="sl-SI" sz="2000" dirty="0">
                <a:solidFill>
                  <a:schemeClr val="tx2"/>
                </a:solidFill>
              </a:rPr>
              <a:t> </a:t>
            </a:r>
            <a:r>
              <a:rPr lang="sl-SI" sz="2000" b="1" dirty="0">
                <a:solidFill>
                  <a:schemeClr val="tx2"/>
                </a:solidFill>
              </a:rPr>
              <a:t>PCR testiranje na kontaktni točki zdravstvenega doma</a:t>
            </a:r>
            <a:r>
              <a:rPr lang="sl-SI" sz="2000" dirty="0">
                <a:solidFill>
                  <a:schemeClr val="tx2"/>
                </a:solidFill>
              </a:rPr>
              <a:t> v kraju bivanja,</a:t>
            </a:r>
            <a:r>
              <a:rPr lang="sl-SI" sz="2000" b="1" dirty="0">
                <a:solidFill>
                  <a:schemeClr val="tx2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endParaRPr lang="sl-SI" sz="2000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chemeClr val="tx2"/>
                </a:solidFill>
              </a:rPr>
              <a:t>starši zagotovijo prevoz na PCR testiranje oziroma domov</a:t>
            </a:r>
            <a:r>
              <a:rPr lang="sl-SI" sz="2000" dirty="0">
                <a:solidFill>
                  <a:schemeClr val="tx2"/>
                </a:solidFill>
              </a:rPr>
              <a:t>,</a:t>
            </a:r>
          </a:p>
          <a:p>
            <a:pPr>
              <a:lnSpc>
                <a:spcPct val="150000"/>
              </a:lnSpc>
            </a:pPr>
            <a:endParaRPr lang="sl-SI" sz="2000" b="1" dirty="0">
              <a:solidFill>
                <a:schemeClr val="tx2"/>
              </a:solidFill>
            </a:endParaRPr>
          </a:p>
          <a:p>
            <a:r>
              <a:rPr lang="sl-SI" sz="2000" dirty="0">
                <a:solidFill>
                  <a:schemeClr val="tx2"/>
                </a:solidFill>
              </a:rPr>
              <a:t>v primeru </a:t>
            </a:r>
            <a:r>
              <a:rPr lang="sl-SI" sz="2000" b="1" dirty="0">
                <a:solidFill>
                  <a:schemeClr val="tx2"/>
                </a:solidFill>
              </a:rPr>
              <a:t>negativnega PCR testa </a:t>
            </a:r>
            <a:r>
              <a:rPr lang="sl-SI" sz="2000" dirty="0">
                <a:solidFill>
                  <a:schemeClr val="tx2"/>
                </a:solidFill>
              </a:rPr>
              <a:t>se učenec oziroma dijak </a:t>
            </a:r>
            <a:r>
              <a:rPr lang="sl-SI" sz="2000" b="1" dirty="0">
                <a:solidFill>
                  <a:schemeClr val="tx2"/>
                </a:solidFill>
              </a:rPr>
              <a:t>vrne k pouku</a:t>
            </a:r>
            <a:r>
              <a:rPr lang="sl-SI" sz="2000" dirty="0">
                <a:solidFill>
                  <a:schemeClr val="tx2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sl-SI" sz="1900" b="1" dirty="0">
              <a:solidFill>
                <a:schemeClr val="tx2"/>
              </a:solidFill>
            </a:endParaRPr>
          </a:p>
        </p:txBody>
      </p:sp>
      <p:sp>
        <p:nvSpPr>
          <p:cNvPr id="3" name="Naslov 1">
            <a:extLst>
              <a:ext uri="{FF2B5EF4-FFF2-40B4-BE49-F238E27FC236}">
                <a16:creationId xmlns:a16="http://schemas.microsoft.com/office/drawing/2014/main" id="{7433DA19-732B-4A3F-A319-7D691E611124}"/>
              </a:ext>
            </a:extLst>
          </p:cNvPr>
          <p:cNvSpPr txBox="1">
            <a:spLocks/>
          </p:cNvSpPr>
          <p:nvPr/>
        </p:nvSpPr>
        <p:spPr bwMode="auto">
          <a:xfrm>
            <a:off x="4759077" y="501554"/>
            <a:ext cx="33983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sl-SI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Pozitiven rezultat testa</a:t>
            </a:r>
            <a:endParaRPr lang="sl-SI" sz="2400" b="1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914400"/>
            <a:endParaRPr lang="sl-SI" sz="1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026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2">
            <a:extLst>
              <a:ext uri="{FF2B5EF4-FFF2-40B4-BE49-F238E27FC236}">
                <a16:creationId xmlns:a16="http://schemas.microsoft.com/office/drawing/2014/main" id="{FF68E189-A4D7-4A32-A529-CDA18D89CB45}"/>
              </a:ext>
            </a:extLst>
          </p:cNvPr>
          <p:cNvSpPr txBox="1">
            <a:spLocks/>
          </p:cNvSpPr>
          <p:nvPr/>
        </p:nvSpPr>
        <p:spPr>
          <a:xfrm>
            <a:off x="372070" y="944041"/>
            <a:ext cx="8611200" cy="64930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sl-SI" sz="1900" dirty="0">
              <a:solidFill>
                <a:schemeClr val="tx2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sl-SI" sz="19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l-SI" sz="2000" dirty="0">
                <a:solidFill>
                  <a:schemeClr val="tx2"/>
                </a:solidFill>
              </a:rPr>
              <a:t>Š</a:t>
            </a:r>
            <a:r>
              <a:rPr lang="sl-SI" sz="2000">
                <a:solidFill>
                  <a:schemeClr val="tx2"/>
                </a:solidFill>
              </a:rPr>
              <a:t>e </a:t>
            </a:r>
            <a:r>
              <a:rPr lang="sl-SI" sz="2000" dirty="0">
                <a:solidFill>
                  <a:schemeClr val="tx2"/>
                </a:solidFill>
              </a:rPr>
              <a:t>vedno </a:t>
            </a:r>
            <a:r>
              <a:rPr lang="sl-SI" sz="2000" b="1" dirty="0">
                <a:solidFill>
                  <a:schemeClr val="tx2"/>
                </a:solidFill>
              </a:rPr>
              <a:t>dosledno upoštevanje vseh samozaščitnih ukrepov </a:t>
            </a:r>
            <a:r>
              <a:rPr lang="sl-SI" sz="2000" dirty="0">
                <a:solidFill>
                  <a:schemeClr val="tx2"/>
                </a:solidFill>
              </a:rPr>
              <a:t>za preprečevanje </a:t>
            </a:r>
            <a:r>
              <a:rPr lang="sl-SI" sz="2000">
                <a:solidFill>
                  <a:schemeClr val="tx2"/>
                </a:solidFill>
              </a:rPr>
              <a:t>širjenja okužbe.</a:t>
            </a:r>
            <a:endParaRPr lang="sl-SI" sz="2000" dirty="0">
              <a:solidFill>
                <a:schemeClr val="tx2"/>
              </a:solidFill>
            </a:endParaRPr>
          </a:p>
          <a:p>
            <a:endParaRPr lang="sl-SI" sz="1900" dirty="0">
              <a:solidFill>
                <a:schemeClr val="tx2"/>
              </a:solidFill>
            </a:endParaRPr>
          </a:p>
          <a:p>
            <a:endParaRPr lang="sl-SI" sz="19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endParaRPr lang="sl-SI" sz="1900" b="1" dirty="0">
              <a:solidFill>
                <a:schemeClr val="tx2"/>
              </a:solidFill>
            </a:endParaRPr>
          </a:p>
        </p:txBody>
      </p:sp>
      <p:sp>
        <p:nvSpPr>
          <p:cNvPr id="3" name="Naslov 1">
            <a:extLst>
              <a:ext uri="{FF2B5EF4-FFF2-40B4-BE49-F238E27FC236}">
                <a16:creationId xmlns:a16="http://schemas.microsoft.com/office/drawing/2014/main" id="{7433DA19-732B-4A3F-A319-7D691E611124}"/>
              </a:ext>
            </a:extLst>
          </p:cNvPr>
          <p:cNvSpPr txBox="1">
            <a:spLocks/>
          </p:cNvSpPr>
          <p:nvPr/>
        </p:nvSpPr>
        <p:spPr bwMode="auto">
          <a:xfrm>
            <a:off x="4677670" y="485947"/>
            <a:ext cx="36051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sl-SI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Negativen rezultat testa </a:t>
            </a:r>
          </a:p>
          <a:p>
            <a:pPr defTabSz="914400"/>
            <a:endParaRPr lang="sl-SI" sz="1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5710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7928EB5B-F4B5-4467-8376-99C67DCDDF21}"/>
              </a:ext>
            </a:extLst>
          </p:cNvPr>
          <p:cNvSpPr txBox="1">
            <a:spLocks/>
          </p:cNvSpPr>
          <p:nvPr/>
        </p:nvSpPr>
        <p:spPr>
          <a:xfrm>
            <a:off x="3908383" y="422013"/>
            <a:ext cx="5478568" cy="1504224"/>
          </a:xfrm>
        </p:spPr>
        <p:txBody>
          <a:bodyPr wrap="none" anchor="t">
            <a:norm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l-SI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Namen in cilji </a:t>
            </a:r>
          </a:p>
        </p:txBody>
      </p:sp>
      <p:sp>
        <p:nvSpPr>
          <p:cNvPr id="5" name="Označba mesta besedila 2">
            <a:extLst>
              <a:ext uri="{FF2B5EF4-FFF2-40B4-BE49-F238E27FC236}">
                <a16:creationId xmlns:a16="http://schemas.microsoft.com/office/drawing/2014/main" id="{46A39469-E34F-4C4D-A8F9-E60857D461E7}"/>
              </a:ext>
            </a:extLst>
          </p:cNvPr>
          <p:cNvSpPr txBox="1">
            <a:spLocks/>
          </p:cNvSpPr>
          <p:nvPr/>
        </p:nvSpPr>
        <p:spPr>
          <a:xfrm>
            <a:off x="592210" y="1096673"/>
            <a:ext cx="4349660" cy="5161719"/>
          </a:xfrm>
        </p:spPr>
        <p:txBody>
          <a:bodyPr wrap="square" anchor="t">
            <a:normAutofit fontScale="25000" lnSpcReduction="20000"/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sl-SI" sz="9600" b="1" dirty="0">
              <a:solidFill>
                <a:schemeClr val="tx2"/>
              </a:solidFill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l-SI" sz="9600" dirty="0">
                <a:solidFill>
                  <a:schemeClr val="tx2"/>
                </a:solidFill>
              </a:rPr>
              <a:t>Vzpostaviti varno </a:t>
            </a:r>
            <a:r>
              <a:rPr lang="sl-SI" sz="9600" b="1" dirty="0">
                <a:solidFill>
                  <a:schemeClr val="tx2"/>
                </a:solidFill>
              </a:rPr>
              <a:t>šolsko okolje za učence, dijake in zaposlene v šolstvu </a:t>
            </a:r>
            <a:r>
              <a:rPr lang="sl-SI" sz="9600" dirty="0">
                <a:solidFill>
                  <a:schemeClr val="tx2"/>
                </a:solidFill>
              </a:rPr>
              <a:t>s šolanjem v živo.</a:t>
            </a:r>
            <a:endParaRPr lang="sl-SI" sz="9600" b="1" dirty="0">
              <a:solidFill>
                <a:schemeClr val="tx2"/>
              </a:solidFill>
            </a:endParaRPr>
          </a:p>
          <a:p>
            <a:pPr algn="l">
              <a:lnSpc>
                <a:spcPct val="150000"/>
              </a:lnSpc>
            </a:pPr>
            <a:endParaRPr lang="sl-SI" sz="9600" dirty="0">
              <a:solidFill>
                <a:schemeClr val="tx2"/>
              </a:solidFill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l-SI" sz="9600" b="1" dirty="0">
                <a:solidFill>
                  <a:schemeClr val="tx2"/>
                </a:solidFill>
              </a:rPr>
              <a:t>Identificirati okužene </a:t>
            </a:r>
            <a:r>
              <a:rPr lang="sl-SI" sz="9600" dirty="0">
                <a:solidFill>
                  <a:schemeClr val="tx2"/>
                </a:solidFill>
              </a:rPr>
              <a:t>in </a:t>
            </a:r>
            <a:r>
              <a:rPr lang="sl-SI" sz="9600" b="1" dirty="0">
                <a:solidFill>
                  <a:schemeClr val="tx2"/>
                </a:solidFill>
              </a:rPr>
              <a:t>preprečiti nadaljnje širjenje okužbe </a:t>
            </a:r>
            <a:r>
              <a:rPr lang="sl-SI" sz="9600" dirty="0">
                <a:solidFill>
                  <a:schemeClr val="tx2"/>
                </a:solidFill>
              </a:rPr>
              <a:t>z SARS-CoV-2 </a:t>
            </a:r>
            <a:r>
              <a:rPr lang="sl-SI" sz="7200" dirty="0">
                <a:solidFill>
                  <a:schemeClr val="tx2"/>
                </a:solidFill>
              </a:rPr>
              <a:t>(1 x redno tedensko testiranje s HAGT zmanjša število okužb v modelu za 50%).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sl-SI" sz="8000" dirty="0">
              <a:solidFill>
                <a:schemeClr val="tx2"/>
              </a:solidFill>
            </a:endParaRPr>
          </a:p>
          <a:p>
            <a:pPr algn="l">
              <a:lnSpc>
                <a:spcPct val="150000"/>
              </a:lnSpc>
            </a:pPr>
            <a:endParaRPr lang="sl-SI" sz="7400" dirty="0">
              <a:solidFill>
                <a:schemeClr val="tx2"/>
              </a:solidFill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sl-SI" sz="7400" dirty="0">
              <a:solidFill>
                <a:schemeClr val="tx2"/>
              </a:solidFill>
            </a:endParaRPr>
          </a:p>
          <a:p>
            <a:pPr algn="l">
              <a:lnSpc>
                <a:spcPct val="150000"/>
              </a:lnSpc>
            </a:pPr>
            <a:endParaRPr lang="sl-SI" sz="7400" dirty="0">
              <a:solidFill>
                <a:schemeClr val="tx2"/>
              </a:solidFill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sl-SI" dirty="0">
              <a:solidFill>
                <a:schemeClr val="tx2"/>
              </a:solidFill>
            </a:endParaRPr>
          </a:p>
        </p:txBody>
      </p:sp>
      <p:pic>
        <p:nvPicPr>
          <p:cNvPr id="1026" name="Picture 2" descr="Opis ni na voljo">
            <a:extLst>
              <a:ext uri="{FF2B5EF4-FFF2-40B4-BE49-F238E27FC236}">
                <a16:creationId xmlns:a16="http://schemas.microsoft.com/office/drawing/2014/main" id="{077651A2-48DC-4707-A06A-38F246B65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127" y="2478834"/>
            <a:ext cx="3537208" cy="265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670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7928EB5B-F4B5-4467-8376-99C67DCDDF21}"/>
              </a:ext>
            </a:extLst>
          </p:cNvPr>
          <p:cNvSpPr txBox="1">
            <a:spLocks/>
          </p:cNvSpPr>
          <p:nvPr/>
        </p:nvSpPr>
        <p:spPr>
          <a:xfrm>
            <a:off x="3419907" y="351494"/>
            <a:ext cx="7200900" cy="1214347"/>
          </a:xfrm>
        </p:spPr>
        <p:txBody>
          <a:bodyPr wrap="none" anchor="t">
            <a:norm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l-SI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Prednosti</a:t>
            </a:r>
          </a:p>
        </p:txBody>
      </p:sp>
      <p:sp>
        <p:nvSpPr>
          <p:cNvPr id="5" name="Označba mesta besedila 2">
            <a:extLst>
              <a:ext uri="{FF2B5EF4-FFF2-40B4-BE49-F238E27FC236}">
                <a16:creationId xmlns:a16="http://schemas.microsoft.com/office/drawing/2014/main" id="{46A39469-E34F-4C4D-A8F9-E60857D461E7}"/>
              </a:ext>
            </a:extLst>
          </p:cNvPr>
          <p:cNvSpPr txBox="1">
            <a:spLocks/>
          </p:cNvSpPr>
          <p:nvPr/>
        </p:nvSpPr>
        <p:spPr>
          <a:xfrm>
            <a:off x="574101" y="1364925"/>
            <a:ext cx="5525931" cy="5433114"/>
          </a:xfrm>
        </p:spPr>
        <p:txBody>
          <a:bodyPr wrap="square" anchor="t">
            <a:normAutofit/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sl-SI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nostavna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uporaba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testov</a:t>
            </a:r>
            <a:r>
              <a:rPr lang="sl-SI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učenec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dijak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vnese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palčico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začetni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nosne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votline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zato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bris v </a:t>
            </a:r>
            <a:r>
              <a:rPr lang="sl-SI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nosno žrelnem predelu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potreben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</a:t>
            </a:r>
            <a:r>
              <a:rPr lang="sl-SI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,5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cm v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nosno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votlino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sl-SI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sl-SI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sl-SI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Ponovljivost.</a:t>
            </a:r>
          </a:p>
          <a:p>
            <a:pPr algn="l">
              <a:lnSpc>
                <a:spcPct val="170000"/>
              </a:lnSpc>
            </a:pPr>
            <a:endParaRPr lang="sl-SI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l-SI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Praktičen in hiter rezultat testa</a:t>
            </a:r>
            <a:r>
              <a:rPr lang="sl-SI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saj je izvid na voljo čez 15 minut.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sl-SI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l-SI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Vključenost</a:t>
            </a:r>
            <a:r>
              <a:rPr lang="sl-SI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dijakov in učencev.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sl-SI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sl-SI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sl-SI" sz="7400" dirty="0">
              <a:solidFill>
                <a:schemeClr val="tx2"/>
              </a:solidFill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sl-SI" dirty="0">
              <a:solidFill>
                <a:schemeClr val="tx2"/>
              </a:solidFill>
            </a:endParaRPr>
          </a:p>
        </p:txBody>
      </p:sp>
      <p:pic>
        <p:nvPicPr>
          <p:cNvPr id="5122" name="Picture 2" descr="Opis ni na voljo">
            <a:extLst>
              <a:ext uri="{FF2B5EF4-FFF2-40B4-BE49-F238E27FC236}">
                <a16:creationId xmlns:a16="http://schemas.microsoft.com/office/drawing/2014/main" id="{9332C322-4542-4530-AD6E-E47A58DB7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89" y="1629685"/>
            <a:ext cx="2207683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Opis ni na voljo">
            <a:extLst>
              <a:ext uri="{FF2B5EF4-FFF2-40B4-BE49-F238E27FC236}">
                <a16:creationId xmlns:a16="http://schemas.microsoft.com/office/drawing/2014/main" id="{3D83F63E-09AE-4E3D-B1A8-BB77F9D3D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16" y="3886398"/>
            <a:ext cx="2109356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677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besedila 2">
            <a:extLst>
              <a:ext uri="{FF2B5EF4-FFF2-40B4-BE49-F238E27FC236}">
                <a16:creationId xmlns:a16="http://schemas.microsoft.com/office/drawing/2014/main" id="{D17515E2-4997-4BF8-93FB-E0AB71AC22F8}"/>
              </a:ext>
            </a:extLst>
          </p:cNvPr>
          <p:cNvSpPr txBox="1">
            <a:spLocks/>
          </p:cNvSpPr>
          <p:nvPr/>
        </p:nvSpPr>
        <p:spPr>
          <a:xfrm>
            <a:off x="170114" y="1201986"/>
            <a:ext cx="8661600" cy="412254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sl-SI" sz="2000" dirty="0">
                <a:solidFill>
                  <a:schemeClr val="tx2"/>
                </a:solidFill>
              </a:rPr>
              <a:t>Samo-testiranje na SARS-CoV-2 je </a:t>
            </a:r>
            <a:r>
              <a:rPr lang="sl-SI" sz="2000" b="1" dirty="0">
                <a:solidFill>
                  <a:schemeClr val="tx2"/>
                </a:solidFill>
              </a:rPr>
              <a:t>prostovoljno</a:t>
            </a:r>
            <a:r>
              <a:rPr lang="sl-SI" sz="2000" dirty="0">
                <a:solidFill>
                  <a:schemeClr val="tx2"/>
                </a:solidFill>
              </a:rPr>
              <a:t> in </a:t>
            </a:r>
            <a:r>
              <a:rPr lang="sl-SI" sz="2000" b="1" dirty="0">
                <a:solidFill>
                  <a:schemeClr val="tx2"/>
                </a:solidFill>
              </a:rPr>
              <a:t>brezplačno.</a:t>
            </a:r>
            <a:endParaRPr lang="sl-SI" sz="20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sl-SI" sz="2000" dirty="0">
                <a:solidFill>
                  <a:schemeClr val="tx2"/>
                </a:solidFill>
              </a:rPr>
              <a:t>Na začetku bo potekalo za </a:t>
            </a:r>
            <a:r>
              <a:rPr lang="sl-SI" sz="2000" b="1" dirty="0">
                <a:solidFill>
                  <a:schemeClr val="tx2"/>
                </a:solidFill>
              </a:rPr>
              <a:t>učence</a:t>
            </a:r>
            <a:r>
              <a:rPr lang="sl-SI" sz="2000" dirty="0">
                <a:solidFill>
                  <a:schemeClr val="tx2"/>
                </a:solidFill>
              </a:rPr>
              <a:t> </a:t>
            </a:r>
            <a:r>
              <a:rPr lang="sl-SI" sz="2000" b="1" dirty="0">
                <a:solidFill>
                  <a:schemeClr val="tx2"/>
                </a:solidFill>
              </a:rPr>
              <a:t>3. triade </a:t>
            </a:r>
            <a:r>
              <a:rPr lang="sl-SI" sz="2000" dirty="0">
                <a:solidFill>
                  <a:schemeClr val="tx2"/>
                </a:solidFill>
              </a:rPr>
              <a:t>osnovne šole in </a:t>
            </a:r>
            <a:r>
              <a:rPr lang="sl-SI" sz="2000" b="1" dirty="0">
                <a:solidFill>
                  <a:schemeClr val="tx2"/>
                </a:solidFill>
              </a:rPr>
              <a:t>dijake</a:t>
            </a:r>
            <a:r>
              <a:rPr lang="sl-SI" sz="2000" dirty="0">
                <a:solidFill>
                  <a:schemeClr val="tx2"/>
                </a:solidFill>
              </a:rPr>
              <a:t> v srednjih šolah.</a:t>
            </a:r>
          </a:p>
          <a:p>
            <a:pPr>
              <a:lnSpc>
                <a:spcPct val="150000"/>
              </a:lnSpc>
            </a:pPr>
            <a:r>
              <a:rPr lang="sl-SI" sz="2000" dirty="0">
                <a:solidFill>
                  <a:schemeClr val="tx2"/>
                </a:solidFill>
              </a:rPr>
              <a:t>Uporaba </a:t>
            </a:r>
            <a:r>
              <a:rPr lang="sl-SI" sz="2000" b="1" dirty="0">
                <a:solidFill>
                  <a:schemeClr val="tx2"/>
                </a:solidFill>
              </a:rPr>
              <a:t>verificiranih hitrih antigenskih testov, </a:t>
            </a:r>
            <a:r>
              <a:rPr lang="sl-SI" sz="1800" dirty="0">
                <a:solidFill>
                  <a:schemeClr val="tx2"/>
                </a:solidFill>
              </a:rPr>
              <a:t>občutljivost (96%) in specifičnost (nad 97%); </a:t>
            </a:r>
            <a:r>
              <a:rPr lang="sl-SI" sz="1800" u="sng" dirty="0">
                <a:solidFill>
                  <a:schemeClr val="tx2"/>
                </a:solidFill>
              </a:rPr>
              <a:t>pričakovan delež lažno pozitivnih in negativnih rezultatov; </a:t>
            </a:r>
            <a:r>
              <a:rPr lang="sl-SI" sz="1800" dirty="0">
                <a:solidFill>
                  <a:schemeClr val="tx2"/>
                </a:solidFill>
              </a:rPr>
              <a:t>učencu oz. dijaku pripada </a:t>
            </a:r>
            <a:r>
              <a:rPr lang="sl-SI" sz="1800" b="1" dirty="0">
                <a:solidFill>
                  <a:schemeClr val="tx2"/>
                </a:solidFill>
              </a:rPr>
              <a:t>najmanj 1 test/teden.</a:t>
            </a:r>
            <a:endParaRPr lang="sl-SI" sz="18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sl-SI" sz="2000" dirty="0">
                <a:solidFill>
                  <a:srgbClr val="FF0000"/>
                </a:solidFill>
              </a:rPr>
              <a:t>V primeru pozitivnega hitrega antigenskega testa se ta potrdi </a:t>
            </a:r>
            <a:r>
              <a:rPr lang="sl-SI" sz="2000" b="1" dirty="0">
                <a:solidFill>
                  <a:srgbClr val="FF0000"/>
                </a:solidFill>
              </a:rPr>
              <a:t>s standardnim PCR testom.</a:t>
            </a:r>
            <a:endParaRPr lang="sl-SI" sz="20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sl-SI" sz="2000" b="1" dirty="0">
                <a:solidFill>
                  <a:schemeClr val="tx2"/>
                </a:solidFill>
              </a:rPr>
              <a:t>Enkrat tedensko.</a:t>
            </a:r>
            <a:r>
              <a:rPr lang="sl-SI" sz="2000" dirty="0">
                <a:solidFill>
                  <a:schemeClr val="tx2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sl-SI" sz="2000" dirty="0">
                <a:solidFill>
                  <a:schemeClr val="tx2"/>
                </a:solidFill>
              </a:rPr>
              <a:t>Prvič izvedba v šoli s sodelovanjem zdravstvenega osebja: dijaki </a:t>
            </a:r>
            <a:r>
              <a:rPr lang="sl-SI" sz="2000" b="1" dirty="0">
                <a:solidFill>
                  <a:schemeClr val="tx2"/>
                </a:solidFill>
              </a:rPr>
              <a:t>16. 4. 2021</a:t>
            </a:r>
            <a:r>
              <a:rPr lang="sl-SI" sz="2000" dirty="0">
                <a:solidFill>
                  <a:schemeClr val="tx2"/>
                </a:solidFill>
              </a:rPr>
              <a:t>, za učence v 3. triadi osnovne šole pa </a:t>
            </a:r>
            <a:r>
              <a:rPr lang="sl-SI" sz="2000" b="1" dirty="0">
                <a:solidFill>
                  <a:schemeClr val="tx2"/>
                </a:solidFill>
              </a:rPr>
              <a:t>glede na dogovor, po vsej verjetnosti po prvomajskih počitnicah</a:t>
            </a:r>
            <a:r>
              <a:rPr lang="sl-SI" sz="2000" dirty="0">
                <a:solidFill>
                  <a:schemeClr val="tx2"/>
                </a:solidFill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sl-SI" sz="2000" dirty="0">
              <a:solidFill>
                <a:schemeClr val="tx2"/>
              </a:solidFill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sl-SI" sz="1800" dirty="0">
              <a:solidFill>
                <a:schemeClr val="tx2"/>
              </a:solidFill>
            </a:endParaRPr>
          </a:p>
          <a:p>
            <a:endParaRPr lang="sl-SI" sz="2400" dirty="0">
              <a:solidFill>
                <a:schemeClr val="tx2"/>
              </a:solidFill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B9ABDB44-7E2B-4BA6-BF39-A8B2C69B8258}"/>
              </a:ext>
            </a:extLst>
          </p:cNvPr>
          <p:cNvSpPr txBox="1">
            <a:spLocks/>
          </p:cNvSpPr>
          <p:nvPr/>
        </p:nvSpPr>
        <p:spPr>
          <a:xfrm>
            <a:off x="3620895" y="470012"/>
            <a:ext cx="6147705" cy="471132"/>
          </a:xfrm>
        </p:spPr>
        <p:txBody>
          <a:bodyPr anchor="b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l-SI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Izhodišča</a:t>
            </a:r>
          </a:p>
        </p:txBody>
      </p:sp>
    </p:spTree>
    <p:extLst>
      <p:ext uri="{BB962C8B-B14F-4D97-AF65-F5344CB8AC3E}">
        <p14:creationId xmlns:p14="http://schemas.microsoft.com/office/powerpoint/2010/main" val="1579067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besedila 2">
            <a:extLst>
              <a:ext uri="{FF2B5EF4-FFF2-40B4-BE49-F238E27FC236}">
                <a16:creationId xmlns:a16="http://schemas.microsoft.com/office/drawing/2014/main" id="{492D8D3F-B718-453C-8904-1D1D4514F9E6}"/>
              </a:ext>
            </a:extLst>
          </p:cNvPr>
          <p:cNvSpPr txBox="1">
            <a:spLocks/>
          </p:cNvSpPr>
          <p:nvPr/>
        </p:nvSpPr>
        <p:spPr>
          <a:xfrm>
            <a:off x="403205" y="1327816"/>
            <a:ext cx="8661600" cy="564135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sl-SI" sz="2000" dirty="0">
                <a:solidFill>
                  <a:schemeClr val="tx2"/>
                </a:solidFill>
              </a:rPr>
              <a:t>Izdelan </a:t>
            </a:r>
            <a:r>
              <a:rPr lang="sl-SI" sz="2000" b="1" dirty="0">
                <a:solidFill>
                  <a:schemeClr val="tx2"/>
                </a:solidFill>
              </a:rPr>
              <a:t>protokol </a:t>
            </a:r>
            <a:r>
              <a:rPr lang="sl-SI" sz="2000" dirty="0">
                <a:solidFill>
                  <a:schemeClr val="tx2"/>
                </a:solidFill>
              </a:rPr>
              <a:t>in</a:t>
            </a:r>
            <a:r>
              <a:rPr lang="sl-SI" sz="2000" b="1" dirty="0">
                <a:solidFill>
                  <a:schemeClr val="tx2"/>
                </a:solidFill>
              </a:rPr>
              <a:t> izjava o soglasju</a:t>
            </a:r>
            <a:r>
              <a:rPr lang="sl-SI" sz="2000" dirty="0">
                <a:solidFill>
                  <a:schemeClr val="tx2"/>
                </a:solidFill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sl-SI" sz="2000" dirty="0">
                <a:solidFill>
                  <a:schemeClr val="tx2"/>
                </a:solidFill>
              </a:rPr>
              <a:t>zagotovljeni verificirani </a:t>
            </a:r>
            <a:r>
              <a:rPr lang="sl-SI" sz="2000" b="1" dirty="0">
                <a:solidFill>
                  <a:schemeClr val="tx2"/>
                </a:solidFill>
              </a:rPr>
              <a:t>hitri antigenski</a:t>
            </a:r>
            <a:r>
              <a:rPr lang="sl-SI" sz="2000" dirty="0">
                <a:solidFill>
                  <a:schemeClr val="tx2"/>
                </a:solidFill>
              </a:rPr>
              <a:t> </a:t>
            </a:r>
            <a:r>
              <a:rPr lang="sl-SI" sz="2000" b="1" dirty="0">
                <a:solidFill>
                  <a:schemeClr val="tx2"/>
                </a:solidFill>
              </a:rPr>
              <a:t>testi na SARS-CoV-2 </a:t>
            </a:r>
            <a:r>
              <a:rPr lang="sl-SI" sz="2000" dirty="0">
                <a:solidFill>
                  <a:schemeClr val="tx2"/>
                </a:solidFill>
              </a:rPr>
              <a:t>(učencu/dijaku pripada najmanj </a:t>
            </a:r>
            <a:r>
              <a:rPr lang="sl-SI" sz="2000" b="1" dirty="0">
                <a:solidFill>
                  <a:schemeClr val="tx2"/>
                </a:solidFill>
              </a:rPr>
              <a:t>1 test/ teden</a:t>
            </a:r>
            <a:r>
              <a:rPr lang="sl-SI" sz="2000" dirty="0">
                <a:solidFill>
                  <a:schemeClr val="tx2"/>
                </a:solidFill>
              </a:rPr>
              <a:t>),</a:t>
            </a:r>
          </a:p>
          <a:p>
            <a:pPr>
              <a:lnSpc>
                <a:spcPct val="150000"/>
              </a:lnSpc>
            </a:pPr>
            <a:r>
              <a:rPr lang="sl-SI" sz="2000" b="1" dirty="0">
                <a:solidFill>
                  <a:schemeClr val="tx2"/>
                </a:solidFill>
              </a:rPr>
              <a:t>obvestilo pristojnim ZD </a:t>
            </a:r>
            <a:r>
              <a:rPr lang="sl-SI" sz="2000" dirty="0">
                <a:solidFill>
                  <a:schemeClr val="tx2"/>
                </a:solidFill>
              </a:rPr>
              <a:t>– zagotoviti izvid PCR testa v roku 24 ur,</a:t>
            </a:r>
          </a:p>
          <a:p>
            <a:pPr>
              <a:lnSpc>
                <a:spcPct val="150000"/>
              </a:lnSpc>
            </a:pPr>
            <a:r>
              <a:rPr lang="sl-SI" sz="2000" dirty="0">
                <a:solidFill>
                  <a:schemeClr val="tx2"/>
                </a:solidFill>
              </a:rPr>
              <a:t>zagotovljen </a:t>
            </a:r>
            <a:r>
              <a:rPr lang="sl-SI" sz="2000" b="1" dirty="0">
                <a:solidFill>
                  <a:schemeClr val="tx2"/>
                </a:solidFill>
              </a:rPr>
              <a:t>promocijski film</a:t>
            </a:r>
            <a:r>
              <a:rPr lang="sl-SI" sz="2000" dirty="0">
                <a:solidFill>
                  <a:schemeClr val="tx2"/>
                </a:solidFill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sl-SI" sz="2000" dirty="0">
                <a:solidFill>
                  <a:schemeClr val="tx2"/>
                </a:solidFill>
              </a:rPr>
              <a:t>zagotovljena </a:t>
            </a:r>
            <a:r>
              <a:rPr lang="sl-SI" sz="2000" b="1" dirty="0">
                <a:solidFill>
                  <a:schemeClr val="tx2"/>
                </a:solidFill>
              </a:rPr>
              <a:t>klicna svetovalna številka (01 478-68-48)</a:t>
            </a:r>
            <a:r>
              <a:rPr lang="sl-SI" sz="2000" dirty="0">
                <a:solidFill>
                  <a:schemeClr val="tx2"/>
                </a:solidFill>
              </a:rPr>
              <a:t>, vsak delovni dan (ponedeljek-petek) med 8:30 in 15:30</a:t>
            </a:r>
          </a:p>
          <a:p>
            <a:pPr>
              <a:lnSpc>
                <a:spcPct val="150000"/>
              </a:lnSpc>
            </a:pPr>
            <a:r>
              <a:rPr lang="sl-SI" sz="2000" dirty="0">
                <a:solidFill>
                  <a:schemeClr val="tx2"/>
                </a:solidFill>
              </a:rPr>
              <a:t>zagotovljen </a:t>
            </a:r>
            <a:r>
              <a:rPr lang="sl-SI" sz="2000" b="1" dirty="0">
                <a:solidFill>
                  <a:schemeClr val="tx2"/>
                </a:solidFill>
              </a:rPr>
              <a:t>vnos podatkov v CRPP posebno</a:t>
            </a:r>
            <a:r>
              <a:rPr lang="sl-SI" sz="2000" dirty="0">
                <a:solidFill>
                  <a:schemeClr val="tx2"/>
                </a:solidFill>
              </a:rPr>
              <a:t> </a:t>
            </a:r>
            <a:r>
              <a:rPr lang="sl-SI" sz="2000" b="1" dirty="0">
                <a:solidFill>
                  <a:schemeClr val="tx2"/>
                </a:solidFill>
              </a:rPr>
              <a:t>kodo</a:t>
            </a:r>
            <a:r>
              <a:rPr lang="sl-SI" sz="2000" dirty="0">
                <a:solidFill>
                  <a:schemeClr val="tx2"/>
                </a:solidFill>
              </a:rPr>
              <a:t> pri potrditvenem testu s PCR testom.</a:t>
            </a:r>
          </a:p>
          <a:p>
            <a:pPr marL="0" indent="0">
              <a:lnSpc>
                <a:spcPct val="150000"/>
              </a:lnSpc>
              <a:buNone/>
            </a:pPr>
            <a:br>
              <a:rPr lang="sl-SI" sz="2000" dirty="0">
                <a:solidFill>
                  <a:schemeClr val="tx2"/>
                </a:solidFill>
              </a:rPr>
            </a:br>
            <a:endParaRPr lang="sl-SI" sz="2000" dirty="0">
              <a:solidFill>
                <a:schemeClr val="tx2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sl-SI" sz="2000" dirty="0">
              <a:solidFill>
                <a:schemeClr val="tx2"/>
              </a:solidFill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sl-SI" sz="18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endParaRPr lang="sl-SI" sz="1800" dirty="0">
              <a:solidFill>
                <a:schemeClr val="tx2"/>
              </a:solidFill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7CBD268F-8E63-43D2-B658-AC847DF77821}"/>
              </a:ext>
            </a:extLst>
          </p:cNvPr>
          <p:cNvSpPr txBox="1">
            <a:spLocks/>
          </p:cNvSpPr>
          <p:nvPr/>
        </p:nvSpPr>
        <p:spPr>
          <a:xfrm>
            <a:off x="2511237" y="624629"/>
            <a:ext cx="6309420" cy="276999"/>
          </a:xfrm>
        </p:spPr>
        <p:txBody>
          <a:bodyPr anchor="b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l-SI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Ministrstvo za zdravje</a:t>
            </a:r>
          </a:p>
        </p:txBody>
      </p:sp>
    </p:spTree>
    <p:extLst>
      <p:ext uri="{BB962C8B-B14F-4D97-AF65-F5344CB8AC3E}">
        <p14:creationId xmlns:p14="http://schemas.microsoft.com/office/powerpoint/2010/main" val="872471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besedila 2">
            <a:extLst>
              <a:ext uri="{FF2B5EF4-FFF2-40B4-BE49-F238E27FC236}">
                <a16:creationId xmlns:a16="http://schemas.microsoft.com/office/drawing/2014/main" id="{492D8D3F-B718-453C-8904-1D1D4514F9E6}"/>
              </a:ext>
            </a:extLst>
          </p:cNvPr>
          <p:cNvSpPr txBox="1">
            <a:spLocks/>
          </p:cNvSpPr>
          <p:nvPr/>
        </p:nvSpPr>
        <p:spPr>
          <a:xfrm>
            <a:off x="403205" y="1327816"/>
            <a:ext cx="8661600" cy="564135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sl-SI" sz="2000" dirty="0">
                <a:solidFill>
                  <a:schemeClr val="tx2"/>
                </a:solidFill>
              </a:rPr>
              <a:t>Dne 12. 4. 2021 je KME sprejela stališče, da so nameni in cilji samo-testiranja usklajeni s strokovnimi in etičnimi načeli javnega zdravstva in epidemiološke stroke.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2000" dirty="0">
                <a:solidFill>
                  <a:schemeClr val="tx2"/>
                </a:solidFill>
              </a:rPr>
              <a:t>Utemeljitev: </a:t>
            </a:r>
          </a:p>
          <a:p>
            <a:pPr>
              <a:lnSpc>
                <a:spcPct val="150000"/>
              </a:lnSpc>
            </a:pPr>
            <a:r>
              <a:rPr lang="sl-SI" sz="2000" b="1" dirty="0">
                <a:solidFill>
                  <a:schemeClr val="tx2"/>
                </a:solidFill>
              </a:rPr>
              <a:t>Samo-testiranje je enostavno, neagresivno in učinkovito. Pomembno prispeva k objektivnemu nadzoru nad dinamiko epidemije v šolah.</a:t>
            </a:r>
          </a:p>
          <a:p>
            <a:pPr>
              <a:lnSpc>
                <a:spcPct val="150000"/>
              </a:lnSpc>
            </a:pPr>
            <a:r>
              <a:rPr lang="sl-SI" sz="2000" b="1" dirty="0">
                <a:solidFill>
                  <a:schemeClr val="tx2"/>
                </a:solidFill>
              </a:rPr>
              <a:t>Učenci aktivno prispevajo k zmanjševanju posledic epidemije.</a:t>
            </a:r>
          </a:p>
          <a:p>
            <a:pPr>
              <a:lnSpc>
                <a:spcPct val="150000"/>
              </a:lnSpc>
            </a:pPr>
            <a:r>
              <a:rPr lang="sl-SI" sz="2000" b="1" dirty="0">
                <a:solidFill>
                  <a:schemeClr val="tx2"/>
                </a:solidFill>
              </a:rPr>
              <a:t>Utrjuje občutek, da v epidemičnih razmerah učenci skrbijo za lastno zdravje.</a:t>
            </a:r>
          </a:p>
          <a:p>
            <a:pPr>
              <a:lnSpc>
                <a:spcPct val="150000"/>
              </a:lnSpc>
            </a:pPr>
            <a:r>
              <a:rPr lang="sl-SI" sz="2000" b="1" dirty="0">
                <a:solidFill>
                  <a:schemeClr val="tx2"/>
                </a:solidFill>
              </a:rPr>
              <a:t>KME podpira odločitev, da se po vzoru nekaterih držav zaradi objektivnosti in verodostojnosti testiranje izvaja v šolskih prostorih, izpostavi se tudi pomembna vloga učiteljev. </a:t>
            </a:r>
          </a:p>
          <a:p>
            <a:pPr marL="0" indent="0">
              <a:lnSpc>
                <a:spcPct val="150000"/>
              </a:lnSpc>
              <a:buNone/>
            </a:pPr>
            <a:br>
              <a:rPr lang="sl-SI" sz="2000" dirty="0">
                <a:solidFill>
                  <a:schemeClr val="tx2"/>
                </a:solidFill>
              </a:rPr>
            </a:br>
            <a:endParaRPr lang="sl-SI" sz="2000" dirty="0">
              <a:solidFill>
                <a:schemeClr val="tx2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sl-SI" sz="2000" dirty="0">
              <a:solidFill>
                <a:schemeClr val="tx2"/>
              </a:solidFill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sl-SI" sz="18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endParaRPr lang="sl-SI" sz="1800" dirty="0">
              <a:solidFill>
                <a:schemeClr val="tx2"/>
              </a:solidFill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7CBD268F-8E63-43D2-B658-AC847DF77821}"/>
              </a:ext>
            </a:extLst>
          </p:cNvPr>
          <p:cNvSpPr txBox="1">
            <a:spLocks/>
          </p:cNvSpPr>
          <p:nvPr/>
        </p:nvSpPr>
        <p:spPr>
          <a:xfrm>
            <a:off x="2511237" y="624629"/>
            <a:ext cx="6309420" cy="276999"/>
          </a:xfrm>
        </p:spPr>
        <p:txBody>
          <a:bodyPr anchor="b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sl-SI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l-SI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l-SI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l-SI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l-SI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Pravokotnik 1">
            <a:extLst>
              <a:ext uri="{FF2B5EF4-FFF2-40B4-BE49-F238E27FC236}">
                <a16:creationId xmlns:a16="http://schemas.microsoft.com/office/drawing/2014/main" id="{057C0AF8-7D54-4083-9722-66254674A2E0}"/>
              </a:ext>
            </a:extLst>
          </p:cNvPr>
          <p:cNvSpPr/>
          <p:nvPr/>
        </p:nvSpPr>
        <p:spPr>
          <a:xfrm>
            <a:off x="2595563" y="70077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Mnenje Komisije Republike Slovenije za medicinsko etiko</a:t>
            </a:r>
          </a:p>
        </p:txBody>
      </p:sp>
    </p:spTree>
    <p:extLst>
      <p:ext uri="{BB962C8B-B14F-4D97-AF65-F5344CB8AC3E}">
        <p14:creationId xmlns:p14="http://schemas.microsoft.com/office/powerpoint/2010/main" val="712882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značba mesta besedila 2">
            <a:extLst>
              <a:ext uri="{FF2B5EF4-FFF2-40B4-BE49-F238E27FC236}">
                <a16:creationId xmlns:a16="http://schemas.microsoft.com/office/drawing/2014/main" id="{FBEFB999-8E7F-4A20-AD15-4243BF8E34DC}"/>
              </a:ext>
            </a:extLst>
          </p:cNvPr>
          <p:cNvSpPr txBox="1">
            <a:spLocks/>
          </p:cNvSpPr>
          <p:nvPr/>
        </p:nvSpPr>
        <p:spPr>
          <a:xfrm>
            <a:off x="682902" y="1286841"/>
            <a:ext cx="8347887" cy="481174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sl-SI" sz="2000" b="1" dirty="0">
                <a:solidFill>
                  <a:schemeClr val="tx2"/>
                </a:solidFill>
              </a:rPr>
              <a:t>Distribucijo testov </a:t>
            </a:r>
            <a:r>
              <a:rPr lang="sl-SI" sz="2000" dirty="0">
                <a:solidFill>
                  <a:schemeClr val="tx2"/>
                </a:solidFill>
              </a:rPr>
              <a:t>zagotovi Uprava RS za zaščito in reševanje v regijskih izpostavah v sodelovanju z Ministrstvom za izobraževanje, znanost in šport.</a:t>
            </a:r>
            <a:endParaRPr lang="sl-SI" dirty="0"/>
          </a:p>
          <a:p>
            <a:pPr>
              <a:lnSpc>
                <a:spcPct val="150000"/>
              </a:lnSpc>
            </a:pPr>
            <a:endParaRPr lang="sl-SI" sz="1600" dirty="0">
              <a:solidFill>
                <a:schemeClr val="tx2"/>
              </a:solidFill>
            </a:endParaRP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7CD04533-C06D-4CC3-A5B4-04F127A1E282}"/>
              </a:ext>
            </a:extLst>
          </p:cNvPr>
          <p:cNvSpPr txBox="1">
            <a:spLocks/>
          </p:cNvSpPr>
          <p:nvPr/>
        </p:nvSpPr>
        <p:spPr>
          <a:xfrm>
            <a:off x="1895889" y="580030"/>
            <a:ext cx="6091411" cy="276999"/>
          </a:xfrm>
        </p:spPr>
        <p:txBody>
          <a:bodyPr anchor="b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sl-SI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l-SI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Uprava RS za zaščito in reševanje</a:t>
            </a: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A2D5427B-D1D5-496D-AA91-1BF7028FBAB2}"/>
              </a:ext>
            </a:extLst>
          </p:cNvPr>
          <p:cNvSpPr/>
          <p:nvPr/>
        </p:nvSpPr>
        <p:spPr>
          <a:xfrm>
            <a:off x="1577482" y="3280773"/>
            <a:ext cx="68836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Ministrstvo za izobraževanje, znanost in šport</a:t>
            </a:r>
          </a:p>
        </p:txBody>
      </p:sp>
      <p:sp>
        <p:nvSpPr>
          <p:cNvPr id="7" name="Označba mesta besedila 2">
            <a:extLst>
              <a:ext uri="{FF2B5EF4-FFF2-40B4-BE49-F238E27FC236}">
                <a16:creationId xmlns:a16="http://schemas.microsoft.com/office/drawing/2014/main" id="{D85ED031-E300-42CF-97D0-838CD039F22F}"/>
              </a:ext>
            </a:extLst>
          </p:cNvPr>
          <p:cNvSpPr txBox="1">
            <a:spLocks/>
          </p:cNvSpPr>
          <p:nvPr/>
        </p:nvSpPr>
        <p:spPr>
          <a:xfrm>
            <a:off x="767649" y="4225358"/>
            <a:ext cx="8347887" cy="481174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sl-SI" sz="2000" dirty="0">
                <a:solidFill>
                  <a:schemeClr val="tx2"/>
                </a:solidFill>
              </a:rPr>
              <a:t>Pridobi </a:t>
            </a:r>
            <a:r>
              <a:rPr lang="sl-SI" sz="2000" b="1" dirty="0">
                <a:solidFill>
                  <a:schemeClr val="tx2"/>
                </a:solidFill>
              </a:rPr>
              <a:t>podatke o izkazanem interesu </a:t>
            </a:r>
            <a:r>
              <a:rPr lang="sl-SI" sz="2000" dirty="0">
                <a:solidFill>
                  <a:schemeClr val="tx2"/>
                </a:solidFill>
              </a:rPr>
              <a:t>učencev v osnovni šoli in dijakov v srednji šoli o prostovoljnem samo-testiranju na SARS-CoV-2,</a:t>
            </a:r>
          </a:p>
          <a:p>
            <a:pPr>
              <a:lnSpc>
                <a:spcPct val="150000"/>
              </a:lnSpc>
            </a:pPr>
            <a:r>
              <a:rPr lang="sl-SI" sz="2000" dirty="0">
                <a:solidFill>
                  <a:schemeClr val="tx2"/>
                </a:solidFill>
              </a:rPr>
              <a:t>MIZŠ posreduje dopis in protokol vsem vodstvom VIZ z okrožnico.</a:t>
            </a:r>
          </a:p>
          <a:p>
            <a:pPr>
              <a:lnSpc>
                <a:spcPct val="150000"/>
              </a:lnSpc>
            </a:pPr>
            <a:endParaRPr lang="sl-SI" sz="20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endParaRPr lang="sl-SI" dirty="0"/>
          </a:p>
          <a:p>
            <a:pPr>
              <a:lnSpc>
                <a:spcPct val="150000"/>
              </a:lnSpc>
            </a:pPr>
            <a:endParaRPr lang="sl-SI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968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2">
            <a:extLst>
              <a:ext uri="{FF2B5EF4-FFF2-40B4-BE49-F238E27FC236}">
                <a16:creationId xmlns:a16="http://schemas.microsoft.com/office/drawing/2014/main" id="{2B53A54F-E89F-4A46-BD0C-4216A420C889}"/>
              </a:ext>
            </a:extLst>
          </p:cNvPr>
          <p:cNvSpPr txBox="1">
            <a:spLocks/>
          </p:cNvSpPr>
          <p:nvPr/>
        </p:nvSpPr>
        <p:spPr>
          <a:xfrm>
            <a:off x="241200" y="1522762"/>
            <a:ext cx="8661600" cy="262731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sl-SI" sz="2000" b="1" dirty="0">
                <a:solidFill>
                  <a:schemeClr val="tx2"/>
                </a:solidFill>
              </a:rPr>
              <a:t>Prevzamejo teste </a:t>
            </a:r>
            <a:r>
              <a:rPr lang="sl-SI" sz="2000" dirty="0">
                <a:solidFill>
                  <a:schemeClr val="tx2"/>
                </a:solidFill>
              </a:rPr>
              <a:t>v regijskih izpostavah Uprave RS za zaščito in reševanje,</a:t>
            </a:r>
          </a:p>
          <a:p>
            <a:pPr>
              <a:lnSpc>
                <a:spcPct val="150000"/>
              </a:lnSpc>
            </a:pPr>
            <a:r>
              <a:rPr lang="sl-SI" sz="2000" b="1" dirty="0">
                <a:solidFill>
                  <a:schemeClr val="tx2"/>
                </a:solidFill>
              </a:rPr>
              <a:t>pridobijo soglasja </a:t>
            </a:r>
            <a:r>
              <a:rPr lang="sl-SI" sz="2000" dirty="0">
                <a:solidFill>
                  <a:schemeClr val="tx2"/>
                </a:solidFill>
              </a:rPr>
              <a:t>staršev oziroma zakonitih zastopnikov – priloga protokola,</a:t>
            </a:r>
          </a:p>
          <a:p>
            <a:pPr>
              <a:lnSpc>
                <a:spcPct val="150000"/>
              </a:lnSpc>
            </a:pPr>
            <a:r>
              <a:rPr lang="sl-SI" sz="2000" b="1" dirty="0">
                <a:solidFill>
                  <a:schemeClr val="tx2"/>
                </a:solidFill>
              </a:rPr>
              <a:t>razdelijo teste </a:t>
            </a:r>
            <a:r>
              <a:rPr lang="sl-SI" sz="2000" dirty="0">
                <a:solidFill>
                  <a:schemeClr val="tx2"/>
                </a:solidFill>
              </a:rPr>
              <a:t>učencem in dijakom pred začetkom prostovoljnega samo-testiranja na SARS-CoV-2,</a:t>
            </a:r>
          </a:p>
          <a:p>
            <a:pPr>
              <a:lnSpc>
                <a:spcPct val="150000"/>
              </a:lnSpc>
            </a:pPr>
            <a:r>
              <a:rPr lang="sl-SI" sz="2000" dirty="0">
                <a:solidFill>
                  <a:schemeClr val="tx2"/>
                </a:solidFill>
              </a:rPr>
              <a:t>ravnatelj v </a:t>
            </a:r>
            <a:r>
              <a:rPr lang="sl-SI" sz="2000" b="1" dirty="0">
                <a:solidFill>
                  <a:schemeClr val="tx2"/>
                </a:solidFill>
              </a:rPr>
              <a:t>primeru pozitivnega PCR testa </a:t>
            </a:r>
            <a:r>
              <a:rPr lang="sl-SI" sz="2000" dirty="0">
                <a:solidFill>
                  <a:schemeClr val="tx2"/>
                </a:solidFill>
              </a:rPr>
              <a:t>ravna v skladu z navodili NIJZ, opredeli </a:t>
            </a:r>
            <a:r>
              <a:rPr lang="sl-SI" sz="2000" b="1" dirty="0">
                <a:solidFill>
                  <a:schemeClr val="tx2"/>
                </a:solidFill>
              </a:rPr>
              <a:t>stike učenca oziroma dijaka in zagotovi druge ukrepe, </a:t>
            </a:r>
            <a:r>
              <a:rPr lang="sl-SI" sz="2000" dirty="0">
                <a:solidFill>
                  <a:schemeClr val="tx2"/>
                </a:solidFill>
              </a:rPr>
              <a:t>potrebne za zajezitev širjenja okužbe s </a:t>
            </a:r>
            <a:r>
              <a:rPr lang="sl-SI" sz="2000" dirty="0" err="1">
                <a:solidFill>
                  <a:schemeClr val="tx2"/>
                </a:solidFill>
              </a:rPr>
              <a:t>koronavirusom</a:t>
            </a:r>
            <a:r>
              <a:rPr lang="sl-SI" sz="20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" name="Naslov 1">
            <a:extLst>
              <a:ext uri="{FF2B5EF4-FFF2-40B4-BE49-F238E27FC236}">
                <a16:creationId xmlns:a16="http://schemas.microsoft.com/office/drawing/2014/main" id="{074DBB9B-6D33-4B68-8B8C-A285ED15BD43}"/>
              </a:ext>
            </a:extLst>
          </p:cNvPr>
          <p:cNvSpPr txBox="1">
            <a:spLocks/>
          </p:cNvSpPr>
          <p:nvPr/>
        </p:nvSpPr>
        <p:spPr>
          <a:xfrm>
            <a:off x="3301072" y="729968"/>
            <a:ext cx="5015233" cy="193116"/>
          </a:xfrm>
        </p:spPr>
        <p:txBody>
          <a:bodyPr anchor="b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l-SI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Vodstva osnovnih in srednjih šol  </a:t>
            </a:r>
          </a:p>
        </p:txBody>
      </p:sp>
    </p:spTree>
    <p:extLst>
      <p:ext uri="{BB962C8B-B14F-4D97-AF65-F5344CB8AC3E}">
        <p14:creationId xmlns:p14="http://schemas.microsoft.com/office/powerpoint/2010/main" val="1316783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2">
            <a:extLst>
              <a:ext uri="{FF2B5EF4-FFF2-40B4-BE49-F238E27FC236}">
                <a16:creationId xmlns:a16="http://schemas.microsoft.com/office/drawing/2014/main" id="{FF68E189-A4D7-4A32-A529-CDA18D89CB45}"/>
              </a:ext>
            </a:extLst>
          </p:cNvPr>
          <p:cNvSpPr txBox="1">
            <a:spLocks/>
          </p:cNvSpPr>
          <p:nvPr/>
        </p:nvSpPr>
        <p:spPr>
          <a:xfrm>
            <a:off x="372070" y="1101437"/>
            <a:ext cx="8611200" cy="64930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sl-SI" sz="1900" b="1" dirty="0">
                <a:solidFill>
                  <a:schemeClr val="tx2"/>
                </a:solidFill>
              </a:rPr>
              <a:t>Pogoj za prostovoljno samo-testiranje </a:t>
            </a:r>
            <a:r>
              <a:rPr lang="sl-SI" sz="1900" dirty="0">
                <a:solidFill>
                  <a:schemeClr val="tx2"/>
                </a:solidFill>
              </a:rPr>
              <a:t>na SARS-CoV-2 je, da se </a:t>
            </a:r>
            <a:r>
              <a:rPr lang="sl-SI" sz="1900" b="1" dirty="0">
                <a:solidFill>
                  <a:schemeClr val="tx2"/>
                </a:solidFill>
              </a:rPr>
              <a:t>učenec ali dijak počuti zdrav, brez znakov akutne okužbe dihal ali prebavil (</a:t>
            </a:r>
            <a:r>
              <a:rPr lang="sl-SI" sz="1600" b="1" dirty="0">
                <a:solidFill>
                  <a:schemeClr val="tx2"/>
                </a:solidFill>
              </a:rPr>
              <a:t>v primeru bolezenskih znakov </a:t>
            </a:r>
            <a:r>
              <a:rPr lang="sl-SI" sz="1600" dirty="0">
                <a:solidFill>
                  <a:schemeClr val="tx2"/>
                </a:solidFill>
              </a:rPr>
              <a:t>mora učenec ali dijak oziroma njegovi starši ali zakoniti zastopniki poklicati </a:t>
            </a:r>
            <a:r>
              <a:rPr lang="sl-SI" sz="1600" b="1" dirty="0">
                <a:solidFill>
                  <a:schemeClr val="tx2"/>
                </a:solidFill>
              </a:rPr>
              <a:t>v ambulanto izbranega osebnega zdravnika).</a:t>
            </a:r>
          </a:p>
          <a:p>
            <a:pPr>
              <a:lnSpc>
                <a:spcPct val="150000"/>
              </a:lnSpc>
            </a:pPr>
            <a:endParaRPr lang="sl-SI" sz="1600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sl-SI" sz="1900" dirty="0">
                <a:solidFill>
                  <a:schemeClr val="tx2"/>
                </a:solidFill>
              </a:rPr>
              <a:t>Pred uporabo hitrega antigenskega testa učenci in dijaki močno </a:t>
            </a:r>
            <a:r>
              <a:rPr lang="sl-SI" sz="1900" b="1" dirty="0">
                <a:solidFill>
                  <a:schemeClr val="tx2"/>
                </a:solidFill>
              </a:rPr>
              <a:t>izpihajo nos, umijejo in razkužijo roke.</a:t>
            </a:r>
          </a:p>
          <a:p>
            <a:pPr>
              <a:lnSpc>
                <a:spcPct val="150000"/>
              </a:lnSpc>
            </a:pPr>
            <a:endParaRPr lang="sl-SI" sz="19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sl-SI" sz="1900" dirty="0">
                <a:solidFill>
                  <a:schemeClr val="tx2"/>
                </a:solidFill>
              </a:rPr>
              <a:t>Pri izvajanju prostovoljnega samo-testiranja na SARS-CoV-2 učenci ali dijaki ves čas vzdržujejo </a:t>
            </a:r>
            <a:r>
              <a:rPr lang="sl-SI" sz="1900" b="1" dirty="0">
                <a:solidFill>
                  <a:schemeClr val="tx2"/>
                </a:solidFill>
              </a:rPr>
              <a:t>medsebojno razdaljo</a:t>
            </a:r>
            <a:r>
              <a:rPr lang="sl-SI" sz="1900" dirty="0">
                <a:solidFill>
                  <a:schemeClr val="tx2"/>
                </a:solidFill>
              </a:rPr>
              <a:t>, vsaj 2 metra in </a:t>
            </a:r>
            <a:r>
              <a:rPr lang="sl-SI" sz="1900" b="1" dirty="0">
                <a:solidFill>
                  <a:schemeClr val="tx2"/>
                </a:solidFill>
              </a:rPr>
              <a:t>nosijo zaščitno masko.</a:t>
            </a:r>
          </a:p>
        </p:txBody>
      </p:sp>
      <p:sp>
        <p:nvSpPr>
          <p:cNvPr id="3" name="Naslov 1">
            <a:extLst>
              <a:ext uri="{FF2B5EF4-FFF2-40B4-BE49-F238E27FC236}">
                <a16:creationId xmlns:a16="http://schemas.microsoft.com/office/drawing/2014/main" id="{7433DA19-732B-4A3F-A319-7D691E611124}"/>
              </a:ext>
            </a:extLst>
          </p:cNvPr>
          <p:cNvSpPr txBox="1">
            <a:spLocks/>
          </p:cNvSpPr>
          <p:nvPr/>
        </p:nvSpPr>
        <p:spPr bwMode="auto">
          <a:xfrm>
            <a:off x="6531181" y="297710"/>
            <a:ext cx="13465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sl-SI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Navodila</a:t>
            </a:r>
          </a:p>
          <a:p>
            <a:pPr defTabSz="914400"/>
            <a:endParaRPr lang="sl-SI" sz="1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964607"/>
      </p:ext>
    </p:extLst>
  </p:cSld>
  <p:clrMapOvr>
    <a:masterClrMapping/>
  </p:clrMapOvr>
</p:sld>
</file>

<file path=ppt/theme/theme1.xml><?xml version="1.0" encoding="utf-8"?>
<a:theme xmlns:a="http://schemas.openxmlformats.org/drawingml/2006/main" name="si10-cgp-mpe_predstavitev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MZ</Template>
  <TotalTime>3596</TotalTime>
  <Words>903</Words>
  <Application>Microsoft Office PowerPoint</Application>
  <PresentationFormat>Diaprojekcija na zaslonu (4:3)</PresentationFormat>
  <Paragraphs>94</Paragraphs>
  <Slides>15</Slides>
  <Notes>0</Notes>
  <HiddenSlides>0</HiddenSlides>
  <MMClips>0</MMClips>
  <ScaleCrop>false</ScaleCrop>
  <HeadingPairs>
    <vt:vector size="8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2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22" baseType="lpstr">
      <vt:lpstr>Arial</vt:lpstr>
      <vt:lpstr>Calibri</vt:lpstr>
      <vt:lpstr>Republika</vt:lpstr>
      <vt:lpstr>Wingdings</vt:lpstr>
      <vt:lpstr>si10-cgp-mpe_predstavitev</vt:lpstr>
      <vt:lpstr>Custom Design</vt:lpstr>
      <vt:lpstr>Acrobat Document</vt:lpstr>
      <vt:lpstr>Prostovoljno samo-testiranje na SARS-CoV-2 učencev v osnovnih šolah in dijakov v srednjih šolah   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Izvajanje v šoli</vt:lpstr>
      <vt:lpstr>PowerPointova predstavitev</vt:lpstr>
      <vt:lpstr>PowerPointova predstavitev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Zakon o gojenju in prometu s konopljo za medicinske namene</dc:title>
  <dc:creator>Jože Hren</dc:creator>
  <cp:lastModifiedBy>Matevž Polajnar</cp:lastModifiedBy>
  <cp:revision>139</cp:revision>
  <cp:lastPrinted>2021-04-13T06:31:38Z</cp:lastPrinted>
  <dcterms:created xsi:type="dcterms:W3CDTF">2020-12-16T10:48:24Z</dcterms:created>
  <dcterms:modified xsi:type="dcterms:W3CDTF">2021-04-13T08:32:06Z</dcterms:modified>
</cp:coreProperties>
</file>