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1"/>
  </p:sldMasterIdLst>
  <p:notesMasterIdLst>
    <p:notesMasterId r:id="rId21"/>
  </p:notesMasterIdLst>
  <p:sldIdLst>
    <p:sldId id="276" r:id="rId2"/>
    <p:sldId id="277" r:id="rId3"/>
    <p:sldId id="279" r:id="rId4"/>
    <p:sldId id="274" r:id="rId5"/>
    <p:sldId id="264" r:id="rId6"/>
    <p:sldId id="265" r:id="rId7"/>
    <p:sldId id="280" r:id="rId8"/>
    <p:sldId id="281" r:id="rId9"/>
    <p:sldId id="282" r:id="rId10"/>
    <p:sldId id="283" r:id="rId11"/>
    <p:sldId id="284" r:id="rId12"/>
    <p:sldId id="285" r:id="rId13"/>
    <p:sldId id="286" r:id="rId14"/>
    <p:sldId id="287" r:id="rId15"/>
    <p:sldId id="288" r:id="rId16"/>
    <p:sldId id="289" r:id="rId17"/>
    <p:sldId id="290" r:id="rId18"/>
    <p:sldId id="278"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5D29"/>
    <a:srgbClr val="165A30"/>
    <a:srgbClr val="1E78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86033" autoAdjust="0"/>
  </p:normalViewPr>
  <p:slideViewPr>
    <p:cSldViewPr snapToGrid="0">
      <p:cViewPr varScale="1">
        <p:scale>
          <a:sx n="32" d="100"/>
          <a:sy n="32" d="100"/>
        </p:scale>
        <p:origin x="552"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F006A0-AB72-4EA5-BD2E-892B7C0689EA}" type="datetimeFigureOut">
              <a:rPr lang="en-US" smtClean="0"/>
              <a:t>7/1/2019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492BAE-CBB2-4849-83DB-8D4E8C3851E0}" type="slidenum">
              <a:rPr lang="en-US" smtClean="0"/>
              <a:t>‹#›</a:t>
            </a:fld>
            <a:endParaRPr lang="en-US"/>
          </a:p>
        </p:txBody>
      </p:sp>
    </p:spTree>
    <p:extLst>
      <p:ext uri="{BB962C8B-B14F-4D97-AF65-F5344CB8AC3E}">
        <p14:creationId xmlns:p14="http://schemas.microsoft.com/office/powerpoint/2010/main" val="25138897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ippc.int/static/media/files/publications/en/2013/06/05/1284067679_2010-TPFQ-37_-_Calculating_CT_Pr.pdf"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five draft ISPMs on “treatments</a:t>
            </a:r>
            <a:r>
              <a:rPr lang="en-US" baseline="0" dirty="0" smtClean="0"/>
              <a:t> requirements” under the work </a:t>
            </a:r>
            <a:r>
              <a:rPr lang="en-US" baseline="0" dirty="0" err="1" smtClean="0"/>
              <a:t>programme</a:t>
            </a:r>
            <a:r>
              <a:rPr lang="en-US" baseline="0" dirty="0" smtClean="0"/>
              <a:t>:</a:t>
            </a:r>
          </a:p>
          <a:p>
            <a:pPr marL="0" marR="0" lvl="0" indent="0" algn="l" defTabSz="914400" rtl="0" eaLnBrk="1" fontAlgn="auto" latinLnBrk="0" hangingPunct="1">
              <a:lnSpc>
                <a:spcPct val="100000"/>
              </a:lnSpc>
              <a:spcBef>
                <a:spcPct val="0"/>
              </a:spcBef>
              <a:spcAft>
                <a:spcPts val="0"/>
              </a:spcAft>
              <a:buClrTx/>
              <a:buSzTx/>
              <a:buFontTx/>
              <a:buChar char="-"/>
              <a:tabLst/>
              <a:defRPr/>
            </a:pPr>
            <a:r>
              <a:rPr lang="en-US" altLang="en-US" sz="1200" dirty="0" smtClean="0">
                <a:latin typeface="Arial" panose="020B0604020202020204" pitchFamily="34" charset="0"/>
              </a:rPr>
              <a:t>Revision ISPM 18 (2014-007) - irradiation</a:t>
            </a:r>
          </a:p>
          <a:p>
            <a:pPr marL="0" marR="0" lvl="0" indent="0" algn="l" defTabSz="914400" rtl="0" eaLnBrk="1" fontAlgn="auto" latinLnBrk="0" hangingPunct="1">
              <a:lnSpc>
                <a:spcPct val="100000"/>
              </a:lnSpc>
              <a:spcBef>
                <a:spcPct val="0"/>
              </a:spcBef>
              <a:spcAft>
                <a:spcPts val="0"/>
              </a:spcAft>
              <a:buClrTx/>
              <a:buSzTx/>
              <a:buFontTx/>
              <a:buChar char="-"/>
              <a:tabLst/>
              <a:defRPr/>
            </a:pPr>
            <a:r>
              <a:rPr lang="en-US" altLang="en-US" sz="1200" dirty="0" smtClean="0">
                <a:latin typeface="Arial" panose="020B0604020202020204" pitchFamily="34" charset="0"/>
              </a:rPr>
              <a:t>Requirements for the use of temperature (ISPM 42)</a:t>
            </a:r>
          </a:p>
          <a:p>
            <a:pPr eaLnBrk="1" hangingPunct="1">
              <a:spcBef>
                <a:spcPct val="0"/>
              </a:spcBef>
              <a:buFontTx/>
              <a:buChar char="-"/>
            </a:pPr>
            <a:r>
              <a:rPr lang="en-US" altLang="en-US" sz="1200" dirty="0" smtClean="0">
                <a:latin typeface="Arial" panose="020B0604020202020204" pitchFamily="34" charset="0"/>
              </a:rPr>
              <a:t>Requirements for the use of fumigation (2014-004) </a:t>
            </a:r>
          </a:p>
          <a:p>
            <a:pPr eaLnBrk="1" hangingPunct="1">
              <a:spcBef>
                <a:spcPct val="0"/>
              </a:spcBef>
              <a:buFontTx/>
              <a:buChar char="-"/>
            </a:pPr>
            <a:r>
              <a:rPr lang="en-US" altLang="en-US" sz="1200" dirty="0" smtClean="0">
                <a:latin typeface="Arial" panose="020B0604020202020204" pitchFamily="34" charset="0"/>
              </a:rPr>
              <a:t>Requirements for the use of modified atmosphere (2014-006)</a:t>
            </a:r>
            <a:r>
              <a:rPr lang="en-US" altLang="en-US" sz="1200" dirty="0" smtClean="0">
                <a:latin typeface="Arial" panose="020B0604020202020204" pitchFamily="34" charset="0"/>
                <a:sym typeface="Wingdings" panose="05000000000000000000" pitchFamily="2" charset="2"/>
              </a:rPr>
              <a:t>  first consultation!</a:t>
            </a:r>
            <a:endParaRPr lang="en-US" altLang="en-US" sz="1200" dirty="0" smtClean="0">
              <a:latin typeface="Arial" panose="020B0604020202020204" pitchFamily="34" charset="0"/>
            </a:endParaRPr>
          </a:p>
          <a:p>
            <a:pPr eaLnBrk="1" hangingPunct="1">
              <a:spcBef>
                <a:spcPct val="0"/>
              </a:spcBef>
              <a:buFontTx/>
              <a:buChar char="-"/>
            </a:pPr>
            <a:r>
              <a:rPr lang="en-US" altLang="en-US" sz="1200" dirty="0" smtClean="0">
                <a:latin typeface="Arial" panose="020B0604020202020204" pitchFamily="34" charset="0"/>
              </a:rPr>
              <a:t>Requirements for the use of chemical treatments (2014-003)</a:t>
            </a:r>
            <a:endParaRPr lang="en-GB" altLang="en-US" sz="1200" dirty="0" smtClean="0">
              <a:latin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fld id="{9E492BAE-CBB2-4849-83DB-8D4E8C3851E0}" type="slidenum">
              <a:rPr lang="en-US" smtClean="0"/>
              <a:t>4</a:t>
            </a:fld>
            <a:endParaRPr lang="en-US"/>
          </a:p>
        </p:txBody>
      </p:sp>
    </p:spTree>
    <p:extLst>
      <p:ext uri="{BB962C8B-B14F-4D97-AF65-F5344CB8AC3E}">
        <p14:creationId xmlns:p14="http://schemas.microsoft.com/office/powerpoint/2010/main" val="15037533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55000" lnSpcReduction="20000"/>
          </a:bodyPr>
          <a:lstStyle/>
          <a:p>
            <a:r>
              <a:rPr lang="en-GB" u="sng" dirty="0" smtClean="0"/>
              <a:t>SC-7 draft report: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Safety equipment</a:t>
            </a:r>
            <a:r>
              <a:rPr lang="en-US" sz="1200" kern="1200" dirty="0" smtClean="0">
                <a:solidFill>
                  <a:schemeClr val="tx1"/>
                </a:solidFill>
                <a:effectLst/>
                <a:latin typeface="+mn-lt"/>
                <a:ea typeface="+mn-ea"/>
                <a:cs typeface="+mn-cs"/>
              </a:rPr>
              <a:t> – The SC-7 noted that the equivalent section in the draft ISPM on </a:t>
            </a:r>
            <a:r>
              <a:rPr lang="en-US" sz="1200" i="1" kern="1200" dirty="0" smtClean="0">
                <a:solidFill>
                  <a:schemeClr val="tx1"/>
                </a:solidFill>
                <a:effectLst/>
                <a:latin typeface="+mn-lt"/>
                <a:ea typeface="+mn-ea"/>
                <a:cs typeface="+mn-cs"/>
              </a:rPr>
              <a:t>Requirements for the use of modified atmosphere treatments as a </a:t>
            </a:r>
            <a:r>
              <a:rPr lang="en-US" sz="1200" i="1" kern="1200" dirty="0" err="1" smtClean="0">
                <a:solidFill>
                  <a:schemeClr val="tx1"/>
                </a:solidFill>
                <a:effectLst/>
                <a:latin typeface="+mn-lt"/>
                <a:ea typeface="+mn-ea"/>
                <a:cs typeface="+mn-cs"/>
              </a:rPr>
              <a:t>phytosanitary</a:t>
            </a:r>
            <a:r>
              <a:rPr lang="en-US" sz="1200" i="1" kern="1200" dirty="0" smtClean="0">
                <a:solidFill>
                  <a:schemeClr val="tx1"/>
                </a:solidFill>
                <a:effectLst/>
                <a:latin typeface="+mn-lt"/>
                <a:ea typeface="+mn-ea"/>
                <a:cs typeface="+mn-cs"/>
              </a:rPr>
              <a:t> measure </a:t>
            </a:r>
            <a:r>
              <a:rPr lang="en-US" sz="1200" kern="1200" dirty="0" smtClean="0">
                <a:solidFill>
                  <a:schemeClr val="tx1"/>
                </a:solidFill>
                <a:effectLst/>
                <a:latin typeface="+mn-lt"/>
                <a:ea typeface="+mn-ea"/>
                <a:cs typeface="+mn-cs"/>
              </a:rPr>
              <a:t>(2014-006) was removed by the SC after discussions during the May 2018 SC meeting. They considered that Environment, Health and </a:t>
            </a:r>
            <a:r>
              <a:rPr lang="en-US" sz="1200" kern="1200" dirty="0" err="1" smtClean="0">
                <a:solidFill>
                  <a:schemeClr val="tx1"/>
                </a:solidFill>
                <a:effectLst/>
                <a:latin typeface="+mn-lt"/>
                <a:ea typeface="+mn-ea"/>
                <a:cs typeface="+mn-cs"/>
              </a:rPr>
              <a:t>Saftey</a:t>
            </a:r>
            <a:r>
              <a:rPr lang="en-US" sz="1200" kern="1200" dirty="0" smtClean="0">
                <a:solidFill>
                  <a:schemeClr val="tx1"/>
                </a:solidFill>
                <a:effectLst/>
                <a:latin typeface="+mn-lt"/>
                <a:ea typeface="+mn-ea"/>
                <a:cs typeface="+mn-cs"/>
              </a:rPr>
              <a:t> (EHS) issues are beyond the scope of the ISPM and not considered a </a:t>
            </a:r>
            <a:r>
              <a:rPr lang="en-US" sz="1200" kern="1200" dirty="0" err="1" smtClean="0">
                <a:solidFill>
                  <a:schemeClr val="tx1"/>
                </a:solidFill>
                <a:effectLst/>
                <a:latin typeface="+mn-lt"/>
                <a:ea typeface="+mn-ea"/>
                <a:cs typeface="+mn-cs"/>
              </a:rPr>
              <a:t>phytosanitary</a:t>
            </a:r>
            <a:r>
              <a:rPr lang="en-US" sz="1200" kern="1200" dirty="0" smtClean="0">
                <a:solidFill>
                  <a:schemeClr val="tx1"/>
                </a:solidFill>
                <a:effectLst/>
                <a:latin typeface="+mn-lt"/>
                <a:ea typeface="+mn-ea"/>
                <a:cs typeface="+mn-cs"/>
              </a:rPr>
              <a:t> requirement. One member explained that the standard is supposed to outline the requirements for the NPPO in order to apply effective </a:t>
            </a:r>
            <a:r>
              <a:rPr lang="en-US" sz="1200" kern="1200" dirty="0" err="1" smtClean="0">
                <a:solidFill>
                  <a:schemeClr val="tx1"/>
                </a:solidFill>
                <a:effectLst/>
                <a:latin typeface="+mn-lt"/>
                <a:ea typeface="+mn-ea"/>
                <a:cs typeface="+mn-cs"/>
              </a:rPr>
              <a:t>phytosanitary</a:t>
            </a:r>
            <a:r>
              <a:rPr lang="en-US" sz="1200" kern="1200" dirty="0" smtClean="0">
                <a:solidFill>
                  <a:schemeClr val="tx1"/>
                </a:solidFill>
                <a:effectLst/>
                <a:latin typeface="+mn-lt"/>
                <a:ea typeface="+mn-ea"/>
                <a:cs typeface="+mn-cs"/>
              </a:rPr>
              <a:t> treatments, however, safety requirements are not directly connected to the efficacy of the treatments. The SC-7 felt that it was an important aspect of the fumigant application and may have serious health implications, but, as it is not a </a:t>
            </a:r>
            <a:r>
              <a:rPr lang="en-US" sz="1200" kern="1200" dirty="0" err="1" smtClean="0">
                <a:solidFill>
                  <a:schemeClr val="tx1"/>
                </a:solidFill>
                <a:effectLst/>
                <a:latin typeface="+mn-lt"/>
                <a:ea typeface="+mn-ea"/>
                <a:cs typeface="+mn-cs"/>
              </a:rPr>
              <a:t>phytosanitary</a:t>
            </a:r>
            <a:r>
              <a:rPr lang="en-US" sz="1200" kern="1200" dirty="0" smtClean="0">
                <a:solidFill>
                  <a:schemeClr val="tx1"/>
                </a:solidFill>
                <a:effectLst/>
                <a:latin typeface="+mn-lt"/>
                <a:ea typeface="+mn-ea"/>
                <a:cs typeface="+mn-cs"/>
              </a:rPr>
              <a:t> requirement, decided to not include it in the standard. Nevertheless, since this ISPM is about toxic substances, which may be harmful to the operators, they agreed to include some guidance in the section ‘Responsibilities’. They also noted that environmental aspects were covered in the section on ‘Impacts on the Biodiversity and the environment’.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Entities/providers/facilities</a:t>
            </a:r>
            <a:r>
              <a:rPr lang="en-US" sz="1200" kern="1200" dirty="0" smtClean="0">
                <a:solidFill>
                  <a:schemeClr val="tx1"/>
                </a:solidFill>
                <a:effectLst/>
                <a:latin typeface="+mn-lt"/>
                <a:ea typeface="+mn-ea"/>
                <a:cs typeface="+mn-cs"/>
              </a:rPr>
              <a:t> - Several comments voiced concerns over the use of the term ‘entities’. The TPG noted that in ISPM 42 entities are referred to when discussing authorization of entities, and this term covers providers, facilities or both. They recommended that ‘treatment provider’ and ‘facility’ be used when it was clear that either of those was referenced. The SC-7 agreed with the TPG and modified the text where necessary clarifying that in this standard ‘entities’ include both treatment providers (e.g. fumigation companies or individuals) and treatment facilities.</a:t>
            </a:r>
            <a:r>
              <a:rPr lang="en-US" sz="1200" b="1" kern="1200" dirty="0" smtClean="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smtClean="0">
                <a:solidFill>
                  <a:schemeClr val="tx1"/>
                </a:solidFill>
                <a:effectLst/>
                <a:latin typeface="+mn-lt"/>
                <a:ea typeface="+mn-ea"/>
                <a:cs typeface="+mn-cs"/>
              </a:rPr>
              <a:t>Appendix:</a:t>
            </a:r>
            <a:r>
              <a:rPr lang="en-GB" sz="1200" b="1"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The appendix on ‘Guidance for fumigation efficacies’ was deleted from this standard in line with contracting party comments and in alignment with other treatment standards. It will be included in the TPPT section of the Procedure Manual for Standard Setting</a:t>
            </a:r>
            <a:endParaRPr lang="en-US" sz="1200" kern="1200" dirty="0" smtClean="0">
              <a:solidFill>
                <a:schemeClr val="tx1"/>
              </a:solidFill>
              <a:effectLst/>
              <a:latin typeface="+mn-lt"/>
              <a:ea typeface="+mn-ea"/>
              <a:cs typeface="+mn-cs"/>
            </a:endParaRPr>
          </a:p>
          <a:p>
            <a:r>
              <a:rPr lang="en-GB" b="1" dirty="0" smtClean="0"/>
              <a:t>Formulas: </a:t>
            </a:r>
            <a:r>
              <a:rPr lang="en-GB" sz="1200" kern="1200" dirty="0" smtClean="0">
                <a:solidFill>
                  <a:schemeClr val="tx1"/>
                </a:solidFill>
                <a:effectLst/>
                <a:latin typeface="+mn-lt"/>
                <a:ea typeface="+mn-ea"/>
                <a:cs typeface="+mn-cs"/>
              </a:rPr>
              <a:t>Some contracting party comments suggested an additional formula for calculating </a:t>
            </a:r>
            <a:r>
              <a:rPr lang="en-GB" sz="1200" b="1" kern="1200" dirty="0" smtClean="0">
                <a:solidFill>
                  <a:schemeClr val="tx1"/>
                </a:solidFill>
                <a:effectLst/>
                <a:latin typeface="+mn-lt"/>
                <a:ea typeface="+mn-ea"/>
                <a:cs typeface="+mn-cs"/>
              </a:rPr>
              <a:t>amount</a:t>
            </a:r>
            <a:r>
              <a:rPr lang="en-GB" sz="1200" b="1" kern="1200" baseline="0" dirty="0" smtClean="0">
                <a:solidFill>
                  <a:schemeClr val="tx1"/>
                </a:solidFill>
                <a:effectLst/>
                <a:latin typeface="+mn-lt"/>
                <a:ea typeface="+mn-ea"/>
                <a:cs typeface="+mn-cs"/>
              </a:rPr>
              <a:t> of </a:t>
            </a:r>
            <a:r>
              <a:rPr lang="en-GB" sz="1200" b="1" kern="1200" dirty="0" smtClean="0">
                <a:solidFill>
                  <a:schemeClr val="tx1"/>
                </a:solidFill>
                <a:effectLst/>
                <a:latin typeface="+mn-lt"/>
                <a:ea typeface="+mn-ea"/>
                <a:cs typeface="+mn-cs"/>
              </a:rPr>
              <a:t>fumigant </a:t>
            </a:r>
            <a:r>
              <a:rPr lang="en-GB" sz="1200" kern="1200" dirty="0" smtClean="0">
                <a:solidFill>
                  <a:schemeClr val="tx1"/>
                </a:solidFill>
                <a:effectLst/>
                <a:latin typeface="+mn-lt"/>
                <a:ea typeface="+mn-ea"/>
                <a:cs typeface="+mn-cs"/>
              </a:rPr>
              <a:t>added as volume rather than weight. The SC-7 discussed whether it would be a requirement to use one of these formulas and also whether there were additional formulas that may be considered. They agreed to move the formulas to another Appendix, as they should not be considered requirements. </a:t>
            </a:r>
          </a:p>
          <a:p>
            <a:pPr lvl="0"/>
            <a:r>
              <a:rPr lang="en-US" sz="1200" b="1" kern="1200" dirty="0" smtClean="0">
                <a:solidFill>
                  <a:schemeClr val="tx1"/>
                </a:solidFill>
                <a:effectLst/>
                <a:latin typeface="+mn-lt"/>
                <a:ea typeface="+mn-ea"/>
                <a:cs typeface="+mn-cs"/>
              </a:rPr>
              <a:t>CT calculation</a:t>
            </a:r>
            <a:r>
              <a:rPr lang="en-US" sz="1200" kern="1200" dirty="0" smtClean="0">
                <a:solidFill>
                  <a:schemeClr val="tx1"/>
                </a:solidFill>
                <a:effectLst/>
                <a:latin typeface="+mn-lt"/>
                <a:ea typeface="+mn-ea"/>
                <a:cs typeface="+mn-cs"/>
              </a:rPr>
              <a:t> - While CT calculation is very important for fumigation</a:t>
            </a:r>
            <a:r>
              <a:rPr lang="en-US" sz="1200" b="1"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 the methodology of its estimation appears to be difficult to explain in short. M</a:t>
            </a:r>
            <a:r>
              <a:rPr lang="en-GB" sz="1200" kern="1200" dirty="0" err="1" smtClean="0">
                <a:solidFill>
                  <a:schemeClr val="tx1"/>
                </a:solidFill>
                <a:effectLst/>
                <a:latin typeface="+mn-lt"/>
                <a:ea typeface="+mn-ea"/>
                <a:cs typeface="+mn-cs"/>
              </a:rPr>
              <a:t>ultiple</a:t>
            </a:r>
            <a:r>
              <a:rPr lang="en-GB" sz="1200" kern="1200" dirty="0" smtClean="0">
                <a:solidFill>
                  <a:schemeClr val="tx1"/>
                </a:solidFill>
                <a:effectLst/>
                <a:latin typeface="+mn-lt"/>
                <a:ea typeface="+mn-ea"/>
                <a:cs typeface="+mn-cs"/>
              </a:rPr>
              <a:t> comments questioned the formula for the calculation of the CT provided in the draft ISPM and some contracting parties provided alternative formulas. The Steward explained that </a:t>
            </a:r>
            <a:r>
              <a:rPr lang="en-US" sz="1200" kern="1200" dirty="0" smtClean="0">
                <a:solidFill>
                  <a:schemeClr val="tx1"/>
                </a:solidFill>
                <a:effectLst/>
                <a:latin typeface="+mn-lt"/>
                <a:ea typeface="+mn-ea"/>
                <a:cs typeface="+mn-cs"/>
              </a:rPr>
              <a:t>there are different ways to calculate CT, and for each application there are experimentally determined values for CT.</a:t>
            </a:r>
            <a:r>
              <a:rPr lang="en-GB" sz="1200" kern="1200" dirty="0" smtClean="0">
                <a:solidFill>
                  <a:schemeClr val="tx1"/>
                </a:solidFill>
                <a:effectLst/>
                <a:latin typeface="+mn-lt"/>
                <a:ea typeface="+mn-ea"/>
                <a:cs typeface="+mn-cs"/>
              </a:rPr>
              <a:t> A </a:t>
            </a:r>
            <a:r>
              <a:rPr lang="en-US" sz="1200" kern="1200" dirty="0" smtClean="0">
                <a:solidFill>
                  <a:schemeClr val="tx1"/>
                </a:solidFill>
                <a:effectLst/>
                <a:latin typeface="+mn-lt"/>
                <a:ea typeface="+mn-ea"/>
                <a:cs typeface="+mn-cs"/>
              </a:rPr>
              <a:t>draft paper by the TPFQ written in 2010 provided five different ‘practical methods of estimating CT products’ although only the formulas of two methods were provided in the draft ISPM (for leaky and leak proof conditions). </a:t>
            </a:r>
          </a:p>
          <a:p>
            <a:pPr lvl="0"/>
            <a:r>
              <a:rPr lang="en-US" sz="1200" kern="1200" dirty="0" smtClean="0">
                <a:solidFill>
                  <a:schemeClr val="tx1"/>
                </a:solidFill>
                <a:effectLst/>
                <a:latin typeface="+mn-lt"/>
                <a:ea typeface="+mn-ea"/>
                <a:cs typeface="+mn-cs"/>
              </a:rPr>
              <a:t>Some comments recommended deleting the entire section because it was considered too technical, while others requested more information and explanation on the calculation of the CT. The SC-7 considered that additional information could perhaps be best addressed in a manual. They agreed to keep an introductory sentence in the main body of the standard including some guidance on using the lowest reading in the enclosure to calculate the CT. The formulas were moved to the Appendix as examples. </a:t>
            </a:r>
          </a:p>
          <a:p>
            <a:r>
              <a:rPr lang="en-GB" sz="1200" kern="1200" dirty="0" smtClean="0">
                <a:solidFill>
                  <a:schemeClr val="tx1"/>
                </a:solidFill>
                <a:effectLst/>
                <a:latin typeface="+mn-lt"/>
                <a:ea typeface="+mn-ea"/>
                <a:cs typeface="+mn-cs"/>
              </a:rPr>
              <a:t>TPFQ discussion paper on calculating CT values URL: </a:t>
            </a:r>
            <a:r>
              <a:rPr lang="en-GB" sz="1200" u="sng" kern="1200" dirty="0" smtClean="0">
                <a:solidFill>
                  <a:schemeClr val="tx1"/>
                </a:solidFill>
                <a:effectLst/>
                <a:latin typeface="+mn-lt"/>
                <a:ea typeface="+mn-ea"/>
                <a:cs typeface="+mn-cs"/>
                <a:hlinkClick r:id="rId3"/>
              </a:rPr>
              <a:t>https://www.ippc.int/static/media/files/publications/en/2013/06/05/1284067679_2010-TPFQ-37_-_Calculating_CT_Pr.pdf</a:t>
            </a:r>
            <a:r>
              <a:rPr lang="en-GB"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endParaRPr lang="en-US" dirty="0" smtClean="0"/>
          </a:p>
        </p:txBody>
      </p:sp>
      <p:sp>
        <p:nvSpPr>
          <p:cNvPr id="4" name="Espace réservé du numéro de diapositive 3"/>
          <p:cNvSpPr>
            <a:spLocks noGrp="1"/>
          </p:cNvSpPr>
          <p:nvPr>
            <p:ph type="sldNum" sz="quarter" idx="10"/>
          </p:nvPr>
        </p:nvSpPr>
        <p:spPr/>
        <p:txBody>
          <a:bodyPr/>
          <a:lstStyle/>
          <a:p>
            <a:fld id="{3609F91E-34D4-45A9-B58B-BF88C7021507}" type="slidenum">
              <a:rPr lang="en-US" altLang="en-US" smtClean="0"/>
              <a:pPr/>
              <a:t>5</a:t>
            </a:fld>
            <a:endParaRPr lang="en-US" altLang="en-US"/>
          </a:p>
        </p:txBody>
      </p:sp>
    </p:spTree>
    <p:extLst>
      <p:ext uri="{BB962C8B-B14F-4D97-AF65-F5344CB8AC3E}">
        <p14:creationId xmlns:p14="http://schemas.microsoft.com/office/powerpoint/2010/main" val="22146932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u="sng" dirty="0" smtClean="0"/>
              <a:t>SC-7 draft report:</a:t>
            </a:r>
          </a:p>
          <a:p>
            <a:r>
              <a:rPr lang="en-GB" sz="1200" b="1" i="1" u="sng" kern="1200" dirty="0" smtClean="0">
                <a:solidFill>
                  <a:schemeClr val="tx1"/>
                </a:solidFill>
                <a:effectLst/>
                <a:latin typeface="+mn-lt"/>
                <a:ea typeface="+mn-ea"/>
                <a:cs typeface="+mn-cs"/>
              </a:rPr>
              <a:t>Ways of fumigation application:</a:t>
            </a:r>
            <a:endParaRPr lang="en-US" sz="1200" b="1" i="1"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Several contracting parties commented on the use of the terms ‘types’ and ‘forms’ of fumigation in this section and suggested that some explanation on the differences between those was needed. The Steward explained that in ISPM 42 ‘types’ is used to explain different temperature treatment types (one cold and four different heat treatments). In this standard, however, there is only one treatment type, but several ways of applying it (single or in combination). The SC-7 further discussed the issue and, to simplify translation into Spanish (where ‘</a:t>
            </a:r>
            <a:r>
              <a:rPr lang="en-GB" sz="1200" kern="1200" dirty="0" err="1" smtClean="0">
                <a:solidFill>
                  <a:schemeClr val="tx1"/>
                </a:solidFill>
                <a:effectLst/>
                <a:latin typeface="+mn-lt"/>
                <a:ea typeface="+mn-ea"/>
                <a:cs typeface="+mn-cs"/>
              </a:rPr>
              <a:t>formas</a:t>
            </a:r>
            <a:r>
              <a:rPr lang="en-GB" sz="1200" kern="1200" dirty="0" smtClean="0">
                <a:solidFill>
                  <a:schemeClr val="tx1"/>
                </a:solidFill>
                <a:effectLst/>
                <a:latin typeface="+mn-lt"/>
                <a:ea typeface="+mn-ea"/>
                <a:cs typeface="+mn-cs"/>
              </a:rPr>
              <a:t>’ can have different meanings),</a:t>
            </a:r>
            <a:r>
              <a:rPr lang="en-GB" sz="1200" b="1" kern="120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agreed on a new heading, which now states ‘ways of fumigation application’.</a:t>
            </a:r>
          </a:p>
          <a:p>
            <a:r>
              <a:rPr lang="en-GB" sz="1200" b="1" kern="1200" dirty="0" smtClean="0">
                <a:solidFill>
                  <a:schemeClr val="tx1"/>
                </a:solidFill>
                <a:effectLst/>
                <a:latin typeface="+mn-lt"/>
                <a:ea typeface="+mn-ea"/>
                <a:cs typeface="+mn-cs"/>
              </a:rPr>
              <a:t>Fumigation under special conditions</a:t>
            </a:r>
            <a:r>
              <a:rPr lang="en-GB" sz="1200" kern="1200" dirty="0" smtClean="0">
                <a:solidFill>
                  <a:schemeClr val="tx1"/>
                </a:solidFill>
                <a:effectLst/>
                <a:latin typeface="+mn-lt"/>
                <a:ea typeface="+mn-ea"/>
                <a:cs typeface="+mn-cs"/>
              </a:rPr>
              <a:t> – The SC-7 discussed whether modified atmosphere and vacuum as applied in this standard are considered treatments, or are only ‘special conditions’ under which the effectiveness of the fumigation increases. As the draft ISPM on </a:t>
            </a:r>
            <a:r>
              <a:rPr lang="en-GB" sz="1200" i="1" kern="1200" dirty="0" smtClean="0">
                <a:solidFill>
                  <a:schemeClr val="tx1"/>
                </a:solidFill>
                <a:effectLst/>
                <a:latin typeface="+mn-lt"/>
                <a:ea typeface="+mn-ea"/>
                <a:cs typeface="+mn-cs"/>
              </a:rPr>
              <a:t>Requirements for the use of modified atmosphere treatments as a </a:t>
            </a:r>
            <a:r>
              <a:rPr lang="en-GB" sz="1200" i="1" kern="1200" dirty="0" err="1" smtClean="0">
                <a:solidFill>
                  <a:schemeClr val="tx1"/>
                </a:solidFill>
                <a:effectLst/>
                <a:latin typeface="+mn-lt"/>
                <a:ea typeface="+mn-ea"/>
                <a:cs typeface="+mn-cs"/>
              </a:rPr>
              <a:t>phytosanitary</a:t>
            </a:r>
            <a:r>
              <a:rPr lang="en-GB" sz="1200" i="1" kern="1200" dirty="0" smtClean="0">
                <a:solidFill>
                  <a:schemeClr val="tx1"/>
                </a:solidFill>
                <a:effectLst/>
                <a:latin typeface="+mn-lt"/>
                <a:ea typeface="+mn-ea"/>
                <a:cs typeface="+mn-cs"/>
              </a:rPr>
              <a:t> measure </a:t>
            </a:r>
            <a:r>
              <a:rPr lang="en-GB" sz="1200" kern="1200" dirty="0" smtClean="0">
                <a:solidFill>
                  <a:schemeClr val="tx1"/>
                </a:solidFill>
                <a:effectLst/>
                <a:latin typeface="+mn-lt"/>
                <a:ea typeface="+mn-ea"/>
                <a:cs typeface="+mn-cs"/>
              </a:rPr>
              <a:t>(2014-006) specifies the modified atmosphere treatment as </a:t>
            </a:r>
            <a:r>
              <a:rPr lang="en-GB" sz="1200" i="1" kern="1200" dirty="0" smtClean="0">
                <a:solidFill>
                  <a:schemeClr val="tx1"/>
                </a:solidFill>
                <a:effectLst/>
                <a:latin typeface="+mn-lt"/>
                <a:ea typeface="+mn-ea"/>
                <a:cs typeface="+mn-cs"/>
              </a:rPr>
              <a:t>lowering</a:t>
            </a:r>
            <a:r>
              <a:rPr lang="en-GB" sz="1200" kern="1200" dirty="0" smtClean="0">
                <a:solidFill>
                  <a:schemeClr val="tx1"/>
                </a:solidFill>
                <a:effectLst/>
                <a:latin typeface="+mn-lt"/>
                <a:ea typeface="+mn-ea"/>
                <a:cs typeface="+mn-cs"/>
              </a:rPr>
              <a:t> the oxygen level and this section describes </a:t>
            </a:r>
            <a:r>
              <a:rPr lang="en-GB" sz="1200" i="1" kern="1200" dirty="0" smtClean="0">
                <a:solidFill>
                  <a:schemeClr val="tx1"/>
                </a:solidFill>
                <a:effectLst/>
                <a:latin typeface="+mn-lt"/>
                <a:ea typeface="+mn-ea"/>
                <a:cs typeface="+mn-cs"/>
              </a:rPr>
              <a:t>increasing</a:t>
            </a:r>
            <a:r>
              <a:rPr lang="en-GB" sz="1200" kern="1200" dirty="0" smtClean="0">
                <a:solidFill>
                  <a:schemeClr val="tx1"/>
                </a:solidFill>
                <a:effectLst/>
                <a:latin typeface="+mn-lt"/>
                <a:ea typeface="+mn-ea"/>
                <a:cs typeface="+mn-cs"/>
              </a:rPr>
              <a:t> the atmospheric oxygen in order to increase fumigant uptake, the SC-7 considered not regarding this as a combination treatment. The SC-7 therefore agreed to add a new subheading ‘Fumigation under special conditions’ to describe fumigation under modified atmosphere or under vacuum.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Monitoring and auditing - </a:t>
            </a:r>
            <a:r>
              <a:rPr lang="en-US" sz="1200" kern="1200" dirty="0" smtClean="0">
                <a:solidFill>
                  <a:schemeClr val="tx1"/>
                </a:solidFill>
                <a:effectLst/>
                <a:latin typeface="+mn-lt"/>
                <a:ea typeface="+mn-ea"/>
                <a:cs typeface="+mn-cs"/>
              </a:rPr>
              <a:t>The SC-7 agreed that monitoring of the treatment </a:t>
            </a:r>
            <a:r>
              <a:rPr lang="en-US" sz="1200" kern="1200" dirty="0" err="1" smtClean="0">
                <a:solidFill>
                  <a:schemeClr val="tx1"/>
                </a:solidFill>
                <a:effectLst/>
                <a:latin typeface="+mn-lt"/>
                <a:ea typeface="+mn-ea"/>
                <a:cs typeface="+mn-cs"/>
              </a:rPr>
              <a:t>programme</a:t>
            </a:r>
            <a:r>
              <a:rPr lang="en-US" sz="1200" kern="1200" dirty="0" smtClean="0">
                <a:solidFill>
                  <a:schemeClr val="tx1"/>
                </a:solidFill>
                <a:effectLst/>
                <a:latin typeface="+mn-lt"/>
                <a:ea typeface="+mn-ea"/>
                <a:cs typeface="+mn-cs"/>
              </a:rPr>
              <a:t> is an official procedure and thus aligns with the glossary definition of ‘monitoring’. ‘Treatment </a:t>
            </a:r>
            <a:r>
              <a:rPr lang="en-US" sz="1200" kern="1200" dirty="0" err="1" smtClean="0">
                <a:solidFill>
                  <a:schemeClr val="tx1"/>
                </a:solidFill>
                <a:effectLst/>
                <a:latin typeface="+mn-lt"/>
                <a:ea typeface="+mn-ea"/>
                <a:cs typeface="+mn-cs"/>
              </a:rPr>
              <a:t>programme</a:t>
            </a:r>
            <a:r>
              <a:rPr lang="en-US" sz="1200" kern="1200" dirty="0" smtClean="0">
                <a:solidFill>
                  <a:schemeClr val="tx1"/>
                </a:solidFill>
                <a:effectLst/>
                <a:latin typeface="+mn-lt"/>
                <a:ea typeface="+mn-ea"/>
                <a:cs typeface="+mn-cs"/>
              </a:rPr>
              <a:t>’ is used in a broad sense here and refers to the entire application of the treatment, which the NPPO of the country where the treatment is initiated or conducted should monitor. Since this paragraph is dealing with authorization of the entity to do the treatment, the SC-7 decided to move it directly after the section on authorization.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Requirements for treatment entities</a:t>
            </a:r>
            <a:r>
              <a:rPr lang="en-US" sz="1200" kern="1200" dirty="0" smtClean="0">
                <a:solidFill>
                  <a:schemeClr val="tx1"/>
                </a:solidFill>
                <a:effectLst/>
                <a:latin typeface="+mn-lt"/>
                <a:ea typeface="+mn-ea"/>
                <a:cs typeface="+mn-cs"/>
              </a:rPr>
              <a:t> – Several contracting party comments recommended aligning this section with the other treatment standards. The SC-7 discussed whether this section should be deleted as its content is included in ‘Authorization of entities’, and agreed to move this section to ‘Monitoring and auditing’. The bullet list was aligned with the draft ISPM on the </a:t>
            </a:r>
            <a:r>
              <a:rPr lang="en-US" sz="1200" i="1" kern="1200" dirty="0" smtClean="0">
                <a:solidFill>
                  <a:schemeClr val="tx1"/>
                </a:solidFill>
                <a:effectLst/>
                <a:latin typeface="+mn-lt"/>
                <a:ea typeface="+mn-ea"/>
                <a:cs typeface="+mn-cs"/>
              </a:rPr>
              <a:t>Requirements for the use of modified atmosphere treatments as a </a:t>
            </a:r>
            <a:r>
              <a:rPr lang="en-US" sz="1200" i="1" kern="1200" dirty="0" err="1" smtClean="0">
                <a:solidFill>
                  <a:schemeClr val="tx1"/>
                </a:solidFill>
                <a:effectLst/>
                <a:latin typeface="+mn-lt"/>
                <a:ea typeface="+mn-ea"/>
                <a:cs typeface="+mn-cs"/>
              </a:rPr>
              <a:t>phytosanitary</a:t>
            </a:r>
            <a:r>
              <a:rPr lang="en-US" sz="1200" i="1" kern="1200" dirty="0" smtClean="0">
                <a:solidFill>
                  <a:schemeClr val="tx1"/>
                </a:solidFill>
                <a:effectLst/>
                <a:latin typeface="+mn-lt"/>
                <a:ea typeface="+mn-ea"/>
                <a:cs typeface="+mn-cs"/>
              </a:rPr>
              <a:t> measure</a:t>
            </a:r>
            <a:r>
              <a:rPr lang="en-US" sz="1200" kern="1200" dirty="0" smtClean="0">
                <a:solidFill>
                  <a:schemeClr val="tx1"/>
                </a:solidFill>
                <a:effectLst/>
                <a:latin typeface="+mn-lt"/>
                <a:ea typeface="+mn-ea"/>
                <a:cs typeface="+mn-cs"/>
              </a:rPr>
              <a:t> (2014-006), with some rewording to clarify that NPPOs should be granted access to fumigation facilities for audits.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3609F91E-34D4-45A9-B58B-BF88C7021507}" type="slidenum">
              <a:rPr lang="en-US" altLang="en-US" smtClean="0"/>
              <a:pPr/>
              <a:t>6</a:t>
            </a:fld>
            <a:endParaRPr lang="en-US" altLang="en-US"/>
          </a:p>
        </p:txBody>
      </p:sp>
    </p:spTree>
    <p:extLst>
      <p:ext uri="{BB962C8B-B14F-4D97-AF65-F5344CB8AC3E}">
        <p14:creationId xmlns:p14="http://schemas.microsoft.com/office/powerpoint/2010/main" val="22858347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en-US" sz="1000" dirty="0" smtClean="0">
                <a:latin typeface="+mn-lt"/>
                <a:cs typeface="Arial" pitchFamily="34" charset="0"/>
              </a:rPr>
              <a:t>For more information on the 2017 Draft Amendments to ISPM 5, please also refer to:</a:t>
            </a:r>
          </a:p>
          <a:p>
            <a:pPr marL="342900" indent="-342900">
              <a:buFont typeface="Arial" panose="020B0604020202020204" pitchFamily="34" charset="0"/>
              <a:buChar char="•"/>
            </a:pPr>
            <a:r>
              <a:rPr lang="en-US" sz="1000" dirty="0" smtClean="0">
                <a:latin typeface="+mn-lt"/>
                <a:cs typeface="Arial" pitchFamily="34" charset="0"/>
              </a:rPr>
              <a:t>The report for the 2016 and 2017 December meetings of the Technical Panel for the Glossary:</a:t>
            </a:r>
            <a:r>
              <a:rPr lang="en-US" sz="1000" baseline="0" dirty="0" smtClean="0">
                <a:latin typeface="+mn-lt"/>
                <a:cs typeface="Arial" pitchFamily="34" charset="0"/>
              </a:rPr>
              <a:t> available at https://www.ippc.int/en/core-activities/standards-setting/expert-drafting-groups/technical-panels/technical-panel-glossary-phytosanitary-terms-ispm-5/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dirty="0" smtClean="0">
                <a:latin typeface="+mn-lt"/>
                <a:cs typeface="Arial" pitchFamily="34" charset="0"/>
              </a:rPr>
              <a:t>The report for the 2017 May Standards Committee and</a:t>
            </a:r>
            <a:r>
              <a:rPr lang="en-US" sz="1000" baseline="0" dirty="0" smtClean="0">
                <a:latin typeface="+mn-lt"/>
                <a:cs typeface="Arial" pitchFamily="34" charset="0"/>
              </a:rPr>
              <a:t> 2018 May Standards Committee Working Group (SC-7) </a:t>
            </a:r>
            <a:r>
              <a:rPr lang="en-US" sz="1000" dirty="0" smtClean="0">
                <a:latin typeface="+mn-lt"/>
                <a:cs typeface="Arial" pitchFamily="34" charset="0"/>
              </a:rPr>
              <a:t>meetings: https://www.ippc.int/en/core-activities/standards-setting/standards-committee/</a:t>
            </a:r>
          </a:p>
        </p:txBody>
      </p:sp>
      <p:sp>
        <p:nvSpPr>
          <p:cNvPr id="4" name="Espace réservé du numéro de diapositive 3"/>
          <p:cNvSpPr>
            <a:spLocks noGrp="1"/>
          </p:cNvSpPr>
          <p:nvPr>
            <p:ph type="sldNum" sz="quarter" idx="10"/>
          </p:nvPr>
        </p:nvSpPr>
        <p:spPr/>
        <p:txBody>
          <a:bodyPr/>
          <a:lstStyle/>
          <a:p>
            <a:fld id="{3609F91E-34D4-45A9-B58B-BF88C7021507}" type="slidenum">
              <a:rPr lang="en-US" altLang="en-US" smtClean="0"/>
              <a:pPr/>
              <a:t>18</a:t>
            </a:fld>
            <a:endParaRPr lang="en-US" altLang="en-US"/>
          </a:p>
        </p:txBody>
      </p:sp>
    </p:spTree>
    <p:extLst>
      <p:ext uri="{BB962C8B-B14F-4D97-AF65-F5344CB8AC3E}">
        <p14:creationId xmlns:p14="http://schemas.microsoft.com/office/powerpoint/2010/main" val="696847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52B27FF-FAB0-40D1-80D1-96A0DB7ECFA2}" type="slidenum">
              <a:rPr lang="en-GB" smtClean="0"/>
              <a:t>‹#›</a:t>
            </a:fld>
            <a:endParaRPr lang="en-GB"/>
          </a:p>
        </p:txBody>
      </p:sp>
      <p:sp>
        <p:nvSpPr>
          <p:cNvPr id="12" name="Rectangle 11"/>
          <p:cNvSpPr/>
          <p:nvPr/>
        </p:nvSpPr>
        <p:spPr>
          <a:xfrm>
            <a:off x="562708" y="2140695"/>
            <a:ext cx="8026400" cy="3096232"/>
          </a:xfrm>
          <a:prstGeom prst="rect">
            <a:avLst/>
          </a:prstGeom>
        </p:spPr>
        <p:txBody>
          <a:bodyPr wrap="square">
            <a:spAutoFit/>
          </a:bodyPr>
          <a:lstStyle/>
          <a:p>
            <a:pPr algn="ct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200" b="1" dirty="0" smtClean="0">
                <a:solidFill>
                  <a:schemeClr val="tx1"/>
                </a:solidFill>
                <a:ea typeface="Arial Unicode MS" panose="020B0604020202020204" pitchFamily="34" charset="-128"/>
                <a:cs typeface="Arial" panose="020B0604020202020204" pitchFamily="34" charset="0"/>
              </a:rPr>
              <a:t>Title of Presentation</a:t>
            </a:r>
          </a:p>
          <a:p>
            <a:pPr algn="ctr">
              <a:lnSpc>
                <a:spcPct val="120000"/>
              </a:lnSpc>
              <a:spcBef>
                <a:spcPct val="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ltLang="en-US" sz="3200" b="1" dirty="0" smtClean="0">
                <a:solidFill>
                  <a:schemeClr val="tx1"/>
                </a:solidFill>
                <a:ea typeface="Arial Unicode MS" panose="020B0604020202020204" pitchFamily="34" charset="-128"/>
                <a:cs typeface="Arial" panose="020B0604020202020204" pitchFamily="34" charset="0"/>
              </a:rPr>
              <a:t> </a:t>
            </a:r>
          </a:p>
          <a:p>
            <a:pPr algn="ctr">
              <a:lnSpc>
                <a:spcPct val="120000"/>
              </a:lnSpc>
              <a:spcBef>
                <a:spcPct val="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n-US" altLang="en-US" sz="3200" b="1" dirty="0" smtClean="0">
              <a:solidFill>
                <a:schemeClr val="tx1"/>
              </a:solidFill>
              <a:ea typeface="Arial Unicode MS" panose="020B0604020202020204" pitchFamily="34" charset="-128"/>
              <a:cs typeface="Arial" panose="020B0604020202020204" pitchFamily="34" charset="0"/>
            </a:endParaRPr>
          </a:p>
          <a:p>
            <a:pPr algn="ctr">
              <a:lnSpc>
                <a:spcPct val="120000"/>
              </a:lnSpc>
              <a:spcBef>
                <a:spcPct val="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n-US" altLang="en-US" sz="3200" b="1" dirty="0" smtClean="0">
              <a:solidFill>
                <a:schemeClr val="tx1"/>
              </a:solidFill>
              <a:ea typeface="Arial Unicode MS" panose="020B0604020202020204" pitchFamily="34" charset="-128"/>
              <a:cs typeface="Arial" panose="020B0604020202020204" pitchFamily="34" charset="0"/>
            </a:endParaRPr>
          </a:p>
          <a:p>
            <a:pPr algn="ctr"/>
            <a:r>
              <a:rPr lang="en-US" altLang="fr-FR" sz="2400" b="1" dirty="0" smtClean="0">
                <a:solidFill>
                  <a:schemeClr val="tx1"/>
                </a:solidFill>
                <a:ea typeface="Arial Unicode MS" panose="020B0604020202020204" pitchFamily="34" charset="-128"/>
                <a:cs typeface="Arial" panose="020B0604020202020204" pitchFamily="34" charset="0"/>
              </a:rPr>
              <a:t>Name Last Name, Title,</a:t>
            </a:r>
            <a:r>
              <a:rPr lang="en-US" altLang="fr-FR" sz="2400" b="1" baseline="0" dirty="0" smtClean="0">
                <a:solidFill>
                  <a:schemeClr val="tx1"/>
                </a:solidFill>
                <a:ea typeface="Arial Unicode MS" panose="020B0604020202020204" pitchFamily="34" charset="-128"/>
                <a:cs typeface="Arial" panose="020B0604020202020204" pitchFamily="34" charset="0"/>
              </a:rPr>
              <a:t> IPPC Secretariat</a:t>
            </a:r>
          </a:p>
          <a:p>
            <a:pPr algn="ctr"/>
            <a:r>
              <a:rPr lang="en-US" altLang="fr-FR" sz="2400" b="1" dirty="0" smtClean="0">
                <a:solidFill>
                  <a:schemeClr val="tx1"/>
                </a:solidFill>
                <a:ea typeface="Arial Unicode MS" panose="020B0604020202020204" pitchFamily="34" charset="-128"/>
                <a:cs typeface="Arial" panose="020B0604020202020204" pitchFamily="34" charset="0"/>
              </a:rPr>
              <a:t>xx </a:t>
            </a:r>
            <a:r>
              <a:rPr lang="en-US" altLang="fr-FR" sz="2400" b="1" dirty="0" err="1" smtClean="0">
                <a:solidFill>
                  <a:schemeClr val="tx1"/>
                </a:solidFill>
                <a:ea typeface="Arial Unicode MS" panose="020B0604020202020204" pitchFamily="34" charset="-128"/>
                <a:cs typeface="Arial" panose="020B0604020202020204" pitchFamily="34" charset="0"/>
              </a:rPr>
              <a:t>xxxx</a:t>
            </a:r>
            <a:r>
              <a:rPr lang="en-US" altLang="fr-FR" sz="2400" b="1" dirty="0" smtClean="0">
                <a:solidFill>
                  <a:schemeClr val="tx1"/>
                </a:solidFill>
                <a:ea typeface="Arial Unicode MS" panose="020B0604020202020204" pitchFamily="34" charset="-128"/>
                <a:cs typeface="Arial" panose="020B0604020202020204" pitchFamily="34" charset="0"/>
              </a:rPr>
              <a:t> </a:t>
            </a:r>
            <a:r>
              <a:rPr lang="en-GB" altLang="fr-FR" sz="2400" b="1" dirty="0" smtClean="0">
                <a:solidFill>
                  <a:schemeClr val="tx1"/>
                </a:solidFill>
                <a:ea typeface="Arial Unicode MS" panose="020B0604020202020204" pitchFamily="34" charset="-128"/>
                <a:cs typeface="Arial" panose="020B0604020202020204" pitchFamily="34" charset="0"/>
              </a:rPr>
              <a:t>201X,</a:t>
            </a:r>
            <a:r>
              <a:rPr lang="en-GB" altLang="fr-FR" sz="2400" b="1" baseline="0" dirty="0" smtClean="0">
                <a:solidFill>
                  <a:schemeClr val="tx1"/>
                </a:solidFill>
                <a:ea typeface="Arial Unicode MS" panose="020B0604020202020204" pitchFamily="34" charset="-128"/>
                <a:cs typeface="Arial" panose="020B0604020202020204" pitchFamily="34" charset="0"/>
              </a:rPr>
              <a:t> C</a:t>
            </a:r>
            <a:r>
              <a:rPr lang="en-GB" altLang="fr-FR" sz="2400" b="1" dirty="0" smtClean="0">
                <a:solidFill>
                  <a:schemeClr val="tx1"/>
                </a:solidFill>
                <a:ea typeface="Arial Unicode MS" panose="020B0604020202020204" pitchFamily="34" charset="-128"/>
                <a:cs typeface="Arial" panose="020B0604020202020204" pitchFamily="34" charset="0"/>
              </a:rPr>
              <a:t>ity, Country</a:t>
            </a:r>
            <a:endParaRPr lang="en-US" altLang="fr-FR" sz="2400" b="1" dirty="0">
              <a:solidFill>
                <a:schemeClr val="tx1"/>
              </a:solidFill>
              <a:ea typeface="Arial Unicode MS" panose="020B0604020202020204" pitchFamily="34" charset="-128"/>
              <a:cs typeface="Arial" panose="020B0604020202020204" pitchFamily="34" charset="0"/>
            </a:endParaRPr>
          </a:p>
        </p:txBody>
      </p:sp>
      <p:sp>
        <p:nvSpPr>
          <p:cNvPr id="4" name="Title 1"/>
          <p:cNvSpPr txBox="1">
            <a:spLocks/>
          </p:cNvSpPr>
          <p:nvPr userDrawn="1"/>
        </p:nvSpPr>
        <p:spPr>
          <a:xfrm>
            <a:off x="375138" y="599835"/>
            <a:ext cx="8440616" cy="9144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US" sz="3400" b="1" dirty="0" smtClean="0">
                <a:solidFill>
                  <a:srgbClr val="165A30"/>
                </a:solidFill>
                <a:latin typeface="+mn-lt"/>
                <a:ea typeface="Arial Unicode MS" panose="020B0604020202020204" pitchFamily="34" charset="-128"/>
                <a:cs typeface="Arial" panose="020B0604020202020204" pitchFamily="34" charset="0"/>
              </a:rPr>
              <a:t>The</a:t>
            </a:r>
            <a:r>
              <a:rPr lang="en-US" sz="3400" b="1" baseline="0" dirty="0" smtClean="0">
                <a:solidFill>
                  <a:srgbClr val="165A30"/>
                </a:solidFill>
                <a:latin typeface="+mn-lt"/>
                <a:ea typeface="Arial Unicode MS" panose="020B0604020202020204" pitchFamily="34" charset="-128"/>
                <a:cs typeface="Arial" panose="020B0604020202020204" pitchFamily="34" charset="0"/>
              </a:rPr>
              <a:t> International Plant Protection Convention</a:t>
            </a:r>
            <a:endParaRPr lang="en-US" sz="3400" b="1" dirty="0">
              <a:solidFill>
                <a:srgbClr val="165A30"/>
              </a:solidFill>
              <a:latin typeface="+mn-lt"/>
              <a:ea typeface="Arial Unicode MS" panose="020B0604020202020204" pitchFamily="34" charset="-128"/>
              <a:cs typeface="Arial" panose="020B0604020202020204" pitchFamily="34" charset="0"/>
            </a:endParaRPr>
          </a:p>
        </p:txBody>
      </p:sp>
      <p:sp>
        <p:nvSpPr>
          <p:cNvPr id="5" name="Rectangle 4"/>
          <p:cNvSpPr/>
          <p:nvPr userDrawn="1"/>
        </p:nvSpPr>
        <p:spPr>
          <a:xfrm>
            <a:off x="562708" y="2140695"/>
            <a:ext cx="8026400" cy="3391698"/>
          </a:xfrm>
          <a:prstGeom prst="rect">
            <a:avLst/>
          </a:prstGeom>
        </p:spPr>
        <p:txBody>
          <a:bodyPr wrap="square">
            <a:spAutoFit/>
          </a:bodyPr>
          <a:lstStyle/>
          <a:p>
            <a:pPr algn="ct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200" b="1" dirty="0" smtClean="0">
                <a:solidFill>
                  <a:schemeClr val="tx1"/>
                </a:solidFill>
                <a:cs typeface="Arial" panose="020B0604020202020204" pitchFamily="34" charset="0"/>
              </a:rPr>
              <a:t>IPPC Regional Workshop 2017 </a:t>
            </a:r>
            <a:endParaRPr lang="en-GB" altLang="en-US" sz="3200" b="1" dirty="0" smtClean="0">
              <a:solidFill>
                <a:schemeClr val="tx1"/>
              </a:solidFill>
              <a:cs typeface="Arial" pitchFamily="34" charset="0"/>
            </a:endParaRPr>
          </a:p>
          <a:p>
            <a:pPr algn="ct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n-US" sz="3200" b="1" dirty="0" smtClean="0">
              <a:solidFill>
                <a:schemeClr val="tx1"/>
              </a:solidFill>
              <a:ea typeface="Arial Unicode MS" panose="020B0604020202020204" pitchFamily="34" charset="-128"/>
              <a:cs typeface="Arial" panose="020B0604020202020204" pitchFamily="34" charset="0"/>
            </a:endParaRPr>
          </a:p>
          <a:p>
            <a:pPr algn="ct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n-GB" sz="3200" b="1" dirty="0" smtClean="0">
              <a:solidFill>
                <a:schemeClr val="tx1"/>
              </a:solidFill>
              <a:ea typeface="Arial Unicode MS" panose="020B0604020202020204" pitchFamily="34" charset="-128"/>
              <a:cs typeface="Arial" panose="020B0604020202020204" pitchFamily="34" charset="0"/>
            </a:endParaRPr>
          </a:p>
          <a:p>
            <a:pPr algn="ct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200" b="1" dirty="0" smtClean="0">
                <a:solidFill>
                  <a:schemeClr val="tx1"/>
                </a:solidFill>
                <a:ea typeface="Arial Unicode MS" panose="020B0604020202020204" pitchFamily="34" charset="-128"/>
                <a:cs typeface="Arial" panose="020B0604020202020204" pitchFamily="34" charset="0"/>
              </a:rPr>
              <a:t>Title of Presentation</a:t>
            </a:r>
          </a:p>
          <a:p>
            <a:pPr algn="ctr">
              <a:lnSpc>
                <a:spcPct val="120000"/>
              </a:lnSpc>
              <a:spcBef>
                <a:spcPct val="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ltLang="en-US" sz="3200" b="1" dirty="0" smtClean="0">
                <a:solidFill>
                  <a:schemeClr val="tx1"/>
                </a:solidFill>
                <a:ea typeface="Arial Unicode MS" panose="020B0604020202020204" pitchFamily="34" charset="-128"/>
                <a:cs typeface="Arial" panose="020B0604020202020204" pitchFamily="34" charset="0"/>
              </a:rPr>
              <a:t> </a:t>
            </a:r>
            <a:endParaRPr lang="en-US" altLang="en-US" sz="3200" b="1" dirty="0" smtClean="0">
              <a:solidFill>
                <a:schemeClr val="tx1"/>
              </a:solidFill>
              <a:ea typeface="Arial Unicode MS" panose="020B0604020202020204" pitchFamily="34" charset="-128"/>
              <a:cs typeface="Arial" panose="020B0604020202020204" pitchFamily="34" charset="0"/>
            </a:endParaRPr>
          </a:p>
          <a:p>
            <a:pPr algn="ctr"/>
            <a:r>
              <a:rPr lang="en-US" altLang="fr-FR" sz="2400" b="1" dirty="0" smtClean="0">
                <a:solidFill>
                  <a:schemeClr val="tx1"/>
                </a:solidFill>
                <a:ea typeface="Arial Unicode MS" panose="020B0604020202020204" pitchFamily="34" charset="-128"/>
                <a:cs typeface="Arial" panose="020B0604020202020204" pitchFamily="34" charset="0"/>
              </a:rPr>
              <a:t>xx </a:t>
            </a:r>
            <a:r>
              <a:rPr lang="en-US" altLang="fr-FR" sz="2400" b="1" dirty="0" err="1" smtClean="0">
                <a:solidFill>
                  <a:schemeClr val="tx1"/>
                </a:solidFill>
                <a:ea typeface="Arial Unicode MS" panose="020B0604020202020204" pitchFamily="34" charset="-128"/>
                <a:cs typeface="Arial" panose="020B0604020202020204" pitchFamily="34" charset="0"/>
              </a:rPr>
              <a:t>xxxx</a:t>
            </a:r>
            <a:r>
              <a:rPr lang="en-US" altLang="fr-FR" sz="2400" b="1" dirty="0" smtClean="0">
                <a:solidFill>
                  <a:schemeClr val="tx1"/>
                </a:solidFill>
                <a:ea typeface="Arial Unicode MS" panose="020B0604020202020204" pitchFamily="34" charset="-128"/>
                <a:cs typeface="Arial" panose="020B0604020202020204" pitchFamily="34" charset="0"/>
              </a:rPr>
              <a:t> </a:t>
            </a:r>
            <a:r>
              <a:rPr lang="en-GB" altLang="fr-FR" sz="2400" b="1" dirty="0" smtClean="0">
                <a:solidFill>
                  <a:schemeClr val="tx1"/>
                </a:solidFill>
                <a:ea typeface="Arial Unicode MS" panose="020B0604020202020204" pitchFamily="34" charset="-128"/>
                <a:cs typeface="Arial" panose="020B0604020202020204" pitchFamily="34" charset="0"/>
              </a:rPr>
              <a:t>2017</a:t>
            </a:r>
          </a:p>
          <a:p>
            <a:pPr algn="ctr"/>
            <a:r>
              <a:rPr lang="en-GB" altLang="fr-FR" sz="2400" b="1" dirty="0" smtClean="0">
                <a:solidFill>
                  <a:schemeClr val="tx1"/>
                </a:solidFill>
                <a:ea typeface="Arial Unicode MS" panose="020B0604020202020204" pitchFamily="34" charset="-128"/>
                <a:cs typeface="Arial" panose="020B0604020202020204" pitchFamily="34" charset="0"/>
              </a:rPr>
              <a:t>City, Country</a:t>
            </a:r>
            <a:endParaRPr lang="en-US" altLang="fr-FR" sz="2400" b="1" dirty="0">
              <a:solidFill>
                <a:schemeClr val="tx1"/>
              </a:solidFill>
              <a:ea typeface="Arial Unicode MS" panose="020B0604020202020204" pitchFamily="34" charset="-128"/>
              <a:cs typeface="Arial" panose="020B0604020202020204" pitchFamily="34" charset="0"/>
            </a:endParaRPr>
          </a:p>
        </p:txBody>
      </p:sp>
    </p:spTree>
    <p:extLst>
      <p:ext uri="{BB962C8B-B14F-4D97-AF65-F5344CB8AC3E}">
        <p14:creationId xmlns:p14="http://schemas.microsoft.com/office/powerpoint/2010/main" val="271112325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52B27FF-FAB0-40D1-80D1-96A0DB7ECFA2}" type="slidenum">
              <a:rPr lang="en-GB" smtClean="0"/>
              <a:t>‹#›</a:t>
            </a:fld>
            <a:endParaRPr lang="en-GB"/>
          </a:p>
        </p:txBody>
      </p:sp>
      <p:sp>
        <p:nvSpPr>
          <p:cNvPr id="10" name="Title 1"/>
          <p:cNvSpPr txBox="1">
            <a:spLocks/>
          </p:cNvSpPr>
          <p:nvPr/>
        </p:nvSpPr>
        <p:spPr>
          <a:xfrm>
            <a:off x="375138" y="599835"/>
            <a:ext cx="8440616" cy="9144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endParaRPr lang="en-US" sz="3400" b="1" dirty="0">
              <a:solidFill>
                <a:srgbClr val="165A30"/>
              </a:solidFill>
              <a:latin typeface="+mn-lt"/>
              <a:ea typeface="Arial Unicode MS" panose="020B0604020202020204" pitchFamily="34" charset="-128"/>
              <a:cs typeface="Arial" panose="020B0604020202020204" pitchFamily="34" charset="0"/>
            </a:endParaRPr>
          </a:p>
        </p:txBody>
      </p:sp>
      <p:sp>
        <p:nvSpPr>
          <p:cNvPr id="5" name="Title 1"/>
          <p:cNvSpPr txBox="1">
            <a:spLocks/>
          </p:cNvSpPr>
          <p:nvPr userDrawn="1"/>
        </p:nvSpPr>
        <p:spPr>
          <a:xfrm>
            <a:off x="375138" y="599835"/>
            <a:ext cx="8440616" cy="9144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endParaRPr lang="en-US" sz="3400" b="1" dirty="0">
              <a:solidFill>
                <a:srgbClr val="165A30"/>
              </a:solidFill>
              <a:latin typeface="+mn-lt"/>
              <a:ea typeface="Arial Unicode MS" panose="020B0604020202020204" pitchFamily="34" charset="-128"/>
              <a:cs typeface="Arial" panose="020B0604020202020204" pitchFamily="34" charset="0"/>
            </a:endParaRPr>
          </a:p>
        </p:txBody>
      </p:sp>
    </p:spTree>
    <p:extLst>
      <p:ext uri="{BB962C8B-B14F-4D97-AF65-F5344CB8AC3E}">
        <p14:creationId xmlns:p14="http://schemas.microsoft.com/office/powerpoint/2010/main" val="309164508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cstate="print"/>
          <a:srcRect l="12500" t="25000" r="13126" b="69531"/>
          <a:stretch>
            <a:fillRect/>
          </a:stretch>
        </p:blipFill>
        <p:spPr bwMode="auto">
          <a:xfrm>
            <a:off x="0" y="0"/>
            <a:ext cx="9144000" cy="538163"/>
          </a:xfrm>
          <a:prstGeom prst="rect">
            <a:avLst/>
          </a:prstGeom>
          <a:noFill/>
          <a:ln w="9525">
            <a:noFill/>
            <a:miter lim="800000"/>
            <a:headEnd/>
            <a:tailEnd/>
          </a:ln>
        </p:spPr>
      </p:pic>
      <p:sp>
        <p:nvSpPr>
          <p:cNvPr id="2" name="Title 1"/>
          <p:cNvSpPr>
            <a:spLocks noGrp="1"/>
          </p:cNvSpPr>
          <p:nvPr>
            <p:ph type="ctrTitle"/>
          </p:nvPr>
        </p:nvSpPr>
        <p:spPr>
          <a:xfrm>
            <a:off x="685800" y="1524001"/>
            <a:ext cx="7772400" cy="1143000"/>
          </a:xfrm>
        </p:spPr>
        <p:txBody>
          <a:bodyPr/>
          <a:lstStyle>
            <a:lvl1pPr>
              <a:defRPr sz="4000" b="1"/>
            </a:lvl1pPr>
          </a:lstStyle>
          <a:p>
            <a:r>
              <a:rPr lang="en-US" smtClean="0"/>
              <a:t>Click to edit Master title style</a:t>
            </a:r>
            <a:endParaRPr lang="en-US" dirty="0"/>
          </a:p>
        </p:txBody>
      </p:sp>
      <p:sp>
        <p:nvSpPr>
          <p:cNvPr id="3" name="Subtitle 2"/>
          <p:cNvSpPr>
            <a:spLocks noGrp="1"/>
          </p:cNvSpPr>
          <p:nvPr>
            <p:ph type="subTitle" idx="1"/>
          </p:nvPr>
        </p:nvSpPr>
        <p:spPr>
          <a:xfrm>
            <a:off x="1371600" y="3429000"/>
            <a:ext cx="6400800" cy="1752600"/>
          </a:xfrm>
        </p:spPr>
        <p:txBody>
          <a:bodyPr/>
          <a:lstStyle>
            <a:lvl1pPr marL="0" indent="0" algn="ctr">
              <a:buNone/>
              <a:defRPr sz="2800" b="1">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149186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52B27FF-FAB0-40D1-80D1-96A0DB7ECFA2}" type="slidenum">
              <a:rPr lang="en-GB" smtClean="0"/>
              <a:t>‹#›</a:t>
            </a:fld>
            <a:endParaRPr lang="en-GB"/>
          </a:p>
        </p:txBody>
      </p:sp>
      <p:sp>
        <p:nvSpPr>
          <p:cNvPr id="11" name="Title 1"/>
          <p:cNvSpPr txBox="1">
            <a:spLocks/>
          </p:cNvSpPr>
          <p:nvPr userDrawn="1"/>
        </p:nvSpPr>
        <p:spPr>
          <a:xfrm>
            <a:off x="375138" y="599835"/>
            <a:ext cx="8440616" cy="9144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US" sz="3400" b="1" dirty="0" smtClean="0">
                <a:solidFill>
                  <a:srgbClr val="165A30"/>
                </a:solidFill>
                <a:latin typeface="+mn-lt"/>
                <a:ea typeface="Arial Unicode MS" panose="020B0604020202020204" pitchFamily="34" charset="-128"/>
                <a:cs typeface="Arial" panose="020B0604020202020204" pitchFamily="34" charset="0"/>
              </a:rPr>
              <a:t>The</a:t>
            </a:r>
            <a:r>
              <a:rPr lang="en-US" sz="3400" b="1" baseline="0" dirty="0" smtClean="0">
                <a:solidFill>
                  <a:srgbClr val="165A30"/>
                </a:solidFill>
                <a:latin typeface="+mn-lt"/>
                <a:ea typeface="Arial Unicode MS" panose="020B0604020202020204" pitchFamily="34" charset="-128"/>
                <a:cs typeface="Arial" panose="020B0604020202020204" pitchFamily="34" charset="0"/>
              </a:rPr>
              <a:t> International Plant Protection Convention</a:t>
            </a:r>
            <a:endParaRPr lang="en-US" sz="3400" b="1" dirty="0">
              <a:solidFill>
                <a:srgbClr val="165A30"/>
              </a:solidFill>
              <a:latin typeface="+mn-lt"/>
              <a:ea typeface="Arial Unicode MS" panose="020B0604020202020204" pitchFamily="34" charset="-128"/>
              <a:cs typeface="Arial" panose="020B0604020202020204" pitchFamily="34" charset="0"/>
            </a:endParaRPr>
          </a:p>
        </p:txBody>
      </p:sp>
      <p:sp>
        <p:nvSpPr>
          <p:cNvPr id="12" name="Rectangle 11"/>
          <p:cNvSpPr/>
          <p:nvPr userDrawn="1"/>
        </p:nvSpPr>
        <p:spPr>
          <a:xfrm>
            <a:off x="562708" y="2140695"/>
            <a:ext cx="8026400" cy="3391698"/>
          </a:xfrm>
          <a:prstGeom prst="rect">
            <a:avLst/>
          </a:prstGeom>
        </p:spPr>
        <p:txBody>
          <a:bodyPr wrap="square">
            <a:spAutoFit/>
          </a:bodyPr>
          <a:lstStyle/>
          <a:p>
            <a:pPr algn="ct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200" b="1" dirty="0" smtClean="0">
                <a:solidFill>
                  <a:schemeClr val="tx1"/>
                </a:solidFill>
                <a:cs typeface="Arial" panose="020B0604020202020204" pitchFamily="34" charset="0"/>
              </a:rPr>
              <a:t>IPPC Regional Workshop 2017 </a:t>
            </a:r>
            <a:endParaRPr lang="en-GB" altLang="en-US" sz="3200" b="1" dirty="0" smtClean="0">
              <a:solidFill>
                <a:schemeClr val="tx1"/>
              </a:solidFill>
              <a:cs typeface="Arial" pitchFamily="34" charset="0"/>
            </a:endParaRPr>
          </a:p>
          <a:p>
            <a:pPr algn="ct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n-US" sz="3200" b="1" dirty="0" smtClean="0">
              <a:solidFill>
                <a:schemeClr val="tx1"/>
              </a:solidFill>
              <a:ea typeface="Arial Unicode MS" panose="020B0604020202020204" pitchFamily="34" charset="-128"/>
              <a:cs typeface="Arial" panose="020B0604020202020204" pitchFamily="34" charset="0"/>
            </a:endParaRPr>
          </a:p>
          <a:p>
            <a:pPr algn="ct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n-GB" sz="3200" b="1" dirty="0" smtClean="0">
              <a:solidFill>
                <a:schemeClr val="tx1"/>
              </a:solidFill>
              <a:ea typeface="Arial Unicode MS" panose="020B0604020202020204" pitchFamily="34" charset="-128"/>
              <a:cs typeface="Arial" panose="020B0604020202020204" pitchFamily="34" charset="0"/>
            </a:endParaRPr>
          </a:p>
          <a:p>
            <a:pPr algn="ct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200" b="1" dirty="0" smtClean="0">
                <a:solidFill>
                  <a:schemeClr val="tx1"/>
                </a:solidFill>
                <a:ea typeface="Arial Unicode MS" panose="020B0604020202020204" pitchFamily="34" charset="-128"/>
                <a:cs typeface="Arial" panose="020B0604020202020204" pitchFamily="34" charset="0"/>
              </a:rPr>
              <a:t>Title of Presentation</a:t>
            </a:r>
          </a:p>
          <a:p>
            <a:pPr algn="ctr">
              <a:lnSpc>
                <a:spcPct val="120000"/>
              </a:lnSpc>
              <a:spcBef>
                <a:spcPct val="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ltLang="en-US" sz="3200" b="1" dirty="0" smtClean="0">
                <a:solidFill>
                  <a:schemeClr val="tx1"/>
                </a:solidFill>
                <a:ea typeface="Arial Unicode MS" panose="020B0604020202020204" pitchFamily="34" charset="-128"/>
                <a:cs typeface="Arial" panose="020B0604020202020204" pitchFamily="34" charset="0"/>
              </a:rPr>
              <a:t> </a:t>
            </a:r>
            <a:endParaRPr lang="en-US" altLang="en-US" sz="3200" b="1" dirty="0" smtClean="0">
              <a:solidFill>
                <a:schemeClr val="tx1"/>
              </a:solidFill>
              <a:ea typeface="Arial Unicode MS" panose="020B0604020202020204" pitchFamily="34" charset="-128"/>
              <a:cs typeface="Arial" panose="020B0604020202020204" pitchFamily="34" charset="0"/>
            </a:endParaRPr>
          </a:p>
          <a:p>
            <a:pPr algn="ctr"/>
            <a:r>
              <a:rPr lang="en-US" altLang="fr-FR" sz="2400" b="1" dirty="0" smtClean="0">
                <a:solidFill>
                  <a:schemeClr val="tx1"/>
                </a:solidFill>
                <a:ea typeface="Arial Unicode MS" panose="020B0604020202020204" pitchFamily="34" charset="-128"/>
                <a:cs typeface="Arial" panose="020B0604020202020204" pitchFamily="34" charset="0"/>
              </a:rPr>
              <a:t>xx </a:t>
            </a:r>
            <a:r>
              <a:rPr lang="en-US" altLang="fr-FR" sz="2400" b="1" dirty="0" err="1" smtClean="0">
                <a:solidFill>
                  <a:schemeClr val="tx1"/>
                </a:solidFill>
                <a:ea typeface="Arial Unicode MS" panose="020B0604020202020204" pitchFamily="34" charset="-128"/>
                <a:cs typeface="Arial" panose="020B0604020202020204" pitchFamily="34" charset="0"/>
              </a:rPr>
              <a:t>xxxx</a:t>
            </a:r>
            <a:r>
              <a:rPr lang="en-US" altLang="fr-FR" sz="2400" b="1" dirty="0" smtClean="0">
                <a:solidFill>
                  <a:schemeClr val="tx1"/>
                </a:solidFill>
                <a:ea typeface="Arial Unicode MS" panose="020B0604020202020204" pitchFamily="34" charset="-128"/>
                <a:cs typeface="Arial" panose="020B0604020202020204" pitchFamily="34" charset="0"/>
              </a:rPr>
              <a:t> </a:t>
            </a:r>
            <a:r>
              <a:rPr lang="en-GB" altLang="fr-FR" sz="2400" b="1" dirty="0" smtClean="0">
                <a:solidFill>
                  <a:schemeClr val="tx1"/>
                </a:solidFill>
                <a:ea typeface="Arial Unicode MS" panose="020B0604020202020204" pitchFamily="34" charset="-128"/>
                <a:cs typeface="Arial" panose="020B0604020202020204" pitchFamily="34" charset="0"/>
              </a:rPr>
              <a:t>2017</a:t>
            </a:r>
          </a:p>
          <a:p>
            <a:pPr algn="ctr"/>
            <a:r>
              <a:rPr lang="en-GB" altLang="fr-FR" sz="2400" b="1" dirty="0" smtClean="0">
                <a:solidFill>
                  <a:schemeClr val="tx1"/>
                </a:solidFill>
                <a:ea typeface="Arial Unicode MS" panose="020B0604020202020204" pitchFamily="34" charset="-128"/>
                <a:cs typeface="Arial" panose="020B0604020202020204" pitchFamily="34" charset="0"/>
              </a:rPr>
              <a:t>City, Country</a:t>
            </a:r>
            <a:endParaRPr lang="en-US" altLang="fr-FR" sz="2400" b="1" dirty="0">
              <a:solidFill>
                <a:schemeClr val="tx1"/>
              </a:solidFill>
              <a:ea typeface="Arial Unicode MS" panose="020B0604020202020204" pitchFamily="34" charset="-128"/>
              <a:cs typeface="Arial" panose="020B0604020202020204" pitchFamily="34" charset="0"/>
            </a:endParaRPr>
          </a:p>
        </p:txBody>
      </p:sp>
    </p:spTree>
    <p:extLst>
      <p:ext uri="{BB962C8B-B14F-4D97-AF65-F5344CB8AC3E}">
        <p14:creationId xmlns:p14="http://schemas.microsoft.com/office/powerpoint/2010/main" val="210755156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52B27FF-FAB0-40D1-80D1-96A0DB7ECFA2}" type="slidenum">
              <a:rPr lang="en-GB" smtClean="0"/>
              <a:t>‹#›</a:t>
            </a:fld>
            <a:endParaRPr lang="en-GB"/>
          </a:p>
        </p:txBody>
      </p:sp>
      <p:sp>
        <p:nvSpPr>
          <p:cNvPr id="10" name="Title 1"/>
          <p:cNvSpPr txBox="1">
            <a:spLocks/>
          </p:cNvSpPr>
          <p:nvPr userDrawn="1"/>
        </p:nvSpPr>
        <p:spPr>
          <a:xfrm>
            <a:off x="375138" y="599835"/>
            <a:ext cx="8440616" cy="9144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endParaRPr lang="en-US" sz="3400" b="1" dirty="0">
              <a:solidFill>
                <a:srgbClr val="165A30"/>
              </a:solidFill>
              <a:latin typeface="+mn-lt"/>
              <a:ea typeface="Arial Unicode MS" panose="020B0604020202020204" pitchFamily="34" charset="-128"/>
              <a:cs typeface="Arial" panose="020B0604020202020204" pitchFamily="34" charset="0"/>
            </a:endParaRPr>
          </a:p>
        </p:txBody>
      </p:sp>
    </p:spTree>
    <p:extLst>
      <p:ext uri="{BB962C8B-B14F-4D97-AF65-F5344CB8AC3E}">
        <p14:creationId xmlns:p14="http://schemas.microsoft.com/office/powerpoint/2010/main" val="14291851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8229600" cy="1143000"/>
          </a:xfrm>
          <a:prstGeom prst="rect">
            <a:avLst/>
          </a:prstGeom>
        </p:spPr>
        <p:txBody>
          <a:bodyPr/>
          <a:lstStyle/>
          <a:p>
            <a:r>
              <a:rPr lang="sl-SI" smtClean="0"/>
              <a:t>Uredite slog naslova matrice</a:t>
            </a:r>
            <a:endParaRPr lang="sl-SI"/>
          </a:p>
        </p:txBody>
      </p:sp>
      <p:sp>
        <p:nvSpPr>
          <p:cNvPr id="3" name="Ograda vsebine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datuma 3"/>
          <p:cNvSpPr>
            <a:spLocks noGrp="1"/>
          </p:cNvSpPr>
          <p:nvPr>
            <p:ph type="dt" sz="half" idx="10"/>
          </p:nvPr>
        </p:nvSpPr>
        <p:spPr>
          <a:xfrm>
            <a:off x="457200" y="6356350"/>
            <a:ext cx="2133600" cy="365125"/>
          </a:xfrm>
          <a:prstGeom prst="rect">
            <a:avLst/>
          </a:prstGeom>
        </p:spPr>
        <p:txBody>
          <a:bodyPr/>
          <a:lstStyle>
            <a:lvl1pPr>
              <a:defRPr/>
            </a:lvl1pPr>
          </a:lstStyle>
          <a:p>
            <a:pPr>
              <a:defRPr/>
            </a:pPr>
            <a:fld id="{8F98A607-6E08-42EC-890E-6BBE52B679B9}" type="datetime1">
              <a:rPr lang="en-US" altLang="sl-SI"/>
              <a:pPr>
                <a:defRPr/>
              </a:pPr>
              <a:t>7/1/2019</a:t>
            </a:fld>
            <a:endParaRPr lang="sl-SI" altLang="sl-SI"/>
          </a:p>
        </p:txBody>
      </p:sp>
      <p:sp>
        <p:nvSpPr>
          <p:cNvPr id="5" name="Ograda noge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sl-SI" altLang="sl-SI"/>
          </a:p>
        </p:txBody>
      </p:sp>
      <p:sp>
        <p:nvSpPr>
          <p:cNvPr id="6" name="Ograda številke diapozitiva 5"/>
          <p:cNvSpPr>
            <a:spLocks noGrp="1"/>
          </p:cNvSpPr>
          <p:nvPr>
            <p:ph type="sldNum" sz="quarter" idx="12"/>
          </p:nvPr>
        </p:nvSpPr>
        <p:spPr/>
        <p:txBody>
          <a:bodyPr/>
          <a:lstStyle>
            <a:lvl1pPr>
              <a:defRPr/>
            </a:lvl1pPr>
          </a:lstStyle>
          <a:p>
            <a:pPr>
              <a:defRPr/>
            </a:pPr>
            <a:fld id="{42EDC69F-6DE7-4137-8124-0421876F092E}" type="slidenum">
              <a:rPr lang="sl-SI" altLang="sl-SI"/>
              <a:pPr>
                <a:defRPr/>
              </a:pPr>
              <a:t>‹#›</a:t>
            </a:fld>
            <a:endParaRPr lang="sl-SI" altLang="sl-SI"/>
          </a:p>
        </p:txBody>
      </p:sp>
    </p:spTree>
    <p:extLst>
      <p:ext uri="{BB962C8B-B14F-4D97-AF65-F5344CB8AC3E}">
        <p14:creationId xmlns:p14="http://schemas.microsoft.com/office/powerpoint/2010/main" val="691400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3.jpeg"/><Relationship Id="rId4" Type="http://schemas.openxmlformats.org/officeDocument/2006/relationships/slideLayout" Target="../slideLayouts/slideLayout4.xml"/><Relationship Id="rId9"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8760278" y="513670"/>
            <a:ext cx="383722" cy="333830"/>
          </a:xfrm>
          <a:prstGeom prst="rect">
            <a:avLst/>
          </a:prstGeom>
        </p:spPr>
        <p:txBody>
          <a:bodyPr vert="horz" lIns="91440" tIns="45720" rIns="91440" bIns="45720" rtlCol="0" anchor="ctr"/>
          <a:lstStyle>
            <a:lvl1pPr algn="r">
              <a:defRPr sz="1200">
                <a:solidFill>
                  <a:schemeClr val="tx1">
                    <a:tint val="75000"/>
                  </a:schemeClr>
                </a:solidFill>
              </a:defRPr>
            </a:lvl1pPr>
          </a:lstStyle>
          <a:p>
            <a:fld id="{752B27FF-FAB0-40D1-80D1-96A0DB7ECFA2}" type="slidenum">
              <a:rPr lang="en-GB" smtClean="0"/>
              <a:t>‹#›</a:t>
            </a:fld>
            <a:endParaRPr lang="en-GB"/>
          </a:p>
        </p:txBody>
      </p:sp>
      <p:pic>
        <p:nvPicPr>
          <p:cNvPr id="9" name="Picture 8"/>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0" y="2751"/>
            <a:ext cx="9144000" cy="542925"/>
          </a:xfrm>
          <a:prstGeom prst="rect">
            <a:avLst/>
          </a:prstGeom>
        </p:spPr>
      </p:pic>
      <p:pic>
        <p:nvPicPr>
          <p:cNvPr id="11" name="Picture 10" descr="C:\Users\montuori\Desktop\IPPC New Logos\IPPC_logo_Green_2lines_en.jpg"/>
          <p:cNvPicPr/>
          <p:nvPr/>
        </p:nvPicPr>
        <p:blipFill rotWithShape="1">
          <a:blip r:embed="rId9" cstate="print">
            <a:extLst>
              <a:ext uri="{28A0092B-C50C-407E-A947-70E740481C1C}">
                <a14:useLocalDpi xmlns:a14="http://schemas.microsoft.com/office/drawing/2010/main" val="0"/>
              </a:ext>
            </a:extLst>
          </a:blip>
          <a:srcRect l="7625" t="15134" r="6745" b="16124"/>
          <a:stretch/>
        </p:blipFill>
        <p:spPr bwMode="auto">
          <a:xfrm>
            <a:off x="6362700" y="6196692"/>
            <a:ext cx="2781300" cy="661307"/>
          </a:xfrm>
          <a:prstGeom prst="rect">
            <a:avLst/>
          </a:prstGeom>
          <a:noFill/>
          <a:ln>
            <a:noFill/>
          </a:ln>
          <a:extLst>
            <a:ext uri="{53640926-AAD7-44D8-BBD7-CCE9431645EC}">
              <a14:shadowObscured xmlns:a14="http://schemas.microsoft.com/office/drawing/2010/main"/>
            </a:ext>
          </a:extLst>
        </p:spPr>
      </p:pic>
      <p:sp>
        <p:nvSpPr>
          <p:cNvPr id="4" name="Rectangle 3"/>
          <p:cNvSpPr/>
          <p:nvPr/>
        </p:nvSpPr>
        <p:spPr>
          <a:xfrm>
            <a:off x="0" y="0"/>
            <a:ext cx="9144000" cy="6857999"/>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a:solidFill>
                  <a:srgbClr val="165A30"/>
                </a:solidFill>
              </a:ln>
              <a:noFill/>
            </a:endParaRPr>
          </a:p>
        </p:txBody>
      </p:sp>
      <p:pic>
        <p:nvPicPr>
          <p:cNvPr id="10" name="Picture 9"/>
          <p:cNvPicPr>
            <a:picLocks noChangeAspect="1"/>
          </p:cNvPicPr>
          <p:nvPr/>
        </p:nvPicPr>
        <p:blipFill rotWithShape="1">
          <a:blip r:embed="rId10" cstate="print">
            <a:extLst>
              <a:ext uri="{28A0092B-C50C-407E-A947-70E740481C1C}">
                <a14:useLocalDpi xmlns:a14="http://schemas.microsoft.com/office/drawing/2010/main" val="0"/>
              </a:ext>
            </a:extLst>
          </a:blip>
          <a:srcRect l="3364" t="15422" b="17443"/>
          <a:stretch/>
        </p:blipFill>
        <p:spPr>
          <a:xfrm>
            <a:off x="7289" y="6201508"/>
            <a:ext cx="3142801" cy="648677"/>
          </a:xfrm>
          <a:prstGeom prst="rect">
            <a:avLst/>
          </a:prstGeom>
        </p:spPr>
      </p:pic>
    </p:spTree>
    <p:extLst>
      <p:ext uri="{BB962C8B-B14F-4D97-AF65-F5344CB8AC3E}">
        <p14:creationId xmlns:p14="http://schemas.microsoft.com/office/powerpoint/2010/main" val="1436289750"/>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61" r:id="rId4"/>
    <p:sldLayoutId id="2147483667" r:id="rId5"/>
    <p:sldLayoutId id="2147483674" r:id="rId6"/>
  </p:sldLayoutIdLst>
  <p:timing>
    <p:tnLst>
      <p:par>
        <p:cTn id="1" dur="indefinite" restart="never" nodeType="tmRoot"/>
      </p:par>
    </p:tnLst>
  </p:timing>
  <p:txStyles>
    <p:titleStyle>
      <a:lvl1pPr algn="ctr" defTabSz="914400" rtl="0" eaLnBrk="1" latinLnBrk="0" hangingPunct="1">
        <a:lnSpc>
          <a:spcPct val="90000"/>
        </a:lnSpc>
        <a:spcBef>
          <a:spcPct val="0"/>
        </a:spcBef>
        <a:buNone/>
        <a:defRPr sz="3600" b="1" kern="1200">
          <a:solidFill>
            <a:schemeClr val="tx1"/>
          </a:solidFill>
          <a:latin typeface="Calibri (body)"/>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www.ippc.int/en/core-activities/standards-setting/expert-drafting-groups/technical-panels/technical-panel-phytosanitary-treatment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vlasta.knapic@gov.si" TargetMode="External"/><Relationship Id="rId4" Type="http://schemas.openxmlformats.org/officeDocument/2006/relationships/hyperlink" Target="https://www.ippc.int/en/core-activities/standards-setting/standards-committee/"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twitter.com/ippcnews" TargetMode="External"/><Relationship Id="rId13" Type="http://schemas.openxmlformats.org/officeDocument/2006/relationships/image" Target="../media/image8.png"/><Relationship Id="rId3" Type="http://schemas.openxmlformats.org/officeDocument/2006/relationships/hyperlink" Target="http://www.fao.org/home/en/" TargetMode="External"/><Relationship Id="rId7" Type="http://schemas.openxmlformats.org/officeDocument/2006/relationships/image" Target="../media/image5.jpeg"/><Relationship Id="rId12" Type="http://schemas.openxmlformats.org/officeDocument/2006/relationships/hyperlink" Target="https://www.youtube.com/playlist?list=PLzp5NgJ2-dK4T7GE2fsGujftlxSX1rCTC+" TargetMode="External"/><Relationship Id="rId2" Type="http://schemas.openxmlformats.org/officeDocument/2006/relationships/hyperlink" Target="mailto:IPPC@fao.org" TargetMode="External"/><Relationship Id="rId1" Type="http://schemas.openxmlformats.org/officeDocument/2006/relationships/slideLayout" Target="../slideLayouts/slideLayout2.xml"/><Relationship Id="rId6" Type="http://schemas.openxmlformats.org/officeDocument/2006/relationships/hyperlink" Target="https://www.facebook.com/ippcheadlines/" TargetMode="External"/><Relationship Id="rId11" Type="http://schemas.openxmlformats.org/officeDocument/2006/relationships/image" Target="../media/image7.png"/><Relationship Id="rId5" Type="http://schemas.openxmlformats.org/officeDocument/2006/relationships/hyperlink" Target="http://www.ippc.int/" TargetMode="External"/><Relationship Id="rId10" Type="http://schemas.openxmlformats.org/officeDocument/2006/relationships/hyperlink" Target="https://www.linkedin.com/groups/3175642" TargetMode="External"/><Relationship Id="rId4" Type="http://schemas.openxmlformats.org/officeDocument/2006/relationships/hyperlink" Target="http://www.ippc.org/" TargetMode="External"/><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hyperlink" Target="http://www.uvhvvr.gov.si/si/delovna_podrocja/mednarodne_zadeve/ippc_kontaktna_tocka/" TargetMode="External"/><Relationship Id="rId2" Type="http://schemas.openxmlformats.org/officeDocument/2006/relationships/hyperlink" Target="http://www.uvhvvr.gov.si/fileadmin/uvhvvr.gov.si/pageuploads/DELOVNA_PODROCJA/Mednarodne_zadeve/Dok/ISPM/_FAOslovar-ISPM-5-rev-20jul2016.pdf" TargetMode="External"/><Relationship Id="rId1" Type="http://schemas.openxmlformats.org/officeDocument/2006/relationships/slideLayout" Target="../slideLayouts/slideLayout3.xml"/><Relationship Id="rId4" Type="http://schemas.openxmlformats.org/officeDocument/2006/relationships/hyperlink" Target="http://www.uvhvvr.gov.si/si/zakonodaja_in_dokumenti/mednarodne_zadeve/fitosanitarna_zakonodaja/"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34397" y="4756955"/>
            <a:ext cx="6553200" cy="1015663"/>
          </a:xfrm>
          <a:prstGeom prst="rect">
            <a:avLst/>
          </a:prstGeom>
          <a:noFill/>
        </p:spPr>
        <p:txBody>
          <a:bodyPr wrap="square" rtlCol="0">
            <a:spAutoFit/>
          </a:bodyPr>
          <a:lstStyle/>
          <a:p>
            <a:pPr algn="ctr"/>
            <a:r>
              <a:rPr lang="en-US" sz="3000" b="1" dirty="0">
                <a:latin typeface="Calibri body"/>
                <a:cs typeface="Arial" panose="020B0604020202020204" pitchFamily="34" charset="0"/>
              </a:rPr>
              <a:t>IPPC Se</a:t>
            </a:r>
            <a:r>
              <a:rPr lang="sl-SI" sz="3000" b="1" dirty="0">
                <a:latin typeface="Calibri body"/>
                <a:cs typeface="Arial" panose="020B0604020202020204" pitchFamily="34" charset="0"/>
              </a:rPr>
              <a:t>k</a:t>
            </a:r>
            <a:r>
              <a:rPr lang="en-US" sz="3000" b="1" dirty="0" err="1">
                <a:latin typeface="Calibri body"/>
                <a:cs typeface="Arial" panose="020B0604020202020204" pitchFamily="34" charset="0"/>
              </a:rPr>
              <a:t>retariat</a:t>
            </a:r>
            <a:endParaRPr lang="en-US" sz="3000" b="1" dirty="0">
              <a:latin typeface="Calibri body"/>
              <a:cs typeface="Arial" panose="020B0604020202020204" pitchFamily="34" charset="0"/>
            </a:endParaRPr>
          </a:p>
          <a:p>
            <a:pPr algn="ctr"/>
            <a:r>
              <a:rPr lang="en-GB" sz="3000" b="1" dirty="0">
                <a:latin typeface="Calibri body"/>
                <a:cs typeface="Arial" panose="020B0604020202020204" pitchFamily="34" charset="0"/>
              </a:rPr>
              <a:t>2018 IPPC Regional</a:t>
            </a:r>
            <a:r>
              <a:rPr lang="sl-SI" sz="3000" b="1" dirty="0">
                <a:latin typeface="Calibri body"/>
                <a:cs typeface="Arial" panose="020B0604020202020204" pitchFamily="34" charset="0"/>
              </a:rPr>
              <a:t>na delavnica</a:t>
            </a:r>
            <a:endParaRPr lang="en-GB" sz="3000" b="1" dirty="0">
              <a:latin typeface="Calibri body"/>
              <a:cs typeface="Arial" panose="020B0604020202020204" pitchFamily="34" charset="0"/>
            </a:endParaRPr>
          </a:p>
        </p:txBody>
      </p:sp>
      <p:sp>
        <p:nvSpPr>
          <p:cNvPr id="5" name="Title 1"/>
          <p:cNvSpPr>
            <a:spLocks noGrp="1"/>
          </p:cNvSpPr>
          <p:nvPr>
            <p:ph type="ctrTitle"/>
          </p:nvPr>
        </p:nvSpPr>
        <p:spPr>
          <a:xfrm>
            <a:off x="38997" y="610563"/>
            <a:ext cx="9144000" cy="3048000"/>
          </a:xfrm>
        </p:spPr>
        <p:txBody>
          <a:bodyPr/>
          <a:lstStyle/>
          <a:p>
            <a:pPr>
              <a:spcBef>
                <a:spcPts val="0"/>
              </a:spcBef>
              <a:spcAft>
                <a:spcPts val="0"/>
              </a:spcAft>
            </a:pPr>
            <a:r>
              <a:rPr lang="en-US" dirty="0" err="1">
                <a:solidFill>
                  <a:srgbClr val="2A5D29"/>
                </a:solidFill>
                <a:effectLst>
                  <a:outerShdw blurRad="38100" dist="38100" dir="2700000" algn="tl">
                    <a:srgbClr val="000000">
                      <a:alpha val="43137"/>
                    </a:srgbClr>
                  </a:outerShdw>
                </a:effectLst>
              </a:rPr>
              <a:t>Predlog</a:t>
            </a:r>
            <a:r>
              <a:rPr lang="en-US" dirty="0">
                <a:solidFill>
                  <a:srgbClr val="2A5D29"/>
                </a:solidFill>
                <a:effectLst>
                  <a:outerShdw blurRad="38100" dist="38100" dir="2700000" algn="tl">
                    <a:srgbClr val="000000">
                      <a:alpha val="43137"/>
                    </a:srgbClr>
                  </a:outerShdw>
                </a:effectLst>
              </a:rPr>
              <a:t> 2014-004:</a:t>
            </a:r>
            <a:br>
              <a:rPr lang="en-US" dirty="0">
                <a:solidFill>
                  <a:srgbClr val="2A5D29"/>
                </a:solidFill>
                <a:effectLst>
                  <a:outerShdw blurRad="38100" dist="38100" dir="2700000" algn="tl">
                    <a:srgbClr val="000000">
                      <a:alpha val="43137"/>
                    </a:srgbClr>
                  </a:outerShdw>
                </a:effectLst>
              </a:rPr>
            </a:br>
            <a:r>
              <a:rPr lang="en-US" dirty="0" err="1">
                <a:solidFill>
                  <a:srgbClr val="2A5D29"/>
                </a:solidFill>
                <a:effectLst>
                  <a:outerShdw blurRad="38100" dist="38100" dir="2700000" algn="tl">
                    <a:srgbClr val="000000">
                      <a:alpha val="43137"/>
                    </a:srgbClr>
                  </a:outerShdw>
                </a:effectLst>
              </a:rPr>
              <a:t>Zahteve</a:t>
            </a:r>
            <a:r>
              <a:rPr lang="en-US" dirty="0">
                <a:solidFill>
                  <a:srgbClr val="2A5D29"/>
                </a:solidFill>
                <a:effectLst>
                  <a:outerShdw blurRad="38100" dist="38100" dir="2700000" algn="tl">
                    <a:srgbClr val="000000">
                      <a:alpha val="43137"/>
                    </a:srgbClr>
                  </a:outerShdw>
                </a:effectLst>
              </a:rPr>
              <a:t> </a:t>
            </a:r>
            <a:r>
              <a:rPr lang="en-US" dirty="0" err="1">
                <a:solidFill>
                  <a:srgbClr val="2A5D29"/>
                </a:solidFill>
                <a:effectLst>
                  <a:outerShdw blurRad="38100" dist="38100" dir="2700000" algn="tl">
                    <a:srgbClr val="000000">
                      <a:alpha val="43137"/>
                    </a:srgbClr>
                  </a:outerShdw>
                </a:effectLst>
              </a:rPr>
              <a:t>za</a:t>
            </a:r>
            <a:r>
              <a:rPr lang="en-US" dirty="0">
                <a:solidFill>
                  <a:srgbClr val="2A5D29"/>
                </a:solidFill>
                <a:effectLst>
                  <a:outerShdw blurRad="38100" dist="38100" dir="2700000" algn="tl">
                    <a:srgbClr val="000000">
                      <a:alpha val="43137"/>
                    </a:srgbClr>
                  </a:outerShdw>
                </a:effectLst>
              </a:rPr>
              <a:t> </a:t>
            </a:r>
            <a:r>
              <a:rPr lang="en-US" dirty="0" err="1">
                <a:solidFill>
                  <a:srgbClr val="2A5D29"/>
                </a:solidFill>
                <a:effectLst>
                  <a:outerShdw blurRad="38100" dist="38100" dir="2700000" algn="tl">
                    <a:srgbClr val="000000">
                      <a:alpha val="43137"/>
                    </a:srgbClr>
                  </a:outerShdw>
                </a:effectLst>
              </a:rPr>
              <a:t>uporabo</a:t>
            </a:r>
            <a:r>
              <a:rPr lang="en-US" dirty="0">
                <a:solidFill>
                  <a:srgbClr val="2A5D29"/>
                </a:solidFill>
                <a:effectLst>
                  <a:outerShdw blurRad="38100" dist="38100" dir="2700000" algn="tl">
                    <a:srgbClr val="000000">
                      <a:alpha val="43137"/>
                    </a:srgbClr>
                  </a:outerShdw>
                </a:effectLst>
              </a:rPr>
              <a:t> </a:t>
            </a:r>
            <a:r>
              <a:rPr lang="en-US" dirty="0" err="1">
                <a:solidFill>
                  <a:srgbClr val="2A5D29"/>
                </a:solidFill>
                <a:effectLst>
                  <a:outerShdw blurRad="38100" dist="38100" dir="2700000" algn="tl">
                    <a:srgbClr val="000000">
                      <a:alpha val="43137"/>
                    </a:srgbClr>
                  </a:outerShdw>
                </a:effectLst>
              </a:rPr>
              <a:t>fumigacijskih</a:t>
            </a:r>
            <a:r>
              <a:rPr lang="en-US" dirty="0">
                <a:solidFill>
                  <a:srgbClr val="2A5D29"/>
                </a:solidFill>
                <a:effectLst>
                  <a:outerShdw blurRad="38100" dist="38100" dir="2700000" algn="tl">
                    <a:srgbClr val="000000">
                      <a:alpha val="43137"/>
                    </a:srgbClr>
                  </a:outerShdw>
                </a:effectLst>
              </a:rPr>
              <a:t> </a:t>
            </a:r>
            <a:r>
              <a:rPr lang="en-US" dirty="0" err="1">
                <a:solidFill>
                  <a:srgbClr val="2A5D29"/>
                </a:solidFill>
                <a:effectLst>
                  <a:outerShdw blurRad="38100" dist="38100" dir="2700000" algn="tl">
                    <a:srgbClr val="000000">
                      <a:alpha val="43137"/>
                    </a:srgbClr>
                  </a:outerShdw>
                </a:effectLst>
              </a:rPr>
              <a:t>tretiranj</a:t>
            </a:r>
            <a:r>
              <a:rPr lang="en-US" dirty="0">
                <a:solidFill>
                  <a:srgbClr val="2A5D29"/>
                </a:solidFill>
                <a:effectLst>
                  <a:outerShdw blurRad="38100" dist="38100" dir="2700000" algn="tl">
                    <a:srgbClr val="000000">
                      <a:alpha val="43137"/>
                    </a:srgbClr>
                  </a:outerShdw>
                </a:effectLst>
              </a:rPr>
              <a:t> </a:t>
            </a:r>
            <a:r>
              <a:rPr lang="en-US" dirty="0" err="1">
                <a:solidFill>
                  <a:srgbClr val="2A5D29"/>
                </a:solidFill>
                <a:effectLst>
                  <a:outerShdw blurRad="38100" dist="38100" dir="2700000" algn="tl">
                    <a:srgbClr val="000000">
                      <a:alpha val="43137"/>
                    </a:srgbClr>
                  </a:outerShdw>
                </a:effectLst>
              </a:rPr>
              <a:t>kot</a:t>
            </a:r>
            <a:r>
              <a:rPr lang="en-US" dirty="0">
                <a:solidFill>
                  <a:srgbClr val="2A5D29"/>
                </a:solidFill>
                <a:effectLst>
                  <a:outerShdw blurRad="38100" dist="38100" dir="2700000" algn="tl">
                    <a:srgbClr val="000000">
                      <a:alpha val="43137"/>
                    </a:srgbClr>
                  </a:outerShdw>
                </a:effectLst>
              </a:rPr>
              <a:t> </a:t>
            </a:r>
            <a:r>
              <a:rPr lang="en-US" dirty="0" err="1">
                <a:solidFill>
                  <a:srgbClr val="2A5D29"/>
                </a:solidFill>
                <a:effectLst>
                  <a:outerShdw blurRad="38100" dist="38100" dir="2700000" algn="tl">
                    <a:srgbClr val="000000">
                      <a:alpha val="43137"/>
                    </a:srgbClr>
                  </a:outerShdw>
                </a:effectLst>
              </a:rPr>
              <a:t>fitosanitarnega</a:t>
            </a:r>
            <a:r>
              <a:rPr lang="en-US" dirty="0">
                <a:solidFill>
                  <a:srgbClr val="2A5D29"/>
                </a:solidFill>
                <a:effectLst>
                  <a:outerShdw blurRad="38100" dist="38100" dir="2700000" algn="tl">
                    <a:srgbClr val="000000">
                      <a:alpha val="43137"/>
                    </a:srgbClr>
                  </a:outerShdw>
                </a:effectLst>
              </a:rPr>
              <a:t> </a:t>
            </a:r>
            <a:r>
              <a:rPr lang="en-US" dirty="0" err="1" smtClean="0">
                <a:solidFill>
                  <a:srgbClr val="2A5D29"/>
                </a:solidFill>
                <a:effectLst>
                  <a:outerShdw blurRad="38100" dist="38100" dir="2700000" algn="tl">
                    <a:srgbClr val="000000">
                      <a:alpha val="43137"/>
                    </a:srgbClr>
                  </a:outerShdw>
                </a:effectLst>
              </a:rPr>
              <a:t>ukrepa</a:t>
            </a:r>
            <a:r>
              <a:rPr lang="en-US" altLang="ja-JP" dirty="0" smtClean="0">
                <a:solidFill>
                  <a:srgbClr val="2A5D29"/>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r>
            <a:br>
              <a:rPr lang="en-US" altLang="ja-JP" dirty="0" smtClean="0">
                <a:solidFill>
                  <a:srgbClr val="2A5D29"/>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endParaRPr lang="en-US" altLang="en-US" dirty="0" smtClean="0">
              <a:solidFill>
                <a:srgbClr val="2A5D29"/>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6" name="Content Placeholder 2"/>
          <p:cNvSpPr>
            <a:spLocks noGrp="1"/>
          </p:cNvSpPr>
          <p:nvPr>
            <p:ph type="subTitle" idx="1"/>
          </p:nvPr>
        </p:nvSpPr>
        <p:spPr>
          <a:xfrm>
            <a:off x="875211" y="2820363"/>
            <a:ext cx="7012386" cy="1676400"/>
          </a:xfrm>
        </p:spPr>
        <p:txBody>
          <a:bodyPr/>
          <a:lstStyle/>
          <a:p>
            <a:pPr>
              <a:lnSpc>
                <a:spcPct val="110000"/>
              </a:lnSpc>
              <a:defRPr/>
            </a:pPr>
            <a:r>
              <a:rPr lang="en-US" sz="2400" dirty="0">
                <a:solidFill>
                  <a:schemeClr val="tx1"/>
                </a:solidFill>
                <a:latin typeface="Arial" panose="020B0604020202020204" pitchFamily="34" charset="0"/>
                <a:cs typeface="Arial" panose="020B0604020202020204" pitchFamily="34" charset="0"/>
              </a:rPr>
              <a:t>IPPC </a:t>
            </a:r>
            <a:r>
              <a:rPr lang="sl-SI" sz="2400" dirty="0" smtClean="0">
                <a:solidFill>
                  <a:schemeClr val="tx1"/>
                </a:solidFill>
                <a:latin typeface="Arial" panose="020B0604020202020204" pitchFamily="34" charset="0"/>
                <a:cs typeface="Arial" panose="020B0604020202020204" pitchFamily="34" charset="0"/>
              </a:rPr>
              <a:t>Druga javna </a:t>
            </a:r>
            <a:r>
              <a:rPr lang="sl-SI" sz="2400" dirty="0">
                <a:solidFill>
                  <a:schemeClr val="tx1"/>
                </a:solidFill>
                <a:latin typeface="Arial" panose="020B0604020202020204" pitchFamily="34" charset="0"/>
                <a:cs typeface="Arial" panose="020B0604020202020204" pitchFamily="34" charset="0"/>
              </a:rPr>
              <a:t>obravnava predloga ISPM</a:t>
            </a:r>
            <a:endParaRPr lang="en-US" sz="2400" dirty="0">
              <a:solidFill>
                <a:schemeClr val="tx1"/>
              </a:solidFill>
              <a:latin typeface="Arial" panose="020B0604020202020204" pitchFamily="34" charset="0"/>
              <a:cs typeface="Arial" panose="020B0604020202020204" pitchFamily="34" charset="0"/>
            </a:endParaRPr>
          </a:p>
          <a:p>
            <a:pPr>
              <a:lnSpc>
                <a:spcPct val="110000"/>
              </a:lnSpc>
              <a:defRPr/>
            </a:pPr>
            <a:r>
              <a:rPr lang="sl-SI" sz="2400" dirty="0">
                <a:solidFill>
                  <a:schemeClr val="tx1"/>
                </a:solidFill>
                <a:latin typeface="Calibri (body)"/>
                <a:cs typeface="Arial" panose="020B0604020202020204" pitchFamily="34" charset="0"/>
              </a:rPr>
              <a:t>Od </a:t>
            </a:r>
            <a:r>
              <a:rPr lang="en-US" sz="2400" dirty="0">
                <a:solidFill>
                  <a:schemeClr val="tx1"/>
                </a:solidFill>
                <a:latin typeface="Calibri (body)"/>
                <a:cs typeface="Arial" panose="020B0604020202020204" pitchFamily="34" charset="0"/>
              </a:rPr>
              <a:t>1</a:t>
            </a:r>
            <a:r>
              <a:rPr lang="sl-SI" sz="2400" dirty="0">
                <a:solidFill>
                  <a:schemeClr val="tx1"/>
                </a:solidFill>
                <a:latin typeface="Calibri (body)"/>
                <a:cs typeface="Arial" panose="020B0604020202020204" pitchFamily="34" charset="0"/>
              </a:rPr>
              <a:t>. julija do</a:t>
            </a:r>
            <a:r>
              <a:rPr lang="en-US" sz="2400" dirty="0">
                <a:solidFill>
                  <a:schemeClr val="tx1"/>
                </a:solidFill>
                <a:latin typeface="Calibri (body)"/>
                <a:cs typeface="Arial" panose="020B0604020202020204" pitchFamily="34" charset="0"/>
              </a:rPr>
              <a:t> 30</a:t>
            </a:r>
            <a:r>
              <a:rPr lang="sl-SI" sz="2400" dirty="0">
                <a:solidFill>
                  <a:schemeClr val="tx1"/>
                </a:solidFill>
                <a:latin typeface="Calibri (body)"/>
                <a:cs typeface="Arial" panose="020B0604020202020204" pitchFamily="34" charset="0"/>
              </a:rPr>
              <a:t>. s</a:t>
            </a:r>
            <a:r>
              <a:rPr lang="en-US" sz="2400" dirty="0" err="1">
                <a:solidFill>
                  <a:schemeClr val="tx1"/>
                </a:solidFill>
                <a:latin typeface="Calibri (body)"/>
                <a:cs typeface="Arial" panose="020B0604020202020204" pitchFamily="34" charset="0"/>
              </a:rPr>
              <a:t>eptembr</a:t>
            </a:r>
            <a:r>
              <a:rPr lang="sl-SI" sz="2400" dirty="0">
                <a:solidFill>
                  <a:schemeClr val="tx1"/>
                </a:solidFill>
                <a:latin typeface="Calibri (body)"/>
                <a:cs typeface="Arial" panose="020B0604020202020204" pitchFamily="34" charset="0"/>
              </a:rPr>
              <a:t>a</a:t>
            </a:r>
            <a:r>
              <a:rPr lang="en-US" sz="2400" dirty="0">
                <a:solidFill>
                  <a:schemeClr val="tx1"/>
                </a:solidFill>
                <a:latin typeface="Calibri (body)"/>
                <a:cs typeface="Arial" panose="020B0604020202020204" pitchFamily="34" charset="0"/>
              </a:rPr>
              <a:t> 2018</a:t>
            </a:r>
          </a:p>
        </p:txBody>
      </p:sp>
    </p:spTree>
    <p:extLst>
      <p:ext uri="{BB962C8B-B14F-4D97-AF65-F5344CB8AC3E}">
        <p14:creationId xmlns:p14="http://schemas.microsoft.com/office/powerpoint/2010/main" val="30212739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slov 1"/>
          <p:cNvSpPr>
            <a:spLocks noGrp="1"/>
          </p:cNvSpPr>
          <p:nvPr>
            <p:ph type="title"/>
          </p:nvPr>
        </p:nvSpPr>
        <p:spPr bwMode="auto">
          <a:xfrm>
            <a:off x="457200" y="666206"/>
            <a:ext cx="8229600" cy="75143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sl-SI" altLang="sl-SI" dirty="0" err="1" smtClean="0"/>
              <a:t>Draft</a:t>
            </a:r>
            <a:r>
              <a:rPr lang="sl-SI" altLang="sl-SI" dirty="0" smtClean="0"/>
              <a:t> ISPM: </a:t>
            </a:r>
            <a:r>
              <a:rPr lang="sl-SI" altLang="sl-SI" dirty="0" err="1" smtClean="0"/>
              <a:t>fumigacija</a:t>
            </a:r>
            <a:endParaRPr lang="sl-SI" altLang="sl-SI" dirty="0" smtClean="0"/>
          </a:p>
        </p:txBody>
      </p:sp>
      <p:sp>
        <p:nvSpPr>
          <p:cNvPr id="15363" name="Ograda vsebine 2"/>
          <p:cNvSpPr>
            <a:spLocks noGrp="1"/>
          </p:cNvSpPr>
          <p:nvPr>
            <p:ph idx="1"/>
          </p:nvPr>
        </p:nvSpPr>
        <p:spPr>
          <a:xfrm>
            <a:off x="457200" y="1600200"/>
            <a:ext cx="8229600" cy="4756150"/>
          </a:xfrm>
        </p:spPr>
        <p:txBody>
          <a:bodyPr/>
          <a:lstStyle/>
          <a:p>
            <a:r>
              <a:rPr lang="sl-SI" altLang="sl-SI" dirty="0" smtClean="0"/>
              <a:t>Standard bo opisal glavne tipe </a:t>
            </a:r>
            <a:r>
              <a:rPr lang="sl-SI" altLang="sl-SI" dirty="0" err="1" smtClean="0"/>
              <a:t>fumigacij</a:t>
            </a:r>
            <a:endParaRPr lang="sl-SI" altLang="sl-SI" dirty="0" smtClean="0"/>
          </a:p>
          <a:p>
            <a:r>
              <a:rPr lang="sl-SI" altLang="sl-SI" dirty="0" smtClean="0"/>
              <a:t>Dodatek 1: Navodila za študije učinkovitosti za zaplinjevanje </a:t>
            </a:r>
            <a:r>
              <a:rPr lang="sl-SI" altLang="sl-SI" dirty="0" smtClean="0">
                <a:solidFill>
                  <a:schemeClr val="accent6">
                    <a:lumMod val="75000"/>
                  </a:schemeClr>
                </a:solidFill>
              </a:rPr>
              <a:t>prestavljen v SS postopkovnik</a:t>
            </a:r>
          </a:p>
          <a:p>
            <a:pPr lvl="1"/>
            <a:r>
              <a:rPr lang="sl-SI" altLang="sl-SI" dirty="0" smtClean="0"/>
              <a:t>pomoč pri razvoju raziskovalnih protokolov</a:t>
            </a:r>
          </a:p>
          <a:p>
            <a:pPr lvl="1"/>
            <a:r>
              <a:rPr lang="sl-SI" altLang="sl-SI" dirty="0" smtClean="0"/>
              <a:t>Spodbujanje razvoja novih protokolov</a:t>
            </a:r>
          </a:p>
          <a:p>
            <a:r>
              <a:rPr lang="it-IT" altLang="sl-SI" dirty="0" err="1" smtClean="0"/>
              <a:t>Dodatek</a:t>
            </a:r>
            <a:r>
              <a:rPr lang="it-IT" altLang="sl-SI" dirty="0" smtClean="0"/>
              <a:t> 2 in 3: </a:t>
            </a:r>
            <a:r>
              <a:rPr lang="it-IT" altLang="sl-SI" dirty="0" err="1" smtClean="0"/>
              <a:t>Kemične</a:t>
            </a:r>
            <a:r>
              <a:rPr lang="it-IT" altLang="sl-SI" dirty="0" smtClean="0"/>
              <a:t> </a:t>
            </a:r>
            <a:r>
              <a:rPr lang="it-IT" altLang="sl-SI" dirty="0" err="1" smtClean="0"/>
              <a:t>lastnosti</a:t>
            </a:r>
            <a:r>
              <a:rPr lang="it-IT" altLang="sl-SI" dirty="0" smtClean="0"/>
              <a:t> in </a:t>
            </a:r>
            <a:r>
              <a:rPr lang="it-IT" altLang="sl-SI" dirty="0" err="1" smtClean="0"/>
              <a:t>izračun</a:t>
            </a:r>
            <a:r>
              <a:rPr lang="it-IT" altLang="sl-SI" dirty="0" smtClean="0"/>
              <a:t> </a:t>
            </a:r>
            <a:r>
              <a:rPr lang="it-IT" altLang="sl-SI" dirty="0" err="1" smtClean="0"/>
              <a:t>prostornine</a:t>
            </a:r>
            <a:r>
              <a:rPr lang="sl-SI" altLang="sl-SI" dirty="0" smtClean="0"/>
              <a:t> za zaplinjevanje</a:t>
            </a:r>
          </a:p>
        </p:txBody>
      </p:sp>
      <p:sp>
        <p:nvSpPr>
          <p:cNvPr id="15364" name="Ograda številke diapoz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26DA4668-9079-48B0-879B-F972A7CFA48B}" type="slidenum">
              <a:rPr lang="sl-SI" altLang="sl-SI" sz="1200" smtClean="0">
                <a:solidFill>
                  <a:srgbClr val="898989"/>
                </a:solidFill>
                <a:latin typeface="Arial" charset="0"/>
              </a:rPr>
              <a:pPr>
                <a:spcBef>
                  <a:spcPct val="0"/>
                </a:spcBef>
                <a:buFontTx/>
                <a:buNone/>
              </a:pPr>
              <a:t>10</a:t>
            </a:fld>
            <a:endParaRPr lang="sl-SI" altLang="sl-SI" sz="1200" smtClean="0">
              <a:solidFill>
                <a:srgbClr val="898989"/>
              </a:solidFill>
              <a:latin typeface="Arial" charset="0"/>
            </a:endParaRPr>
          </a:p>
        </p:txBody>
      </p:sp>
      <p:sp>
        <p:nvSpPr>
          <p:cNvPr id="5" name="Oblaček s puščico levo 4"/>
          <p:cNvSpPr/>
          <p:nvPr/>
        </p:nvSpPr>
        <p:spPr>
          <a:xfrm>
            <a:off x="6564132" y="2432231"/>
            <a:ext cx="2344737" cy="1800225"/>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sl-SI" sz="2000" b="1" dirty="0"/>
              <a:t>Zamenjava MB z drugimi </a:t>
            </a:r>
            <a:r>
              <a:rPr lang="sl-SI" sz="2000" b="1" dirty="0" err="1"/>
              <a:t>fumiganti</a:t>
            </a:r>
            <a:endParaRPr lang="sl-SI" sz="2000" b="1" dirty="0"/>
          </a:p>
        </p:txBody>
      </p:sp>
      <p:sp>
        <p:nvSpPr>
          <p:cNvPr id="6" name="PoljeZBesedilom 5"/>
          <p:cNvSpPr txBox="1"/>
          <p:nvPr/>
        </p:nvSpPr>
        <p:spPr>
          <a:xfrm>
            <a:off x="651877" y="4910736"/>
            <a:ext cx="7964129" cy="954107"/>
          </a:xfrm>
          <a:prstGeom prst="rect">
            <a:avLst/>
          </a:prstGeom>
        </p:spPr>
        <p:style>
          <a:lnRef idx="0">
            <a:schemeClr val="accent4"/>
          </a:lnRef>
          <a:fillRef idx="3">
            <a:schemeClr val="accent4"/>
          </a:fillRef>
          <a:effectRef idx="3">
            <a:schemeClr val="accent4"/>
          </a:effectRef>
          <a:fontRef idx="minor">
            <a:schemeClr val="lt1"/>
          </a:fontRef>
        </p:style>
        <p:txBody>
          <a:bodyPr>
            <a:spAutoFit/>
          </a:bodyPr>
          <a:lstStyle/>
          <a:p>
            <a:pPr>
              <a:defRPr/>
            </a:pPr>
            <a:r>
              <a:rPr lang="sl-SI" sz="2800" b="1" dirty="0">
                <a:solidFill>
                  <a:schemeClr val="accent6">
                    <a:lumMod val="75000"/>
                  </a:schemeClr>
                </a:solidFill>
              </a:rPr>
              <a:t>So ti dodatki potrebni v </a:t>
            </a:r>
            <a:r>
              <a:rPr lang="sl-SI" sz="2800" b="1" dirty="0" smtClean="0">
                <a:solidFill>
                  <a:schemeClr val="accent6">
                    <a:lumMod val="75000"/>
                  </a:schemeClr>
                </a:solidFill>
              </a:rPr>
              <a:t>standardu 2014-004 </a:t>
            </a:r>
            <a:r>
              <a:rPr lang="sl-SI" sz="2800" b="1" dirty="0">
                <a:solidFill>
                  <a:schemeClr val="accent6">
                    <a:lumMod val="75000"/>
                  </a:schemeClr>
                </a:solidFill>
              </a:rPr>
              <a:t>ali ne</a:t>
            </a:r>
            <a:r>
              <a:rPr lang="sl-SI" sz="2800" b="1" dirty="0" smtClean="0">
                <a:solidFill>
                  <a:schemeClr val="accent6">
                    <a:lumMod val="75000"/>
                  </a:schemeClr>
                </a:solidFill>
              </a:rPr>
              <a:t>?</a:t>
            </a:r>
          </a:p>
          <a:p>
            <a:pPr>
              <a:defRPr/>
            </a:pPr>
            <a:endParaRPr lang="sl-SI" sz="2800" b="1" dirty="0">
              <a:solidFill>
                <a:schemeClr val="accent6">
                  <a:lumMod val="75000"/>
                </a:schemeClr>
              </a:solidFill>
            </a:endParaRPr>
          </a:p>
        </p:txBody>
      </p:sp>
    </p:spTree>
    <p:extLst>
      <p:ext uri="{BB962C8B-B14F-4D97-AF65-F5344CB8AC3E}">
        <p14:creationId xmlns:p14="http://schemas.microsoft.com/office/powerpoint/2010/main" val="21686698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slov 1"/>
          <p:cNvSpPr>
            <a:spLocks noGrp="1"/>
          </p:cNvSpPr>
          <p:nvPr>
            <p:ph type="title"/>
          </p:nvPr>
        </p:nvSpPr>
        <p:spPr bwMode="auto">
          <a:xfrm>
            <a:off x="457200" y="705394"/>
            <a:ext cx="8229600" cy="7122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sl-SI" altLang="sl-SI" smtClean="0"/>
              <a:t>Parametri pri fumigaciji</a:t>
            </a:r>
          </a:p>
        </p:txBody>
      </p:sp>
      <p:sp>
        <p:nvSpPr>
          <p:cNvPr id="16387" name="Ograda vsebine 2"/>
          <p:cNvSpPr>
            <a:spLocks noGrp="1"/>
          </p:cNvSpPr>
          <p:nvPr>
            <p:ph idx="1"/>
          </p:nvPr>
        </p:nvSpPr>
        <p:spPr>
          <a:xfrm>
            <a:off x="457200" y="1476103"/>
            <a:ext cx="7639050" cy="4127864"/>
          </a:xfrm>
        </p:spPr>
        <p:txBody>
          <a:bodyPr/>
          <a:lstStyle/>
          <a:p>
            <a:r>
              <a:rPr lang="sl-SI" altLang="sl-SI" dirty="0" smtClean="0"/>
              <a:t>Min zahteva pri </a:t>
            </a:r>
            <a:r>
              <a:rPr lang="sl-SI" altLang="sl-SI" dirty="0" err="1" smtClean="0"/>
              <a:t>fumigaciji</a:t>
            </a:r>
            <a:r>
              <a:rPr lang="sl-SI" altLang="sl-SI" dirty="0" smtClean="0"/>
              <a:t>:</a:t>
            </a:r>
          </a:p>
          <a:p>
            <a:pPr lvl="1"/>
            <a:r>
              <a:rPr lang="sl-SI" altLang="sl-SI" dirty="0" smtClean="0"/>
              <a:t>Produkt koncentracije in trajanja (CT) pri dol. T</a:t>
            </a:r>
          </a:p>
          <a:p>
            <a:r>
              <a:rPr lang="sl-SI" altLang="sl-SI" dirty="0" smtClean="0"/>
              <a:t>Dodatek 1: Navodila za študije učinkovitosti za zaplinjevanje </a:t>
            </a:r>
            <a:r>
              <a:rPr lang="sl-SI" altLang="sl-SI" dirty="0">
                <a:solidFill>
                  <a:schemeClr val="accent6">
                    <a:lumMod val="75000"/>
                  </a:schemeClr>
                </a:solidFill>
              </a:rPr>
              <a:t>prestavljen v SS postopkovnik</a:t>
            </a:r>
            <a:endParaRPr lang="sl-SI" altLang="sl-SI" dirty="0" smtClean="0"/>
          </a:p>
          <a:p>
            <a:r>
              <a:rPr lang="sl-SI" altLang="sl-SI" dirty="0" smtClean="0"/>
              <a:t>Parametri, ki jih je treba upoštevati:</a:t>
            </a:r>
          </a:p>
          <a:p>
            <a:pPr lvl="1"/>
            <a:r>
              <a:rPr lang="sl-SI" altLang="sl-SI" dirty="0" smtClean="0"/>
              <a:t>Min odmerek, T in trajanje </a:t>
            </a:r>
            <a:r>
              <a:rPr lang="sl-SI" altLang="sl-SI" dirty="0" err="1" smtClean="0"/>
              <a:t>fumigacije</a:t>
            </a:r>
            <a:endParaRPr lang="sl-SI" altLang="sl-SI" dirty="0" smtClean="0"/>
          </a:p>
          <a:p>
            <a:pPr lvl="1"/>
            <a:r>
              <a:rPr lang="sl-SI" altLang="sl-SI" dirty="0" smtClean="0"/>
              <a:t>Vlago v okolju oz. v vrsti blaga</a:t>
            </a:r>
          </a:p>
          <a:p>
            <a:r>
              <a:rPr lang="sl-SI" altLang="sl-SI" dirty="0" smtClean="0"/>
              <a:t>Protokol </a:t>
            </a:r>
            <a:r>
              <a:rPr lang="sl-SI" altLang="sl-SI" dirty="0" err="1" smtClean="0"/>
              <a:t>fumigacije</a:t>
            </a:r>
            <a:r>
              <a:rPr lang="sl-SI" altLang="sl-SI" dirty="0" smtClean="0"/>
              <a:t> naj ima tudi postopke  v izrednih razmerah in korektivne ukrepe.</a:t>
            </a:r>
          </a:p>
        </p:txBody>
      </p:sp>
      <p:sp>
        <p:nvSpPr>
          <p:cNvPr id="16388" name="Ograda številke diapoz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30DC5A33-9776-4EF8-B39D-EBD827382D5B}" type="slidenum">
              <a:rPr lang="sl-SI" altLang="sl-SI" sz="1200" smtClean="0">
                <a:solidFill>
                  <a:srgbClr val="898989"/>
                </a:solidFill>
                <a:latin typeface="Arial" charset="0"/>
              </a:rPr>
              <a:pPr>
                <a:spcBef>
                  <a:spcPct val="0"/>
                </a:spcBef>
                <a:buFontTx/>
                <a:buNone/>
              </a:pPr>
              <a:t>11</a:t>
            </a:fld>
            <a:endParaRPr lang="sl-SI" altLang="sl-SI" sz="1200" smtClean="0">
              <a:solidFill>
                <a:srgbClr val="898989"/>
              </a:solidFill>
              <a:latin typeface="Arial" charset="0"/>
            </a:endParaRPr>
          </a:p>
        </p:txBody>
      </p:sp>
      <p:sp>
        <p:nvSpPr>
          <p:cNvPr id="5" name="Oblaček s puščico levo 4"/>
          <p:cNvSpPr/>
          <p:nvPr/>
        </p:nvSpPr>
        <p:spPr>
          <a:xfrm>
            <a:off x="6720044" y="2474233"/>
            <a:ext cx="2344738" cy="1798638"/>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sl-SI" sz="2000" b="1" dirty="0"/>
              <a:t>Določena stopnja mortalitete ciljnega ŠO</a:t>
            </a:r>
          </a:p>
        </p:txBody>
      </p:sp>
      <p:sp>
        <p:nvSpPr>
          <p:cNvPr id="6" name="PoljeZBesedilom 5"/>
          <p:cNvSpPr txBox="1"/>
          <p:nvPr/>
        </p:nvSpPr>
        <p:spPr>
          <a:xfrm>
            <a:off x="340057" y="5370960"/>
            <a:ext cx="8332840" cy="954107"/>
          </a:xfrm>
          <a:prstGeom prst="rect">
            <a:avLst/>
          </a:prstGeom>
        </p:spPr>
        <p:style>
          <a:lnRef idx="0">
            <a:schemeClr val="accent4"/>
          </a:lnRef>
          <a:fillRef idx="3">
            <a:schemeClr val="accent4"/>
          </a:fillRef>
          <a:effectRef idx="3">
            <a:schemeClr val="accent4"/>
          </a:effectRef>
          <a:fontRef idx="minor">
            <a:schemeClr val="lt1"/>
          </a:fontRef>
        </p:style>
        <p:txBody>
          <a:bodyPr>
            <a:spAutoFit/>
          </a:bodyPr>
          <a:lstStyle/>
          <a:p>
            <a:pPr algn="ctr">
              <a:defRPr/>
            </a:pPr>
            <a:r>
              <a:rPr lang="sl-SI" sz="2800" b="1" dirty="0">
                <a:solidFill>
                  <a:schemeClr val="accent6">
                    <a:lumMod val="75000"/>
                  </a:schemeClr>
                </a:solidFill>
              </a:rPr>
              <a:t>Vse zahteve in parametri morajo biti skladni </a:t>
            </a:r>
            <a:endParaRPr lang="sl-SI" sz="2800" b="1" dirty="0" smtClean="0">
              <a:solidFill>
                <a:schemeClr val="accent6">
                  <a:lumMod val="75000"/>
                </a:schemeClr>
              </a:solidFill>
            </a:endParaRPr>
          </a:p>
          <a:p>
            <a:pPr algn="ctr">
              <a:defRPr/>
            </a:pPr>
            <a:r>
              <a:rPr lang="sl-SI" sz="2800" b="1" dirty="0" smtClean="0">
                <a:solidFill>
                  <a:schemeClr val="accent6">
                    <a:lumMod val="75000"/>
                  </a:schemeClr>
                </a:solidFill>
              </a:rPr>
              <a:t>z </a:t>
            </a:r>
            <a:r>
              <a:rPr lang="sl-SI" sz="2800" b="1" dirty="0">
                <a:solidFill>
                  <a:schemeClr val="accent6">
                    <a:lumMod val="75000"/>
                  </a:schemeClr>
                </a:solidFill>
              </a:rPr>
              <a:t>ISPM </a:t>
            </a:r>
            <a:r>
              <a:rPr lang="sl-SI" sz="2800" b="1" dirty="0" smtClean="0">
                <a:solidFill>
                  <a:schemeClr val="accent6">
                    <a:lumMod val="75000"/>
                  </a:schemeClr>
                </a:solidFill>
              </a:rPr>
              <a:t>28 protokoli</a:t>
            </a:r>
            <a:endParaRPr lang="sl-SI" sz="2800" b="1" dirty="0">
              <a:solidFill>
                <a:schemeClr val="accent6">
                  <a:lumMod val="75000"/>
                </a:schemeClr>
              </a:solidFill>
            </a:endParaRPr>
          </a:p>
        </p:txBody>
      </p:sp>
    </p:spTree>
    <p:extLst>
      <p:ext uri="{BB962C8B-B14F-4D97-AF65-F5344CB8AC3E}">
        <p14:creationId xmlns:p14="http://schemas.microsoft.com/office/powerpoint/2010/main" val="15762866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slov 1"/>
          <p:cNvSpPr>
            <a:spLocks noGrp="1"/>
          </p:cNvSpPr>
          <p:nvPr>
            <p:ph type="title"/>
          </p:nvPr>
        </p:nvSpPr>
        <p:spPr bwMode="auto">
          <a:xfrm>
            <a:off x="457200" y="640080"/>
            <a:ext cx="8229600" cy="77755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sl-SI" altLang="sl-SI" dirty="0" smtClean="0"/>
              <a:t>Tipi </a:t>
            </a:r>
            <a:r>
              <a:rPr lang="sl-SI" altLang="sl-SI" dirty="0" err="1" smtClean="0"/>
              <a:t>fumigacij</a:t>
            </a:r>
            <a:endParaRPr lang="sl-SI" altLang="sl-SI" dirty="0" smtClean="0"/>
          </a:p>
        </p:txBody>
      </p:sp>
      <p:sp>
        <p:nvSpPr>
          <p:cNvPr id="17411" name="Ograda vsebine 2"/>
          <p:cNvSpPr>
            <a:spLocks noGrp="1"/>
          </p:cNvSpPr>
          <p:nvPr>
            <p:ph idx="1"/>
          </p:nvPr>
        </p:nvSpPr>
        <p:spPr>
          <a:xfrm>
            <a:off x="457200" y="1719263"/>
            <a:ext cx="7639050" cy="4176712"/>
          </a:xfrm>
        </p:spPr>
        <p:txBody>
          <a:bodyPr/>
          <a:lstStyle/>
          <a:p>
            <a:r>
              <a:rPr lang="sl-SI" altLang="sl-SI" smtClean="0"/>
              <a:t>Fumigacija z enim plinom (MB, fosfin, SF,..)</a:t>
            </a:r>
          </a:p>
          <a:p>
            <a:r>
              <a:rPr lang="sl-SI" altLang="sl-SI" smtClean="0"/>
              <a:t>Kombinacija:</a:t>
            </a:r>
          </a:p>
          <a:p>
            <a:pPr lvl="1"/>
            <a:r>
              <a:rPr lang="sl-SI" altLang="sl-SI" smtClean="0"/>
              <a:t>Zaporedno dveh tretiranj </a:t>
            </a:r>
          </a:p>
          <a:p>
            <a:pPr lvl="2"/>
            <a:r>
              <a:rPr lang="sl-SI" altLang="sl-SI" smtClean="0"/>
              <a:t>fumigacija + hladno t.	</a:t>
            </a:r>
          </a:p>
          <a:p>
            <a:pPr lvl="1"/>
            <a:r>
              <a:rPr lang="sl-SI" altLang="sl-SI" smtClean="0"/>
              <a:t> Sočasno dveh plinov ali tretiranj</a:t>
            </a:r>
          </a:p>
          <a:p>
            <a:pPr lvl="2"/>
            <a:r>
              <a:rPr lang="sl-SI" altLang="sl-SI" smtClean="0"/>
              <a:t>Fumigacija + kontrol. atmosfera (&lt;O2, &gt;N2, &gt;CO2)</a:t>
            </a:r>
          </a:p>
          <a:p>
            <a:pPr lvl="2"/>
            <a:r>
              <a:rPr lang="sl-SI" altLang="sl-SI" smtClean="0"/>
              <a:t>Fumigacija v vakuumskih komorah (poveča penetracijo)</a:t>
            </a:r>
          </a:p>
        </p:txBody>
      </p:sp>
      <p:sp>
        <p:nvSpPr>
          <p:cNvPr id="17412" name="Ograda številke diapoz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095A05A4-76C1-4C43-9CBA-076F211EE6A7}" type="slidenum">
              <a:rPr lang="sl-SI" altLang="sl-SI" sz="1200" smtClean="0">
                <a:solidFill>
                  <a:srgbClr val="898989"/>
                </a:solidFill>
                <a:latin typeface="Arial" charset="0"/>
              </a:rPr>
              <a:pPr>
                <a:spcBef>
                  <a:spcPct val="0"/>
                </a:spcBef>
                <a:buFontTx/>
                <a:buNone/>
              </a:pPr>
              <a:t>12</a:t>
            </a:fld>
            <a:endParaRPr lang="sl-SI" altLang="sl-SI" sz="1200" smtClean="0">
              <a:solidFill>
                <a:srgbClr val="898989"/>
              </a:solidFill>
              <a:latin typeface="Arial" charset="0"/>
            </a:endParaRPr>
          </a:p>
        </p:txBody>
      </p:sp>
      <p:sp>
        <p:nvSpPr>
          <p:cNvPr id="5" name="Oblaček s puščico levo 4"/>
          <p:cNvSpPr/>
          <p:nvPr/>
        </p:nvSpPr>
        <p:spPr>
          <a:xfrm>
            <a:off x="6642100" y="2300288"/>
            <a:ext cx="2344738" cy="1800225"/>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sl-SI" sz="2000" b="1" dirty="0"/>
              <a:t>Določena stopnja mortalitete ciljnega ŠO</a:t>
            </a:r>
          </a:p>
        </p:txBody>
      </p:sp>
      <p:sp>
        <p:nvSpPr>
          <p:cNvPr id="6" name="PoljeZBesedilom 5"/>
          <p:cNvSpPr txBox="1"/>
          <p:nvPr/>
        </p:nvSpPr>
        <p:spPr>
          <a:xfrm>
            <a:off x="458463" y="5231430"/>
            <a:ext cx="8332840" cy="461665"/>
          </a:xfrm>
          <a:prstGeom prst="rect">
            <a:avLst/>
          </a:prstGeom>
        </p:spPr>
        <p:style>
          <a:lnRef idx="0">
            <a:schemeClr val="accent4"/>
          </a:lnRef>
          <a:fillRef idx="3">
            <a:schemeClr val="accent4"/>
          </a:fillRef>
          <a:effectRef idx="3">
            <a:schemeClr val="accent4"/>
          </a:effectRef>
          <a:fontRef idx="minor">
            <a:schemeClr val="lt1"/>
          </a:fontRef>
        </p:style>
        <p:txBody>
          <a:bodyPr>
            <a:spAutoFit/>
          </a:bodyPr>
          <a:lstStyle/>
          <a:p>
            <a:pPr algn="ctr">
              <a:defRPr/>
            </a:pPr>
            <a:r>
              <a:rPr lang="sl-SI" sz="2400" b="1" dirty="0">
                <a:solidFill>
                  <a:schemeClr val="accent6">
                    <a:lumMod val="75000"/>
                  </a:schemeClr>
                </a:solidFill>
                <a:sym typeface="Wingdings" panose="05000000000000000000" pitchFamily="2" charset="2"/>
              </a:rPr>
              <a:t>  </a:t>
            </a:r>
            <a:r>
              <a:rPr lang="sl-SI" sz="2400" b="1" dirty="0">
                <a:solidFill>
                  <a:schemeClr val="accent6">
                    <a:lumMod val="75000"/>
                  </a:schemeClr>
                </a:solidFill>
              </a:rPr>
              <a:t>Doseči min koncentracijo v določenem časovnem intervalu</a:t>
            </a:r>
          </a:p>
        </p:txBody>
      </p:sp>
    </p:spTree>
    <p:extLst>
      <p:ext uri="{BB962C8B-B14F-4D97-AF65-F5344CB8AC3E}">
        <p14:creationId xmlns:p14="http://schemas.microsoft.com/office/powerpoint/2010/main" val="3799843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slov 1"/>
          <p:cNvSpPr>
            <a:spLocks noGrp="1"/>
          </p:cNvSpPr>
          <p:nvPr>
            <p:ph type="title"/>
          </p:nvPr>
        </p:nvSpPr>
        <p:spPr bwMode="auto">
          <a:xfrm>
            <a:off x="457200" y="574766"/>
            <a:ext cx="8229600" cy="84287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sl-SI" altLang="sl-SI" dirty="0" smtClean="0"/>
              <a:t>Prostori</a:t>
            </a:r>
          </a:p>
        </p:txBody>
      </p:sp>
      <p:sp>
        <p:nvSpPr>
          <p:cNvPr id="18435" name="Ograda vsebine 2"/>
          <p:cNvSpPr>
            <a:spLocks noGrp="1"/>
          </p:cNvSpPr>
          <p:nvPr>
            <p:ph idx="1"/>
          </p:nvPr>
        </p:nvSpPr>
        <p:spPr>
          <a:xfrm>
            <a:off x="457200" y="1763486"/>
            <a:ext cx="8229600" cy="3853544"/>
          </a:xfrm>
        </p:spPr>
        <p:txBody>
          <a:bodyPr/>
          <a:lstStyle/>
          <a:p>
            <a:r>
              <a:rPr lang="sl-SI" altLang="sl-SI" dirty="0" err="1" smtClean="0"/>
              <a:t>Zaplinjevalna</a:t>
            </a:r>
            <a:r>
              <a:rPr lang="sl-SI" altLang="sl-SI" dirty="0" smtClean="0"/>
              <a:t> ohišja in oprema</a:t>
            </a:r>
          </a:p>
          <a:p>
            <a:pPr lvl="1"/>
            <a:r>
              <a:rPr lang="sl-SI" altLang="sl-SI" dirty="0" smtClean="0"/>
              <a:t>namenske </a:t>
            </a:r>
            <a:r>
              <a:rPr lang="sl-SI" altLang="sl-SI" dirty="0" err="1" smtClean="0"/>
              <a:t>fumigirne</a:t>
            </a:r>
            <a:r>
              <a:rPr lang="sl-SI" altLang="sl-SI" dirty="0" smtClean="0"/>
              <a:t> komore, </a:t>
            </a:r>
          </a:p>
          <a:p>
            <a:pPr lvl="1"/>
            <a:r>
              <a:rPr lang="sl-SI" altLang="sl-SI" dirty="0" smtClean="0"/>
              <a:t>silosi, tovorni zabojniki, </a:t>
            </a:r>
          </a:p>
          <a:p>
            <a:pPr lvl="1"/>
            <a:r>
              <a:rPr lang="sl-SI" altLang="sl-SI" dirty="0" smtClean="0"/>
              <a:t>skladišča ali </a:t>
            </a:r>
            <a:r>
              <a:rPr lang="sl-SI" altLang="sl-SI" dirty="0" err="1" smtClean="0"/>
              <a:t>ponjavni</a:t>
            </a:r>
            <a:r>
              <a:rPr lang="sl-SI" altLang="sl-SI" dirty="0" smtClean="0"/>
              <a:t> šotori.</a:t>
            </a:r>
          </a:p>
          <a:p>
            <a:pPr lvl="1"/>
            <a:r>
              <a:rPr lang="sl-SI" altLang="sl-SI" dirty="0" smtClean="0"/>
              <a:t>Materiali, ki niso porozni ali vpojni za </a:t>
            </a:r>
            <a:r>
              <a:rPr lang="sl-SI" altLang="sl-SI" dirty="0" err="1" smtClean="0"/>
              <a:t>fumigant</a:t>
            </a:r>
            <a:r>
              <a:rPr lang="sl-SI" altLang="sl-SI" dirty="0" smtClean="0"/>
              <a:t> (NE tla z zemljo, peskom, tlakovci..), </a:t>
            </a:r>
          </a:p>
          <a:p>
            <a:pPr lvl="1"/>
            <a:r>
              <a:rPr lang="sl-SI" altLang="sl-SI" dirty="0" smtClean="0"/>
              <a:t>Ustrezna </a:t>
            </a:r>
            <a:r>
              <a:rPr lang="sl-SI" altLang="sl-SI" dirty="0" err="1" smtClean="0"/>
              <a:t>plinotesnost</a:t>
            </a:r>
            <a:r>
              <a:rPr lang="sl-SI" altLang="sl-SI" dirty="0" smtClean="0"/>
              <a:t>; npr. zaprt prostor z razpolovnim časom tlaka 10 s ali več (tlak zraka, ki pade z 200 Pa na 100 Pa) lahko štejemo kot ustrezno </a:t>
            </a:r>
            <a:r>
              <a:rPr lang="sl-SI" altLang="sl-SI" dirty="0" err="1" smtClean="0"/>
              <a:t>plinotesen</a:t>
            </a:r>
            <a:r>
              <a:rPr lang="sl-SI" altLang="sl-SI" dirty="0" smtClean="0"/>
              <a:t> za </a:t>
            </a:r>
            <a:r>
              <a:rPr lang="sl-SI" altLang="sl-SI" dirty="0" err="1" smtClean="0"/>
              <a:t>fumigacijo</a:t>
            </a:r>
            <a:r>
              <a:rPr lang="sl-SI" altLang="sl-SI" dirty="0" smtClean="0"/>
              <a:t> z MB</a:t>
            </a:r>
          </a:p>
        </p:txBody>
      </p:sp>
      <p:sp>
        <p:nvSpPr>
          <p:cNvPr id="18436" name="Ograda številke diapoz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7495FCFB-5F20-4713-893A-5DB4342D422E}" type="slidenum">
              <a:rPr lang="sl-SI" altLang="sl-SI" sz="1200" smtClean="0">
                <a:solidFill>
                  <a:srgbClr val="898989"/>
                </a:solidFill>
                <a:latin typeface="Arial" charset="0"/>
              </a:rPr>
              <a:pPr>
                <a:spcBef>
                  <a:spcPct val="0"/>
                </a:spcBef>
                <a:buFontTx/>
                <a:buNone/>
              </a:pPr>
              <a:t>13</a:t>
            </a:fld>
            <a:endParaRPr lang="sl-SI" altLang="sl-SI" sz="1200" smtClean="0">
              <a:solidFill>
                <a:srgbClr val="898989"/>
              </a:solidFill>
              <a:latin typeface="Arial" charset="0"/>
            </a:endParaRPr>
          </a:p>
        </p:txBody>
      </p:sp>
      <p:sp>
        <p:nvSpPr>
          <p:cNvPr id="6" name="PoljeZBesedilom 5"/>
          <p:cNvSpPr txBox="1"/>
          <p:nvPr/>
        </p:nvSpPr>
        <p:spPr>
          <a:xfrm>
            <a:off x="353960" y="5611262"/>
            <a:ext cx="8332840" cy="461665"/>
          </a:xfrm>
          <a:prstGeom prst="rect">
            <a:avLst/>
          </a:prstGeom>
        </p:spPr>
        <p:style>
          <a:lnRef idx="0">
            <a:schemeClr val="accent4"/>
          </a:lnRef>
          <a:fillRef idx="3">
            <a:schemeClr val="accent4"/>
          </a:fillRef>
          <a:effectRef idx="3">
            <a:schemeClr val="accent4"/>
          </a:effectRef>
          <a:fontRef idx="minor">
            <a:schemeClr val="lt1"/>
          </a:fontRef>
        </p:style>
        <p:txBody>
          <a:bodyPr>
            <a:spAutoFit/>
          </a:bodyPr>
          <a:lstStyle/>
          <a:p>
            <a:pPr algn="ctr">
              <a:defRPr/>
            </a:pPr>
            <a:r>
              <a:rPr lang="sl-SI" sz="2400" b="1" dirty="0">
                <a:solidFill>
                  <a:schemeClr val="accent6">
                    <a:lumMod val="75000"/>
                  </a:schemeClr>
                </a:solidFill>
                <a:sym typeface="Wingdings" panose="05000000000000000000" pitchFamily="2" charset="2"/>
              </a:rPr>
              <a:t>  </a:t>
            </a:r>
            <a:r>
              <a:rPr lang="sl-SI" sz="2400" b="1" dirty="0">
                <a:solidFill>
                  <a:schemeClr val="accent6">
                    <a:lumMod val="75000"/>
                  </a:schemeClr>
                </a:solidFill>
              </a:rPr>
              <a:t>Doseči plinotesnost v določenem časovnem intervalu</a:t>
            </a:r>
          </a:p>
        </p:txBody>
      </p:sp>
    </p:spTree>
    <p:extLst>
      <p:ext uri="{BB962C8B-B14F-4D97-AF65-F5344CB8AC3E}">
        <p14:creationId xmlns:p14="http://schemas.microsoft.com/office/powerpoint/2010/main" val="34529887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slov 1"/>
          <p:cNvSpPr>
            <a:spLocks noGrp="1"/>
          </p:cNvSpPr>
          <p:nvPr>
            <p:ph type="title"/>
          </p:nvPr>
        </p:nvSpPr>
        <p:spPr bwMode="auto">
          <a:xfrm>
            <a:off x="457200" y="705394"/>
            <a:ext cx="8229600" cy="7122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sl-SI" altLang="sl-SI" dirty="0" smtClean="0"/>
              <a:t>Oprema za </a:t>
            </a:r>
            <a:r>
              <a:rPr lang="sl-SI" altLang="sl-SI" dirty="0" err="1" smtClean="0"/>
              <a:t>fumigacijo</a:t>
            </a:r>
            <a:endParaRPr lang="sl-SI" altLang="sl-SI" dirty="0" smtClean="0"/>
          </a:p>
        </p:txBody>
      </p:sp>
      <p:sp>
        <p:nvSpPr>
          <p:cNvPr id="19459" name="Ograda vsebine 2"/>
          <p:cNvSpPr>
            <a:spLocks noGrp="1"/>
          </p:cNvSpPr>
          <p:nvPr>
            <p:ph idx="1"/>
          </p:nvPr>
        </p:nvSpPr>
        <p:spPr>
          <a:xfrm>
            <a:off x="457200" y="1719263"/>
            <a:ext cx="8229600" cy="4637087"/>
          </a:xfrm>
        </p:spPr>
        <p:txBody>
          <a:bodyPr/>
          <a:lstStyle/>
          <a:p>
            <a:r>
              <a:rPr lang="sl-SI" altLang="sl-SI" smtClean="0"/>
              <a:t>Merilni instrumenti kalibrirani po navodilih proizvajalca</a:t>
            </a:r>
          </a:p>
          <a:p>
            <a:r>
              <a:rPr lang="sl-SI" altLang="sl-SI" smtClean="0"/>
              <a:t>Dozirne naprave z merilci pretoka/tehtnico</a:t>
            </a:r>
          </a:p>
          <a:p>
            <a:r>
              <a:rPr lang="en-GB" altLang="sl-SI" smtClean="0"/>
              <a:t>Plinski uparjalnik</a:t>
            </a:r>
            <a:endParaRPr lang="sl-SI" altLang="sl-SI" smtClean="0"/>
          </a:p>
          <a:p>
            <a:r>
              <a:rPr lang="sl-SI" altLang="sl-SI" smtClean="0"/>
              <a:t>Oprema za cirkulacijo plina in gretje</a:t>
            </a:r>
          </a:p>
          <a:p>
            <a:r>
              <a:rPr lang="sl-SI" altLang="sl-SI" smtClean="0"/>
              <a:t>Merilci vsebnosti vode, vakuuma, T in koncentracije plina</a:t>
            </a:r>
          </a:p>
          <a:p>
            <a:r>
              <a:rPr lang="sl-SI" altLang="sl-SI" smtClean="0"/>
              <a:t>Zaščitna oprema in merilci rezidualnega plina</a:t>
            </a:r>
          </a:p>
        </p:txBody>
      </p:sp>
      <p:sp>
        <p:nvSpPr>
          <p:cNvPr id="19460" name="Ograda številke diapoz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304C36CD-2406-42EB-9EC2-AA787A8D7DD5}" type="slidenum">
              <a:rPr lang="sl-SI" altLang="sl-SI" sz="1200" smtClean="0">
                <a:solidFill>
                  <a:srgbClr val="898989"/>
                </a:solidFill>
                <a:latin typeface="Arial" charset="0"/>
              </a:rPr>
              <a:pPr>
                <a:spcBef>
                  <a:spcPct val="0"/>
                </a:spcBef>
                <a:buFontTx/>
                <a:buNone/>
              </a:pPr>
              <a:t>14</a:t>
            </a:fld>
            <a:endParaRPr lang="sl-SI" altLang="sl-SI" sz="1200" smtClean="0">
              <a:solidFill>
                <a:srgbClr val="898989"/>
              </a:solidFill>
              <a:latin typeface="Arial" charset="0"/>
            </a:endParaRPr>
          </a:p>
        </p:txBody>
      </p:sp>
    </p:spTree>
    <p:extLst>
      <p:ext uri="{BB962C8B-B14F-4D97-AF65-F5344CB8AC3E}">
        <p14:creationId xmlns:p14="http://schemas.microsoft.com/office/powerpoint/2010/main" val="37579537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slov 1"/>
          <p:cNvSpPr>
            <a:spLocks noGrp="1"/>
          </p:cNvSpPr>
          <p:nvPr>
            <p:ph type="title"/>
          </p:nvPr>
        </p:nvSpPr>
        <p:spPr bwMode="auto">
          <a:xfrm>
            <a:off x="457200" y="705394"/>
            <a:ext cx="8229600" cy="7122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sl-SI" altLang="sl-SI" dirty="0" smtClean="0"/>
              <a:t>Postopki </a:t>
            </a:r>
            <a:r>
              <a:rPr lang="sl-SI" altLang="sl-SI" dirty="0" err="1" smtClean="0"/>
              <a:t>fumigacije</a:t>
            </a:r>
            <a:endParaRPr lang="sl-SI" altLang="sl-SI" dirty="0" smtClean="0"/>
          </a:p>
        </p:txBody>
      </p:sp>
      <p:sp>
        <p:nvSpPr>
          <p:cNvPr id="20483" name="Ograda vsebine 2"/>
          <p:cNvSpPr>
            <a:spLocks noGrp="1"/>
          </p:cNvSpPr>
          <p:nvPr>
            <p:ph idx="1"/>
          </p:nvPr>
        </p:nvSpPr>
        <p:spPr>
          <a:xfrm>
            <a:off x="457200" y="1719263"/>
            <a:ext cx="7639050" cy="4176712"/>
          </a:xfrm>
        </p:spPr>
        <p:txBody>
          <a:bodyPr/>
          <a:lstStyle/>
          <a:p>
            <a:r>
              <a:rPr lang="sl-SI" altLang="sl-SI" dirty="0" smtClean="0"/>
              <a:t>Nalaganje blaga (prostor za kroženje in penetracijo plina)</a:t>
            </a:r>
          </a:p>
          <a:p>
            <a:r>
              <a:rPr lang="sl-SI" altLang="sl-SI" dirty="0" smtClean="0"/>
              <a:t>Nepropustna embalaža </a:t>
            </a:r>
            <a:r>
              <a:rPr lang="sl-SI" altLang="sl-SI" dirty="0" smtClean="0">
                <a:sym typeface="Wingdings" pitchFamily="2" charset="2"/>
              </a:rPr>
              <a:t> perforirana</a:t>
            </a:r>
          </a:p>
          <a:p>
            <a:r>
              <a:rPr lang="sl-SI" altLang="sl-SI" dirty="0" err="1" smtClean="0">
                <a:sym typeface="Wingdings" pitchFamily="2" charset="2"/>
              </a:rPr>
              <a:t>Sorpcija</a:t>
            </a:r>
            <a:r>
              <a:rPr lang="sl-SI" altLang="sl-SI" dirty="0" smtClean="0">
                <a:sym typeface="Wingdings" pitchFamily="2" charset="2"/>
              </a:rPr>
              <a:t> plina minimalna</a:t>
            </a:r>
          </a:p>
          <a:p>
            <a:r>
              <a:rPr lang="sl-SI" altLang="sl-SI" dirty="0" smtClean="0">
                <a:sym typeface="Wingdings" pitchFamily="2" charset="2"/>
              </a:rPr>
              <a:t>Določitev T </a:t>
            </a:r>
            <a:r>
              <a:rPr lang="sl-SI" altLang="sl-SI" dirty="0" err="1" smtClean="0">
                <a:sym typeface="Wingdings" pitchFamily="2" charset="2"/>
              </a:rPr>
              <a:t>fumigiranja</a:t>
            </a:r>
            <a:endParaRPr lang="sl-SI" altLang="sl-SI" dirty="0" smtClean="0">
              <a:sym typeface="Wingdings" pitchFamily="2" charset="2"/>
            </a:endParaRPr>
          </a:p>
          <a:p>
            <a:r>
              <a:rPr lang="sl-SI" altLang="sl-SI" dirty="0" smtClean="0">
                <a:sym typeface="Wingdings" pitchFamily="2" charset="2"/>
              </a:rPr>
              <a:t>Test </a:t>
            </a:r>
            <a:r>
              <a:rPr lang="sl-SI" altLang="sl-SI" dirty="0" err="1" smtClean="0">
                <a:sym typeface="Wingdings" pitchFamily="2" charset="2"/>
              </a:rPr>
              <a:t>plinotestnosti</a:t>
            </a:r>
            <a:endParaRPr lang="sl-SI" altLang="sl-SI" dirty="0" smtClean="0">
              <a:sym typeface="Wingdings" pitchFamily="2" charset="2"/>
            </a:endParaRPr>
          </a:p>
          <a:p>
            <a:r>
              <a:rPr lang="sl-SI" altLang="sl-SI" dirty="0" smtClean="0">
                <a:sym typeface="Wingdings" pitchFamily="2" charset="2"/>
              </a:rPr>
              <a:t>Odmerek (kg/m3), spremljanje beleženje</a:t>
            </a:r>
            <a:endParaRPr lang="sl-SI" altLang="sl-SI" dirty="0" smtClean="0"/>
          </a:p>
          <a:p>
            <a:endParaRPr lang="sl-SI" altLang="sl-SI" dirty="0" smtClean="0"/>
          </a:p>
        </p:txBody>
      </p:sp>
      <p:sp>
        <p:nvSpPr>
          <p:cNvPr id="20484" name="Ograda številke diapoz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C9D62BBC-C2F0-47BB-8793-13886857099C}" type="slidenum">
              <a:rPr lang="sl-SI" altLang="sl-SI" sz="1200" smtClean="0">
                <a:solidFill>
                  <a:srgbClr val="898989"/>
                </a:solidFill>
                <a:latin typeface="Arial" charset="0"/>
              </a:rPr>
              <a:pPr>
                <a:spcBef>
                  <a:spcPct val="0"/>
                </a:spcBef>
                <a:buFontTx/>
                <a:buNone/>
              </a:pPr>
              <a:t>15</a:t>
            </a:fld>
            <a:endParaRPr lang="sl-SI" altLang="sl-SI" sz="1200" smtClean="0">
              <a:solidFill>
                <a:srgbClr val="898989"/>
              </a:solidFill>
              <a:latin typeface="Arial" charset="0"/>
            </a:endParaRPr>
          </a:p>
        </p:txBody>
      </p:sp>
      <p:sp>
        <p:nvSpPr>
          <p:cNvPr id="6" name="PoljeZBesedilom 5"/>
          <p:cNvSpPr txBox="1"/>
          <p:nvPr/>
        </p:nvSpPr>
        <p:spPr>
          <a:xfrm>
            <a:off x="353960" y="5296745"/>
            <a:ext cx="8332840" cy="461665"/>
          </a:xfrm>
          <a:prstGeom prst="rect">
            <a:avLst/>
          </a:prstGeom>
        </p:spPr>
        <p:style>
          <a:lnRef idx="0">
            <a:schemeClr val="accent4"/>
          </a:lnRef>
          <a:fillRef idx="3">
            <a:schemeClr val="accent4"/>
          </a:fillRef>
          <a:effectRef idx="3">
            <a:schemeClr val="accent4"/>
          </a:effectRef>
          <a:fontRef idx="minor">
            <a:schemeClr val="lt1"/>
          </a:fontRef>
        </p:style>
        <p:txBody>
          <a:bodyPr>
            <a:spAutoFit/>
          </a:bodyPr>
          <a:lstStyle/>
          <a:p>
            <a:pPr algn="ctr">
              <a:defRPr/>
            </a:pPr>
            <a:r>
              <a:rPr lang="sl-SI" sz="2400" b="1" dirty="0">
                <a:solidFill>
                  <a:schemeClr val="accent6">
                    <a:lumMod val="75000"/>
                  </a:schemeClr>
                </a:solidFill>
                <a:sym typeface="Wingdings" panose="05000000000000000000" pitchFamily="2" charset="2"/>
              </a:rPr>
              <a:t>  </a:t>
            </a:r>
            <a:r>
              <a:rPr lang="sl-SI" sz="2400" b="1" dirty="0">
                <a:solidFill>
                  <a:schemeClr val="accent6">
                    <a:lumMod val="75000"/>
                  </a:schemeClr>
                </a:solidFill>
              </a:rPr>
              <a:t>Doseči zahtevano učinkovitost fumigacije</a:t>
            </a:r>
          </a:p>
        </p:txBody>
      </p:sp>
    </p:spTree>
    <p:extLst>
      <p:ext uri="{BB962C8B-B14F-4D97-AF65-F5344CB8AC3E}">
        <p14:creationId xmlns:p14="http://schemas.microsoft.com/office/powerpoint/2010/main" val="15373388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Naslov 1"/>
          <p:cNvSpPr>
            <a:spLocks noGrp="1"/>
          </p:cNvSpPr>
          <p:nvPr>
            <p:ph type="title"/>
          </p:nvPr>
        </p:nvSpPr>
        <p:spPr bwMode="auto">
          <a:xfrm>
            <a:off x="457200" y="718456"/>
            <a:ext cx="8229600" cy="6991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sl-SI" altLang="sl-SI" dirty="0" smtClean="0"/>
              <a:t>Pristojni organ</a:t>
            </a:r>
          </a:p>
        </p:txBody>
      </p:sp>
      <p:sp>
        <p:nvSpPr>
          <p:cNvPr id="21507" name="Ograda vsebine 2"/>
          <p:cNvSpPr>
            <a:spLocks noGrp="1"/>
          </p:cNvSpPr>
          <p:nvPr>
            <p:ph idx="1"/>
          </p:nvPr>
        </p:nvSpPr>
        <p:spPr>
          <a:xfrm>
            <a:off x="457200" y="1719263"/>
            <a:ext cx="7639050" cy="4176712"/>
          </a:xfrm>
        </p:spPr>
        <p:txBody>
          <a:bodyPr/>
          <a:lstStyle/>
          <a:p>
            <a:r>
              <a:rPr lang="sl-SI" altLang="sl-SI" dirty="0" smtClean="0"/>
              <a:t>NPPO je odgovorna za ocenjevanje, odobritev in spremljanje uporabe zaplinjevanja kot fitosanitarnega ukrepa, ki jih izvajajo pooblaščeni subjekti za zaplinjevanje. </a:t>
            </a:r>
          </a:p>
          <a:p>
            <a:r>
              <a:rPr lang="sl-SI" altLang="sl-SI" dirty="0" smtClean="0"/>
              <a:t>Tudi NPPO države uvoznice, kadar se proizvodi obdelujejo ali dokončajo med prevozom, preverja izpolnjevanje zahtev</a:t>
            </a:r>
          </a:p>
        </p:txBody>
      </p:sp>
      <p:sp>
        <p:nvSpPr>
          <p:cNvPr id="21508" name="Ograda številke diapoz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4388A809-1C82-4504-B78C-5B82C3513C21}" type="slidenum">
              <a:rPr lang="sl-SI" altLang="sl-SI" sz="1200" smtClean="0">
                <a:solidFill>
                  <a:srgbClr val="898989"/>
                </a:solidFill>
                <a:latin typeface="Arial" charset="0"/>
              </a:rPr>
              <a:pPr>
                <a:spcBef>
                  <a:spcPct val="0"/>
                </a:spcBef>
                <a:buFontTx/>
                <a:buNone/>
              </a:pPr>
              <a:t>16</a:t>
            </a:fld>
            <a:endParaRPr lang="sl-SI" altLang="sl-SI" sz="1200" smtClean="0">
              <a:solidFill>
                <a:srgbClr val="898989"/>
              </a:solidFill>
              <a:latin typeface="Arial" charset="0"/>
            </a:endParaRPr>
          </a:p>
        </p:txBody>
      </p:sp>
      <p:sp>
        <p:nvSpPr>
          <p:cNvPr id="6" name="PoljeZBesedilom 5"/>
          <p:cNvSpPr txBox="1"/>
          <p:nvPr/>
        </p:nvSpPr>
        <p:spPr>
          <a:xfrm>
            <a:off x="117986" y="5444902"/>
            <a:ext cx="8332840" cy="461665"/>
          </a:xfrm>
          <a:prstGeom prst="rect">
            <a:avLst/>
          </a:prstGeom>
        </p:spPr>
        <p:style>
          <a:lnRef idx="0">
            <a:schemeClr val="accent4"/>
          </a:lnRef>
          <a:fillRef idx="3">
            <a:schemeClr val="accent4"/>
          </a:fillRef>
          <a:effectRef idx="3">
            <a:schemeClr val="accent4"/>
          </a:effectRef>
          <a:fontRef idx="minor">
            <a:schemeClr val="lt1"/>
          </a:fontRef>
        </p:style>
        <p:txBody>
          <a:bodyPr>
            <a:spAutoFit/>
          </a:bodyPr>
          <a:lstStyle/>
          <a:p>
            <a:pPr algn="ctr">
              <a:defRPr/>
            </a:pPr>
            <a:r>
              <a:rPr lang="sl-SI" sz="2400" b="1" dirty="0">
                <a:solidFill>
                  <a:schemeClr val="accent6">
                    <a:lumMod val="75000"/>
                  </a:schemeClr>
                </a:solidFill>
                <a:sym typeface="Wingdings" panose="05000000000000000000" pitchFamily="2" charset="2"/>
              </a:rPr>
              <a:t>  </a:t>
            </a:r>
            <a:r>
              <a:rPr lang="sl-SI" sz="2400" b="1" dirty="0">
                <a:solidFill>
                  <a:schemeClr val="accent6">
                    <a:lumMod val="75000"/>
                  </a:schemeClr>
                </a:solidFill>
              </a:rPr>
              <a:t>NPPO odobri in vodi seznam izvajalcev fumigacije</a:t>
            </a:r>
          </a:p>
        </p:txBody>
      </p:sp>
    </p:spTree>
    <p:extLst>
      <p:ext uri="{BB962C8B-B14F-4D97-AF65-F5344CB8AC3E}">
        <p14:creationId xmlns:p14="http://schemas.microsoft.com/office/powerpoint/2010/main" val="41619825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slov 1"/>
          <p:cNvSpPr>
            <a:spLocks noGrp="1"/>
          </p:cNvSpPr>
          <p:nvPr>
            <p:ph type="title"/>
          </p:nvPr>
        </p:nvSpPr>
        <p:spPr bwMode="auto">
          <a:xfrm>
            <a:off x="457200" y="731520"/>
            <a:ext cx="8229600" cy="68611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sl-SI" altLang="sl-SI" dirty="0" smtClean="0"/>
              <a:t>Tveganja</a:t>
            </a:r>
          </a:p>
        </p:txBody>
      </p:sp>
      <p:sp>
        <p:nvSpPr>
          <p:cNvPr id="22531" name="Ograda vsebine 2"/>
          <p:cNvSpPr>
            <a:spLocks noGrp="1"/>
          </p:cNvSpPr>
          <p:nvPr>
            <p:ph idx="1"/>
          </p:nvPr>
        </p:nvSpPr>
        <p:spPr>
          <a:xfrm>
            <a:off x="457200" y="1600200"/>
            <a:ext cx="8229600" cy="4756150"/>
          </a:xfrm>
        </p:spPr>
        <p:txBody>
          <a:bodyPr/>
          <a:lstStyle/>
          <a:p>
            <a:r>
              <a:rPr lang="sl-SI" altLang="sl-SI" smtClean="0"/>
              <a:t>NPPO odobri vsakega izvajalca fumigacije za posebne postopke, primerne za zaplinjevanje blaga</a:t>
            </a:r>
          </a:p>
          <a:p>
            <a:r>
              <a:rPr lang="sl-SI" altLang="sl-SI" smtClean="0"/>
              <a:t>Fumigant mora biti „preverjen“ in zadoščati predpisom za okolje, zdravje in varnost </a:t>
            </a:r>
          </a:p>
          <a:p>
            <a:r>
              <a:rPr lang="sl-SI" altLang="sl-SI" smtClean="0"/>
              <a:t>primeren za blago, prav tako oprema/prostor.</a:t>
            </a:r>
          </a:p>
          <a:p>
            <a:r>
              <a:rPr lang="sl-SI" altLang="sl-SI" smtClean="0"/>
              <a:t>Ocena tveganja za zdravje in varnost, pri zaplinjenih pošiljkah pred raztovarjanjem ali pregledom fumigiranega blaga.</a:t>
            </a:r>
          </a:p>
        </p:txBody>
      </p:sp>
      <p:sp>
        <p:nvSpPr>
          <p:cNvPr id="22532" name="Ograda številke diapoz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fld id="{6ACE501D-C56A-45AE-9934-FB010E1D56D0}" type="slidenum">
              <a:rPr lang="sl-SI" altLang="sl-SI" smtClean="0">
                <a:solidFill>
                  <a:srgbClr val="898989"/>
                </a:solidFill>
              </a:rPr>
              <a:pPr/>
              <a:t>17</a:t>
            </a:fld>
            <a:endParaRPr lang="sl-SI" altLang="sl-SI" smtClean="0">
              <a:solidFill>
                <a:srgbClr val="898989"/>
              </a:solidFill>
            </a:endParaRPr>
          </a:p>
        </p:txBody>
      </p:sp>
    </p:spTree>
    <p:extLst>
      <p:ext uri="{BB962C8B-B14F-4D97-AF65-F5344CB8AC3E}">
        <p14:creationId xmlns:p14="http://schemas.microsoft.com/office/powerpoint/2010/main" val="3298143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70560" y="1054610"/>
            <a:ext cx="8149589" cy="2831544"/>
          </a:xfrm>
          <a:prstGeom prst="rect">
            <a:avLst/>
          </a:prstGeom>
          <a:noFill/>
        </p:spPr>
        <p:txBody>
          <a:bodyPr wrap="square" rtlCol="0">
            <a:spAutoFit/>
          </a:bodyPr>
          <a:lstStyle/>
          <a:p>
            <a:r>
              <a:rPr lang="sl-SI" sz="2400" dirty="0">
                <a:latin typeface="Calibri (body)"/>
                <a:cs typeface="Arial" pitchFamily="34" charset="0"/>
              </a:rPr>
              <a:t>Več informacij o </a:t>
            </a:r>
            <a:r>
              <a:rPr lang="sl-SI" sz="2400" dirty="0" smtClean="0">
                <a:latin typeface="Calibri (body)"/>
                <a:cs typeface="Arial" pitchFamily="34" charset="0"/>
              </a:rPr>
              <a:t>predlogih ISPM, ki so v javni obravnavi v </a:t>
            </a:r>
            <a:r>
              <a:rPr lang="sl-SI" sz="2400" dirty="0">
                <a:latin typeface="Calibri (body)"/>
                <a:cs typeface="Arial" pitchFamily="34" charset="0"/>
              </a:rPr>
              <a:t>letu </a:t>
            </a:r>
            <a:r>
              <a:rPr lang="sl-SI" sz="2400" dirty="0" smtClean="0">
                <a:latin typeface="Calibri (body)"/>
                <a:cs typeface="Arial" pitchFamily="34" charset="0"/>
              </a:rPr>
              <a:t>2018,</a:t>
            </a:r>
            <a:r>
              <a:rPr lang="en-US" sz="2400" dirty="0" smtClean="0">
                <a:latin typeface="Calibri (body)"/>
                <a:cs typeface="Arial" pitchFamily="34" charset="0"/>
              </a:rPr>
              <a:t> </a:t>
            </a:r>
            <a:r>
              <a:rPr lang="sl-SI" sz="2400" dirty="0">
                <a:latin typeface="Calibri (body)"/>
                <a:cs typeface="Arial" pitchFamily="34" charset="0"/>
              </a:rPr>
              <a:t>lahko dobite </a:t>
            </a:r>
            <a:r>
              <a:rPr lang="sl-SI" sz="2400" dirty="0" smtClean="0">
                <a:latin typeface="Calibri (body)"/>
                <a:cs typeface="Arial" pitchFamily="34" charset="0"/>
              </a:rPr>
              <a:t>v</a:t>
            </a:r>
            <a:r>
              <a:rPr lang="en-US" sz="2400" dirty="0" smtClean="0">
                <a:latin typeface="Calibri (body)"/>
                <a:cs typeface="Arial" pitchFamily="34" charset="0"/>
              </a:rPr>
              <a:t>:</a:t>
            </a:r>
          </a:p>
          <a:p>
            <a:pPr marL="342900" indent="-342900">
              <a:spcBef>
                <a:spcPts val="600"/>
              </a:spcBef>
              <a:buFont typeface="Arial" panose="020B0604020202020204" pitchFamily="34" charset="0"/>
              <a:buChar char="•"/>
            </a:pPr>
            <a:r>
              <a:rPr lang="sl-SI" sz="2400" dirty="0">
                <a:latin typeface="Calibri (body)"/>
                <a:cs typeface="Arial" pitchFamily="34" charset="0"/>
              </a:rPr>
              <a:t>Poročilih Strokovnega panela za </a:t>
            </a:r>
            <a:r>
              <a:rPr lang="sl-SI" sz="2400" dirty="0" smtClean="0">
                <a:latin typeface="Calibri (body)"/>
                <a:cs typeface="Arial" pitchFamily="34" charset="0"/>
              </a:rPr>
              <a:t>(</a:t>
            </a:r>
            <a:r>
              <a:rPr lang="en-US" sz="2400" b="1" dirty="0" smtClean="0">
                <a:latin typeface="Calibri (body)"/>
                <a:cs typeface="Arial" pitchFamily="34" charset="0"/>
                <a:hlinkClick r:id="rId3"/>
              </a:rPr>
              <a:t>Technical Panel </a:t>
            </a:r>
            <a:r>
              <a:rPr lang="en-US" sz="2400" b="1" dirty="0">
                <a:latin typeface="Calibri (body)"/>
                <a:cs typeface="Arial" pitchFamily="34" charset="0"/>
              </a:rPr>
              <a:t>on Phytosanitary Treatments (TPPT</a:t>
            </a:r>
            <a:r>
              <a:rPr lang="sl-SI" sz="2400" b="1" dirty="0" smtClean="0">
                <a:latin typeface="Calibri (body)"/>
                <a:cs typeface="Arial" pitchFamily="34" charset="0"/>
              </a:rPr>
              <a:t>)</a:t>
            </a:r>
            <a:endParaRPr lang="en-US" sz="2400" b="1" dirty="0" smtClean="0">
              <a:latin typeface="Calibri (body)"/>
              <a:cs typeface="Arial" pitchFamily="34" charset="0"/>
            </a:endParaRPr>
          </a:p>
          <a:p>
            <a:pPr marL="342900" indent="-342900">
              <a:spcBef>
                <a:spcPts val="600"/>
              </a:spcBef>
              <a:buFont typeface="Arial" panose="020B0604020202020204" pitchFamily="34" charset="0"/>
              <a:buChar char="•"/>
            </a:pPr>
            <a:r>
              <a:rPr lang="sl-SI" sz="2400" dirty="0">
                <a:latin typeface="Calibri (body)"/>
                <a:cs typeface="Arial" pitchFamily="34" charset="0"/>
              </a:rPr>
              <a:t>Poročilu Odbora za standarde iz </a:t>
            </a:r>
            <a:r>
              <a:rPr lang="sl-SI" sz="2400" dirty="0" smtClean="0">
                <a:latin typeface="Calibri (body)"/>
                <a:cs typeface="Arial" pitchFamily="34" charset="0"/>
              </a:rPr>
              <a:t>maja </a:t>
            </a:r>
            <a:r>
              <a:rPr lang="en-US" sz="2400" dirty="0" smtClean="0">
                <a:latin typeface="Calibri (body)"/>
                <a:cs typeface="Arial" pitchFamily="34" charset="0"/>
              </a:rPr>
              <a:t>2017 </a:t>
            </a:r>
            <a:r>
              <a:rPr lang="sl-SI" sz="2400" dirty="0" smtClean="0">
                <a:latin typeface="Calibri (body)"/>
                <a:cs typeface="Arial" pitchFamily="34" charset="0"/>
              </a:rPr>
              <a:t>(</a:t>
            </a:r>
            <a:r>
              <a:rPr lang="en-US" sz="2400" b="1" dirty="0" smtClean="0">
                <a:latin typeface="Calibri (body)"/>
                <a:cs typeface="Arial" pitchFamily="34" charset="0"/>
                <a:hlinkClick r:id="rId4"/>
              </a:rPr>
              <a:t>Standards Committee</a:t>
            </a:r>
            <a:r>
              <a:rPr lang="sl-SI" sz="2400" b="1" dirty="0" smtClean="0">
                <a:latin typeface="Calibri (body)"/>
                <a:cs typeface="Arial" pitchFamily="34" charset="0"/>
              </a:rPr>
              <a:t>)</a:t>
            </a:r>
            <a:r>
              <a:rPr lang="en-US" sz="2400" b="1" dirty="0" smtClean="0">
                <a:latin typeface="Calibri (body)"/>
                <a:cs typeface="Arial" pitchFamily="34" charset="0"/>
              </a:rPr>
              <a:t> </a:t>
            </a:r>
            <a:r>
              <a:rPr lang="sl-SI" sz="2400" dirty="0" smtClean="0">
                <a:latin typeface="Calibri (body)"/>
                <a:cs typeface="Arial" pitchFamily="34" charset="0"/>
              </a:rPr>
              <a:t>in maja </a:t>
            </a:r>
            <a:r>
              <a:rPr lang="en-US" sz="2400" dirty="0" smtClean="0">
                <a:latin typeface="Calibri (body)"/>
                <a:cs typeface="Arial" pitchFamily="34" charset="0"/>
              </a:rPr>
              <a:t>2018 </a:t>
            </a:r>
            <a:r>
              <a:rPr lang="sl-SI" sz="2400" dirty="0" smtClean="0">
                <a:latin typeface="Calibri (body)"/>
                <a:cs typeface="Arial" pitchFamily="34" charset="0"/>
              </a:rPr>
              <a:t>delovne skupine </a:t>
            </a:r>
            <a:r>
              <a:rPr lang="en-US" sz="2400" b="1" dirty="0" smtClean="0">
                <a:latin typeface="Calibri (body)"/>
                <a:cs typeface="Arial" pitchFamily="34" charset="0"/>
              </a:rPr>
              <a:t>SC-7</a:t>
            </a:r>
            <a:r>
              <a:rPr lang="sl-SI" sz="2400" b="1" dirty="0" smtClean="0">
                <a:latin typeface="Calibri (body)"/>
                <a:cs typeface="Arial" pitchFamily="34" charset="0"/>
              </a:rPr>
              <a:t> (</a:t>
            </a:r>
            <a:r>
              <a:rPr lang="en-US" sz="2400" b="1" dirty="0" smtClean="0">
                <a:latin typeface="Calibri (body)"/>
                <a:cs typeface="Arial" pitchFamily="34" charset="0"/>
              </a:rPr>
              <a:t>Standards Committee Working Group</a:t>
            </a:r>
            <a:endParaRPr lang="en-US" sz="2400" dirty="0">
              <a:latin typeface="Calibri (body)"/>
              <a:cs typeface="Arial" pitchFamily="34" charset="0"/>
            </a:endParaRPr>
          </a:p>
        </p:txBody>
      </p:sp>
      <p:sp>
        <p:nvSpPr>
          <p:cNvPr id="4" name="PoljeZBesedilom 3"/>
          <p:cNvSpPr txBox="1"/>
          <p:nvPr/>
        </p:nvSpPr>
        <p:spPr>
          <a:xfrm>
            <a:off x="986457" y="4654068"/>
            <a:ext cx="7197213" cy="1015663"/>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endParaRPr lang="sl-SI" sz="2000" b="1" dirty="0" smtClean="0"/>
          </a:p>
          <a:p>
            <a:r>
              <a:rPr lang="sl-SI" sz="2000" b="1" dirty="0" smtClean="0"/>
              <a:t>Vprašanja in pripombe pošljite na </a:t>
            </a:r>
            <a:r>
              <a:rPr lang="sl-SI" sz="2000" b="1" dirty="0" smtClean="0">
                <a:hlinkClick r:id="rId5"/>
              </a:rPr>
              <a:t>slovensko IPPC kontaktno točko</a:t>
            </a:r>
            <a:endParaRPr lang="sl-SI" sz="2000" b="1" dirty="0" smtClean="0"/>
          </a:p>
          <a:p>
            <a:endParaRPr lang="sl-SI" sz="2000" b="1" dirty="0"/>
          </a:p>
        </p:txBody>
      </p:sp>
    </p:spTree>
    <p:extLst>
      <p:ext uri="{BB962C8B-B14F-4D97-AF65-F5344CB8AC3E}">
        <p14:creationId xmlns:p14="http://schemas.microsoft.com/office/powerpoint/2010/main" val="1966377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6109" y="1514235"/>
            <a:ext cx="7898674" cy="3416320"/>
          </a:xfrm>
          <a:prstGeom prst="rect">
            <a:avLst/>
          </a:prstGeom>
        </p:spPr>
        <p:txBody>
          <a:bodyPr wrap="square">
            <a:spAutoFit/>
          </a:bodyPr>
          <a:lstStyle/>
          <a:p>
            <a:pPr algn="ctr">
              <a:buFont typeface="Arial" charset="0"/>
              <a:buNone/>
              <a:defRPr/>
            </a:pPr>
            <a:r>
              <a:rPr lang="fr-FR" altLang="en-US" sz="2400" b="1" dirty="0">
                <a:solidFill>
                  <a:schemeClr val="accent5">
                    <a:lumMod val="50000"/>
                  </a:schemeClr>
                </a:solidFill>
                <a:ea typeface="Arial Unicode MS" panose="020B0604020202020204" pitchFamily="34" charset="-128"/>
                <a:cs typeface="Arial" panose="020B0604020202020204" pitchFamily="34" charset="0"/>
              </a:rPr>
              <a:t>IPPC </a:t>
            </a:r>
            <a:r>
              <a:rPr lang="fr-FR" altLang="en-US" sz="2400" b="1" dirty="0" smtClean="0">
                <a:solidFill>
                  <a:schemeClr val="accent5">
                    <a:lumMod val="50000"/>
                  </a:schemeClr>
                </a:solidFill>
                <a:ea typeface="Arial Unicode MS" panose="020B0604020202020204" pitchFamily="34" charset="-128"/>
                <a:cs typeface="Arial" panose="020B0604020202020204" pitchFamily="34" charset="0"/>
              </a:rPr>
              <a:t>Secretariat</a:t>
            </a:r>
            <a:endParaRPr lang="fr-FR" altLang="en-US" sz="2400" b="1" dirty="0">
              <a:solidFill>
                <a:schemeClr val="accent5">
                  <a:lumMod val="50000"/>
                </a:schemeClr>
              </a:solidFill>
              <a:ea typeface="Arial Unicode MS" panose="020B0604020202020204" pitchFamily="34" charset="-128"/>
              <a:cs typeface="Arial" panose="020B0604020202020204" pitchFamily="34" charset="0"/>
            </a:endParaRPr>
          </a:p>
          <a:p>
            <a:pPr algn="ctr">
              <a:buFont typeface="Arial" charset="0"/>
              <a:buNone/>
              <a:defRPr/>
            </a:pPr>
            <a:r>
              <a:rPr lang="fr-FR" altLang="en-US" sz="2400" b="1" dirty="0">
                <a:solidFill>
                  <a:schemeClr val="accent5">
                    <a:lumMod val="50000"/>
                  </a:schemeClr>
                </a:solidFill>
                <a:ea typeface="Arial Unicode MS" panose="020B0604020202020204" pitchFamily="34" charset="-128"/>
                <a:cs typeface="Arial" panose="020B0604020202020204" pitchFamily="34" charset="0"/>
              </a:rPr>
              <a:t>Food and Agriculture </a:t>
            </a:r>
            <a:r>
              <a:rPr lang="fr-FR" altLang="en-US" sz="2400" b="1" dirty="0" err="1">
                <a:solidFill>
                  <a:schemeClr val="accent5">
                    <a:lumMod val="50000"/>
                  </a:schemeClr>
                </a:solidFill>
                <a:ea typeface="Arial Unicode MS" panose="020B0604020202020204" pitchFamily="34" charset="-128"/>
                <a:cs typeface="Arial" panose="020B0604020202020204" pitchFamily="34" charset="0"/>
              </a:rPr>
              <a:t>Organization</a:t>
            </a:r>
            <a:r>
              <a:rPr lang="fr-FR" altLang="en-US" sz="2400" b="1" dirty="0">
                <a:solidFill>
                  <a:schemeClr val="accent5">
                    <a:lumMod val="50000"/>
                  </a:schemeClr>
                </a:solidFill>
                <a:ea typeface="Arial Unicode MS" panose="020B0604020202020204" pitchFamily="34" charset="-128"/>
                <a:cs typeface="Arial" panose="020B0604020202020204" pitchFamily="34" charset="0"/>
              </a:rPr>
              <a:t> of the United Nations </a:t>
            </a:r>
          </a:p>
          <a:p>
            <a:pPr algn="ctr">
              <a:buFont typeface="Arial" charset="0"/>
              <a:buNone/>
              <a:defRPr/>
            </a:pPr>
            <a:r>
              <a:rPr lang="fr-FR" altLang="en-US" sz="2400" b="1" dirty="0" err="1">
                <a:solidFill>
                  <a:schemeClr val="accent5">
                    <a:lumMod val="50000"/>
                  </a:schemeClr>
                </a:solidFill>
                <a:ea typeface="Arial Unicode MS" panose="020B0604020202020204" pitchFamily="34" charset="-128"/>
                <a:cs typeface="Arial" panose="020B0604020202020204" pitchFamily="34" charset="0"/>
              </a:rPr>
              <a:t>Viale</a:t>
            </a:r>
            <a:r>
              <a:rPr lang="fr-FR" altLang="en-US" sz="2400" b="1" dirty="0">
                <a:solidFill>
                  <a:schemeClr val="accent5">
                    <a:lumMod val="50000"/>
                  </a:schemeClr>
                </a:solidFill>
                <a:ea typeface="Arial Unicode MS" panose="020B0604020202020204" pitchFamily="34" charset="-128"/>
                <a:cs typeface="Arial" panose="020B0604020202020204" pitchFamily="34" charset="0"/>
              </a:rPr>
              <a:t> delle Terme di Caracalla, 00153 Rome, </a:t>
            </a:r>
            <a:r>
              <a:rPr lang="fr-FR" altLang="en-US" sz="2400" b="1" dirty="0" err="1">
                <a:solidFill>
                  <a:schemeClr val="accent5">
                    <a:lumMod val="50000"/>
                  </a:schemeClr>
                </a:solidFill>
                <a:ea typeface="Arial Unicode MS" panose="020B0604020202020204" pitchFamily="34" charset="-128"/>
                <a:cs typeface="Arial" panose="020B0604020202020204" pitchFamily="34" charset="0"/>
              </a:rPr>
              <a:t>Italy</a:t>
            </a:r>
            <a:r>
              <a:rPr lang="fr-FR" altLang="en-US" sz="2400" b="1" dirty="0">
                <a:solidFill>
                  <a:schemeClr val="accent5">
                    <a:lumMod val="50000"/>
                  </a:schemeClr>
                </a:solidFill>
                <a:ea typeface="Arial Unicode MS" panose="020B0604020202020204" pitchFamily="34" charset="-128"/>
                <a:cs typeface="Arial" panose="020B0604020202020204" pitchFamily="34" charset="0"/>
              </a:rPr>
              <a:t> </a:t>
            </a:r>
          </a:p>
          <a:p>
            <a:pPr algn="ctr">
              <a:buFont typeface="Arial" charset="0"/>
              <a:buNone/>
              <a:defRPr/>
            </a:pPr>
            <a:r>
              <a:rPr lang="fr-FR" altLang="en-US" sz="2400" b="1" dirty="0">
                <a:solidFill>
                  <a:schemeClr val="accent5">
                    <a:lumMod val="50000"/>
                  </a:schemeClr>
                </a:solidFill>
                <a:ea typeface="Arial Unicode MS" panose="020B0604020202020204" pitchFamily="34" charset="-128"/>
                <a:cs typeface="Arial" panose="020B0604020202020204" pitchFamily="34" charset="0"/>
              </a:rPr>
              <a:t>Tel.: +39-0657054812</a:t>
            </a:r>
            <a:br>
              <a:rPr lang="fr-FR" altLang="en-US" sz="2400" b="1" dirty="0">
                <a:solidFill>
                  <a:schemeClr val="accent5">
                    <a:lumMod val="50000"/>
                  </a:schemeClr>
                </a:solidFill>
                <a:ea typeface="Arial Unicode MS" panose="020B0604020202020204" pitchFamily="34" charset="-128"/>
                <a:cs typeface="Arial" panose="020B0604020202020204" pitchFamily="34" charset="0"/>
              </a:rPr>
            </a:br>
            <a:r>
              <a:rPr lang="fr-FR" altLang="en-US" sz="2400" b="1" dirty="0">
                <a:solidFill>
                  <a:schemeClr val="accent5">
                    <a:lumMod val="50000"/>
                  </a:schemeClr>
                </a:solidFill>
                <a:ea typeface="Arial Unicode MS" panose="020B0604020202020204" pitchFamily="34" charset="-128"/>
                <a:cs typeface="Arial" panose="020B0604020202020204" pitchFamily="34" charset="0"/>
              </a:rPr>
              <a:t>Email: </a:t>
            </a:r>
            <a:r>
              <a:rPr lang="fr-FR" altLang="en-US" sz="2400" b="1" dirty="0">
                <a:ea typeface="Arial Unicode MS" panose="020B0604020202020204" pitchFamily="34" charset="-128"/>
                <a:cs typeface="Arial" panose="020B0604020202020204" pitchFamily="34" charset="0"/>
                <a:hlinkClick r:id="rId2"/>
              </a:rPr>
              <a:t>IPPC@fao.org</a:t>
            </a:r>
            <a:endParaRPr lang="fr-FR" altLang="en-US" sz="2400" b="1" dirty="0">
              <a:ea typeface="Arial Unicode MS" panose="020B0604020202020204" pitchFamily="34" charset="-128"/>
              <a:cs typeface="Arial" panose="020B0604020202020204" pitchFamily="34" charset="0"/>
            </a:endParaRPr>
          </a:p>
          <a:p>
            <a:pPr algn="ctr">
              <a:buFont typeface="Arial" charset="0"/>
              <a:buNone/>
              <a:defRPr/>
            </a:pPr>
            <a:endParaRPr lang="fr-FR" altLang="en-US" sz="2400" b="1" dirty="0">
              <a:ea typeface="Arial Unicode MS" panose="020B0604020202020204" pitchFamily="34" charset="-128"/>
              <a:cs typeface="Arial" panose="020B0604020202020204" pitchFamily="34" charset="0"/>
            </a:endParaRPr>
          </a:p>
          <a:p>
            <a:pPr algn="ctr">
              <a:buFont typeface="Arial" charset="0"/>
              <a:buNone/>
              <a:defRPr/>
            </a:pPr>
            <a:r>
              <a:rPr lang="fr-FR" altLang="en-US" sz="2400" b="1" dirty="0" err="1">
                <a:solidFill>
                  <a:schemeClr val="accent5">
                    <a:lumMod val="50000"/>
                  </a:schemeClr>
                </a:solidFill>
                <a:ea typeface="Arial Unicode MS" panose="020B0604020202020204" pitchFamily="34" charset="-128"/>
                <a:cs typeface="Arial" panose="020B0604020202020204" pitchFamily="34" charset="0"/>
              </a:rPr>
              <a:t>Websites</a:t>
            </a:r>
            <a:r>
              <a:rPr lang="fr-FR" altLang="en-US" sz="2400" b="1" dirty="0">
                <a:solidFill>
                  <a:schemeClr val="accent5">
                    <a:lumMod val="50000"/>
                  </a:schemeClr>
                </a:solidFill>
                <a:ea typeface="Arial Unicode MS" panose="020B0604020202020204" pitchFamily="34" charset="-128"/>
                <a:cs typeface="Arial" panose="020B0604020202020204" pitchFamily="34" charset="0"/>
              </a:rPr>
              <a:t>: </a:t>
            </a:r>
          </a:p>
          <a:p>
            <a:pPr algn="ctr">
              <a:buFont typeface="Arial" charset="0"/>
              <a:buNone/>
              <a:defRPr/>
            </a:pPr>
            <a:r>
              <a:rPr lang="fr-FR" altLang="en-US" sz="2400" b="1" dirty="0">
                <a:solidFill>
                  <a:srgbClr val="002060"/>
                </a:solidFill>
                <a:ea typeface="Arial Unicode MS" panose="020B0604020202020204" pitchFamily="34" charset="-128"/>
                <a:cs typeface="Arial" panose="020B0604020202020204" pitchFamily="34" charset="0"/>
                <a:hlinkClick r:id="rId3"/>
              </a:rPr>
              <a:t>www.fao.org</a:t>
            </a:r>
            <a:endParaRPr lang="fr-FR" altLang="en-US" sz="2400" b="1" dirty="0">
              <a:solidFill>
                <a:srgbClr val="002060"/>
              </a:solidFill>
              <a:ea typeface="Arial Unicode MS" panose="020B0604020202020204" pitchFamily="34" charset="-128"/>
              <a:cs typeface="Arial" panose="020B0604020202020204" pitchFamily="34" charset="0"/>
              <a:hlinkClick r:id="rId4"/>
            </a:endParaRPr>
          </a:p>
          <a:p>
            <a:pPr algn="ctr">
              <a:buFont typeface="Arial" charset="0"/>
              <a:buNone/>
              <a:defRPr/>
            </a:pPr>
            <a:r>
              <a:rPr lang="fr-FR" altLang="en-US" sz="2400" b="1" dirty="0">
                <a:solidFill>
                  <a:srgbClr val="002060"/>
                </a:solidFill>
                <a:ea typeface="Arial Unicode MS" panose="020B0604020202020204" pitchFamily="34" charset="-128"/>
                <a:cs typeface="Arial" panose="020B0604020202020204" pitchFamily="34" charset="0"/>
                <a:hlinkClick r:id="rId5"/>
              </a:rPr>
              <a:t>www.ippc.int</a:t>
            </a:r>
            <a:r>
              <a:rPr lang="fr-FR" altLang="en-US" sz="2400" b="1" dirty="0">
                <a:solidFill>
                  <a:srgbClr val="002060"/>
                </a:solidFill>
                <a:ea typeface="Arial Unicode MS" panose="020B0604020202020204" pitchFamily="34" charset="-128"/>
                <a:cs typeface="Arial" panose="020B0604020202020204" pitchFamily="34" charset="0"/>
              </a:rPr>
              <a:t> </a:t>
            </a:r>
            <a:endParaRPr lang="fr-FR" altLang="en-US" sz="2400" b="1" dirty="0">
              <a:ea typeface="Arial Unicode MS" panose="020B0604020202020204" pitchFamily="34" charset="-128"/>
              <a:cs typeface="Arial" panose="020B0604020202020204" pitchFamily="34" charset="0"/>
            </a:endParaRPr>
          </a:p>
        </p:txBody>
      </p:sp>
      <p:sp>
        <p:nvSpPr>
          <p:cNvPr id="3" name="Title 1"/>
          <p:cNvSpPr txBox="1">
            <a:spLocks/>
          </p:cNvSpPr>
          <p:nvPr/>
        </p:nvSpPr>
        <p:spPr>
          <a:xfrm>
            <a:off x="375138" y="599835"/>
            <a:ext cx="8440616" cy="9144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US" sz="3400" b="1" dirty="0" smtClean="0">
                <a:solidFill>
                  <a:srgbClr val="165A30"/>
                </a:solidFill>
                <a:effectLst>
                  <a:outerShdw blurRad="38100" dist="38100" dir="2700000" algn="tl">
                    <a:srgbClr val="000000">
                      <a:alpha val="43137"/>
                    </a:srgbClr>
                  </a:outerShdw>
                </a:effectLst>
                <a:latin typeface="+mn-lt"/>
                <a:ea typeface="Arial Unicode MS" panose="020B0604020202020204" pitchFamily="34" charset="-128"/>
                <a:cs typeface="Arial" panose="020B0604020202020204" pitchFamily="34" charset="0"/>
              </a:rPr>
              <a:t>Contacts</a:t>
            </a:r>
            <a:endParaRPr lang="en-US" sz="3400" b="1" dirty="0">
              <a:solidFill>
                <a:srgbClr val="165A30"/>
              </a:solidFill>
              <a:effectLst>
                <a:outerShdw blurRad="38100" dist="38100" dir="2700000" algn="tl">
                  <a:srgbClr val="000000">
                    <a:alpha val="43137"/>
                  </a:srgbClr>
                </a:outerShdw>
              </a:effectLst>
              <a:latin typeface="+mn-lt"/>
              <a:ea typeface="Arial Unicode MS" panose="020B0604020202020204" pitchFamily="34" charset="-128"/>
              <a:cs typeface="Arial" panose="020B0604020202020204" pitchFamily="34" charset="0"/>
            </a:endParaRPr>
          </a:p>
        </p:txBody>
      </p:sp>
      <p:pic>
        <p:nvPicPr>
          <p:cNvPr id="1028" name="Picture 4" descr="Risultati immagini per facebook button">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394123" y="5116535"/>
            <a:ext cx="651127" cy="651127"/>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Risultati immagini per twitter">
            <a:hlinkClick r:id="rId8"/>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383818" y="5116535"/>
            <a:ext cx="651127" cy="651127"/>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Risultati immagini per linkedin button">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404428" y="5116535"/>
            <a:ext cx="651127" cy="651127"/>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Risultati immagini per youtube">
            <a:hlinkClick r:id="rId12"/>
          </p:cNvPr>
          <p:cNvPicPr>
            <a:picLocks noChangeAspect="1" noChangeArrowheads="1"/>
          </p:cNvPicPr>
          <p:nvPr/>
        </p:nvPicPr>
        <p:blipFill rotWithShape="1">
          <a:blip r:embed="rId13" cstate="print">
            <a:extLst>
              <a:ext uri="{28A0092B-C50C-407E-A947-70E740481C1C}">
                <a14:useLocalDpi xmlns:a14="http://schemas.microsoft.com/office/drawing/2010/main" val="0"/>
              </a:ext>
            </a:extLst>
          </a:blip>
          <a:srcRect l="12751" t="32154" r="10678" b="30603"/>
          <a:stretch/>
        </p:blipFill>
        <p:spPr bwMode="auto">
          <a:xfrm>
            <a:off x="5303529" y="5054949"/>
            <a:ext cx="1562216" cy="7598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45819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p:txBody>
          <a:bodyPr/>
          <a:lstStyle/>
          <a:p>
            <a:r>
              <a:rPr lang="sl-SI" dirty="0" smtClean="0">
                <a:hlinkClick r:id="rId2"/>
              </a:rPr>
              <a:t>Prevod FAO slovarja</a:t>
            </a:r>
            <a:endParaRPr lang="sl-SI" dirty="0"/>
          </a:p>
        </p:txBody>
      </p:sp>
      <p:sp>
        <p:nvSpPr>
          <p:cNvPr id="3" name="Podnaslov 2"/>
          <p:cNvSpPr>
            <a:spLocks noGrp="1"/>
          </p:cNvSpPr>
          <p:nvPr>
            <p:ph type="subTitle" idx="1"/>
          </p:nvPr>
        </p:nvSpPr>
        <p:spPr/>
        <p:txBody>
          <a:bodyPr/>
          <a:lstStyle/>
          <a:p>
            <a:r>
              <a:rPr lang="sl-SI" dirty="0" smtClean="0">
                <a:hlinkClick r:id="rId3"/>
              </a:rPr>
              <a:t>IPPC kontaktna točka</a:t>
            </a:r>
            <a:endParaRPr lang="sl-SI" dirty="0" smtClean="0"/>
          </a:p>
          <a:p>
            <a:r>
              <a:rPr lang="sl-SI" dirty="0" smtClean="0"/>
              <a:t>Uprava RS za varno hrano, veterinarstvo in </a:t>
            </a:r>
            <a:r>
              <a:rPr lang="sl-SI" dirty="0" smtClean="0">
                <a:hlinkClick r:id="rId4"/>
              </a:rPr>
              <a:t>varstvo rastlin</a:t>
            </a:r>
            <a:endParaRPr lang="sl-SI" dirty="0"/>
          </a:p>
        </p:txBody>
      </p:sp>
    </p:spTree>
    <p:extLst>
      <p:ext uri="{BB962C8B-B14F-4D97-AF65-F5344CB8AC3E}">
        <p14:creationId xmlns:p14="http://schemas.microsoft.com/office/powerpoint/2010/main" val="33493657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slov 1"/>
          <p:cNvSpPr>
            <a:spLocks noGrp="1"/>
          </p:cNvSpPr>
          <p:nvPr>
            <p:ph type="title"/>
          </p:nvPr>
        </p:nvSpPr>
        <p:spPr bwMode="auto">
          <a:xfrm>
            <a:off x="457200" y="600890"/>
            <a:ext cx="8229600" cy="81674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algn="r"/>
            <a:r>
              <a:rPr lang="sl-SI" altLang="sl-SI" dirty="0" smtClean="0"/>
              <a:t>Razvoj predloga ISPM za </a:t>
            </a:r>
            <a:r>
              <a:rPr lang="sl-SI" altLang="sl-SI" dirty="0" err="1" smtClean="0"/>
              <a:t>fumigacijo</a:t>
            </a:r>
            <a:endParaRPr lang="sl-SI" altLang="sl-SI" dirty="0" smtClean="0"/>
          </a:p>
        </p:txBody>
      </p:sp>
      <p:sp>
        <p:nvSpPr>
          <p:cNvPr id="11267" name="Ograda vsebine 2"/>
          <p:cNvSpPr>
            <a:spLocks noGrp="1"/>
          </p:cNvSpPr>
          <p:nvPr>
            <p:ph idx="1"/>
          </p:nvPr>
        </p:nvSpPr>
        <p:spPr>
          <a:xfrm>
            <a:off x="457200" y="1600200"/>
            <a:ext cx="8229600" cy="2893423"/>
          </a:xfrm>
        </p:spPr>
        <p:txBody>
          <a:bodyPr/>
          <a:lstStyle/>
          <a:p>
            <a:r>
              <a:rPr lang="sl-SI" altLang="sl-SI" dirty="0" smtClean="0"/>
              <a:t>Drugi predlog standarda je z vsebino nekje med smernicami in priročnikom</a:t>
            </a:r>
          </a:p>
          <a:p>
            <a:r>
              <a:rPr lang="sl-SI" altLang="sl-SI" dirty="0" smtClean="0"/>
              <a:t>1. sprejet standard je bil za toplotno obdelavo</a:t>
            </a:r>
          </a:p>
          <a:p>
            <a:r>
              <a:rPr lang="sl-SI" altLang="sl-SI" dirty="0" smtClean="0"/>
              <a:t>Upošteva primerljive pripombe, prejete lani za toplotno obdelavo</a:t>
            </a:r>
          </a:p>
          <a:p>
            <a:r>
              <a:rPr lang="sl-SI" altLang="sl-SI" dirty="0" smtClean="0"/>
              <a:t>V razvoju še ISPM za tri vrste </a:t>
            </a:r>
            <a:r>
              <a:rPr lang="sl-SI" altLang="sl-SI" dirty="0" err="1" smtClean="0"/>
              <a:t>tretiranj</a:t>
            </a:r>
            <a:endParaRPr lang="sl-SI" altLang="sl-SI" dirty="0" smtClean="0"/>
          </a:p>
          <a:p>
            <a:endParaRPr lang="sl-SI" altLang="sl-SI" dirty="0" smtClean="0"/>
          </a:p>
        </p:txBody>
      </p:sp>
      <p:sp>
        <p:nvSpPr>
          <p:cNvPr id="11268" name="Ograda številke diapoz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79D09E2D-8F21-4E8E-BB29-7C109E24279D}" type="slidenum">
              <a:rPr lang="sl-SI" altLang="sl-SI" sz="1200" smtClean="0">
                <a:solidFill>
                  <a:srgbClr val="898989"/>
                </a:solidFill>
                <a:latin typeface="Arial" charset="0"/>
              </a:rPr>
              <a:pPr>
                <a:spcBef>
                  <a:spcPct val="0"/>
                </a:spcBef>
                <a:buFontTx/>
                <a:buNone/>
              </a:pPr>
              <a:t>3</a:t>
            </a:fld>
            <a:endParaRPr lang="sl-SI" altLang="sl-SI" sz="1200" smtClean="0">
              <a:solidFill>
                <a:srgbClr val="898989"/>
              </a:solidFill>
              <a:latin typeface="Arial" charset="0"/>
            </a:endParaRPr>
          </a:p>
        </p:txBody>
      </p:sp>
      <p:sp>
        <p:nvSpPr>
          <p:cNvPr id="5" name="PoljeZBesedilom 4"/>
          <p:cNvSpPr txBox="1"/>
          <p:nvPr/>
        </p:nvSpPr>
        <p:spPr>
          <a:xfrm>
            <a:off x="722670" y="4556574"/>
            <a:ext cx="7964129" cy="1384995"/>
          </a:xfrm>
          <a:prstGeom prst="rect">
            <a:avLst/>
          </a:prstGeom>
        </p:spPr>
        <p:style>
          <a:lnRef idx="0">
            <a:schemeClr val="accent4"/>
          </a:lnRef>
          <a:fillRef idx="3">
            <a:schemeClr val="accent4"/>
          </a:fillRef>
          <a:effectRef idx="3">
            <a:schemeClr val="accent4"/>
          </a:effectRef>
          <a:fontRef idx="minor">
            <a:schemeClr val="lt1"/>
          </a:fontRef>
        </p:style>
        <p:txBody>
          <a:bodyPr>
            <a:spAutoFit/>
          </a:bodyPr>
          <a:lstStyle/>
          <a:p>
            <a:pPr algn="ctr">
              <a:defRPr/>
            </a:pPr>
            <a:r>
              <a:rPr lang="sl-SI" sz="2800" b="1" dirty="0">
                <a:solidFill>
                  <a:schemeClr val="accent6">
                    <a:lumMod val="75000"/>
                  </a:schemeClr>
                </a:solidFill>
              </a:rPr>
              <a:t>Namen predloga 2014-004: opredeliti zahteve za uporabo fitosanitarne </a:t>
            </a:r>
            <a:r>
              <a:rPr lang="sl-SI" sz="2800" b="1" dirty="0" err="1">
                <a:solidFill>
                  <a:schemeClr val="accent6">
                    <a:lumMod val="75000"/>
                  </a:schemeClr>
                </a:solidFill>
              </a:rPr>
              <a:t>fumigacije</a:t>
            </a:r>
            <a:r>
              <a:rPr lang="sl-SI" sz="2800" b="1" dirty="0">
                <a:solidFill>
                  <a:schemeClr val="accent6">
                    <a:lumMod val="75000"/>
                  </a:schemeClr>
                </a:solidFill>
              </a:rPr>
              <a:t>, zlasti </a:t>
            </a:r>
            <a:r>
              <a:rPr lang="sl-SI" sz="2800" b="1" dirty="0" err="1">
                <a:solidFill>
                  <a:schemeClr val="accent6">
                    <a:lumMod val="75000"/>
                  </a:schemeClr>
                </a:solidFill>
              </a:rPr>
              <a:t>tretiranj</a:t>
            </a:r>
            <a:r>
              <a:rPr lang="sl-SI" sz="2800" b="1" dirty="0">
                <a:solidFill>
                  <a:schemeClr val="accent6">
                    <a:lumMod val="75000"/>
                  </a:schemeClr>
                </a:solidFill>
              </a:rPr>
              <a:t>, sprejetih v okviru ISPM 28.</a:t>
            </a:r>
          </a:p>
        </p:txBody>
      </p:sp>
    </p:spTree>
    <p:extLst>
      <p:ext uri="{BB962C8B-B14F-4D97-AF65-F5344CB8AC3E}">
        <p14:creationId xmlns:p14="http://schemas.microsoft.com/office/powerpoint/2010/main" val="29215108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457200" y="489852"/>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defRPr sz="3200" b="1">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b="1">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b="1">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b="1">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b="1">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b="1">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b="1">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b="1">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b="1">
                <a:solidFill>
                  <a:schemeClr val="tx1"/>
                </a:solidFill>
                <a:latin typeface="Calibri" panose="020F0502020204030204" pitchFamily="34" charset="0"/>
              </a:defRPr>
            </a:lvl9pPr>
          </a:lstStyle>
          <a:p>
            <a:pPr algn="ctr" eaLnBrk="0" fontAlgn="base" hangingPunct="0">
              <a:spcBef>
                <a:spcPct val="0"/>
              </a:spcBef>
              <a:spcAft>
                <a:spcPct val="0"/>
              </a:spcAft>
              <a:defRPr/>
            </a:pPr>
            <a:r>
              <a:rPr lang="sl-SI" altLang="ja-JP" sz="4400" dirty="0">
                <a:solidFill>
                  <a:srgbClr val="165A30"/>
                </a:solidFill>
                <a:latin typeface="Calibri (body)"/>
                <a:cs typeface="Arial" panose="020B0604020202020204" pitchFamily="34" charset="0"/>
              </a:rPr>
              <a:t>Splošni premisleki</a:t>
            </a:r>
            <a:endParaRPr lang="en-US" altLang="ja-JP" sz="4400" dirty="0">
              <a:solidFill>
                <a:srgbClr val="165A30"/>
              </a:solidFill>
              <a:latin typeface="Calibri (body)"/>
              <a:cs typeface="Arial" panose="020B0604020202020204" pitchFamily="34" charset="0"/>
            </a:endParaRPr>
          </a:p>
          <a:p>
            <a:pPr algn="ctr" eaLnBrk="0" fontAlgn="base" hangingPunct="0">
              <a:spcBef>
                <a:spcPct val="0"/>
              </a:spcBef>
              <a:spcAft>
                <a:spcPct val="0"/>
              </a:spcAft>
              <a:buFontTx/>
              <a:buNone/>
              <a:defRPr/>
            </a:pPr>
            <a:endParaRPr lang="en-US" altLang="ja-JP" sz="4400" dirty="0" smtClean="0">
              <a:solidFill>
                <a:srgbClr val="165A30"/>
              </a:solidFill>
              <a:latin typeface="Calibri (body)"/>
              <a:cs typeface="Arial" panose="020B0604020202020204" pitchFamily="34" charset="0"/>
            </a:endParaRPr>
          </a:p>
        </p:txBody>
      </p:sp>
      <p:grpSp>
        <p:nvGrpSpPr>
          <p:cNvPr id="5" name="Group 4"/>
          <p:cNvGrpSpPr/>
          <p:nvPr/>
        </p:nvGrpSpPr>
        <p:grpSpPr>
          <a:xfrm>
            <a:off x="403765" y="1523017"/>
            <a:ext cx="8283035" cy="5029199"/>
            <a:chOff x="136099" y="1771254"/>
            <a:chExt cx="8283035" cy="5029199"/>
          </a:xfrm>
        </p:grpSpPr>
        <p:sp>
          <p:nvSpPr>
            <p:cNvPr id="6" name="Freeform 5"/>
            <p:cNvSpPr/>
            <p:nvPr/>
          </p:nvSpPr>
          <p:spPr>
            <a:xfrm>
              <a:off x="136099" y="1771254"/>
              <a:ext cx="3112075" cy="3112075"/>
            </a:xfrm>
            <a:custGeom>
              <a:avLst/>
              <a:gdLst>
                <a:gd name="connsiteX0" fmla="*/ 0 w 3112075"/>
                <a:gd name="connsiteY0" fmla="*/ 1556038 h 3112075"/>
                <a:gd name="connsiteX1" fmla="*/ 1556038 w 3112075"/>
                <a:gd name="connsiteY1" fmla="*/ 0 h 3112075"/>
                <a:gd name="connsiteX2" fmla="*/ 3112076 w 3112075"/>
                <a:gd name="connsiteY2" fmla="*/ 1556038 h 3112075"/>
                <a:gd name="connsiteX3" fmla="*/ 1556038 w 3112075"/>
                <a:gd name="connsiteY3" fmla="*/ 3112076 h 3112075"/>
                <a:gd name="connsiteX4" fmla="*/ 0 w 3112075"/>
                <a:gd name="connsiteY4" fmla="*/ 1556038 h 31120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12075" h="3112075">
                  <a:moveTo>
                    <a:pt x="0" y="1556038"/>
                  </a:moveTo>
                  <a:cubicBezTo>
                    <a:pt x="0" y="696662"/>
                    <a:pt x="696662" y="0"/>
                    <a:pt x="1556038" y="0"/>
                  </a:cubicBezTo>
                  <a:cubicBezTo>
                    <a:pt x="2415414" y="0"/>
                    <a:pt x="3112076" y="696662"/>
                    <a:pt x="3112076" y="1556038"/>
                  </a:cubicBezTo>
                  <a:cubicBezTo>
                    <a:pt x="3112076" y="2415414"/>
                    <a:pt x="2415414" y="3112076"/>
                    <a:pt x="1556038" y="3112076"/>
                  </a:cubicBezTo>
                  <a:cubicBezTo>
                    <a:pt x="696662" y="3112076"/>
                    <a:pt x="0" y="2415414"/>
                    <a:pt x="0" y="1556038"/>
                  </a:cubicBezTo>
                  <a:close/>
                </a:path>
              </a:pathLst>
            </a:custGeom>
            <a:solidFill>
              <a:srgbClr val="9BBB59">
                <a:lumMod val="60000"/>
                <a:lumOff val="40000"/>
                <a:alpha val="50000"/>
              </a:srgbClr>
            </a:solidFill>
            <a:ln w="25400" cap="flat" cmpd="sng" algn="ctr">
              <a:solidFill>
                <a:sysClr val="window" lastClr="FFFFFF">
                  <a:hueOff val="0"/>
                  <a:satOff val="0"/>
                  <a:lumOff val="0"/>
                  <a:alphaOff val="0"/>
                </a:sysClr>
              </a:solidFill>
              <a:prstDash val="solid"/>
            </a:ln>
            <a:effectLst/>
          </p:spPr>
          <p:txBody>
            <a:bodyPr spcFirstLastPara="0" vert="horz" wrap="square" lIns="627021" tIns="481153" rIns="627021" bIns="481153" numCol="1" spcCol="1270" anchor="ctr" anchorCtr="0">
              <a:noAutofit/>
            </a:bodyPr>
            <a:lstStyle/>
            <a:p>
              <a:pPr lvl="0" algn="ctr" defTabSz="889000">
                <a:lnSpc>
                  <a:spcPct val="90000"/>
                </a:lnSpc>
                <a:spcBef>
                  <a:spcPct val="0"/>
                </a:spcBef>
                <a:spcAft>
                  <a:spcPct val="35000"/>
                </a:spcAft>
                <a:defRPr/>
              </a:pPr>
              <a:r>
                <a:rPr kumimoji="0" lang="sl-SI" altLang="ja-JP" sz="2000" b="0" i="0" u="none" strike="noStrike" kern="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34" charset="-128"/>
                  <a:cs typeface="Arial" panose="020B0604020202020204" pitchFamily="34" charset="0"/>
                </a:rPr>
                <a:t>Uskladiti</a:t>
              </a:r>
              <a:r>
                <a:rPr kumimoji="0" lang="en-US" altLang="ja-JP" sz="2000" b="0" i="0" u="none" strike="noStrike" kern="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34" charset="-128"/>
                  <a:cs typeface="Arial" panose="020B0604020202020204" pitchFamily="34" charset="0"/>
                </a:rPr>
                <a:t>, </a:t>
              </a:r>
              <a:r>
                <a:rPr kumimoji="0" lang="sl-SI" altLang="ja-JP" sz="2000" b="0" i="0" u="none" strike="noStrike" kern="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34" charset="-128"/>
                  <a:cs typeface="Arial" panose="020B0604020202020204" pitchFamily="34" charset="0"/>
                </a:rPr>
                <a:t>kot je le mogoče natančno, predlog </a:t>
              </a:r>
              <a:r>
                <a:rPr kumimoji="0" lang="en-US" altLang="ja-JP" sz="2000" b="0" i="0" u="none" strike="noStrike" kern="0" cap="none" spc="0" normalizeH="0" baseline="0" noProof="0" dirty="0" err="1" smtClean="0">
                  <a:ln>
                    <a:noFill/>
                  </a:ln>
                  <a:solidFill>
                    <a:prstClr val="black"/>
                  </a:solidFill>
                  <a:effectLst/>
                  <a:uLnTx/>
                  <a:uFillTx/>
                  <a:latin typeface="Arial" panose="020B0604020202020204" pitchFamily="34" charset="0"/>
                  <a:ea typeface="ＭＳ Ｐゴシック" panose="020B0600070205080204" pitchFamily="34" charset="-128"/>
                  <a:cs typeface="Arial" panose="020B0604020202020204" pitchFamily="34" charset="0"/>
                </a:rPr>
                <a:t>fumiga</a:t>
              </a:r>
              <a:r>
                <a:rPr kumimoji="0" lang="sl-SI" altLang="ja-JP" sz="2000" b="0" i="0" u="none" strike="noStrike" kern="0" cap="none" spc="0" normalizeH="0" baseline="0" noProof="0" dirty="0" err="1" smtClean="0">
                  <a:ln>
                    <a:noFill/>
                  </a:ln>
                  <a:solidFill>
                    <a:prstClr val="black"/>
                  </a:solidFill>
                  <a:effectLst/>
                  <a:uLnTx/>
                  <a:uFillTx/>
                  <a:latin typeface="Arial" panose="020B0604020202020204" pitchFamily="34" charset="0"/>
                  <a:ea typeface="ＭＳ Ｐゴシック" panose="020B0600070205080204" pitchFamily="34" charset="-128"/>
                  <a:cs typeface="Arial" panose="020B0604020202020204" pitchFamily="34" charset="0"/>
                </a:rPr>
                <a:t>cije</a:t>
              </a:r>
              <a:r>
                <a:rPr kumimoji="0" lang="sl-SI" altLang="ja-JP" sz="2000" b="0" i="0" u="none" strike="noStrike" kern="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34" charset="-128"/>
                  <a:cs typeface="Arial" panose="020B0604020202020204" pitchFamily="34" charset="0"/>
                </a:rPr>
                <a:t> s standardom temperaturne</a:t>
              </a:r>
              <a:r>
                <a:rPr kumimoji="0" lang="sl-SI" altLang="ja-JP" sz="2000" b="0" i="0" u="none" strike="noStrike" kern="0" cap="none" spc="0" normalizeH="0" noProof="0" dirty="0" smtClean="0">
                  <a:ln>
                    <a:noFill/>
                  </a:ln>
                  <a:solidFill>
                    <a:prstClr val="black"/>
                  </a:solidFill>
                  <a:effectLst/>
                  <a:uLnTx/>
                  <a:uFillTx/>
                  <a:latin typeface="Arial" panose="020B0604020202020204" pitchFamily="34" charset="0"/>
                  <a:ea typeface="ＭＳ Ｐゴシック" panose="020B0600070205080204" pitchFamily="34" charset="-128"/>
                  <a:cs typeface="Arial" panose="020B0604020202020204" pitchFamily="34" charset="0"/>
                </a:rPr>
                <a:t> obdelave</a:t>
              </a:r>
              <a:r>
                <a:rPr lang="en-US" altLang="ja-JP" sz="2000" kern="0" dirty="0" smtClean="0">
                  <a:solidFill>
                    <a:prstClr val="black"/>
                  </a:solidFill>
                  <a:latin typeface="Arial" panose="020B0604020202020204" pitchFamily="34" charset="0"/>
                  <a:cs typeface="Arial" panose="020B0604020202020204" pitchFamily="34" charset="0"/>
                </a:rPr>
                <a:t> (ISPM42</a:t>
              </a:r>
              <a:r>
                <a:rPr lang="en-US" altLang="ja-JP" sz="2000" kern="0" dirty="0">
                  <a:solidFill>
                    <a:prstClr val="black"/>
                  </a:solidFill>
                  <a:latin typeface="Arial" panose="020B0604020202020204" pitchFamily="34" charset="0"/>
                  <a:cs typeface="Arial" panose="020B0604020202020204" pitchFamily="34" charset="0"/>
                </a:rPr>
                <a:t>) </a:t>
              </a:r>
              <a:endParaRPr kumimoji="0" lang="en-GB" sz="20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7" name="Freeform 6"/>
            <p:cNvSpPr/>
            <p:nvPr/>
          </p:nvSpPr>
          <p:spPr>
            <a:xfrm>
              <a:off x="2631182" y="2515392"/>
              <a:ext cx="3112075" cy="3112075"/>
            </a:xfrm>
            <a:custGeom>
              <a:avLst/>
              <a:gdLst>
                <a:gd name="connsiteX0" fmla="*/ 0 w 3112075"/>
                <a:gd name="connsiteY0" fmla="*/ 1556038 h 3112075"/>
                <a:gd name="connsiteX1" fmla="*/ 1556038 w 3112075"/>
                <a:gd name="connsiteY1" fmla="*/ 0 h 3112075"/>
                <a:gd name="connsiteX2" fmla="*/ 3112076 w 3112075"/>
                <a:gd name="connsiteY2" fmla="*/ 1556038 h 3112075"/>
                <a:gd name="connsiteX3" fmla="*/ 1556038 w 3112075"/>
                <a:gd name="connsiteY3" fmla="*/ 3112076 h 3112075"/>
                <a:gd name="connsiteX4" fmla="*/ 0 w 3112075"/>
                <a:gd name="connsiteY4" fmla="*/ 1556038 h 31120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12075" h="3112075">
                  <a:moveTo>
                    <a:pt x="0" y="1556038"/>
                  </a:moveTo>
                  <a:cubicBezTo>
                    <a:pt x="0" y="696662"/>
                    <a:pt x="696662" y="0"/>
                    <a:pt x="1556038" y="0"/>
                  </a:cubicBezTo>
                  <a:cubicBezTo>
                    <a:pt x="2415414" y="0"/>
                    <a:pt x="3112076" y="696662"/>
                    <a:pt x="3112076" y="1556038"/>
                  </a:cubicBezTo>
                  <a:cubicBezTo>
                    <a:pt x="3112076" y="2415414"/>
                    <a:pt x="2415414" y="3112076"/>
                    <a:pt x="1556038" y="3112076"/>
                  </a:cubicBezTo>
                  <a:cubicBezTo>
                    <a:pt x="696662" y="3112076"/>
                    <a:pt x="0" y="2415414"/>
                    <a:pt x="0" y="1556038"/>
                  </a:cubicBezTo>
                  <a:close/>
                </a:path>
              </a:pathLst>
            </a:custGeom>
            <a:solidFill>
              <a:srgbClr val="F79646">
                <a:lumMod val="40000"/>
                <a:lumOff val="60000"/>
                <a:alpha val="50000"/>
              </a:srgbClr>
            </a:solidFill>
            <a:ln w="25400" cap="flat" cmpd="sng" algn="ctr">
              <a:solidFill>
                <a:sysClr val="window" lastClr="FFFFFF">
                  <a:hueOff val="0"/>
                  <a:satOff val="0"/>
                  <a:lumOff val="0"/>
                  <a:alphaOff val="0"/>
                </a:sysClr>
              </a:solidFill>
              <a:prstDash val="solid"/>
            </a:ln>
            <a:effectLst/>
          </p:spPr>
          <p:txBody>
            <a:bodyPr spcFirstLastPara="0" vert="horz" wrap="square" lIns="627021" tIns="481153" rIns="627021" bIns="481153" numCol="1" spcCol="1270" anchor="ctr" anchorCtr="0">
              <a:noAutofit/>
            </a:bodyPr>
            <a:lstStyle/>
            <a:p>
              <a:pPr lvl="0" algn="ctr" defTabSz="889000">
                <a:lnSpc>
                  <a:spcPct val="90000"/>
                </a:lnSpc>
                <a:spcBef>
                  <a:spcPct val="0"/>
                </a:spcBef>
                <a:spcAft>
                  <a:spcPct val="35000"/>
                </a:spcAft>
                <a:defRPr/>
              </a:pPr>
              <a:r>
                <a:rPr lang="en-US" sz="2000" kern="0" dirty="0" err="1" smtClean="0">
                  <a:solidFill>
                    <a:prstClr val="black"/>
                  </a:solidFill>
                  <a:latin typeface="Arial" panose="020B0604020202020204" pitchFamily="34" charset="0"/>
                  <a:cs typeface="Arial" panose="020B0604020202020204" pitchFamily="34" charset="0"/>
                </a:rPr>
                <a:t>Doda</a:t>
              </a:r>
              <a:r>
                <a:rPr lang="sl-SI" sz="2000" kern="0" dirty="0" smtClean="0">
                  <a:solidFill>
                    <a:prstClr val="black"/>
                  </a:solidFill>
                  <a:latin typeface="Arial" panose="020B0604020202020204" pitchFamily="34" charset="0"/>
                  <a:cs typeface="Arial" panose="020B0604020202020204" pitchFamily="34" charset="0"/>
                </a:rPr>
                <a:t>ti</a:t>
              </a:r>
              <a:r>
                <a:rPr lang="en-US" sz="2000" kern="0" dirty="0" smtClean="0">
                  <a:solidFill>
                    <a:prstClr val="black"/>
                  </a:solidFill>
                  <a:latin typeface="Arial" panose="020B0604020202020204" pitchFamily="34" charset="0"/>
                  <a:cs typeface="Arial" panose="020B0604020202020204" pitchFamily="34" charset="0"/>
                </a:rPr>
                <a:t> </a:t>
              </a:r>
              <a:r>
                <a:rPr lang="en-US" sz="2000" kern="0" dirty="0" err="1">
                  <a:solidFill>
                    <a:prstClr val="black"/>
                  </a:solidFill>
                  <a:latin typeface="Arial" panose="020B0604020202020204" pitchFamily="34" charset="0"/>
                  <a:cs typeface="Arial" panose="020B0604020202020204" pitchFamily="34" charset="0"/>
                </a:rPr>
                <a:t>podatke</a:t>
              </a:r>
              <a:r>
                <a:rPr lang="en-US" sz="2000" kern="0" dirty="0">
                  <a:solidFill>
                    <a:prstClr val="black"/>
                  </a:solidFill>
                  <a:latin typeface="Arial" panose="020B0604020202020204" pitchFamily="34" charset="0"/>
                  <a:cs typeface="Arial" panose="020B0604020202020204" pitchFamily="34" charset="0"/>
                </a:rPr>
                <a:t> o </a:t>
              </a:r>
              <a:r>
                <a:rPr lang="sl-SI" sz="2000" kern="0" dirty="0" err="1" smtClean="0">
                  <a:solidFill>
                    <a:prstClr val="black"/>
                  </a:solidFill>
                  <a:latin typeface="Arial" panose="020B0604020202020204" pitchFamily="34" charset="0"/>
                  <a:cs typeface="Arial" panose="020B0604020202020204" pitchFamily="34" charset="0"/>
                </a:rPr>
                <a:t>tretiranjih</a:t>
              </a:r>
              <a:r>
                <a:rPr lang="sl-SI" sz="2000" kern="0" dirty="0" smtClean="0">
                  <a:solidFill>
                    <a:prstClr val="black"/>
                  </a:solidFill>
                  <a:latin typeface="Arial" panose="020B0604020202020204" pitchFamily="34" charset="0"/>
                  <a:cs typeface="Arial" panose="020B0604020202020204" pitchFamily="34" charset="0"/>
                </a:rPr>
                <a:t> </a:t>
              </a:r>
              <a:r>
                <a:rPr lang="en-US" sz="2000" kern="0" dirty="0" err="1" smtClean="0">
                  <a:solidFill>
                    <a:prstClr val="black"/>
                  </a:solidFill>
                  <a:latin typeface="Arial" panose="020B0604020202020204" pitchFamily="34" charset="0"/>
                  <a:cs typeface="Arial" panose="020B0604020202020204" pitchFamily="34" charset="0"/>
                </a:rPr>
                <a:t>razsute</a:t>
              </a:r>
              <a:r>
                <a:rPr lang="sl-SI" sz="2000" kern="0" dirty="0" smtClean="0">
                  <a:solidFill>
                    <a:prstClr val="black"/>
                  </a:solidFill>
                  <a:latin typeface="Arial" panose="020B0604020202020204" pitchFamily="34" charset="0"/>
                  <a:cs typeface="Arial" panose="020B0604020202020204" pitchFamily="34" charset="0"/>
                </a:rPr>
                <a:t>ga blaga </a:t>
              </a:r>
              <a:r>
                <a:rPr lang="en-US" sz="2000" kern="0" dirty="0" smtClean="0">
                  <a:solidFill>
                    <a:prstClr val="black"/>
                  </a:solidFill>
                  <a:latin typeface="Arial" panose="020B0604020202020204" pitchFamily="34" charset="0"/>
                  <a:cs typeface="Arial" panose="020B0604020202020204" pitchFamily="34" charset="0"/>
                </a:rPr>
                <a:t>in </a:t>
              </a:r>
              <a:r>
                <a:rPr lang="en-US" sz="2000" kern="0" dirty="0" err="1">
                  <a:solidFill>
                    <a:prstClr val="black"/>
                  </a:solidFill>
                  <a:latin typeface="Arial" panose="020B0604020202020204" pitchFamily="34" charset="0"/>
                  <a:cs typeface="Arial" panose="020B0604020202020204" pitchFamily="34" charset="0"/>
                </a:rPr>
                <a:t>fumigantih</a:t>
              </a:r>
              <a:r>
                <a:rPr lang="en-US" sz="2000" kern="0" dirty="0">
                  <a:solidFill>
                    <a:prstClr val="black"/>
                  </a:solidFill>
                  <a:latin typeface="Arial" panose="020B0604020202020204" pitchFamily="34" charset="0"/>
                  <a:cs typeface="Arial" panose="020B0604020202020204" pitchFamily="34" charset="0"/>
                </a:rPr>
                <a:t>, </a:t>
              </a:r>
              <a:r>
                <a:rPr lang="en-US" sz="2000" kern="0" dirty="0" err="1">
                  <a:solidFill>
                    <a:prstClr val="black"/>
                  </a:solidFill>
                  <a:latin typeface="Arial" panose="020B0604020202020204" pitchFamily="34" charset="0"/>
                  <a:cs typeface="Arial" panose="020B0604020202020204" pitchFamily="34" charset="0"/>
                </a:rPr>
                <a:t>ki</a:t>
              </a:r>
              <a:r>
                <a:rPr lang="en-US" sz="2000" kern="0" dirty="0">
                  <a:solidFill>
                    <a:prstClr val="black"/>
                  </a:solidFill>
                  <a:latin typeface="Arial" panose="020B0604020202020204" pitchFamily="34" charset="0"/>
                  <a:cs typeface="Arial" panose="020B0604020202020204" pitchFamily="34" charset="0"/>
                </a:rPr>
                <a:t> so </a:t>
              </a:r>
              <a:r>
                <a:rPr lang="en-US" sz="2000" kern="0" dirty="0" err="1">
                  <a:solidFill>
                    <a:prstClr val="black"/>
                  </a:solidFill>
                  <a:latin typeface="Arial" panose="020B0604020202020204" pitchFamily="34" charset="0"/>
                  <a:cs typeface="Arial" panose="020B0604020202020204" pitchFamily="34" charset="0"/>
                </a:rPr>
                <a:t>vneseni</a:t>
              </a:r>
              <a:r>
                <a:rPr lang="en-US" sz="2000" kern="0" dirty="0">
                  <a:solidFill>
                    <a:prstClr val="black"/>
                  </a:solidFill>
                  <a:latin typeface="Arial" panose="020B0604020202020204" pitchFamily="34" charset="0"/>
                  <a:cs typeface="Arial" panose="020B0604020202020204" pitchFamily="34" charset="0"/>
                </a:rPr>
                <a:t> </a:t>
              </a:r>
              <a:r>
                <a:rPr lang="en-US" sz="2000" kern="0" dirty="0" err="1">
                  <a:solidFill>
                    <a:prstClr val="black"/>
                  </a:solidFill>
                  <a:latin typeface="Arial" panose="020B0604020202020204" pitchFamily="34" charset="0"/>
                  <a:cs typeface="Arial" panose="020B0604020202020204" pitchFamily="34" charset="0"/>
                </a:rPr>
                <a:t>kot</a:t>
              </a:r>
              <a:r>
                <a:rPr lang="en-US" sz="2000" kern="0" dirty="0">
                  <a:solidFill>
                    <a:prstClr val="black"/>
                  </a:solidFill>
                  <a:latin typeface="Arial" panose="020B0604020202020204" pitchFamily="34" charset="0"/>
                  <a:cs typeface="Arial" panose="020B0604020202020204" pitchFamily="34" charset="0"/>
                </a:rPr>
                <a:t> </a:t>
              </a:r>
              <a:r>
                <a:rPr lang="en-US" sz="2000" kern="0" dirty="0" err="1">
                  <a:solidFill>
                    <a:prstClr val="black"/>
                  </a:solidFill>
                  <a:latin typeface="Arial" panose="020B0604020202020204" pitchFamily="34" charset="0"/>
                  <a:cs typeface="Arial" panose="020B0604020202020204" pitchFamily="34" charset="0"/>
                </a:rPr>
                <a:t>trdna</a:t>
              </a:r>
              <a:r>
                <a:rPr lang="en-US" sz="2000" kern="0" dirty="0">
                  <a:solidFill>
                    <a:prstClr val="black"/>
                  </a:solidFill>
                  <a:latin typeface="Arial" panose="020B0604020202020204" pitchFamily="34" charset="0"/>
                  <a:cs typeface="Arial" panose="020B0604020202020204" pitchFamily="34" charset="0"/>
                </a:rPr>
                <a:t> </a:t>
              </a:r>
              <a:r>
                <a:rPr lang="en-US" sz="2000" kern="0" dirty="0" err="1">
                  <a:solidFill>
                    <a:prstClr val="black"/>
                  </a:solidFill>
                  <a:latin typeface="Arial" panose="020B0604020202020204" pitchFamily="34" charset="0"/>
                  <a:cs typeface="Arial" panose="020B0604020202020204" pitchFamily="34" charset="0"/>
                </a:rPr>
                <a:t>snov</a:t>
              </a:r>
              <a:endParaRPr kumimoji="0" lang="en-GB" sz="20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 name="Freeform 7"/>
            <p:cNvSpPr/>
            <p:nvPr/>
          </p:nvSpPr>
          <p:spPr>
            <a:xfrm>
              <a:off x="5126265" y="3660422"/>
              <a:ext cx="3292869" cy="3140031"/>
            </a:xfrm>
            <a:custGeom>
              <a:avLst/>
              <a:gdLst>
                <a:gd name="connsiteX0" fmla="*/ 0 w 3676481"/>
                <a:gd name="connsiteY0" fmla="*/ 1755942 h 3511883"/>
                <a:gd name="connsiteX1" fmla="*/ 1838241 w 3676481"/>
                <a:gd name="connsiteY1" fmla="*/ 0 h 3511883"/>
                <a:gd name="connsiteX2" fmla="*/ 3676482 w 3676481"/>
                <a:gd name="connsiteY2" fmla="*/ 1755942 h 3511883"/>
                <a:gd name="connsiteX3" fmla="*/ 1838241 w 3676481"/>
                <a:gd name="connsiteY3" fmla="*/ 3511884 h 3511883"/>
                <a:gd name="connsiteX4" fmla="*/ 0 w 3676481"/>
                <a:gd name="connsiteY4" fmla="*/ 1755942 h 35118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76481" h="3511883">
                  <a:moveTo>
                    <a:pt x="0" y="1755942"/>
                  </a:moveTo>
                  <a:cubicBezTo>
                    <a:pt x="0" y="786162"/>
                    <a:pt x="823009" y="0"/>
                    <a:pt x="1838241" y="0"/>
                  </a:cubicBezTo>
                  <a:cubicBezTo>
                    <a:pt x="2853473" y="0"/>
                    <a:pt x="3676482" y="786162"/>
                    <a:pt x="3676482" y="1755942"/>
                  </a:cubicBezTo>
                  <a:cubicBezTo>
                    <a:pt x="3676482" y="2725722"/>
                    <a:pt x="2853473" y="3511884"/>
                    <a:pt x="1838241" y="3511884"/>
                  </a:cubicBezTo>
                  <a:cubicBezTo>
                    <a:pt x="823009" y="3511884"/>
                    <a:pt x="0" y="2725722"/>
                    <a:pt x="0" y="1755942"/>
                  </a:cubicBezTo>
                  <a:close/>
                </a:path>
              </a:pathLst>
            </a:custGeom>
            <a:solidFill>
              <a:srgbClr val="F79646">
                <a:lumMod val="75000"/>
                <a:alpha val="50000"/>
              </a:srgbClr>
            </a:solidFill>
            <a:ln w="25400" cap="flat" cmpd="sng" algn="ctr">
              <a:solidFill>
                <a:sysClr val="window" lastClr="FFFFFF">
                  <a:hueOff val="0"/>
                  <a:satOff val="0"/>
                  <a:lumOff val="0"/>
                  <a:alphaOff val="0"/>
                </a:sysClr>
              </a:solidFill>
              <a:prstDash val="solid"/>
            </a:ln>
            <a:effectLst/>
          </p:spPr>
          <p:txBody>
            <a:bodyPr spcFirstLastPara="0" vert="horz" wrap="square" lIns="709676" tIns="539703" rIns="709676" bIns="539703" numCol="1" spcCol="1270" anchor="ctr" anchorCtr="0">
              <a:noAutofit/>
            </a:bodyPr>
            <a:lstStyle/>
            <a:p>
              <a:pPr lvl="0" algn="ctr" defTabSz="889000">
                <a:lnSpc>
                  <a:spcPct val="90000"/>
                </a:lnSpc>
                <a:spcBef>
                  <a:spcPct val="0"/>
                </a:spcBef>
                <a:spcAft>
                  <a:spcPct val="35000"/>
                </a:spcAft>
                <a:defRPr/>
              </a:pPr>
              <a:r>
                <a:rPr lang="en-US" sz="2000" kern="0" dirty="0" err="1" smtClean="0">
                  <a:solidFill>
                    <a:prstClr val="black"/>
                  </a:solidFill>
                  <a:latin typeface="Arial" panose="020B0604020202020204" pitchFamily="34" charset="0"/>
                  <a:cs typeface="Arial" panose="020B0604020202020204" pitchFamily="34" charset="0"/>
                </a:rPr>
                <a:t>Prilagodit</a:t>
              </a:r>
              <a:r>
                <a:rPr lang="sl-SI" sz="2000" kern="0" dirty="0" smtClean="0">
                  <a:solidFill>
                    <a:prstClr val="black"/>
                  </a:solidFill>
                  <a:latin typeface="Arial" panose="020B0604020202020204" pitchFamily="34" charset="0"/>
                  <a:cs typeface="Arial" panose="020B0604020202020204" pitchFamily="34" charset="0"/>
                </a:rPr>
                <a:t>i</a:t>
              </a:r>
              <a:r>
                <a:rPr lang="en-US" sz="2000" kern="0" dirty="0" smtClean="0">
                  <a:solidFill>
                    <a:prstClr val="black"/>
                  </a:solidFill>
                  <a:latin typeface="Arial" panose="020B0604020202020204" pitchFamily="34" charset="0"/>
                  <a:cs typeface="Arial" panose="020B0604020202020204" pitchFamily="34" charset="0"/>
                </a:rPr>
                <a:t> </a:t>
              </a:r>
              <a:r>
                <a:rPr lang="en-US" sz="2000" kern="0" dirty="0" err="1">
                  <a:solidFill>
                    <a:prstClr val="black"/>
                  </a:solidFill>
                  <a:latin typeface="Arial" panose="020B0604020202020204" pitchFamily="34" charset="0"/>
                  <a:cs typeface="Arial" panose="020B0604020202020204" pitchFamily="34" charset="0"/>
                </a:rPr>
                <a:t>tehnične</a:t>
              </a:r>
              <a:r>
                <a:rPr lang="en-US" sz="2000" kern="0" dirty="0">
                  <a:solidFill>
                    <a:prstClr val="black"/>
                  </a:solidFill>
                  <a:latin typeface="Arial" panose="020B0604020202020204" pitchFamily="34" charset="0"/>
                  <a:cs typeface="Arial" panose="020B0604020202020204" pitchFamily="34" charset="0"/>
                </a:rPr>
                <a:t> </a:t>
              </a:r>
              <a:r>
                <a:rPr lang="en-US" sz="2000" kern="0" dirty="0" err="1">
                  <a:solidFill>
                    <a:prstClr val="black"/>
                  </a:solidFill>
                  <a:latin typeface="Arial" panose="020B0604020202020204" pitchFamily="34" charset="0"/>
                  <a:cs typeface="Arial" panose="020B0604020202020204" pitchFamily="34" charset="0"/>
                </a:rPr>
                <a:t>smernice</a:t>
              </a:r>
              <a:r>
                <a:rPr lang="en-US" sz="2000" kern="0" dirty="0">
                  <a:solidFill>
                    <a:prstClr val="black"/>
                  </a:solidFill>
                  <a:latin typeface="Arial" panose="020B0604020202020204" pitchFamily="34" charset="0"/>
                  <a:cs typeface="Arial" panose="020B0604020202020204" pitchFamily="34" charset="0"/>
                </a:rPr>
                <a:t>, </a:t>
              </a:r>
              <a:r>
                <a:rPr lang="en-US" sz="2000" kern="0" dirty="0" err="1">
                  <a:solidFill>
                    <a:prstClr val="black"/>
                  </a:solidFill>
                  <a:latin typeface="Arial" panose="020B0604020202020204" pitchFamily="34" charset="0"/>
                  <a:cs typeface="Arial" panose="020B0604020202020204" pitchFamily="34" charset="0"/>
                </a:rPr>
                <a:t>ki</a:t>
              </a:r>
              <a:r>
                <a:rPr lang="en-US" sz="2000" kern="0" dirty="0">
                  <a:solidFill>
                    <a:prstClr val="black"/>
                  </a:solidFill>
                  <a:latin typeface="Arial" panose="020B0604020202020204" pitchFamily="34" charset="0"/>
                  <a:cs typeface="Arial" panose="020B0604020202020204" pitchFamily="34" charset="0"/>
                </a:rPr>
                <a:t> </a:t>
              </a:r>
              <a:r>
                <a:rPr lang="en-US" sz="2000" kern="0" dirty="0" err="1">
                  <a:solidFill>
                    <a:prstClr val="black"/>
                  </a:solidFill>
                  <a:latin typeface="Arial" panose="020B0604020202020204" pitchFamily="34" charset="0"/>
                  <a:cs typeface="Arial" panose="020B0604020202020204" pitchFamily="34" charset="0"/>
                </a:rPr>
                <a:t>omogočajo</a:t>
              </a:r>
              <a:r>
                <a:rPr lang="en-US" sz="2000" kern="0" dirty="0">
                  <a:solidFill>
                    <a:prstClr val="black"/>
                  </a:solidFill>
                  <a:latin typeface="Arial" panose="020B0604020202020204" pitchFamily="34" charset="0"/>
                  <a:cs typeface="Arial" panose="020B0604020202020204" pitchFamily="34" charset="0"/>
                </a:rPr>
                <a:t> </a:t>
              </a:r>
              <a:r>
                <a:rPr lang="en-US" sz="2000" kern="0" dirty="0" err="1">
                  <a:solidFill>
                    <a:prstClr val="black"/>
                  </a:solidFill>
                  <a:latin typeface="Arial" panose="020B0604020202020204" pitchFamily="34" charset="0"/>
                  <a:cs typeface="Arial" panose="020B0604020202020204" pitchFamily="34" charset="0"/>
                </a:rPr>
                <a:t>različne</a:t>
              </a:r>
              <a:r>
                <a:rPr lang="en-US" sz="2000" kern="0" dirty="0">
                  <a:solidFill>
                    <a:prstClr val="black"/>
                  </a:solidFill>
                  <a:latin typeface="Arial" panose="020B0604020202020204" pitchFamily="34" charset="0"/>
                  <a:cs typeface="Arial" panose="020B0604020202020204" pitchFamily="34" charset="0"/>
                </a:rPr>
                <a:t> </a:t>
              </a:r>
              <a:r>
                <a:rPr lang="en-US" sz="2000" kern="0" dirty="0" err="1">
                  <a:solidFill>
                    <a:prstClr val="black"/>
                  </a:solidFill>
                  <a:latin typeface="Arial" panose="020B0604020202020204" pitchFamily="34" charset="0"/>
                  <a:cs typeface="Arial" panose="020B0604020202020204" pitchFamily="34" charset="0"/>
                </a:rPr>
                <a:t>metodologije</a:t>
              </a:r>
              <a:endParaRPr kumimoji="0" lang="en-GB" sz="20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endParaRPr>
            </a:p>
          </p:txBody>
        </p:sp>
      </p:grpSp>
      <p:sp>
        <p:nvSpPr>
          <p:cNvPr id="9" name="TextBox 3"/>
          <p:cNvSpPr txBox="1">
            <a:spLocks noChangeArrowheads="1"/>
          </p:cNvSpPr>
          <p:nvPr/>
        </p:nvSpPr>
        <p:spPr bwMode="auto">
          <a:xfrm>
            <a:off x="1960754" y="1061352"/>
            <a:ext cx="63914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defRPr sz="3200" b="1">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b="1">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b="1">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b="1">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b="1">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b="1">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b="1">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b="1">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b="1">
                <a:solidFill>
                  <a:schemeClr val="tx1"/>
                </a:solidFill>
                <a:latin typeface="Calibri" panose="020F0502020204030204" pitchFamily="34" charset="0"/>
              </a:defRPr>
            </a:lvl9pPr>
          </a:lstStyle>
          <a:p>
            <a:pPr eaLnBrk="0" fontAlgn="base" hangingPunct="0">
              <a:spcBef>
                <a:spcPct val="0"/>
              </a:spcBef>
              <a:spcAft>
                <a:spcPct val="0"/>
              </a:spcAft>
              <a:buFontTx/>
              <a:buNone/>
              <a:defRPr/>
            </a:pPr>
            <a:r>
              <a:rPr lang="sl-SI" altLang="en-US" sz="2400" dirty="0" smtClean="0">
                <a:solidFill>
                  <a:prstClr val="black"/>
                </a:solidFill>
                <a:latin typeface="Calibri (body)"/>
              </a:rPr>
              <a:t>Iz 1. kroga obravnave: </a:t>
            </a:r>
            <a:r>
              <a:rPr lang="en-US" altLang="en-US" sz="2400" dirty="0" smtClean="0">
                <a:solidFill>
                  <a:prstClr val="black"/>
                </a:solidFill>
                <a:latin typeface="Calibri (body)"/>
              </a:rPr>
              <a:t>1593 </a:t>
            </a:r>
            <a:r>
              <a:rPr lang="sl-SI" altLang="en-US" sz="2400" dirty="0" smtClean="0">
                <a:solidFill>
                  <a:prstClr val="black"/>
                </a:solidFill>
                <a:latin typeface="Calibri (body)"/>
              </a:rPr>
              <a:t>pripomb držav</a:t>
            </a:r>
            <a:endParaRPr lang="en-US" altLang="en-US" sz="2400" dirty="0" smtClean="0">
              <a:solidFill>
                <a:prstClr val="black"/>
              </a:solidFill>
              <a:latin typeface="Calibri (body)"/>
            </a:endParaRPr>
          </a:p>
        </p:txBody>
      </p:sp>
    </p:spTree>
    <p:extLst>
      <p:ext uri="{BB962C8B-B14F-4D97-AF65-F5344CB8AC3E}">
        <p14:creationId xmlns:p14="http://schemas.microsoft.com/office/powerpoint/2010/main" val="6001514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txBox="1">
            <a:spLocks/>
          </p:cNvSpPr>
          <p:nvPr/>
        </p:nvSpPr>
        <p:spPr bwMode="auto">
          <a:xfrm>
            <a:off x="457200" y="685800"/>
            <a:ext cx="8229600" cy="1143000"/>
          </a:xfrm>
          <a:prstGeom prst="rect">
            <a:avLst/>
          </a:prstGeom>
          <a:noFill/>
          <a:ln w="9525">
            <a:noFill/>
            <a:miter lim="800000"/>
            <a:headEnd/>
            <a:tailEnd/>
          </a:ln>
        </p:spPr>
        <p:txBody>
          <a:bodyPr/>
          <a:lstStyle/>
          <a:p>
            <a:pPr algn="ctr"/>
            <a:r>
              <a:rPr lang="sl-SI" altLang="ja-JP" sz="4000" b="1" dirty="0" smtClean="0">
                <a:solidFill>
                  <a:srgbClr val="165A30"/>
                </a:solidFill>
                <a:latin typeface="Calibri (body)"/>
                <a:cs typeface="Arial" panose="020B0604020202020204" pitchFamily="34" charset="0"/>
              </a:rPr>
              <a:t>Splošne točke za obravnavo</a:t>
            </a:r>
            <a:endParaRPr lang="en-US" altLang="ja-JP" sz="4000" b="1" dirty="0">
              <a:solidFill>
                <a:srgbClr val="165A30"/>
              </a:solidFill>
              <a:latin typeface="Calibri (body)"/>
              <a:cs typeface="Arial" panose="020B0604020202020204" pitchFamily="34" charset="0"/>
            </a:endParaRPr>
          </a:p>
        </p:txBody>
      </p:sp>
      <p:sp>
        <p:nvSpPr>
          <p:cNvPr id="4" name="TextBox 3"/>
          <p:cNvSpPr txBox="1"/>
          <p:nvPr/>
        </p:nvSpPr>
        <p:spPr>
          <a:xfrm>
            <a:off x="1007604" y="1700808"/>
            <a:ext cx="7128792" cy="369332"/>
          </a:xfrm>
          <a:prstGeom prst="rect">
            <a:avLst/>
          </a:prstGeom>
          <a:noFill/>
        </p:spPr>
        <p:txBody>
          <a:bodyPr wrap="square" rtlCol="0">
            <a:spAutoFit/>
          </a:bodyPr>
          <a:lstStyle/>
          <a:p>
            <a:r>
              <a:rPr lang="en-US" dirty="0" smtClean="0"/>
              <a:t> </a:t>
            </a:r>
            <a:endParaRPr lang="en-US" dirty="0"/>
          </a:p>
        </p:txBody>
      </p:sp>
      <p:sp>
        <p:nvSpPr>
          <p:cNvPr id="5" name="Content Placeholder 2"/>
          <p:cNvSpPr txBox="1">
            <a:spLocks/>
          </p:cNvSpPr>
          <p:nvPr/>
        </p:nvSpPr>
        <p:spPr>
          <a:xfrm>
            <a:off x="301211" y="1828800"/>
            <a:ext cx="8514798" cy="4251896"/>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spcBef>
                <a:spcPct val="0"/>
              </a:spcBef>
              <a:buFont typeface="+mj-lt"/>
              <a:buAutoNum type="arabicPeriod"/>
            </a:pPr>
            <a:r>
              <a:rPr lang="en-US" dirty="0" err="1">
                <a:latin typeface="Calibri (body)"/>
                <a:cs typeface="Arial" panose="020B0604020202020204" pitchFamily="34" charset="0"/>
              </a:rPr>
              <a:t>Varnost</a:t>
            </a:r>
            <a:r>
              <a:rPr lang="en-US" dirty="0">
                <a:latin typeface="Calibri (body)"/>
                <a:cs typeface="Arial" panose="020B0604020202020204" pitchFamily="34" charset="0"/>
              </a:rPr>
              <a:t> in </a:t>
            </a:r>
            <a:r>
              <a:rPr lang="en-US" dirty="0" err="1">
                <a:latin typeface="Calibri (body)"/>
                <a:cs typeface="Arial" panose="020B0604020202020204" pitchFamily="34" charset="0"/>
              </a:rPr>
              <a:t>zdravstvena</a:t>
            </a:r>
            <a:r>
              <a:rPr lang="en-US" dirty="0">
                <a:latin typeface="Calibri (body)"/>
                <a:cs typeface="Arial" panose="020B0604020202020204" pitchFamily="34" charset="0"/>
              </a:rPr>
              <a:t> </a:t>
            </a:r>
            <a:r>
              <a:rPr lang="en-US" dirty="0" err="1">
                <a:latin typeface="Calibri (body)"/>
                <a:cs typeface="Arial" panose="020B0604020202020204" pitchFamily="34" charset="0"/>
              </a:rPr>
              <a:t>vprašanja</a:t>
            </a:r>
            <a:r>
              <a:rPr lang="en-US" dirty="0">
                <a:latin typeface="Calibri (body)"/>
                <a:cs typeface="Arial" panose="020B0604020202020204" pitchFamily="34" charset="0"/>
              </a:rPr>
              <a:t>: </a:t>
            </a:r>
            <a:r>
              <a:rPr lang="en-US" dirty="0" err="1">
                <a:latin typeface="Calibri (body)"/>
                <a:cs typeface="Arial" panose="020B0604020202020204" pitchFamily="34" charset="0"/>
              </a:rPr>
              <a:t>čeprav</a:t>
            </a:r>
            <a:r>
              <a:rPr lang="en-US" dirty="0">
                <a:latin typeface="Calibri (body)"/>
                <a:cs typeface="Arial" panose="020B0604020202020204" pitchFamily="34" charset="0"/>
              </a:rPr>
              <a:t> je to </a:t>
            </a:r>
            <a:r>
              <a:rPr lang="en-US" dirty="0" err="1">
                <a:latin typeface="Calibri (body)"/>
                <a:cs typeface="Arial" panose="020B0604020202020204" pitchFamily="34" charset="0"/>
              </a:rPr>
              <a:t>pomembno</a:t>
            </a:r>
            <a:r>
              <a:rPr lang="en-US" dirty="0">
                <a:latin typeface="Calibri (body)"/>
                <a:cs typeface="Arial" panose="020B0604020202020204" pitchFamily="34" charset="0"/>
              </a:rPr>
              <a:t>, je </a:t>
            </a:r>
            <a:r>
              <a:rPr lang="en-US" dirty="0" err="1">
                <a:latin typeface="Calibri (body)"/>
                <a:cs typeface="Arial" panose="020B0604020202020204" pitchFamily="34" charset="0"/>
              </a:rPr>
              <a:t>bilo</a:t>
            </a:r>
            <a:r>
              <a:rPr lang="en-US" dirty="0">
                <a:latin typeface="Calibri (body)"/>
                <a:cs typeface="Arial" panose="020B0604020202020204" pitchFamily="34" charset="0"/>
              </a:rPr>
              <a:t> to </a:t>
            </a:r>
            <a:r>
              <a:rPr lang="en-US" dirty="0" err="1">
                <a:latin typeface="Calibri (body)"/>
                <a:cs typeface="Arial" panose="020B0604020202020204" pitchFamily="34" charset="0"/>
              </a:rPr>
              <a:t>odstranjeno</a:t>
            </a:r>
            <a:r>
              <a:rPr lang="en-US" dirty="0">
                <a:latin typeface="Calibri (body)"/>
                <a:cs typeface="Arial" panose="020B0604020202020204" pitchFamily="34" charset="0"/>
              </a:rPr>
              <a:t> </a:t>
            </a:r>
            <a:r>
              <a:rPr lang="en-US" dirty="0" err="1">
                <a:latin typeface="Calibri (body)"/>
                <a:cs typeface="Arial" panose="020B0604020202020204" pitchFamily="34" charset="0"/>
              </a:rPr>
              <a:t>iz</a:t>
            </a:r>
            <a:r>
              <a:rPr lang="en-US" dirty="0">
                <a:latin typeface="Calibri (body)"/>
                <a:cs typeface="Arial" panose="020B0604020202020204" pitchFamily="34" charset="0"/>
              </a:rPr>
              <a:t> ISPM, </a:t>
            </a:r>
            <a:r>
              <a:rPr lang="en-US" dirty="0" err="1">
                <a:latin typeface="Calibri (body)"/>
                <a:cs typeface="Arial" panose="020B0604020202020204" pitchFamily="34" charset="0"/>
              </a:rPr>
              <a:t>ker</a:t>
            </a:r>
            <a:r>
              <a:rPr lang="en-US" dirty="0">
                <a:latin typeface="Calibri (body)"/>
                <a:cs typeface="Arial" panose="020B0604020202020204" pitchFamily="34" charset="0"/>
              </a:rPr>
              <a:t> so </a:t>
            </a:r>
            <a:r>
              <a:rPr lang="en-US" dirty="0" err="1">
                <a:latin typeface="Calibri (body)"/>
                <a:cs typeface="Arial" panose="020B0604020202020204" pitchFamily="34" charset="0"/>
              </a:rPr>
              <a:t>države</a:t>
            </a:r>
            <a:r>
              <a:rPr lang="en-US" dirty="0">
                <a:latin typeface="Calibri (body)"/>
                <a:cs typeface="Arial" panose="020B0604020202020204" pitchFamily="34" charset="0"/>
              </a:rPr>
              <a:t> </a:t>
            </a:r>
            <a:r>
              <a:rPr lang="en-US" dirty="0" err="1">
                <a:latin typeface="Calibri (body)"/>
                <a:cs typeface="Arial" panose="020B0604020202020204" pitchFamily="34" charset="0"/>
              </a:rPr>
              <a:t>komentirale</a:t>
            </a:r>
            <a:r>
              <a:rPr lang="en-US" dirty="0">
                <a:latin typeface="Calibri (body)"/>
                <a:cs typeface="Arial" panose="020B0604020202020204" pitchFamily="34" charset="0"/>
              </a:rPr>
              <a:t>, da </a:t>
            </a:r>
            <a:r>
              <a:rPr lang="sl-SI" dirty="0" smtClean="0">
                <a:latin typeface="Calibri (body)"/>
                <a:cs typeface="Arial" panose="020B0604020202020204" pitchFamily="34" charset="0"/>
              </a:rPr>
              <a:t>to </a:t>
            </a:r>
            <a:r>
              <a:rPr lang="en-US" dirty="0" smtClean="0">
                <a:latin typeface="Calibri (body)"/>
                <a:cs typeface="Arial" panose="020B0604020202020204" pitchFamily="34" charset="0"/>
              </a:rPr>
              <a:t>ne </a:t>
            </a:r>
            <a:r>
              <a:rPr lang="en-US" dirty="0">
                <a:latin typeface="Calibri (body)"/>
                <a:cs typeface="Arial" panose="020B0604020202020204" pitchFamily="34" charset="0"/>
              </a:rPr>
              <a:t>bi </a:t>
            </a:r>
            <a:r>
              <a:rPr lang="en-US" dirty="0" err="1" smtClean="0">
                <a:latin typeface="Calibri (body)"/>
                <a:cs typeface="Arial" panose="020B0604020202020204" pitchFamily="34" charset="0"/>
              </a:rPr>
              <a:t>smel</a:t>
            </a:r>
            <a:r>
              <a:rPr lang="sl-SI" dirty="0" smtClean="0">
                <a:latin typeface="Calibri (body)"/>
                <a:cs typeface="Arial" panose="020B0604020202020204" pitchFamily="34" charset="0"/>
              </a:rPr>
              <a:t>o</a:t>
            </a:r>
            <a:r>
              <a:rPr lang="en-US" dirty="0" smtClean="0">
                <a:latin typeface="Calibri (body)"/>
                <a:cs typeface="Arial" panose="020B0604020202020204" pitchFamily="34" charset="0"/>
              </a:rPr>
              <a:t> </a:t>
            </a:r>
            <a:r>
              <a:rPr lang="en-US" dirty="0" err="1">
                <a:latin typeface="Calibri (body)"/>
                <a:cs typeface="Arial" panose="020B0604020202020204" pitchFamily="34" charset="0"/>
              </a:rPr>
              <a:t>biti</a:t>
            </a:r>
            <a:r>
              <a:rPr lang="en-US" dirty="0">
                <a:latin typeface="Calibri (body)"/>
                <a:cs typeface="Arial" panose="020B0604020202020204" pitchFamily="34" charset="0"/>
              </a:rPr>
              <a:t> del ISPM. </a:t>
            </a:r>
            <a:r>
              <a:rPr lang="en-US" dirty="0" err="1" smtClean="0">
                <a:latin typeface="Calibri (body)"/>
                <a:cs typeface="Arial" panose="020B0604020202020204" pitchFamily="34" charset="0"/>
              </a:rPr>
              <a:t>Zamenjan</a:t>
            </a:r>
            <a:r>
              <a:rPr lang="sl-SI" dirty="0" smtClean="0">
                <a:latin typeface="Calibri (body)"/>
                <a:cs typeface="Arial" panose="020B0604020202020204" pitchFamily="34" charset="0"/>
              </a:rPr>
              <a:t>o</a:t>
            </a:r>
            <a:r>
              <a:rPr lang="en-US" dirty="0" smtClean="0">
                <a:latin typeface="Calibri (body)"/>
                <a:cs typeface="Arial" panose="020B0604020202020204" pitchFamily="34" charset="0"/>
              </a:rPr>
              <a:t> </a:t>
            </a:r>
            <a:r>
              <a:rPr lang="en-US" dirty="0">
                <a:latin typeface="Calibri (body)"/>
                <a:cs typeface="Arial" panose="020B0604020202020204" pitchFamily="34" charset="0"/>
              </a:rPr>
              <a:t>s </a:t>
            </a:r>
            <a:r>
              <a:rPr lang="en-US" dirty="0" err="1">
                <a:latin typeface="Calibri (body)"/>
                <a:cs typeface="Arial" panose="020B0604020202020204" pitchFamily="34" charset="0"/>
              </a:rPr>
              <a:t>splošno</a:t>
            </a:r>
            <a:r>
              <a:rPr lang="en-US" dirty="0">
                <a:latin typeface="Calibri (body)"/>
                <a:cs typeface="Arial" panose="020B0604020202020204" pitchFamily="34" charset="0"/>
              </a:rPr>
              <a:t> </a:t>
            </a:r>
            <a:r>
              <a:rPr lang="en-US" dirty="0" err="1">
                <a:latin typeface="Calibri (body)"/>
                <a:cs typeface="Arial" panose="020B0604020202020204" pitchFamily="34" charset="0"/>
              </a:rPr>
              <a:t>opombo</a:t>
            </a:r>
            <a:r>
              <a:rPr lang="en-US" dirty="0">
                <a:latin typeface="Calibri (body)"/>
                <a:cs typeface="Arial" panose="020B0604020202020204" pitchFamily="34" charset="0"/>
              </a:rPr>
              <a:t> v </a:t>
            </a:r>
            <a:r>
              <a:rPr lang="en-US" dirty="0" err="1">
                <a:latin typeface="Calibri (body)"/>
                <a:cs typeface="Arial" panose="020B0604020202020204" pitchFamily="34" charset="0"/>
              </a:rPr>
              <a:t>oddelku</a:t>
            </a:r>
            <a:r>
              <a:rPr lang="en-US" dirty="0">
                <a:latin typeface="Calibri (body)"/>
                <a:cs typeface="Arial" panose="020B0604020202020204" pitchFamily="34" charset="0"/>
              </a:rPr>
              <a:t> 10 (</a:t>
            </a:r>
            <a:r>
              <a:rPr lang="en-US" dirty="0" err="1">
                <a:latin typeface="Calibri (body)"/>
                <a:cs typeface="Arial" panose="020B0604020202020204" pitchFamily="34" charset="0"/>
              </a:rPr>
              <a:t>Odgovornosti</a:t>
            </a:r>
            <a:r>
              <a:rPr lang="en-US" dirty="0">
                <a:latin typeface="Calibri (body)"/>
                <a:cs typeface="Arial" panose="020B0604020202020204" pitchFamily="34" charset="0"/>
              </a:rPr>
              <a:t>)</a:t>
            </a:r>
            <a:endParaRPr lang="en-US" dirty="0" smtClean="0">
              <a:latin typeface="Calibri (body)"/>
              <a:cs typeface="Arial" panose="020B0604020202020204" pitchFamily="34" charset="0"/>
            </a:endParaRPr>
          </a:p>
          <a:p>
            <a:pPr marL="514350" indent="-514350">
              <a:spcBef>
                <a:spcPct val="0"/>
              </a:spcBef>
              <a:buFont typeface="+mj-lt"/>
              <a:buAutoNum type="arabicPeriod"/>
            </a:pPr>
            <a:r>
              <a:rPr lang="en-US" dirty="0" smtClean="0">
                <a:latin typeface="Calibri (body)"/>
                <a:cs typeface="Arial" panose="020B0604020202020204" pitchFamily="34" charset="0"/>
              </a:rPr>
              <a:t>“</a:t>
            </a:r>
            <a:r>
              <a:rPr lang="sl-SI" dirty="0" smtClean="0">
                <a:latin typeface="Calibri (body)"/>
                <a:cs typeface="Arial" panose="020B0604020202020204" pitchFamily="34" charset="0"/>
              </a:rPr>
              <a:t>Izvajalci t</a:t>
            </a:r>
            <a:r>
              <a:rPr lang="en-US" dirty="0" smtClean="0">
                <a:latin typeface="Calibri (body)"/>
                <a:cs typeface="Arial" panose="020B0604020202020204" pitchFamily="34" charset="0"/>
              </a:rPr>
              <a:t>re</a:t>
            </a:r>
            <a:r>
              <a:rPr lang="sl-SI" dirty="0" smtClean="0">
                <a:latin typeface="Calibri (body)"/>
                <a:cs typeface="Arial" panose="020B0604020202020204" pitchFamily="34" charset="0"/>
              </a:rPr>
              <a:t>tiranja</a:t>
            </a:r>
            <a:r>
              <a:rPr lang="en-US" dirty="0" smtClean="0">
                <a:latin typeface="Calibri (body)"/>
                <a:cs typeface="Arial" panose="020B0604020202020204" pitchFamily="34" charset="0"/>
              </a:rPr>
              <a:t>” </a:t>
            </a:r>
            <a:r>
              <a:rPr lang="sl-SI" dirty="0" smtClean="0">
                <a:latin typeface="Calibri (body)"/>
                <a:cs typeface="Arial" panose="020B0604020202020204" pitchFamily="34" charset="0"/>
              </a:rPr>
              <a:t>so dodali</a:t>
            </a:r>
            <a:r>
              <a:rPr lang="en-US" dirty="0" smtClean="0">
                <a:latin typeface="Calibri (body)"/>
                <a:cs typeface="Arial" panose="020B0604020202020204" pitchFamily="34" charset="0"/>
              </a:rPr>
              <a:t>.</a:t>
            </a:r>
          </a:p>
          <a:p>
            <a:pPr marL="514350" indent="-514350">
              <a:spcBef>
                <a:spcPct val="0"/>
              </a:spcBef>
              <a:buFont typeface="+mj-lt"/>
              <a:buAutoNum type="arabicPeriod"/>
            </a:pPr>
            <a:endParaRPr lang="en-US" dirty="0" smtClean="0">
              <a:latin typeface="Calibri (body)"/>
              <a:cs typeface="Arial" panose="020B0604020202020204" pitchFamily="34" charset="0"/>
            </a:endParaRPr>
          </a:p>
          <a:p>
            <a:pPr marL="514350" indent="-514350">
              <a:spcBef>
                <a:spcPct val="0"/>
              </a:spcBef>
              <a:buFont typeface="+mj-lt"/>
              <a:buAutoNum type="arabicPeriod"/>
            </a:pPr>
            <a:r>
              <a:rPr lang="sl-SI" dirty="0" smtClean="0">
                <a:latin typeface="Calibri (body)"/>
                <a:cs typeface="Arial" panose="020B0604020202020204" pitchFamily="34" charset="0"/>
              </a:rPr>
              <a:t>Dodatek smernic za raziskave so odstranili </a:t>
            </a:r>
            <a:r>
              <a:rPr lang="en-US" dirty="0" smtClean="0">
                <a:latin typeface="Calibri (body)"/>
                <a:cs typeface="Arial" panose="020B0604020202020204" pitchFamily="34" charset="0"/>
              </a:rPr>
              <a:t>(</a:t>
            </a:r>
            <a:r>
              <a:rPr lang="sl-SI" dirty="0" smtClean="0">
                <a:latin typeface="Calibri (body)"/>
                <a:cs typeface="Arial" panose="020B0604020202020204" pitchFamily="34" charset="0"/>
              </a:rPr>
              <a:t>kot pri </a:t>
            </a:r>
            <a:r>
              <a:rPr lang="en-US" dirty="0" smtClean="0">
                <a:latin typeface="Calibri (body)"/>
                <a:cs typeface="Arial" panose="020B0604020202020204" pitchFamily="34" charset="0"/>
              </a:rPr>
              <a:t>ISPM42)</a:t>
            </a:r>
            <a:r>
              <a:rPr lang="sl-SI" dirty="0" smtClean="0">
                <a:latin typeface="Calibri (body)"/>
                <a:cs typeface="Arial" panose="020B0604020202020204" pitchFamily="34" charset="0"/>
              </a:rPr>
              <a:t> in bodo vključene v postopkovni priročnik za sprejemanje standardov</a:t>
            </a:r>
            <a:r>
              <a:rPr lang="en-US" dirty="0" smtClean="0">
                <a:latin typeface="Calibri (body)"/>
                <a:cs typeface="Arial" panose="020B0604020202020204" pitchFamily="34" charset="0"/>
              </a:rPr>
              <a:t>.</a:t>
            </a:r>
          </a:p>
          <a:p>
            <a:pPr marL="514350" indent="-514350">
              <a:spcBef>
                <a:spcPct val="0"/>
              </a:spcBef>
              <a:buFont typeface="+mj-lt"/>
              <a:buAutoNum type="arabicPeriod"/>
            </a:pPr>
            <a:endParaRPr lang="en-US" dirty="0" smtClean="0">
              <a:latin typeface="Calibri (body)"/>
              <a:cs typeface="Arial" panose="020B0604020202020204" pitchFamily="34" charset="0"/>
            </a:endParaRPr>
          </a:p>
          <a:p>
            <a:pPr marL="514350" indent="-514350">
              <a:spcBef>
                <a:spcPct val="0"/>
              </a:spcBef>
              <a:buFont typeface="+mj-lt"/>
              <a:buAutoNum type="arabicPeriod"/>
            </a:pPr>
            <a:r>
              <a:rPr lang="en-US" dirty="0" err="1">
                <a:latin typeface="Calibri (body)"/>
                <a:cs typeface="Arial" panose="020B0604020202020204" pitchFamily="34" charset="0"/>
              </a:rPr>
              <a:t>Formule</a:t>
            </a:r>
            <a:r>
              <a:rPr lang="en-US" dirty="0">
                <a:latin typeface="Calibri (body)"/>
                <a:cs typeface="Arial" panose="020B0604020202020204" pitchFamily="34" charset="0"/>
              </a:rPr>
              <a:t> </a:t>
            </a:r>
            <a:r>
              <a:rPr lang="en-US" dirty="0" err="1">
                <a:latin typeface="Calibri (body)"/>
                <a:cs typeface="Arial" panose="020B0604020202020204" pitchFamily="34" charset="0"/>
              </a:rPr>
              <a:t>za</a:t>
            </a:r>
            <a:r>
              <a:rPr lang="en-US" dirty="0">
                <a:latin typeface="Calibri (body)"/>
                <a:cs typeface="Arial" panose="020B0604020202020204" pitchFamily="34" charset="0"/>
              </a:rPr>
              <a:t> </a:t>
            </a:r>
            <a:r>
              <a:rPr lang="en-US" dirty="0" err="1">
                <a:latin typeface="Calibri (body)"/>
                <a:cs typeface="Arial" panose="020B0604020202020204" pitchFamily="34" charset="0"/>
              </a:rPr>
              <a:t>količino</a:t>
            </a:r>
            <a:r>
              <a:rPr lang="en-US" dirty="0">
                <a:latin typeface="Calibri (body)"/>
                <a:cs typeface="Arial" panose="020B0604020202020204" pitchFamily="34" charset="0"/>
              </a:rPr>
              <a:t> </a:t>
            </a:r>
            <a:r>
              <a:rPr lang="en-US" dirty="0" smtClean="0">
                <a:latin typeface="Calibri (body)"/>
                <a:cs typeface="Arial" panose="020B0604020202020204" pitchFamily="34" charset="0"/>
              </a:rPr>
              <a:t>fumigant</a:t>
            </a:r>
            <a:r>
              <a:rPr lang="sl-SI" dirty="0" smtClean="0">
                <a:latin typeface="Calibri (body)"/>
                <a:cs typeface="Arial" panose="020B0604020202020204" pitchFamily="34" charset="0"/>
              </a:rPr>
              <a:t>a </a:t>
            </a:r>
            <a:r>
              <a:rPr lang="en-US" dirty="0" smtClean="0">
                <a:latin typeface="Calibri (body)"/>
                <a:cs typeface="Arial" panose="020B0604020202020204" pitchFamily="34" charset="0"/>
              </a:rPr>
              <a:t>in </a:t>
            </a:r>
            <a:r>
              <a:rPr lang="en-US" dirty="0">
                <a:latin typeface="Calibri (body)"/>
                <a:cs typeface="Arial" panose="020B0604020202020204" pitchFamily="34" charset="0"/>
              </a:rPr>
              <a:t>CT </a:t>
            </a:r>
            <a:r>
              <a:rPr lang="en-US" dirty="0" err="1" smtClean="0">
                <a:latin typeface="Calibri (body)"/>
                <a:cs typeface="Arial" panose="020B0604020202020204" pitchFamily="34" charset="0"/>
              </a:rPr>
              <a:t>izračun</a:t>
            </a:r>
            <a:r>
              <a:rPr lang="sl-SI" dirty="0" smtClean="0">
                <a:latin typeface="Calibri (body)"/>
                <a:cs typeface="Arial" panose="020B0604020202020204" pitchFamily="34" charset="0"/>
              </a:rPr>
              <a:t>e</a:t>
            </a:r>
            <a:r>
              <a:rPr lang="en-US" dirty="0" smtClean="0">
                <a:latin typeface="Calibri (body)"/>
                <a:cs typeface="Arial" panose="020B0604020202020204" pitchFamily="34" charset="0"/>
              </a:rPr>
              <a:t> </a:t>
            </a:r>
            <a:r>
              <a:rPr lang="en-US" dirty="0">
                <a:latin typeface="Calibri (body)"/>
                <a:cs typeface="Arial" panose="020B0604020202020204" pitchFamily="34" charset="0"/>
              </a:rPr>
              <a:t>so bile </a:t>
            </a:r>
            <a:r>
              <a:rPr lang="en-US" dirty="0" err="1">
                <a:latin typeface="Calibri (body)"/>
                <a:cs typeface="Arial" panose="020B0604020202020204" pitchFamily="34" charset="0"/>
              </a:rPr>
              <a:t>premaknjene</a:t>
            </a:r>
            <a:r>
              <a:rPr lang="en-US" dirty="0">
                <a:latin typeface="Calibri (body)"/>
                <a:cs typeface="Arial" panose="020B0604020202020204" pitchFamily="34" charset="0"/>
              </a:rPr>
              <a:t> v </a:t>
            </a:r>
            <a:r>
              <a:rPr lang="en-US" dirty="0" err="1">
                <a:latin typeface="Calibri (body)"/>
                <a:cs typeface="Arial" panose="020B0604020202020204" pitchFamily="34" charset="0"/>
              </a:rPr>
              <a:t>nove</a:t>
            </a:r>
            <a:r>
              <a:rPr lang="en-US" dirty="0">
                <a:latin typeface="Calibri (body)"/>
                <a:cs typeface="Arial" panose="020B0604020202020204" pitchFamily="34" charset="0"/>
              </a:rPr>
              <a:t> </a:t>
            </a:r>
            <a:r>
              <a:rPr lang="sl-SI" dirty="0" smtClean="0">
                <a:latin typeface="Calibri (body)"/>
                <a:cs typeface="Arial" panose="020B0604020202020204" pitchFamily="34" charset="0"/>
              </a:rPr>
              <a:t>dodatke (neuradni del standarda).</a:t>
            </a:r>
            <a:endParaRPr lang="en-US" dirty="0" smtClean="0">
              <a:latin typeface="Calibri (body)"/>
              <a:cs typeface="Arial" panose="020B0604020202020204" pitchFamily="34" charset="0"/>
            </a:endParaRPr>
          </a:p>
          <a:p>
            <a:pPr marL="514350" indent="-514350">
              <a:spcBef>
                <a:spcPct val="0"/>
              </a:spcBef>
              <a:buFont typeface="+mj-lt"/>
              <a:buAutoNum type="arabicPeriod"/>
            </a:pPr>
            <a:endParaRPr lang="en-US" dirty="0" smtClean="0">
              <a:latin typeface="Calibri (body)"/>
              <a:cs typeface="Arial" panose="020B0604020202020204" pitchFamily="34" charset="0"/>
            </a:endParaRPr>
          </a:p>
          <a:p>
            <a:pPr marL="514350" indent="-514350">
              <a:spcBef>
                <a:spcPct val="0"/>
              </a:spcBef>
              <a:buFont typeface="+mj-lt"/>
              <a:buAutoNum type="arabicPeriod"/>
            </a:pPr>
            <a:endParaRPr lang="en-US" sz="2000" dirty="0">
              <a:latin typeface="Calibri (body)"/>
              <a:cs typeface="Arial" panose="020B0604020202020204" pitchFamily="34" charset="0"/>
            </a:endParaRPr>
          </a:p>
        </p:txBody>
      </p:sp>
    </p:spTree>
    <p:extLst>
      <p:ext uri="{BB962C8B-B14F-4D97-AF65-F5344CB8AC3E}">
        <p14:creationId xmlns:p14="http://schemas.microsoft.com/office/powerpoint/2010/main" val="8900800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bwMode="auto">
          <a:xfrm>
            <a:off x="457200" y="685800"/>
            <a:ext cx="8229600" cy="1143000"/>
          </a:xfrm>
          <a:prstGeom prst="rect">
            <a:avLst/>
          </a:prstGeom>
          <a:noFill/>
          <a:ln w="9525">
            <a:noFill/>
            <a:miter lim="800000"/>
            <a:headEnd/>
            <a:tailEnd/>
          </a:ln>
        </p:spPr>
        <p:txBody>
          <a:bodyPr/>
          <a:lstStyle/>
          <a:p>
            <a:pPr algn="ctr"/>
            <a:r>
              <a:rPr lang="sl-SI" altLang="ja-JP" sz="4000" b="1" dirty="0">
                <a:solidFill>
                  <a:srgbClr val="165A30"/>
                </a:solidFill>
                <a:latin typeface="Calibri (body)"/>
                <a:cs typeface="Arial" panose="020B0604020202020204" pitchFamily="34" charset="0"/>
              </a:rPr>
              <a:t>Splošne točke za obravnavo</a:t>
            </a:r>
            <a:endParaRPr lang="en-US" altLang="ja-JP" sz="4000" b="1" dirty="0">
              <a:solidFill>
                <a:srgbClr val="165A30"/>
              </a:solidFill>
              <a:latin typeface="Calibri (body)"/>
              <a:cs typeface="Arial" panose="020B0604020202020204" pitchFamily="34" charset="0"/>
            </a:endParaRPr>
          </a:p>
        </p:txBody>
      </p:sp>
      <p:sp>
        <p:nvSpPr>
          <p:cNvPr id="3" name="Content Placeholder 2"/>
          <p:cNvSpPr txBox="1">
            <a:spLocks/>
          </p:cNvSpPr>
          <p:nvPr/>
        </p:nvSpPr>
        <p:spPr>
          <a:xfrm>
            <a:off x="288235" y="1684923"/>
            <a:ext cx="8316015" cy="425189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spcAft>
                <a:spcPts val="2400"/>
              </a:spcAft>
              <a:buNone/>
            </a:pPr>
            <a:r>
              <a:rPr lang="en-US" sz="2600" dirty="0" smtClean="0">
                <a:latin typeface="Calibri (body)"/>
                <a:cs typeface="Arial" panose="020B0604020202020204" pitchFamily="34" charset="0"/>
              </a:rPr>
              <a:t>5. </a:t>
            </a:r>
            <a:r>
              <a:rPr lang="en-US" sz="2600" dirty="0" err="1" smtClean="0">
                <a:latin typeface="Calibri (body)"/>
                <a:cs typeface="Arial" panose="020B0604020202020204" pitchFamily="34" charset="0"/>
              </a:rPr>
              <a:t>Vrst</a:t>
            </a:r>
            <a:r>
              <a:rPr lang="en-US" sz="2600" dirty="0" smtClean="0">
                <a:latin typeface="Calibri (body)"/>
                <a:cs typeface="Arial" panose="020B0604020202020204" pitchFamily="34" charset="0"/>
              </a:rPr>
              <a:t> </a:t>
            </a:r>
            <a:r>
              <a:rPr lang="sl-SI" sz="2600" dirty="0" err="1" smtClean="0">
                <a:latin typeface="Calibri (body)"/>
                <a:cs typeface="Arial" panose="020B0604020202020204" pitchFamily="34" charset="0"/>
              </a:rPr>
              <a:t>tretiranj</a:t>
            </a:r>
            <a:r>
              <a:rPr lang="sl-SI" sz="2600" dirty="0" smtClean="0">
                <a:latin typeface="Calibri (body)"/>
                <a:cs typeface="Arial" panose="020B0604020202020204" pitchFamily="34" charset="0"/>
              </a:rPr>
              <a:t> </a:t>
            </a:r>
            <a:r>
              <a:rPr lang="en-US" sz="2600" dirty="0" err="1" smtClean="0">
                <a:latin typeface="Calibri (body)"/>
                <a:cs typeface="Arial" panose="020B0604020202020204" pitchFamily="34" charset="0"/>
              </a:rPr>
              <a:t>ni</a:t>
            </a:r>
            <a:r>
              <a:rPr lang="en-US" sz="2600" dirty="0" smtClean="0">
                <a:latin typeface="Calibri (body)"/>
                <a:cs typeface="Arial" panose="020B0604020202020204" pitchFamily="34" charset="0"/>
              </a:rPr>
              <a:t> </a:t>
            </a:r>
            <a:r>
              <a:rPr lang="en-US" sz="2600" dirty="0" err="1">
                <a:latin typeface="Calibri (body)"/>
                <a:cs typeface="Arial" panose="020B0604020202020204" pitchFamily="34" charset="0"/>
              </a:rPr>
              <a:t>bilo</a:t>
            </a:r>
            <a:r>
              <a:rPr lang="en-US" sz="2600" dirty="0">
                <a:latin typeface="Calibri (body)"/>
                <a:cs typeface="Arial" panose="020B0604020202020204" pitchFamily="34" charset="0"/>
              </a:rPr>
              <a:t> </a:t>
            </a:r>
            <a:r>
              <a:rPr lang="en-US" sz="2600" dirty="0" err="1">
                <a:latin typeface="Calibri (body)"/>
                <a:cs typeface="Arial" panose="020B0604020202020204" pitchFamily="34" charset="0"/>
              </a:rPr>
              <a:t>mogoče</a:t>
            </a:r>
            <a:r>
              <a:rPr lang="en-US" sz="2600" dirty="0">
                <a:latin typeface="Calibri (body)"/>
                <a:cs typeface="Arial" panose="020B0604020202020204" pitchFamily="34" charset="0"/>
              </a:rPr>
              <a:t> </a:t>
            </a:r>
            <a:r>
              <a:rPr lang="en-US" sz="2600" dirty="0" err="1">
                <a:latin typeface="Calibri (body)"/>
                <a:cs typeface="Arial" panose="020B0604020202020204" pitchFamily="34" charset="0"/>
              </a:rPr>
              <a:t>uskladiti</a:t>
            </a:r>
            <a:r>
              <a:rPr lang="en-US" sz="2600" dirty="0">
                <a:latin typeface="Calibri (body)"/>
                <a:cs typeface="Arial" panose="020B0604020202020204" pitchFamily="34" charset="0"/>
              </a:rPr>
              <a:t> z ISPM42 (</a:t>
            </a:r>
            <a:r>
              <a:rPr lang="en-US" sz="2600" dirty="0" err="1">
                <a:latin typeface="Calibri (body)"/>
                <a:cs typeface="Arial" panose="020B0604020202020204" pitchFamily="34" charset="0"/>
              </a:rPr>
              <a:t>topla</a:t>
            </a:r>
            <a:r>
              <a:rPr lang="en-US" sz="2600" dirty="0">
                <a:latin typeface="Calibri (body)"/>
                <a:cs typeface="Arial" panose="020B0604020202020204" pitchFamily="34" charset="0"/>
              </a:rPr>
              <a:t> </a:t>
            </a:r>
            <a:r>
              <a:rPr lang="en-US" sz="2600" dirty="0" err="1">
                <a:latin typeface="Calibri (body)"/>
                <a:cs typeface="Arial" panose="020B0604020202020204" pitchFamily="34" charset="0"/>
              </a:rPr>
              <a:t>voda</a:t>
            </a:r>
            <a:r>
              <a:rPr lang="en-US" sz="2600" dirty="0">
                <a:latin typeface="Calibri (body)"/>
                <a:cs typeface="Arial" panose="020B0604020202020204" pitchFamily="34" charset="0"/>
              </a:rPr>
              <a:t>, </a:t>
            </a:r>
            <a:r>
              <a:rPr lang="en-US" sz="2600" dirty="0" err="1">
                <a:latin typeface="Calibri (body)"/>
                <a:cs typeface="Arial" panose="020B0604020202020204" pitchFamily="34" charset="0"/>
              </a:rPr>
              <a:t>toplota</a:t>
            </a:r>
            <a:r>
              <a:rPr lang="en-US" sz="2600" dirty="0">
                <a:latin typeface="Calibri (body)"/>
                <a:cs typeface="Arial" panose="020B0604020202020204" pitchFamily="34" charset="0"/>
              </a:rPr>
              <a:t> </a:t>
            </a:r>
            <a:r>
              <a:rPr lang="sl-SI" sz="2600" dirty="0" smtClean="0">
                <a:latin typeface="Calibri (body)"/>
                <a:cs typeface="Arial" panose="020B0604020202020204" pitchFamily="34" charset="0"/>
              </a:rPr>
              <a:t>pare </a:t>
            </a:r>
            <a:r>
              <a:rPr lang="en-US" sz="2600" dirty="0" err="1" smtClean="0">
                <a:latin typeface="Calibri (body)"/>
                <a:cs typeface="Arial" panose="020B0604020202020204" pitchFamily="34" charset="0"/>
              </a:rPr>
              <a:t>itn</a:t>
            </a:r>
            <a:r>
              <a:rPr lang="en-US" sz="2600" dirty="0" smtClean="0">
                <a:latin typeface="Calibri (body)"/>
                <a:cs typeface="Arial" panose="020B0604020202020204" pitchFamily="34" charset="0"/>
              </a:rPr>
              <a:t>.)</a:t>
            </a:r>
            <a:r>
              <a:rPr lang="sl-SI" sz="2600" dirty="0" smtClean="0">
                <a:latin typeface="Calibri (body)"/>
                <a:cs typeface="Arial" panose="020B0604020202020204" pitchFamily="34" charset="0"/>
              </a:rPr>
              <a:t> z</a:t>
            </a:r>
            <a:r>
              <a:rPr lang="en-US" sz="2600" dirty="0" smtClean="0">
                <a:latin typeface="Calibri (body)"/>
                <a:cs typeface="Arial" panose="020B0604020202020204" pitchFamily="34" charset="0"/>
              </a:rPr>
              <a:t> </a:t>
            </a:r>
            <a:r>
              <a:rPr lang="en-US" sz="2600" dirty="0" err="1" smtClean="0">
                <a:latin typeface="Calibri (body)"/>
                <a:cs typeface="Arial" panose="020B0604020202020204" pitchFamily="34" charset="0"/>
              </a:rPr>
              <a:t>osnutk</a:t>
            </a:r>
            <a:r>
              <a:rPr lang="sl-SI" sz="2600" dirty="0" err="1" smtClean="0">
                <a:latin typeface="Calibri (body)"/>
                <a:cs typeface="Arial" panose="020B0604020202020204" pitchFamily="34" charset="0"/>
              </a:rPr>
              <a:t>om</a:t>
            </a:r>
            <a:r>
              <a:rPr lang="en-US" sz="2600" dirty="0" smtClean="0">
                <a:latin typeface="Calibri (body)"/>
                <a:cs typeface="Arial" panose="020B0604020202020204" pitchFamily="34" charset="0"/>
              </a:rPr>
              <a:t> </a:t>
            </a:r>
            <a:r>
              <a:rPr lang="en-US" sz="2600" dirty="0">
                <a:latin typeface="Calibri (body)"/>
                <a:cs typeface="Arial" panose="020B0604020202020204" pitchFamily="34" charset="0"/>
              </a:rPr>
              <a:t>ISPM </a:t>
            </a:r>
            <a:r>
              <a:rPr lang="en-US" sz="2600" dirty="0" err="1">
                <a:latin typeface="Calibri (body)"/>
                <a:cs typeface="Arial" panose="020B0604020202020204" pitchFamily="34" charset="0"/>
              </a:rPr>
              <a:t>za</a:t>
            </a:r>
            <a:r>
              <a:rPr lang="en-US" sz="2600" dirty="0">
                <a:latin typeface="Calibri (body)"/>
                <a:cs typeface="Arial" panose="020B0604020202020204" pitchFamily="34" charset="0"/>
              </a:rPr>
              <a:t> </a:t>
            </a:r>
            <a:r>
              <a:rPr lang="en-US" sz="2600" dirty="0" err="1">
                <a:latin typeface="Calibri (body)"/>
                <a:cs typeface="Arial" panose="020B0604020202020204" pitchFamily="34" charset="0"/>
              </a:rPr>
              <a:t>zaplinjevanje</a:t>
            </a:r>
            <a:r>
              <a:rPr lang="en-US" sz="2600" dirty="0">
                <a:latin typeface="Calibri (body)"/>
                <a:cs typeface="Arial" panose="020B0604020202020204" pitchFamily="34" charset="0"/>
              </a:rPr>
              <a:t>. </a:t>
            </a:r>
            <a:r>
              <a:rPr lang="en-US" sz="2600" dirty="0" err="1">
                <a:latin typeface="Calibri (body)"/>
                <a:cs typeface="Arial" panose="020B0604020202020204" pitchFamily="34" charset="0"/>
              </a:rPr>
              <a:t>Poudarek</a:t>
            </a:r>
            <a:r>
              <a:rPr lang="en-US" sz="2600" dirty="0">
                <a:latin typeface="Calibri (body)"/>
                <a:cs typeface="Arial" panose="020B0604020202020204" pitchFamily="34" charset="0"/>
              </a:rPr>
              <a:t> je </a:t>
            </a:r>
            <a:r>
              <a:rPr lang="en-US" sz="2600" dirty="0" err="1">
                <a:latin typeface="Calibri (body)"/>
                <a:cs typeface="Arial" panose="020B0604020202020204" pitchFamily="34" charset="0"/>
              </a:rPr>
              <a:t>na</a:t>
            </a:r>
            <a:r>
              <a:rPr lang="en-US" sz="2600" dirty="0">
                <a:latin typeface="Calibri (body)"/>
                <a:cs typeface="Arial" panose="020B0604020202020204" pitchFamily="34" charset="0"/>
              </a:rPr>
              <a:t> "</a:t>
            </a:r>
            <a:r>
              <a:rPr lang="en-US" sz="2600" dirty="0" err="1">
                <a:latin typeface="Calibri (body)"/>
                <a:cs typeface="Arial" panose="020B0604020202020204" pitchFamily="34" charset="0"/>
              </a:rPr>
              <a:t>načinu</a:t>
            </a:r>
            <a:r>
              <a:rPr lang="en-US" sz="2600" dirty="0">
                <a:latin typeface="Calibri (body)"/>
                <a:cs typeface="Arial" panose="020B0604020202020204" pitchFamily="34" charset="0"/>
              </a:rPr>
              <a:t> </a:t>
            </a:r>
            <a:r>
              <a:rPr lang="en-US" sz="2600" dirty="0" err="1">
                <a:latin typeface="Calibri (body)"/>
                <a:cs typeface="Arial" panose="020B0604020202020204" pitchFamily="34" charset="0"/>
              </a:rPr>
              <a:t>uporabe</a:t>
            </a:r>
            <a:r>
              <a:rPr lang="en-US" sz="2600" dirty="0">
                <a:latin typeface="Calibri (body)"/>
                <a:cs typeface="Arial" panose="020B0604020202020204" pitchFamily="34" charset="0"/>
              </a:rPr>
              <a:t>" (</a:t>
            </a:r>
            <a:r>
              <a:rPr lang="en-US" sz="2600" dirty="0" err="1">
                <a:latin typeface="Calibri (body)"/>
                <a:cs typeface="Arial" panose="020B0604020202020204" pitchFamily="34" charset="0"/>
              </a:rPr>
              <a:t>enotni</a:t>
            </a:r>
            <a:r>
              <a:rPr lang="en-US" sz="2600" dirty="0">
                <a:latin typeface="Calibri (body)"/>
                <a:cs typeface="Arial" panose="020B0604020202020204" pitchFamily="34" charset="0"/>
              </a:rPr>
              <a:t>, </a:t>
            </a:r>
            <a:r>
              <a:rPr lang="en-US" sz="2600" dirty="0" err="1">
                <a:latin typeface="Calibri (body)"/>
                <a:cs typeface="Arial" panose="020B0604020202020204" pitchFamily="34" charset="0"/>
              </a:rPr>
              <a:t>kombinirani</a:t>
            </a:r>
            <a:r>
              <a:rPr lang="en-US" sz="2600" dirty="0">
                <a:latin typeface="Calibri (body)"/>
                <a:cs typeface="Arial" panose="020B0604020202020204" pitchFamily="34" charset="0"/>
              </a:rPr>
              <a:t> </a:t>
            </a:r>
            <a:r>
              <a:rPr lang="en-US" sz="2600" dirty="0" err="1">
                <a:latin typeface="Calibri (body)"/>
                <a:cs typeface="Arial" panose="020B0604020202020204" pitchFamily="34" charset="0"/>
              </a:rPr>
              <a:t>ali</a:t>
            </a:r>
            <a:r>
              <a:rPr lang="en-US" sz="2600" dirty="0">
                <a:latin typeface="Calibri (body)"/>
                <a:cs typeface="Arial" panose="020B0604020202020204" pitchFamily="34" charset="0"/>
              </a:rPr>
              <a:t> pod </a:t>
            </a:r>
            <a:r>
              <a:rPr lang="en-US" sz="2600" dirty="0" err="1">
                <a:latin typeface="Calibri (body)"/>
                <a:cs typeface="Arial" panose="020B0604020202020204" pitchFamily="34" charset="0"/>
              </a:rPr>
              <a:t>posebnimi</a:t>
            </a:r>
            <a:r>
              <a:rPr lang="en-US" sz="2600" dirty="0">
                <a:latin typeface="Calibri (body)"/>
                <a:cs typeface="Arial" panose="020B0604020202020204" pitchFamily="34" charset="0"/>
              </a:rPr>
              <a:t> </a:t>
            </a:r>
            <a:r>
              <a:rPr lang="en-US" sz="2600" dirty="0" err="1">
                <a:latin typeface="Calibri (body)"/>
                <a:cs typeface="Arial" panose="020B0604020202020204" pitchFamily="34" charset="0"/>
              </a:rPr>
              <a:t>pogoji</a:t>
            </a:r>
            <a:r>
              <a:rPr lang="en-US" sz="2600" dirty="0" smtClean="0">
                <a:latin typeface="Calibri (body)"/>
                <a:cs typeface="Arial" panose="020B0604020202020204" pitchFamily="34" charset="0"/>
              </a:rPr>
              <a:t>).</a:t>
            </a:r>
            <a:endParaRPr lang="sl-SI" sz="2600" dirty="0" smtClean="0">
              <a:latin typeface="Calibri (body)"/>
              <a:cs typeface="Arial" panose="020B0604020202020204" pitchFamily="34" charset="0"/>
            </a:endParaRPr>
          </a:p>
          <a:p>
            <a:pPr marL="0" indent="0" algn="just">
              <a:spcBef>
                <a:spcPct val="0"/>
              </a:spcBef>
              <a:spcAft>
                <a:spcPts val="2400"/>
              </a:spcAft>
              <a:buNone/>
            </a:pPr>
            <a:r>
              <a:rPr lang="en-US" sz="2600" dirty="0" smtClean="0">
                <a:latin typeface="Calibri (body)"/>
                <a:cs typeface="Arial" panose="020B0604020202020204" pitchFamily="34" charset="0"/>
              </a:rPr>
              <a:t>6. </a:t>
            </a:r>
            <a:r>
              <a:rPr lang="sl-SI" sz="2600" dirty="0" smtClean="0">
                <a:latin typeface="Calibri (body)"/>
                <a:cs typeface="Arial" panose="020B0604020202020204" pitchFamily="34" charset="0"/>
              </a:rPr>
              <a:t>Sekciji za spremljanje in presojo sta združeni</a:t>
            </a:r>
            <a:r>
              <a:rPr lang="en-US" sz="2600" dirty="0" smtClean="0">
                <a:latin typeface="Calibri (body)"/>
                <a:cs typeface="Arial" panose="020B0604020202020204" pitchFamily="34" charset="0"/>
              </a:rPr>
              <a:t>.</a:t>
            </a:r>
            <a:endParaRPr lang="en-US" sz="2600" dirty="0">
              <a:latin typeface="Calibri (body)"/>
              <a:cs typeface="Arial" panose="020B0604020202020204" pitchFamily="34" charset="0"/>
            </a:endParaRPr>
          </a:p>
          <a:p>
            <a:pPr marL="514350" indent="-514350" algn="just">
              <a:spcBef>
                <a:spcPct val="0"/>
              </a:spcBef>
              <a:buFont typeface="+mj-lt"/>
              <a:buAutoNum type="arabicPeriod" startAt="4"/>
            </a:pPr>
            <a:endParaRPr lang="en-US" sz="2600" dirty="0" smtClean="0">
              <a:latin typeface="Calibri (body)"/>
              <a:cs typeface="Arial" panose="020B0604020202020204" pitchFamily="34" charset="0"/>
            </a:endParaRPr>
          </a:p>
          <a:p>
            <a:pPr marL="514350" indent="-514350" algn="just">
              <a:spcBef>
                <a:spcPct val="0"/>
              </a:spcBef>
              <a:buFont typeface="+mj-lt"/>
              <a:buAutoNum type="arabicPeriod" startAt="4"/>
            </a:pPr>
            <a:endParaRPr lang="en-US" sz="2600" dirty="0">
              <a:latin typeface="Calibri (body)"/>
              <a:cs typeface="Arial" panose="020B0604020202020204" pitchFamily="34" charset="0"/>
            </a:endParaRPr>
          </a:p>
          <a:p>
            <a:pPr marL="457200" indent="-457200" algn="just">
              <a:spcBef>
                <a:spcPct val="0"/>
              </a:spcBef>
              <a:buFont typeface="+mj-lt"/>
              <a:buAutoNum type="arabicPeriod" startAt="4"/>
            </a:pPr>
            <a:endParaRPr lang="en-US" sz="2600" dirty="0">
              <a:latin typeface="Calibri (body)"/>
              <a:cs typeface="Arial" panose="020B0604020202020204" pitchFamily="34" charset="0"/>
            </a:endParaRPr>
          </a:p>
        </p:txBody>
      </p:sp>
    </p:spTree>
    <p:extLst>
      <p:ext uri="{BB962C8B-B14F-4D97-AF65-F5344CB8AC3E}">
        <p14:creationId xmlns:p14="http://schemas.microsoft.com/office/powerpoint/2010/main" val="7413037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slov 1"/>
          <p:cNvSpPr>
            <a:spLocks noGrp="1"/>
          </p:cNvSpPr>
          <p:nvPr>
            <p:ph type="title"/>
          </p:nvPr>
        </p:nvSpPr>
        <p:spPr bwMode="auto">
          <a:xfrm>
            <a:off x="457200" y="548640"/>
            <a:ext cx="8229600" cy="86899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sl-SI" altLang="sl-SI" dirty="0" smtClean="0"/>
              <a:t>Namen</a:t>
            </a:r>
          </a:p>
        </p:txBody>
      </p:sp>
      <p:sp>
        <p:nvSpPr>
          <p:cNvPr id="12291" name="Ograda vsebine 2"/>
          <p:cNvSpPr>
            <a:spLocks noGrp="1"/>
          </p:cNvSpPr>
          <p:nvPr>
            <p:ph idx="1"/>
          </p:nvPr>
        </p:nvSpPr>
        <p:spPr>
          <a:xfrm>
            <a:off x="457200" y="1600201"/>
            <a:ext cx="8229600" cy="2719392"/>
          </a:xfrm>
        </p:spPr>
        <p:txBody>
          <a:bodyPr/>
          <a:lstStyle/>
          <a:p>
            <a:r>
              <a:rPr lang="sl-SI" altLang="sl-SI" dirty="0" smtClean="0"/>
              <a:t>Jedro ISPM 28 določa zahteve podatkov za vložitev v postopek skupnega priznavanja (</a:t>
            </a:r>
            <a:r>
              <a:rPr lang="sl-SI" altLang="sl-SI" i="1" dirty="0" err="1" smtClean="0"/>
              <a:t>mutual</a:t>
            </a:r>
            <a:r>
              <a:rPr lang="sl-SI" altLang="sl-SI" i="1" dirty="0" smtClean="0"/>
              <a:t> </a:t>
            </a:r>
            <a:r>
              <a:rPr lang="sl-SI" altLang="sl-SI" i="1" dirty="0" err="1" smtClean="0"/>
              <a:t>recognition</a:t>
            </a:r>
            <a:r>
              <a:rPr lang="sl-SI" altLang="sl-SI" dirty="0" smtClean="0"/>
              <a:t>) protokola v okviru IPPC</a:t>
            </a:r>
          </a:p>
          <a:p>
            <a:r>
              <a:rPr lang="sl-SI" altLang="sl-SI" dirty="0" smtClean="0"/>
              <a:t>ISPM 28 – priloge so protokoli </a:t>
            </a:r>
            <a:r>
              <a:rPr lang="sl-SI" altLang="sl-SI" dirty="0" err="1" smtClean="0"/>
              <a:t>tretiranj</a:t>
            </a:r>
            <a:r>
              <a:rPr lang="sl-SI" altLang="sl-SI" dirty="0" smtClean="0"/>
              <a:t>, ki določajo le načrt postopka:</a:t>
            </a:r>
          </a:p>
          <a:p>
            <a:pPr lvl="1"/>
            <a:r>
              <a:rPr lang="sl-SI" altLang="sl-SI" dirty="0" smtClean="0"/>
              <a:t>Trajanje, koncentracija, temperatura, vlaga,…</a:t>
            </a:r>
          </a:p>
        </p:txBody>
      </p:sp>
      <p:sp>
        <p:nvSpPr>
          <p:cNvPr id="12292" name="Ograda številke diapoz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B39F4762-A0D3-4C93-9EF1-89EC4D7AB76E}" type="slidenum">
              <a:rPr lang="sl-SI" altLang="sl-SI" sz="1200" smtClean="0">
                <a:solidFill>
                  <a:srgbClr val="898989"/>
                </a:solidFill>
                <a:latin typeface="Arial" charset="0"/>
              </a:rPr>
              <a:pPr>
                <a:spcBef>
                  <a:spcPct val="0"/>
                </a:spcBef>
                <a:buFontTx/>
                <a:buNone/>
              </a:pPr>
              <a:t>7</a:t>
            </a:fld>
            <a:endParaRPr lang="sl-SI" altLang="sl-SI" sz="1200" smtClean="0">
              <a:solidFill>
                <a:srgbClr val="898989"/>
              </a:solidFill>
              <a:latin typeface="Arial" charset="0"/>
            </a:endParaRPr>
          </a:p>
        </p:txBody>
      </p:sp>
      <p:sp>
        <p:nvSpPr>
          <p:cNvPr id="5" name="PoljeZBesedilom 4"/>
          <p:cNvSpPr txBox="1"/>
          <p:nvPr/>
        </p:nvSpPr>
        <p:spPr>
          <a:xfrm>
            <a:off x="560438" y="4319592"/>
            <a:ext cx="7964129" cy="1815882"/>
          </a:xfrm>
          <a:prstGeom prst="rect">
            <a:avLst/>
          </a:prstGeom>
        </p:spPr>
        <p:style>
          <a:lnRef idx="0">
            <a:schemeClr val="accent4"/>
          </a:lnRef>
          <a:fillRef idx="3">
            <a:schemeClr val="accent4"/>
          </a:fillRef>
          <a:effectRef idx="3">
            <a:schemeClr val="accent4"/>
          </a:effectRef>
          <a:fontRef idx="minor">
            <a:schemeClr val="lt1"/>
          </a:fontRef>
        </p:style>
        <p:txBody>
          <a:bodyPr>
            <a:spAutoFit/>
          </a:bodyPr>
          <a:lstStyle/>
          <a:p>
            <a:pPr>
              <a:defRPr/>
            </a:pPr>
            <a:r>
              <a:rPr lang="sl-SI" sz="2800" b="1" dirty="0">
                <a:solidFill>
                  <a:schemeClr val="accent6">
                    <a:lumMod val="75000"/>
                  </a:schemeClr>
                </a:solidFill>
              </a:rPr>
              <a:t>Predlog 2014-004: Posebne smernice glede odmerkov, trajanja </a:t>
            </a:r>
            <a:r>
              <a:rPr lang="sl-SI" sz="2800" b="1" dirty="0" err="1">
                <a:solidFill>
                  <a:schemeClr val="accent6">
                    <a:lumMod val="75000"/>
                  </a:schemeClr>
                </a:solidFill>
              </a:rPr>
              <a:t>fumigacije</a:t>
            </a:r>
            <a:r>
              <a:rPr lang="sl-SI" sz="2800" b="1" dirty="0">
                <a:solidFill>
                  <a:schemeClr val="accent6">
                    <a:lumMod val="75000"/>
                  </a:schemeClr>
                </a:solidFill>
              </a:rPr>
              <a:t>, vrste opreme, preverjanja itd., ki se štejejo za nujne za uporabo </a:t>
            </a:r>
            <a:r>
              <a:rPr lang="sl-SI" sz="2800" b="1" dirty="0" err="1">
                <a:solidFill>
                  <a:schemeClr val="accent6">
                    <a:lumMod val="75000"/>
                  </a:schemeClr>
                </a:solidFill>
              </a:rPr>
              <a:t>tretiranj</a:t>
            </a:r>
            <a:r>
              <a:rPr lang="sl-SI" sz="2800" b="1" dirty="0">
                <a:solidFill>
                  <a:schemeClr val="accent6">
                    <a:lumMod val="75000"/>
                  </a:schemeClr>
                </a:solidFill>
              </a:rPr>
              <a:t> v skladu z ISPM 28.</a:t>
            </a:r>
          </a:p>
        </p:txBody>
      </p:sp>
    </p:spTree>
    <p:extLst>
      <p:ext uri="{BB962C8B-B14F-4D97-AF65-F5344CB8AC3E}">
        <p14:creationId xmlns:p14="http://schemas.microsoft.com/office/powerpoint/2010/main" val="26857070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slov 1"/>
          <p:cNvSpPr>
            <a:spLocks noGrp="1"/>
          </p:cNvSpPr>
          <p:nvPr>
            <p:ph type="title"/>
          </p:nvPr>
        </p:nvSpPr>
        <p:spPr bwMode="auto">
          <a:xfrm>
            <a:off x="457200" y="587828"/>
            <a:ext cx="8229600" cy="82980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sl-SI" altLang="sl-SI" dirty="0" err="1" smtClean="0"/>
              <a:t>Draft</a:t>
            </a:r>
            <a:r>
              <a:rPr lang="sl-SI" altLang="sl-SI" dirty="0" smtClean="0"/>
              <a:t> ISPM: </a:t>
            </a:r>
            <a:r>
              <a:rPr lang="sl-SI" altLang="sl-SI" dirty="0" err="1" smtClean="0"/>
              <a:t>fumigacija</a:t>
            </a:r>
            <a:endParaRPr lang="sl-SI" altLang="sl-SI" dirty="0" smtClean="0"/>
          </a:p>
        </p:txBody>
      </p:sp>
      <p:sp>
        <p:nvSpPr>
          <p:cNvPr id="13315" name="Ograda vsebine 2"/>
          <p:cNvSpPr>
            <a:spLocks noGrp="1"/>
          </p:cNvSpPr>
          <p:nvPr>
            <p:ph idx="1"/>
          </p:nvPr>
        </p:nvSpPr>
        <p:spPr>
          <a:xfrm>
            <a:off x="457200" y="1600200"/>
            <a:ext cx="8229600" cy="4756150"/>
          </a:xfrm>
        </p:spPr>
        <p:txBody>
          <a:bodyPr/>
          <a:lstStyle/>
          <a:p>
            <a:r>
              <a:rPr lang="sl-SI" altLang="sl-SI" dirty="0" err="1" smtClean="0"/>
              <a:t>Fumiganti</a:t>
            </a:r>
            <a:r>
              <a:rPr lang="sl-SI" altLang="sl-SI" dirty="0" smtClean="0"/>
              <a:t> zelo različne narave</a:t>
            </a:r>
          </a:p>
          <a:p>
            <a:r>
              <a:rPr lang="sl-SI" altLang="sl-SI" dirty="0" smtClean="0"/>
              <a:t>Včasih so v panelu uporabili primere uporabe, ker </a:t>
            </a:r>
            <a:r>
              <a:rPr lang="sl-SI" altLang="sl-SI" dirty="0" err="1" smtClean="0"/>
              <a:t>harmonizirane</a:t>
            </a:r>
            <a:r>
              <a:rPr lang="sl-SI" altLang="sl-SI" dirty="0" smtClean="0"/>
              <a:t> posebne zahteve še niso na voljo</a:t>
            </a:r>
          </a:p>
          <a:p>
            <a:r>
              <a:rPr lang="sl-SI" altLang="sl-SI" dirty="0" smtClean="0"/>
              <a:t>Predlog standarda je hotel uvesti nov termin </a:t>
            </a:r>
            <a:r>
              <a:rPr lang="sl-SI" altLang="sl-SI" sz="2800" dirty="0" smtClean="0"/>
              <a:t>(dodal SC)</a:t>
            </a:r>
            <a:r>
              <a:rPr lang="sl-SI" altLang="sl-SI" dirty="0" smtClean="0"/>
              <a:t>: </a:t>
            </a:r>
            <a:r>
              <a:rPr lang="en-US" altLang="sl-SI" dirty="0" smtClean="0"/>
              <a:t>“</a:t>
            </a:r>
            <a:r>
              <a:rPr lang="en-US" altLang="sl-SI" dirty="0" smtClean="0">
                <a:solidFill>
                  <a:srgbClr val="7030A0"/>
                </a:solidFill>
              </a:rPr>
              <a:t>Fumigation entities</a:t>
            </a:r>
            <a:r>
              <a:rPr lang="en-US" altLang="sl-SI" dirty="0" smtClean="0"/>
              <a:t>”</a:t>
            </a:r>
            <a:r>
              <a:rPr lang="sl-SI" altLang="sl-SI" dirty="0" smtClean="0"/>
              <a:t> (</a:t>
            </a:r>
            <a:r>
              <a:rPr lang="sl-SI" altLang="sl-SI" dirty="0" smtClean="0">
                <a:solidFill>
                  <a:srgbClr val="7030A0"/>
                </a:solidFill>
              </a:rPr>
              <a:t>izvajalci </a:t>
            </a:r>
            <a:r>
              <a:rPr lang="sl-SI" altLang="sl-SI" dirty="0" err="1" smtClean="0">
                <a:solidFill>
                  <a:srgbClr val="7030A0"/>
                </a:solidFill>
              </a:rPr>
              <a:t>fumigacije</a:t>
            </a:r>
            <a:r>
              <a:rPr lang="sl-SI" altLang="sl-SI" dirty="0" smtClean="0"/>
              <a:t>)</a:t>
            </a:r>
          </a:p>
          <a:p>
            <a:pPr lvl="1"/>
            <a:r>
              <a:rPr lang="sl-SI" altLang="sl-SI" dirty="0" smtClean="0"/>
              <a:t>Odločili so se za še bolj splošen izraz: </a:t>
            </a:r>
          </a:p>
          <a:p>
            <a:pPr lvl="2"/>
            <a:r>
              <a:rPr lang="en-US" dirty="0" smtClean="0">
                <a:latin typeface="Calibri (body)"/>
                <a:cs typeface="Arial" panose="020B0604020202020204" pitchFamily="34" charset="0"/>
              </a:rPr>
              <a:t>“</a:t>
            </a:r>
            <a:r>
              <a:rPr lang="sl-SI" sz="2800" b="1" dirty="0">
                <a:solidFill>
                  <a:schemeClr val="accent6">
                    <a:lumMod val="75000"/>
                  </a:schemeClr>
                </a:solidFill>
                <a:latin typeface="Calibri (body)"/>
                <a:cs typeface="Arial" panose="020B0604020202020204" pitchFamily="34" charset="0"/>
              </a:rPr>
              <a:t>Izvajalci t</a:t>
            </a:r>
            <a:r>
              <a:rPr lang="en-US" sz="2800" b="1" dirty="0">
                <a:solidFill>
                  <a:schemeClr val="accent6">
                    <a:lumMod val="75000"/>
                  </a:schemeClr>
                </a:solidFill>
                <a:latin typeface="Calibri (body)"/>
                <a:cs typeface="Arial" panose="020B0604020202020204" pitchFamily="34" charset="0"/>
              </a:rPr>
              <a:t>re</a:t>
            </a:r>
            <a:r>
              <a:rPr lang="sl-SI" sz="2800" b="1" dirty="0">
                <a:solidFill>
                  <a:schemeClr val="accent6">
                    <a:lumMod val="75000"/>
                  </a:schemeClr>
                </a:solidFill>
                <a:latin typeface="Calibri (body)"/>
                <a:cs typeface="Arial" panose="020B0604020202020204" pitchFamily="34" charset="0"/>
              </a:rPr>
              <a:t>tiranja</a:t>
            </a:r>
            <a:r>
              <a:rPr lang="en-US" dirty="0">
                <a:latin typeface="Calibri (body)"/>
                <a:cs typeface="Arial" panose="020B0604020202020204" pitchFamily="34" charset="0"/>
              </a:rPr>
              <a:t>” </a:t>
            </a:r>
            <a:endParaRPr lang="sl-SI" altLang="sl-SI" dirty="0" smtClean="0"/>
          </a:p>
          <a:p>
            <a:pPr lvl="2"/>
            <a:r>
              <a:rPr lang="sl-SI" altLang="sl-SI" dirty="0" smtClean="0"/>
              <a:t>kot splošni izraz za kogarkoli, ki se ukvarja z izvedbo </a:t>
            </a:r>
            <a:r>
              <a:rPr lang="sl-SI" altLang="sl-SI" dirty="0" err="1" smtClean="0"/>
              <a:t>fumigacije</a:t>
            </a:r>
            <a:r>
              <a:rPr lang="en-US" altLang="sl-SI" dirty="0" smtClean="0"/>
              <a:t> (</a:t>
            </a:r>
            <a:r>
              <a:rPr lang="sl-SI" altLang="sl-SI" dirty="0" smtClean="0"/>
              <a:t>bodisi obrat/</a:t>
            </a:r>
            <a:r>
              <a:rPr lang="sl-SI" altLang="sl-SI" dirty="0" err="1" smtClean="0"/>
              <a:t>facility</a:t>
            </a:r>
            <a:r>
              <a:rPr lang="sl-SI" altLang="sl-SI" dirty="0" smtClean="0"/>
              <a:t> ali izvajalec dejavnosti/operater</a:t>
            </a:r>
            <a:r>
              <a:rPr lang="en-US" altLang="sl-SI" dirty="0" smtClean="0"/>
              <a:t>).</a:t>
            </a:r>
            <a:endParaRPr lang="sl-SI" altLang="sl-SI" dirty="0" smtClean="0"/>
          </a:p>
        </p:txBody>
      </p:sp>
      <p:sp>
        <p:nvSpPr>
          <p:cNvPr id="13316" name="Ograda številke diapoz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624CD1B9-1822-4CE8-B1F5-EB287CCF9936}" type="slidenum">
              <a:rPr lang="sl-SI" altLang="sl-SI" sz="1200" smtClean="0">
                <a:solidFill>
                  <a:srgbClr val="898989"/>
                </a:solidFill>
                <a:latin typeface="Arial" charset="0"/>
              </a:rPr>
              <a:pPr>
                <a:spcBef>
                  <a:spcPct val="0"/>
                </a:spcBef>
                <a:buFontTx/>
                <a:buNone/>
              </a:pPr>
              <a:t>8</a:t>
            </a:fld>
            <a:endParaRPr lang="sl-SI" altLang="sl-SI" sz="1200" smtClean="0">
              <a:solidFill>
                <a:srgbClr val="898989"/>
              </a:solidFill>
              <a:latin typeface="Arial" charset="0"/>
            </a:endParaRPr>
          </a:p>
        </p:txBody>
      </p:sp>
    </p:spTree>
    <p:extLst>
      <p:ext uri="{BB962C8B-B14F-4D97-AF65-F5344CB8AC3E}">
        <p14:creationId xmlns:p14="http://schemas.microsoft.com/office/powerpoint/2010/main" val="14409299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slov 1"/>
          <p:cNvSpPr>
            <a:spLocks noGrp="1"/>
          </p:cNvSpPr>
          <p:nvPr>
            <p:ph type="title"/>
          </p:nvPr>
        </p:nvSpPr>
        <p:spPr bwMode="auto">
          <a:xfrm>
            <a:off x="457200" y="613954"/>
            <a:ext cx="8229600" cy="80368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sl-SI" altLang="sl-SI" dirty="0" err="1" smtClean="0"/>
              <a:t>Draft</a:t>
            </a:r>
            <a:r>
              <a:rPr lang="sl-SI" altLang="sl-SI" dirty="0" smtClean="0"/>
              <a:t> ISPM: </a:t>
            </a:r>
            <a:r>
              <a:rPr lang="sl-SI" altLang="sl-SI" dirty="0" err="1" smtClean="0"/>
              <a:t>fumigacija</a:t>
            </a:r>
            <a:endParaRPr lang="sl-SI" altLang="sl-SI" dirty="0" smtClean="0"/>
          </a:p>
        </p:txBody>
      </p:sp>
      <p:sp>
        <p:nvSpPr>
          <p:cNvPr id="14339" name="Ograda vsebine 2"/>
          <p:cNvSpPr>
            <a:spLocks noGrp="1"/>
          </p:cNvSpPr>
          <p:nvPr>
            <p:ph idx="1"/>
          </p:nvPr>
        </p:nvSpPr>
        <p:spPr>
          <a:xfrm>
            <a:off x="457200" y="1600200"/>
            <a:ext cx="8229600" cy="4756150"/>
          </a:xfrm>
        </p:spPr>
        <p:txBody>
          <a:bodyPr/>
          <a:lstStyle/>
          <a:p>
            <a:r>
              <a:rPr lang="sl-SI" altLang="sl-SI" dirty="0" smtClean="0"/>
              <a:t>Standard opiše glavne tipe </a:t>
            </a:r>
            <a:r>
              <a:rPr lang="sl-SI" altLang="sl-SI" dirty="0" err="1" smtClean="0"/>
              <a:t>fumigacij</a:t>
            </a:r>
            <a:endParaRPr lang="sl-SI" altLang="sl-SI" dirty="0" smtClean="0"/>
          </a:p>
          <a:p>
            <a:r>
              <a:rPr lang="sl-SI" altLang="sl-SI" dirty="0" smtClean="0"/>
              <a:t>Dal bo </a:t>
            </a:r>
            <a:r>
              <a:rPr lang="sl-SI" altLang="sl-SI" dirty="0" err="1" smtClean="0"/>
              <a:t>harmonizirane</a:t>
            </a:r>
            <a:r>
              <a:rPr lang="sl-SI" altLang="sl-SI" dirty="0" smtClean="0"/>
              <a:t> smernice za doseganje </a:t>
            </a:r>
            <a:r>
              <a:rPr lang="sl-SI" altLang="sl-SI" dirty="0" smtClean="0">
                <a:solidFill>
                  <a:srgbClr val="7030A0"/>
                </a:solidFill>
              </a:rPr>
              <a:t>zahtevane učinkovitosti </a:t>
            </a:r>
            <a:r>
              <a:rPr lang="sl-SI" altLang="sl-SI" dirty="0" err="1" smtClean="0"/>
              <a:t>fumigacije</a:t>
            </a:r>
            <a:endParaRPr lang="sl-SI" altLang="sl-SI" dirty="0" smtClean="0"/>
          </a:p>
          <a:p>
            <a:pPr lvl="1"/>
            <a:r>
              <a:rPr lang="sl-SI" altLang="sl-SI" dirty="0" smtClean="0"/>
              <a:t>Ob najmanjših stroških in</a:t>
            </a:r>
          </a:p>
          <a:p>
            <a:pPr lvl="1"/>
            <a:r>
              <a:rPr lang="sl-SI" altLang="sl-SI" dirty="0" smtClean="0"/>
              <a:t>Vplivih na okolje</a:t>
            </a:r>
          </a:p>
          <a:p>
            <a:r>
              <a:rPr lang="sl-SI" altLang="sl-SI" dirty="0" smtClean="0"/>
              <a:t>Bo podlaga za </a:t>
            </a:r>
            <a:r>
              <a:rPr lang="sl-SI" altLang="sl-SI" dirty="0" smtClean="0">
                <a:solidFill>
                  <a:srgbClr val="7030A0"/>
                </a:solidFill>
              </a:rPr>
              <a:t>pooblaščanje in preverjanje </a:t>
            </a:r>
            <a:br>
              <a:rPr lang="sl-SI" altLang="sl-SI" dirty="0" smtClean="0">
                <a:solidFill>
                  <a:srgbClr val="7030A0"/>
                </a:solidFill>
              </a:rPr>
            </a:br>
            <a:r>
              <a:rPr lang="sl-SI" altLang="sl-SI" dirty="0" smtClean="0"/>
              <a:t>izvajalcev </a:t>
            </a:r>
            <a:r>
              <a:rPr lang="sl-SI" altLang="sl-SI" dirty="0" err="1" smtClean="0"/>
              <a:t>fumigacije</a:t>
            </a:r>
            <a:r>
              <a:rPr lang="sl-SI" altLang="sl-SI" dirty="0" smtClean="0"/>
              <a:t> za </a:t>
            </a:r>
            <a:r>
              <a:rPr lang="sl-SI" altLang="sl-SI" dirty="0" smtClean="0">
                <a:solidFill>
                  <a:srgbClr val="7030A0"/>
                </a:solidFill>
              </a:rPr>
              <a:t>fitosanitarne namene</a:t>
            </a:r>
          </a:p>
        </p:txBody>
      </p:sp>
      <p:sp>
        <p:nvSpPr>
          <p:cNvPr id="14340" name="Ograda številke diapoz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302750B2-CF6E-4B2B-9471-39A9EF8CC3E5}" type="slidenum">
              <a:rPr lang="sl-SI" altLang="sl-SI" sz="1200" smtClean="0">
                <a:solidFill>
                  <a:srgbClr val="898989"/>
                </a:solidFill>
                <a:latin typeface="Arial" charset="0"/>
              </a:rPr>
              <a:pPr>
                <a:spcBef>
                  <a:spcPct val="0"/>
                </a:spcBef>
                <a:buFontTx/>
                <a:buNone/>
              </a:pPr>
              <a:t>9</a:t>
            </a:fld>
            <a:endParaRPr lang="sl-SI" altLang="sl-SI" sz="1200" smtClean="0">
              <a:solidFill>
                <a:srgbClr val="898989"/>
              </a:solidFill>
              <a:latin typeface="Arial" charset="0"/>
            </a:endParaRPr>
          </a:p>
        </p:txBody>
      </p:sp>
      <p:sp>
        <p:nvSpPr>
          <p:cNvPr id="5" name="Oblaček s puščico levo 4"/>
          <p:cNvSpPr/>
          <p:nvPr/>
        </p:nvSpPr>
        <p:spPr>
          <a:xfrm>
            <a:off x="6511881" y="2536735"/>
            <a:ext cx="2344737" cy="1800225"/>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sl-SI" sz="2000" b="1" dirty="0"/>
              <a:t>Zamenjava MB z drugimi </a:t>
            </a:r>
            <a:r>
              <a:rPr lang="sl-SI" sz="2000" b="1" dirty="0" err="1"/>
              <a:t>fumiganti</a:t>
            </a:r>
            <a:endParaRPr lang="sl-SI" sz="2000" b="1" dirty="0"/>
          </a:p>
        </p:txBody>
      </p:sp>
      <p:sp>
        <p:nvSpPr>
          <p:cNvPr id="6" name="PoljeZBesedilom 5"/>
          <p:cNvSpPr txBox="1"/>
          <p:nvPr/>
        </p:nvSpPr>
        <p:spPr>
          <a:xfrm>
            <a:off x="651878" y="5028574"/>
            <a:ext cx="7964129" cy="523220"/>
          </a:xfrm>
          <a:prstGeom prst="rect">
            <a:avLst/>
          </a:prstGeom>
        </p:spPr>
        <p:style>
          <a:lnRef idx="0">
            <a:schemeClr val="accent4"/>
          </a:lnRef>
          <a:fillRef idx="3">
            <a:schemeClr val="accent4"/>
          </a:fillRef>
          <a:effectRef idx="3">
            <a:schemeClr val="accent4"/>
          </a:effectRef>
          <a:fontRef idx="minor">
            <a:schemeClr val="lt1"/>
          </a:fontRef>
        </p:style>
        <p:txBody>
          <a:bodyPr>
            <a:spAutoFit/>
          </a:bodyPr>
          <a:lstStyle/>
          <a:p>
            <a:pPr>
              <a:defRPr/>
            </a:pPr>
            <a:r>
              <a:rPr lang="sl-SI" sz="2800" b="1" dirty="0">
                <a:solidFill>
                  <a:schemeClr val="accent6">
                    <a:lumMod val="75000"/>
                  </a:schemeClr>
                </a:solidFill>
              </a:rPr>
              <a:t>Predlog 2014-004 =&gt; Tehnične smernice za NPPO</a:t>
            </a:r>
          </a:p>
        </p:txBody>
      </p:sp>
    </p:spTree>
    <p:extLst>
      <p:ext uri="{BB962C8B-B14F-4D97-AF65-F5344CB8AC3E}">
        <p14:creationId xmlns:p14="http://schemas.microsoft.com/office/powerpoint/2010/main" val="15747045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_PPT">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Template_PPT</Template>
  <TotalTime>0</TotalTime>
  <Words>2249</Words>
  <Application>Microsoft Office PowerPoint</Application>
  <PresentationFormat>Diaprojekcija na zaslonu (4:3)</PresentationFormat>
  <Paragraphs>166</Paragraphs>
  <Slides>19</Slides>
  <Notes>4</Notes>
  <HiddenSlides>0</HiddenSlides>
  <MMClips>0</MMClips>
  <ScaleCrop>false</ScaleCrop>
  <HeadingPairs>
    <vt:vector size="6" baseType="variant">
      <vt:variant>
        <vt:lpstr>Uporabljene pisave</vt:lpstr>
      </vt:variant>
      <vt:variant>
        <vt:i4>7</vt:i4>
      </vt:variant>
      <vt:variant>
        <vt:lpstr>Tema</vt:lpstr>
      </vt:variant>
      <vt:variant>
        <vt:i4>1</vt:i4>
      </vt:variant>
      <vt:variant>
        <vt:lpstr>Naslovi diapozitivov</vt:lpstr>
      </vt:variant>
      <vt:variant>
        <vt:i4>19</vt:i4>
      </vt:variant>
    </vt:vector>
  </HeadingPairs>
  <TitlesOfParts>
    <vt:vector size="27" baseType="lpstr">
      <vt:lpstr>Arial Unicode MS</vt:lpstr>
      <vt:lpstr>ＭＳ Ｐゴシック</vt:lpstr>
      <vt:lpstr>Arial</vt:lpstr>
      <vt:lpstr>Calibri</vt:lpstr>
      <vt:lpstr>Calibri (body)</vt:lpstr>
      <vt:lpstr>Calibri body</vt:lpstr>
      <vt:lpstr>Wingdings</vt:lpstr>
      <vt:lpstr>Template_PPT</vt:lpstr>
      <vt:lpstr>Predlog 2014-004: Zahteve za uporabo fumigacijskih tretiranj kot fitosanitarnega ukrepa </vt:lpstr>
      <vt:lpstr>Prevod FAO slovarja</vt:lpstr>
      <vt:lpstr>Razvoj predloga ISPM za fumigacijo</vt:lpstr>
      <vt:lpstr>PowerPointova predstavitev</vt:lpstr>
      <vt:lpstr>PowerPointova predstavitev</vt:lpstr>
      <vt:lpstr>PowerPointova predstavitev</vt:lpstr>
      <vt:lpstr>Namen</vt:lpstr>
      <vt:lpstr>Draft ISPM: fumigacija</vt:lpstr>
      <vt:lpstr>Draft ISPM: fumigacija</vt:lpstr>
      <vt:lpstr>Draft ISPM: fumigacija</vt:lpstr>
      <vt:lpstr>Parametri pri fumigaciji</vt:lpstr>
      <vt:lpstr>Tipi fumigacij</vt:lpstr>
      <vt:lpstr>Prostori</vt:lpstr>
      <vt:lpstr>Oprema za fumigacijo</vt:lpstr>
      <vt:lpstr>Postopki fumigacije</vt:lpstr>
      <vt:lpstr>Pristojni organ</vt:lpstr>
      <vt:lpstr>Tveganja</vt:lpstr>
      <vt:lpstr>PowerPointova predstavitev</vt:lpstr>
      <vt:lpstr>PowerPointova predstavitev</vt:lpstr>
    </vt:vector>
  </TitlesOfParts>
  <Company>FAO of the UN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Montuori, Mirko (AGDI)</dc:creator>
  <cp:lastModifiedBy>uporabnik</cp:lastModifiedBy>
  <cp:revision>64</cp:revision>
  <dcterms:created xsi:type="dcterms:W3CDTF">2017-05-24T13:00:14Z</dcterms:created>
  <dcterms:modified xsi:type="dcterms:W3CDTF">2019-07-01T07:49:21Z</dcterms:modified>
</cp:coreProperties>
</file>