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8" r:id="rId5"/>
    <p:sldId id="289" r:id="rId6"/>
    <p:sldId id="286" r:id="rId7"/>
    <p:sldId id="288" r:id="rId8"/>
    <p:sldId id="285" r:id="rId9"/>
    <p:sldId id="269" r:id="rId10"/>
    <p:sldId id="296" r:id="rId11"/>
    <p:sldId id="354" r:id="rId12"/>
    <p:sldId id="298" r:id="rId13"/>
    <p:sldId id="301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90CA4-5315-4CA9-AE88-8C90DAC12C49}" v="2" dt="2024-01-24T09:47:58.9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108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ONGI Roberto (MOVE)" userId="77537c37-8c2f-492a-8301-6a3a5519bb49" providerId="ADAL" clId="{3A00AA82-949D-46FC-924F-EC9D97F1BFA1}"/>
    <pc:docChg chg="undo custSel addSld delSld modSld">
      <pc:chgData name="ALONGI Roberto (MOVE)" userId="77537c37-8c2f-492a-8301-6a3a5519bb49" providerId="ADAL" clId="{3A00AA82-949D-46FC-924F-EC9D97F1BFA1}" dt="2023-09-06T10:08:19.787" v="532" actId="1076"/>
      <pc:docMkLst>
        <pc:docMk/>
      </pc:docMkLst>
      <pc:sldChg chg="modSp mod">
        <pc:chgData name="ALONGI Roberto (MOVE)" userId="77537c37-8c2f-492a-8301-6a3a5519bb49" providerId="ADAL" clId="{3A00AA82-949D-46FC-924F-EC9D97F1BFA1}" dt="2023-09-06T10:07:15.162" v="524" actId="1076"/>
        <pc:sldMkLst>
          <pc:docMk/>
          <pc:sldMk cId="1121371840" sldId="258"/>
        </pc:sldMkLst>
        <pc:spChg chg="mod">
          <ac:chgData name="ALONGI Roberto (MOVE)" userId="77537c37-8c2f-492a-8301-6a3a5519bb49" providerId="ADAL" clId="{3A00AA82-949D-46FC-924F-EC9D97F1BFA1}" dt="2023-09-06T10:07:15.162" v="524" actId="1076"/>
          <ac:spMkLst>
            <pc:docMk/>
            <pc:sldMk cId="1121371840" sldId="258"/>
            <ac:spMk id="7" creationId="{00000000-0000-0000-0000-000000000000}"/>
          </ac:spMkLst>
        </pc:spChg>
        <pc:spChg chg="mod">
          <ac:chgData name="ALONGI Roberto (MOVE)" userId="77537c37-8c2f-492a-8301-6a3a5519bb49" providerId="ADAL" clId="{3A00AA82-949D-46FC-924F-EC9D97F1BFA1}" dt="2023-09-06T10:07:07.753" v="523" actId="14100"/>
          <ac:spMkLst>
            <pc:docMk/>
            <pc:sldMk cId="1121371840" sldId="258"/>
            <ac:spMk id="8" creationId="{00000000-0000-0000-0000-000000000000}"/>
          </ac:spMkLst>
        </pc:spChg>
      </pc:sldChg>
      <pc:sldChg chg="modSp mod">
        <pc:chgData name="ALONGI Roberto (MOVE)" userId="77537c37-8c2f-492a-8301-6a3a5519bb49" providerId="ADAL" clId="{3A00AA82-949D-46FC-924F-EC9D97F1BFA1}" dt="2023-09-06T10:08:00.010" v="530" actId="20577"/>
        <pc:sldMkLst>
          <pc:docMk/>
          <pc:sldMk cId="4273619315" sldId="284"/>
        </pc:sldMkLst>
        <pc:spChg chg="mod">
          <ac:chgData name="ALONGI Roberto (MOVE)" userId="77537c37-8c2f-492a-8301-6a3a5519bb49" providerId="ADAL" clId="{3A00AA82-949D-46FC-924F-EC9D97F1BFA1}" dt="2023-09-06T10:08:00.010" v="530" actId="20577"/>
          <ac:spMkLst>
            <pc:docMk/>
            <pc:sldMk cId="4273619315" sldId="284"/>
            <ac:spMk id="2" creationId="{00000000-0000-0000-0000-000000000000}"/>
          </ac:spMkLst>
        </pc:spChg>
      </pc:sldChg>
      <pc:sldChg chg="modSp mod">
        <pc:chgData name="ALONGI Roberto (MOVE)" userId="77537c37-8c2f-492a-8301-6a3a5519bb49" providerId="ADAL" clId="{3A00AA82-949D-46FC-924F-EC9D97F1BFA1}" dt="2023-09-06T10:06:03.215" v="436" actId="20577"/>
        <pc:sldMkLst>
          <pc:docMk/>
          <pc:sldMk cId="121064122" sldId="288"/>
        </pc:sldMkLst>
        <pc:spChg chg="mod">
          <ac:chgData name="ALONGI Roberto (MOVE)" userId="77537c37-8c2f-492a-8301-6a3a5519bb49" providerId="ADAL" clId="{3A00AA82-949D-46FC-924F-EC9D97F1BFA1}" dt="2023-09-06T10:06:03.215" v="436" actId="20577"/>
          <ac:spMkLst>
            <pc:docMk/>
            <pc:sldMk cId="121064122" sldId="288"/>
            <ac:spMk id="2" creationId="{00000000-0000-0000-0000-000000000000}"/>
          </ac:spMkLst>
        </pc:spChg>
      </pc:sldChg>
      <pc:sldChg chg="modSp mod">
        <pc:chgData name="ALONGI Roberto (MOVE)" userId="77537c37-8c2f-492a-8301-6a3a5519bb49" providerId="ADAL" clId="{3A00AA82-949D-46FC-924F-EC9D97F1BFA1}" dt="2023-09-06T10:03:14.530" v="335" actId="6549"/>
        <pc:sldMkLst>
          <pc:docMk/>
          <pc:sldMk cId="3836061633" sldId="296"/>
        </pc:sldMkLst>
        <pc:spChg chg="mod">
          <ac:chgData name="ALONGI Roberto (MOVE)" userId="77537c37-8c2f-492a-8301-6a3a5519bb49" providerId="ADAL" clId="{3A00AA82-949D-46FC-924F-EC9D97F1BFA1}" dt="2023-09-06T10:03:14.530" v="335" actId="6549"/>
          <ac:spMkLst>
            <pc:docMk/>
            <pc:sldMk cId="3836061633" sldId="296"/>
            <ac:spMk id="8" creationId="{00000000-0000-0000-0000-000000000000}"/>
          </ac:spMkLst>
        </pc:spChg>
      </pc:sldChg>
      <pc:sldChg chg="modSp mod">
        <pc:chgData name="ALONGI Roberto (MOVE)" userId="77537c37-8c2f-492a-8301-6a3a5519bb49" providerId="ADAL" clId="{3A00AA82-949D-46FC-924F-EC9D97F1BFA1}" dt="2023-09-06T09:55:38.948" v="3" actId="14100"/>
        <pc:sldMkLst>
          <pc:docMk/>
          <pc:sldMk cId="1651547130" sldId="298"/>
        </pc:sldMkLst>
        <pc:spChg chg="mod">
          <ac:chgData name="ALONGI Roberto (MOVE)" userId="77537c37-8c2f-492a-8301-6a3a5519bb49" providerId="ADAL" clId="{3A00AA82-949D-46FC-924F-EC9D97F1BFA1}" dt="2023-09-06T09:55:38.948" v="3" actId="14100"/>
          <ac:spMkLst>
            <pc:docMk/>
            <pc:sldMk cId="1651547130" sldId="298"/>
            <ac:spMk id="3" creationId="{00000000-0000-0000-0000-000000000000}"/>
          </ac:spMkLst>
        </pc:spChg>
      </pc:sldChg>
      <pc:sldChg chg="modSp add mod">
        <pc:chgData name="ALONGI Roberto (MOVE)" userId="77537c37-8c2f-492a-8301-6a3a5519bb49" providerId="ADAL" clId="{3A00AA82-949D-46FC-924F-EC9D97F1BFA1}" dt="2023-09-06T10:08:19.787" v="532" actId="1076"/>
        <pc:sldMkLst>
          <pc:docMk/>
          <pc:sldMk cId="2934022118" sldId="301"/>
        </pc:sldMkLst>
        <pc:spChg chg="mod">
          <ac:chgData name="ALONGI Roberto (MOVE)" userId="77537c37-8c2f-492a-8301-6a3a5519bb49" providerId="ADAL" clId="{3A00AA82-949D-46FC-924F-EC9D97F1BFA1}" dt="2023-09-06T09:58:22.127" v="64" actId="790"/>
          <ac:spMkLst>
            <pc:docMk/>
            <pc:sldMk cId="2934022118" sldId="301"/>
            <ac:spMk id="3" creationId="{DA12D19D-0943-C78A-1721-725682A7D464}"/>
          </ac:spMkLst>
        </pc:spChg>
        <pc:graphicFrameChg chg="mod modGraphic">
          <ac:chgData name="ALONGI Roberto (MOVE)" userId="77537c37-8c2f-492a-8301-6a3a5519bb49" providerId="ADAL" clId="{3A00AA82-949D-46FC-924F-EC9D97F1BFA1}" dt="2023-09-06T10:08:19.787" v="532" actId="1076"/>
          <ac:graphicFrameMkLst>
            <pc:docMk/>
            <pc:sldMk cId="2934022118" sldId="301"/>
            <ac:graphicFrameMk id="5" creationId="{445FDB4A-38FF-19E7-6999-CF0AF51EFB1A}"/>
          </ac:graphicFrameMkLst>
        </pc:graphicFrameChg>
      </pc:sldChg>
      <pc:sldChg chg="addSp delSp modSp del mod">
        <pc:chgData name="ALONGI Roberto (MOVE)" userId="77537c37-8c2f-492a-8301-6a3a5519bb49" providerId="ADAL" clId="{3A00AA82-949D-46FC-924F-EC9D97F1BFA1}" dt="2023-09-06T09:57:49.862" v="17" actId="2696"/>
        <pc:sldMkLst>
          <pc:docMk/>
          <pc:sldMk cId="3063524224" sldId="303"/>
        </pc:sldMkLst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8" creationId="{3DA14966-7DF1-CD97-271F-985C3EDCDADE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9" creationId="{6000E3E8-4FC8-258F-9F14-1C94749DEE50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2" creationId="{82E42284-50CC-716B-6FC6-345262878848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5" creationId="{38B3549C-FE06-5AA5-D6A1-08EC4156D04A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6" creationId="{3DD3C7E6-16B9-1728-14A9-00D0E8FC10A8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7" creationId="{CEF41FC9-DCB7-0AA8-1F1C-148BA213C743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8" creationId="{CA615E22-369C-6CE2-0545-267E7E04A586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19" creationId="{96685A29-CBB4-6C58-E6DB-8CBA2C7D3029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20" creationId="{42110564-0B9E-699F-D848-43F226A45D03}"/>
          </ac:spMkLst>
        </pc:spChg>
        <pc:spChg chg="del">
          <ac:chgData name="ALONGI Roberto (MOVE)" userId="77537c37-8c2f-492a-8301-6a3a5519bb49" providerId="ADAL" clId="{3A00AA82-949D-46FC-924F-EC9D97F1BFA1}" dt="2023-09-06T09:57:21.662" v="13" actId="478"/>
          <ac:spMkLst>
            <pc:docMk/>
            <pc:sldMk cId="3063524224" sldId="303"/>
            <ac:spMk id="21" creationId="{83363FCF-C777-064E-CB64-6A7F5594903F}"/>
          </ac:spMkLst>
        </pc:spChg>
        <pc:graphicFrameChg chg="add del mod">
          <ac:chgData name="ALONGI Roberto (MOVE)" userId="77537c37-8c2f-492a-8301-6a3a5519bb49" providerId="ADAL" clId="{3A00AA82-949D-46FC-924F-EC9D97F1BFA1}" dt="2023-09-06T09:57:27.905" v="15"/>
          <ac:graphicFrameMkLst>
            <pc:docMk/>
            <pc:sldMk cId="3063524224" sldId="303"/>
            <ac:graphicFrameMk id="2" creationId="{0CDBAD62-E59A-E31D-5A86-617D18D9B0F5}"/>
          </ac:graphicFrameMkLst>
        </pc:graphicFrameChg>
        <pc:graphicFrameChg chg="add del mod modGraphic">
          <ac:chgData name="ALONGI Roberto (MOVE)" userId="77537c37-8c2f-492a-8301-6a3a5519bb49" providerId="ADAL" clId="{3A00AA82-949D-46FC-924F-EC9D97F1BFA1}" dt="2023-09-06T09:57:18.855" v="12" actId="478"/>
          <ac:graphicFrameMkLst>
            <pc:docMk/>
            <pc:sldMk cId="3063524224" sldId="303"/>
            <ac:graphicFrameMk id="5" creationId="{445FDB4A-38FF-19E7-6999-CF0AF51EFB1A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24/01/2024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7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/>
              <a:t>Update/add/delete parts of the</a:t>
            </a:r>
            <a:r>
              <a:rPr lang="en-IE" baseline="0" dirty="0"/>
              <a:t> copy right notice where appropriate.</a:t>
            </a:r>
          </a:p>
          <a:p>
            <a:r>
              <a:rPr lang="en-IE" baseline="0" dirty="0"/>
              <a:t>More information: </a:t>
            </a:r>
            <a:r>
              <a:rPr lang="en-GB" dirty="0">
                <a:hlinkClick r:id="rId3"/>
              </a:rPr>
              <a:t>https://myintracomm.ec.europa.eu/corp/intellectual-property/Documents/2019_Reuse-guidelines%28CC-BY%29.pdf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51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mages">
  <p:cSld name="1_3 image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>
            <a:spLocks noGrp="1"/>
          </p:cNvSpPr>
          <p:nvPr>
            <p:ph type="sldNum" idx="12"/>
          </p:nvPr>
        </p:nvSpPr>
        <p:spPr>
          <a:xfrm>
            <a:off x="697524" y="613128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80" name="Google Shape;80;p32"/>
          <p:cNvSpPr txBox="1"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2"/>
          <p:cNvSpPr>
            <a:spLocks noGrp="1"/>
          </p:cNvSpPr>
          <p:nvPr>
            <p:ph type="pic" idx="2"/>
          </p:nvPr>
        </p:nvSpPr>
        <p:spPr>
          <a:xfrm>
            <a:off x="970722" y="2284667"/>
            <a:ext cx="3141663" cy="2090737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>
            <a:off x="1206774" y="4038684"/>
            <a:ext cx="2669558" cy="15242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>
            <a:spLocks noGrp="1"/>
          </p:cNvSpPr>
          <p:nvPr>
            <p:ph type="pic" idx="3"/>
          </p:nvPr>
        </p:nvSpPr>
        <p:spPr>
          <a:xfrm>
            <a:off x="4436086" y="2284667"/>
            <a:ext cx="3141663" cy="2090737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84" name="Google Shape;84;p32"/>
          <p:cNvSpPr txBox="1">
            <a:spLocks noGrp="1"/>
          </p:cNvSpPr>
          <p:nvPr>
            <p:ph type="body" idx="4"/>
          </p:nvPr>
        </p:nvSpPr>
        <p:spPr>
          <a:xfrm>
            <a:off x="4672139" y="4041944"/>
            <a:ext cx="2669558" cy="15242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32"/>
          <p:cNvSpPr>
            <a:spLocks noGrp="1"/>
          </p:cNvSpPr>
          <p:nvPr>
            <p:ph type="pic" idx="5"/>
          </p:nvPr>
        </p:nvSpPr>
        <p:spPr>
          <a:xfrm>
            <a:off x="7901451" y="2284668"/>
            <a:ext cx="3141663" cy="2090737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86" name="Google Shape;86;p32"/>
          <p:cNvSpPr txBox="1">
            <a:spLocks noGrp="1"/>
          </p:cNvSpPr>
          <p:nvPr>
            <p:ph type="body" idx="6"/>
          </p:nvPr>
        </p:nvSpPr>
        <p:spPr>
          <a:xfrm>
            <a:off x="8137503" y="4037437"/>
            <a:ext cx="2669558" cy="15242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00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7" name="Google Shape;87;p32"/>
          <p:cNvCxnSpPr/>
          <p:nvPr/>
        </p:nvCxnSpPr>
        <p:spPr>
          <a:xfrm flipH="1">
            <a:off x="838199" y="0"/>
            <a:ext cx="1" cy="1276357"/>
          </a:xfrm>
          <a:prstGeom prst="straightConnector1">
            <a:avLst/>
          </a:prstGeom>
          <a:noFill/>
          <a:ln w="28575" cap="flat" cmpd="sng">
            <a:solidFill>
              <a:schemeClr val="accent5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56400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1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europa.eu/eli/reg_del/2023/205/oj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data.europa.eu/eli/reg_impl/2023/204/o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600" dirty="0"/>
              <a:t>Il Regolamento (UE) 2019/1239</a:t>
            </a:r>
            <a:br>
              <a:rPr lang="it-IT" sz="3600" dirty="0"/>
            </a:br>
            <a:r>
              <a:rPr lang="it-IT" sz="3600" dirty="0"/>
              <a:t>sullo sportello unico marittimo europeo</a:t>
            </a:r>
            <a:endParaRPr lang="en-GB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009246" y="3693218"/>
            <a:ext cx="10065224" cy="897754"/>
          </a:xfrm>
        </p:spPr>
        <p:txBody>
          <a:bodyPr/>
          <a:lstStyle/>
          <a:p>
            <a:pPr algn="ctr"/>
            <a:r>
              <a:rPr lang="en-GB" dirty="0" err="1"/>
              <a:t>Obiettivi</a:t>
            </a:r>
            <a:r>
              <a:rPr lang="en-GB" dirty="0"/>
              <a:t> e </a:t>
            </a:r>
            <a:r>
              <a:rPr lang="en-GB" dirty="0" err="1"/>
              <a:t>stato</a:t>
            </a:r>
            <a:r>
              <a:rPr lang="en-GB" dirty="0"/>
              <a:t> dell’arte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652656" y="5557903"/>
            <a:ext cx="5483658" cy="89775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1800" b="1" dirty="0"/>
              <a:t>Roberto Alongi</a:t>
            </a:r>
          </a:p>
          <a:p>
            <a:pPr>
              <a:spcAft>
                <a:spcPts val="0"/>
              </a:spcAft>
            </a:pPr>
            <a:r>
              <a:rPr lang="en-GB" sz="1800" dirty="0" err="1"/>
              <a:t>Commissione</a:t>
            </a:r>
            <a:r>
              <a:rPr lang="en-GB" sz="1800" dirty="0"/>
              <a:t> </a:t>
            </a:r>
            <a:r>
              <a:rPr lang="en-GB" sz="1800" dirty="0" err="1"/>
              <a:t>Europea</a:t>
            </a:r>
            <a:endParaRPr lang="en-GB" sz="1800" dirty="0"/>
          </a:p>
          <a:p>
            <a:pPr>
              <a:spcAft>
                <a:spcPts val="0"/>
              </a:spcAft>
            </a:pPr>
            <a:r>
              <a:rPr lang="en-GB" sz="1800" dirty="0"/>
              <a:t>DG MOVE </a:t>
            </a:r>
            <a:r>
              <a:rPr lang="en-GB" sz="1800" dirty="0" err="1"/>
              <a:t>Unità</a:t>
            </a:r>
            <a:r>
              <a:rPr lang="en-GB" sz="1800" dirty="0"/>
              <a:t> D.1 -</a:t>
            </a:r>
            <a:r>
              <a:rPr lang="en-GB" sz="1800" dirty="0" err="1"/>
              <a:t>Trasporto</a:t>
            </a:r>
            <a:r>
              <a:rPr lang="en-GB" sz="1800" dirty="0"/>
              <a:t> </a:t>
            </a:r>
            <a:r>
              <a:rPr lang="en-GB" sz="1800" dirty="0" err="1"/>
              <a:t>marittimo</a:t>
            </a:r>
            <a:r>
              <a:rPr lang="en-GB" sz="1800" dirty="0"/>
              <a:t> e </a:t>
            </a:r>
            <a:r>
              <a:rPr lang="en-GB" sz="1800" dirty="0" err="1"/>
              <a:t>logistica</a:t>
            </a:r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12D19D-0943-C78A-1721-725682A7D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722" y="414948"/>
            <a:ext cx="10515600" cy="640544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it-IT" sz="3600" dirty="0"/>
              <a:t>Sviluppo e test delle componenti IT</a:t>
            </a:r>
          </a:p>
        </p:txBody>
      </p:sp>
      <p:graphicFrame>
        <p:nvGraphicFramePr>
          <p:cNvPr id="5" name="Group 3">
            <a:extLst>
              <a:ext uri="{FF2B5EF4-FFF2-40B4-BE49-F238E27FC236}">
                <a16:creationId xmlns:a16="http://schemas.microsoft.com/office/drawing/2014/main" id="{445FDB4A-38FF-19E7-6999-CF0AF51EF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273531"/>
              </p:ext>
            </p:extLst>
          </p:nvPr>
        </p:nvGraphicFramePr>
        <p:xfrm>
          <a:off x="1224792" y="1456197"/>
          <a:ext cx="8394942" cy="4918943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50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1954840770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44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6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altLang="ja-JP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Anno</a:t>
                      </a:r>
                      <a:endParaRPr kumimoji="0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2023</a:t>
                      </a:r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2024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2025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altLang="ja-JP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Trimestre</a:t>
                      </a:r>
                      <a:endParaRPr kumimoji="0" lang="en-US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Q2</a:t>
                      </a:r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Q3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Q4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Q1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Q2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Q3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Q4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Q1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Q2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250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RIM &amp; URAM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Rilascio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versionei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della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RIM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  <a:defRPr/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Fase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di test per URAM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>
                          <a:tab pos="5715000" algn="l"/>
                        </a:tabLst>
                        <a:defRPr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MS/</a:t>
                      </a: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industria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integrazione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e test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Char char="•"/>
                        <a:tabLst>
                          <a:tab pos="5715000" algn="l"/>
                        </a:tabLst>
                        <a:defRPr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82221288"/>
                  </a:ext>
                </a:extLst>
              </a:tr>
              <a:tr h="297250">
                <a:tc gridSpan="10"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MIG -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Guida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all’implementazione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messaggi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  <a:defRPr/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Messaggi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invio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formalità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Messaggi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risposta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250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>
                          <a:tab pos="5715000" algn="l"/>
                        </a:tabLst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CAS-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Servizio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comune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di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indirizzamento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Definizione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delle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specifiche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Sviluppo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kumimoji="0" lang="en-US" sz="120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integrazione</a:t>
                      </a:r>
                      <a:r>
                        <a:rPr kumimoji="0" lang="en-US" sz="120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 con RIM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250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>
                          <a:tab pos="5715000" algn="l"/>
                        </a:tabLst>
                        <a:defRPr/>
                      </a:pP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Banche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dati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EMSWe (Ship, Location, Hazmat)</a:t>
                      </a: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Sviluppo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Arial" pitchFamily="34" charset="0"/>
                        <a:buNone/>
                        <a:tabLst>
                          <a:tab pos="5715000" algn="l"/>
                        </a:tabLst>
                      </a:pP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Integrazione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con </a:t>
                      </a: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gli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Stati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Membri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6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 typeface="Wingdings 2" pitchFamily="18" charset="2"/>
                        <a:buNone/>
                        <a:tabLst>
                          <a:tab pos="5715000" algn="l"/>
                        </a:tabLst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6400" marR="86400" marT="46800" marB="46800" anchor="ctr" horzOverflow="overflow">
                    <a:lnL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35D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0095334"/>
                  </a:ext>
                </a:extLst>
              </a:tr>
            </a:tbl>
          </a:graphicData>
        </a:graphic>
      </p:graphicFrame>
      <p:sp>
        <p:nvSpPr>
          <p:cNvPr id="8" name="Rectangle 11">
            <a:extLst>
              <a:ext uri="{FF2B5EF4-FFF2-40B4-BE49-F238E27FC236}">
                <a16:creationId xmlns:a16="http://schemas.microsoft.com/office/drawing/2014/main" id="{3DA14966-7DF1-CD97-271F-985C3EDCD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3076" y="3006472"/>
            <a:ext cx="3970461" cy="204302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6000E3E8-4FC8-258F-9F14-1C94749DE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013" y="3650652"/>
            <a:ext cx="1981063" cy="18352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2" name="Rectangle 256">
            <a:extLst>
              <a:ext uri="{FF2B5EF4-FFF2-40B4-BE49-F238E27FC236}">
                <a16:creationId xmlns:a16="http://schemas.microsoft.com/office/drawing/2014/main" id="{82E42284-50CC-716B-6FC6-345262878848}"/>
              </a:ext>
            </a:extLst>
          </p:cNvPr>
          <p:cNvSpPr>
            <a:spLocks noChangeArrowheads="1"/>
          </p:cNvSpPr>
          <p:nvPr/>
        </p:nvSpPr>
        <p:spPr bwMode="gray">
          <a:xfrm rot="2700000">
            <a:off x="4722025" y="2457597"/>
            <a:ext cx="144462" cy="144462"/>
          </a:xfrm>
          <a:prstGeom prst="rect">
            <a:avLst/>
          </a:prstGeom>
          <a:solidFill>
            <a:schemeClr val="accent2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256">
            <a:extLst>
              <a:ext uri="{FF2B5EF4-FFF2-40B4-BE49-F238E27FC236}">
                <a16:creationId xmlns:a16="http://schemas.microsoft.com/office/drawing/2014/main" id="{38B3549C-FE06-5AA5-D6A1-08EC4156D04A}"/>
              </a:ext>
            </a:extLst>
          </p:cNvPr>
          <p:cNvSpPr>
            <a:spLocks noChangeArrowheads="1"/>
          </p:cNvSpPr>
          <p:nvPr/>
        </p:nvSpPr>
        <p:spPr bwMode="gray">
          <a:xfrm rot="2700000">
            <a:off x="5376934" y="2457597"/>
            <a:ext cx="144462" cy="14446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DD3C7E6-16B9-1728-14A9-00D0E8FC1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1580" y="4042298"/>
            <a:ext cx="1981063" cy="18352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CEF41FC9-DCB7-0AA8-1F1C-148BA213C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3725" y="4708348"/>
            <a:ext cx="1981063" cy="18352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CA615E22-369C-6CE2-0545-267E7E04A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649" y="5053695"/>
            <a:ext cx="1330882" cy="183528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96685A29-CBB4-6C58-E6DB-8CBA2C7D3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256" y="5723400"/>
            <a:ext cx="2873281" cy="204302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42110564-0B9E-699F-D848-43F226A45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3531" y="6083260"/>
            <a:ext cx="2610006" cy="204302"/>
          </a:xfrm>
          <a:prstGeom prst="rect">
            <a:avLst/>
          </a:prstGeom>
          <a:solidFill>
            <a:schemeClr val="accent3"/>
          </a:solidFill>
          <a:ln w="12700" algn="ctr">
            <a:solidFill>
              <a:schemeClr val="bg1"/>
            </a:solidFill>
            <a:miter lim="800000"/>
            <a:headEnd type="none" w="sm" len="sm"/>
            <a:tailEnd/>
          </a:ln>
        </p:spPr>
        <p:txBody>
          <a:bodyPr lIns="36000" tIns="36000" rIns="36000" bIns="36000" anchor="ctr"/>
          <a:lstStyle/>
          <a:p>
            <a:pPr algn="ctr">
              <a:lnSpc>
                <a:spcPct val="75000"/>
              </a:lnSpc>
            </a:pPr>
            <a:endParaRPr lang="en-US" altLang="ja-JP" sz="1000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sp>
        <p:nvSpPr>
          <p:cNvPr id="21" name="Rectangle 256">
            <a:extLst>
              <a:ext uri="{FF2B5EF4-FFF2-40B4-BE49-F238E27FC236}">
                <a16:creationId xmlns:a16="http://schemas.microsoft.com/office/drawing/2014/main" id="{83363FCF-C777-064E-CB64-6A7F5594903F}"/>
              </a:ext>
            </a:extLst>
          </p:cNvPr>
          <p:cNvSpPr>
            <a:spLocks noChangeArrowheads="1"/>
          </p:cNvSpPr>
          <p:nvPr/>
        </p:nvSpPr>
        <p:spPr bwMode="gray">
          <a:xfrm rot="2700000">
            <a:off x="4722024" y="2767866"/>
            <a:ext cx="144462" cy="144462"/>
          </a:xfrm>
          <a:prstGeom prst="rect">
            <a:avLst/>
          </a:prstGeom>
          <a:solidFill>
            <a:srgbClr val="00B05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err="1"/>
              <a:t>Grazie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9575" y="4646435"/>
            <a:ext cx="8941016" cy="1853519"/>
          </a:xfrm>
        </p:spPr>
        <p:txBody>
          <a:bodyPr wrap="square" anchor="b" anchorCtr="0"/>
          <a:lstStyle/>
          <a:p>
            <a:r>
              <a:rPr lang="en-US" sz="1050" b="1" dirty="0"/>
              <a:t>© European Union 2020</a:t>
            </a:r>
          </a:p>
          <a:p>
            <a:r>
              <a:rPr lang="en-US" sz="1050" dirty="0"/>
              <a:t>Unless otherwise noted the reuse of this presentation is </a:t>
            </a:r>
            <a:r>
              <a:rPr lang="en-US" sz="1050" dirty="0" err="1"/>
              <a:t>authorised</a:t>
            </a:r>
            <a:r>
              <a:rPr lang="en-US" sz="1050" dirty="0"/>
              <a:t> under the </a:t>
            </a:r>
            <a:r>
              <a:rPr lang="en-US" sz="1050" dirty="0">
                <a:hlinkClick r:id="rId3"/>
              </a:rPr>
              <a:t>CC BY 4.0 </a:t>
            </a:r>
            <a:r>
              <a:rPr lang="en-US" sz="1050" dirty="0"/>
              <a:t>license. For any use or reproduction of elements that are not owned by the EU, permission may need to be sought directly from the respective right holders.</a:t>
            </a:r>
          </a:p>
          <a:p>
            <a:r>
              <a:rPr lang="en-US" sz="1050" dirty="0"/>
              <a:t>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</a:t>
            </a:r>
            <a:r>
              <a:rPr lang="en-US" sz="1050" dirty="0">
                <a:solidFill>
                  <a:schemeClr val="accent6"/>
                </a:solidFill>
              </a:rPr>
              <a:t>: e.g. Fotolia.com</a:t>
            </a:r>
            <a:r>
              <a:rPr lang="en-US" sz="1050" dirty="0"/>
              <a:t>; Slide </a:t>
            </a:r>
            <a:r>
              <a:rPr lang="en-US" sz="1050" dirty="0">
                <a:solidFill>
                  <a:schemeClr val="accent6"/>
                </a:solidFill>
              </a:rPr>
              <a:t>xx</a:t>
            </a:r>
            <a:r>
              <a:rPr lang="en-US" sz="1050" dirty="0"/>
              <a:t>: </a:t>
            </a:r>
            <a:r>
              <a:rPr lang="en-US" sz="1050" dirty="0">
                <a:solidFill>
                  <a:schemeClr val="accent6"/>
                </a:solidFill>
              </a:rPr>
              <a:t>element concerned</a:t>
            </a:r>
            <a:r>
              <a:rPr lang="en-US" sz="1050" dirty="0"/>
              <a:t>, source: </a:t>
            </a:r>
            <a:r>
              <a:rPr lang="en-US" sz="1050" dirty="0">
                <a:solidFill>
                  <a:schemeClr val="accent6"/>
                </a:solidFill>
              </a:rPr>
              <a:t>e.g. iStock.com</a:t>
            </a:r>
            <a:endParaRPr lang="en-GB" sz="1050" dirty="0">
              <a:solidFill>
                <a:schemeClr val="accent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24" y="4858246"/>
            <a:ext cx="1023496" cy="358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61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9965" y="260649"/>
            <a:ext cx="9465013" cy="936625"/>
          </a:xfrm>
        </p:spPr>
        <p:txBody>
          <a:bodyPr/>
          <a:lstStyle/>
          <a:p>
            <a:pPr algn="ctr"/>
            <a:r>
              <a:rPr lang="it-IT" altLang="fr-FR" dirty="0"/>
              <a:t>Valutazione della Direttiva 2010/65/UE</a:t>
            </a:r>
            <a:endParaRPr lang="it-IT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idx="1"/>
          </p:nvPr>
        </p:nvSpPr>
        <p:spPr>
          <a:xfrm>
            <a:off x="1363493" y="1789406"/>
            <a:ext cx="9465013" cy="4001793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</a:pPr>
            <a:r>
              <a:rPr lang="it-IT" altLang="fr-FR" sz="2000" dirty="0"/>
              <a:t>La Direttiva 2010/65/UE ha istituito gli sportelli unici nazionali, tuttavia, ha fallito nella riduzione degli adempimenti burocratici a carico degli operatori marittimi a causa della mancanza di armonizzazione fra Stati Membri.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it-IT" altLang="fr-FR" sz="2000" dirty="0"/>
              <a:t>Problemi rilevati: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fr-FR" b="1" dirty="0"/>
              <a:t>Interfacce diverse</a:t>
            </a:r>
            <a:r>
              <a:rPr lang="it-IT" altLang="fr-FR" dirty="0"/>
              <a:t>: Ogni sportello unico era dotato di interfacce diverse fra loro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fr-FR" b="1" dirty="0"/>
              <a:t>Scopo limitato</a:t>
            </a:r>
            <a:r>
              <a:rPr lang="it-IT" altLang="fr-FR" dirty="0"/>
              <a:t>: la Direttiva copriva solamente 14 formalità europee ed internazional</a:t>
            </a:r>
            <a:r>
              <a:rPr lang="it-IT" altLang="fr-FR" b="1" dirty="0"/>
              <a:t>i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fr-FR" b="1" dirty="0"/>
              <a:t>Base di dati</a:t>
            </a:r>
            <a:r>
              <a:rPr lang="it-IT" altLang="fr-FR" dirty="0"/>
              <a:t> non armonizzata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it-IT" altLang="fr-FR" b="1" dirty="0"/>
              <a:t>Riutilizzo e condivisione dei dati </a:t>
            </a:r>
            <a:r>
              <a:rPr lang="it-IT" altLang="fr-FR" dirty="0"/>
              <a:t>poco efficace -&gt; Duplicazione di richieste di dati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GB" altLang="fr-FR" dirty="0"/>
          </a:p>
          <a:p>
            <a:pPr marL="457200" lvl="1" indent="0" algn="just">
              <a:buNone/>
            </a:pPr>
            <a:endParaRPr lang="en-GB" altLang="fr-FR" sz="1800" dirty="0"/>
          </a:p>
        </p:txBody>
      </p:sp>
    </p:spTree>
    <p:extLst>
      <p:ext uri="{BB962C8B-B14F-4D97-AF65-F5344CB8AC3E}">
        <p14:creationId xmlns:p14="http://schemas.microsoft.com/office/powerpoint/2010/main" val="342350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589" y="405186"/>
            <a:ext cx="8229600" cy="713495"/>
          </a:xfrm>
        </p:spPr>
        <p:txBody>
          <a:bodyPr/>
          <a:lstStyle/>
          <a:p>
            <a:pPr algn="ctr"/>
            <a:r>
              <a:rPr lang="it-IT" altLang="fr-FR" sz="2400" dirty="0"/>
              <a:t>Direttiva 2010/65/UE -&gt; Regolamento (UE) 2019/1239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485306"/>
            <a:ext cx="8229600" cy="3921299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dirty="0"/>
              <a:t>Facilitare il trasporto marittimo e ridurre il carico amministrativo agli operatori marittimi, migliorare la competitività ed efficienza del settore e migliorare le condizioni di lavoro degli equipaggi, attraverso ulteriore semplificazione ed armonizzazione delle procedure di transmission delle informazioni. </a:t>
            </a:r>
          </a:p>
          <a:p>
            <a:pPr marL="0" indent="0" algn="just">
              <a:buNone/>
            </a:pPr>
            <a:endParaRPr lang="it-IT" sz="2000" dirty="0"/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0764" y="3121891"/>
            <a:ext cx="6561798" cy="33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89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181" y="954259"/>
            <a:ext cx="8888827" cy="576064"/>
          </a:xfrm>
        </p:spPr>
        <p:txBody>
          <a:bodyPr/>
          <a:lstStyle/>
          <a:p>
            <a:pPr algn="ctr"/>
            <a:r>
              <a:rPr lang="it-IT" dirty="0"/>
              <a:t>Cos’è il nuovo sportello unico marittimo nazionale?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181" y="1689867"/>
            <a:ext cx="9144000" cy="3925842"/>
          </a:xfrm>
        </p:spPr>
        <p:txBody>
          <a:bodyPr/>
          <a:lstStyle/>
          <a:p>
            <a:pPr algn="just"/>
            <a:r>
              <a:rPr lang="it-IT" sz="2000" dirty="0"/>
              <a:t>«</a:t>
            </a:r>
            <a:r>
              <a:rPr lang="it-IT" sz="2000" b="1" dirty="0"/>
              <a:t>interfaccia unica marittima nazionale (o sportello unico)</a:t>
            </a:r>
            <a:r>
              <a:rPr lang="it-IT" sz="2000" dirty="0"/>
              <a:t>»: una piattaforma tecnica di ricezione, scambio e trasmissione elettronici delle informazioni per l’adempimento degli obblighi di dichiarazione, </a:t>
            </a:r>
            <a:r>
              <a:rPr lang="it-IT" sz="2000" b="1" dirty="0"/>
              <a:t>istituita e fatta funzionare a livello nazionale </a:t>
            </a:r>
            <a:r>
              <a:rPr lang="it-IT" sz="2000" dirty="0"/>
              <a:t>[…] che consente la comunicazione ai dichiaranti di </a:t>
            </a:r>
            <a:r>
              <a:rPr lang="it-IT" sz="2000" b="1" dirty="0"/>
              <a:t>messaggi o conferme riguardanti la più ampia gamma di decisioni prese da tutte le autorità competenti partecipanti</a:t>
            </a:r>
            <a:r>
              <a:rPr lang="it-IT" sz="2000" dirty="0"/>
              <a:t>.</a:t>
            </a:r>
          </a:p>
          <a:p>
            <a:pPr algn="just"/>
            <a:r>
              <a:rPr lang="it-IT" sz="2000" b="1" dirty="0"/>
              <a:t>L’architettura tecnica </a:t>
            </a:r>
            <a:r>
              <a:rPr lang="it-IT" sz="2000" dirty="0"/>
              <a:t>è basta sulla rete decentralizzata di sportelli unici nazionali stabiliti dalla direttiva 2010/65/UE ed operativi dal </a:t>
            </a:r>
            <a:r>
              <a:rPr lang="it-IT" sz="2000" b="1" dirty="0"/>
              <a:t>2015</a:t>
            </a:r>
            <a:r>
              <a:rPr lang="it-IT" sz="2000" dirty="0"/>
              <a:t>.</a:t>
            </a: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06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554" y="260649"/>
            <a:ext cx="8229600" cy="576064"/>
          </a:xfrm>
        </p:spPr>
        <p:txBody>
          <a:bodyPr/>
          <a:lstStyle/>
          <a:p>
            <a:pPr algn="ctr"/>
            <a:r>
              <a:rPr lang="it-IT"/>
              <a:t>Lo scopo del regolamento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503" y="1412776"/>
            <a:ext cx="9085007" cy="3633788"/>
          </a:xfrm>
        </p:spPr>
        <p:txBody>
          <a:bodyPr/>
          <a:lstStyle/>
          <a:p>
            <a:pPr algn="just"/>
            <a:r>
              <a:rPr lang="it-IT" sz="2000" dirty="0"/>
              <a:t>«</a:t>
            </a:r>
            <a:r>
              <a:rPr lang="it-IT" sz="2000" b="1" dirty="0"/>
              <a:t>scalo in un porto</a:t>
            </a:r>
            <a:r>
              <a:rPr lang="it-IT" sz="2000" dirty="0"/>
              <a:t>»: </a:t>
            </a:r>
            <a:r>
              <a:rPr lang="it-IT" sz="2000" dirty="0">
                <a:solidFill>
                  <a:srgbClr val="FF0000"/>
                </a:solidFill>
              </a:rPr>
              <a:t>l’arrivo, la sosta e la partenza </a:t>
            </a:r>
            <a:r>
              <a:rPr lang="it-IT" sz="2000" dirty="0"/>
              <a:t>di una nave in o da un porto marittimo di uno Stato membro;</a:t>
            </a:r>
            <a:endParaRPr lang="en-US" sz="2000" dirty="0"/>
          </a:p>
          <a:p>
            <a:pPr algn="just"/>
            <a:r>
              <a:rPr lang="it-IT" sz="2000" dirty="0"/>
              <a:t>«</a:t>
            </a:r>
            <a:r>
              <a:rPr lang="it-IT" sz="2000" b="1" dirty="0"/>
              <a:t>dichiarante</a:t>
            </a:r>
            <a:r>
              <a:rPr lang="it-IT" sz="2000" dirty="0"/>
              <a:t>»: </a:t>
            </a:r>
            <a:r>
              <a:rPr lang="it-IT" sz="2000" dirty="0">
                <a:solidFill>
                  <a:srgbClr val="FF0000"/>
                </a:solidFill>
              </a:rPr>
              <a:t>qualsiasi persona fisica o giuridica soggetta agli obblighi di dichiarazione</a:t>
            </a:r>
            <a:r>
              <a:rPr lang="it-IT" sz="2000" dirty="0"/>
              <a:t> o qualsiasi persona fisica o giuridica debitamente autorizzata che agisce per suo conto entro i limiti dei pertinenti obblighi di dichiarazione;</a:t>
            </a:r>
            <a:r>
              <a:rPr lang="en-US" sz="2000" dirty="0"/>
              <a:t> </a:t>
            </a:r>
          </a:p>
          <a:p>
            <a:pPr algn="just"/>
            <a:r>
              <a:rPr lang="it-IT" sz="2000" dirty="0"/>
              <a:t>«</a:t>
            </a:r>
            <a:r>
              <a:rPr lang="it-IT" sz="2000" b="1" dirty="0"/>
              <a:t>obbligo di dichiarazione</a:t>
            </a:r>
            <a:r>
              <a:rPr lang="it-IT" sz="2000" dirty="0"/>
              <a:t>»: le informazioni richieste dagli atti giuridici </a:t>
            </a:r>
            <a:r>
              <a:rPr lang="it-IT" sz="2000" dirty="0">
                <a:solidFill>
                  <a:srgbClr val="FF0000"/>
                </a:solidFill>
              </a:rPr>
              <a:t>dell’Unione</a:t>
            </a:r>
            <a:r>
              <a:rPr lang="it-IT" sz="2000" dirty="0"/>
              <a:t> e </a:t>
            </a:r>
            <a:r>
              <a:rPr lang="it-IT" sz="2000" dirty="0">
                <a:solidFill>
                  <a:srgbClr val="FF0000"/>
                </a:solidFill>
              </a:rPr>
              <a:t>internazionali</a:t>
            </a:r>
            <a:r>
              <a:rPr lang="it-IT" sz="2000" dirty="0"/>
              <a:t> elencati nell’allegato, nonché dalle </a:t>
            </a:r>
            <a:r>
              <a:rPr lang="it-IT" sz="2000" dirty="0">
                <a:solidFill>
                  <a:srgbClr val="FF0000"/>
                </a:solidFill>
              </a:rPr>
              <a:t>normative e dai requisiti nazionali</a:t>
            </a:r>
            <a:r>
              <a:rPr lang="it-IT" sz="2000" dirty="0"/>
              <a:t> ivi citati, che devono essere comunicati in relazione allo scalo in un porto;</a:t>
            </a:r>
          </a:p>
        </p:txBody>
      </p:sp>
    </p:spTree>
    <p:extLst>
      <p:ext uri="{BB962C8B-B14F-4D97-AF65-F5344CB8AC3E}">
        <p14:creationId xmlns:p14="http://schemas.microsoft.com/office/powerpoint/2010/main" val="56418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4"/>
          <p:cNvSpPr txBox="1">
            <a:spLocks noGrp="1"/>
          </p:cNvSpPr>
          <p:nvPr>
            <p:ph type="sldNum" idx="12"/>
          </p:nvPr>
        </p:nvSpPr>
        <p:spPr>
          <a:xfrm>
            <a:off x="697524" y="613128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348" name="Google Shape;348;p14"/>
          <p:cNvSpPr txBox="1">
            <a:spLocks noGrp="1"/>
          </p:cNvSpPr>
          <p:nvPr>
            <p:ph type="title"/>
          </p:nvPr>
        </p:nvSpPr>
        <p:spPr>
          <a:xfrm>
            <a:off x="970722" y="419449"/>
            <a:ext cx="10515600" cy="560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it-IT" sz="2800"/>
              <a:t>Regolamento (UE) 2019/1239: obiettivo e misure previste</a:t>
            </a:r>
          </a:p>
        </p:txBody>
      </p:sp>
      <p:sp>
        <p:nvSpPr>
          <p:cNvPr id="350" name="Google Shape;350;p14"/>
          <p:cNvSpPr txBox="1">
            <a:spLocks noGrp="1"/>
          </p:cNvSpPr>
          <p:nvPr>
            <p:ph type="body" idx="1"/>
          </p:nvPr>
        </p:nvSpPr>
        <p:spPr>
          <a:xfrm>
            <a:off x="970722" y="2454263"/>
            <a:ext cx="2880842" cy="2796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0000" rIns="91425" bIns="45700" anchor="t" anchorCtr="0">
            <a:noAutofit/>
          </a:bodyPr>
          <a:lstStyle/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b="1" dirty="0"/>
              <a:t>Armonizzazione dati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</a:pPr>
            <a:r>
              <a:rPr lang="it-IT" sz="1800" dirty="0"/>
              <a:t>Set di dati EMSWe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</a:pPr>
            <a:r>
              <a:rPr lang="it-IT" sz="1800" dirty="0"/>
              <a:t>Guida all’attuazione dei messaggi (MIG</a:t>
            </a:r>
            <a:r>
              <a:rPr lang="it-IT" dirty="0"/>
              <a:t>)</a:t>
            </a:r>
          </a:p>
        </p:txBody>
      </p:sp>
      <p:sp>
        <p:nvSpPr>
          <p:cNvPr id="352" name="Google Shape;352;p14"/>
          <p:cNvSpPr txBox="1">
            <a:spLocks noGrp="1"/>
          </p:cNvSpPr>
          <p:nvPr>
            <p:ph type="body" idx="4"/>
          </p:nvPr>
        </p:nvSpPr>
        <p:spPr>
          <a:xfrm>
            <a:off x="4459579" y="2442417"/>
            <a:ext cx="3094678" cy="280853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00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b="1" dirty="0"/>
              <a:t>Armonizzazione tecnica</a:t>
            </a:r>
            <a:endParaRPr lang="it-IT" sz="1800" dirty="0"/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dirty="0"/>
              <a:t>Interfaccia </a:t>
            </a:r>
            <a:r>
              <a:rPr lang="it-IT" sz="1800" i="1" dirty="0"/>
              <a:t>machine-to-machine</a:t>
            </a:r>
            <a:r>
              <a:rPr lang="it-IT" sz="1800" dirty="0"/>
              <a:t> (RIM)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dirty="0"/>
              <a:t>Funzionalità comuni delle interfacce grafiche (GUI)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dirty="0"/>
              <a:t>Fogli di calcolo armonizzati</a:t>
            </a:r>
          </a:p>
        </p:txBody>
      </p:sp>
      <p:sp>
        <p:nvSpPr>
          <p:cNvPr id="354" name="Google Shape;354;p14"/>
          <p:cNvSpPr txBox="1">
            <a:spLocks noGrp="1"/>
          </p:cNvSpPr>
          <p:nvPr>
            <p:ph type="body" idx="6"/>
          </p:nvPr>
        </p:nvSpPr>
        <p:spPr>
          <a:xfrm>
            <a:off x="8162273" y="2454264"/>
            <a:ext cx="2880842" cy="279669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00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b="1" dirty="0"/>
              <a:t>Principio una tantum</a:t>
            </a:r>
          </a:p>
          <a:p>
            <a:pPr marL="0" indent="0">
              <a:spcAft>
                <a:spcPts val="1200"/>
              </a:spcAft>
            </a:pPr>
            <a:r>
              <a:rPr lang="it-IT" sz="1800" dirty="0"/>
              <a:t>Condivisione dati fra autorità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dirty="0"/>
              <a:t>Riuso dei dati (partenza/arrivo)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ts val="2000"/>
              <a:buNone/>
            </a:pPr>
            <a:r>
              <a:rPr lang="it-IT" sz="1800" dirty="0"/>
              <a:t>Banche di dati comuni UE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E8A2BEBD-B98A-BCDE-2997-52667C65AB59}"/>
              </a:ext>
            </a:extLst>
          </p:cNvPr>
          <p:cNvSpPr/>
          <p:nvPr/>
        </p:nvSpPr>
        <p:spPr>
          <a:xfrm>
            <a:off x="970722" y="1159207"/>
            <a:ext cx="10072391" cy="1182846"/>
          </a:xfrm>
          <a:prstGeom prst="triangle">
            <a:avLst/>
          </a:prstGeom>
          <a:solidFill>
            <a:srgbClr val="0356B1"/>
          </a:solidFill>
          <a:ln>
            <a:noFill/>
          </a:ln>
        </p:spPr>
        <p:txBody>
          <a:bodyPr rtlCol="0" anchor="ctr"/>
          <a:lstStyle/>
          <a:p>
            <a:pPr algn="ctr"/>
            <a:r>
              <a:rPr lang="it-IT" sz="1800" b="1" dirty="0">
                <a:solidFill>
                  <a:schemeClr val="bg1"/>
                </a:solidFill>
              </a:rPr>
              <a:t>Riduzione degli oneri amministrativi per il settore del trasporto marittimo</a:t>
            </a:r>
            <a:endParaRPr lang="en-I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AA2966-C5C9-7842-D41E-45FF2BDEA3A0}"/>
              </a:ext>
            </a:extLst>
          </p:cNvPr>
          <p:cNvSpPr txBox="1"/>
          <p:nvPr/>
        </p:nvSpPr>
        <p:spPr>
          <a:xfrm>
            <a:off x="970722" y="5337176"/>
            <a:ext cx="100723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it-IT" altLang="fr-FR" sz="2000" b="1" i="1" dirty="0"/>
              <a:t>Un totale di </a:t>
            </a:r>
            <a:r>
              <a:rPr lang="it-IT" altLang="fr-FR" sz="2000" b="1" i="1" dirty="0">
                <a:solidFill>
                  <a:srgbClr val="FF0000"/>
                </a:solidFill>
              </a:rPr>
              <a:t>2,5 milioni di ore di lavoro risparmiate </a:t>
            </a:r>
            <a:r>
              <a:rPr lang="it-IT" altLang="fr-FR" sz="2000" b="1" i="1" dirty="0"/>
              <a:t>annualmente grazie a procedure più efficienti.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17599" y="124273"/>
            <a:ext cx="10125443" cy="360561"/>
          </a:xfrm>
        </p:spPr>
        <p:txBody>
          <a:bodyPr/>
          <a:lstStyle/>
          <a:p>
            <a:pPr algn="ctr"/>
            <a:r>
              <a:rPr lang="it-IT" sz="2400" dirty="0"/>
              <a:t>Architettura intorno allo sportello unico marittimo nazionale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FEFAD1-6050-4EEA-CFF0-8B01B5592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957" y="484834"/>
            <a:ext cx="9972675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06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428EFFA-2E50-0999-BF67-EEDC7D964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2611"/>
            <a:ext cx="10905699" cy="4538675"/>
          </a:xfrm>
        </p:spPr>
        <p:txBody>
          <a:bodyPr/>
          <a:lstStyle/>
          <a:p>
            <a:r>
              <a:rPr lang="it-IT" dirty="0"/>
              <a:t>Il </a:t>
            </a:r>
            <a:r>
              <a:rPr lang="it-IT" b="1" dirty="0">
                <a:solidFill>
                  <a:srgbClr val="FF0000"/>
                </a:solidFill>
              </a:rPr>
              <a:t>modulo armonizzato di interfaccia (RIM)</a:t>
            </a:r>
            <a:r>
              <a:rPr lang="it-IT" dirty="0"/>
              <a:t> permetterà la comunicazione machine-to-machine fra dichiaranti e sportelli unici.</a:t>
            </a:r>
          </a:p>
          <a:p>
            <a:r>
              <a:rPr lang="it-IT" dirty="0"/>
              <a:t>La RIM è sviluppata centralmente da DG MOVE e DG DIGIT, ma distribuita e gestita dagli Stati Membri, in un ambiente decentralizzato.</a:t>
            </a:r>
            <a:endParaRPr lang="it-IT" b="1" dirty="0"/>
          </a:p>
          <a:p>
            <a:r>
              <a:rPr lang="it-IT" b="1" dirty="0"/>
              <a:t>La RIM applicherà la MIG – guida all’implementazione dei messaggi</a:t>
            </a:r>
          </a:p>
          <a:p>
            <a:r>
              <a:rPr lang="it-IT" dirty="0"/>
              <a:t>La MIG è in fase di preparazione da parte di EMSA con la collaborazione di DG MOVE, DG TAXUD, degli esperti degli Stati Membri e dell’industria.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1BEBE3-A31B-99E4-0383-89C93A94C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8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0222E6-B3A3-7093-020F-215CD12C7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200" dirty="0"/>
              <a:t>Modulo armonizzato di interfaccia</a:t>
            </a:r>
            <a:br>
              <a:rPr lang="it-IT" sz="3200" dirty="0"/>
            </a:br>
            <a:r>
              <a:rPr lang="en-IE" sz="3200" dirty="0"/>
              <a:t>(</a:t>
            </a:r>
            <a:r>
              <a:rPr lang="en-IE" sz="3200" i="1" dirty="0"/>
              <a:t>Reporting Interface Module</a:t>
            </a:r>
            <a:r>
              <a:rPr lang="en-IE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0163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781" y="1397786"/>
            <a:ext cx="10830541" cy="4088614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b="1" dirty="0"/>
              <a:t>2021 - Piano di attuazione pluriennale (PAP)</a:t>
            </a:r>
            <a:r>
              <a:rPr lang="it-IT" sz="2000" dirty="0"/>
              <a:t> </a:t>
            </a:r>
            <a:r>
              <a:rPr lang="it-IT" sz="2000" i="1" dirty="0"/>
              <a:t>Prossimo aggiornamento: </a:t>
            </a:r>
            <a:r>
              <a:rPr lang="it-IT" sz="2000" b="1" i="1" dirty="0">
                <a:solidFill>
                  <a:srgbClr val="FF0000"/>
                </a:solidFill>
              </a:rPr>
              <a:t>Q3 2023</a:t>
            </a:r>
          </a:p>
          <a:p>
            <a:pPr marL="0" indent="0" algn="just">
              <a:buNone/>
            </a:pPr>
            <a:r>
              <a:rPr lang="it-IT" sz="2000" b="1" dirty="0"/>
              <a:t>2023 - Regolamento delegato </a:t>
            </a:r>
            <a:r>
              <a:rPr lang="it-IT" sz="2000" b="1" dirty="0">
                <a:hlinkClick r:id="rId3"/>
              </a:rPr>
              <a:t>(UE) 2023/205</a:t>
            </a:r>
            <a:r>
              <a:rPr lang="it-IT" sz="2000" b="1" dirty="0"/>
              <a:t> </a:t>
            </a:r>
            <a:r>
              <a:rPr lang="it-IT" sz="2000" dirty="0"/>
              <a:t>che istituisce il set di dati per il sistema di interfaccia unica marittima europea </a:t>
            </a:r>
            <a:r>
              <a:rPr lang="it-IT" sz="2000" b="1" dirty="0"/>
              <a:t>EMSW</a:t>
            </a:r>
            <a:r>
              <a:rPr lang="it-IT" sz="2000" dirty="0"/>
              <a:t>e. </a:t>
            </a:r>
            <a:r>
              <a:rPr lang="it-IT" sz="2000" i="1" dirty="0"/>
              <a:t>Prossimo aggiornamento: </a:t>
            </a:r>
            <a:r>
              <a:rPr lang="it-IT" sz="2000" b="1" i="1" dirty="0">
                <a:solidFill>
                  <a:srgbClr val="FF0000"/>
                </a:solidFill>
              </a:rPr>
              <a:t>2024</a:t>
            </a:r>
          </a:p>
          <a:p>
            <a:pPr marL="0" indent="0" algn="just">
              <a:buNone/>
            </a:pPr>
            <a:r>
              <a:rPr lang="it-IT" sz="2000" b="1" dirty="0"/>
              <a:t>2023 - Regolamento di esecuzione </a:t>
            </a:r>
            <a:r>
              <a:rPr lang="it-IT" sz="2000" b="1" dirty="0">
                <a:hlinkClick r:id="rId4"/>
              </a:rPr>
              <a:t>(EU) 2023/204 </a:t>
            </a:r>
            <a:r>
              <a:rPr lang="it-IT" sz="2000" dirty="0"/>
              <a:t>che stabilisce specifiche tecniche, norme e procedure per il sistema di interfaccia unica marittima europea</a:t>
            </a:r>
          </a:p>
          <a:p>
            <a:pPr marL="0" indent="0" algn="just">
              <a:buNone/>
            </a:pPr>
            <a:r>
              <a:rPr lang="it-IT" sz="2000" b="1" dirty="0"/>
              <a:t>2023 - Regolamento di esecuzione </a:t>
            </a:r>
            <a:r>
              <a:rPr lang="it-IT" sz="2000" dirty="0"/>
              <a:t>che stabilisce le specifiche tecniche dell’interfaccia </a:t>
            </a:r>
            <a:r>
              <a:rPr lang="it-IT" sz="2000" i="1" dirty="0"/>
              <a:t>machine-to-machine. Adozione prevista per </a:t>
            </a:r>
            <a:r>
              <a:rPr lang="it-IT" sz="2000" b="1" i="1" dirty="0">
                <a:solidFill>
                  <a:srgbClr val="FF0000"/>
                </a:solidFill>
              </a:rPr>
              <a:t>Q4 2023</a:t>
            </a:r>
          </a:p>
          <a:p>
            <a:pPr marL="0" indent="0" algn="just">
              <a:buNone/>
            </a:pPr>
            <a:r>
              <a:rPr lang="it-IT" sz="2000" b="1" dirty="0"/>
              <a:t>2024</a:t>
            </a:r>
            <a:r>
              <a:rPr lang="it-IT" sz="2000" dirty="0"/>
              <a:t> - </a:t>
            </a:r>
            <a:r>
              <a:rPr lang="it-IT" sz="2000" b="1" dirty="0"/>
              <a:t>Regolamenti di esecuzione </a:t>
            </a:r>
            <a:r>
              <a:rPr lang="it-IT" sz="2000" dirty="0"/>
              <a:t>per definire i meccanismi di riuso dei dati, specifiche della banca dati misure sanitarie e del servizio comune di indirizzamento.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0722" y="411060"/>
            <a:ext cx="10515600" cy="552153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it-IT" sz="3600" dirty="0"/>
              <a:t>Atti approvati e previsti</a:t>
            </a:r>
          </a:p>
        </p:txBody>
      </p:sp>
    </p:spTree>
    <p:extLst>
      <p:ext uri="{BB962C8B-B14F-4D97-AF65-F5344CB8AC3E}">
        <p14:creationId xmlns:p14="http://schemas.microsoft.com/office/powerpoint/2010/main" val="1651547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Presentation.pptx" id="{DF0E4C23-23CF-4CA0-B78D-4EE4E4812529}" vid="{A275074F-6DFA-4FBF-AA5C-38C3649C39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6b258e70-a1df-441b-a203-2d7ff2748f56">
      <Terms xmlns="http://schemas.microsoft.com/office/infopath/2007/PartnerControls"/>
    </lcf76f155ced4ddcb4097134ff3c332f>
    <New_x003f_ xmlns="6b258e70-a1df-441b-a203-2d7ff2748f56">true</New_x003f_>
    <TaxCatchAll xmlns="67271fa0-a2a7-40a0-8078-c02621e165e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11E6753C0E3D499F96CD4FF225E846" ma:contentTypeVersion="20" ma:contentTypeDescription="Create a new document." ma:contentTypeScope="" ma:versionID="d5ae04c2800cb3f08c289995c77d0cd0">
  <xsd:schema xmlns:xsd="http://www.w3.org/2001/XMLSchema" xmlns:xs="http://www.w3.org/2001/XMLSchema" xmlns:p="http://schemas.microsoft.com/office/2006/metadata/properties" xmlns:ns1="http://schemas.microsoft.com/sharepoint/v3" xmlns:ns2="6b258e70-a1df-441b-a203-2d7ff2748f56" xmlns:ns3="67271fa0-a2a7-40a0-8078-c02621e165e6" targetNamespace="http://schemas.microsoft.com/office/2006/metadata/properties" ma:root="true" ma:fieldsID="4f62e1916c9cad0940d839cfba7bb0a3" ns1:_="" ns2:_="" ns3:_="">
    <xsd:import namespace="http://schemas.microsoft.com/sharepoint/v3"/>
    <xsd:import namespace="6b258e70-a1df-441b-a203-2d7ff2748f56"/>
    <xsd:import namespace="67271fa0-a2a7-40a0-8078-c02621e165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New_x003f_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58e70-a1df-441b-a203-2d7ff2748f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New_x003f_" ma:index="20" nillable="true" ma:displayName="New?" ma:default="1" ma:format="Dropdown" ma:internalName="New_x003f_">
      <xsd:simpleType>
        <xsd:restriction base="dms:Boolea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271fa0-a2a7-40a0-8078-c02621e165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d1673b30-0539-4d23-a134-0fe9ec671002}" ma:internalName="TaxCatchAll" ma:showField="CatchAllData" ma:web="67271fa0-a2a7-40a0-8078-c02621e165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F87431-2774-4E17-BE38-8A579357848D}">
  <ds:schemaRefs>
    <ds:schemaRef ds:uri="67271fa0-a2a7-40a0-8078-c02621e165e6"/>
    <ds:schemaRef ds:uri="6b258e70-a1df-441b-a203-2d7ff2748f5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1CAF70-02D1-4551-A536-63581F6A80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7E9BB-01FE-4F21-B5FC-46A8849AFC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b258e70-a1df-441b-a203-2d7ff2748f56"/>
    <ds:schemaRef ds:uri="67271fa0-a2a7-40a0-8078-c02621e165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2620</TotalTime>
  <Words>877</Words>
  <Application>Microsoft Office PowerPoint</Application>
  <PresentationFormat>Widescreen</PresentationFormat>
  <Paragraphs>85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Office Theme</vt:lpstr>
      <vt:lpstr>Il Regolamento (UE) 2019/1239 sullo sportello unico marittimo europeo</vt:lpstr>
      <vt:lpstr>Valutazione della Direttiva 2010/65/UE</vt:lpstr>
      <vt:lpstr>Direttiva 2010/65/UE -&gt; Regolamento (UE) 2019/1239</vt:lpstr>
      <vt:lpstr>Cos’è il nuovo sportello unico marittimo nazionale?</vt:lpstr>
      <vt:lpstr>Lo scopo del regolamento</vt:lpstr>
      <vt:lpstr>Regolamento (UE) 2019/1239: obiettivo e misure previste</vt:lpstr>
      <vt:lpstr>Architettura intorno allo sportello unico marittimo nazionale</vt:lpstr>
      <vt:lpstr>Modulo armonizzato di interfaccia (Reporting Interface Module)</vt:lpstr>
      <vt:lpstr>Atti approvati e previsti</vt:lpstr>
      <vt:lpstr>Sviluppo e test delle componenti IT</vt:lpstr>
      <vt:lpstr>Grazie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Yvonne (COMM)</dc:creator>
  <cp:lastModifiedBy>ALONGI Roberto (MOVE)</cp:lastModifiedBy>
  <cp:revision>95</cp:revision>
  <dcterms:created xsi:type="dcterms:W3CDTF">2019-08-09T12:06:42Z</dcterms:created>
  <dcterms:modified xsi:type="dcterms:W3CDTF">2024-01-24T09:48:07Z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0x0101007111E6753C0E3D499F96CD4FF225E846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2023-08-28T14:16:15Z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bd78cfca-8ec9-44ed-974f-be2027728482</vt:lpwstr>
  </property>
  <property fmtid="{D5CDD505-2E9C-101B-9397-08002B2CF9AE}" pid="9" name="MSIP_Label_6bd9ddd1-4d20-43f6-abfa-fc3c07406f94_ContentBits">
    <vt:lpwstr>0</vt:lpwstr>
  </property>
  <property fmtid="{D5CDD505-2E9C-101B-9397-08002B2CF9AE}" pid="10" name="MediaServiceImageTags">
    <vt:lpwstr/>
  </property>
</Properties>
</file>