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6" r:id="rId3"/>
    <p:sldId id="359" r:id="rId4"/>
    <p:sldId id="347" r:id="rId5"/>
    <p:sldId id="314" r:id="rId6"/>
    <p:sldId id="351" r:id="rId7"/>
    <p:sldId id="352" r:id="rId8"/>
    <p:sldId id="353" r:id="rId9"/>
    <p:sldId id="354" r:id="rId10"/>
    <p:sldId id="355" r:id="rId11"/>
    <p:sldId id="356" r:id="rId12"/>
    <p:sldId id="358" r:id="rId13"/>
  </p:sldIdLst>
  <p:sldSz cx="9144000" cy="6858000" type="screen4x3"/>
  <p:notesSz cx="6799263" cy="986948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100" b="1" kern="1200">
        <a:solidFill>
          <a:srgbClr val="D60093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33CC"/>
    <a:srgbClr val="A80054"/>
    <a:srgbClr val="003048"/>
    <a:srgbClr val="CC0066"/>
    <a:srgbClr val="336699"/>
    <a:srgbClr val="021D3B"/>
    <a:srgbClr val="001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0" autoAdjust="0"/>
    <p:restoredTop sz="78508" autoAdjust="0"/>
  </p:normalViewPr>
  <p:slideViewPr>
    <p:cSldViewPr>
      <p:cViewPr>
        <p:scale>
          <a:sx n="75" d="100"/>
          <a:sy n="75" d="100"/>
        </p:scale>
        <p:origin x="-2664" y="-13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38" y="-48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603" cy="49339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805" tIns="45902" rIns="91805" bIns="4590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91" y="0"/>
            <a:ext cx="2947603" cy="49339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805" tIns="45902" rIns="91805" bIns="4590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C05221B-5A90-432D-8C7E-5D605DAA6E93}" type="datetime1">
              <a:rPr lang="sl-SI"/>
              <a:pPr>
                <a:defRPr/>
              </a:pPr>
              <a:t>14.11.2019</a:t>
            </a:fld>
            <a:endParaRPr lang="sl-SI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525"/>
            <a:ext cx="2947603" cy="4933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805" tIns="45902" rIns="91805" bIns="4590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91" y="9374525"/>
            <a:ext cx="2947603" cy="4933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805" tIns="45902" rIns="91805" bIns="4590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3A0294F-5379-47B4-8B28-A04079F2A69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4275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603" cy="49183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953" tIns="47977" rIns="95953" bIns="47977" numCol="1" anchor="t" anchorCtr="0" compatLnSpc="1">
            <a:prstTxWarp prst="textNoShape">
              <a:avLst/>
            </a:prstTxWarp>
          </a:bodyPr>
          <a:lstStyle>
            <a:lvl1pPr defTabSz="959486">
              <a:defRPr sz="1300" b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91" y="0"/>
            <a:ext cx="2947603" cy="49183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953" tIns="47977" rIns="95953" bIns="47977" numCol="1" anchor="t" anchorCtr="0" compatLnSpc="1">
            <a:prstTxWarp prst="textNoShape">
              <a:avLst/>
            </a:prstTxWarp>
          </a:bodyPr>
          <a:lstStyle>
            <a:lvl1pPr algn="r" defTabSz="959486">
              <a:defRPr sz="1300" b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3" y="4686480"/>
            <a:ext cx="5440038" cy="444056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953" tIns="47977" rIns="95953" bIns="47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Kliknite, če želite urediti sloge besedila matrice</a:t>
            </a:r>
          </a:p>
          <a:p>
            <a:pPr lvl="1"/>
            <a:r>
              <a:rPr lang="en-GB" noProof="0" smtClean="0"/>
              <a:t>Druga raven</a:t>
            </a:r>
          </a:p>
          <a:p>
            <a:pPr lvl="2"/>
            <a:r>
              <a:rPr lang="en-GB" noProof="0" smtClean="0"/>
              <a:t>Tretja raven</a:t>
            </a:r>
          </a:p>
          <a:p>
            <a:pPr lvl="3"/>
            <a:r>
              <a:rPr lang="en-GB" noProof="0" smtClean="0"/>
              <a:t>Četrta raven</a:t>
            </a:r>
          </a:p>
          <a:p>
            <a:pPr lvl="4"/>
            <a:r>
              <a:rPr lang="en-GB" noProof="0" smtClean="0"/>
              <a:t>Peta raven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092"/>
            <a:ext cx="2947603" cy="49183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953" tIns="47977" rIns="95953" bIns="47977" numCol="1" anchor="b" anchorCtr="0" compatLnSpc="1">
            <a:prstTxWarp prst="textNoShape">
              <a:avLst/>
            </a:prstTxWarp>
          </a:bodyPr>
          <a:lstStyle>
            <a:lvl1pPr defTabSz="959486">
              <a:defRPr sz="1300" b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91" y="9376092"/>
            <a:ext cx="2947603" cy="49183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953" tIns="47977" rIns="95953" bIns="47977" numCol="1" anchor="b" anchorCtr="0" compatLnSpc="1">
            <a:prstTxWarp prst="textNoShape">
              <a:avLst/>
            </a:prstTxWarp>
          </a:bodyPr>
          <a:lstStyle>
            <a:lvl1pPr algn="r" defTabSz="959486">
              <a:defRPr sz="1300" b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8648A14-C4B2-4602-9D8D-C278E3FCCC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77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9308" eaLnBrk="0" hangingPunct="0"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1pPr>
            <a:lvl2pPr marL="733589" indent="-282150" defTabSz="959308" eaLnBrk="0" hangingPunct="0"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2pPr>
            <a:lvl3pPr marL="1128598" indent="-225720" defTabSz="959308" eaLnBrk="0" hangingPunct="0"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3pPr>
            <a:lvl4pPr marL="1580037" indent="-225720" defTabSz="959308" eaLnBrk="0" hangingPunct="0"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4pPr>
            <a:lvl5pPr marL="2031477" indent="-225720" defTabSz="959308" eaLnBrk="0" hangingPunct="0"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5pPr>
            <a:lvl6pPr marL="2482916" indent="-225720" defTabSz="95930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6pPr>
            <a:lvl7pPr marL="2934355" indent="-225720" defTabSz="95930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7pPr>
            <a:lvl8pPr marL="3385795" indent="-225720" defTabSz="95930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8pPr>
            <a:lvl9pPr marL="3837234" indent="-225720" defTabSz="95930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C3122F4-C2FD-4802-BF6F-095441D3B699}" type="slidenum">
              <a:rPr lang="en-GB" sz="1300" b="0">
                <a:solidFill>
                  <a:schemeClr val="tx1"/>
                </a:solidFill>
              </a:rPr>
              <a:pPr eaLnBrk="1" hangingPunct="1"/>
              <a:t>1</a:t>
            </a:fld>
            <a:endParaRPr lang="en-GB" sz="1300" b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1600" dirty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5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6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7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8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Ograda opomb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4088" eaLnBrk="0" hangingPunct="0"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D60093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29E7F9B-E388-4B58-8138-03CAE067549B}" type="slidenum">
              <a:rPr lang="en-GB" altLang="sl-SI" sz="1300" b="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GB" altLang="sl-SI" sz="13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021_si10-cgp-prirocnik-mp_belezk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32"/>
          <a:stretch>
            <a:fillRect/>
          </a:stretch>
        </p:blipFill>
        <p:spPr bwMode="auto">
          <a:xfrm>
            <a:off x="0" y="1449388"/>
            <a:ext cx="9144000" cy="54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0" y="1423988"/>
            <a:ext cx="9144000" cy="543401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6699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200" b="0">
              <a:solidFill>
                <a:schemeClr val="tx1"/>
              </a:solidFill>
            </a:endParaRPr>
          </a:p>
        </p:txBody>
      </p:sp>
      <p:sp>
        <p:nvSpPr>
          <p:cNvPr id="6" name="Line 35"/>
          <p:cNvSpPr>
            <a:spLocks noChangeShapeType="1"/>
          </p:cNvSpPr>
          <p:nvPr userDrawn="1"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31750">
            <a:solidFill>
              <a:srgbClr val="007FB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>
            <a:lvl1pPr algn="ctr">
              <a:defRPr sz="3600">
                <a:solidFill>
                  <a:srgbClr val="CC0066"/>
                </a:solidFill>
              </a:defRPr>
            </a:lvl1pPr>
          </a:lstStyle>
          <a:p>
            <a:pPr lvl="0"/>
            <a:r>
              <a:rPr lang="sl-SI" noProof="0" smtClean="0"/>
              <a:t>Uredite slog naslova matrice</a:t>
            </a:r>
            <a:endParaRPr lang="en-GB" noProof="0" dirty="0" smtClean="0"/>
          </a:p>
        </p:txBody>
      </p:sp>
      <p:sp>
        <p:nvSpPr>
          <p:cNvPr id="1129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4400550"/>
            <a:ext cx="6400800" cy="1211263"/>
          </a:xfrm>
        </p:spPr>
        <p:txBody>
          <a:bodyPr/>
          <a:lstStyle>
            <a:lvl1pPr marL="0" indent="0" algn="ctr">
              <a:buFont typeface="Arial" charset="0"/>
              <a:buNone/>
              <a:defRPr sz="2400" b="1">
                <a:solidFill>
                  <a:srgbClr val="003048"/>
                </a:solidFill>
              </a:defRPr>
            </a:lvl1pPr>
          </a:lstStyle>
          <a:p>
            <a:pPr lvl="0"/>
            <a:r>
              <a:rPr lang="sl-SI" noProof="0" smtClean="0"/>
              <a:t>Uredite slog podnaslova matrice</a:t>
            </a:r>
            <a:endParaRPr lang="en-GB" noProof="0" dirty="0" smtClean="0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68313" y="6381750"/>
            <a:ext cx="2133600" cy="476250"/>
          </a:xfrm>
          <a:prstGeom prst="rect">
            <a:avLst/>
          </a:prstGeom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1613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6519A-EA26-44B2-B02D-AEC2FC8614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206092"/>
            <a:ext cx="4176466" cy="91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454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6EFCA-E5DB-4F2D-AA16-E8AD41A635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49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5125" y="296863"/>
            <a:ext cx="2105025" cy="6084887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96863"/>
            <a:ext cx="6167437" cy="608488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4B91-3E1E-4948-BC37-8C7A2797B9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58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7C497-F8F1-4856-87AC-D02F9B6A15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62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F16E-4E5E-4AB6-B5DA-AEB9B550C8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72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592263"/>
            <a:ext cx="4135437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592263"/>
            <a:ext cx="4137025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D20B2-6DFB-4066-998E-98A32DE04B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04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EA6A9-BA7E-4158-8EEA-8B917FB3F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95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23702-5A45-4F93-B050-E97AF5196A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52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02223-9D53-4979-B45B-7E43DFD1F2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628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30F1B-86DD-4425-B5F0-A1C6B8EAF7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2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86A6F-5407-4B97-A651-AA4C6FE5FB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10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96863"/>
            <a:ext cx="8424862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Kliknite, če želite urediti slog naslova matrice</a:t>
            </a:r>
          </a:p>
        </p:txBody>
      </p:sp>
      <p:pic>
        <p:nvPicPr>
          <p:cNvPr id="1027" name="Picture 16" descr="022_si10-cgp-prirocnik-mp_namizni-koledar_Page_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" t="15201" b="6081"/>
          <a:stretch>
            <a:fillRect/>
          </a:stretch>
        </p:blipFill>
        <p:spPr bwMode="auto">
          <a:xfrm>
            <a:off x="0" y="4557713"/>
            <a:ext cx="9144000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7"/>
          <p:cNvSpPr>
            <a:spLocks noChangeArrowheads="1"/>
          </p:cNvSpPr>
          <p:nvPr/>
        </p:nvSpPr>
        <p:spPr bwMode="auto">
          <a:xfrm>
            <a:off x="0" y="4529138"/>
            <a:ext cx="9144000" cy="243681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6699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200" b="0">
              <a:solidFill>
                <a:schemeClr val="tx1"/>
              </a:solidFill>
            </a:endParaRPr>
          </a:p>
        </p:txBody>
      </p:sp>
      <p:sp>
        <p:nvSpPr>
          <p:cNvPr id="1025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92263"/>
            <a:ext cx="8424862" cy="478948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Kliknite</a:t>
            </a:r>
            <a:r>
              <a:rPr lang="en-GB" dirty="0" smtClean="0"/>
              <a:t>, </a:t>
            </a:r>
            <a:r>
              <a:rPr lang="en-GB" dirty="0" err="1" smtClean="0"/>
              <a:t>če</a:t>
            </a:r>
            <a:r>
              <a:rPr lang="en-GB" dirty="0" smtClean="0"/>
              <a:t> </a:t>
            </a:r>
            <a:r>
              <a:rPr lang="en-GB" dirty="0" err="1" smtClean="0"/>
              <a:t>želite</a:t>
            </a:r>
            <a:r>
              <a:rPr lang="en-GB" dirty="0" smtClean="0"/>
              <a:t> </a:t>
            </a:r>
            <a:r>
              <a:rPr lang="en-GB" dirty="0" err="1" smtClean="0"/>
              <a:t>urediti</a:t>
            </a:r>
            <a:r>
              <a:rPr lang="en-GB" dirty="0" smtClean="0"/>
              <a:t> </a:t>
            </a:r>
            <a:r>
              <a:rPr lang="en-GB" dirty="0" err="1" smtClean="0"/>
              <a:t>sloge</a:t>
            </a:r>
            <a:r>
              <a:rPr lang="en-GB" dirty="0" smtClean="0"/>
              <a:t> </a:t>
            </a:r>
            <a:r>
              <a:rPr lang="en-GB" dirty="0" err="1" smtClean="0"/>
              <a:t>besedila</a:t>
            </a:r>
            <a:r>
              <a:rPr lang="en-GB" dirty="0" smtClean="0"/>
              <a:t> </a:t>
            </a:r>
            <a:r>
              <a:rPr lang="en-GB" dirty="0" err="1" smtClean="0"/>
              <a:t>matrice</a:t>
            </a:r>
            <a:endParaRPr lang="en-GB" dirty="0" smtClean="0"/>
          </a:p>
          <a:p>
            <a:pPr lvl="1"/>
            <a:r>
              <a:rPr lang="en-GB" dirty="0" err="1" smtClean="0"/>
              <a:t>Druga</a:t>
            </a:r>
            <a:r>
              <a:rPr lang="en-GB" dirty="0" smtClean="0"/>
              <a:t> raven</a:t>
            </a:r>
          </a:p>
          <a:p>
            <a:pPr lvl="2"/>
            <a:r>
              <a:rPr lang="en-GB" dirty="0" err="1" smtClean="0"/>
              <a:t>Tretja</a:t>
            </a:r>
            <a:r>
              <a:rPr lang="en-GB" dirty="0" smtClean="0"/>
              <a:t> raven</a:t>
            </a:r>
          </a:p>
          <a:p>
            <a:pPr lvl="3"/>
            <a:r>
              <a:rPr lang="en-GB" dirty="0" err="1" smtClean="0"/>
              <a:t>Četrta</a:t>
            </a:r>
            <a:r>
              <a:rPr lang="en-GB" dirty="0" smtClean="0"/>
              <a:t> raven</a:t>
            </a:r>
          </a:p>
          <a:p>
            <a:pPr lvl="4"/>
            <a:r>
              <a:rPr lang="en-GB" dirty="0" err="1" smtClean="0"/>
              <a:t>Peta</a:t>
            </a:r>
            <a:r>
              <a:rPr lang="en-GB" dirty="0" smtClean="0"/>
              <a:t> raven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817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6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607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F2951D7-335F-4813-ADB2-F4737A9B23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2" name="Line 26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31750">
            <a:solidFill>
              <a:srgbClr val="007FB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Arial" charset="0"/>
        <a:buChar char="●"/>
        <a:defRPr sz="2200">
          <a:solidFill>
            <a:srgbClr val="003366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à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●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dg.org/index.php/documents/ship-plann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mdg.org/assets/assets/WHY-BAPLIE-3.0-jom-02.pdf?" TargetMode="External"/><Relationship Id="rId5" Type="http://schemas.openxmlformats.org/officeDocument/2006/relationships/hyperlink" Target="http://www.smdg.org/assets/assets/BAPLIE3.1.1-02.pdf?" TargetMode="External"/><Relationship Id="rId4" Type="http://schemas.openxmlformats.org/officeDocument/2006/relationships/hyperlink" Target="http://www.smdg.org/assets/assets/Baplie221-03.pdf?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lverminds.com/svm-baplie-viewe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-108520" y="4221163"/>
            <a:ext cx="9252520" cy="1152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sl-SI" sz="2800" dirty="0" smtClean="0">
              <a:solidFill>
                <a:srgbClr val="CC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sl-SI" sz="1800" dirty="0" smtClean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sl-SI" sz="1600" dirty="0" smtClean="0">
              <a:solidFill>
                <a:srgbClr val="001D3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sl-SI" sz="1400" dirty="0" smtClean="0">
              <a:solidFill>
                <a:srgbClr val="001D3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sl-SI" sz="1400" dirty="0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Max Zadnik, </a:t>
            </a:r>
            <a:r>
              <a:rPr lang="sl-SI" sz="1400" dirty="0" err="1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Tradeways</a:t>
            </a:r>
            <a:r>
              <a:rPr lang="sl-SI" sz="1400" dirty="0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d.o.o. (</a:t>
            </a:r>
            <a:r>
              <a:rPr lang="sl-SI" sz="1400" dirty="0" err="1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</a:t>
            </a:r>
            <a:r>
              <a:rPr lang="sl-SI" sz="1400" dirty="0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sl-SI" sz="1400" dirty="0" err="1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</a:t>
            </a:r>
            <a:r>
              <a:rPr lang="sl-SI" sz="1400" dirty="0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sl-SI" sz="1400" dirty="0" smtClean="0">
              <a:solidFill>
                <a:srgbClr val="001D3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sl-SI" sz="1400" dirty="0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Miran Bordon, MZI, Uprava Republike Slovenije za pomorstvo (</a:t>
            </a:r>
            <a:r>
              <a:rPr lang="sl-SI" sz="1400" dirty="0" err="1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</a:t>
            </a:r>
            <a:r>
              <a:rPr lang="sl-SI" sz="1400" dirty="0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sl-SI" sz="1400" dirty="0" err="1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</a:t>
            </a:r>
            <a:r>
              <a:rPr lang="sl-SI" sz="1400" dirty="0" smtClean="0">
                <a:solidFill>
                  <a:srgbClr val="001D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2323794"/>
            <a:ext cx="9144000" cy="1537254"/>
          </a:xfrm>
        </p:spPr>
        <p:txBody>
          <a:bodyPr/>
          <a:lstStyle/>
          <a:p>
            <a:pPr eaLnBrk="1" hangingPunct="1">
              <a:defRPr/>
            </a:pPr>
            <a:r>
              <a:rPr lang="sl-SI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dirty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Uporaba EDIFACT </a:t>
            </a:r>
            <a:r>
              <a:rPr lang="sl-SI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BAPLIE sporočila </a:t>
            </a:r>
            <a:br>
              <a:rPr lang="sl-SI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kot vira podatkov o tovoru v NEO</a:t>
            </a:r>
            <a:r>
              <a:rPr lang="sl-SI" sz="10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10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sz="10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10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sz="14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krog izobraževanja pomorskih agentov za uporabo NEO</a:t>
            </a:r>
            <a:br>
              <a:rPr lang="sl-SI" sz="14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sz="14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Koper, 18. - 24.04.2017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257783"/>
            <a:ext cx="3553097" cy="7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6863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Postopek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0" indent="-457200">
              <a:buFont typeface="+mj-lt"/>
              <a:buAutoNum type="arabicPeriod" startAt="5"/>
            </a:pPr>
            <a:r>
              <a:rPr lang="sl-SI" sz="2400" dirty="0" smtClean="0">
                <a:effectLst/>
              </a:rPr>
              <a:t>Odpremo *.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datoteki, ki smo ju izvozili iz </a:t>
            </a:r>
            <a:r>
              <a:rPr lang="sl-SI" sz="2400" dirty="0" err="1" smtClean="0">
                <a:effectLst/>
              </a:rPr>
              <a:t>Baplie</a:t>
            </a:r>
            <a:r>
              <a:rPr lang="sl-SI" sz="2400" dirty="0" smtClean="0">
                <a:effectLst/>
              </a:rPr>
              <a:t> </a:t>
            </a:r>
            <a:r>
              <a:rPr lang="sl-SI" sz="2400" dirty="0" err="1" smtClean="0">
                <a:effectLst/>
              </a:rPr>
              <a:t>viewerja</a:t>
            </a:r>
            <a:r>
              <a:rPr lang="sl-SI" sz="2400" dirty="0" smtClean="0">
                <a:effectLst/>
              </a:rPr>
              <a:t> in podatke po posamičnih stolpcih kopiramo v NEO *.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predlogo za uvoz podatkov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sl-SI" sz="2400" dirty="0" smtClean="0">
                <a:effectLst/>
              </a:rPr>
              <a:t>Za HZA/HZD je potrebno pridobiti/vnesti še </a:t>
            </a:r>
            <a:r>
              <a:rPr lang="sl-SI" sz="2400" b="1" dirty="0">
                <a:effectLst/>
              </a:rPr>
              <a:t>težo tovora, število kosov in </a:t>
            </a:r>
            <a:r>
              <a:rPr lang="sl-SI" sz="2400" b="1" dirty="0" smtClean="0">
                <a:effectLst/>
              </a:rPr>
              <a:t>kontakt</a:t>
            </a:r>
          </a:p>
          <a:p>
            <a:pPr marL="457200" lvl="0" indent="-457200">
              <a:buFont typeface="+mj-lt"/>
              <a:buAutoNum type="arabicPeriod" startAt="5"/>
            </a:pPr>
            <a:endParaRPr lang="sl-SI" sz="2400" b="1" dirty="0" smtClean="0">
              <a:effectLst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87" y="3614514"/>
            <a:ext cx="8761409" cy="255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2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6863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Postopek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sl-SI" sz="2400" dirty="0" err="1" smtClean="0">
                <a:effectLst/>
              </a:rPr>
              <a:t>Baplie</a:t>
            </a:r>
            <a:r>
              <a:rPr lang="sl-SI" sz="2400" dirty="0" smtClean="0">
                <a:effectLst/>
              </a:rPr>
              <a:t> s podatki </a:t>
            </a:r>
            <a:r>
              <a:rPr lang="sl-SI" sz="2400" b="1" dirty="0" smtClean="0">
                <a:effectLst/>
              </a:rPr>
              <a:t>odhodnega tovora </a:t>
            </a:r>
            <a:r>
              <a:rPr lang="sl-SI" sz="2400" dirty="0" smtClean="0">
                <a:effectLst/>
              </a:rPr>
              <a:t>posreduje Luka Koper – KT, </a:t>
            </a:r>
            <a:r>
              <a:rPr lang="sl-SI" sz="2400" dirty="0" err="1">
                <a:effectLst/>
              </a:rPr>
              <a:t>ponavadi</a:t>
            </a:r>
            <a:r>
              <a:rPr lang="sl-SI" sz="2400" dirty="0">
                <a:effectLst/>
              </a:rPr>
              <a:t> pred prihodom ladje, za odhodni tovor. </a:t>
            </a:r>
            <a:endParaRPr lang="sl-SI" sz="2400" dirty="0" smtClean="0">
              <a:effectLst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sl-SI" sz="2400" dirty="0" smtClean="0">
                <a:effectLst/>
              </a:rPr>
              <a:t>Podatke se nato obdela po enakem postopku kot podatke za tovor na prihodu. V *.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datotekah, ki so bile izvožene iz </a:t>
            </a:r>
            <a:r>
              <a:rPr lang="sl-SI" sz="2400" dirty="0" err="1" smtClean="0">
                <a:effectLst/>
              </a:rPr>
              <a:t>Baplie</a:t>
            </a:r>
            <a:r>
              <a:rPr lang="sl-SI" sz="2400" dirty="0" smtClean="0">
                <a:effectLst/>
              </a:rPr>
              <a:t> </a:t>
            </a:r>
            <a:r>
              <a:rPr lang="sl-SI" sz="2400" dirty="0" err="1" smtClean="0">
                <a:effectLst/>
              </a:rPr>
              <a:t>viewerja</a:t>
            </a:r>
            <a:r>
              <a:rPr lang="sl-SI" sz="2400" dirty="0">
                <a:effectLst/>
              </a:rPr>
              <a:t> </a:t>
            </a:r>
            <a:r>
              <a:rPr lang="sl-SI" sz="2400" dirty="0" smtClean="0">
                <a:effectLst/>
              </a:rPr>
              <a:t>se izvede filtriranje/sortiranje, da se podatke pripravi tako, da se v *.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predlogo za uvoz v NEO doda le vrstice, kjer je POL </a:t>
            </a:r>
            <a:r>
              <a:rPr lang="sl-SI" sz="2400" dirty="0">
                <a:effectLst/>
              </a:rPr>
              <a:t>– </a:t>
            </a:r>
            <a:r>
              <a:rPr lang="sl-SI" sz="2400" dirty="0" smtClean="0">
                <a:effectLst/>
              </a:rPr>
              <a:t>SIKOP (tako za navaden kot za nevaren tovor). Vprašanje premikov?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sl-SI" sz="2400" dirty="0" smtClean="0">
                <a:effectLst/>
              </a:rPr>
              <a:t>Sledi uvoz *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predloge za uvoz podatkov v NEO.</a:t>
            </a:r>
            <a:endParaRPr lang="sl-SI" sz="2400" dirty="0">
              <a:effectLst/>
            </a:endParaRPr>
          </a:p>
          <a:p>
            <a:pPr marL="457200" lvl="0" indent="-457200">
              <a:buFont typeface="+mj-lt"/>
              <a:buAutoNum type="arabicPeriod" startAt="7"/>
            </a:pPr>
            <a:endParaRPr lang="sl-SI" sz="24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816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6863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Priložnosti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endParaRPr lang="sl-SI" sz="2400" dirty="0" smtClean="0">
              <a:effectLst/>
            </a:endParaRPr>
          </a:p>
          <a:p>
            <a:pPr marL="457200" indent="-457200">
              <a:buFont typeface="+mj-lt"/>
              <a:buAutoNum type="arabicPeriod" startAt="7"/>
            </a:pPr>
            <a:endParaRPr lang="sl-SI" sz="2400" dirty="0">
              <a:effectLst/>
            </a:endParaRPr>
          </a:p>
          <a:p>
            <a:pPr marL="457200" indent="-457200">
              <a:buFont typeface="+mj-lt"/>
              <a:buAutoNum type="arabicPeriod" startAt="7"/>
            </a:pPr>
            <a:endParaRPr lang="sl-SI" sz="2400" dirty="0" smtClean="0">
              <a:effectLst/>
            </a:endParaRPr>
          </a:p>
          <a:p>
            <a:pPr marL="457200" indent="-457200">
              <a:buFont typeface="+mj-lt"/>
              <a:buAutoNum type="arabicPeriod" startAt="7"/>
            </a:pPr>
            <a:endParaRPr lang="sl-SI" sz="2400" dirty="0">
              <a:effectLst/>
            </a:endParaRPr>
          </a:p>
          <a:p>
            <a:pPr marL="457200" indent="-457200">
              <a:buFont typeface="+mj-lt"/>
              <a:buAutoNum type="arabicPeriod" startAt="7"/>
            </a:pPr>
            <a:endParaRPr lang="sl-SI" sz="2400" dirty="0" smtClean="0">
              <a:effectLst/>
            </a:endParaRPr>
          </a:p>
          <a:p>
            <a:pPr marL="457200" indent="-457200">
              <a:buFont typeface="+mj-lt"/>
              <a:buAutoNum type="arabicPeriod" startAt="7"/>
            </a:pPr>
            <a:endParaRPr lang="sl-SI" sz="2400" dirty="0">
              <a:effectLst/>
            </a:endParaRPr>
          </a:p>
          <a:p>
            <a:r>
              <a:rPr lang="sl-SI" sz="2400" dirty="0" smtClean="0">
                <a:effectLst/>
              </a:rPr>
              <a:t>Povezava TIC in NEO </a:t>
            </a:r>
            <a:r>
              <a:rPr lang="sl-SI" sz="2400" dirty="0" err="1" smtClean="0">
                <a:effectLst/>
              </a:rPr>
              <a:t>ShipCallID</a:t>
            </a:r>
            <a:endParaRPr lang="sl-SI" sz="2400" dirty="0" smtClean="0">
              <a:effectLst/>
            </a:endParaRPr>
          </a:p>
          <a:p>
            <a:r>
              <a:rPr lang="sl-SI" sz="2400" dirty="0" smtClean="0">
                <a:effectLst/>
              </a:rPr>
              <a:t>Samodejno </a:t>
            </a:r>
            <a:r>
              <a:rPr lang="sl-SI" sz="2400" dirty="0" err="1" smtClean="0">
                <a:effectLst/>
              </a:rPr>
              <a:t>včitavanje</a:t>
            </a:r>
            <a:r>
              <a:rPr lang="sl-SI" sz="2400" dirty="0" smtClean="0">
                <a:effectLst/>
              </a:rPr>
              <a:t>/izmenjava </a:t>
            </a:r>
            <a:r>
              <a:rPr lang="sl-SI" sz="2400" dirty="0" err="1" smtClean="0">
                <a:effectLst/>
              </a:rPr>
              <a:t>Baplie</a:t>
            </a:r>
            <a:r>
              <a:rPr lang="sl-SI" sz="2400" dirty="0" smtClean="0">
                <a:effectLst/>
              </a:rPr>
              <a:t> datotek</a:t>
            </a:r>
          </a:p>
          <a:p>
            <a:r>
              <a:rPr lang="sl-SI" sz="2400" dirty="0" smtClean="0">
                <a:effectLst/>
              </a:rPr>
              <a:t>KT kot vir podatkov o tovoru (odhod)</a:t>
            </a:r>
          </a:p>
          <a:p>
            <a:r>
              <a:rPr lang="sl-SI" sz="2400" dirty="0" err="1" smtClean="0">
                <a:effectLst/>
              </a:rPr>
              <a:t>Baplie</a:t>
            </a:r>
            <a:r>
              <a:rPr lang="sl-SI" sz="2400" dirty="0" smtClean="0">
                <a:effectLst/>
              </a:rPr>
              <a:t> standard? XML + EDIFACT MIG? Verzija 3?</a:t>
            </a:r>
          </a:p>
          <a:p>
            <a:pPr marL="457200" lvl="0" indent="-457200">
              <a:buFont typeface="+mj-lt"/>
              <a:buAutoNum type="arabicPeriod" startAt="7"/>
            </a:pPr>
            <a:endParaRPr lang="sl-SI" sz="2400" b="1" dirty="0" smtClean="0">
              <a:effectLst/>
            </a:endParaRPr>
          </a:p>
        </p:txBody>
      </p:sp>
      <p:pic>
        <p:nvPicPr>
          <p:cNvPr id="5" name="Picture 2" descr="https://encrypted-tbn0.gstatic.com/images?q=tbn:ANd9GcTGMyf57cFzxP0dyw80vIIfwEATSgqws5xNiJdvtN9VtiJ4Nho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086" y="1484784"/>
            <a:ext cx="2861058" cy="286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8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640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iContainer</a:t>
            </a:r>
            <a:endParaRPr lang="sl-SI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288" y="1592263"/>
            <a:ext cx="8424862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Arial" charset="0"/>
              <a:buChar char="●"/>
              <a:defRPr sz="2200">
                <a:solidFill>
                  <a:srgbClr val="0033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Arial" charset="0"/>
              <a:buChar char="–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Wingdings" pitchFamily="2" charset="2"/>
              <a:buChar char="à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Arial" charset="0"/>
              <a:buChar char="●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Arial" charset="0"/>
              <a:buChar char="–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Arial" charset="0"/>
              <a:buChar char="–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Arial" charset="0"/>
              <a:buChar char="–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Arial" charset="0"/>
              <a:buChar char="–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Arial" charset="0"/>
              <a:buChar char="–"/>
              <a:defRPr sz="220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sl-SI" sz="2400" dirty="0" smtClean="0">
                <a:effectLst/>
              </a:rPr>
              <a:t>„… blago spremljajo nenavadne izjemne čarovnije: je, čeprav ga ni, pride, četudi nikoli ne prispe, drago je za stranke, čeprav je slabe kakovosti, za davkarijo ima majhno vrednost, čeravno je drago… Blago mora priti v roke kupca, ne da bi za sabo pustilo sled svoje poti, v skladišče mora prispeti hitro, pri priči, še preden bi čas lahko stekel, čas, ki bi dopustil nadzor…</a:t>
            </a:r>
          </a:p>
          <a:p>
            <a:pPr marL="0" indent="0">
              <a:buNone/>
            </a:pPr>
            <a:r>
              <a:rPr lang="sl-SI" sz="2400" dirty="0" smtClean="0">
                <a:effectLst/>
              </a:rPr>
              <a:t>Svetopisemska podoba je kar primerna: pristanišče je podobno šivankinemu ušesu in velblod, ki gre skozenj so ladje…“</a:t>
            </a:r>
          </a:p>
          <a:p>
            <a:pPr marL="0" indent="0">
              <a:buNone/>
            </a:pPr>
            <a:endParaRPr lang="sl-SI" sz="2400" dirty="0" smtClean="0">
              <a:effectLst/>
            </a:endParaRPr>
          </a:p>
          <a:p>
            <a:pPr marL="0" indent="0">
              <a:buNone/>
            </a:pPr>
            <a:r>
              <a:rPr lang="sl-SI" sz="2400" dirty="0" smtClean="0">
                <a:effectLst/>
              </a:rPr>
              <a:t>(Roberto </a:t>
            </a:r>
            <a:r>
              <a:rPr lang="sl-SI" sz="2400" dirty="0" err="1" smtClean="0">
                <a:effectLst/>
              </a:rPr>
              <a:t>Saviano</a:t>
            </a:r>
            <a:r>
              <a:rPr lang="sl-SI" sz="2400" dirty="0" smtClean="0">
                <a:effectLst/>
              </a:rPr>
              <a:t>, Gomora, </a:t>
            </a:r>
            <a:r>
              <a:rPr lang="sl-SI" sz="2400" dirty="0" err="1" smtClean="0">
                <a:effectLst/>
              </a:rPr>
              <a:t>Il</a:t>
            </a:r>
            <a:r>
              <a:rPr lang="sl-SI" sz="2400" dirty="0" smtClean="0">
                <a:effectLst/>
              </a:rPr>
              <a:t> </a:t>
            </a:r>
            <a:r>
              <a:rPr lang="sl-SI" sz="2400" dirty="0" err="1" smtClean="0">
                <a:effectLst/>
              </a:rPr>
              <a:t>porto</a:t>
            </a:r>
            <a:r>
              <a:rPr lang="sl-SI" sz="2400" dirty="0" smtClean="0">
                <a:effectLst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444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640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Tovor v NEO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14" y="1628800"/>
            <a:ext cx="8474958" cy="365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959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288" y="188640"/>
            <a:ext cx="8424862" cy="1143000"/>
          </a:xfrm>
        </p:spPr>
        <p:txBody>
          <a:bodyPr/>
          <a:lstStyle/>
          <a:p>
            <a:r>
              <a:rPr lang="sl-SI" dirty="0" smtClean="0"/>
              <a:t>Izmenjave/uvoz podatkov</a:t>
            </a:r>
            <a:endParaRPr lang="sl-SI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84784"/>
            <a:ext cx="306705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6622"/>
            <a:ext cx="5724128" cy="220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73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640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EDIFACT BAPLIE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l-SI" sz="2400" dirty="0" smtClean="0">
                <a:effectLst/>
              </a:rPr>
              <a:t>BAPLIE = </a:t>
            </a:r>
            <a:r>
              <a:rPr lang="en-US" sz="2400" dirty="0" smtClean="0">
                <a:effectLst/>
              </a:rPr>
              <a:t>UN/EDIFACT </a:t>
            </a:r>
            <a:r>
              <a:rPr lang="en-US" sz="2400" dirty="0">
                <a:effectLst/>
              </a:rPr>
              <a:t>UNITED NATIONS STANDARD MESSAGE (UNSM) </a:t>
            </a:r>
            <a:r>
              <a:rPr lang="en-US" sz="2400" b="1" dirty="0">
                <a:effectLst/>
              </a:rPr>
              <a:t>BAYPLAN/STOWAGEPLAN OCCUPIED AND EMPTY LOCATIONS MESSAGE</a:t>
            </a:r>
            <a:endParaRPr lang="sl-SI" sz="2400" b="1" dirty="0">
              <a:effectLst/>
            </a:endParaRPr>
          </a:p>
          <a:p>
            <a:r>
              <a:rPr lang="sl-SI" sz="2400" dirty="0" smtClean="0">
                <a:effectLst/>
              </a:rPr>
              <a:t>Razvit je bil s strani </a:t>
            </a:r>
            <a:r>
              <a:rPr lang="en-US" sz="2400" dirty="0" smtClean="0">
                <a:effectLst/>
              </a:rPr>
              <a:t>SMDG </a:t>
            </a:r>
            <a:r>
              <a:rPr lang="en-US" sz="2400" dirty="0" smtClean="0">
                <a:effectLst/>
                <a:hlinkClick r:id="rId3"/>
              </a:rPr>
              <a:t>User </a:t>
            </a:r>
            <a:r>
              <a:rPr lang="en-US" sz="2400" dirty="0">
                <a:effectLst/>
                <a:hlinkClick r:id="rId3"/>
              </a:rPr>
              <a:t>Group for Shipping Lines and Container </a:t>
            </a:r>
            <a:r>
              <a:rPr lang="en-US" sz="2400" dirty="0" err="1" smtClean="0">
                <a:effectLst/>
                <a:hlinkClick r:id="rId3"/>
              </a:rPr>
              <a:t>Termina</a:t>
            </a:r>
            <a:r>
              <a:rPr lang="sl-SI" sz="2400" dirty="0" err="1" smtClean="0">
                <a:effectLst/>
                <a:hlinkClick r:id="rId3"/>
              </a:rPr>
              <a:t>ls</a:t>
            </a:r>
            <a:endParaRPr lang="sl-SI" sz="2400" dirty="0" smtClean="0">
              <a:effectLst/>
            </a:endParaRPr>
          </a:p>
          <a:p>
            <a:pPr marL="0" indent="0">
              <a:buNone/>
            </a:pPr>
            <a:endParaRPr lang="sl-SI" sz="2400" dirty="0" smtClean="0">
              <a:effectLst/>
            </a:endParaRPr>
          </a:p>
          <a:p>
            <a:r>
              <a:rPr lang="sl-SI" sz="2400" dirty="0" err="1" smtClean="0">
                <a:effectLst/>
                <a:hlinkClick r:id="rId4"/>
              </a:rPr>
              <a:t>Baplie</a:t>
            </a:r>
            <a:r>
              <a:rPr lang="sl-SI" sz="2400" dirty="0" smtClean="0">
                <a:effectLst/>
                <a:hlinkClick r:id="rId4"/>
              </a:rPr>
              <a:t> 2.2.1</a:t>
            </a:r>
            <a:r>
              <a:rPr lang="sl-SI" sz="2400" dirty="0" smtClean="0">
                <a:effectLst/>
              </a:rPr>
              <a:t>, 6/2016</a:t>
            </a:r>
          </a:p>
          <a:p>
            <a:r>
              <a:rPr lang="sl-SI" sz="2400" dirty="0" err="1" smtClean="0">
                <a:effectLst/>
                <a:hlinkClick r:id="rId5"/>
              </a:rPr>
              <a:t>Baplie</a:t>
            </a:r>
            <a:r>
              <a:rPr lang="sl-SI" sz="2400" dirty="0" smtClean="0">
                <a:effectLst/>
                <a:hlinkClick r:id="rId5"/>
              </a:rPr>
              <a:t> 3.1.1</a:t>
            </a:r>
            <a:r>
              <a:rPr lang="sl-SI" sz="2400" dirty="0" smtClean="0">
                <a:effectLst/>
              </a:rPr>
              <a:t>, 6/2015, več podatkov o nevarnih tovorih</a:t>
            </a:r>
          </a:p>
          <a:p>
            <a:r>
              <a:rPr lang="sl-SI" sz="2400" dirty="0" smtClean="0">
                <a:effectLst/>
                <a:hlinkClick r:id="rId6"/>
              </a:rPr>
              <a:t>Zakaj verzija 3</a:t>
            </a:r>
            <a:endParaRPr lang="sl-SI" sz="2400" dirty="0" smtClean="0">
              <a:effectLst/>
            </a:endParaRPr>
          </a:p>
          <a:p>
            <a:pPr marL="0" indent="0">
              <a:buNone/>
            </a:pPr>
            <a:endParaRPr lang="sl-SI" sz="2400" dirty="0" smtClean="0">
              <a:effectLst/>
            </a:endParaRPr>
          </a:p>
          <a:p>
            <a:endParaRPr lang="sl-SI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43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6863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Uvoz iz BAPLIE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l-SI" sz="2400" dirty="0" err="1">
                <a:effectLst/>
              </a:rPr>
              <a:t>C</a:t>
            </a:r>
            <a:r>
              <a:rPr lang="sl-SI" sz="2400" dirty="0" err="1" smtClean="0">
                <a:effectLst/>
              </a:rPr>
              <a:t>opy</a:t>
            </a:r>
            <a:r>
              <a:rPr lang="sl-SI" sz="2400" dirty="0" smtClean="0">
                <a:effectLst/>
              </a:rPr>
              <a:t>/paste v NEO *.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predlogo za uvoz podatkov</a:t>
            </a:r>
          </a:p>
          <a:p>
            <a:r>
              <a:rPr lang="sl-SI" sz="2400" dirty="0" smtClean="0">
                <a:effectLst/>
              </a:rPr>
              <a:t>Potrebujemo BAPLIE datoteko (*.</a:t>
            </a:r>
            <a:r>
              <a:rPr lang="sl-SI" sz="2400" dirty="0" err="1" smtClean="0">
                <a:effectLst/>
              </a:rPr>
              <a:t>edi</a:t>
            </a:r>
            <a:r>
              <a:rPr lang="sl-SI" sz="2400" dirty="0" smtClean="0">
                <a:effectLst/>
              </a:rPr>
              <a:t> ali *.</a:t>
            </a:r>
            <a:r>
              <a:rPr lang="sl-SI" sz="2400" dirty="0" err="1" smtClean="0">
                <a:effectLst/>
              </a:rPr>
              <a:t>txt</a:t>
            </a:r>
            <a:r>
              <a:rPr lang="sl-SI" sz="2400" dirty="0" smtClean="0">
                <a:effectLst/>
              </a:rPr>
              <a:t>)</a:t>
            </a:r>
          </a:p>
          <a:p>
            <a:r>
              <a:rPr lang="sl-SI" sz="2400" dirty="0" smtClean="0">
                <a:effectLst/>
              </a:rPr>
              <a:t>Potrebujemo primeren </a:t>
            </a:r>
            <a:r>
              <a:rPr lang="sl-SI" sz="2400" dirty="0" err="1" smtClean="0">
                <a:effectLst/>
                <a:hlinkClick r:id="rId3"/>
              </a:rPr>
              <a:t>Baplie</a:t>
            </a:r>
            <a:r>
              <a:rPr lang="sl-SI" sz="2400" dirty="0" smtClean="0">
                <a:effectLst/>
                <a:hlinkClick r:id="rId3"/>
              </a:rPr>
              <a:t> </a:t>
            </a:r>
            <a:r>
              <a:rPr lang="sl-SI" sz="2400" dirty="0" err="1" smtClean="0">
                <a:effectLst/>
                <a:hlinkClick r:id="rId3"/>
              </a:rPr>
              <a:t>viewer</a:t>
            </a:r>
            <a:endParaRPr lang="sl-SI" sz="2400" dirty="0" smtClean="0">
              <a:effectLst/>
            </a:endParaRPr>
          </a:p>
          <a:p>
            <a:pPr lvl="1"/>
            <a:endParaRPr lang="sl-SI" sz="2400" dirty="0">
              <a:effectLst/>
            </a:endParaRPr>
          </a:p>
          <a:p>
            <a:pPr marL="0" indent="0">
              <a:buNone/>
            </a:pPr>
            <a:endParaRPr lang="sl-SI" sz="2400" dirty="0" smtClean="0">
              <a:effectLst/>
            </a:endParaRPr>
          </a:p>
          <a:p>
            <a:endParaRPr lang="sl-SI" sz="2400" dirty="0" smtClean="0">
              <a:effectLst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21" y="2924944"/>
            <a:ext cx="7610089" cy="386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3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696075" y="6381750"/>
            <a:ext cx="21336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/>
          <a:p>
            <a:pPr algn="r">
              <a:defRPr/>
            </a:pPr>
            <a:fld id="{0BD04108-1BDC-4575-86EC-2517DCB5CB28}" type="slidenum">
              <a:rPr lang="en-GB" sz="1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ＭＳ Ｐゴシック" charset="-128"/>
              </a:rPr>
              <a:pPr algn="r">
                <a:defRPr/>
              </a:pPr>
              <a:t>7</a:t>
            </a:fld>
            <a:endParaRPr lang="en-GB" sz="1400" b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6863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Postopek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sl-SI" sz="2400" dirty="0">
                <a:effectLst/>
              </a:rPr>
              <a:t>Po odhodu ladje iz predhodnega pristanišča, dobimo </a:t>
            </a:r>
            <a:r>
              <a:rPr lang="sl-SI" sz="2400" dirty="0" err="1">
                <a:effectLst/>
              </a:rPr>
              <a:t>Baplie</a:t>
            </a:r>
            <a:r>
              <a:rPr lang="sl-SI" sz="2400" dirty="0">
                <a:effectLst/>
              </a:rPr>
              <a:t> </a:t>
            </a:r>
            <a:r>
              <a:rPr lang="sl-SI" sz="2400" dirty="0" smtClean="0">
                <a:effectLst/>
              </a:rPr>
              <a:t>*.</a:t>
            </a:r>
            <a:r>
              <a:rPr lang="sl-SI" sz="2400" dirty="0" err="1" smtClean="0">
                <a:effectLst/>
              </a:rPr>
              <a:t>edi</a:t>
            </a:r>
            <a:r>
              <a:rPr lang="sl-SI" sz="2400" dirty="0" smtClean="0">
                <a:effectLst/>
              </a:rPr>
              <a:t> (ali *.</a:t>
            </a:r>
            <a:r>
              <a:rPr lang="sl-SI" sz="2400" dirty="0" err="1" smtClean="0">
                <a:effectLst/>
              </a:rPr>
              <a:t>txt</a:t>
            </a:r>
            <a:r>
              <a:rPr lang="sl-SI" sz="2400" dirty="0" smtClean="0">
                <a:effectLst/>
              </a:rPr>
              <a:t>) datoteko </a:t>
            </a:r>
            <a:r>
              <a:rPr lang="sl-SI" sz="2400" b="1" dirty="0" smtClean="0">
                <a:effectLst/>
              </a:rPr>
              <a:t>s podatki tovora na prihodu </a:t>
            </a:r>
            <a:r>
              <a:rPr lang="sl-SI" sz="2400" dirty="0" smtClean="0">
                <a:effectLst/>
              </a:rPr>
              <a:t>od </a:t>
            </a:r>
            <a:r>
              <a:rPr lang="sl-SI" sz="2400" dirty="0">
                <a:effectLst/>
              </a:rPr>
              <a:t>planerja, predhodne luke ali ladje</a:t>
            </a:r>
            <a:r>
              <a:rPr lang="sl-SI" sz="2400" dirty="0" smtClean="0">
                <a:effectLst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endParaRPr lang="sl-SI" sz="2400" dirty="0" smtClean="0">
              <a:effectLst/>
            </a:endParaRPr>
          </a:p>
          <a:p>
            <a:endParaRPr lang="sl-SI" sz="2400" dirty="0" smtClean="0">
              <a:effectLst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61506"/>
            <a:ext cx="7115990" cy="154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46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696075" y="6381750"/>
            <a:ext cx="21336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/>
          <a:p>
            <a:pPr algn="r">
              <a:defRPr/>
            </a:pPr>
            <a:endParaRPr lang="en-GB" sz="1400" b="0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6863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Postopek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0" indent="-457200">
              <a:buFont typeface="+mj-lt"/>
              <a:buAutoNum type="arabicPeriod" startAt="2"/>
            </a:pPr>
            <a:r>
              <a:rPr lang="sl-SI" sz="2400" dirty="0" smtClean="0">
                <a:effectLst/>
              </a:rPr>
              <a:t>V </a:t>
            </a:r>
            <a:r>
              <a:rPr lang="sl-SI" sz="2400" dirty="0" err="1" smtClean="0">
                <a:effectLst/>
              </a:rPr>
              <a:t>Baplie</a:t>
            </a:r>
            <a:r>
              <a:rPr lang="sl-SI" sz="2400" dirty="0" smtClean="0">
                <a:effectLst/>
              </a:rPr>
              <a:t> </a:t>
            </a:r>
            <a:r>
              <a:rPr lang="sl-SI" sz="2400" dirty="0" err="1" smtClean="0">
                <a:effectLst/>
              </a:rPr>
              <a:t>viewerju</a:t>
            </a:r>
            <a:r>
              <a:rPr lang="sl-SI" sz="2400" dirty="0" smtClean="0">
                <a:effectLst/>
              </a:rPr>
              <a:t> odpremo *.</a:t>
            </a:r>
            <a:r>
              <a:rPr lang="sl-SI" sz="2400" dirty="0" err="1" smtClean="0">
                <a:effectLst/>
              </a:rPr>
              <a:t>edi</a:t>
            </a:r>
            <a:r>
              <a:rPr lang="sl-SI" sz="2400" dirty="0" smtClean="0">
                <a:effectLst/>
              </a:rPr>
              <a:t> (ali *.</a:t>
            </a:r>
            <a:r>
              <a:rPr lang="sl-SI" sz="2400" dirty="0" err="1" smtClean="0">
                <a:effectLst/>
              </a:rPr>
              <a:t>txt</a:t>
            </a:r>
            <a:r>
              <a:rPr lang="sl-SI" sz="2400" dirty="0" smtClean="0">
                <a:effectLst/>
              </a:rPr>
              <a:t>) BAPLIE file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8316416" cy="4697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21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395288" y="6308725"/>
            <a:ext cx="34925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Ministrstvo za infrastrukturo</a:t>
            </a:r>
          </a:p>
          <a:p>
            <a:pPr eaLnBrk="1" hangingPunct="1">
              <a:defRPr/>
            </a:pPr>
            <a:r>
              <a:rPr lang="sl-SI" sz="1100" dirty="0" smtClean="0">
                <a:solidFill>
                  <a:srgbClr val="001D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Uprava Republike Slovenije za pomorstvo</a:t>
            </a:r>
            <a:endParaRPr lang="en-GB" sz="1100" dirty="0" smtClean="0">
              <a:solidFill>
                <a:srgbClr val="001D3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696075" y="6381750"/>
            <a:ext cx="2133600" cy="47625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/>
          <a:lstStyle/>
          <a:p>
            <a:pPr algn="r">
              <a:defRPr/>
            </a:pPr>
            <a:fld id="{0BD04108-1BDC-4575-86EC-2517DCB5CB28}" type="slidenum">
              <a:rPr lang="en-GB" sz="1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ＭＳ Ｐゴシック" charset="-128"/>
              </a:rPr>
              <a:pPr algn="r">
                <a:defRPr/>
              </a:pPr>
              <a:t>9</a:t>
            </a:fld>
            <a:endParaRPr lang="en-GB" sz="1400" b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6863"/>
            <a:ext cx="8748712" cy="1143000"/>
          </a:xfrm>
        </p:spPr>
        <p:txBody>
          <a:bodyPr/>
          <a:lstStyle/>
          <a:p>
            <a:pPr>
              <a:defRPr/>
            </a:pPr>
            <a:r>
              <a:rPr lang="sl-SI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Postopek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0" indent="-457200">
              <a:buFont typeface="+mj-lt"/>
              <a:buAutoNum type="arabicPeriod" startAt="3"/>
            </a:pPr>
            <a:r>
              <a:rPr lang="sl-SI" sz="2400" dirty="0" smtClean="0">
                <a:effectLst/>
              </a:rPr>
              <a:t>Izvozimo </a:t>
            </a:r>
            <a:r>
              <a:rPr lang="sl-SI" sz="2400" b="1" dirty="0" smtClean="0">
                <a:effectLst/>
              </a:rPr>
              <a:t>VES</a:t>
            </a:r>
            <a:r>
              <a:rPr lang="sl-SI" sz="2400" dirty="0" smtClean="0">
                <a:effectLst/>
              </a:rPr>
              <a:t> tovor </a:t>
            </a:r>
            <a:r>
              <a:rPr lang="sl-SI" sz="2400" dirty="0">
                <a:effectLst/>
              </a:rPr>
              <a:t>v </a:t>
            </a:r>
            <a:r>
              <a:rPr lang="sl-SI" sz="2400" dirty="0" smtClean="0">
                <a:effectLst/>
              </a:rPr>
              <a:t>*.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datoteko (uporabimo ukazni gumb </a:t>
            </a:r>
            <a:r>
              <a:rPr lang="sl-SI" sz="2400" b="1" i="1" dirty="0" smtClean="0">
                <a:effectLst/>
              </a:rPr>
              <a:t>Export to Excel</a:t>
            </a:r>
            <a:r>
              <a:rPr lang="sl-SI" sz="2400" dirty="0" smtClean="0">
                <a:effectLst/>
              </a:rPr>
              <a:t>), </a:t>
            </a:r>
            <a:r>
              <a:rPr lang="sl-SI" sz="2400" dirty="0">
                <a:effectLst/>
              </a:rPr>
              <a:t>oziroma lahko kopiramo direktno iz </a:t>
            </a:r>
            <a:r>
              <a:rPr lang="sl-SI" sz="2400" dirty="0" err="1">
                <a:effectLst/>
              </a:rPr>
              <a:t>baplie</a:t>
            </a:r>
            <a:r>
              <a:rPr lang="sl-SI" sz="2400" dirty="0">
                <a:effectLst/>
              </a:rPr>
              <a:t> </a:t>
            </a:r>
            <a:r>
              <a:rPr lang="sl-SI" sz="2400" dirty="0" err="1">
                <a:effectLst/>
              </a:rPr>
              <a:t>viewerja</a:t>
            </a:r>
            <a:r>
              <a:rPr lang="sl-SI" sz="2400" dirty="0">
                <a:effectLst/>
              </a:rPr>
              <a:t> v </a:t>
            </a:r>
            <a:r>
              <a:rPr lang="sl-SI" sz="2400" dirty="0" smtClean="0">
                <a:effectLst/>
              </a:rPr>
              <a:t>*.</a:t>
            </a:r>
            <a:r>
              <a:rPr lang="sl-SI" sz="2400" dirty="0" err="1" smtClean="0">
                <a:effectLst/>
              </a:rPr>
              <a:t>xls</a:t>
            </a:r>
            <a:r>
              <a:rPr lang="sl-SI" sz="2400" dirty="0" smtClean="0">
                <a:effectLst/>
              </a:rPr>
              <a:t> predlogo za uvoz podatkov v NEO</a:t>
            </a:r>
          </a:p>
          <a:p>
            <a:pPr marL="457200" lvl="0" indent="-457200">
              <a:buFont typeface="+mj-lt"/>
              <a:buAutoNum type="arabicPeriod" startAt="3"/>
            </a:pPr>
            <a:r>
              <a:rPr lang="sl-SI" sz="2400" dirty="0" smtClean="0">
                <a:effectLst/>
              </a:rPr>
              <a:t>Z uporabo ukaznega niza </a:t>
            </a:r>
            <a:r>
              <a:rPr lang="sl-SI" sz="2400" b="1" i="1" dirty="0" err="1" smtClean="0">
                <a:effectLst/>
              </a:rPr>
              <a:t>Reports</a:t>
            </a:r>
            <a:r>
              <a:rPr lang="sl-SI" sz="2400" b="1" i="1" dirty="0" smtClean="0">
                <a:effectLst/>
              </a:rPr>
              <a:t>/IMDG list v *.</a:t>
            </a:r>
            <a:r>
              <a:rPr lang="sl-SI" sz="2400" b="1" i="1" dirty="0" err="1" smtClean="0">
                <a:effectLst/>
              </a:rPr>
              <a:t>xls</a:t>
            </a:r>
            <a:r>
              <a:rPr lang="sl-SI" sz="2400" b="1" i="1" dirty="0" smtClean="0">
                <a:effectLst/>
              </a:rPr>
              <a:t> datoteko </a:t>
            </a:r>
            <a:r>
              <a:rPr lang="sl-SI" sz="2400" dirty="0" smtClean="0">
                <a:effectLst/>
              </a:rPr>
              <a:t>izvozimo še podatke o nevarnem tovoru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88" y="4262338"/>
            <a:ext cx="9015416" cy="2419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6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~4673048">
  <a:themeElements>
    <a:clrScheme name="Načrt po mer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ačrt po meri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črt po mer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~4673048</Template>
  <TotalTime>940</TotalTime>
  <Words>573</Words>
  <Application>Microsoft Office PowerPoint</Application>
  <PresentationFormat>Diaprojekcija na zaslonu (4:3)</PresentationFormat>
  <Paragraphs>85</Paragraphs>
  <Slides>12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~4673048</vt:lpstr>
      <vt:lpstr> Uporaba EDIFACT BAPLIE sporočila  kot vira podatkov o tovoru v NEO  2. krog izobraževanja pomorskih agentov za uporabo NEO Koper, 18. - 24.04.2017</vt:lpstr>
      <vt:lpstr>iContainer</vt:lpstr>
      <vt:lpstr>Tovor v NEO</vt:lpstr>
      <vt:lpstr>Izmenjave/uvoz podatkov</vt:lpstr>
      <vt:lpstr>EDIFACT BAPLIE </vt:lpstr>
      <vt:lpstr>Uvoz iz BAPLIE </vt:lpstr>
      <vt:lpstr>Postopek </vt:lpstr>
      <vt:lpstr>Postopek </vt:lpstr>
      <vt:lpstr>Postopek </vt:lpstr>
      <vt:lpstr>Postopek </vt:lpstr>
      <vt:lpstr>Postopek </vt:lpstr>
      <vt:lpstr>Priložnosti </vt:lpstr>
    </vt:vector>
  </TitlesOfParts>
  <Company>Urava RS za Pomorstvo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 Dogodek Kraj, datum</dc:title>
  <dc:creator>Alicija Kepic</dc:creator>
  <cp:lastModifiedBy>Administrator</cp:lastModifiedBy>
  <cp:revision>82</cp:revision>
  <cp:lastPrinted>2013-01-03T14:22:46Z</cp:lastPrinted>
  <dcterms:created xsi:type="dcterms:W3CDTF">2014-10-14T07:50:25Z</dcterms:created>
  <dcterms:modified xsi:type="dcterms:W3CDTF">2019-11-14T13:01:37Z</dcterms:modified>
</cp:coreProperties>
</file>