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375" r:id="rId2"/>
    <p:sldId id="463" r:id="rId3"/>
    <p:sldId id="670" r:id="rId4"/>
    <p:sldId id="669" r:id="rId5"/>
    <p:sldId id="671" r:id="rId6"/>
    <p:sldId id="672" r:id="rId7"/>
    <p:sldId id="673" r:id="rId8"/>
    <p:sldId id="674" r:id="rId9"/>
    <p:sldId id="562" r:id="rId10"/>
    <p:sldId id="675" r:id="rId11"/>
    <p:sldId id="676" r:id="rId12"/>
    <p:sldId id="528" r:id="rId13"/>
    <p:sldId id="516" r:id="rId14"/>
    <p:sldId id="517" r:id="rId15"/>
    <p:sldId id="518" r:id="rId16"/>
    <p:sldId id="519" r:id="rId17"/>
    <p:sldId id="521" r:id="rId18"/>
    <p:sldId id="563" r:id="rId19"/>
    <p:sldId id="564" r:id="rId20"/>
    <p:sldId id="605" r:id="rId21"/>
    <p:sldId id="575" r:id="rId22"/>
    <p:sldId id="576" r:id="rId23"/>
    <p:sldId id="664" r:id="rId24"/>
    <p:sldId id="461" r:id="rId25"/>
  </p:sldIdLst>
  <p:sldSz cx="9144000" cy="6858000" type="screen4x3"/>
  <p:notesSz cx="6858000" cy="9926638"/>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guide id="3" orient="horz" pos="3127">
          <p15:clr>
            <a:srgbClr val="A4A3A4"/>
          </p15:clr>
        </p15:guide>
        <p15:guide id="4"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rednji slog 2 – poudarek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96" autoAdjust="0"/>
    <p:restoredTop sz="84281" autoAdjust="0"/>
  </p:normalViewPr>
  <p:slideViewPr>
    <p:cSldViewPr>
      <p:cViewPr varScale="1">
        <p:scale>
          <a:sx n="112" d="100"/>
          <a:sy n="112" d="100"/>
        </p:scale>
        <p:origin x="-1602" y="-8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834" y="-96"/>
      </p:cViewPr>
      <p:guideLst>
        <p:guide orient="horz" pos="2880"/>
        <p:guide orient="horz" pos="3127"/>
        <p:guide pos="2179"/>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sz="quarter" idx="1"/>
          </p:nvPr>
        </p:nvSpPr>
        <p:spPr>
          <a:xfrm>
            <a:off x="3884614" y="0"/>
            <a:ext cx="2971800" cy="496332"/>
          </a:xfrm>
          <a:prstGeom prst="rect">
            <a:avLst/>
          </a:prstGeom>
        </p:spPr>
        <p:txBody>
          <a:bodyPr vert="horz" lIns="91440" tIns="45720" rIns="91440" bIns="45720" rtlCol="0"/>
          <a:lstStyle>
            <a:lvl1pPr algn="r">
              <a:defRPr sz="1200"/>
            </a:lvl1pPr>
          </a:lstStyle>
          <a:p>
            <a:fld id="{F380F6F1-E9A1-4B7E-AB69-27961887C683}" type="datetimeFigureOut">
              <a:rPr lang="sl-SI" smtClean="0"/>
              <a:t>19.09.2022</a:t>
            </a:fld>
            <a:endParaRPr lang="sl-SI"/>
          </a:p>
        </p:txBody>
      </p:sp>
      <p:sp>
        <p:nvSpPr>
          <p:cNvPr id="4" name="Ograda noge 3"/>
          <p:cNvSpPr>
            <a:spLocks noGrp="1"/>
          </p:cNvSpPr>
          <p:nvPr>
            <p:ph type="ftr" sz="quarter" idx="2"/>
          </p:nvPr>
        </p:nvSpPr>
        <p:spPr>
          <a:xfrm>
            <a:off x="0" y="9428583"/>
            <a:ext cx="2971800" cy="496332"/>
          </a:xfrm>
          <a:prstGeom prst="rect">
            <a:avLst/>
          </a:prstGeom>
        </p:spPr>
        <p:txBody>
          <a:bodyPr vert="horz" lIns="91440" tIns="45720" rIns="91440" bIns="45720" rtlCol="0" anchor="b"/>
          <a:lstStyle>
            <a:lvl1pPr algn="l">
              <a:defRPr sz="1200"/>
            </a:lvl1pPr>
          </a:lstStyle>
          <a:p>
            <a:endParaRPr lang="sl-SI"/>
          </a:p>
        </p:txBody>
      </p:sp>
      <p:sp>
        <p:nvSpPr>
          <p:cNvPr id="5" name="Ograda številke diapozitiva 4"/>
          <p:cNvSpPr>
            <a:spLocks noGrp="1"/>
          </p:cNvSpPr>
          <p:nvPr>
            <p:ph type="sldNum" sz="quarter" idx="3"/>
          </p:nvPr>
        </p:nvSpPr>
        <p:spPr>
          <a:xfrm>
            <a:off x="3884614" y="9428583"/>
            <a:ext cx="2971800" cy="496332"/>
          </a:xfrm>
          <a:prstGeom prst="rect">
            <a:avLst/>
          </a:prstGeom>
        </p:spPr>
        <p:txBody>
          <a:bodyPr vert="horz" lIns="91440" tIns="45720" rIns="91440" bIns="45720" rtlCol="0" anchor="b"/>
          <a:lstStyle>
            <a:lvl1pPr algn="r">
              <a:defRPr sz="1200"/>
            </a:lvl1pPr>
          </a:lstStyle>
          <a:p>
            <a:fld id="{2EE1A8DF-1B2D-4A65-9BD3-04C5FA2B344E}" type="slidenum">
              <a:rPr lang="sl-SI" smtClean="0"/>
              <a:t>‹#›</a:t>
            </a:fld>
            <a:endParaRPr lang="sl-SI"/>
          </a:p>
        </p:txBody>
      </p:sp>
    </p:spTree>
    <p:extLst>
      <p:ext uri="{BB962C8B-B14F-4D97-AF65-F5344CB8AC3E}">
        <p14:creationId xmlns:p14="http://schemas.microsoft.com/office/powerpoint/2010/main" val="32077379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96332"/>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4" y="0"/>
            <a:ext cx="2971800" cy="496332"/>
          </a:xfrm>
          <a:prstGeom prst="rect">
            <a:avLst/>
          </a:prstGeom>
        </p:spPr>
        <p:txBody>
          <a:bodyPr vert="horz" lIns="91440" tIns="45720" rIns="91440" bIns="45720" rtlCol="0"/>
          <a:lstStyle>
            <a:lvl1pPr algn="r">
              <a:defRPr sz="1200"/>
            </a:lvl1pPr>
          </a:lstStyle>
          <a:p>
            <a:fld id="{356B6378-D68E-44A7-B7B7-B40618B875BF}" type="datetimeFigureOut">
              <a:rPr lang="sl-SI" smtClean="0"/>
              <a:t>19.09.2022</a:t>
            </a:fld>
            <a:endParaRPr lang="sl-SI"/>
          </a:p>
        </p:txBody>
      </p:sp>
      <p:sp>
        <p:nvSpPr>
          <p:cNvPr id="4" name="Ograda stranske slike 3"/>
          <p:cNvSpPr>
            <a:spLocks noGrp="1" noRot="1" noChangeAspect="1"/>
          </p:cNvSpPr>
          <p:nvPr>
            <p:ph type="sldImg" idx="2"/>
          </p:nvPr>
        </p:nvSpPr>
        <p:spPr>
          <a:xfrm>
            <a:off x="947738" y="744538"/>
            <a:ext cx="4962525" cy="3722687"/>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1" y="4715154"/>
            <a:ext cx="5486400" cy="4466987"/>
          </a:xfrm>
          <a:prstGeom prst="rect">
            <a:avLst/>
          </a:prstGeom>
        </p:spPr>
        <p:txBody>
          <a:bodyPr vert="horz" lIns="91440" tIns="45720" rIns="91440" bIns="45720" rtlCol="0"/>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6" name="Ograda noge 5"/>
          <p:cNvSpPr>
            <a:spLocks noGrp="1"/>
          </p:cNvSpPr>
          <p:nvPr>
            <p:ph type="ftr" sz="quarter" idx="4"/>
          </p:nvPr>
        </p:nvSpPr>
        <p:spPr>
          <a:xfrm>
            <a:off x="0" y="9428583"/>
            <a:ext cx="2971800" cy="496332"/>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4" y="9428583"/>
            <a:ext cx="2971800" cy="496332"/>
          </a:xfrm>
          <a:prstGeom prst="rect">
            <a:avLst/>
          </a:prstGeom>
        </p:spPr>
        <p:txBody>
          <a:bodyPr vert="horz" lIns="91440" tIns="45720" rIns="91440" bIns="45720" rtlCol="0" anchor="b"/>
          <a:lstStyle>
            <a:lvl1pPr algn="r">
              <a:defRPr sz="1200"/>
            </a:lvl1pPr>
          </a:lstStyle>
          <a:p>
            <a:fld id="{89164615-1D68-4A26-A7AA-066DD9CDA87D}" type="slidenum">
              <a:rPr lang="sl-SI" smtClean="0"/>
              <a:t>‹#›</a:t>
            </a:fld>
            <a:endParaRPr lang="sl-SI"/>
          </a:p>
        </p:txBody>
      </p:sp>
    </p:spTree>
    <p:extLst>
      <p:ext uri="{BB962C8B-B14F-4D97-AF65-F5344CB8AC3E}">
        <p14:creationId xmlns:p14="http://schemas.microsoft.com/office/powerpoint/2010/main" val="3834303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r>
              <a:rPr lang="sl-SI" dirty="0" smtClean="0"/>
              <a:t>OBRAZLOŽENO</a:t>
            </a:r>
            <a:r>
              <a:rPr lang="sl-SI" baseline="0" dirty="0" smtClean="0"/>
              <a:t> ODLOČITEV MORA PREDSTOJNIK SPREJETI V VSEH PRIMERIH – TOREJ TAKO SAMOIZLOČITEV ALI PRI TEM KO OBVESTI IN PRENEHA Z DELOM V ZADEVI IN ČAKA NA ODLOČITEV PREDSTOJNIKA ALI KOLEKTIVNEGA ORGANA. </a:t>
            </a:r>
            <a:endParaRPr lang="sl-SI" dirty="0"/>
          </a:p>
        </p:txBody>
      </p:sp>
      <p:sp>
        <p:nvSpPr>
          <p:cNvPr id="4" name="Ograda številke diapozitiva 3"/>
          <p:cNvSpPr>
            <a:spLocks noGrp="1"/>
          </p:cNvSpPr>
          <p:nvPr>
            <p:ph type="sldNum" sz="quarter" idx="10"/>
          </p:nvPr>
        </p:nvSpPr>
        <p:spPr/>
        <p:txBody>
          <a:bodyPr/>
          <a:lstStyle/>
          <a:p>
            <a:fld id="{89164615-1D68-4A26-A7AA-066DD9CDA87D}" type="slidenum">
              <a:rPr lang="sl-SI" smtClean="0"/>
              <a:t>19</a:t>
            </a:fld>
            <a:endParaRPr lang="sl-SI"/>
          </a:p>
        </p:txBody>
      </p:sp>
    </p:spTree>
    <p:extLst>
      <p:ext uri="{BB962C8B-B14F-4D97-AF65-F5344CB8AC3E}">
        <p14:creationId xmlns:p14="http://schemas.microsoft.com/office/powerpoint/2010/main" val="3093694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89164615-1D68-4A26-A7AA-066DD9CDA87D}" type="slidenum">
              <a:rPr lang="sl-SI" smtClean="0"/>
              <a:t>20</a:t>
            </a:fld>
            <a:endParaRPr lang="sl-SI"/>
          </a:p>
        </p:txBody>
      </p:sp>
    </p:spTree>
    <p:extLst>
      <p:ext uri="{BB962C8B-B14F-4D97-AF65-F5344CB8AC3E}">
        <p14:creationId xmlns:p14="http://schemas.microsoft.com/office/powerpoint/2010/main" val="3268794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89164615-1D68-4A26-A7AA-066DD9CDA87D}" type="slidenum">
              <a:rPr lang="sl-SI" smtClean="0"/>
              <a:t>22</a:t>
            </a:fld>
            <a:endParaRPr lang="sl-SI"/>
          </a:p>
        </p:txBody>
      </p:sp>
    </p:spTree>
    <p:extLst>
      <p:ext uri="{BB962C8B-B14F-4D97-AF65-F5344CB8AC3E}">
        <p14:creationId xmlns:p14="http://schemas.microsoft.com/office/powerpoint/2010/main" val="3696582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a:p>
        </p:txBody>
      </p:sp>
      <p:sp>
        <p:nvSpPr>
          <p:cNvPr id="4" name="Ograda številke diapozitiva 3"/>
          <p:cNvSpPr>
            <a:spLocks noGrp="1"/>
          </p:cNvSpPr>
          <p:nvPr>
            <p:ph type="sldNum" sz="quarter" idx="10"/>
          </p:nvPr>
        </p:nvSpPr>
        <p:spPr/>
        <p:txBody>
          <a:bodyPr/>
          <a:lstStyle/>
          <a:p>
            <a:fld id="{89164615-1D68-4A26-A7AA-066DD9CDA87D}" type="slidenum">
              <a:rPr lang="sl-SI" smtClean="0"/>
              <a:t>24</a:t>
            </a:fld>
            <a:endParaRPr lang="sl-SI"/>
          </a:p>
        </p:txBody>
      </p:sp>
    </p:spTree>
    <p:extLst>
      <p:ext uri="{BB962C8B-B14F-4D97-AF65-F5344CB8AC3E}">
        <p14:creationId xmlns:p14="http://schemas.microsoft.com/office/powerpoint/2010/main" val="19652249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lvl1pPr algn="l">
              <a:defRPr b="1">
                <a:latin typeface="Arial Narrow" panose="020B0606020202030204" pitchFamily="34" charset="0"/>
              </a:defRPr>
            </a:lvl1pPr>
          </a:lstStyle>
          <a:p>
            <a:r>
              <a:rPr lang="sl-SI"/>
              <a:t>Uredite slog naslova matrice</a:t>
            </a:r>
            <a:endParaRPr lang="sl-SI" dirty="0"/>
          </a:p>
        </p:txBody>
      </p:sp>
      <p:sp>
        <p:nvSpPr>
          <p:cNvPr id="3" name="Podnaslov 2"/>
          <p:cNvSpPr>
            <a:spLocks noGrp="1"/>
          </p:cNvSpPr>
          <p:nvPr>
            <p:ph type="subTitle" idx="1"/>
          </p:nvPr>
        </p:nvSpPr>
        <p:spPr>
          <a:xfrm>
            <a:off x="683568" y="3886200"/>
            <a:ext cx="7088832" cy="1752600"/>
          </a:xfrm>
        </p:spPr>
        <p:txBody>
          <a:bodyPr/>
          <a:lstStyle>
            <a:lvl1pPr marL="0" indent="0" algn="l">
              <a:buNone/>
              <a:defRPr b="1">
                <a:solidFill>
                  <a:sysClr val="windowText" lastClr="000000"/>
                </a:solidFill>
                <a:latin typeface="Arial Narrow" panose="020B060602020203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a:t>Uredite slog podnaslova matrice</a:t>
            </a:r>
            <a:endParaRPr lang="sl-SI" dirty="0"/>
          </a:p>
        </p:txBody>
      </p:sp>
      <p:sp>
        <p:nvSpPr>
          <p:cNvPr id="4" name="Ograda datuma 3"/>
          <p:cNvSpPr>
            <a:spLocks noGrp="1"/>
          </p:cNvSpPr>
          <p:nvPr>
            <p:ph type="dt" sz="half" idx="10"/>
          </p:nvPr>
        </p:nvSpPr>
        <p:spPr/>
        <p:txBody>
          <a:bodyPr/>
          <a:lstStyle/>
          <a:p>
            <a:fld id="{81663A41-24C4-4CD1-A526-C2BF936599AD}" type="datetimeFigureOut">
              <a:rPr lang="sl-SI" smtClean="0"/>
              <a:t>19.09.2022</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440BB5E9-2F7D-4ACA-8F00-90119E7CD8D1}" type="slidenum">
              <a:rPr lang="sl-SI" smtClean="0"/>
              <a:t>‹#›</a:t>
            </a:fld>
            <a:endParaRPr lang="sl-SI"/>
          </a:p>
        </p:txBody>
      </p:sp>
    </p:spTree>
    <p:extLst>
      <p:ext uri="{BB962C8B-B14F-4D97-AF65-F5344CB8AC3E}">
        <p14:creationId xmlns:p14="http://schemas.microsoft.com/office/powerpoint/2010/main" val="253175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atin typeface="Arial Narrow" panose="020B0606020202030204" pitchFamily="34" charset="0"/>
              </a:defRPr>
            </a:lvl1pPr>
          </a:lstStyle>
          <a:p>
            <a:r>
              <a:rPr lang="sl-SI"/>
              <a:t>Uredite slog naslova matrice</a:t>
            </a:r>
            <a:endParaRPr lang="sl-SI" dirty="0"/>
          </a:p>
        </p:txBody>
      </p:sp>
      <p:sp>
        <p:nvSpPr>
          <p:cNvPr id="3" name="Ograda navpičnega besedila 2"/>
          <p:cNvSpPr>
            <a:spLocks noGrp="1"/>
          </p:cNvSpPr>
          <p:nvPr>
            <p:ph type="body" orient="vert" idx="1"/>
          </p:nvPr>
        </p:nvSpPr>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p:cNvSpPr>
            <a:spLocks noGrp="1"/>
          </p:cNvSpPr>
          <p:nvPr>
            <p:ph type="dt" sz="half" idx="10"/>
          </p:nvPr>
        </p:nvSpPr>
        <p:spPr/>
        <p:txBody>
          <a:bodyPr/>
          <a:lstStyle/>
          <a:p>
            <a:fld id="{81663A41-24C4-4CD1-A526-C2BF936599AD}" type="datetimeFigureOut">
              <a:rPr lang="sl-SI" smtClean="0"/>
              <a:t>19.09.2022</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440BB5E9-2F7D-4ACA-8F00-90119E7CD8D1}" type="slidenum">
              <a:rPr lang="sl-SI" smtClean="0"/>
              <a:t>‹#›</a:t>
            </a:fld>
            <a:endParaRPr lang="sl-SI"/>
          </a:p>
        </p:txBody>
      </p:sp>
    </p:spTree>
    <p:extLst>
      <p:ext uri="{BB962C8B-B14F-4D97-AF65-F5344CB8AC3E}">
        <p14:creationId xmlns:p14="http://schemas.microsoft.com/office/powerpoint/2010/main" val="104431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1268760"/>
            <a:ext cx="2057400" cy="4857403"/>
          </a:xfrm>
        </p:spPr>
        <p:txBody>
          <a:bodyPr vert="eaVert"/>
          <a:lstStyle/>
          <a:p>
            <a:r>
              <a:rPr lang="sl-SI"/>
              <a:t>Uredite slog naslova matrice</a:t>
            </a:r>
            <a:endParaRPr lang="sl-SI" dirty="0"/>
          </a:p>
        </p:txBody>
      </p:sp>
      <p:sp>
        <p:nvSpPr>
          <p:cNvPr id="3" name="Ograda navpičnega besedila 2"/>
          <p:cNvSpPr>
            <a:spLocks noGrp="1"/>
          </p:cNvSpPr>
          <p:nvPr>
            <p:ph type="body" orient="vert" idx="1"/>
          </p:nvPr>
        </p:nvSpPr>
        <p:spPr>
          <a:xfrm>
            <a:off x="457200" y="1268760"/>
            <a:ext cx="6019800" cy="4857403"/>
          </a:xfrm>
        </p:spPr>
        <p:txBody>
          <a:bodyPr vert="eaVert"/>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dirty="0"/>
          </a:p>
        </p:txBody>
      </p:sp>
      <p:sp>
        <p:nvSpPr>
          <p:cNvPr id="4" name="Ograda datuma 3"/>
          <p:cNvSpPr>
            <a:spLocks noGrp="1"/>
          </p:cNvSpPr>
          <p:nvPr>
            <p:ph type="dt" sz="half" idx="10"/>
          </p:nvPr>
        </p:nvSpPr>
        <p:spPr/>
        <p:txBody>
          <a:bodyPr/>
          <a:lstStyle/>
          <a:p>
            <a:fld id="{81663A41-24C4-4CD1-A526-C2BF936599AD}" type="datetimeFigureOut">
              <a:rPr lang="sl-SI" smtClean="0"/>
              <a:t>19.09.2022</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440BB5E9-2F7D-4ACA-8F00-90119E7CD8D1}" type="slidenum">
              <a:rPr lang="sl-SI" smtClean="0"/>
              <a:t>‹#›</a:t>
            </a:fld>
            <a:endParaRPr lang="sl-SI"/>
          </a:p>
        </p:txBody>
      </p:sp>
    </p:spTree>
    <p:extLst>
      <p:ext uri="{BB962C8B-B14F-4D97-AF65-F5344CB8AC3E}">
        <p14:creationId xmlns:p14="http://schemas.microsoft.com/office/powerpoint/2010/main" val="2170629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atin typeface="Arial Narrow" panose="020B0606020202030204" pitchFamily="34" charset="0"/>
              </a:defRPr>
            </a:lvl1pPr>
          </a:lstStyle>
          <a:p>
            <a:r>
              <a:rPr lang="sl-SI"/>
              <a:t>Uredite slog naslova matrice</a:t>
            </a:r>
            <a:endParaRPr lang="sl-SI" dirty="0"/>
          </a:p>
        </p:txBody>
      </p:sp>
      <p:sp>
        <p:nvSpPr>
          <p:cNvPr id="3" name="Ograda vsebine 2"/>
          <p:cNvSpPr>
            <a:spLocks noGrp="1"/>
          </p:cNvSpPr>
          <p:nvPr>
            <p:ph idx="1"/>
          </p:nvPr>
        </p:nvSpPr>
        <p:spPr/>
        <p:txBody>
          <a:body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4" name="Ograda datuma 3"/>
          <p:cNvSpPr>
            <a:spLocks noGrp="1"/>
          </p:cNvSpPr>
          <p:nvPr>
            <p:ph type="dt" sz="half" idx="10"/>
          </p:nvPr>
        </p:nvSpPr>
        <p:spPr/>
        <p:txBody>
          <a:bodyPr/>
          <a:lstStyle/>
          <a:p>
            <a:fld id="{81663A41-24C4-4CD1-A526-C2BF936599AD}" type="datetimeFigureOut">
              <a:rPr lang="sl-SI" smtClean="0"/>
              <a:t>19.09.2022</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440BB5E9-2F7D-4ACA-8F00-90119E7CD8D1}" type="slidenum">
              <a:rPr lang="sl-SI" smtClean="0"/>
              <a:t>‹#›</a:t>
            </a:fld>
            <a:endParaRPr lang="sl-SI"/>
          </a:p>
        </p:txBody>
      </p:sp>
    </p:spTree>
    <p:extLst>
      <p:ext uri="{BB962C8B-B14F-4D97-AF65-F5344CB8AC3E}">
        <p14:creationId xmlns:p14="http://schemas.microsoft.com/office/powerpoint/2010/main" val="812384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7" name="Pravokotnik 6"/>
          <p:cNvSpPr/>
          <p:nvPr userDrawn="1"/>
        </p:nvSpPr>
        <p:spPr>
          <a:xfrm>
            <a:off x="3372" y="908720"/>
            <a:ext cx="9140627" cy="594928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Naslov 1"/>
          <p:cNvSpPr>
            <a:spLocks noGrp="1"/>
          </p:cNvSpPr>
          <p:nvPr>
            <p:ph type="title" hasCustomPrompt="1"/>
          </p:nvPr>
        </p:nvSpPr>
        <p:spPr>
          <a:xfrm>
            <a:off x="722313" y="4406900"/>
            <a:ext cx="7772400" cy="1362075"/>
          </a:xfrm>
        </p:spPr>
        <p:txBody>
          <a:bodyPr anchor="t"/>
          <a:lstStyle>
            <a:lvl1pPr algn="l">
              <a:defRPr sz="4000" b="1" cap="all">
                <a:latin typeface="Arial Narrow" panose="020B0606020202030204" pitchFamily="34" charset="0"/>
              </a:defRPr>
            </a:lvl1pPr>
          </a:lstStyle>
          <a:p>
            <a:r>
              <a:rPr lang="sl-SI" dirty="0"/>
              <a:t>Naslov predavanja</a:t>
            </a:r>
          </a:p>
        </p:txBody>
      </p:sp>
      <p:sp>
        <p:nvSpPr>
          <p:cNvPr id="3" name="Ograda besedila 2"/>
          <p:cNvSpPr>
            <a:spLocks noGrp="1"/>
          </p:cNvSpPr>
          <p:nvPr>
            <p:ph type="body" idx="1" hasCustomPrompt="1"/>
          </p:nvPr>
        </p:nvSpPr>
        <p:spPr>
          <a:xfrm>
            <a:off x="722313" y="2906713"/>
            <a:ext cx="7772400" cy="1500187"/>
          </a:xfrm>
        </p:spPr>
        <p:txBody>
          <a:bodyPr anchor="b"/>
          <a:lstStyle>
            <a:lvl1pPr marL="0" indent="0">
              <a:buNone/>
              <a:defRPr sz="2000">
                <a:solidFill>
                  <a:schemeClr val="tx1">
                    <a:lumMod val="50000"/>
                    <a:lumOff val="50000"/>
                  </a:schemeClr>
                </a:solidFill>
                <a:latin typeface="Arial Narrow" panose="020B060602020203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dirty="0"/>
              <a:t>Komisija za preprečevanje korupcije</a:t>
            </a:r>
          </a:p>
        </p:txBody>
      </p:sp>
      <p:sp>
        <p:nvSpPr>
          <p:cNvPr id="4" name="Ograda datuma 3"/>
          <p:cNvSpPr>
            <a:spLocks noGrp="1"/>
          </p:cNvSpPr>
          <p:nvPr>
            <p:ph type="dt" sz="half" idx="10"/>
          </p:nvPr>
        </p:nvSpPr>
        <p:spPr/>
        <p:txBody>
          <a:bodyPr/>
          <a:lstStyle>
            <a:lvl1pPr>
              <a:defRPr>
                <a:solidFill>
                  <a:schemeClr val="tx1">
                    <a:lumMod val="50000"/>
                    <a:lumOff val="50000"/>
                  </a:schemeClr>
                </a:solidFill>
              </a:defRPr>
            </a:lvl1pPr>
          </a:lstStyle>
          <a:p>
            <a:fld id="{81663A41-24C4-4CD1-A526-C2BF936599AD}" type="datetimeFigureOut">
              <a:rPr lang="sl-SI" smtClean="0"/>
              <a:pPr/>
              <a:t>19.09.2022</a:t>
            </a:fld>
            <a:endParaRPr lang="sl-SI" dirty="0"/>
          </a:p>
        </p:txBody>
      </p:sp>
      <p:sp>
        <p:nvSpPr>
          <p:cNvPr id="5" name="Ograda noge 4"/>
          <p:cNvSpPr>
            <a:spLocks noGrp="1"/>
          </p:cNvSpPr>
          <p:nvPr>
            <p:ph type="ftr" sz="quarter" idx="11"/>
          </p:nvPr>
        </p:nvSpPr>
        <p:spPr/>
        <p:txBody>
          <a:bodyPr/>
          <a:lstStyle>
            <a:lvl1pPr>
              <a:defRPr>
                <a:solidFill>
                  <a:schemeClr val="tx1">
                    <a:lumMod val="50000"/>
                    <a:lumOff val="50000"/>
                  </a:schemeClr>
                </a:solidFill>
              </a:defRPr>
            </a:lvl1pPr>
          </a:lstStyle>
          <a:p>
            <a:endParaRPr lang="sl-SI" dirty="0"/>
          </a:p>
        </p:txBody>
      </p:sp>
      <p:sp>
        <p:nvSpPr>
          <p:cNvPr id="6" name="Ograda številke diapozitiva 5"/>
          <p:cNvSpPr>
            <a:spLocks noGrp="1"/>
          </p:cNvSpPr>
          <p:nvPr>
            <p:ph type="sldNum" sz="quarter" idx="12"/>
          </p:nvPr>
        </p:nvSpPr>
        <p:spPr/>
        <p:txBody>
          <a:bodyPr/>
          <a:lstStyle>
            <a:lvl1pPr>
              <a:defRPr>
                <a:solidFill>
                  <a:schemeClr val="tx1">
                    <a:lumMod val="50000"/>
                    <a:lumOff val="50000"/>
                  </a:schemeClr>
                </a:solidFill>
              </a:defRPr>
            </a:lvl1pPr>
          </a:lstStyle>
          <a:p>
            <a:fld id="{440BB5E9-2F7D-4ACA-8F00-90119E7CD8D1}" type="slidenum">
              <a:rPr lang="sl-SI" smtClean="0"/>
              <a:pPr/>
              <a:t>‹#›</a:t>
            </a:fld>
            <a:endParaRPr lang="sl-SI" dirty="0"/>
          </a:p>
        </p:txBody>
      </p:sp>
    </p:spTree>
    <p:extLst>
      <p:ext uri="{BB962C8B-B14F-4D97-AF65-F5344CB8AC3E}">
        <p14:creationId xmlns:p14="http://schemas.microsoft.com/office/powerpoint/2010/main" val="1607232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baseline="0">
                <a:latin typeface="Arial Narrow" panose="020B0606020202030204" pitchFamily="34" charset="0"/>
              </a:defRPr>
            </a:lvl1pPr>
          </a:lstStyle>
          <a:p>
            <a:r>
              <a:rPr lang="sl-SI"/>
              <a:t>Uredite slog naslova matrice</a:t>
            </a:r>
            <a:endParaRPr lang="sl-SI" dirty="0"/>
          </a:p>
        </p:txBody>
      </p:sp>
      <p:sp>
        <p:nvSpPr>
          <p:cNvPr id="3" name="Ograda vsebine 2"/>
          <p:cNvSpPr>
            <a:spLocks noGrp="1"/>
          </p:cNvSpPr>
          <p:nvPr>
            <p:ph sz="half" idx="1"/>
          </p:nvPr>
        </p:nvSpPr>
        <p:spPr>
          <a:xfrm>
            <a:off x="457200" y="2708920"/>
            <a:ext cx="4038600" cy="3417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dirty="0"/>
          </a:p>
        </p:txBody>
      </p:sp>
      <p:sp>
        <p:nvSpPr>
          <p:cNvPr id="4" name="Ograda vsebine 3"/>
          <p:cNvSpPr>
            <a:spLocks noGrp="1"/>
          </p:cNvSpPr>
          <p:nvPr>
            <p:ph sz="half" idx="2"/>
          </p:nvPr>
        </p:nvSpPr>
        <p:spPr>
          <a:xfrm>
            <a:off x="4648200" y="2708920"/>
            <a:ext cx="4038600" cy="341724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5" name="Ograda datuma 4"/>
          <p:cNvSpPr>
            <a:spLocks noGrp="1"/>
          </p:cNvSpPr>
          <p:nvPr>
            <p:ph type="dt" sz="half" idx="10"/>
          </p:nvPr>
        </p:nvSpPr>
        <p:spPr/>
        <p:txBody>
          <a:bodyPr/>
          <a:lstStyle/>
          <a:p>
            <a:fld id="{81663A41-24C4-4CD1-A526-C2BF936599AD}" type="datetimeFigureOut">
              <a:rPr lang="sl-SI" smtClean="0"/>
              <a:t>19.09.2022</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440BB5E9-2F7D-4ACA-8F00-90119E7CD8D1}" type="slidenum">
              <a:rPr lang="sl-SI" smtClean="0"/>
              <a:t>‹#›</a:t>
            </a:fld>
            <a:endParaRPr lang="sl-SI"/>
          </a:p>
        </p:txBody>
      </p:sp>
    </p:spTree>
    <p:extLst>
      <p:ext uri="{BB962C8B-B14F-4D97-AF65-F5344CB8AC3E}">
        <p14:creationId xmlns:p14="http://schemas.microsoft.com/office/powerpoint/2010/main" val="1851503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a:t>Uredite slog naslova matrice</a:t>
            </a:r>
          </a:p>
        </p:txBody>
      </p:sp>
      <p:sp>
        <p:nvSpPr>
          <p:cNvPr id="3" name="Ograda besedila 2"/>
          <p:cNvSpPr>
            <a:spLocks noGrp="1"/>
          </p:cNvSpPr>
          <p:nvPr>
            <p:ph type="body" idx="1"/>
          </p:nvPr>
        </p:nvSpPr>
        <p:spPr>
          <a:xfrm>
            <a:off x="457200" y="2789238"/>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4" name="Ograda vsebine 3"/>
          <p:cNvSpPr>
            <a:spLocks noGrp="1"/>
          </p:cNvSpPr>
          <p:nvPr>
            <p:ph sz="half" idx="2"/>
          </p:nvPr>
        </p:nvSpPr>
        <p:spPr>
          <a:xfrm>
            <a:off x="457200" y="3429001"/>
            <a:ext cx="4040188" cy="26971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dirty="0"/>
          </a:p>
        </p:txBody>
      </p:sp>
      <p:sp>
        <p:nvSpPr>
          <p:cNvPr id="5" name="Ograda besedila 4"/>
          <p:cNvSpPr>
            <a:spLocks noGrp="1"/>
          </p:cNvSpPr>
          <p:nvPr>
            <p:ph type="body" sz="quarter" idx="3"/>
          </p:nvPr>
        </p:nvSpPr>
        <p:spPr>
          <a:xfrm>
            <a:off x="4645025" y="2789238"/>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a:t>Uredite sloge besedila matrice</a:t>
            </a:r>
          </a:p>
        </p:txBody>
      </p:sp>
      <p:sp>
        <p:nvSpPr>
          <p:cNvPr id="6" name="Ograda vsebine 5"/>
          <p:cNvSpPr>
            <a:spLocks noGrp="1"/>
          </p:cNvSpPr>
          <p:nvPr>
            <p:ph sz="quarter" idx="4"/>
          </p:nvPr>
        </p:nvSpPr>
        <p:spPr>
          <a:xfrm>
            <a:off x="4645025" y="3429001"/>
            <a:ext cx="4041775" cy="26971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p>
        </p:txBody>
      </p:sp>
      <p:sp>
        <p:nvSpPr>
          <p:cNvPr id="7" name="Ograda datuma 6"/>
          <p:cNvSpPr>
            <a:spLocks noGrp="1"/>
          </p:cNvSpPr>
          <p:nvPr>
            <p:ph type="dt" sz="half" idx="10"/>
          </p:nvPr>
        </p:nvSpPr>
        <p:spPr/>
        <p:txBody>
          <a:bodyPr/>
          <a:lstStyle/>
          <a:p>
            <a:fld id="{81663A41-24C4-4CD1-A526-C2BF936599AD}" type="datetimeFigureOut">
              <a:rPr lang="sl-SI" smtClean="0"/>
              <a:t>19.09.2022</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440BB5E9-2F7D-4ACA-8F00-90119E7CD8D1}" type="slidenum">
              <a:rPr lang="sl-SI" smtClean="0"/>
              <a:t>‹#›</a:t>
            </a:fld>
            <a:endParaRPr lang="sl-SI"/>
          </a:p>
        </p:txBody>
      </p:sp>
    </p:spTree>
    <p:extLst>
      <p:ext uri="{BB962C8B-B14F-4D97-AF65-F5344CB8AC3E}">
        <p14:creationId xmlns:p14="http://schemas.microsoft.com/office/powerpoint/2010/main" val="2604022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atin typeface="Arial Narrow" panose="020B0606020202030204" pitchFamily="34" charset="0"/>
              </a:defRPr>
            </a:lvl1pPr>
          </a:lstStyle>
          <a:p>
            <a:r>
              <a:rPr lang="sl-SI"/>
              <a:t>Uredite slog naslova matrice</a:t>
            </a:r>
            <a:endParaRPr lang="sl-SI" dirty="0"/>
          </a:p>
        </p:txBody>
      </p:sp>
      <p:sp>
        <p:nvSpPr>
          <p:cNvPr id="3" name="Ograda datuma 2"/>
          <p:cNvSpPr>
            <a:spLocks noGrp="1"/>
          </p:cNvSpPr>
          <p:nvPr>
            <p:ph type="dt" sz="half" idx="10"/>
          </p:nvPr>
        </p:nvSpPr>
        <p:spPr/>
        <p:txBody>
          <a:bodyPr/>
          <a:lstStyle/>
          <a:p>
            <a:fld id="{81663A41-24C4-4CD1-A526-C2BF936599AD}" type="datetimeFigureOut">
              <a:rPr lang="sl-SI" smtClean="0"/>
              <a:t>19.09.2022</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440BB5E9-2F7D-4ACA-8F00-90119E7CD8D1}" type="slidenum">
              <a:rPr lang="sl-SI" smtClean="0"/>
              <a:t>‹#›</a:t>
            </a:fld>
            <a:endParaRPr lang="sl-SI"/>
          </a:p>
        </p:txBody>
      </p:sp>
    </p:spTree>
    <p:extLst>
      <p:ext uri="{BB962C8B-B14F-4D97-AF65-F5344CB8AC3E}">
        <p14:creationId xmlns:p14="http://schemas.microsoft.com/office/powerpoint/2010/main" val="175969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81663A41-24C4-4CD1-A526-C2BF936599AD}" type="datetimeFigureOut">
              <a:rPr lang="sl-SI" smtClean="0"/>
              <a:t>19.09.2022</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440BB5E9-2F7D-4ACA-8F00-90119E7CD8D1}" type="slidenum">
              <a:rPr lang="sl-SI" smtClean="0"/>
              <a:t>‹#›</a:t>
            </a:fld>
            <a:endParaRPr lang="sl-SI"/>
          </a:p>
        </p:txBody>
      </p:sp>
    </p:spTree>
    <p:extLst>
      <p:ext uri="{BB962C8B-B14F-4D97-AF65-F5344CB8AC3E}">
        <p14:creationId xmlns:p14="http://schemas.microsoft.com/office/powerpoint/2010/main" val="1356845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67544" y="1268760"/>
            <a:ext cx="3008313" cy="1090042"/>
          </a:xfrm>
        </p:spPr>
        <p:txBody>
          <a:bodyPr anchor="b"/>
          <a:lstStyle>
            <a:lvl1pPr algn="l">
              <a:defRPr sz="2000" b="1"/>
            </a:lvl1pPr>
          </a:lstStyle>
          <a:p>
            <a:r>
              <a:rPr lang="sl-SI"/>
              <a:t>Uredite slog naslova matrice</a:t>
            </a:r>
            <a:endParaRPr lang="sl-SI" dirty="0"/>
          </a:p>
        </p:txBody>
      </p:sp>
      <p:sp>
        <p:nvSpPr>
          <p:cNvPr id="3" name="Ograda vsebine 2"/>
          <p:cNvSpPr>
            <a:spLocks noGrp="1"/>
          </p:cNvSpPr>
          <p:nvPr>
            <p:ph idx="1"/>
          </p:nvPr>
        </p:nvSpPr>
        <p:spPr>
          <a:xfrm>
            <a:off x="3575050" y="1268760"/>
            <a:ext cx="5111750" cy="485740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a:t>Uredite sloge besedila matrice</a:t>
            </a:r>
          </a:p>
          <a:p>
            <a:pPr lvl="1"/>
            <a:r>
              <a:rPr lang="sl-SI"/>
              <a:t>Druga raven</a:t>
            </a:r>
          </a:p>
          <a:p>
            <a:pPr lvl="2"/>
            <a:r>
              <a:rPr lang="sl-SI"/>
              <a:t>Tretja raven</a:t>
            </a:r>
          </a:p>
          <a:p>
            <a:pPr lvl="3"/>
            <a:r>
              <a:rPr lang="sl-SI"/>
              <a:t>Četrta raven</a:t>
            </a:r>
          </a:p>
          <a:p>
            <a:pPr lvl="4"/>
            <a:r>
              <a:rPr lang="sl-SI"/>
              <a:t>Peta raven</a:t>
            </a:r>
            <a:endParaRPr lang="sl-SI" dirty="0"/>
          </a:p>
        </p:txBody>
      </p:sp>
      <p:sp>
        <p:nvSpPr>
          <p:cNvPr id="4" name="Ograda besedila 3"/>
          <p:cNvSpPr>
            <a:spLocks noGrp="1"/>
          </p:cNvSpPr>
          <p:nvPr>
            <p:ph type="body" sz="half" idx="2"/>
          </p:nvPr>
        </p:nvSpPr>
        <p:spPr>
          <a:xfrm>
            <a:off x="457200" y="2348880"/>
            <a:ext cx="3008313" cy="37772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Ograda datuma 4"/>
          <p:cNvSpPr>
            <a:spLocks noGrp="1"/>
          </p:cNvSpPr>
          <p:nvPr>
            <p:ph type="dt" sz="half" idx="10"/>
          </p:nvPr>
        </p:nvSpPr>
        <p:spPr/>
        <p:txBody>
          <a:bodyPr/>
          <a:lstStyle/>
          <a:p>
            <a:fld id="{81663A41-24C4-4CD1-A526-C2BF936599AD}" type="datetimeFigureOut">
              <a:rPr lang="sl-SI" smtClean="0"/>
              <a:t>19.09.2022</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440BB5E9-2F7D-4ACA-8F00-90119E7CD8D1}" type="slidenum">
              <a:rPr lang="sl-SI" smtClean="0"/>
              <a:t>‹#›</a:t>
            </a:fld>
            <a:endParaRPr lang="sl-SI"/>
          </a:p>
        </p:txBody>
      </p:sp>
    </p:spTree>
    <p:extLst>
      <p:ext uri="{BB962C8B-B14F-4D97-AF65-F5344CB8AC3E}">
        <p14:creationId xmlns:p14="http://schemas.microsoft.com/office/powerpoint/2010/main" val="1067828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a:t>Uredite slog naslova matrice</a:t>
            </a:r>
          </a:p>
        </p:txBody>
      </p:sp>
      <p:sp>
        <p:nvSpPr>
          <p:cNvPr id="3" name="Ograda slike 2"/>
          <p:cNvSpPr>
            <a:spLocks noGrp="1"/>
          </p:cNvSpPr>
          <p:nvPr>
            <p:ph type="pic" idx="1"/>
          </p:nvPr>
        </p:nvSpPr>
        <p:spPr>
          <a:xfrm>
            <a:off x="1792288" y="1268759"/>
            <a:ext cx="5486400" cy="345881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a:t>Kliknite ikono, če želite dodati sliko</a:t>
            </a:r>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a:t>Uredite sloge besedila matrice</a:t>
            </a:r>
          </a:p>
        </p:txBody>
      </p:sp>
      <p:sp>
        <p:nvSpPr>
          <p:cNvPr id="5" name="Ograda datuma 4"/>
          <p:cNvSpPr>
            <a:spLocks noGrp="1"/>
          </p:cNvSpPr>
          <p:nvPr>
            <p:ph type="dt" sz="half" idx="10"/>
          </p:nvPr>
        </p:nvSpPr>
        <p:spPr/>
        <p:txBody>
          <a:bodyPr/>
          <a:lstStyle/>
          <a:p>
            <a:fld id="{81663A41-24C4-4CD1-A526-C2BF936599AD}" type="datetimeFigureOut">
              <a:rPr lang="sl-SI" smtClean="0"/>
              <a:t>19.09.2022</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440BB5E9-2F7D-4ACA-8F00-90119E7CD8D1}" type="slidenum">
              <a:rPr lang="sl-SI" smtClean="0"/>
              <a:t>‹#›</a:t>
            </a:fld>
            <a:endParaRPr lang="sl-SI"/>
          </a:p>
        </p:txBody>
      </p:sp>
    </p:spTree>
    <p:extLst>
      <p:ext uri="{BB962C8B-B14F-4D97-AF65-F5344CB8AC3E}">
        <p14:creationId xmlns:p14="http://schemas.microsoft.com/office/powerpoint/2010/main" val="3458031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naslova 1"/>
          <p:cNvSpPr>
            <a:spLocks noGrp="1"/>
          </p:cNvSpPr>
          <p:nvPr>
            <p:ph type="title"/>
          </p:nvPr>
        </p:nvSpPr>
        <p:spPr>
          <a:xfrm>
            <a:off x="467544" y="1268760"/>
            <a:ext cx="8229600" cy="1143000"/>
          </a:xfrm>
          <a:prstGeom prst="rect">
            <a:avLst/>
          </a:prstGeom>
        </p:spPr>
        <p:txBody>
          <a:bodyPr vert="horz" lIns="91440" tIns="45720" rIns="91440" bIns="45720" rtlCol="0" anchor="ctr">
            <a:normAutofit/>
          </a:bodyPr>
          <a:lstStyle/>
          <a:p>
            <a:r>
              <a:rPr lang="sl-SI" dirty="0"/>
              <a:t>Uredite slog naslova matrice</a:t>
            </a:r>
          </a:p>
        </p:txBody>
      </p:sp>
      <p:sp>
        <p:nvSpPr>
          <p:cNvPr id="3" name="Ograda besedila 2"/>
          <p:cNvSpPr>
            <a:spLocks noGrp="1"/>
          </p:cNvSpPr>
          <p:nvPr>
            <p:ph type="body" idx="1"/>
          </p:nvPr>
        </p:nvSpPr>
        <p:spPr>
          <a:xfrm>
            <a:off x="457200" y="2780928"/>
            <a:ext cx="8229600" cy="3345235"/>
          </a:xfrm>
          <a:prstGeom prst="rect">
            <a:avLst/>
          </a:prstGeom>
        </p:spPr>
        <p:txBody>
          <a:bodyPr vert="horz" lIns="91440" tIns="45720" rIns="91440" bIns="45720" rtlCol="0">
            <a:normAutofit/>
          </a:bodyPr>
          <a:lstStyle/>
          <a:p>
            <a:pPr lvl="0"/>
            <a:r>
              <a:rPr lang="sl-SI" dirty="0"/>
              <a:t>Uredite sloge besedila matrice</a:t>
            </a:r>
          </a:p>
          <a:p>
            <a:pPr lvl="1"/>
            <a:r>
              <a:rPr lang="sl-SI" dirty="0"/>
              <a:t>Druga raven</a:t>
            </a:r>
          </a:p>
          <a:p>
            <a:pPr lvl="2"/>
            <a:r>
              <a:rPr lang="sl-SI" dirty="0"/>
              <a:t>Tretja raven</a:t>
            </a:r>
          </a:p>
          <a:p>
            <a:pPr lvl="3"/>
            <a:r>
              <a:rPr lang="sl-SI" dirty="0"/>
              <a:t>Četrta raven</a:t>
            </a:r>
          </a:p>
          <a:p>
            <a:pPr lvl="4"/>
            <a:r>
              <a:rPr lang="sl-SI" dirty="0"/>
              <a:t>Peta raven</a:t>
            </a:r>
          </a:p>
        </p:txBody>
      </p:sp>
      <p:sp>
        <p:nvSpPr>
          <p:cNvPr id="4" name="Ograda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63A41-24C4-4CD1-A526-C2BF936599AD}" type="datetimeFigureOut">
              <a:rPr lang="sl-SI" smtClean="0"/>
              <a:t>19.09.2022</a:t>
            </a:fld>
            <a:endParaRPr lang="sl-SI" dirty="0"/>
          </a:p>
        </p:txBody>
      </p:sp>
      <p:sp>
        <p:nvSpPr>
          <p:cNvPr id="5" name="Ograda no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grada številke diapoz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0BB5E9-2F7D-4ACA-8F00-90119E7CD8D1}" type="slidenum">
              <a:rPr lang="sl-SI" smtClean="0"/>
              <a:t>‹#›</a:t>
            </a:fld>
            <a:endParaRPr lang="sl-SI"/>
          </a:p>
        </p:txBody>
      </p:sp>
      <p:pic>
        <p:nvPicPr>
          <p:cNvPr id="10" name="Picture 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11561" y="404665"/>
            <a:ext cx="4248471" cy="5580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9461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uradni-list.si/1/objava.jsp?sop=2020-01-3772" TargetMode="External"/><Relationship Id="rId13" Type="http://schemas.openxmlformats.org/officeDocument/2006/relationships/hyperlink" Target="http://www.uradni-list.si/1/objava.jsp?sop=2007-01-6415" TargetMode="External"/><Relationship Id="rId18" Type="http://schemas.openxmlformats.org/officeDocument/2006/relationships/hyperlink" Target="http://www.uradni-list.si/1/objava.jsp?sop=2015-01-3570" TargetMode="External"/><Relationship Id="rId3" Type="http://schemas.openxmlformats.org/officeDocument/2006/relationships/hyperlink" Target="http://www.uradni-list.si/1/objava.jsp?sop=2008-01-2817" TargetMode="External"/><Relationship Id="rId21" Type="http://schemas.openxmlformats.org/officeDocument/2006/relationships/hyperlink" Target="http://www.uradni-list.si/1/objava.jsp?sop=2022-01-0107" TargetMode="External"/><Relationship Id="rId7" Type="http://schemas.openxmlformats.org/officeDocument/2006/relationships/hyperlink" Target="http://www.uradni-list.si/1/objava.jsp?sop=2020-01-2765" TargetMode="External"/><Relationship Id="rId12" Type="http://schemas.openxmlformats.org/officeDocument/2006/relationships/hyperlink" Target="http://www.uradni-list.si/1/objava.jsp?sop=2006-01-4487" TargetMode="External"/><Relationship Id="rId17" Type="http://schemas.openxmlformats.org/officeDocument/2006/relationships/hyperlink" Target="http://www.uradni-list.si/1/objava.jsp?sop=2020-01-3096" TargetMode="External"/><Relationship Id="rId2" Type="http://schemas.openxmlformats.org/officeDocument/2006/relationships/hyperlink" Target="http://www.uradni-list.si/1/objava.jsp?sop=2007-01-3411" TargetMode="External"/><Relationship Id="rId16" Type="http://schemas.openxmlformats.org/officeDocument/2006/relationships/hyperlink" Target="http://www.uradni-list.si/1/objava.jsp?sop=2013-01-3034" TargetMode="External"/><Relationship Id="rId20" Type="http://schemas.openxmlformats.org/officeDocument/2006/relationships/hyperlink" Target="http://www.uradni-list.si/1/objava.jsp?sop=2021-01-2575" TargetMode="External"/><Relationship Id="rId1" Type="http://schemas.openxmlformats.org/officeDocument/2006/relationships/slideLayout" Target="../slideLayouts/slideLayout2.xml"/><Relationship Id="rId6" Type="http://schemas.openxmlformats.org/officeDocument/2006/relationships/hyperlink" Target="http://www.uradni-list.si/1/objava.jsp?sop=2012-01-1700" TargetMode="External"/><Relationship Id="rId11" Type="http://schemas.openxmlformats.org/officeDocument/2006/relationships/hyperlink" Target="http://www.uradni-list.si/1/objava.jsp?sop=2006-01-0970" TargetMode="External"/><Relationship Id="rId5" Type="http://schemas.openxmlformats.org/officeDocument/2006/relationships/hyperlink" Target="http://www.uradni-list.si/1/objava.jsp?sop=2008-01-3015" TargetMode="External"/><Relationship Id="rId15" Type="http://schemas.openxmlformats.org/officeDocument/2006/relationships/hyperlink" Target="http://www.uradni-list.si/1/objava.jsp?sop=2010-01-0251" TargetMode="External"/><Relationship Id="rId10" Type="http://schemas.openxmlformats.org/officeDocument/2006/relationships/hyperlink" Target="http://www.uradni-list.si/1/objava.jsp?sop=2022-01-0014" TargetMode="External"/><Relationship Id="rId19" Type="http://schemas.openxmlformats.org/officeDocument/2006/relationships/hyperlink" Target="http://www.uradni-list.si/1/objava.jsp?sop=2018-01-0588" TargetMode="External"/><Relationship Id="rId4" Type="http://schemas.openxmlformats.org/officeDocument/2006/relationships/hyperlink" Target="http://www.uradni-list.si/1/objava.jsp?sop=2008-01-3014" TargetMode="External"/><Relationship Id="rId9" Type="http://schemas.openxmlformats.org/officeDocument/2006/relationships/hyperlink" Target="http://www.uradni-list.si/1/objava.jsp?sop=2021-01-4069" TargetMode="External"/><Relationship Id="rId14" Type="http://schemas.openxmlformats.org/officeDocument/2006/relationships/hyperlink" Target="http://www.uradni-list.si/1/objava.jsp?sop=2008-01-2816" TargetMode="External"/><Relationship Id="rId22" Type="http://schemas.openxmlformats.org/officeDocument/2006/relationships/hyperlink" Target="http://www.uradni-list.si/1/objava.jsp?sop=2021-01-3462"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kpk-rs.si/kpk/wp-content/uploads/2022/05/Sistemsko_pojasnilo_o_nasprotju_int.pdf"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4" Type="http://schemas.openxmlformats.org/officeDocument/2006/relationships/hyperlink" Target="mailto:anti.korupcija@kpk-rs.si"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a:xfrm>
            <a:off x="2055168" y="4437112"/>
            <a:ext cx="7088832" cy="2016224"/>
          </a:xfrm>
        </p:spPr>
        <p:txBody>
          <a:bodyPr>
            <a:normAutofit/>
          </a:bodyPr>
          <a:lstStyle/>
          <a:p>
            <a:pPr algn="r"/>
            <a:r>
              <a:rPr lang="sl-SI" sz="2400" b="0" dirty="0"/>
              <a:t>Katja Mihelič Sušnik</a:t>
            </a:r>
          </a:p>
          <a:p>
            <a:pPr algn="r"/>
            <a:r>
              <a:rPr lang="sl-SI" sz="2400" b="0" dirty="0"/>
              <a:t>Vodja službe za </a:t>
            </a:r>
            <a:r>
              <a:rPr lang="sl-SI" sz="2400" b="0" dirty="0" smtClean="0"/>
              <a:t>nadzor</a:t>
            </a:r>
            <a:endParaRPr lang="sl-SI" sz="2400" b="0" dirty="0"/>
          </a:p>
        </p:txBody>
      </p:sp>
      <p:sp>
        <p:nvSpPr>
          <p:cNvPr id="4" name="Podnaslov 2"/>
          <p:cNvSpPr txBox="1">
            <a:spLocks/>
          </p:cNvSpPr>
          <p:nvPr/>
        </p:nvSpPr>
        <p:spPr>
          <a:xfrm>
            <a:off x="137926" y="5589240"/>
            <a:ext cx="2705882" cy="1193356"/>
          </a:xfrm>
          <a:prstGeom prst="rect">
            <a:avLst/>
          </a:prstGeom>
        </p:spPr>
        <p:txBody>
          <a:bodyPr vert="horz" lIns="91440" tIns="45720" rIns="91440" bIns="45720" rtlCol="0">
            <a:normAutofit/>
          </a:bodyPr>
          <a:lstStyle>
            <a:lvl1pPr marL="0" indent="0" algn="l" defTabSz="914400" rtl="0" eaLnBrk="1" latinLnBrk="0" hangingPunct="1">
              <a:spcBef>
                <a:spcPct val="20000"/>
              </a:spcBef>
              <a:buFont typeface="Arial" panose="020B0604020202020204" pitchFamily="34" charset="0"/>
              <a:buNone/>
              <a:defRPr sz="3200" b="1" kern="1200">
                <a:solidFill>
                  <a:sysClr val="windowText" lastClr="000000"/>
                </a:solidFill>
                <a:latin typeface="Arial Narrow" panose="020B0606020202030204" pitchFamily="34" charset="0"/>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sl-SI" sz="1800" dirty="0"/>
          </a:p>
        </p:txBody>
      </p:sp>
      <p:sp>
        <p:nvSpPr>
          <p:cNvPr id="5" name="Naslov 4"/>
          <p:cNvSpPr>
            <a:spLocks noGrp="1"/>
          </p:cNvSpPr>
          <p:nvPr>
            <p:ph type="ctrTitle"/>
          </p:nvPr>
        </p:nvSpPr>
        <p:spPr>
          <a:xfrm>
            <a:off x="685800" y="1196752"/>
            <a:ext cx="7772400" cy="2880320"/>
          </a:xfrm>
        </p:spPr>
        <p:txBody>
          <a:bodyPr>
            <a:normAutofit fontScale="90000"/>
          </a:bodyPr>
          <a:lstStyle/>
          <a:p>
            <a:pPr lvl="0" algn="ctr" fontAlgn="auto"/>
            <a:r>
              <a:rPr lang="sl-SI" sz="4800" dirty="0" smtClean="0"/>
              <a:t>Zaznana tveganja pri podeljevanju sredstev ter nasprotje interesov po določbah ZIntPK</a:t>
            </a:r>
            <a:endParaRPr lang="sl-SI" sz="4800" dirty="0"/>
          </a:p>
        </p:txBody>
      </p:sp>
    </p:spTree>
    <p:extLst>
      <p:ext uri="{BB962C8B-B14F-4D97-AF65-F5344CB8AC3E}">
        <p14:creationId xmlns:p14="http://schemas.microsoft.com/office/powerpoint/2010/main" val="42282091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980728"/>
            <a:ext cx="8229600" cy="1143000"/>
          </a:xfrm>
        </p:spPr>
        <p:txBody>
          <a:bodyPr>
            <a:normAutofit/>
          </a:bodyPr>
          <a:lstStyle/>
          <a:p>
            <a:r>
              <a:rPr lang="sl-SI" sz="3200" b="1" dirty="0"/>
              <a:t>ZIntPK- SUBSIDIARNOST UPORABE</a:t>
            </a:r>
            <a:endParaRPr lang="sl-SI" sz="3200" dirty="0"/>
          </a:p>
        </p:txBody>
      </p:sp>
      <p:sp>
        <p:nvSpPr>
          <p:cNvPr id="3" name="Ograda vsebine 2"/>
          <p:cNvSpPr>
            <a:spLocks noGrp="1"/>
          </p:cNvSpPr>
          <p:nvPr>
            <p:ph idx="1"/>
          </p:nvPr>
        </p:nvSpPr>
        <p:spPr>
          <a:xfrm>
            <a:off x="457200" y="1988840"/>
            <a:ext cx="8229600" cy="4464496"/>
          </a:xfrm>
        </p:spPr>
        <p:txBody>
          <a:bodyPr>
            <a:noAutofit/>
          </a:bodyPr>
          <a:lstStyle/>
          <a:p>
            <a:pPr algn="just"/>
            <a:r>
              <a:rPr lang="sl-SI" sz="1600" dirty="0">
                <a:latin typeface="+mj-lt"/>
              </a:rPr>
              <a:t>Najpomembnejše vprašanje, ki si ga mora oseba, ki opravlja javne naloge, postaviti v povezavi s tem, ali gre v konkretnem primeru za nasprotje interesov po določbah ZIntPK, je, ali v prvi vrsti predstavlja uradno osebo ali zunanjega člana po določbah ZIntPK. Ker pa na področju urejanja nasprotja interesov velja več specialnih predpisov, ki področje urejajo materialnopravno </a:t>
            </a:r>
            <a:r>
              <a:rPr lang="sl-SI" sz="1600" b="1" dirty="0">
                <a:latin typeface="+mj-lt"/>
              </a:rPr>
              <a:t>za posamezne skupine zavezancev </a:t>
            </a:r>
            <a:r>
              <a:rPr lang="sl-SI" sz="1600" dirty="0">
                <a:latin typeface="+mj-lt"/>
              </a:rPr>
              <a:t>ali pa postopkovno, je treba poznati tudi te predpise. Tako na primer za uradnike in uradnike na položaju primarno veljajo določbe 100. člena Zakona o javnih uslužbencih (Uradni list RS, št. </a:t>
            </a:r>
            <a:r>
              <a:rPr lang="sl-SI" sz="1600" u="sng" dirty="0">
                <a:latin typeface="+mj-lt"/>
                <a:hlinkClick r:id="rId2" tooltip="Zakon o javnih uslužbencih (uradno prečiščeno besedilo)"/>
              </a:rPr>
              <a:t>63/07</a:t>
            </a:r>
            <a:r>
              <a:rPr lang="sl-SI" sz="1600" dirty="0">
                <a:latin typeface="+mj-lt"/>
              </a:rPr>
              <a:t> – uradno prečiščeno besedilo, </a:t>
            </a:r>
            <a:r>
              <a:rPr lang="sl-SI" sz="1600" u="sng" dirty="0">
                <a:latin typeface="+mj-lt"/>
                <a:hlinkClick r:id="rId3" tooltip="Zakon o spremembah in dopolnitvah Zakona o javnih uslužbencih"/>
              </a:rPr>
              <a:t>65/08</a:t>
            </a:r>
            <a:r>
              <a:rPr lang="sl-SI" sz="1600" dirty="0">
                <a:latin typeface="+mj-lt"/>
              </a:rPr>
              <a:t>, </a:t>
            </a:r>
            <a:r>
              <a:rPr lang="sl-SI" sz="1600" u="sng" dirty="0">
                <a:latin typeface="+mj-lt"/>
                <a:hlinkClick r:id="rId4" tooltip="Zakon o spremembah in dopolnitvah Zakona o trgu finančnih instrumentov"/>
              </a:rPr>
              <a:t>69/08</a:t>
            </a:r>
            <a:r>
              <a:rPr lang="sl-SI" sz="1600" dirty="0">
                <a:latin typeface="+mj-lt"/>
              </a:rPr>
              <a:t> – ZTFI-A, </a:t>
            </a:r>
            <a:r>
              <a:rPr lang="sl-SI" sz="1600" u="sng" dirty="0">
                <a:latin typeface="+mj-lt"/>
                <a:hlinkClick r:id="rId5" tooltip="Zakon o spremembah in dopolnitvah Zakona o zavarovalništvu"/>
              </a:rPr>
              <a:t>69/08</a:t>
            </a:r>
            <a:r>
              <a:rPr lang="sl-SI" sz="1600" dirty="0">
                <a:latin typeface="+mj-lt"/>
              </a:rPr>
              <a:t> – ZZavar-E, </a:t>
            </a:r>
            <a:r>
              <a:rPr lang="sl-SI" sz="1600" u="sng" dirty="0">
                <a:latin typeface="+mj-lt"/>
                <a:hlinkClick r:id="rId6" tooltip="Zakon za uravnoteženje javnih financ"/>
              </a:rPr>
              <a:t>40/12</a:t>
            </a:r>
            <a:r>
              <a:rPr lang="sl-SI" sz="1600" dirty="0">
                <a:latin typeface="+mj-lt"/>
              </a:rPr>
              <a:t> – ZUJF, </a:t>
            </a:r>
            <a:r>
              <a:rPr lang="sl-SI" sz="1600" u="sng" dirty="0">
                <a:latin typeface="+mj-lt"/>
                <a:hlinkClick r:id="rId7" tooltip="Zakon o spremembah in dopolnitvah Zakona o integriteti in preprečevanju korupcije"/>
              </a:rPr>
              <a:t>158/20</a:t>
            </a:r>
            <a:r>
              <a:rPr lang="sl-SI" sz="1600" dirty="0">
                <a:latin typeface="+mj-lt"/>
              </a:rPr>
              <a:t> – ZIntPK-C, </a:t>
            </a:r>
            <a:r>
              <a:rPr lang="sl-SI" sz="1600" u="sng" dirty="0">
                <a:latin typeface="+mj-lt"/>
                <a:hlinkClick r:id="rId8" tooltip="Zakon o interventnih ukrepih za pomoč pri omilitvi posledic drugega vala epidemije COVID-19"/>
              </a:rPr>
              <a:t>203/20</a:t>
            </a:r>
            <a:r>
              <a:rPr lang="sl-SI" sz="1600" dirty="0">
                <a:latin typeface="+mj-lt"/>
              </a:rPr>
              <a:t> – ZIUPOPDVE, </a:t>
            </a:r>
            <a:r>
              <a:rPr lang="sl-SI" sz="1600" u="sng" dirty="0">
                <a:latin typeface="+mj-lt"/>
                <a:hlinkClick r:id="rId9" tooltip="Odločba o razveljavitvi tretjega, četrtega in petega odstavka 89. člena Zakona o delovnih razmerjih ter 156.a člena Zakona o javnih uslužbencih"/>
              </a:rPr>
              <a:t>202/21</a:t>
            </a:r>
            <a:r>
              <a:rPr lang="sl-SI" sz="1600" dirty="0">
                <a:latin typeface="+mj-lt"/>
              </a:rPr>
              <a:t> – odl. US in </a:t>
            </a:r>
            <a:r>
              <a:rPr lang="sl-SI" sz="1600" u="sng" dirty="0">
                <a:latin typeface="+mj-lt"/>
                <a:hlinkClick r:id="rId10" tooltip="Zakon o debirokratizaciji"/>
              </a:rPr>
              <a:t>3/22</a:t>
            </a:r>
            <a:r>
              <a:rPr lang="sl-SI" sz="1600" dirty="0">
                <a:latin typeface="+mj-lt"/>
              </a:rPr>
              <a:t> – ZDeb, v nadaljevanju: ZJU), in se, ne glede na to, da navedene osebe spadajo med uradne osebe po določbah ZIntPK, zanje uporabljajo določbe ZJU. Medtem, ko se za druge javne uslužbence, ki zasedajo strokovno tehnična delovna mesta, uporabljajo določbe ZIntPK</a:t>
            </a:r>
            <a:r>
              <a:rPr lang="sl-SI" sz="1600" dirty="0" smtClean="0">
                <a:latin typeface="+mj-lt"/>
              </a:rPr>
              <a:t>. </a:t>
            </a:r>
            <a:endParaRPr lang="sl-SI" sz="1600" dirty="0">
              <a:latin typeface="+mj-lt"/>
            </a:endParaRPr>
          </a:p>
          <a:p>
            <a:pPr algn="just"/>
            <a:r>
              <a:rPr lang="sl-SI" sz="1600" dirty="0" smtClean="0">
                <a:latin typeface="+mj-lt"/>
              </a:rPr>
              <a:t>Primeri </a:t>
            </a:r>
            <a:r>
              <a:rPr lang="sl-SI" sz="1600" b="1" dirty="0">
                <a:latin typeface="+mj-lt"/>
              </a:rPr>
              <a:t>postopkovnih predpisov</a:t>
            </a:r>
            <a:r>
              <a:rPr lang="sl-SI" sz="1600" dirty="0">
                <a:latin typeface="+mj-lt"/>
              </a:rPr>
              <a:t>, ki urejajo izločitev posameznikov iz določenih postopkov in s tem urejajo ravnanja oseb v primerih okoliščin nasprotja interesov, pa so na primer Zakon o splošnem upravnem postopku (Uradni list RS, št. </a:t>
            </a:r>
            <a:r>
              <a:rPr lang="sl-SI" sz="1600" u="sng" dirty="0">
                <a:latin typeface="+mj-lt"/>
                <a:hlinkClick r:id="rId11" tooltip="Zakon o splošnem upravnem postopku (uradno prečiščeno besedilo)"/>
              </a:rPr>
              <a:t>24/06</a:t>
            </a:r>
            <a:r>
              <a:rPr lang="sl-SI" sz="1600" dirty="0">
                <a:latin typeface="+mj-lt"/>
              </a:rPr>
              <a:t> – uradno prečiščeno besedilo, </a:t>
            </a:r>
            <a:r>
              <a:rPr lang="sl-SI" sz="1600" u="sng" dirty="0">
                <a:latin typeface="+mj-lt"/>
                <a:hlinkClick r:id="rId12" tooltip="Zakon o upravnem sporu"/>
              </a:rPr>
              <a:t>105/06</a:t>
            </a:r>
            <a:r>
              <a:rPr lang="sl-SI" sz="1600" dirty="0">
                <a:latin typeface="+mj-lt"/>
              </a:rPr>
              <a:t> – ZUS-1, </a:t>
            </a:r>
            <a:r>
              <a:rPr lang="sl-SI" sz="1600" u="sng" dirty="0">
                <a:latin typeface="+mj-lt"/>
                <a:hlinkClick r:id="rId13" tooltip="Zakon o spremembah in dopolnitvah Zakona o splošnem upravnem postopku"/>
              </a:rPr>
              <a:t>126/07</a:t>
            </a:r>
            <a:r>
              <a:rPr lang="sl-SI" sz="1600" dirty="0">
                <a:latin typeface="+mj-lt"/>
              </a:rPr>
              <a:t>, </a:t>
            </a:r>
            <a:r>
              <a:rPr lang="sl-SI" sz="1600" u="sng" dirty="0">
                <a:latin typeface="+mj-lt"/>
                <a:hlinkClick r:id="rId14" tooltip="Zakon o spremembi in dopolnitvah Zakona o splošnem upravnem postopku"/>
              </a:rPr>
              <a:t>65/08</a:t>
            </a:r>
            <a:r>
              <a:rPr lang="sl-SI" sz="1600" dirty="0">
                <a:latin typeface="+mj-lt"/>
              </a:rPr>
              <a:t>, </a:t>
            </a:r>
            <a:r>
              <a:rPr lang="sl-SI" sz="1600" u="sng" dirty="0">
                <a:latin typeface="+mj-lt"/>
                <a:hlinkClick r:id="rId15" tooltip="Zakon o spremembah in dopolnitvah Zakona o splošnem upravnem postopku"/>
              </a:rPr>
              <a:t>8/10</a:t>
            </a:r>
            <a:r>
              <a:rPr lang="sl-SI" sz="1600" dirty="0">
                <a:latin typeface="+mj-lt"/>
              </a:rPr>
              <a:t>, </a:t>
            </a:r>
            <a:r>
              <a:rPr lang="sl-SI" sz="1600" u="sng" dirty="0">
                <a:latin typeface="+mj-lt"/>
                <a:hlinkClick r:id="rId16" tooltip="Zakon o spremembah in dopolnitvi Zakona o splošnem upravnem postopku"/>
              </a:rPr>
              <a:t>82/13</a:t>
            </a:r>
            <a:r>
              <a:rPr lang="sl-SI" sz="1600" dirty="0">
                <a:latin typeface="+mj-lt"/>
              </a:rPr>
              <a:t>, </a:t>
            </a:r>
            <a:r>
              <a:rPr lang="sl-SI" sz="1600" u="sng" dirty="0">
                <a:latin typeface="+mj-lt"/>
                <a:hlinkClick r:id="rId17" tooltip="Zakon o interventnih ukrepih za omilitev posledic drugega vala epidemije COVID-19"/>
              </a:rPr>
              <a:t>175/20</a:t>
            </a:r>
            <a:r>
              <a:rPr lang="sl-SI" sz="1600" dirty="0">
                <a:latin typeface="+mj-lt"/>
              </a:rPr>
              <a:t> – ZIUOPDVE in </a:t>
            </a:r>
            <a:r>
              <a:rPr lang="sl-SI" sz="1600" u="sng" dirty="0">
                <a:latin typeface="+mj-lt"/>
                <a:hlinkClick r:id="rId10" tooltip="Zakon o debirokratizaciji"/>
              </a:rPr>
              <a:t>3/22</a:t>
            </a:r>
            <a:r>
              <a:rPr lang="sl-SI" sz="1600" dirty="0">
                <a:latin typeface="+mj-lt"/>
              </a:rPr>
              <a:t> – ZDeb, v nadaljevanju: ZUP), Zakon o javnem naročanju (Uradni list RS, št. </a:t>
            </a:r>
            <a:r>
              <a:rPr lang="sl-SI" sz="1600" u="sng" dirty="0">
                <a:latin typeface="+mj-lt"/>
                <a:hlinkClick r:id="rId18" tooltip="Zakon o javnem naročanju (ZJN-3)"/>
              </a:rPr>
              <a:t>91/15</a:t>
            </a:r>
            <a:r>
              <a:rPr lang="sl-SI" sz="1600" dirty="0">
                <a:latin typeface="+mj-lt"/>
              </a:rPr>
              <a:t>, </a:t>
            </a:r>
            <a:r>
              <a:rPr lang="sl-SI" sz="1600" u="sng" dirty="0">
                <a:latin typeface="+mj-lt"/>
                <a:hlinkClick r:id="rId19" tooltip="Zakon o spremembah in dopolnitvah Zakona o javnem naročanju"/>
              </a:rPr>
              <a:t>14/18</a:t>
            </a:r>
            <a:r>
              <a:rPr lang="sl-SI" sz="1600" dirty="0">
                <a:latin typeface="+mj-lt"/>
              </a:rPr>
              <a:t>, </a:t>
            </a:r>
            <a:r>
              <a:rPr lang="sl-SI" sz="1600" u="sng" dirty="0">
                <a:latin typeface="+mj-lt"/>
                <a:hlinkClick r:id="rId20" tooltip="Zakon o spremembah in dopolnitvah Zakona o javnem naročanju"/>
              </a:rPr>
              <a:t>121/21</a:t>
            </a:r>
            <a:r>
              <a:rPr lang="sl-SI" sz="1600" dirty="0">
                <a:latin typeface="+mj-lt"/>
              </a:rPr>
              <a:t> in </a:t>
            </a:r>
            <a:r>
              <a:rPr lang="sl-SI" sz="1600" u="sng" dirty="0">
                <a:latin typeface="+mj-lt"/>
                <a:hlinkClick r:id="rId21" tooltip="Zakon o spremembah in dopolnitvah Zakona o javnem naročanju"/>
              </a:rPr>
              <a:t>10/22</a:t>
            </a:r>
            <a:r>
              <a:rPr lang="sl-SI" sz="1600" dirty="0">
                <a:latin typeface="+mj-lt"/>
              </a:rPr>
              <a:t>, v nadaljevanju: ZJN-3), Zakon o kazenskem postopku (Uradni list RS, št. </a:t>
            </a:r>
            <a:r>
              <a:rPr lang="sl-SI" sz="1600" u="sng" dirty="0">
                <a:latin typeface="+mj-lt"/>
                <a:hlinkClick r:id="rId22" tooltip="Zakon o kazenskem postopku (uradno prečiščeno besedilo)"/>
              </a:rPr>
              <a:t>176/21</a:t>
            </a:r>
            <a:r>
              <a:rPr lang="sl-SI" sz="1600" dirty="0">
                <a:latin typeface="+mj-lt"/>
              </a:rPr>
              <a:t> – uradno prečiščeno besedilo) idr. </a:t>
            </a:r>
            <a:endParaRPr lang="sl-SI" sz="1600" dirty="0"/>
          </a:p>
        </p:txBody>
      </p:sp>
    </p:spTree>
    <p:extLst>
      <p:ext uri="{BB962C8B-B14F-4D97-AF65-F5344CB8AC3E}">
        <p14:creationId xmlns:p14="http://schemas.microsoft.com/office/powerpoint/2010/main" val="37484296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značba mesta vsebine 2"/>
          <p:cNvSpPr>
            <a:spLocks noGrp="1"/>
          </p:cNvSpPr>
          <p:nvPr>
            <p:ph idx="1"/>
          </p:nvPr>
        </p:nvSpPr>
        <p:spPr>
          <a:xfrm>
            <a:off x="457200" y="2132856"/>
            <a:ext cx="8229600" cy="4464496"/>
          </a:xfrm>
        </p:spPr>
        <p:txBody>
          <a:bodyPr>
            <a:normAutofit fontScale="92500" lnSpcReduction="10000"/>
          </a:bodyPr>
          <a:lstStyle/>
          <a:p>
            <a:pPr algn="just">
              <a:buNone/>
            </a:pPr>
            <a:r>
              <a:rPr lang="sl-SI" altLang="sl-SI" sz="2400" b="1" dirty="0">
                <a:sym typeface="Symbol" pitchFamily="18" charset="2"/>
              </a:rPr>
              <a:t> </a:t>
            </a:r>
            <a:r>
              <a:rPr lang="sl-SI" altLang="sl-SI" sz="2400" dirty="0" smtClean="0">
                <a:latin typeface="Arial Narrow" pitchFamily="34" charset="0"/>
                <a:sym typeface="Symbol" pitchFamily="18" charset="2"/>
              </a:rPr>
              <a:t>določbe ZIntPK GLEDE nasprotja interesov se uporabljajo za postopke, v katerih </a:t>
            </a:r>
            <a:r>
              <a:rPr lang="sl-SI" altLang="sl-SI" sz="2400" dirty="0" smtClean="0">
                <a:latin typeface="Arial Narrow" pitchFamily="34" charset="0"/>
              </a:rPr>
              <a:t>izločitev </a:t>
            </a:r>
            <a:r>
              <a:rPr lang="sl-SI" altLang="sl-SI" sz="2400" dirty="0">
                <a:latin typeface="Arial Narrow" pitchFamily="34" charset="0"/>
              </a:rPr>
              <a:t>uradne osebe </a:t>
            </a:r>
            <a:r>
              <a:rPr lang="sl-SI" altLang="sl-SI" sz="2400" u="sng" dirty="0">
                <a:latin typeface="Arial Narrow" pitchFamily="34" charset="0"/>
              </a:rPr>
              <a:t>NI</a:t>
            </a:r>
            <a:r>
              <a:rPr lang="sl-SI" altLang="sl-SI" sz="2400" dirty="0">
                <a:latin typeface="Arial Narrow" pitchFamily="34" charset="0"/>
              </a:rPr>
              <a:t> urejena z drugim </a:t>
            </a:r>
            <a:r>
              <a:rPr lang="sl-SI" altLang="sl-SI" sz="2400" dirty="0" smtClean="0">
                <a:latin typeface="Arial Narrow" pitchFamily="34" charset="0"/>
              </a:rPr>
              <a:t>zakonom („dvojna subsidiarnost“) </a:t>
            </a:r>
            <a:endParaRPr lang="sl-SI" altLang="sl-SI" sz="2400" dirty="0">
              <a:latin typeface="Arial Narrow" pitchFamily="34" charset="0"/>
            </a:endParaRPr>
          </a:p>
          <a:p>
            <a:pPr lvl="1" algn="just">
              <a:buFont typeface="Courier New" panose="02070309020205020404" pitchFamily="49" charset="0"/>
              <a:buChar char="o"/>
            </a:pPr>
            <a:r>
              <a:rPr lang="sl-SI" altLang="sl-SI" sz="2400" b="1" dirty="0">
                <a:latin typeface="Arial Narrow" pitchFamily="34" charset="0"/>
              </a:rPr>
              <a:t>Zakon o splošnem upravnem postopku (ZUP</a:t>
            </a:r>
            <a:r>
              <a:rPr lang="sl-SI" altLang="sl-SI" sz="2400" b="1" dirty="0" smtClean="0">
                <a:latin typeface="Arial Narrow" pitchFamily="34" charset="0"/>
              </a:rPr>
              <a:t>) (tudi ZP-1 in ZIN napotujeta na ZUP)</a:t>
            </a:r>
            <a:endParaRPr lang="sl-SI" altLang="sl-SI" sz="2400" b="1" dirty="0">
              <a:latin typeface="Arial Narrow" pitchFamily="34" charset="0"/>
            </a:endParaRPr>
          </a:p>
          <a:p>
            <a:pPr lvl="1" algn="just">
              <a:buFont typeface="Courier New" panose="02070309020205020404" pitchFamily="49" charset="0"/>
              <a:buChar char="o"/>
            </a:pPr>
            <a:r>
              <a:rPr lang="sl-SI" altLang="sl-SI" sz="2400" b="1" dirty="0">
                <a:latin typeface="Arial Narrow" pitchFamily="34" charset="0"/>
              </a:rPr>
              <a:t>Zakon o javnih uslužbencih (ZJU</a:t>
            </a:r>
            <a:r>
              <a:rPr lang="sl-SI" altLang="sl-SI" sz="2400" b="1" dirty="0" smtClean="0">
                <a:latin typeface="Arial Narrow" pitchFamily="34" charset="0"/>
              </a:rPr>
              <a:t>) – uradniki in uradniki na položaju, medtem ko strokovno tehnična DM - ZIntPK</a:t>
            </a:r>
            <a:endParaRPr lang="sl-SI" altLang="sl-SI" sz="2400" b="1" dirty="0">
              <a:latin typeface="Arial Narrow" pitchFamily="34" charset="0"/>
            </a:endParaRPr>
          </a:p>
          <a:p>
            <a:pPr lvl="1" algn="just">
              <a:buFont typeface="Courier New" panose="02070309020205020404" pitchFamily="49" charset="0"/>
              <a:buChar char="o"/>
            </a:pPr>
            <a:r>
              <a:rPr lang="sl-SI" altLang="sl-SI" sz="2400" b="1" dirty="0">
                <a:latin typeface="Arial Narrow" pitchFamily="34" charset="0"/>
              </a:rPr>
              <a:t>Zakon o javnem naročanju (ZJN-3</a:t>
            </a:r>
            <a:r>
              <a:rPr lang="sl-SI" altLang="sl-SI" sz="2400" b="1" dirty="0" smtClean="0">
                <a:latin typeface="Arial Narrow" pitchFamily="34" charset="0"/>
              </a:rPr>
              <a:t>) – postopki javnega naročanja – 91. člen (Dkom) – evidenčna naročila - ZIntPK</a:t>
            </a:r>
          </a:p>
          <a:p>
            <a:pPr lvl="1" algn="just">
              <a:buFont typeface="Courier New" panose="02070309020205020404" pitchFamily="49" charset="0"/>
              <a:buChar char="o"/>
            </a:pPr>
            <a:r>
              <a:rPr lang="sl-SI" altLang="sl-SI" sz="2400" b="1" dirty="0" smtClean="0">
                <a:latin typeface="Arial Narrow" pitchFamily="34" charset="0"/>
              </a:rPr>
              <a:t>Zakon o gospodarskih družbah (ZGD-1K) – novi členi glede povezanih oseb, ki veljajo za člane organov upravljanja in nadzora v družbah po ZGD, v lasti občin – se uporabljajo določbe tako ZIntPK kot ZGD-1K</a:t>
            </a:r>
            <a:endParaRPr lang="sl-SI" altLang="sl-SI" sz="2400" b="1" dirty="0">
              <a:solidFill>
                <a:srgbClr val="FF0000"/>
              </a:solidFill>
            </a:endParaRPr>
          </a:p>
        </p:txBody>
      </p:sp>
      <p:sp>
        <p:nvSpPr>
          <p:cNvPr id="4" name="Naslov 1"/>
          <p:cNvSpPr>
            <a:spLocks noGrp="1"/>
          </p:cNvSpPr>
          <p:nvPr>
            <p:ph type="title"/>
          </p:nvPr>
        </p:nvSpPr>
        <p:spPr>
          <a:xfrm>
            <a:off x="971600" y="1196752"/>
            <a:ext cx="7488832" cy="792088"/>
          </a:xfrm>
          <a:ln>
            <a:solidFill>
              <a:schemeClr val="tx2"/>
            </a:solidFill>
          </a:ln>
        </p:spPr>
        <p:txBody>
          <a:bodyPr>
            <a:noAutofit/>
          </a:bodyPr>
          <a:lstStyle/>
          <a:p>
            <a:pPr fontAlgn="auto">
              <a:spcAft>
                <a:spcPts val="0"/>
              </a:spcAft>
              <a:defRPr/>
            </a:pPr>
            <a:r>
              <a:rPr lang="sl-SI" sz="3200" b="1" dirty="0"/>
              <a:t>ZIntPK- SUBSIDIARNOST UPORABE</a:t>
            </a:r>
            <a:endParaRPr lang="sl-SI" sz="3200" b="1" dirty="0">
              <a:solidFill>
                <a:srgbClr val="C00000"/>
              </a:solidFill>
            </a:endParaRPr>
          </a:p>
        </p:txBody>
      </p:sp>
    </p:spTree>
    <p:extLst>
      <p:ext uri="{BB962C8B-B14F-4D97-AF65-F5344CB8AC3E}">
        <p14:creationId xmlns:p14="http://schemas.microsoft.com/office/powerpoint/2010/main" val="4293680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1"/>
          <p:cNvSpPr>
            <a:spLocks noGrp="1"/>
          </p:cNvSpPr>
          <p:nvPr>
            <p:ph type="title"/>
          </p:nvPr>
        </p:nvSpPr>
        <p:spPr>
          <a:xfrm>
            <a:off x="1115616" y="1196752"/>
            <a:ext cx="7488832" cy="792088"/>
          </a:xfrm>
          <a:ln>
            <a:solidFill>
              <a:schemeClr val="tx2"/>
            </a:solidFill>
          </a:ln>
        </p:spPr>
        <p:txBody>
          <a:bodyPr>
            <a:normAutofit/>
          </a:bodyPr>
          <a:lstStyle/>
          <a:p>
            <a:r>
              <a:rPr lang="sl-SI" sz="3200" b="1" dirty="0" smtClean="0"/>
              <a:t>NASPROTJE INTERESOV – KAJ JE?</a:t>
            </a:r>
            <a:endParaRPr lang="sl-SI" sz="3200" b="1" dirty="0"/>
          </a:p>
        </p:txBody>
      </p:sp>
      <p:sp>
        <p:nvSpPr>
          <p:cNvPr id="2" name="Pravokotnik 1"/>
          <p:cNvSpPr/>
          <p:nvPr/>
        </p:nvSpPr>
        <p:spPr>
          <a:xfrm>
            <a:off x="899592" y="2564904"/>
            <a:ext cx="7704856" cy="2677656"/>
          </a:xfrm>
          <a:prstGeom prst="rect">
            <a:avLst/>
          </a:prstGeom>
        </p:spPr>
        <p:txBody>
          <a:bodyPr wrap="square">
            <a:spAutoFit/>
          </a:bodyPr>
          <a:lstStyle/>
          <a:p>
            <a:pPr lvl="0" algn="just" fontAlgn="base"/>
            <a:r>
              <a:rPr lang="sl-SI" sz="2800" dirty="0">
                <a:latin typeface="+mj-lt"/>
              </a:rPr>
              <a:t>okoliščine, v katerih </a:t>
            </a:r>
            <a:r>
              <a:rPr lang="sl-SI" sz="2800" b="1" dirty="0">
                <a:latin typeface="+mj-lt"/>
              </a:rPr>
              <a:t>zasebni interes uradne osebe </a:t>
            </a:r>
            <a:r>
              <a:rPr lang="sl-SI" sz="2800" dirty="0">
                <a:latin typeface="+mj-lt"/>
              </a:rPr>
              <a:t>ali osebe, ki jo subjekt javnega sektorja imenuje kot </a:t>
            </a:r>
            <a:r>
              <a:rPr lang="sl-SI" sz="2800" u="sng" dirty="0">
                <a:latin typeface="+mj-lt"/>
              </a:rPr>
              <a:t>zunanjega člana</a:t>
            </a:r>
            <a:r>
              <a:rPr lang="sl-SI" sz="2800" dirty="0">
                <a:latin typeface="+mj-lt"/>
              </a:rPr>
              <a:t> komisije, sveta, delovnih skupin ali drugega primerljivega telesa, vpliva ali ustvarja videz, da vpliva na nepristransko in objektivno opravljanje </a:t>
            </a:r>
            <a:r>
              <a:rPr lang="sl-SI" sz="2800" b="1" dirty="0">
                <a:latin typeface="+mj-lt"/>
              </a:rPr>
              <a:t>njenih javnih </a:t>
            </a:r>
            <a:r>
              <a:rPr lang="sl-SI" sz="2800" b="1" dirty="0" smtClean="0">
                <a:latin typeface="+mj-lt"/>
              </a:rPr>
              <a:t>nalog</a:t>
            </a:r>
            <a:endParaRPr lang="sl-SI" sz="2800" b="1" dirty="0">
              <a:latin typeface="+mj-lt"/>
            </a:endParaRPr>
          </a:p>
        </p:txBody>
      </p:sp>
    </p:spTree>
    <p:extLst>
      <p:ext uri="{BB962C8B-B14F-4D97-AF65-F5344CB8AC3E}">
        <p14:creationId xmlns:p14="http://schemas.microsoft.com/office/powerpoint/2010/main" val="40565402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113360"/>
            <a:ext cx="8229600" cy="4752528"/>
          </a:xfrm>
        </p:spPr>
        <p:txBody>
          <a:bodyPr>
            <a:noAutofit/>
          </a:bodyPr>
          <a:lstStyle/>
          <a:p>
            <a:pPr algn="just">
              <a:lnSpc>
                <a:spcPct val="90000"/>
              </a:lnSpc>
              <a:defRPr/>
            </a:pPr>
            <a:r>
              <a:rPr lang="sl-SI" sz="1800" b="1" dirty="0" smtClean="0">
                <a:effectLst>
                  <a:outerShdw blurRad="38100" dist="38100" dir="2700000" algn="tl">
                    <a:srgbClr val="000000">
                      <a:alpha val="43137"/>
                    </a:srgbClr>
                  </a:outerShdw>
                </a:effectLst>
                <a:latin typeface="+mj-lt"/>
              </a:rPr>
              <a:t>Funkcionarji</a:t>
            </a:r>
            <a:endParaRPr lang="sl-SI" sz="1800" b="1" dirty="0">
              <a:effectLst>
                <a:outerShdw blurRad="38100" dist="38100" dir="2700000" algn="tl">
                  <a:srgbClr val="000000">
                    <a:alpha val="43137"/>
                  </a:srgbClr>
                </a:outerShdw>
              </a:effectLst>
              <a:latin typeface="+mj-lt"/>
            </a:endParaRPr>
          </a:p>
          <a:p>
            <a:pPr lvl="1" algn="just">
              <a:lnSpc>
                <a:spcPct val="90000"/>
              </a:lnSpc>
              <a:buFont typeface="Wingdings" pitchFamily="2" charset="2"/>
              <a:buChar char="Ø"/>
              <a:defRPr/>
            </a:pPr>
            <a:r>
              <a:rPr lang="sl-SI" sz="1400" dirty="0" smtClean="0"/>
              <a:t>poslanci </a:t>
            </a:r>
            <a:r>
              <a:rPr lang="sl-SI" sz="1400" dirty="0"/>
              <a:t>državnega zbora, člani državnega sveta, predsednik republike, predsednik vlade, ministri, državni sekretarji, sodniki ustavnega sodišča, sodniki, državni tožilci, generalni sekretar vlade, generalni sekretar predsednika republike, šef kabineta predsednika republike, namestnik generalnega sekretarja predsednika republike, svetovalec predsednika republike, generalni sekretar državnega zbora, sekretar državnega sveta, funkcionarji v drugih državnih organih in lokalnih skupnostih, poslanci iz Republike Slovenije v Evropskem parlamentu, če njihove pravice in obveznosti niso drugače urejene z akti Evropskega parlamenta in drugi funkcionarji iz Republike Slovenije v evropskih institucijah in drugih mednarodnih institucijah, če jih tja napoti Republika Slovenija, ter člani sveta Banke Slovenije, če njihove pravice in obveznosti niso drugače urejene z zakonom, ki ureja Banko Slovenije, in drugimi predpisi, ki obvezujejo Banko Slovenije;</a:t>
            </a:r>
            <a:endParaRPr lang="sl-SI" sz="1400" b="1" dirty="0">
              <a:latin typeface="+mj-lt"/>
            </a:endParaRPr>
          </a:p>
          <a:p>
            <a:pPr algn="just">
              <a:lnSpc>
                <a:spcPct val="90000"/>
              </a:lnSpc>
              <a:defRPr/>
            </a:pPr>
            <a:r>
              <a:rPr lang="sl-SI" sz="1800" b="1" dirty="0">
                <a:effectLst>
                  <a:outerShdw blurRad="38100" dist="38100" dir="2700000" algn="tl">
                    <a:srgbClr val="000000">
                      <a:alpha val="43137"/>
                    </a:srgbClr>
                  </a:outerShdw>
                </a:effectLst>
                <a:latin typeface="+mj-lt"/>
              </a:rPr>
              <a:t>Uradniki na položaju in drugi javni uslužbenci</a:t>
            </a:r>
          </a:p>
          <a:p>
            <a:pPr lvl="1" algn="just">
              <a:lnSpc>
                <a:spcPct val="90000"/>
              </a:lnSpc>
              <a:buFont typeface="Wingdings" pitchFamily="2" charset="2"/>
              <a:buChar char="Ø"/>
              <a:defRPr/>
            </a:pPr>
            <a:r>
              <a:rPr lang="sl-SI" sz="1400" dirty="0"/>
              <a:t>generalni direktorji, generalni sekretarji ministrstev, predstojniki organov v sestavi ministrstev, predstojniki vladnih služb, osebe s posebnimi pooblastili v Banki Slovenije, načelniki upravnih enot, direktorji oziroma tajniki občinskih uprav</a:t>
            </a:r>
            <a:r>
              <a:rPr lang="sl-SI" sz="1800" dirty="0"/>
              <a:t>;</a:t>
            </a:r>
            <a:endParaRPr lang="sl-SI" sz="900" dirty="0"/>
          </a:p>
        </p:txBody>
      </p:sp>
      <p:sp>
        <p:nvSpPr>
          <p:cNvPr id="4" name="Naslov 1"/>
          <p:cNvSpPr>
            <a:spLocks noGrp="1"/>
          </p:cNvSpPr>
          <p:nvPr>
            <p:ph type="title"/>
          </p:nvPr>
        </p:nvSpPr>
        <p:spPr>
          <a:xfrm>
            <a:off x="1043608" y="1196752"/>
            <a:ext cx="7488832" cy="792088"/>
          </a:xfrm>
          <a:ln>
            <a:solidFill>
              <a:schemeClr val="tx2"/>
            </a:solidFill>
          </a:ln>
        </p:spPr>
        <p:txBody>
          <a:bodyPr>
            <a:noAutofit/>
          </a:bodyPr>
          <a:lstStyle/>
          <a:p>
            <a:pPr fontAlgn="auto">
              <a:spcAft>
                <a:spcPts val="0"/>
              </a:spcAft>
              <a:defRPr/>
            </a:pPr>
            <a:r>
              <a:rPr lang="sl-SI" sz="3200" b="1" dirty="0" smtClean="0"/>
              <a:t>KDO SO URADNE OSEBE?</a:t>
            </a:r>
            <a:endParaRPr lang="sl-SI" sz="3200" b="1" dirty="0">
              <a:solidFill>
                <a:srgbClr val="C00000"/>
              </a:solidFill>
            </a:endParaRPr>
          </a:p>
        </p:txBody>
      </p:sp>
    </p:spTree>
    <p:extLst>
      <p:ext uri="{BB962C8B-B14F-4D97-AF65-F5344CB8AC3E}">
        <p14:creationId xmlns:p14="http://schemas.microsoft.com/office/powerpoint/2010/main" val="38394765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124804"/>
            <a:ext cx="8229600" cy="4752528"/>
          </a:xfrm>
        </p:spPr>
        <p:txBody>
          <a:bodyPr>
            <a:noAutofit/>
          </a:bodyPr>
          <a:lstStyle/>
          <a:p>
            <a:pPr lvl="1" algn="just">
              <a:lnSpc>
                <a:spcPct val="90000"/>
              </a:lnSpc>
              <a:buNone/>
              <a:defRPr/>
            </a:pPr>
            <a:endParaRPr lang="sl-SI" sz="900" b="1" dirty="0"/>
          </a:p>
          <a:p>
            <a:pPr algn="just">
              <a:lnSpc>
                <a:spcPct val="90000"/>
              </a:lnSpc>
              <a:defRPr/>
            </a:pPr>
            <a:r>
              <a:rPr lang="sl-SI" sz="2000" b="1" dirty="0">
                <a:latin typeface="+mj-lt"/>
              </a:rPr>
              <a:t>Poslovodne osebe</a:t>
            </a:r>
          </a:p>
          <a:p>
            <a:pPr lvl="1" algn="just">
              <a:lnSpc>
                <a:spcPct val="90000"/>
              </a:lnSpc>
              <a:buFont typeface="Wingdings" pitchFamily="2" charset="2"/>
              <a:buChar char="Ø"/>
              <a:defRPr/>
            </a:pPr>
            <a:r>
              <a:rPr lang="sl-SI" sz="2000" b="1" dirty="0" smtClean="0">
                <a:latin typeface="+mj-lt"/>
              </a:rPr>
              <a:t>direktorji </a:t>
            </a:r>
            <a:r>
              <a:rPr lang="sl-SI" sz="2000" b="1" dirty="0">
                <a:latin typeface="+mj-lt"/>
              </a:rPr>
              <a:t>in člani kolektivnih poslovodnih organov </a:t>
            </a:r>
            <a:r>
              <a:rPr lang="sl-SI" sz="2000" dirty="0">
                <a:latin typeface="+mj-lt"/>
              </a:rPr>
              <a:t>javnih agencij, javnih skladov, </a:t>
            </a:r>
            <a:r>
              <a:rPr lang="sl-SI" sz="2000" b="1" dirty="0">
                <a:latin typeface="+mj-lt"/>
              </a:rPr>
              <a:t>javnih zavodov</a:t>
            </a:r>
            <a:r>
              <a:rPr lang="sl-SI" sz="2000" dirty="0">
                <a:latin typeface="+mj-lt"/>
              </a:rPr>
              <a:t>, </a:t>
            </a:r>
            <a:r>
              <a:rPr lang="sl-SI" sz="2000" b="1" dirty="0">
                <a:latin typeface="+mj-lt"/>
              </a:rPr>
              <a:t>javnih gospodarskih zavodov in drugih oseb javnega prava, ki so posredni uporabniki </a:t>
            </a:r>
            <a:r>
              <a:rPr lang="sl-SI" sz="2000" dirty="0">
                <a:latin typeface="+mj-lt"/>
              </a:rPr>
              <a:t>državnega proračuna ali </a:t>
            </a:r>
            <a:r>
              <a:rPr lang="sl-SI" sz="2000" b="1" dirty="0">
                <a:latin typeface="+mj-lt"/>
              </a:rPr>
              <a:t>proračuna lokalne skupnosti</a:t>
            </a:r>
            <a:r>
              <a:rPr lang="sl-SI" sz="2000" dirty="0">
                <a:latin typeface="+mj-lt"/>
              </a:rPr>
              <a:t>, </a:t>
            </a:r>
            <a:r>
              <a:rPr lang="sl-SI" sz="2000" b="1" dirty="0">
                <a:latin typeface="+mj-lt"/>
              </a:rPr>
              <a:t>pravnih oseb, ki jih je ustanovila</a:t>
            </a:r>
            <a:r>
              <a:rPr lang="sl-SI" sz="2000" dirty="0">
                <a:latin typeface="+mj-lt"/>
              </a:rPr>
              <a:t> država ali </a:t>
            </a:r>
            <a:r>
              <a:rPr lang="sl-SI" sz="2000" b="1" dirty="0">
                <a:latin typeface="+mj-lt"/>
              </a:rPr>
              <a:t>lokalna skupnost</a:t>
            </a:r>
            <a:r>
              <a:rPr lang="sl-SI" sz="2000" dirty="0">
                <a:latin typeface="+mj-lt"/>
              </a:rPr>
              <a:t>, </a:t>
            </a:r>
            <a:r>
              <a:rPr lang="sl-SI" sz="2000" b="1" dirty="0">
                <a:latin typeface="+mj-lt"/>
              </a:rPr>
              <a:t>javnih podjetij, gospodarskih družb in drugih pravnih oseb, v katerih imata </a:t>
            </a:r>
            <a:r>
              <a:rPr lang="sl-SI" sz="2000" dirty="0">
                <a:latin typeface="+mj-lt"/>
              </a:rPr>
              <a:t>država ali </a:t>
            </a:r>
            <a:r>
              <a:rPr lang="sl-SI" sz="2000" b="1" dirty="0">
                <a:latin typeface="+mj-lt"/>
              </a:rPr>
              <a:t>lokalna skupnost večinski delež ali prevladujoč vpliv</a:t>
            </a:r>
            <a:r>
              <a:rPr lang="sl-SI" sz="2000" dirty="0">
                <a:latin typeface="+mj-lt"/>
              </a:rPr>
              <a:t>;</a:t>
            </a:r>
            <a:endParaRPr lang="sl-SI" sz="2000" b="1" dirty="0">
              <a:latin typeface="+mj-lt"/>
            </a:endParaRPr>
          </a:p>
          <a:p>
            <a:pPr algn="just">
              <a:lnSpc>
                <a:spcPct val="90000"/>
              </a:lnSpc>
              <a:defRPr/>
            </a:pPr>
            <a:r>
              <a:rPr lang="sl-SI" sz="2000" b="1" dirty="0">
                <a:latin typeface="+mj-lt"/>
              </a:rPr>
              <a:t>Člani organov upravljanja, vodenja, nadzora v subjektih javnega sektorja</a:t>
            </a:r>
          </a:p>
          <a:p>
            <a:pPr lvl="1" algn="just">
              <a:lnSpc>
                <a:spcPct val="90000"/>
              </a:lnSpc>
              <a:buFont typeface="Wingdings" pitchFamily="2" charset="2"/>
              <a:buChar char="Ø"/>
              <a:defRPr/>
            </a:pPr>
            <a:r>
              <a:rPr lang="sl-SI" sz="2000" dirty="0">
                <a:latin typeface="+mj-lt"/>
              </a:rPr>
              <a:t>npr. člani sveta javnih zavodov; člani nadzornega odbora v občinah ipd</a:t>
            </a:r>
            <a:r>
              <a:rPr lang="sl-SI" sz="2000" dirty="0" smtClean="0">
                <a:latin typeface="+mj-lt"/>
              </a:rPr>
              <a:t>.</a:t>
            </a:r>
          </a:p>
          <a:p>
            <a:pPr marL="342900" lvl="1" indent="-342900" algn="just">
              <a:lnSpc>
                <a:spcPct val="90000"/>
              </a:lnSpc>
              <a:buFont typeface="Arial" panose="020B0604020202020204" pitchFamily="34" charset="0"/>
              <a:buChar char="•"/>
              <a:defRPr/>
            </a:pPr>
            <a:r>
              <a:rPr lang="sl-SI" sz="2000" b="1" dirty="0">
                <a:latin typeface="+mj-lt"/>
              </a:rPr>
              <a:t>uslužbenci zaposleni v Banki Slovenije, poslovodne osebe in člani organov upravljanja, vodenja in nadzora v subjektih javnega </a:t>
            </a:r>
            <a:r>
              <a:rPr lang="sl-SI" sz="2000" b="1" dirty="0" smtClean="0">
                <a:latin typeface="+mj-lt"/>
              </a:rPr>
              <a:t>sektorja</a:t>
            </a:r>
            <a:endParaRPr lang="sl-SI" sz="2000" b="1" dirty="0">
              <a:latin typeface="+mj-lt"/>
            </a:endParaRPr>
          </a:p>
        </p:txBody>
      </p:sp>
      <p:sp>
        <p:nvSpPr>
          <p:cNvPr id="4" name="Naslov 1"/>
          <p:cNvSpPr>
            <a:spLocks noGrp="1"/>
          </p:cNvSpPr>
          <p:nvPr>
            <p:ph type="title"/>
          </p:nvPr>
        </p:nvSpPr>
        <p:spPr>
          <a:xfrm>
            <a:off x="1043608" y="1196752"/>
            <a:ext cx="7488832" cy="792088"/>
          </a:xfrm>
          <a:ln>
            <a:solidFill>
              <a:schemeClr val="tx2"/>
            </a:solidFill>
          </a:ln>
        </p:spPr>
        <p:txBody>
          <a:bodyPr>
            <a:noAutofit/>
          </a:bodyPr>
          <a:lstStyle/>
          <a:p>
            <a:pPr fontAlgn="auto">
              <a:spcAft>
                <a:spcPts val="0"/>
              </a:spcAft>
              <a:defRPr/>
            </a:pPr>
            <a:r>
              <a:rPr lang="sl-SI" sz="3200" b="1" dirty="0" smtClean="0"/>
              <a:t>KDO SO URADNE OSEBE?</a:t>
            </a:r>
            <a:endParaRPr lang="sl-SI" sz="3200" b="1" dirty="0">
              <a:solidFill>
                <a:srgbClr val="C00000"/>
              </a:solidFill>
            </a:endParaRPr>
          </a:p>
        </p:txBody>
      </p:sp>
    </p:spTree>
    <p:extLst>
      <p:ext uri="{BB962C8B-B14F-4D97-AF65-F5344CB8AC3E}">
        <p14:creationId xmlns:p14="http://schemas.microsoft.com/office/powerpoint/2010/main" val="15923319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1"/>
          <p:cNvSpPr>
            <a:spLocks noGrp="1"/>
          </p:cNvSpPr>
          <p:nvPr>
            <p:ph type="title"/>
          </p:nvPr>
        </p:nvSpPr>
        <p:spPr>
          <a:xfrm>
            <a:off x="899592" y="1196752"/>
            <a:ext cx="7488832" cy="792088"/>
          </a:xfrm>
          <a:ln>
            <a:solidFill>
              <a:schemeClr val="tx2"/>
            </a:solidFill>
          </a:ln>
        </p:spPr>
        <p:txBody>
          <a:bodyPr>
            <a:noAutofit/>
          </a:bodyPr>
          <a:lstStyle/>
          <a:p>
            <a:pPr fontAlgn="auto">
              <a:spcAft>
                <a:spcPts val="0"/>
              </a:spcAft>
              <a:defRPr/>
            </a:pPr>
            <a:r>
              <a:rPr lang="sl-SI" sz="3200" b="1" dirty="0" smtClean="0"/>
              <a:t>ZASEBNI INTERES URADNE OSEBE</a:t>
            </a:r>
            <a:endParaRPr lang="sl-SI" sz="3200" b="1" dirty="0">
              <a:solidFill>
                <a:srgbClr val="C00000"/>
              </a:solidFill>
            </a:endParaRPr>
          </a:p>
        </p:txBody>
      </p:sp>
      <p:sp>
        <p:nvSpPr>
          <p:cNvPr id="2" name="Ograda vsebine 1"/>
          <p:cNvSpPr>
            <a:spLocks noGrp="1"/>
          </p:cNvSpPr>
          <p:nvPr>
            <p:ph idx="1"/>
          </p:nvPr>
        </p:nvSpPr>
        <p:spPr>
          <a:xfrm>
            <a:off x="457200" y="2420888"/>
            <a:ext cx="8229600" cy="3705275"/>
          </a:xfrm>
        </p:spPr>
        <p:txBody>
          <a:bodyPr>
            <a:normAutofit/>
          </a:bodyPr>
          <a:lstStyle/>
          <a:p>
            <a:pPr marL="0" indent="0" algn="just">
              <a:buNone/>
            </a:pPr>
            <a:r>
              <a:rPr lang="sl-SI" sz="2800" dirty="0">
                <a:latin typeface="+mj-lt"/>
              </a:rPr>
              <a:t>pomeni premoženjsko ali nepremoženjsko korist zanjo, za njene družinske člane in za druge fizične ali pravne osebe, s katerimi ima ali je imela ta oseba ali njen družinski član </a:t>
            </a:r>
            <a:r>
              <a:rPr lang="sl-SI" sz="2800" u="sng" dirty="0">
                <a:latin typeface="+mj-lt"/>
              </a:rPr>
              <a:t>osebne, poslovne ali politične </a:t>
            </a:r>
            <a:r>
              <a:rPr lang="sl-SI" sz="2800" u="sng" dirty="0" smtClean="0">
                <a:latin typeface="+mj-lt"/>
              </a:rPr>
              <a:t>stike</a:t>
            </a:r>
            <a:endParaRPr lang="sl-SI" sz="2800" u="sng" dirty="0">
              <a:latin typeface="+mj-lt"/>
            </a:endParaRPr>
          </a:p>
        </p:txBody>
      </p:sp>
    </p:spTree>
    <p:extLst>
      <p:ext uri="{BB962C8B-B14F-4D97-AF65-F5344CB8AC3E}">
        <p14:creationId xmlns:p14="http://schemas.microsoft.com/office/powerpoint/2010/main" val="2707766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57200" y="2780928"/>
            <a:ext cx="8229600" cy="2880320"/>
          </a:xfrm>
        </p:spPr>
        <p:txBody>
          <a:bodyPr>
            <a:normAutofit/>
          </a:bodyPr>
          <a:lstStyle/>
          <a:p>
            <a:pPr marL="0" indent="0" algn="just">
              <a:buNone/>
            </a:pPr>
            <a:r>
              <a:rPr lang="sl-SI" altLang="sl-SI" b="1" u="sng" dirty="0">
                <a:latin typeface="+mj-lt"/>
              </a:rPr>
              <a:t>Družinski člani</a:t>
            </a:r>
            <a:r>
              <a:rPr lang="sl-SI" altLang="sl-SI" b="1" dirty="0">
                <a:latin typeface="+mj-lt"/>
              </a:rPr>
              <a:t> </a:t>
            </a:r>
            <a:r>
              <a:rPr lang="sl-SI" altLang="sl-SI" dirty="0">
                <a:latin typeface="+mj-lt"/>
              </a:rPr>
              <a:t>so </a:t>
            </a:r>
            <a:r>
              <a:rPr lang="sl-SI" dirty="0">
                <a:latin typeface="+mj-lt"/>
              </a:rPr>
              <a:t>zakonec, otroci, posvojenci, starši, posvojitelji, bratje, sestre in osebe, ki s posameznikom živijo v skupnem gospodinjstvu ali v zunajzakonski </a:t>
            </a:r>
            <a:r>
              <a:rPr lang="sl-SI" dirty="0" smtClean="0">
                <a:latin typeface="+mj-lt"/>
              </a:rPr>
              <a:t>skupnosti</a:t>
            </a:r>
            <a:r>
              <a:rPr lang="sl-SI" altLang="sl-SI" dirty="0" smtClean="0">
                <a:latin typeface="+mj-lt"/>
              </a:rPr>
              <a:t>.</a:t>
            </a:r>
            <a:endParaRPr lang="sl-SI" altLang="sl-SI" dirty="0">
              <a:latin typeface="+mj-lt"/>
            </a:endParaRPr>
          </a:p>
        </p:txBody>
      </p:sp>
      <p:sp>
        <p:nvSpPr>
          <p:cNvPr id="4" name="Naslov 1"/>
          <p:cNvSpPr>
            <a:spLocks noGrp="1"/>
          </p:cNvSpPr>
          <p:nvPr>
            <p:ph type="title"/>
          </p:nvPr>
        </p:nvSpPr>
        <p:spPr>
          <a:xfrm>
            <a:off x="899592" y="1196752"/>
            <a:ext cx="7488832" cy="792088"/>
          </a:xfrm>
          <a:ln>
            <a:solidFill>
              <a:schemeClr val="tx2"/>
            </a:solidFill>
          </a:ln>
        </p:spPr>
        <p:txBody>
          <a:bodyPr>
            <a:noAutofit/>
          </a:bodyPr>
          <a:lstStyle/>
          <a:p>
            <a:pPr fontAlgn="auto">
              <a:spcAft>
                <a:spcPts val="0"/>
              </a:spcAft>
              <a:defRPr/>
            </a:pPr>
            <a:r>
              <a:rPr lang="sl-SI" sz="3200" b="1" dirty="0" smtClean="0"/>
              <a:t>KDO SO DRUŽINSKI ČLANI?</a:t>
            </a:r>
            <a:endParaRPr lang="sl-SI" sz="3200" b="1" dirty="0">
              <a:solidFill>
                <a:srgbClr val="C00000"/>
              </a:solidFill>
            </a:endParaRPr>
          </a:p>
        </p:txBody>
      </p:sp>
    </p:spTree>
    <p:extLst>
      <p:ext uri="{BB962C8B-B14F-4D97-AF65-F5344CB8AC3E}">
        <p14:creationId xmlns:p14="http://schemas.microsoft.com/office/powerpoint/2010/main" val="2389955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276872"/>
            <a:ext cx="8229600" cy="4176464"/>
          </a:xfrm>
        </p:spPr>
        <p:txBody>
          <a:bodyPr>
            <a:normAutofit fontScale="92500" lnSpcReduction="20000"/>
          </a:bodyPr>
          <a:lstStyle/>
          <a:p>
            <a:pPr algn="just">
              <a:buFont typeface="Wingdings" pitchFamily="2" charset="2"/>
              <a:buChar char="Ø"/>
            </a:pPr>
            <a:r>
              <a:rPr lang="sl-SI" altLang="sl-SI" b="1" dirty="0">
                <a:latin typeface="+mj-lt"/>
              </a:rPr>
              <a:t>Osebni stiki </a:t>
            </a:r>
            <a:endParaRPr lang="sl-SI" altLang="sl-SI" b="1" i="1" dirty="0">
              <a:latin typeface="+mj-lt"/>
            </a:endParaRPr>
          </a:p>
          <a:p>
            <a:pPr lvl="1" algn="just">
              <a:buFont typeface="Wingdings" pitchFamily="2" charset="2"/>
              <a:buChar char="Ø"/>
            </a:pPr>
            <a:r>
              <a:rPr lang="sl-SI" altLang="sl-SI" dirty="0">
                <a:latin typeface="+mj-lt"/>
              </a:rPr>
              <a:t>zasebnopravne narave</a:t>
            </a:r>
          </a:p>
          <a:p>
            <a:pPr algn="just">
              <a:buFont typeface="Wingdings" pitchFamily="2" charset="2"/>
              <a:buChar char="Ø"/>
            </a:pPr>
            <a:r>
              <a:rPr lang="sl-SI" altLang="sl-SI" b="1" dirty="0">
                <a:latin typeface="+mj-lt"/>
              </a:rPr>
              <a:t>Poslovni stiki </a:t>
            </a:r>
            <a:endParaRPr lang="sl-SI" altLang="sl-SI" b="1" i="1" dirty="0">
              <a:latin typeface="+mj-lt"/>
            </a:endParaRPr>
          </a:p>
          <a:p>
            <a:pPr lvl="1" algn="just">
              <a:buFont typeface="Wingdings" pitchFamily="2" charset="2"/>
              <a:buChar char="Ø"/>
            </a:pPr>
            <a:r>
              <a:rPr lang="sl-SI" altLang="sl-SI" dirty="0">
                <a:latin typeface="+mj-lt"/>
              </a:rPr>
              <a:t>stiki pri opravljanju dela oziroma v zvezi z nalogami; poslovno </a:t>
            </a:r>
            <a:r>
              <a:rPr lang="sl-SI" altLang="sl-SI" dirty="0" smtClean="0">
                <a:latin typeface="+mj-lt"/>
              </a:rPr>
              <a:t>razmerje, nekdanja zaposlitev, avtorske pogodbe </a:t>
            </a:r>
            <a:r>
              <a:rPr lang="sl-SI" altLang="sl-SI" dirty="0">
                <a:latin typeface="+mj-lt"/>
              </a:rPr>
              <a:t>ipd. ali </a:t>
            </a:r>
          </a:p>
          <a:p>
            <a:pPr algn="just">
              <a:buFont typeface="Wingdings" pitchFamily="2" charset="2"/>
              <a:buChar char="Ø"/>
            </a:pPr>
            <a:r>
              <a:rPr lang="sl-SI" altLang="sl-SI" b="1" dirty="0">
                <a:latin typeface="+mj-lt"/>
              </a:rPr>
              <a:t>Politični stiki </a:t>
            </a:r>
          </a:p>
          <a:p>
            <a:pPr lvl="1" algn="just">
              <a:buFont typeface="Wingdings" pitchFamily="2" charset="2"/>
              <a:buChar char="Ø"/>
            </a:pPr>
            <a:r>
              <a:rPr lang="sl-SI" altLang="sl-SI" dirty="0">
                <a:latin typeface="+mj-lt"/>
              </a:rPr>
              <a:t>dejavnost političnih </a:t>
            </a:r>
            <a:r>
              <a:rPr lang="sl-SI" altLang="sl-SI" dirty="0" smtClean="0">
                <a:latin typeface="+mj-lt"/>
              </a:rPr>
              <a:t>strank (organi stranke, ne zgolj članstvo)</a:t>
            </a:r>
          </a:p>
          <a:p>
            <a:pPr lvl="1" algn="just">
              <a:buFont typeface="Wingdings" pitchFamily="2" charset="2"/>
              <a:buChar char="Ø"/>
            </a:pPr>
            <a:r>
              <a:rPr lang="sl-SI" altLang="sl-SI" dirty="0" smtClean="0">
                <a:latin typeface="+mj-lt"/>
              </a:rPr>
              <a:t>2 LETI OD OPRAVLJENIH URADNIH DEJANJ URADNE OSEBE</a:t>
            </a:r>
          </a:p>
          <a:p>
            <a:pPr lvl="1" algn="just"/>
            <a:endParaRPr lang="sl-SI" altLang="sl-SI" dirty="0"/>
          </a:p>
          <a:p>
            <a:pPr lvl="1" algn="just"/>
            <a:endParaRPr lang="sl-SI" altLang="sl-SI" dirty="0"/>
          </a:p>
        </p:txBody>
      </p:sp>
      <p:sp>
        <p:nvSpPr>
          <p:cNvPr id="4" name="Naslov 1"/>
          <p:cNvSpPr>
            <a:spLocks noGrp="1"/>
          </p:cNvSpPr>
          <p:nvPr>
            <p:ph type="title"/>
          </p:nvPr>
        </p:nvSpPr>
        <p:spPr>
          <a:xfrm>
            <a:off x="827584" y="1196752"/>
            <a:ext cx="7488832" cy="792088"/>
          </a:xfrm>
          <a:ln>
            <a:solidFill>
              <a:schemeClr val="tx2"/>
            </a:solidFill>
          </a:ln>
        </p:spPr>
        <p:txBody>
          <a:bodyPr>
            <a:noAutofit/>
          </a:bodyPr>
          <a:lstStyle/>
          <a:p>
            <a:pPr fontAlgn="auto">
              <a:spcAft>
                <a:spcPts val="0"/>
              </a:spcAft>
              <a:defRPr/>
            </a:pPr>
            <a:r>
              <a:rPr lang="sl-SI" sz="3200" b="1" dirty="0" smtClean="0"/>
              <a:t>STIKI - INTENZIVNOST!</a:t>
            </a:r>
            <a:endParaRPr lang="sl-SI" sz="3200" b="1" dirty="0">
              <a:solidFill>
                <a:srgbClr val="C00000"/>
              </a:solidFill>
            </a:endParaRPr>
          </a:p>
        </p:txBody>
      </p:sp>
    </p:spTree>
    <p:extLst>
      <p:ext uri="{BB962C8B-B14F-4D97-AF65-F5344CB8AC3E}">
        <p14:creationId xmlns:p14="http://schemas.microsoft.com/office/powerpoint/2010/main" val="12475051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b="1" dirty="0" smtClean="0"/>
              <a:t>RAVNANJE V PRIMERU OKOLIŠČIN NASPROTJA INTERESOV (37. in 38. člen </a:t>
            </a:r>
            <a:r>
              <a:rPr lang="sl-SI" sz="3200" b="1" dirty="0" err="1" smtClean="0"/>
              <a:t>ZIntPK</a:t>
            </a:r>
            <a:r>
              <a:rPr lang="sl-SI" sz="3200" b="1" dirty="0" smtClean="0"/>
              <a:t>)</a:t>
            </a:r>
            <a:endParaRPr lang="sl-SI" sz="3200" b="1" dirty="0"/>
          </a:p>
        </p:txBody>
      </p:sp>
      <p:sp>
        <p:nvSpPr>
          <p:cNvPr id="3" name="Ograda vsebine 2"/>
          <p:cNvSpPr>
            <a:spLocks noGrp="1"/>
          </p:cNvSpPr>
          <p:nvPr>
            <p:ph idx="1"/>
          </p:nvPr>
        </p:nvSpPr>
        <p:spPr>
          <a:xfrm>
            <a:off x="457200" y="2780928"/>
            <a:ext cx="8229600" cy="3600400"/>
          </a:xfrm>
        </p:spPr>
        <p:txBody>
          <a:bodyPr>
            <a:normAutofit fontScale="85000" lnSpcReduction="10000"/>
          </a:bodyPr>
          <a:lstStyle/>
          <a:p>
            <a:pPr>
              <a:buFont typeface="Wingdings" pitchFamily="2" charset="2"/>
              <a:buChar char="Ø"/>
            </a:pPr>
            <a:r>
              <a:rPr lang="sl-SI" sz="2800" b="1" dirty="0" smtClean="0">
                <a:latin typeface="+mj-lt"/>
              </a:rPr>
              <a:t>Uradna </a:t>
            </a:r>
            <a:r>
              <a:rPr lang="sl-SI" sz="2800" b="1" dirty="0">
                <a:latin typeface="+mj-lt"/>
              </a:rPr>
              <a:t>oseba </a:t>
            </a:r>
            <a:r>
              <a:rPr lang="sl-SI" sz="2800" dirty="0">
                <a:latin typeface="+mj-lt"/>
              </a:rPr>
              <a:t>mora biti v zvezi s svojo službo ali funkcijo pozorna na vsako nasprotje interesov in se mu je dolžna izogniti.</a:t>
            </a:r>
          </a:p>
          <a:p>
            <a:pPr>
              <a:buFont typeface="Wingdings" pitchFamily="2" charset="2"/>
              <a:buChar char="Ø"/>
            </a:pPr>
            <a:r>
              <a:rPr lang="sl-SI" sz="2800" dirty="0" smtClean="0">
                <a:latin typeface="+mj-lt"/>
              </a:rPr>
              <a:t>Uradna </a:t>
            </a:r>
            <a:r>
              <a:rPr lang="sl-SI" sz="2800" dirty="0">
                <a:latin typeface="+mj-lt"/>
              </a:rPr>
              <a:t>oseba, ki ob nastopu službe ali funkcije ali med njenim izvajanjem ugotovi obstoj okoliščin, ki bi lahko vplivale ali ustvarile videz, da vplivajo na nepristransko in objektivno opravljanje njenih javnih nalog, navedene okoliščine </a:t>
            </a:r>
            <a:r>
              <a:rPr lang="sl-SI" sz="2800" b="1" dirty="0">
                <a:latin typeface="+mj-lt"/>
              </a:rPr>
              <a:t>nemudoma razkrije neposredno nadrejenemu ali od njega pooblaščeni osebi.</a:t>
            </a:r>
          </a:p>
          <a:p>
            <a:pPr>
              <a:buFont typeface="Wingdings" pitchFamily="2" charset="2"/>
              <a:buChar char="Ø"/>
            </a:pPr>
            <a:r>
              <a:rPr lang="sl-SI" sz="2800" dirty="0" smtClean="0">
                <a:latin typeface="+mj-lt"/>
              </a:rPr>
              <a:t>Uradna </a:t>
            </a:r>
            <a:r>
              <a:rPr lang="sl-SI" sz="2800" dirty="0">
                <a:latin typeface="+mj-lt"/>
              </a:rPr>
              <a:t>oseba svoje službe ali funkcije in informacij, ki jih pridobi pri opravljanju svoje funkcije oziroma službe, ne sme uporabiti za to, da bi sebi ali komu drugemu uresničila nedovoljen zasebni interes</a:t>
            </a:r>
            <a:r>
              <a:rPr lang="sl-SI" sz="2800" dirty="0"/>
              <a:t>.</a:t>
            </a:r>
          </a:p>
          <a:p>
            <a:pPr marL="0" indent="0">
              <a:buNone/>
            </a:pPr>
            <a:endParaRPr lang="sl-SI" sz="2800" dirty="0" smtClean="0"/>
          </a:p>
        </p:txBody>
      </p:sp>
    </p:spTree>
    <p:extLst>
      <p:ext uri="{BB962C8B-B14F-4D97-AF65-F5344CB8AC3E}">
        <p14:creationId xmlns:p14="http://schemas.microsoft.com/office/powerpoint/2010/main" val="18189819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b="1" dirty="0" smtClean="0"/>
              <a:t>RAVNANJE V PRIMERU OKOLIŠČIN NASPROTJA INTERESOV (37. in 38. člen </a:t>
            </a:r>
            <a:r>
              <a:rPr lang="sl-SI" sz="3200" b="1" dirty="0" err="1" smtClean="0"/>
              <a:t>ZIntPK</a:t>
            </a:r>
            <a:r>
              <a:rPr lang="sl-SI" sz="3200" b="1" dirty="0" smtClean="0"/>
              <a:t>)</a:t>
            </a:r>
            <a:endParaRPr lang="sl-SI" sz="3200" b="1" dirty="0"/>
          </a:p>
        </p:txBody>
      </p:sp>
      <p:sp>
        <p:nvSpPr>
          <p:cNvPr id="3" name="Ograda vsebine 2"/>
          <p:cNvSpPr>
            <a:spLocks noGrp="1"/>
          </p:cNvSpPr>
          <p:nvPr>
            <p:ph idx="1"/>
          </p:nvPr>
        </p:nvSpPr>
        <p:spPr>
          <a:xfrm>
            <a:off x="457200" y="2420888"/>
            <a:ext cx="8229600" cy="4104456"/>
          </a:xfrm>
        </p:spPr>
        <p:txBody>
          <a:bodyPr>
            <a:noAutofit/>
          </a:bodyPr>
          <a:lstStyle/>
          <a:p>
            <a:pPr algn="just">
              <a:buFont typeface="Wingdings" pitchFamily="2" charset="2"/>
              <a:buChar char="Ø"/>
            </a:pPr>
            <a:r>
              <a:rPr lang="sl-SI" sz="2000" dirty="0" smtClean="0">
                <a:latin typeface="+mj-lt"/>
              </a:rPr>
              <a:t>Uradna </a:t>
            </a:r>
            <a:r>
              <a:rPr lang="sl-SI" sz="2000" dirty="0">
                <a:latin typeface="+mj-lt"/>
              </a:rPr>
              <a:t>oseba mora takoj, ko ugotovi obstoj okoliščin nasprotja interesov, prenehati z delom v zadevi, razen če bi bilo nevarno odlašati, ter o izločitvi in okoliščinah nasprotja interesov najkasneje v roku treh delovnih dni pisno obvestiti svojega nadrejenega oziroma predstojnika.</a:t>
            </a:r>
          </a:p>
          <a:p>
            <a:pPr algn="just">
              <a:buFont typeface="Wingdings" pitchFamily="2" charset="2"/>
              <a:buChar char="Ø"/>
            </a:pPr>
            <a:r>
              <a:rPr lang="sl-SI" sz="2000" b="1" dirty="0" smtClean="0">
                <a:latin typeface="+mj-lt"/>
              </a:rPr>
              <a:t>Nadrejena </a:t>
            </a:r>
            <a:r>
              <a:rPr lang="sl-SI" sz="2000" b="1" dirty="0">
                <a:latin typeface="+mj-lt"/>
              </a:rPr>
              <a:t>oseba oziroma predstojnik </a:t>
            </a:r>
            <a:r>
              <a:rPr lang="sl-SI" sz="2000" dirty="0">
                <a:latin typeface="+mj-lt"/>
              </a:rPr>
              <a:t>čim prej, </a:t>
            </a:r>
            <a:r>
              <a:rPr lang="sl-SI" sz="2000" b="1" dirty="0">
                <a:latin typeface="+mj-lt"/>
              </a:rPr>
              <a:t>najkasneje pa v petih dneh od prejema obvestila iz prejšnjega odstavka obrazloženo odloči, ali se uradno osebo izloči iz postopka obravnave in odločanja o zadevi, ali oseba nadaljuje z delom. </a:t>
            </a:r>
            <a:r>
              <a:rPr lang="sl-SI" sz="2000" dirty="0">
                <a:latin typeface="+mj-lt"/>
              </a:rPr>
              <a:t>Zoper to odločitev ni pravnega sredstva.</a:t>
            </a:r>
          </a:p>
          <a:p>
            <a:pPr algn="just">
              <a:buFont typeface="Wingdings" pitchFamily="2" charset="2"/>
              <a:buChar char="Ø"/>
            </a:pPr>
            <a:r>
              <a:rPr lang="sl-SI" sz="2000" dirty="0" smtClean="0">
                <a:latin typeface="+mj-lt"/>
              </a:rPr>
              <a:t>Kadar </a:t>
            </a:r>
            <a:r>
              <a:rPr lang="sl-SI" sz="2000" dirty="0">
                <a:latin typeface="+mj-lt"/>
              </a:rPr>
              <a:t>je uradna oseba del </a:t>
            </a:r>
            <a:r>
              <a:rPr lang="sl-SI" sz="2000" b="1" dirty="0">
                <a:latin typeface="+mj-lt"/>
              </a:rPr>
              <a:t>kolektivnega organa</a:t>
            </a:r>
            <a:r>
              <a:rPr lang="sl-SI" sz="2000" dirty="0">
                <a:latin typeface="+mj-lt"/>
              </a:rPr>
              <a:t>, o njeni izločitvi v roku in na način iz prejšnjega odstavka odloči ta organ. Uradna oseba pri odločanju o lastni izločitvi ne sme sodelovati</a:t>
            </a:r>
            <a:r>
              <a:rPr lang="sl-SI" sz="2000" dirty="0" smtClean="0">
                <a:latin typeface="+mj-lt"/>
              </a:rPr>
              <a:t>. </a:t>
            </a:r>
            <a:endParaRPr lang="sl-SI" sz="2000" dirty="0" smtClean="0"/>
          </a:p>
        </p:txBody>
      </p:sp>
    </p:spTree>
    <p:extLst>
      <p:ext uri="{BB962C8B-B14F-4D97-AF65-F5344CB8AC3E}">
        <p14:creationId xmlns:p14="http://schemas.microsoft.com/office/powerpoint/2010/main" val="3150406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slov 1"/>
          <p:cNvSpPr>
            <a:spLocks noGrp="1"/>
          </p:cNvSpPr>
          <p:nvPr>
            <p:ph type="title"/>
          </p:nvPr>
        </p:nvSpPr>
        <p:spPr>
          <a:xfrm>
            <a:off x="1115616" y="1196752"/>
            <a:ext cx="7488832" cy="792088"/>
          </a:xfrm>
          <a:ln>
            <a:solidFill>
              <a:schemeClr val="tx2"/>
            </a:solidFill>
          </a:ln>
        </p:spPr>
        <p:txBody>
          <a:bodyPr>
            <a:normAutofit/>
          </a:bodyPr>
          <a:lstStyle/>
          <a:p>
            <a:r>
              <a:rPr lang="sl-SI" sz="3200" b="1" dirty="0" smtClean="0"/>
              <a:t>TEME</a:t>
            </a:r>
            <a:endParaRPr lang="sl-SI" sz="3200" b="1" dirty="0"/>
          </a:p>
        </p:txBody>
      </p:sp>
      <p:sp>
        <p:nvSpPr>
          <p:cNvPr id="2" name="Pravokotnik 1"/>
          <p:cNvSpPr/>
          <p:nvPr/>
        </p:nvSpPr>
        <p:spPr>
          <a:xfrm>
            <a:off x="899592" y="2564904"/>
            <a:ext cx="7704856" cy="1569660"/>
          </a:xfrm>
          <a:prstGeom prst="rect">
            <a:avLst/>
          </a:prstGeom>
        </p:spPr>
        <p:txBody>
          <a:bodyPr wrap="square">
            <a:spAutoFit/>
          </a:bodyPr>
          <a:lstStyle/>
          <a:p>
            <a:pPr marL="457200" lvl="0" indent="-457200" algn="just" fontAlgn="base">
              <a:buFont typeface="Wingdings" pitchFamily="2" charset="2"/>
              <a:buChar char="Ø"/>
            </a:pPr>
            <a:r>
              <a:rPr lang="sl-SI" sz="3200" b="1" dirty="0" smtClean="0">
                <a:latin typeface="+mj-lt"/>
              </a:rPr>
              <a:t>Korupcijska tveganja v postopkih podeljevanja sredstev</a:t>
            </a:r>
            <a:endParaRPr lang="sl-SI" sz="3200" b="1" dirty="0">
              <a:latin typeface="+mj-lt"/>
            </a:endParaRPr>
          </a:p>
          <a:p>
            <a:pPr marL="457200" lvl="0" indent="-457200" algn="just" fontAlgn="base">
              <a:buFont typeface="Wingdings" pitchFamily="2" charset="2"/>
              <a:buChar char="Ø"/>
            </a:pPr>
            <a:r>
              <a:rPr lang="sl-SI" sz="3200" b="1" dirty="0" smtClean="0">
                <a:latin typeface="+mj-lt"/>
              </a:rPr>
              <a:t>Nasprotje interesov</a:t>
            </a:r>
          </a:p>
        </p:txBody>
      </p:sp>
    </p:spTree>
    <p:extLst>
      <p:ext uri="{BB962C8B-B14F-4D97-AF65-F5344CB8AC3E}">
        <p14:creationId xmlns:p14="http://schemas.microsoft.com/office/powerpoint/2010/main" val="9090536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200" b="1" dirty="0" smtClean="0"/>
              <a:t>RAVNANJE V PRIMERU OKOLIŠČIN NASPROTJA INTERESOV (37. in 38. člen </a:t>
            </a:r>
            <a:r>
              <a:rPr lang="sl-SI" sz="3200" b="1" dirty="0" err="1" smtClean="0"/>
              <a:t>ZIntPK</a:t>
            </a:r>
            <a:r>
              <a:rPr lang="sl-SI" sz="3200" b="1" dirty="0" smtClean="0"/>
              <a:t>)</a:t>
            </a:r>
            <a:endParaRPr lang="sl-SI" sz="3200" b="1" dirty="0"/>
          </a:p>
        </p:txBody>
      </p:sp>
      <p:sp>
        <p:nvSpPr>
          <p:cNvPr id="3" name="Ograda vsebine 2"/>
          <p:cNvSpPr>
            <a:spLocks noGrp="1"/>
          </p:cNvSpPr>
          <p:nvPr>
            <p:ph idx="1"/>
          </p:nvPr>
        </p:nvSpPr>
        <p:spPr>
          <a:xfrm>
            <a:off x="457200" y="2420888"/>
            <a:ext cx="8229600" cy="4104456"/>
          </a:xfrm>
        </p:spPr>
        <p:txBody>
          <a:bodyPr>
            <a:noAutofit/>
          </a:bodyPr>
          <a:lstStyle/>
          <a:p>
            <a:pPr algn="just">
              <a:buFont typeface="Wingdings" pitchFamily="2" charset="2"/>
              <a:buChar char="Ø"/>
            </a:pPr>
            <a:r>
              <a:rPr lang="sl-SI" sz="2000" dirty="0" smtClean="0">
                <a:latin typeface="+mj-lt"/>
              </a:rPr>
              <a:t>Če </a:t>
            </a:r>
            <a:r>
              <a:rPr lang="sl-SI" sz="2000" dirty="0">
                <a:latin typeface="+mj-lt"/>
              </a:rPr>
              <a:t>nadrejena oseba oziroma predstojnik ali kolektivni organ odloči, da bo uradna oseba kljub nasprotju interesov nadaljevala z delom v zadevi, ji lahko da obvezujoče obrazložene usmeritve za ravnanje in odločanje, pri čemer mora zasledovati javni interes. Nadrejena oseba oziroma predstojnik ali kolektivni organ sprejeto odločitev v petih dneh po njenem sprejemu posreduje komisiji.</a:t>
            </a:r>
          </a:p>
          <a:p>
            <a:pPr algn="just">
              <a:buFont typeface="Wingdings" pitchFamily="2" charset="2"/>
              <a:buChar char="Ø"/>
            </a:pPr>
            <a:r>
              <a:rPr lang="sl-SI" sz="2000" dirty="0" smtClean="0">
                <a:latin typeface="+mj-lt"/>
              </a:rPr>
              <a:t>Če </a:t>
            </a:r>
            <a:r>
              <a:rPr lang="sl-SI" sz="2000" dirty="0">
                <a:latin typeface="+mj-lt"/>
              </a:rPr>
              <a:t>nadrejena oseba oziroma predstojnik ali kolektivni organ o izločitvi </a:t>
            </a:r>
            <a:r>
              <a:rPr lang="sl-SI" sz="2000" b="1" dirty="0">
                <a:latin typeface="+mj-lt"/>
              </a:rPr>
              <a:t>ne odloči v roku iz drugega odstavka tega člena ali če uradna oseba nima nadrejene osebe oziroma predstojnika, uradna oseba o obstoju okoliščin nasprotja interesov v petih dneh obvesti komisijo. </a:t>
            </a:r>
            <a:r>
              <a:rPr lang="sl-SI" sz="2000" dirty="0">
                <a:latin typeface="+mj-lt"/>
              </a:rPr>
              <a:t>Komisija v petih dneh od prejema obvestila odloči o obstoju oziroma neobstoju nasprotja interesov in o načinu izognitve nasprotju </a:t>
            </a:r>
            <a:r>
              <a:rPr lang="sl-SI" sz="2000" dirty="0" smtClean="0">
                <a:latin typeface="+mj-lt"/>
              </a:rPr>
              <a:t>interesov.</a:t>
            </a:r>
          </a:p>
          <a:p>
            <a:pPr marL="0" indent="0" algn="just">
              <a:buNone/>
            </a:pPr>
            <a:r>
              <a:rPr lang="sl-SI" sz="2000" b="1" dirty="0" smtClean="0">
                <a:latin typeface="+mj-lt"/>
              </a:rPr>
              <a:t>PRIMER:</a:t>
            </a:r>
            <a:r>
              <a:rPr lang="sl-SI" sz="2000" dirty="0" smtClean="0">
                <a:latin typeface="+mj-lt"/>
              </a:rPr>
              <a:t> ŽUPAN NIMA NADREJENE OSEBE – OBVESTI KOMISIJO IN ONA ODLOČI O IZLOČITVI</a:t>
            </a:r>
            <a:endParaRPr lang="sl-SI" sz="2000" dirty="0">
              <a:latin typeface="+mj-lt"/>
            </a:endParaRPr>
          </a:p>
          <a:p>
            <a:pPr>
              <a:buFont typeface="Wingdings" pitchFamily="2" charset="2"/>
              <a:buChar char="Ø"/>
            </a:pPr>
            <a:endParaRPr lang="sl-SI" sz="2000" dirty="0" smtClean="0"/>
          </a:p>
        </p:txBody>
      </p:sp>
    </p:spTree>
    <p:extLst>
      <p:ext uri="{BB962C8B-B14F-4D97-AF65-F5344CB8AC3E}">
        <p14:creationId xmlns:p14="http://schemas.microsoft.com/office/powerpoint/2010/main" val="3824330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600" b="1" dirty="0"/>
              <a:t>USTREZNO UKREPANJE</a:t>
            </a:r>
            <a:endParaRPr lang="sl-SI" sz="3600" dirty="0"/>
          </a:p>
        </p:txBody>
      </p:sp>
      <p:sp>
        <p:nvSpPr>
          <p:cNvPr id="3" name="Označba mesta vsebine 2"/>
          <p:cNvSpPr>
            <a:spLocks noGrp="1"/>
          </p:cNvSpPr>
          <p:nvPr>
            <p:ph idx="1"/>
          </p:nvPr>
        </p:nvSpPr>
        <p:spPr>
          <a:xfrm>
            <a:off x="467544" y="2420888"/>
            <a:ext cx="8229600" cy="3345235"/>
          </a:xfrm>
        </p:spPr>
        <p:txBody>
          <a:bodyPr>
            <a:noAutofit/>
          </a:bodyPr>
          <a:lstStyle/>
          <a:p>
            <a:pPr marL="0" indent="0" algn="just">
              <a:lnSpc>
                <a:spcPct val="120000"/>
              </a:lnSpc>
              <a:spcAft>
                <a:spcPts val="600"/>
              </a:spcAft>
              <a:buNone/>
            </a:pPr>
            <a:r>
              <a:rPr lang="sl-SI" sz="2400" dirty="0">
                <a:latin typeface="+mj-lt"/>
              </a:rPr>
              <a:t>Predvsem v primerih nastanka okoliščin, ki izvirajo iz osebnih, poslovnih in političnih stikov, je dejansko nasprotje interesov bolj odvisno od tehtanja okoliščin, zato uradna oseba z delom v zadevi preneha ter PISNO obvesti predstojnika, ki o njeni izločitvi PISNO odloči z obrazložitvijo </a:t>
            </a:r>
            <a:r>
              <a:rPr lang="sl-SI" sz="2400" dirty="0" smtClean="0">
                <a:latin typeface="+mj-lt"/>
              </a:rPr>
              <a:t>odločitve</a:t>
            </a:r>
            <a:r>
              <a:rPr lang="sl-SI" sz="2400" dirty="0">
                <a:latin typeface="+mj-lt"/>
              </a:rPr>
              <a:t> </a:t>
            </a:r>
            <a:r>
              <a:rPr lang="sl-SI" sz="2400" dirty="0" smtClean="0">
                <a:latin typeface="+mj-lt"/>
              </a:rPr>
              <a:t>– PISNO PREDSTOJNIK ODLOČI TUDI V PRIMERU SAMOIZLOČITVE!</a:t>
            </a:r>
            <a:endParaRPr lang="sl-SI" sz="2400" dirty="0">
              <a:latin typeface="+mj-lt"/>
            </a:endParaRPr>
          </a:p>
        </p:txBody>
      </p:sp>
    </p:spTree>
    <p:extLst>
      <p:ext uri="{BB962C8B-B14F-4D97-AF65-F5344CB8AC3E}">
        <p14:creationId xmlns:p14="http://schemas.microsoft.com/office/powerpoint/2010/main" val="30749910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3600" b="1" dirty="0"/>
              <a:t>POMEMBNO</a:t>
            </a:r>
          </a:p>
        </p:txBody>
      </p:sp>
      <p:sp>
        <p:nvSpPr>
          <p:cNvPr id="3" name="Ograda vsebine 2"/>
          <p:cNvSpPr>
            <a:spLocks noGrp="1"/>
          </p:cNvSpPr>
          <p:nvPr>
            <p:ph idx="1"/>
          </p:nvPr>
        </p:nvSpPr>
        <p:spPr>
          <a:xfrm>
            <a:off x="467544" y="2348880"/>
            <a:ext cx="8229600" cy="3345235"/>
          </a:xfrm>
        </p:spPr>
        <p:txBody>
          <a:bodyPr>
            <a:noAutofit/>
          </a:bodyPr>
          <a:lstStyle/>
          <a:p>
            <a:pPr algn="just">
              <a:buFont typeface="Wingdings" pitchFamily="2" charset="2"/>
              <a:buChar char="Ø"/>
            </a:pPr>
            <a:r>
              <a:rPr lang="sl-SI" sz="2800" dirty="0">
                <a:latin typeface="+mj-lt"/>
              </a:rPr>
              <a:t>Jasno razvidna izločitev posameznika iz zapisnika – </a:t>
            </a:r>
            <a:r>
              <a:rPr lang="sl-SI" sz="2800" dirty="0" err="1">
                <a:latin typeface="+mj-lt"/>
              </a:rPr>
              <a:t>pisnost</a:t>
            </a:r>
            <a:r>
              <a:rPr lang="sl-SI" sz="2800" dirty="0">
                <a:latin typeface="+mj-lt"/>
              </a:rPr>
              <a:t> glede celotnega postopka izločitve.</a:t>
            </a:r>
          </a:p>
          <a:p>
            <a:pPr algn="just">
              <a:buFont typeface="Wingdings" pitchFamily="2" charset="2"/>
              <a:buChar char="Ø"/>
            </a:pPr>
            <a:r>
              <a:rPr lang="sl-SI" sz="2800" dirty="0">
                <a:latin typeface="+mj-lt"/>
              </a:rPr>
              <a:t>Izločitev posameznika v celoti – torej iz </a:t>
            </a:r>
            <a:r>
              <a:rPr lang="sl-SI" sz="2800" dirty="0" smtClean="0">
                <a:latin typeface="+mj-lt"/>
              </a:rPr>
              <a:t>postopka </a:t>
            </a:r>
            <a:r>
              <a:rPr lang="sl-SI" sz="2800" dirty="0">
                <a:latin typeface="+mj-lt"/>
              </a:rPr>
              <a:t>obravnave, razprave in odločanja – </a:t>
            </a:r>
            <a:r>
              <a:rPr lang="sl-SI" sz="2800" dirty="0" err="1">
                <a:latin typeface="+mj-lt"/>
              </a:rPr>
              <a:t>vzdržanje</a:t>
            </a:r>
            <a:r>
              <a:rPr lang="sl-SI" sz="2800" dirty="0">
                <a:latin typeface="+mj-lt"/>
              </a:rPr>
              <a:t> pri glasovanju ni dovolj.</a:t>
            </a:r>
          </a:p>
        </p:txBody>
      </p:sp>
    </p:spTree>
    <p:extLst>
      <p:ext uri="{BB962C8B-B14F-4D97-AF65-F5344CB8AC3E}">
        <p14:creationId xmlns:p14="http://schemas.microsoft.com/office/powerpoint/2010/main" val="19289010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539552" y="980728"/>
            <a:ext cx="8229600" cy="1143000"/>
          </a:xfrm>
        </p:spPr>
        <p:txBody>
          <a:bodyPr>
            <a:normAutofit/>
          </a:bodyPr>
          <a:lstStyle/>
          <a:p>
            <a:r>
              <a:rPr lang="sl-SI" sz="4000" b="1" dirty="0"/>
              <a:t>Nasprotje interesov – </a:t>
            </a:r>
            <a:r>
              <a:rPr lang="sl-SI" sz="4000" b="1" dirty="0" smtClean="0"/>
              <a:t>primeri</a:t>
            </a:r>
            <a:endParaRPr lang="sl-SI" sz="4000" dirty="0"/>
          </a:p>
        </p:txBody>
      </p:sp>
      <p:sp>
        <p:nvSpPr>
          <p:cNvPr id="3" name="Ograda vsebine 2"/>
          <p:cNvSpPr>
            <a:spLocks noGrp="1"/>
          </p:cNvSpPr>
          <p:nvPr>
            <p:ph idx="1"/>
          </p:nvPr>
        </p:nvSpPr>
        <p:spPr>
          <a:xfrm>
            <a:off x="395536" y="1844824"/>
            <a:ext cx="8229600" cy="3345235"/>
          </a:xfrm>
        </p:spPr>
        <p:txBody>
          <a:bodyPr>
            <a:noAutofit/>
          </a:bodyPr>
          <a:lstStyle/>
          <a:p>
            <a:endParaRPr lang="sl-SI" sz="1400" dirty="0" smtClean="0"/>
          </a:p>
          <a:p>
            <a:pPr algn="just">
              <a:buFont typeface="Wingdings" pitchFamily="2" charset="2"/>
              <a:buChar char="Ø"/>
            </a:pPr>
            <a:r>
              <a:rPr lang="sl-SI" sz="2000" dirty="0" smtClean="0">
                <a:latin typeface="+mj-lt"/>
              </a:rPr>
              <a:t>Predsednik </a:t>
            </a:r>
            <a:r>
              <a:rPr lang="sl-SI" sz="2000" dirty="0">
                <a:latin typeface="+mj-lt"/>
              </a:rPr>
              <a:t>komisije javnega razpisa za dodeljevanje </a:t>
            </a:r>
            <a:r>
              <a:rPr lang="sl-SI" sz="2000" dirty="0" smtClean="0">
                <a:latin typeface="+mj-lt"/>
              </a:rPr>
              <a:t>sredstev </a:t>
            </a:r>
            <a:r>
              <a:rPr lang="sl-SI" sz="2000" dirty="0">
                <a:latin typeface="+mj-lt"/>
              </a:rPr>
              <a:t>organizacijam je hkrati član upravnega odbora (tajnik) enega izmed društev, ki je prejelo sredstva iz tega razpisa, in je sodeloval v postopku odločanja o dodelitvi sredstev temu društvu</a:t>
            </a:r>
            <a:r>
              <a:rPr lang="sl-SI" sz="2000" dirty="0" smtClean="0">
                <a:latin typeface="+mj-lt"/>
              </a:rPr>
              <a:t>.</a:t>
            </a:r>
          </a:p>
          <a:p>
            <a:pPr algn="just">
              <a:buFont typeface="Wingdings" pitchFamily="2" charset="2"/>
              <a:buChar char="Ø"/>
            </a:pPr>
            <a:r>
              <a:rPr lang="sl-SI" sz="2000" dirty="0" smtClean="0">
                <a:latin typeface="+mj-lt"/>
              </a:rPr>
              <a:t>V razpisni komisiji sodeluje družinski član poslovodne osebe podjetja, ki se je na razpis prijavilo.</a:t>
            </a:r>
          </a:p>
          <a:p>
            <a:pPr algn="just">
              <a:buFont typeface="Wingdings" pitchFamily="2" charset="2"/>
              <a:buChar char="Ø"/>
            </a:pPr>
            <a:r>
              <a:rPr lang="sl-SI" sz="2000" dirty="0" smtClean="0">
                <a:latin typeface="+mj-lt"/>
              </a:rPr>
              <a:t>Predsednik razpisne komisije podpiše sklep o dodelitvi sredstev podjetju, v katerem je bil pred tremi meseci poslovodna oseba, pri čemer se je sicer iz postopka izločil.</a:t>
            </a:r>
          </a:p>
          <a:p>
            <a:pPr algn="just">
              <a:buFont typeface="Wingdings" pitchFamily="2" charset="2"/>
              <a:buChar char="Ø"/>
            </a:pPr>
            <a:r>
              <a:rPr lang="sl-SI" sz="2000" dirty="0" smtClean="0">
                <a:latin typeface="+mj-lt"/>
              </a:rPr>
              <a:t>Minister podpiše pogodbo o dodelitvi sredstev podjetju s katerim veljajo omejitve poslovanja, ker je žena državnega sekretarja istega ministrstva zakonita zastopnica tega podjetja – v izbirnem postopku ni sodeloval, podpisal je pogodbo. </a:t>
            </a:r>
          </a:p>
          <a:p>
            <a:pPr marL="0" indent="0" algn="just">
              <a:buNone/>
            </a:pPr>
            <a:endParaRPr lang="sl-SI" sz="2000" dirty="0">
              <a:latin typeface="+mj-lt"/>
            </a:endParaRPr>
          </a:p>
        </p:txBody>
      </p:sp>
    </p:spTree>
    <p:extLst>
      <p:ext uri="{BB962C8B-B14F-4D97-AF65-F5344CB8AC3E}">
        <p14:creationId xmlns:p14="http://schemas.microsoft.com/office/powerpoint/2010/main" val="91853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2852936"/>
            <a:ext cx="8229600" cy="1143000"/>
          </a:xfrm>
        </p:spPr>
        <p:txBody>
          <a:bodyPr>
            <a:noAutofit/>
          </a:bodyPr>
          <a:lstStyle/>
          <a:p>
            <a:r>
              <a:rPr lang="sl-SI" sz="3200" b="1" dirty="0"/>
              <a:t/>
            </a:r>
            <a:br>
              <a:rPr lang="sl-SI" sz="3200" b="1" dirty="0"/>
            </a:br>
            <a:r>
              <a:rPr lang="sl-SI" sz="3200" b="1" dirty="0"/>
              <a:t>Sistemsko pojasnilo o nasprotju interesov:</a:t>
            </a:r>
            <a:br>
              <a:rPr lang="sl-SI" sz="3200" b="1" dirty="0"/>
            </a:br>
            <a:r>
              <a:rPr lang="sl-SI" sz="2000" b="1" dirty="0">
                <a:hlinkClick r:id="rId3"/>
              </a:rPr>
              <a:t>https://</a:t>
            </a:r>
            <a:r>
              <a:rPr lang="sl-SI" sz="2000" b="1" dirty="0" smtClean="0">
                <a:hlinkClick r:id="rId3"/>
              </a:rPr>
              <a:t>www.kpk-rs.si/kpk/wp-content/uploads/2022/05/Sistemsko_pojasnilo_o_nasprotju_int.pdf</a:t>
            </a:r>
            <a:r>
              <a:rPr lang="sl-SI" sz="2000" b="1" dirty="0" smtClean="0"/>
              <a:t> </a:t>
            </a:r>
            <a:r>
              <a:rPr lang="sl-SI" sz="2000" b="1" dirty="0"/>
              <a:t/>
            </a:r>
            <a:br>
              <a:rPr lang="sl-SI" sz="2000" b="1" dirty="0"/>
            </a:br>
            <a:r>
              <a:rPr lang="sl-SI" sz="3200" b="1" dirty="0" smtClean="0"/>
              <a:t/>
            </a:r>
            <a:br>
              <a:rPr lang="sl-SI" sz="3200" b="1" dirty="0" smtClean="0"/>
            </a:br>
            <a:r>
              <a:rPr lang="sl-SI" sz="3200" b="1" dirty="0" smtClean="0"/>
              <a:t>Hvala </a:t>
            </a:r>
            <a:r>
              <a:rPr lang="sl-SI" sz="3200" b="1" dirty="0" smtClean="0"/>
              <a:t>za pozornost!</a:t>
            </a:r>
            <a:br>
              <a:rPr lang="sl-SI" sz="3200" b="1" dirty="0" smtClean="0"/>
            </a:br>
            <a:r>
              <a:rPr lang="sl-SI" sz="3200" b="1" dirty="0"/>
              <a:t/>
            </a:r>
            <a:br>
              <a:rPr lang="sl-SI" sz="3200" b="1" dirty="0"/>
            </a:br>
            <a:r>
              <a:rPr lang="sl-SI" sz="3200" b="1" dirty="0" smtClean="0">
                <a:hlinkClick r:id="rId4"/>
              </a:rPr>
              <a:t>anti.korupcija@kpk-rs.si</a:t>
            </a:r>
            <a:r>
              <a:rPr lang="sl-SI" sz="3200" b="1" dirty="0" smtClean="0"/>
              <a:t>  </a:t>
            </a:r>
            <a:br>
              <a:rPr lang="sl-SI" sz="3200" b="1" dirty="0" smtClean="0"/>
            </a:br>
            <a:endParaRPr lang="sl-SI" sz="3200" b="1" dirty="0"/>
          </a:p>
        </p:txBody>
      </p:sp>
    </p:spTree>
    <p:extLst>
      <p:ext uri="{BB962C8B-B14F-4D97-AF65-F5344CB8AC3E}">
        <p14:creationId xmlns:p14="http://schemas.microsoft.com/office/powerpoint/2010/main" val="4019719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980728"/>
            <a:ext cx="8229600" cy="1143000"/>
          </a:xfrm>
        </p:spPr>
        <p:txBody>
          <a:bodyPr>
            <a:normAutofit fontScale="90000"/>
          </a:bodyPr>
          <a:lstStyle/>
          <a:p>
            <a:r>
              <a:rPr lang="sl-SI" sz="4000" b="1" dirty="0"/>
              <a:t>KORUPCIJSKA TVEGANJA V POSTOPKIH PODELJEVANJA SREDSTEV</a:t>
            </a:r>
          </a:p>
        </p:txBody>
      </p:sp>
      <p:sp>
        <p:nvSpPr>
          <p:cNvPr id="3" name="Ograda vsebine 2"/>
          <p:cNvSpPr>
            <a:spLocks noGrp="1"/>
          </p:cNvSpPr>
          <p:nvPr>
            <p:ph idx="1"/>
          </p:nvPr>
        </p:nvSpPr>
        <p:spPr>
          <a:xfrm>
            <a:off x="457200" y="2132856"/>
            <a:ext cx="8229600" cy="3993307"/>
          </a:xfrm>
        </p:spPr>
        <p:txBody>
          <a:bodyPr>
            <a:noAutofit/>
          </a:bodyPr>
          <a:lstStyle/>
          <a:p>
            <a:pPr marL="0" indent="0" algn="just">
              <a:buNone/>
            </a:pPr>
            <a:r>
              <a:rPr lang="sl-SI" sz="2000" dirty="0">
                <a:latin typeface="+mj-lt"/>
              </a:rPr>
              <a:t>Glede na že obravnavane zadeve s področja podeljevanja sredstev bi lahko opredelili korupcijska tveganja, katerim so takšni postopki izpostavljeni</a:t>
            </a:r>
            <a:r>
              <a:rPr lang="sl-SI" sz="2000" dirty="0" smtClean="0">
                <a:latin typeface="+mj-lt"/>
              </a:rPr>
              <a:t>:</a:t>
            </a:r>
            <a:endParaRPr lang="sl-SI" sz="2000" dirty="0" smtClean="0">
              <a:latin typeface="+mj-lt"/>
            </a:endParaRPr>
          </a:p>
          <a:p>
            <a:pPr algn="just">
              <a:buFont typeface="Wingdings" pitchFamily="2" charset="2"/>
              <a:buChar char="Ø"/>
            </a:pPr>
            <a:r>
              <a:rPr lang="sl-SI" sz="2000" dirty="0" smtClean="0">
                <a:latin typeface="+mj-lt"/>
              </a:rPr>
              <a:t>izvajanje </a:t>
            </a:r>
            <a:r>
              <a:rPr lang="sl-SI" sz="2000" dirty="0">
                <a:latin typeface="+mj-lt"/>
              </a:rPr>
              <a:t>nezakonitih, neetičnih ali političnih vplivov na osebe v postopkih </a:t>
            </a:r>
            <a:r>
              <a:rPr lang="sl-SI" sz="2000" dirty="0" smtClean="0">
                <a:latin typeface="+mj-lt"/>
              </a:rPr>
              <a:t>podeljevanja sredstev; </a:t>
            </a:r>
          </a:p>
          <a:p>
            <a:pPr algn="just">
              <a:buFont typeface="Wingdings" pitchFamily="2" charset="2"/>
              <a:buChar char="Ø"/>
            </a:pPr>
            <a:r>
              <a:rPr lang="sl-SI" sz="2000" dirty="0" smtClean="0">
                <a:latin typeface="+mj-lt"/>
              </a:rPr>
              <a:t>prekoračenje </a:t>
            </a:r>
            <a:r>
              <a:rPr lang="sl-SI" sz="2000" dirty="0">
                <a:latin typeface="+mj-lt"/>
              </a:rPr>
              <a:t>pooblastil in pristojnosti ter poseganje v pristojnosti drugih organov/subjektov/oseb ter podajanje kakršnihkoli predlogov in sugestij pristojnim organom oziroma kakršnokoli podajanje navodil, da naj se določena naloga ali delo izpelje mimo uveljavljenih pravil; </a:t>
            </a:r>
            <a:endParaRPr lang="sl-SI" sz="2000" dirty="0" smtClean="0">
              <a:latin typeface="+mj-lt"/>
            </a:endParaRPr>
          </a:p>
          <a:p>
            <a:pPr algn="just">
              <a:buFont typeface="Wingdings" pitchFamily="2" charset="2"/>
              <a:buChar char="Ø"/>
            </a:pPr>
            <a:r>
              <a:rPr lang="sl-SI" sz="2000" dirty="0" smtClean="0">
                <a:latin typeface="+mj-lt"/>
              </a:rPr>
              <a:t>nastanek okoliščin nasprotja </a:t>
            </a:r>
            <a:r>
              <a:rPr lang="sl-SI" sz="2000" dirty="0" smtClean="0">
                <a:latin typeface="+mj-lt"/>
              </a:rPr>
              <a:t>interesov;</a:t>
            </a:r>
            <a:endParaRPr lang="sl-SI" sz="2000" dirty="0" smtClean="0">
              <a:latin typeface="+mj-lt"/>
            </a:endParaRPr>
          </a:p>
          <a:p>
            <a:pPr algn="just">
              <a:buFont typeface="Wingdings" pitchFamily="2" charset="2"/>
              <a:buChar char="Ø"/>
            </a:pPr>
            <a:r>
              <a:rPr lang="sl-SI" sz="2000" dirty="0" smtClean="0">
                <a:latin typeface="+mj-lt"/>
              </a:rPr>
              <a:t>tveganje prilagajanja meril in kriterijev za izbiro </a:t>
            </a:r>
            <a:r>
              <a:rPr lang="sl-SI" sz="2000" dirty="0" smtClean="0">
                <a:latin typeface="+mj-lt"/>
              </a:rPr>
              <a:t>kandidatov v razpisu (pazi: lobiranje pred vzpostavitvijo meril!);</a:t>
            </a:r>
            <a:endParaRPr lang="sl-SI" sz="2000" dirty="0" smtClean="0">
              <a:latin typeface="+mj-lt"/>
            </a:endParaRPr>
          </a:p>
        </p:txBody>
      </p:sp>
    </p:spTree>
    <p:extLst>
      <p:ext uri="{BB962C8B-B14F-4D97-AF65-F5344CB8AC3E}">
        <p14:creationId xmlns:p14="http://schemas.microsoft.com/office/powerpoint/2010/main" val="1022997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11560" y="908720"/>
            <a:ext cx="8229600" cy="1143000"/>
          </a:xfrm>
        </p:spPr>
        <p:txBody>
          <a:bodyPr>
            <a:normAutofit fontScale="90000"/>
          </a:bodyPr>
          <a:lstStyle/>
          <a:p>
            <a:r>
              <a:rPr lang="sl-SI" sz="4000" b="1" dirty="0" smtClean="0"/>
              <a:t>KORUPCIJSKA TVEGANJA V POSTOPKIH PODELJEVANJA SREDSTEV</a:t>
            </a:r>
            <a:endParaRPr lang="sl-SI" sz="4000" b="1" dirty="0"/>
          </a:p>
        </p:txBody>
      </p:sp>
      <p:sp>
        <p:nvSpPr>
          <p:cNvPr id="3" name="Ograda vsebine 2"/>
          <p:cNvSpPr>
            <a:spLocks noGrp="1"/>
          </p:cNvSpPr>
          <p:nvPr>
            <p:ph idx="1"/>
          </p:nvPr>
        </p:nvSpPr>
        <p:spPr>
          <a:xfrm>
            <a:off x="395536" y="2132856"/>
            <a:ext cx="8229600" cy="3993307"/>
          </a:xfrm>
        </p:spPr>
        <p:txBody>
          <a:bodyPr>
            <a:normAutofit/>
          </a:bodyPr>
          <a:lstStyle/>
          <a:p>
            <a:pPr algn="just">
              <a:buFont typeface="Wingdings" pitchFamily="2" charset="2"/>
              <a:buChar char="Ø"/>
            </a:pPr>
            <a:r>
              <a:rPr lang="sl-SI" sz="2000" dirty="0" smtClean="0">
                <a:latin typeface="+mj-lt"/>
              </a:rPr>
              <a:t>neutemeljeno </a:t>
            </a:r>
            <a:r>
              <a:rPr lang="sl-SI" sz="2000" dirty="0">
                <a:latin typeface="+mj-lt"/>
              </a:rPr>
              <a:t>ali celo nezakonito vplivanje na delo in poseganje v pristojnosti organov ali uradnih oseb; </a:t>
            </a:r>
            <a:endParaRPr lang="sl-SI" sz="2000" dirty="0" smtClean="0">
              <a:latin typeface="+mj-lt"/>
            </a:endParaRPr>
          </a:p>
          <a:p>
            <a:pPr algn="just">
              <a:buFont typeface="Wingdings" pitchFamily="2" charset="2"/>
              <a:buChar char="Ø"/>
            </a:pPr>
            <a:r>
              <a:rPr lang="sl-SI" sz="2000" dirty="0" smtClean="0">
                <a:latin typeface="+mj-lt"/>
              </a:rPr>
              <a:t>privilegiranje </a:t>
            </a:r>
            <a:r>
              <a:rPr lang="sl-SI" sz="2000" dirty="0">
                <a:latin typeface="+mj-lt"/>
              </a:rPr>
              <a:t>točno določenega ponudnika ter s tem omogočanje neenakopravne obravnave ponudnikov; </a:t>
            </a:r>
            <a:endParaRPr lang="sl-SI" sz="2000" dirty="0" smtClean="0">
              <a:latin typeface="+mj-lt"/>
            </a:endParaRPr>
          </a:p>
          <a:p>
            <a:pPr algn="just">
              <a:buFont typeface="Wingdings" pitchFamily="2" charset="2"/>
              <a:buChar char="Ø"/>
            </a:pPr>
            <a:r>
              <a:rPr lang="sl-SI" sz="2000" dirty="0">
                <a:latin typeface="+mj-lt"/>
              </a:rPr>
              <a:t>neskrbno, nestrokovno delo uradnih oseb, ki brez ugovarjanja sledijo navodilom nepooblaščenih in nepristojnih oseb pri vodenju in odločanju v konkretnih postopkih ter s tem tudi ne ravnajo v skladu z etičnimi kodeksi; </a:t>
            </a:r>
            <a:endParaRPr lang="sl-SI" sz="2000" dirty="0" smtClean="0">
              <a:latin typeface="+mj-lt"/>
            </a:endParaRPr>
          </a:p>
          <a:p>
            <a:pPr algn="just">
              <a:buFont typeface="Wingdings" pitchFamily="2" charset="2"/>
              <a:buChar char="Ø"/>
            </a:pPr>
            <a:r>
              <a:rPr lang="sl-SI" sz="2000" dirty="0">
                <a:latin typeface="+mj-lt"/>
              </a:rPr>
              <a:t>t</a:t>
            </a:r>
            <a:r>
              <a:rPr lang="sl-SI" sz="2000" dirty="0" smtClean="0">
                <a:latin typeface="+mj-lt"/>
              </a:rPr>
              <a:t>veganja sprejemanja daril v povezavi z opravljanjem javnih nalog – izvajanjem razpisov.</a:t>
            </a:r>
            <a:endParaRPr lang="sl-SI" sz="2000" dirty="0">
              <a:latin typeface="+mj-lt"/>
            </a:endParaRPr>
          </a:p>
          <a:p>
            <a:pPr marL="0" indent="0">
              <a:buNone/>
            </a:pPr>
            <a:endParaRPr lang="sl-SI" dirty="0" smtClean="0">
              <a:latin typeface="+mj-lt"/>
            </a:endParaRPr>
          </a:p>
        </p:txBody>
      </p:sp>
    </p:spTree>
    <p:extLst>
      <p:ext uri="{BB962C8B-B14F-4D97-AF65-F5344CB8AC3E}">
        <p14:creationId xmlns:p14="http://schemas.microsoft.com/office/powerpoint/2010/main" val="1125203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980728"/>
            <a:ext cx="8229600" cy="1143000"/>
          </a:xfrm>
        </p:spPr>
        <p:txBody>
          <a:bodyPr>
            <a:normAutofit fontScale="90000"/>
          </a:bodyPr>
          <a:lstStyle/>
          <a:p>
            <a:r>
              <a:rPr lang="sl-SI" sz="4000" b="1" dirty="0"/>
              <a:t>UPRAVLJANJE S KORUPCIJSKIMI TVEGANJI - PRIPOROČILA</a:t>
            </a:r>
            <a:endParaRPr lang="sl-SI" sz="4000" b="1" dirty="0"/>
          </a:p>
        </p:txBody>
      </p:sp>
      <p:sp>
        <p:nvSpPr>
          <p:cNvPr id="3" name="Ograda vsebine 2"/>
          <p:cNvSpPr>
            <a:spLocks noGrp="1"/>
          </p:cNvSpPr>
          <p:nvPr>
            <p:ph idx="1"/>
          </p:nvPr>
        </p:nvSpPr>
        <p:spPr>
          <a:xfrm>
            <a:off x="457200" y="2132856"/>
            <a:ext cx="8229600" cy="3993307"/>
          </a:xfrm>
        </p:spPr>
        <p:txBody>
          <a:bodyPr>
            <a:noAutofit/>
          </a:bodyPr>
          <a:lstStyle/>
          <a:p>
            <a:pPr marL="0" lvl="0" indent="0">
              <a:buNone/>
            </a:pPr>
            <a:r>
              <a:rPr lang="sl-SI" sz="2400" dirty="0" smtClean="0">
                <a:latin typeface="+mj-lt"/>
              </a:rPr>
              <a:t>Priporočamo da:</a:t>
            </a:r>
            <a:endParaRPr lang="sl-SI" sz="2400" dirty="0" smtClean="0">
              <a:latin typeface="+mj-lt"/>
            </a:endParaRPr>
          </a:p>
          <a:p>
            <a:pPr lvl="0">
              <a:buFont typeface="Wingdings" pitchFamily="2" charset="2"/>
              <a:buChar char="Ø"/>
            </a:pPr>
            <a:r>
              <a:rPr lang="sl-SI" sz="2400" dirty="0" smtClean="0">
                <a:latin typeface="+mj-lt"/>
              </a:rPr>
              <a:t>dosledno </a:t>
            </a:r>
            <a:r>
              <a:rPr lang="sl-SI" sz="2400" dirty="0" smtClean="0">
                <a:latin typeface="+mj-lt"/>
              </a:rPr>
              <a:t>dokumentirate </a:t>
            </a:r>
            <a:r>
              <a:rPr lang="sl-SI" sz="2400" dirty="0">
                <a:latin typeface="+mj-lt"/>
              </a:rPr>
              <a:t>aktivnosti v </a:t>
            </a:r>
            <a:r>
              <a:rPr lang="sl-SI" sz="2400" dirty="0" smtClean="0">
                <a:latin typeface="+mj-lt"/>
              </a:rPr>
              <a:t>kakršnikolil predfazi </a:t>
            </a:r>
            <a:r>
              <a:rPr lang="sl-SI" sz="2400" dirty="0">
                <a:latin typeface="+mj-lt"/>
              </a:rPr>
              <a:t>(</a:t>
            </a:r>
            <a:r>
              <a:rPr lang="sl-SI" sz="2400" dirty="0" smtClean="0">
                <a:latin typeface="+mj-lt"/>
              </a:rPr>
              <a:t>pogovori, sestanki, </a:t>
            </a:r>
            <a:r>
              <a:rPr lang="sl-SI" sz="2400" dirty="0">
                <a:latin typeface="+mj-lt"/>
              </a:rPr>
              <a:t>udeležbe na seminarjih, sejmih, ipd., kjer se </a:t>
            </a:r>
            <a:r>
              <a:rPr lang="sl-SI" sz="2400" dirty="0" smtClean="0">
                <a:latin typeface="+mj-lt"/>
              </a:rPr>
              <a:t>seznanjate </a:t>
            </a:r>
            <a:r>
              <a:rPr lang="sl-SI" sz="2400" dirty="0">
                <a:latin typeface="+mj-lt"/>
              </a:rPr>
              <a:t>s </a:t>
            </a:r>
            <a:r>
              <a:rPr lang="sl-SI" sz="2400" dirty="0" smtClean="0">
                <a:latin typeface="+mj-lt"/>
              </a:rPr>
              <a:t>stanjem), </a:t>
            </a:r>
            <a:endParaRPr lang="sl-SI" sz="2400" dirty="0">
              <a:latin typeface="+mj-lt"/>
            </a:endParaRPr>
          </a:p>
          <a:p>
            <a:pPr lvl="0">
              <a:buFont typeface="Wingdings" pitchFamily="2" charset="2"/>
              <a:buChar char="Ø"/>
            </a:pPr>
            <a:r>
              <a:rPr lang="sl-SI" sz="2400" dirty="0">
                <a:latin typeface="+mj-lt"/>
              </a:rPr>
              <a:t>razpisno dokumentacijo </a:t>
            </a:r>
            <a:r>
              <a:rPr lang="sl-SI" sz="2400" dirty="0" smtClean="0">
                <a:latin typeface="+mj-lt"/>
              </a:rPr>
              <a:t>pripravite na </a:t>
            </a:r>
            <a:r>
              <a:rPr lang="sl-SI" sz="2400" dirty="0">
                <a:latin typeface="+mj-lt"/>
              </a:rPr>
              <a:t>način, da bo </a:t>
            </a:r>
            <a:r>
              <a:rPr lang="sl-SI" sz="2400" dirty="0" smtClean="0">
                <a:latin typeface="+mj-lt"/>
              </a:rPr>
              <a:t>odražala dejanske potrebe oziroma temeljila </a:t>
            </a:r>
            <a:r>
              <a:rPr lang="sl-SI" sz="2400" dirty="0" smtClean="0">
                <a:latin typeface="+mj-lt"/>
              </a:rPr>
              <a:t>na dejanskem stanju,</a:t>
            </a:r>
            <a:endParaRPr lang="sl-SI" sz="2400" dirty="0">
              <a:latin typeface="+mj-lt"/>
            </a:endParaRPr>
          </a:p>
          <a:p>
            <a:pPr lvl="0">
              <a:buFont typeface="Wingdings" pitchFamily="2" charset="2"/>
              <a:buChar char="Ø"/>
            </a:pPr>
            <a:r>
              <a:rPr lang="sl-SI" sz="2400" dirty="0" smtClean="0">
                <a:latin typeface="+mj-lt"/>
              </a:rPr>
              <a:t>poskrbite </a:t>
            </a:r>
            <a:r>
              <a:rPr lang="sl-SI" sz="2400" dirty="0">
                <a:latin typeface="+mj-lt"/>
              </a:rPr>
              <a:t>za proaktivno transparentnost </a:t>
            </a:r>
            <a:r>
              <a:rPr lang="sl-SI" sz="2400" dirty="0" smtClean="0">
                <a:latin typeface="+mj-lt"/>
              </a:rPr>
              <a:t>(pravočasno in transparentno obveščanje javnosti, objave na mestih, ki so dostopna, poskrbeti za jasnost in razumljivost informacij),</a:t>
            </a:r>
            <a:endParaRPr lang="sl-SI" sz="2400" dirty="0">
              <a:latin typeface="+mj-lt"/>
            </a:endParaRPr>
          </a:p>
        </p:txBody>
      </p:sp>
    </p:spTree>
    <p:extLst>
      <p:ext uri="{BB962C8B-B14F-4D97-AF65-F5344CB8AC3E}">
        <p14:creationId xmlns:p14="http://schemas.microsoft.com/office/powerpoint/2010/main" val="27582904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980728"/>
            <a:ext cx="8229600" cy="1143000"/>
          </a:xfrm>
        </p:spPr>
        <p:txBody>
          <a:bodyPr>
            <a:normAutofit fontScale="90000"/>
          </a:bodyPr>
          <a:lstStyle/>
          <a:p>
            <a:r>
              <a:rPr lang="sl-SI" sz="4000" b="1" dirty="0" smtClean="0"/>
              <a:t>UPRAVLJANJE S KORUPCIJSKIMI TVEGANJI - PRIPOROČILA</a:t>
            </a:r>
            <a:endParaRPr lang="sl-SI" sz="4000" b="1" dirty="0"/>
          </a:p>
        </p:txBody>
      </p:sp>
      <p:sp>
        <p:nvSpPr>
          <p:cNvPr id="3" name="Ograda vsebine 2"/>
          <p:cNvSpPr>
            <a:spLocks noGrp="1"/>
          </p:cNvSpPr>
          <p:nvPr>
            <p:ph idx="1"/>
          </p:nvPr>
        </p:nvSpPr>
        <p:spPr>
          <a:xfrm>
            <a:off x="457200" y="2132856"/>
            <a:ext cx="8229600" cy="3993307"/>
          </a:xfrm>
        </p:spPr>
        <p:txBody>
          <a:bodyPr>
            <a:noAutofit/>
          </a:bodyPr>
          <a:lstStyle/>
          <a:p>
            <a:pPr lvl="0">
              <a:buFont typeface="Wingdings" pitchFamily="2" charset="2"/>
              <a:buChar char="Ø"/>
            </a:pPr>
            <a:endParaRPr lang="sl-SI" sz="2400" dirty="0" smtClean="0">
              <a:latin typeface="+mj-lt"/>
            </a:endParaRPr>
          </a:p>
          <a:p>
            <a:pPr lvl="0">
              <a:buFont typeface="Wingdings" pitchFamily="2" charset="2"/>
              <a:buChar char="Ø"/>
            </a:pPr>
            <a:r>
              <a:rPr lang="sl-SI" sz="2400" dirty="0" smtClean="0">
                <a:latin typeface="+mj-lt"/>
              </a:rPr>
              <a:t>tudi </a:t>
            </a:r>
            <a:r>
              <a:rPr lang="sl-SI" sz="2400" dirty="0">
                <a:latin typeface="+mj-lt"/>
              </a:rPr>
              <a:t>v primerih, v katerih zakon izrecno ne zahteva preverjanja resničnosti izjav </a:t>
            </a:r>
            <a:r>
              <a:rPr lang="sl-SI" sz="2400" dirty="0" smtClean="0">
                <a:latin typeface="+mj-lt"/>
              </a:rPr>
              <a:t>prijaviteljev na javne razpise, </a:t>
            </a:r>
            <a:r>
              <a:rPr lang="sl-SI" sz="2400" dirty="0" smtClean="0">
                <a:latin typeface="+mj-lt"/>
              </a:rPr>
              <a:t>preverite </a:t>
            </a:r>
            <a:r>
              <a:rPr lang="sl-SI" sz="2400" dirty="0">
                <a:latin typeface="+mj-lt"/>
              </a:rPr>
              <a:t>resničnost kandidatovih pisnih izjav</a:t>
            </a:r>
            <a:r>
              <a:rPr lang="sl-SI" sz="2400" dirty="0" smtClean="0">
                <a:latin typeface="+mj-lt"/>
              </a:rPr>
              <a:t>,</a:t>
            </a:r>
            <a:r>
              <a:rPr lang="sl-SI" sz="2400" dirty="0">
                <a:latin typeface="+mj-lt"/>
              </a:rPr>
              <a:t> </a:t>
            </a:r>
          </a:p>
          <a:p>
            <a:pPr lvl="0">
              <a:buFont typeface="Wingdings" pitchFamily="2" charset="2"/>
              <a:buChar char="Ø"/>
            </a:pPr>
            <a:r>
              <a:rPr lang="sl-SI" sz="2400" dirty="0">
                <a:latin typeface="+mj-lt"/>
              </a:rPr>
              <a:t>internih pravil </a:t>
            </a:r>
            <a:r>
              <a:rPr lang="sl-SI" sz="2400" dirty="0" smtClean="0">
                <a:latin typeface="+mj-lt"/>
              </a:rPr>
              <a:t>javnih razpisov </a:t>
            </a:r>
            <a:r>
              <a:rPr lang="sl-SI" sz="2400" dirty="0">
                <a:latin typeface="+mj-lt"/>
              </a:rPr>
              <a:t>ne </a:t>
            </a:r>
            <a:r>
              <a:rPr lang="sl-SI" sz="2400" dirty="0" smtClean="0">
                <a:latin typeface="+mj-lt"/>
              </a:rPr>
              <a:t>prilagajate </a:t>
            </a:r>
            <a:r>
              <a:rPr lang="sl-SI" sz="2400" dirty="0" smtClean="0">
                <a:latin typeface="+mj-lt"/>
              </a:rPr>
              <a:t>konkretnemu razpisu,</a:t>
            </a:r>
            <a:endParaRPr lang="sl-SI" sz="2400" dirty="0">
              <a:latin typeface="+mj-lt"/>
            </a:endParaRPr>
          </a:p>
          <a:p>
            <a:pPr lvl="0">
              <a:buFont typeface="Wingdings" pitchFamily="2" charset="2"/>
              <a:buChar char="Ø"/>
            </a:pPr>
            <a:r>
              <a:rPr lang="sl-SI" sz="2400" dirty="0">
                <a:latin typeface="+mj-lt"/>
              </a:rPr>
              <a:t>jasno </a:t>
            </a:r>
            <a:r>
              <a:rPr lang="sl-SI" sz="2400" dirty="0" smtClean="0">
                <a:latin typeface="+mj-lt"/>
              </a:rPr>
              <a:t>določite </a:t>
            </a:r>
            <a:r>
              <a:rPr lang="sl-SI" sz="2400" dirty="0">
                <a:latin typeface="+mj-lt"/>
              </a:rPr>
              <a:t>vsebino razpisne dokumentacije, in sicer na način, da ključna vsebina (pogoji za sodelovanje, </a:t>
            </a:r>
            <a:r>
              <a:rPr lang="sl-SI" sz="2400" dirty="0" smtClean="0">
                <a:latin typeface="+mj-lt"/>
              </a:rPr>
              <a:t>merila, kriteriji) </a:t>
            </a:r>
            <a:r>
              <a:rPr lang="sl-SI" sz="2400" dirty="0">
                <a:latin typeface="+mj-lt"/>
              </a:rPr>
              <a:t>ne dopušča različnih interpretacij</a:t>
            </a:r>
            <a:r>
              <a:rPr lang="sl-SI" sz="2400" dirty="0" smtClean="0">
                <a:latin typeface="+mj-lt"/>
              </a:rPr>
              <a:t>,</a:t>
            </a:r>
            <a:r>
              <a:rPr lang="sl-SI" sz="2400" dirty="0">
                <a:latin typeface="+mj-lt"/>
              </a:rPr>
              <a:t> </a:t>
            </a:r>
          </a:p>
          <a:p>
            <a:pPr marL="0" indent="0">
              <a:buNone/>
            </a:pPr>
            <a:r>
              <a:rPr lang="sl-SI" sz="2000" dirty="0"/>
              <a:t> </a:t>
            </a:r>
          </a:p>
        </p:txBody>
      </p:sp>
    </p:spTree>
    <p:extLst>
      <p:ext uri="{BB962C8B-B14F-4D97-AF65-F5344CB8AC3E}">
        <p14:creationId xmlns:p14="http://schemas.microsoft.com/office/powerpoint/2010/main" val="26948201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980728"/>
            <a:ext cx="8229600" cy="1143000"/>
          </a:xfrm>
        </p:spPr>
        <p:txBody>
          <a:bodyPr>
            <a:normAutofit fontScale="90000"/>
          </a:bodyPr>
          <a:lstStyle/>
          <a:p>
            <a:r>
              <a:rPr lang="sl-SI" sz="4000" b="1" dirty="0"/>
              <a:t>UPRAVLJANJE S KORUPCIJSKIMI TVEGANJI - PRIPOROČILA</a:t>
            </a:r>
          </a:p>
        </p:txBody>
      </p:sp>
      <p:sp>
        <p:nvSpPr>
          <p:cNvPr id="3" name="Ograda vsebine 2"/>
          <p:cNvSpPr>
            <a:spLocks noGrp="1"/>
          </p:cNvSpPr>
          <p:nvPr>
            <p:ph idx="1"/>
          </p:nvPr>
        </p:nvSpPr>
        <p:spPr>
          <a:xfrm>
            <a:off x="457200" y="2132856"/>
            <a:ext cx="8229600" cy="3993307"/>
          </a:xfrm>
        </p:spPr>
        <p:txBody>
          <a:bodyPr>
            <a:noAutofit/>
          </a:bodyPr>
          <a:lstStyle/>
          <a:p>
            <a:pPr>
              <a:buFont typeface="Wingdings" pitchFamily="2" charset="2"/>
              <a:buChar char="Ø"/>
            </a:pPr>
            <a:endParaRPr lang="sl-SI" sz="2400" dirty="0" smtClean="0">
              <a:latin typeface="+mj-lt"/>
            </a:endParaRPr>
          </a:p>
          <a:p>
            <a:pPr>
              <a:buFont typeface="Wingdings" pitchFamily="2" charset="2"/>
              <a:buChar char="Ø"/>
            </a:pPr>
            <a:r>
              <a:rPr lang="sl-SI" sz="2400" dirty="0" smtClean="0">
                <a:latin typeface="+mj-lt"/>
              </a:rPr>
              <a:t>pri </a:t>
            </a:r>
            <a:r>
              <a:rPr lang="sl-SI" sz="2400" dirty="0">
                <a:latin typeface="+mj-lt"/>
              </a:rPr>
              <a:t>označevanju </a:t>
            </a:r>
            <a:r>
              <a:rPr lang="sl-SI" sz="2400" dirty="0" smtClean="0">
                <a:latin typeface="+mj-lt"/>
              </a:rPr>
              <a:t>morebitne tajnosti </a:t>
            </a:r>
            <a:r>
              <a:rPr lang="sl-SI" sz="2400" dirty="0">
                <a:latin typeface="+mj-lt"/>
              </a:rPr>
              <a:t>dokumentacije v zvezi z </a:t>
            </a:r>
            <a:r>
              <a:rPr lang="sl-SI" sz="2400" dirty="0" smtClean="0">
                <a:latin typeface="+mj-lt"/>
              </a:rPr>
              <a:t>javnimi razpisi </a:t>
            </a:r>
            <a:r>
              <a:rPr lang="sl-SI" sz="2400" dirty="0" smtClean="0">
                <a:latin typeface="+mj-lt"/>
              </a:rPr>
              <a:t>upoštevate </a:t>
            </a:r>
            <a:r>
              <a:rPr lang="sl-SI" sz="2400" dirty="0">
                <a:latin typeface="+mj-lt"/>
              </a:rPr>
              <a:t>z zakonom vzpostavljene standarde in strokovna merila, </a:t>
            </a:r>
            <a:endParaRPr lang="sl-SI" sz="2400" dirty="0" smtClean="0">
              <a:latin typeface="+mj-lt"/>
            </a:endParaRPr>
          </a:p>
          <a:p>
            <a:pPr lvl="0">
              <a:buFont typeface="Wingdings" pitchFamily="2" charset="2"/>
              <a:buChar char="Ø"/>
            </a:pPr>
            <a:r>
              <a:rPr lang="sl-SI" sz="2400" dirty="0">
                <a:latin typeface="+mj-lt"/>
              </a:rPr>
              <a:t>pri vodenju postopkov javnih razpisov, v katerikoli fazi postopka, </a:t>
            </a:r>
            <a:r>
              <a:rPr lang="sl-SI" sz="2400" dirty="0" smtClean="0">
                <a:latin typeface="+mj-lt"/>
              </a:rPr>
              <a:t>dokumentirate </a:t>
            </a:r>
            <a:r>
              <a:rPr lang="sl-SI" sz="2400" dirty="0">
                <a:latin typeface="+mj-lt"/>
              </a:rPr>
              <a:t>opravljeno delo in ga </a:t>
            </a:r>
            <a:r>
              <a:rPr lang="sl-SI" sz="2400" dirty="0" smtClean="0">
                <a:latin typeface="+mj-lt"/>
              </a:rPr>
              <a:t>evidentirate </a:t>
            </a:r>
            <a:r>
              <a:rPr lang="sl-SI" sz="2400" dirty="0">
                <a:latin typeface="+mj-lt"/>
              </a:rPr>
              <a:t>v evidenci dokumentarnega </a:t>
            </a:r>
            <a:r>
              <a:rPr lang="sl-SI" sz="2400" dirty="0" smtClean="0">
                <a:latin typeface="+mj-lt"/>
              </a:rPr>
              <a:t>gradiva.</a:t>
            </a:r>
            <a:endParaRPr lang="sl-SI" sz="2400" dirty="0">
              <a:latin typeface="+mj-lt"/>
            </a:endParaRPr>
          </a:p>
          <a:p>
            <a:pPr>
              <a:buFont typeface="Wingdings" pitchFamily="2" charset="2"/>
              <a:buChar char="Ø"/>
            </a:pPr>
            <a:endParaRPr lang="sl-SI" sz="2000" dirty="0" smtClean="0">
              <a:latin typeface="+mj-lt"/>
            </a:endParaRPr>
          </a:p>
        </p:txBody>
      </p:sp>
    </p:spTree>
    <p:extLst>
      <p:ext uri="{BB962C8B-B14F-4D97-AF65-F5344CB8AC3E}">
        <p14:creationId xmlns:p14="http://schemas.microsoft.com/office/powerpoint/2010/main" val="380743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467544" y="980728"/>
            <a:ext cx="8229600" cy="1143000"/>
          </a:xfrm>
        </p:spPr>
        <p:txBody>
          <a:bodyPr>
            <a:normAutofit fontScale="90000"/>
          </a:bodyPr>
          <a:lstStyle/>
          <a:p>
            <a:r>
              <a:rPr lang="sl-SI" sz="4000" b="1" dirty="0"/>
              <a:t>KORUPCIJSKA TVEGANJA V POSTOPKIH PODELJEVANJA SREDSTEV</a:t>
            </a:r>
          </a:p>
        </p:txBody>
      </p:sp>
      <p:sp>
        <p:nvSpPr>
          <p:cNvPr id="3" name="Ograda vsebine 2"/>
          <p:cNvSpPr>
            <a:spLocks noGrp="1"/>
          </p:cNvSpPr>
          <p:nvPr>
            <p:ph idx="1"/>
          </p:nvPr>
        </p:nvSpPr>
        <p:spPr>
          <a:xfrm>
            <a:off x="457200" y="2132856"/>
            <a:ext cx="8229600" cy="3993307"/>
          </a:xfrm>
        </p:spPr>
        <p:txBody>
          <a:bodyPr>
            <a:noAutofit/>
          </a:bodyPr>
          <a:lstStyle/>
          <a:p>
            <a:pPr marL="0" lvl="0" indent="0">
              <a:buNone/>
            </a:pPr>
            <a:endParaRPr lang="sl-SI" sz="2400" b="1" u="sng" dirty="0" smtClean="0">
              <a:latin typeface="+mj-lt"/>
            </a:endParaRPr>
          </a:p>
          <a:p>
            <a:pPr marL="0" lvl="0" indent="0">
              <a:buNone/>
            </a:pPr>
            <a:r>
              <a:rPr lang="sl-SI" sz="2400" b="1" u="sng" dirty="0" smtClean="0">
                <a:latin typeface="+mj-lt"/>
              </a:rPr>
              <a:t>SPLOŠNO </a:t>
            </a:r>
            <a:r>
              <a:rPr lang="sl-SI" sz="2400" b="1" u="sng" dirty="0" smtClean="0">
                <a:latin typeface="+mj-lt"/>
              </a:rPr>
              <a:t>VODILO</a:t>
            </a:r>
          </a:p>
          <a:p>
            <a:pPr marL="0" lvl="0" indent="0">
              <a:buNone/>
            </a:pPr>
            <a:endParaRPr lang="sl-SI" sz="2000" b="1" dirty="0" smtClean="0">
              <a:latin typeface="+mj-lt"/>
            </a:endParaRPr>
          </a:p>
          <a:p>
            <a:pPr marL="0" lvl="0" indent="0" algn="just">
              <a:buNone/>
            </a:pPr>
            <a:r>
              <a:rPr lang="sl-SI" sz="2400" b="1" dirty="0" smtClean="0">
                <a:latin typeface="+mj-lt"/>
              </a:rPr>
              <a:t>VZPOSTAVITEV mehanizmov </a:t>
            </a:r>
            <a:r>
              <a:rPr lang="sl-SI" sz="2400" b="1" dirty="0">
                <a:latin typeface="+mj-lt"/>
              </a:rPr>
              <a:t>za zaznavanje in upravljanje z morebitnimi korupcijskimi tveganji, učinkovit interni nadzor skladnosti ravnanj zaposlenih, ki delajo na področju </a:t>
            </a:r>
            <a:r>
              <a:rPr lang="sl-SI" sz="2400" b="1" dirty="0" smtClean="0">
                <a:latin typeface="+mj-lt"/>
              </a:rPr>
              <a:t>razpisov </a:t>
            </a:r>
            <a:r>
              <a:rPr lang="sl-SI" sz="2400" b="1" dirty="0">
                <a:latin typeface="+mj-lt"/>
              </a:rPr>
              <a:t>ter notranje poti za prijavo neetičnih/nezakonitih zahtev in ravnanj </a:t>
            </a:r>
            <a:r>
              <a:rPr lang="sl-SI" sz="2400" b="1" dirty="0" smtClean="0">
                <a:latin typeface="+mj-lt"/>
              </a:rPr>
              <a:t>zaposlenih, prijaviteljev na razpise...</a:t>
            </a:r>
            <a:endParaRPr lang="sl-SI" sz="2400" dirty="0">
              <a:latin typeface="+mj-lt"/>
            </a:endParaRPr>
          </a:p>
        </p:txBody>
      </p:sp>
    </p:spTree>
    <p:extLst>
      <p:ext uri="{BB962C8B-B14F-4D97-AF65-F5344CB8AC3E}">
        <p14:creationId xmlns:p14="http://schemas.microsoft.com/office/powerpoint/2010/main" val="1169463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sz="3600" b="1" dirty="0" smtClean="0"/>
              <a:t>ZIntPK- SUBSIDIARNOST UPORABE</a:t>
            </a:r>
            <a:r>
              <a:rPr lang="sl-SI" dirty="0" smtClean="0"/>
              <a:t/>
            </a:r>
            <a:br>
              <a:rPr lang="sl-SI" dirty="0" smtClean="0"/>
            </a:br>
            <a:endParaRPr lang="sl-SI" dirty="0"/>
          </a:p>
        </p:txBody>
      </p:sp>
      <p:sp>
        <p:nvSpPr>
          <p:cNvPr id="3" name="Ograda vsebine 2"/>
          <p:cNvSpPr>
            <a:spLocks noGrp="1"/>
          </p:cNvSpPr>
          <p:nvPr>
            <p:ph idx="1"/>
          </p:nvPr>
        </p:nvSpPr>
        <p:spPr>
          <a:xfrm>
            <a:off x="395536" y="2204864"/>
            <a:ext cx="8229600" cy="3345235"/>
          </a:xfrm>
        </p:spPr>
        <p:txBody>
          <a:bodyPr/>
          <a:lstStyle/>
          <a:p>
            <a:pPr marL="0" indent="0" algn="just">
              <a:buNone/>
            </a:pPr>
            <a:r>
              <a:rPr lang="sl-SI" sz="2800" dirty="0" smtClean="0">
                <a:latin typeface="+mj-lt"/>
              </a:rPr>
              <a:t>Ta zakon velja za javni sektor, če drug zakon vprašanj, ki so urejena s tem zakonom, ne ureja drugače.</a:t>
            </a:r>
          </a:p>
        </p:txBody>
      </p:sp>
    </p:spTree>
    <p:extLst>
      <p:ext uri="{BB962C8B-B14F-4D97-AF65-F5344CB8AC3E}">
        <p14:creationId xmlns:p14="http://schemas.microsoft.com/office/powerpoint/2010/main" val="55678624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dstavitev2">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o meri 1">
      <a:majorFont>
        <a:latin typeface="Arial Narrow"/>
        <a:ea typeface=""/>
        <a:cs typeface=""/>
      </a:majorFont>
      <a:minorFont>
        <a:latin typeface="Arial"/>
        <a:ea typeface=""/>
        <a:cs typeface=""/>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Predstavitev2</Template>
  <TotalTime>3945</TotalTime>
  <Words>1830</Words>
  <Application>Microsoft Office PowerPoint</Application>
  <PresentationFormat>Diaprojekcija na zaslonu (4:3)</PresentationFormat>
  <Paragraphs>103</Paragraphs>
  <Slides>24</Slides>
  <Notes>4</Notes>
  <HiddenSlides>0</HiddenSlides>
  <MMClips>0</MMClips>
  <ScaleCrop>false</ScaleCrop>
  <HeadingPairs>
    <vt:vector size="4" baseType="variant">
      <vt:variant>
        <vt:lpstr>Tema</vt:lpstr>
      </vt:variant>
      <vt:variant>
        <vt:i4>1</vt:i4>
      </vt:variant>
      <vt:variant>
        <vt:lpstr>Naslovi diapozitivov</vt:lpstr>
      </vt:variant>
      <vt:variant>
        <vt:i4>24</vt:i4>
      </vt:variant>
    </vt:vector>
  </HeadingPairs>
  <TitlesOfParts>
    <vt:vector size="25" baseType="lpstr">
      <vt:lpstr>Predstavitev2</vt:lpstr>
      <vt:lpstr>Zaznana tveganja pri podeljevanju sredstev ter nasprotje interesov po določbah ZIntPK</vt:lpstr>
      <vt:lpstr>TEME</vt:lpstr>
      <vt:lpstr>KORUPCIJSKA TVEGANJA V POSTOPKIH PODELJEVANJA SREDSTEV</vt:lpstr>
      <vt:lpstr>KORUPCIJSKA TVEGANJA V POSTOPKIH PODELJEVANJA SREDSTEV</vt:lpstr>
      <vt:lpstr>UPRAVLJANJE S KORUPCIJSKIMI TVEGANJI - PRIPOROČILA</vt:lpstr>
      <vt:lpstr>UPRAVLJANJE S KORUPCIJSKIMI TVEGANJI - PRIPOROČILA</vt:lpstr>
      <vt:lpstr>UPRAVLJANJE S KORUPCIJSKIMI TVEGANJI - PRIPOROČILA</vt:lpstr>
      <vt:lpstr>KORUPCIJSKA TVEGANJA V POSTOPKIH PODELJEVANJA SREDSTEV</vt:lpstr>
      <vt:lpstr>ZIntPK- SUBSIDIARNOST UPORABE </vt:lpstr>
      <vt:lpstr>ZIntPK- SUBSIDIARNOST UPORABE</vt:lpstr>
      <vt:lpstr>ZIntPK- SUBSIDIARNOST UPORABE</vt:lpstr>
      <vt:lpstr>NASPROTJE INTERESOV – KAJ JE?</vt:lpstr>
      <vt:lpstr>KDO SO URADNE OSEBE?</vt:lpstr>
      <vt:lpstr>KDO SO URADNE OSEBE?</vt:lpstr>
      <vt:lpstr>ZASEBNI INTERES URADNE OSEBE</vt:lpstr>
      <vt:lpstr>KDO SO DRUŽINSKI ČLANI?</vt:lpstr>
      <vt:lpstr>STIKI - INTENZIVNOST!</vt:lpstr>
      <vt:lpstr>RAVNANJE V PRIMERU OKOLIŠČIN NASPROTJA INTERESOV (37. in 38. člen ZIntPK)</vt:lpstr>
      <vt:lpstr>RAVNANJE V PRIMERU OKOLIŠČIN NASPROTJA INTERESOV (37. in 38. člen ZIntPK)</vt:lpstr>
      <vt:lpstr>RAVNANJE V PRIMERU OKOLIŠČIN NASPROTJA INTERESOV (37. in 38. člen ZIntPK)</vt:lpstr>
      <vt:lpstr>USTREZNO UKREPANJE</vt:lpstr>
      <vt:lpstr>POMEMBNO</vt:lpstr>
      <vt:lpstr>Nasprotje interesov – primeri</vt:lpstr>
      <vt:lpstr> Sistemsko pojasnilo o nasprotju interesov: https://www.kpk-rs.si/kpk/wp-content/uploads/2022/05/Sistemsko_pojasnilo_o_nasprotju_int.pdf   Hvala za pozornost!  anti.korupcija@kpk-rs.si   </vt:lpstr>
    </vt:vector>
  </TitlesOfParts>
  <Company>DELO d.d.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KOMISIJA ZA PREPREČEVANJE KORUPCIJE</dc:title>
  <dc:creator>jskrbec</dc:creator>
  <cp:lastModifiedBy>Katja Mihelič-Sušnik</cp:lastModifiedBy>
  <cp:revision>245</cp:revision>
  <cp:lastPrinted>2022-09-19T09:17:05Z</cp:lastPrinted>
  <dcterms:created xsi:type="dcterms:W3CDTF">2017-10-02T13:40:20Z</dcterms:created>
  <dcterms:modified xsi:type="dcterms:W3CDTF">2022-09-19T09:19:43Z</dcterms:modified>
</cp:coreProperties>
</file>