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61"/>
  </p:notesMasterIdLst>
  <p:handoutMasterIdLst>
    <p:handoutMasterId r:id="rId62"/>
  </p:handoutMasterIdLst>
  <p:sldIdLst>
    <p:sldId id="560" r:id="rId6"/>
    <p:sldId id="571" r:id="rId7"/>
    <p:sldId id="572" r:id="rId8"/>
    <p:sldId id="573" r:id="rId9"/>
    <p:sldId id="585" r:id="rId10"/>
    <p:sldId id="609" r:id="rId11"/>
    <p:sldId id="610" r:id="rId12"/>
    <p:sldId id="611" r:id="rId13"/>
    <p:sldId id="612" r:id="rId14"/>
    <p:sldId id="613" r:id="rId15"/>
    <p:sldId id="614" r:id="rId16"/>
    <p:sldId id="615" r:id="rId17"/>
    <p:sldId id="616" r:id="rId18"/>
    <p:sldId id="617" r:id="rId19"/>
    <p:sldId id="618" r:id="rId20"/>
    <p:sldId id="619" r:id="rId21"/>
    <p:sldId id="620" r:id="rId22"/>
    <p:sldId id="621" r:id="rId23"/>
    <p:sldId id="622" r:id="rId24"/>
    <p:sldId id="623" r:id="rId25"/>
    <p:sldId id="603" r:id="rId26"/>
    <p:sldId id="626" r:id="rId27"/>
    <p:sldId id="625" r:id="rId28"/>
    <p:sldId id="627" r:id="rId29"/>
    <p:sldId id="629" r:id="rId30"/>
    <p:sldId id="630" r:id="rId31"/>
    <p:sldId id="631" r:id="rId32"/>
    <p:sldId id="632" r:id="rId33"/>
    <p:sldId id="633" r:id="rId34"/>
    <p:sldId id="634" r:id="rId35"/>
    <p:sldId id="635" r:id="rId36"/>
    <p:sldId id="636" r:id="rId37"/>
    <p:sldId id="637" r:id="rId38"/>
    <p:sldId id="638" r:id="rId39"/>
    <p:sldId id="640" r:id="rId40"/>
    <p:sldId id="641" r:id="rId41"/>
    <p:sldId id="642" r:id="rId42"/>
    <p:sldId id="643" r:id="rId43"/>
    <p:sldId id="644" r:id="rId44"/>
    <p:sldId id="645" r:id="rId45"/>
    <p:sldId id="646" r:id="rId46"/>
    <p:sldId id="647" r:id="rId47"/>
    <p:sldId id="648" r:id="rId48"/>
    <p:sldId id="649" r:id="rId49"/>
    <p:sldId id="650" r:id="rId50"/>
    <p:sldId id="599" r:id="rId51"/>
    <p:sldId id="600" r:id="rId52"/>
    <p:sldId id="601" r:id="rId53"/>
    <p:sldId id="605" r:id="rId54"/>
    <p:sldId id="584" r:id="rId55"/>
    <p:sldId id="604" r:id="rId56"/>
    <p:sldId id="606" r:id="rId57"/>
    <p:sldId id="608" r:id="rId58"/>
    <p:sldId id="607" r:id="rId59"/>
    <p:sldId id="569" r:id="rId60"/>
  </p:sldIdLst>
  <p:sldSz cx="9144000" cy="6858000" type="screen4x3"/>
  <p:notesSz cx="6858000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86951" autoAdjust="0"/>
  </p:normalViewPr>
  <p:slideViewPr>
    <p:cSldViewPr>
      <p:cViewPr varScale="1">
        <p:scale>
          <a:sx n="74" d="100"/>
          <a:sy n="74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orient="horz" pos="3127"/>
        <p:guide pos="2179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viewProps" Target="view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54882-A2B4-47ED-AD12-CCDF451B221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E039DFE6-EE30-4BBC-853D-3C89AD4996CA}">
      <dgm:prSet phldrT="[besedilo]" custT="1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sl-SI" sz="2400" b="1" dirty="0" smtClean="0">
              <a:latin typeface="+mj-lt"/>
            </a:rPr>
            <a:t>Absolutno prepovedana d.</a:t>
          </a:r>
          <a:endParaRPr lang="sl-SI" sz="2400" b="1" dirty="0">
            <a:latin typeface="+mj-lt"/>
          </a:endParaRPr>
        </a:p>
      </dgm:t>
    </dgm:pt>
    <dgm:pt modelId="{4F8EA8CD-5A94-47AA-9640-D6B43A64D3BA}" type="parTrans" cxnId="{BC7BA717-0FDA-4C8D-9514-1088A9F0762A}">
      <dgm:prSet/>
      <dgm:spPr/>
      <dgm:t>
        <a:bodyPr/>
        <a:lstStyle/>
        <a:p>
          <a:endParaRPr lang="sl-SI"/>
        </a:p>
      </dgm:t>
    </dgm:pt>
    <dgm:pt modelId="{9167D9E5-D96F-4D30-BBFB-17BC88A38168}" type="sibTrans" cxnId="{BC7BA717-0FDA-4C8D-9514-1088A9F0762A}">
      <dgm:prSet/>
      <dgm:spPr/>
      <dgm:t>
        <a:bodyPr/>
        <a:lstStyle/>
        <a:p>
          <a:endParaRPr lang="sl-SI"/>
        </a:p>
      </dgm:t>
    </dgm:pt>
    <dgm:pt modelId="{D9C24AFA-FC3B-42E2-B022-C6B6AE25A50D}">
      <dgm:prSet phldrT="[besedilo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sl-SI" sz="1400" b="1" dirty="0" smtClean="0">
              <a:latin typeface="+mj-lt"/>
            </a:rPr>
            <a:t>Darila, ki lahko vplivajo/ustvarjajo videz, da vplivajo na objektivno in nepristransko opravljanje nalog/pristojnosti/pooblastil uradne osebe</a:t>
          </a:r>
          <a:endParaRPr lang="sl-SI" sz="1400" b="1" dirty="0">
            <a:latin typeface="+mj-lt"/>
          </a:endParaRPr>
        </a:p>
      </dgm:t>
    </dgm:pt>
    <dgm:pt modelId="{936D2AE7-887C-42BF-BD5F-6652B3247873}" type="parTrans" cxnId="{92E317FD-0515-4193-AFBB-EB5F1DBFD0AE}">
      <dgm:prSet/>
      <dgm:spPr/>
      <dgm:t>
        <a:bodyPr/>
        <a:lstStyle/>
        <a:p>
          <a:endParaRPr lang="sl-SI"/>
        </a:p>
      </dgm:t>
    </dgm:pt>
    <dgm:pt modelId="{1A7F0E39-2816-414B-B7ED-9E45BB764461}" type="sibTrans" cxnId="{92E317FD-0515-4193-AFBB-EB5F1DBFD0AE}">
      <dgm:prSet/>
      <dgm:spPr/>
      <dgm:t>
        <a:bodyPr/>
        <a:lstStyle/>
        <a:p>
          <a:endParaRPr lang="sl-SI"/>
        </a:p>
      </dgm:t>
    </dgm:pt>
    <dgm:pt modelId="{80DF0CDF-71C7-4161-A91F-BAC097B1A969}">
      <dgm:prSet phldrT="[besedilo]"/>
      <dgm:spPr>
        <a:solidFill>
          <a:srgbClr val="7030A0">
            <a:alpha val="90000"/>
          </a:srgbClr>
        </a:solidFill>
      </dgm:spPr>
      <dgm:t>
        <a:bodyPr/>
        <a:lstStyle/>
        <a:p>
          <a:r>
            <a:rPr lang="sl-SI" b="1" dirty="0" smtClean="0">
              <a:latin typeface="+mj-lt"/>
            </a:rPr>
            <a:t>Druga darila</a:t>
          </a:r>
          <a:endParaRPr lang="sl-SI" b="1" dirty="0">
            <a:latin typeface="+mj-lt"/>
          </a:endParaRPr>
        </a:p>
      </dgm:t>
    </dgm:pt>
    <dgm:pt modelId="{AB8E4603-AF59-4688-95EE-6F78F0DBD09A}" type="parTrans" cxnId="{9BEFE699-D77E-4AEC-8450-B42D83A168AB}">
      <dgm:prSet/>
      <dgm:spPr/>
      <dgm:t>
        <a:bodyPr/>
        <a:lstStyle/>
        <a:p>
          <a:endParaRPr lang="sl-SI"/>
        </a:p>
      </dgm:t>
    </dgm:pt>
    <dgm:pt modelId="{F1C9159D-970F-4976-B1F6-6FDB06922DC7}" type="sibTrans" cxnId="{9BEFE699-D77E-4AEC-8450-B42D83A168AB}">
      <dgm:prSet/>
      <dgm:spPr/>
      <dgm:t>
        <a:bodyPr/>
        <a:lstStyle/>
        <a:p>
          <a:endParaRPr lang="sl-SI"/>
        </a:p>
      </dgm:t>
    </dgm:pt>
    <dgm:pt modelId="{D231F7F3-B9BF-4253-8CD3-4E4975EC3AD5}" type="pres">
      <dgm:prSet presAssocID="{E7654882-A2B4-47ED-AD12-CCDF451B221E}" presName="compositeShape" presStyleCnt="0">
        <dgm:presLayoutVars>
          <dgm:dir/>
          <dgm:resizeHandles/>
        </dgm:presLayoutVars>
      </dgm:prSet>
      <dgm:spPr/>
    </dgm:pt>
    <dgm:pt modelId="{2B3B7698-DD3F-415A-B297-23D123B6F879}" type="pres">
      <dgm:prSet presAssocID="{E7654882-A2B4-47ED-AD12-CCDF451B221E}" presName="pyramid" presStyleLbl="node1" presStyleIdx="0" presStyleCnt="1"/>
      <dgm:spPr/>
    </dgm:pt>
    <dgm:pt modelId="{A002893D-D608-4D5B-BED2-C37B1A225164}" type="pres">
      <dgm:prSet presAssocID="{E7654882-A2B4-47ED-AD12-CCDF451B221E}" presName="theList" presStyleCnt="0"/>
      <dgm:spPr/>
    </dgm:pt>
    <dgm:pt modelId="{9D00D5AF-9529-4DBE-8EB0-59CD1C374ECE}" type="pres">
      <dgm:prSet presAssocID="{E039DFE6-EE30-4BBC-853D-3C89AD4996CA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9895BB9-933B-4CC6-9640-8DA0D31B6004}" type="pres">
      <dgm:prSet presAssocID="{E039DFE6-EE30-4BBC-853D-3C89AD4996CA}" presName="aSpace" presStyleCnt="0"/>
      <dgm:spPr/>
    </dgm:pt>
    <dgm:pt modelId="{865C92CA-D918-403E-B82F-CB926FD359CD}" type="pres">
      <dgm:prSet presAssocID="{D9C24AFA-FC3B-42E2-B022-C6B6AE25A50D}" presName="aNode" presStyleLbl="fgAcc1" presStyleIdx="1" presStyleCnt="3" custScaleX="12203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71807BC-C63C-43EB-AB96-B9087FF4C26B}" type="pres">
      <dgm:prSet presAssocID="{D9C24AFA-FC3B-42E2-B022-C6B6AE25A50D}" presName="aSpace" presStyleCnt="0"/>
      <dgm:spPr/>
    </dgm:pt>
    <dgm:pt modelId="{D76E849D-54AE-4DEA-BFDD-6E66CB47B804}" type="pres">
      <dgm:prSet presAssocID="{80DF0CDF-71C7-4161-A91F-BAC097B1A969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2B8E0F6-050F-4F7B-B9DB-E41B256DB8ED}" type="pres">
      <dgm:prSet presAssocID="{80DF0CDF-71C7-4161-A91F-BAC097B1A969}" presName="aSpace" presStyleCnt="0"/>
      <dgm:spPr/>
    </dgm:pt>
  </dgm:ptLst>
  <dgm:cxnLst>
    <dgm:cxn modelId="{BC7BA717-0FDA-4C8D-9514-1088A9F0762A}" srcId="{E7654882-A2B4-47ED-AD12-CCDF451B221E}" destId="{E039DFE6-EE30-4BBC-853D-3C89AD4996CA}" srcOrd="0" destOrd="0" parTransId="{4F8EA8CD-5A94-47AA-9640-D6B43A64D3BA}" sibTransId="{9167D9E5-D96F-4D30-BBFB-17BC88A38168}"/>
    <dgm:cxn modelId="{48B16BDD-369A-44AC-86D2-1241C1CFC5B7}" type="presOf" srcId="{80DF0CDF-71C7-4161-A91F-BAC097B1A969}" destId="{D76E849D-54AE-4DEA-BFDD-6E66CB47B804}" srcOrd="0" destOrd="0" presId="urn:microsoft.com/office/officeart/2005/8/layout/pyramid2"/>
    <dgm:cxn modelId="{9BEFE699-D77E-4AEC-8450-B42D83A168AB}" srcId="{E7654882-A2B4-47ED-AD12-CCDF451B221E}" destId="{80DF0CDF-71C7-4161-A91F-BAC097B1A969}" srcOrd="2" destOrd="0" parTransId="{AB8E4603-AF59-4688-95EE-6F78F0DBD09A}" sibTransId="{F1C9159D-970F-4976-B1F6-6FDB06922DC7}"/>
    <dgm:cxn modelId="{2DFB8D28-C85E-4C7D-AE1D-1DFC1581BEBA}" type="presOf" srcId="{D9C24AFA-FC3B-42E2-B022-C6B6AE25A50D}" destId="{865C92CA-D918-403E-B82F-CB926FD359CD}" srcOrd="0" destOrd="0" presId="urn:microsoft.com/office/officeart/2005/8/layout/pyramid2"/>
    <dgm:cxn modelId="{1812A628-9D56-4CCB-90E2-DDD68CC81EFE}" type="presOf" srcId="{E039DFE6-EE30-4BBC-853D-3C89AD4996CA}" destId="{9D00D5AF-9529-4DBE-8EB0-59CD1C374ECE}" srcOrd="0" destOrd="0" presId="urn:microsoft.com/office/officeart/2005/8/layout/pyramid2"/>
    <dgm:cxn modelId="{99D7CC46-FDE5-4259-B283-F3DEA0B6E84F}" type="presOf" srcId="{E7654882-A2B4-47ED-AD12-CCDF451B221E}" destId="{D231F7F3-B9BF-4253-8CD3-4E4975EC3AD5}" srcOrd="0" destOrd="0" presId="urn:microsoft.com/office/officeart/2005/8/layout/pyramid2"/>
    <dgm:cxn modelId="{92E317FD-0515-4193-AFBB-EB5F1DBFD0AE}" srcId="{E7654882-A2B4-47ED-AD12-CCDF451B221E}" destId="{D9C24AFA-FC3B-42E2-B022-C6B6AE25A50D}" srcOrd="1" destOrd="0" parTransId="{936D2AE7-887C-42BF-BD5F-6652B3247873}" sibTransId="{1A7F0E39-2816-414B-B7ED-9E45BB764461}"/>
    <dgm:cxn modelId="{B68CF56F-CF2E-4287-B18A-AD5D03882F35}" type="presParOf" srcId="{D231F7F3-B9BF-4253-8CD3-4E4975EC3AD5}" destId="{2B3B7698-DD3F-415A-B297-23D123B6F879}" srcOrd="0" destOrd="0" presId="urn:microsoft.com/office/officeart/2005/8/layout/pyramid2"/>
    <dgm:cxn modelId="{D6538B71-F576-42BE-9FF6-364E880E7B57}" type="presParOf" srcId="{D231F7F3-B9BF-4253-8CD3-4E4975EC3AD5}" destId="{A002893D-D608-4D5B-BED2-C37B1A225164}" srcOrd="1" destOrd="0" presId="urn:microsoft.com/office/officeart/2005/8/layout/pyramid2"/>
    <dgm:cxn modelId="{9ACCD61B-4845-4AB1-B858-4F24D14AB291}" type="presParOf" srcId="{A002893D-D608-4D5B-BED2-C37B1A225164}" destId="{9D00D5AF-9529-4DBE-8EB0-59CD1C374ECE}" srcOrd="0" destOrd="0" presId="urn:microsoft.com/office/officeart/2005/8/layout/pyramid2"/>
    <dgm:cxn modelId="{919F2DB6-DFC3-43F0-B974-DB2EDF188C8E}" type="presParOf" srcId="{A002893D-D608-4D5B-BED2-C37B1A225164}" destId="{C9895BB9-933B-4CC6-9640-8DA0D31B6004}" srcOrd="1" destOrd="0" presId="urn:microsoft.com/office/officeart/2005/8/layout/pyramid2"/>
    <dgm:cxn modelId="{9DDECF7F-AF20-4DB2-B0BD-76741671A2B4}" type="presParOf" srcId="{A002893D-D608-4D5B-BED2-C37B1A225164}" destId="{865C92CA-D918-403E-B82F-CB926FD359CD}" srcOrd="2" destOrd="0" presId="urn:microsoft.com/office/officeart/2005/8/layout/pyramid2"/>
    <dgm:cxn modelId="{650F2DE4-34D7-4BEF-A532-22408EAD65E6}" type="presParOf" srcId="{A002893D-D608-4D5B-BED2-C37B1A225164}" destId="{471807BC-C63C-43EB-AB96-B9087FF4C26B}" srcOrd="3" destOrd="0" presId="urn:microsoft.com/office/officeart/2005/8/layout/pyramid2"/>
    <dgm:cxn modelId="{B1CF0724-2561-4064-AD2C-29F239B21E4D}" type="presParOf" srcId="{A002893D-D608-4D5B-BED2-C37B1A225164}" destId="{D76E849D-54AE-4DEA-BFDD-6E66CB47B804}" srcOrd="4" destOrd="0" presId="urn:microsoft.com/office/officeart/2005/8/layout/pyramid2"/>
    <dgm:cxn modelId="{D606E3D9-850C-4923-962E-86D4A56CAB39}" type="presParOf" srcId="{A002893D-D608-4D5B-BED2-C37B1A225164}" destId="{42B8E0F6-050F-4F7B-B9DB-E41B256DB8E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A9B9A2-107A-4C3A-9DE7-DBD77918B6EE}" type="doc">
      <dgm:prSet loTypeId="urn:diagrams.loki3.com/BracketList+Icon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238247C6-33EE-4C46-8F15-AF69A69662A6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ODLOČANJE</a:t>
          </a:r>
          <a:endParaRPr lang="sl-SI" dirty="0">
            <a:latin typeface="+mj-lt"/>
          </a:endParaRPr>
        </a:p>
      </dgm:t>
    </dgm:pt>
    <dgm:pt modelId="{4455423E-8EFC-4F4C-83AE-7D0EAD7B791C}" type="parTrans" cxnId="{D30747E7-C28D-4244-B4E6-DFF3B714E674}">
      <dgm:prSet/>
      <dgm:spPr/>
      <dgm:t>
        <a:bodyPr/>
        <a:lstStyle/>
        <a:p>
          <a:endParaRPr lang="sl-SI"/>
        </a:p>
      </dgm:t>
    </dgm:pt>
    <dgm:pt modelId="{51936341-C3B2-4F17-A400-2B5A9CD2B961}" type="sibTrans" cxnId="{D30747E7-C28D-4244-B4E6-DFF3B714E674}">
      <dgm:prSet/>
      <dgm:spPr/>
      <dgm:t>
        <a:bodyPr/>
        <a:lstStyle/>
        <a:p>
          <a:endParaRPr lang="sl-SI"/>
        </a:p>
      </dgm:t>
    </dgm:pt>
    <dgm:pt modelId="{D79F5845-3914-42E4-8384-EBA856F024E4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Pri obravnavi in sprejemanju predpisov in drugih splošnih aktov</a:t>
          </a:r>
          <a:endParaRPr lang="sl-SI" dirty="0">
            <a:latin typeface="+mj-lt"/>
          </a:endParaRPr>
        </a:p>
      </dgm:t>
    </dgm:pt>
    <dgm:pt modelId="{29660037-9A27-4474-A9E4-7EFD9E0AC454}" type="parTrans" cxnId="{7B597357-CE36-420E-A906-B782D9035F72}">
      <dgm:prSet/>
      <dgm:spPr/>
      <dgm:t>
        <a:bodyPr/>
        <a:lstStyle/>
        <a:p>
          <a:endParaRPr lang="sl-SI"/>
        </a:p>
      </dgm:t>
    </dgm:pt>
    <dgm:pt modelId="{893A913F-3630-4924-8C4C-589CFB7ADAD5}" type="sibTrans" cxnId="{7B597357-CE36-420E-A906-B782D9035F72}">
      <dgm:prSet/>
      <dgm:spPr/>
      <dgm:t>
        <a:bodyPr/>
        <a:lstStyle/>
        <a:p>
          <a:endParaRPr lang="sl-SI"/>
        </a:p>
      </dgm:t>
    </dgm:pt>
    <dgm:pt modelId="{FDEE6919-1BE3-4E13-8CC7-515BFD0116AF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ODLOČANJE</a:t>
          </a:r>
          <a:endParaRPr lang="sl-SI" dirty="0">
            <a:latin typeface="+mj-lt"/>
          </a:endParaRPr>
        </a:p>
      </dgm:t>
    </dgm:pt>
    <dgm:pt modelId="{BB568599-7E2C-42B4-B664-54CC0E478EEE}" type="parTrans" cxnId="{88170214-541C-4070-9E8A-D1A511241C9E}">
      <dgm:prSet/>
      <dgm:spPr/>
      <dgm:t>
        <a:bodyPr/>
        <a:lstStyle/>
        <a:p>
          <a:endParaRPr lang="sl-SI"/>
        </a:p>
      </dgm:t>
    </dgm:pt>
    <dgm:pt modelId="{BEF59DBE-04FF-4C8F-9280-E26ED758554E}" type="sibTrans" cxnId="{88170214-541C-4070-9E8A-D1A511241C9E}">
      <dgm:prSet/>
      <dgm:spPr/>
      <dgm:t>
        <a:bodyPr/>
        <a:lstStyle/>
        <a:p>
          <a:endParaRPr lang="sl-SI"/>
        </a:p>
      </dgm:t>
    </dgm:pt>
    <dgm:pt modelId="{D5064A34-E0A1-48CD-BEF9-D2AADF715F29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O drugih zadevah</a:t>
          </a:r>
          <a:endParaRPr lang="sl-SI" dirty="0">
            <a:latin typeface="+mj-lt"/>
          </a:endParaRPr>
        </a:p>
      </dgm:t>
    </dgm:pt>
    <dgm:pt modelId="{6E87B56A-82E8-4028-8AEF-CD961FF2727C}" type="parTrans" cxnId="{DBC399EC-3D9D-4848-8C85-70E1BFF9FD18}">
      <dgm:prSet/>
      <dgm:spPr/>
      <dgm:t>
        <a:bodyPr/>
        <a:lstStyle/>
        <a:p>
          <a:endParaRPr lang="sl-SI"/>
        </a:p>
      </dgm:t>
    </dgm:pt>
    <dgm:pt modelId="{F1CA5E69-34C2-4162-ABFC-03BA66C3A350}" type="sibTrans" cxnId="{DBC399EC-3D9D-4848-8C85-70E1BFF9FD18}">
      <dgm:prSet/>
      <dgm:spPr/>
      <dgm:t>
        <a:bodyPr/>
        <a:lstStyle/>
        <a:p>
          <a:endParaRPr lang="sl-SI"/>
        </a:p>
      </dgm:t>
    </dgm:pt>
    <dgm:pt modelId="{B3593467-A0DE-4F02-B5BA-F8CC7FE28917}" type="pres">
      <dgm:prSet presAssocID="{EAA9B9A2-107A-4C3A-9DE7-DBD77918B6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CE1D1BD5-53ED-4A0B-B103-B0D80AE8C00B}" type="pres">
      <dgm:prSet presAssocID="{238247C6-33EE-4C46-8F15-AF69A69662A6}" presName="linNode" presStyleCnt="0"/>
      <dgm:spPr/>
    </dgm:pt>
    <dgm:pt modelId="{1E0A7787-22E5-42EE-81D6-8B5FD14D6458}" type="pres">
      <dgm:prSet presAssocID="{238247C6-33EE-4C46-8F15-AF69A69662A6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9F95814-3E37-4887-AE62-3EF647C962EE}" type="pres">
      <dgm:prSet presAssocID="{238247C6-33EE-4C46-8F15-AF69A69662A6}" presName="bracket" presStyleLbl="parChTrans1D1" presStyleIdx="0" presStyleCnt="2"/>
      <dgm:spPr/>
    </dgm:pt>
    <dgm:pt modelId="{13C7BCCC-4A7F-4161-AC18-05D31EFAD4DD}" type="pres">
      <dgm:prSet presAssocID="{238247C6-33EE-4C46-8F15-AF69A69662A6}" presName="spH" presStyleCnt="0"/>
      <dgm:spPr/>
    </dgm:pt>
    <dgm:pt modelId="{6089EB41-FC78-4948-B0EF-9EFE0015249D}" type="pres">
      <dgm:prSet presAssocID="{238247C6-33EE-4C46-8F15-AF69A69662A6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9273F62-F0C0-4B58-ADBF-DD41FE026C0E}" type="pres">
      <dgm:prSet presAssocID="{51936341-C3B2-4F17-A400-2B5A9CD2B961}" presName="spV" presStyleCnt="0"/>
      <dgm:spPr/>
    </dgm:pt>
    <dgm:pt modelId="{FBAF2E1C-E84C-4611-A782-843FA61094D3}" type="pres">
      <dgm:prSet presAssocID="{FDEE6919-1BE3-4E13-8CC7-515BFD0116AF}" presName="linNode" presStyleCnt="0"/>
      <dgm:spPr/>
    </dgm:pt>
    <dgm:pt modelId="{80FE7EED-AF42-472E-B572-3A19EDE50DFD}" type="pres">
      <dgm:prSet presAssocID="{FDEE6919-1BE3-4E13-8CC7-515BFD0116AF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4BF0CD9-ED8E-4DB7-AFA1-63E33AEE9BC3}" type="pres">
      <dgm:prSet presAssocID="{FDEE6919-1BE3-4E13-8CC7-515BFD0116AF}" presName="bracket" presStyleLbl="parChTrans1D1" presStyleIdx="1" presStyleCnt="2"/>
      <dgm:spPr/>
    </dgm:pt>
    <dgm:pt modelId="{6A5E4995-4383-454A-89EC-AEC0F3738855}" type="pres">
      <dgm:prSet presAssocID="{FDEE6919-1BE3-4E13-8CC7-515BFD0116AF}" presName="spH" presStyleCnt="0"/>
      <dgm:spPr/>
    </dgm:pt>
    <dgm:pt modelId="{048420D5-CA4F-4F65-B5DC-790B97EDE231}" type="pres">
      <dgm:prSet presAssocID="{FDEE6919-1BE3-4E13-8CC7-515BFD0116AF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08C2589F-576E-4EB6-8748-A8796990CE7D}" type="presOf" srcId="{238247C6-33EE-4C46-8F15-AF69A69662A6}" destId="{1E0A7787-22E5-42EE-81D6-8B5FD14D6458}" srcOrd="0" destOrd="0" presId="urn:diagrams.loki3.com/BracketList+Icon"/>
    <dgm:cxn modelId="{D30747E7-C28D-4244-B4E6-DFF3B714E674}" srcId="{EAA9B9A2-107A-4C3A-9DE7-DBD77918B6EE}" destId="{238247C6-33EE-4C46-8F15-AF69A69662A6}" srcOrd="0" destOrd="0" parTransId="{4455423E-8EFC-4F4C-83AE-7D0EAD7B791C}" sibTransId="{51936341-C3B2-4F17-A400-2B5A9CD2B961}"/>
    <dgm:cxn modelId="{74AC6055-EA93-472C-9347-C836688A1AF2}" type="presOf" srcId="{D79F5845-3914-42E4-8384-EBA856F024E4}" destId="{6089EB41-FC78-4948-B0EF-9EFE0015249D}" srcOrd="0" destOrd="0" presId="urn:diagrams.loki3.com/BracketList+Icon"/>
    <dgm:cxn modelId="{7B597357-CE36-420E-A906-B782D9035F72}" srcId="{238247C6-33EE-4C46-8F15-AF69A69662A6}" destId="{D79F5845-3914-42E4-8384-EBA856F024E4}" srcOrd="0" destOrd="0" parTransId="{29660037-9A27-4474-A9E4-7EFD9E0AC454}" sibTransId="{893A913F-3630-4924-8C4C-589CFB7ADAD5}"/>
    <dgm:cxn modelId="{8CB2D40A-A597-465F-AB82-AD2AF9B5CAD0}" type="presOf" srcId="{D5064A34-E0A1-48CD-BEF9-D2AADF715F29}" destId="{048420D5-CA4F-4F65-B5DC-790B97EDE231}" srcOrd="0" destOrd="0" presId="urn:diagrams.loki3.com/BracketList+Icon"/>
    <dgm:cxn modelId="{DBC399EC-3D9D-4848-8C85-70E1BFF9FD18}" srcId="{FDEE6919-1BE3-4E13-8CC7-515BFD0116AF}" destId="{D5064A34-E0A1-48CD-BEF9-D2AADF715F29}" srcOrd="0" destOrd="0" parTransId="{6E87B56A-82E8-4028-8AEF-CD961FF2727C}" sibTransId="{F1CA5E69-34C2-4162-ABFC-03BA66C3A350}"/>
    <dgm:cxn modelId="{4C6A6DE5-08BC-4F5A-A9AB-78D3BC14046E}" type="presOf" srcId="{EAA9B9A2-107A-4C3A-9DE7-DBD77918B6EE}" destId="{B3593467-A0DE-4F02-B5BA-F8CC7FE28917}" srcOrd="0" destOrd="0" presId="urn:diagrams.loki3.com/BracketList+Icon"/>
    <dgm:cxn modelId="{88170214-541C-4070-9E8A-D1A511241C9E}" srcId="{EAA9B9A2-107A-4C3A-9DE7-DBD77918B6EE}" destId="{FDEE6919-1BE3-4E13-8CC7-515BFD0116AF}" srcOrd="1" destOrd="0" parTransId="{BB568599-7E2C-42B4-B664-54CC0E478EEE}" sibTransId="{BEF59DBE-04FF-4C8F-9280-E26ED758554E}"/>
    <dgm:cxn modelId="{43DFF485-553A-4872-965F-8ABC3A757AC9}" type="presOf" srcId="{FDEE6919-1BE3-4E13-8CC7-515BFD0116AF}" destId="{80FE7EED-AF42-472E-B572-3A19EDE50DFD}" srcOrd="0" destOrd="0" presId="urn:diagrams.loki3.com/BracketList+Icon"/>
    <dgm:cxn modelId="{456DF190-41B8-4FED-BAAA-A7FA22F6F40D}" type="presParOf" srcId="{B3593467-A0DE-4F02-B5BA-F8CC7FE28917}" destId="{CE1D1BD5-53ED-4A0B-B103-B0D80AE8C00B}" srcOrd="0" destOrd="0" presId="urn:diagrams.loki3.com/BracketList+Icon"/>
    <dgm:cxn modelId="{D7679758-2DCE-4948-85DA-0BEB37DC751E}" type="presParOf" srcId="{CE1D1BD5-53ED-4A0B-B103-B0D80AE8C00B}" destId="{1E0A7787-22E5-42EE-81D6-8B5FD14D6458}" srcOrd="0" destOrd="0" presId="urn:diagrams.loki3.com/BracketList+Icon"/>
    <dgm:cxn modelId="{CBDD510A-5C15-452C-A4FE-C4944C1908FC}" type="presParOf" srcId="{CE1D1BD5-53ED-4A0B-B103-B0D80AE8C00B}" destId="{99F95814-3E37-4887-AE62-3EF647C962EE}" srcOrd="1" destOrd="0" presId="urn:diagrams.loki3.com/BracketList+Icon"/>
    <dgm:cxn modelId="{7C5D3861-00A1-4461-9F95-E3A18F9BD3F7}" type="presParOf" srcId="{CE1D1BD5-53ED-4A0B-B103-B0D80AE8C00B}" destId="{13C7BCCC-4A7F-4161-AC18-05D31EFAD4DD}" srcOrd="2" destOrd="0" presId="urn:diagrams.loki3.com/BracketList+Icon"/>
    <dgm:cxn modelId="{A9322ED0-AA4D-4B68-8F4B-2199BB7F2AF1}" type="presParOf" srcId="{CE1D1BD5-53ED-4A0B-B103-B0D80AE8C00B}" destId="{6089EB41-FC78-4948-B0EF-9EFE0015249D}" srcOrd="3" destOrd="0" presId="urn:diagrams.loki3.com/BracketList+Icon"/>
    <dgm:cxn modelId="{C9ECB870-F786-4BF3-930A-7CB2C082A784}" type="presParOf" srcId="{B3593467-A0DE-4F02-B5BA-F8CC7FE28917}" destId="{09273F62-F0C0-4B58-ADBF-DD41FE026C0E}" srcOrd="1" destOrd="0" presId="urn:diagrams.loki3.com/BracketList+Icon"/>
    <dgm:cxn modelId="{C0FA14DE-E223-4C1D-80B0-14E7F358E150}" type="presParOf" srcId="{B3593467-A0DE-4F02-B5BA-F8CC7FE28917}" destId="{FBAF2E1C-E84C-4611-A782-843FA61094D3}" srcOrd="2" destOrd="0" presId="urn:diagrams.loki3.com/BracketList+Icon"/>
    <dgm:cxn modelId="{E9D51E5F-A675-4FC1-B238-B0A9A008DEED}" type="presParOf" srcId="{FBAF2E1C-E84C-4611-A782-843FA61094D3}" destId="{80FE7EED-AF42-472E-B572-3A19EDE50DFD}" srcOrd="0" destOrd="0" presId="urn:diagrams.loki3.com/BracketList+Icon"/>
    <dgm:cxn modelId="{F1E1778D-5512-47D0-870A-FDC147E0D32B}" type="presParOf" srcId="{FBAF2E1C-E84C-4611-A782-843FA61094D3}" destId="{14BF0CD9-ED8E-4DB7-AFA1-63E33AEE9BC3}" srcOrd="1" destOrd="0" presId="urn:diagrams.loki3.com/BracketList+Icon"/>
    <dgm:cxn modelId="{91E66DE7-234D-405C-B0A4-D6FD84A16020}" type="presParOf" srcId="{FBAF2E1C-E84C-4611-A782-843FA61094D3}" destId="{6A5E4995-4383-454A-89EC-AEC0F3738855}" srcOrd="2" destOrd="0" presId="urn:diagrams.loki3.com/BracketList+Icon"/>
    <dgm:cxn modelId="{0FE9FAAD-F7F4-4AD0-96E6-5B9293D3D742}" type="presParOf" srcId="{FBAF2E1C-E84C-4611-A782-843FA61094D3}" destId="{048420D5-CA4F-4F65-B5DC-790B97EDE231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18CBD3-DB56-465E-922D-A4C37D3C2C0B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F5C344DD-7E50-4B08-8BB5-0C18783CA6A1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REGISTRIRANI</a:t>
          </a:r>
          <a:endParaRPr lang="sl-SI" dirty="0">
            <a:latin typeface="+mj-lt"/>
          </a:endParaRPr>
        </a:p>
      </dgm:t>
    </dgm:pt>
    <dgm:pt modelId="{2345C4E4-1395-40ED-B3CA-020EDC3F4B8A}" type="parTrans" cxnId="{AF7F774F-6252-4CAC-A601-17B7DCBC99DF}">
      <dgm:prSet/>
      <dgm:spPr/>
      <dgm:t>
        <a:bodyPr/>
        <a:lstStyle/>
        <a:p>
          <a:endParaRPr lang="sl-SI"/>
        </a:p>
      </dgm:t>
    </dgm:pt>
    <dgm:pt modelId="{C4362836-F43D-4F7C-8C1B-D45A5D53D2B3}" type="sibTrans" cxnId="{AF7F774F-6252-4CAC-A601-17B7DCBC99DF}">
      <dgm:prSet/>
      <dgm:spPr/>
      <dgm:t>
        <a:bodyPr/>
        <a:lstStyle/>
        <a:p>
          <a:endParaRPr lang="sl-SI"/>
        </a:p>
      </dgm:t>
    </dgm:pt>
    <dgm:pt modelId="{C9D4BA39-B8AA-4F92-B18F-29677FAC3663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POOBLASTILO/A INT. ORG</a:t>
          </a:r>
          <a:r>
            <a:rPr lang="sl-SI" dirty="0" smtClean="0"/>
            <a:t>.</a:t>
          </a:r>
          <a:endParaRPr lang="sl-SI" dirty="0"/>
        </a:p>
      </dgm:t>
    </dgm:pt>
    <dgm:pt modelId="{961A65E7-D369-4C75-8B7B-39D25A9484D3}" type="parTrans" cxnId="{EE0B35E8-D4A6-47FC-8EAF-47136A34EE59}">
      <dgm:prSet/>
      <dgm:spPr/>
      <dgm:t>
        <a:bodyPr/>
        <a:lstStyle/>
        <a:p>
          <a:endParaRPr lang="sl-SI"/>
        </a:p>
      </dgm:t>
    </dgm:pt>
    <dgm:pt modelId="{7CE64B33-C79E-4395-82DF-A499D0DD97AE}" type="sibTrans" cxnId="{EE0B35E8-D4A6-47FC-8EAF-47136A34EE59}">
      <dgm:prSet/>
      <dgm:spPr/>
      <dgm:t>
        <a:bodyPr/>
        <a:lstStyle/>
        <a:p>
          <a:endParaRPr lang="sl-SI"/>
        </a:p>
      </dgm:t>
    </dgm:pt>
    <dgm:pt modelId="{69344B67-5789-4118-9655-C80A229D7D43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VPIS V REGISTER</a:t>
          </a:r>
          <a:endParaRPr lang="sl-SI" dirty="0">
            <a:latin typeface="+mj-lt"/>
          </a:endParaRPr>
        </a:p>
      </dgm:t>
    </dgm:pt>
    <dgm:pt modelId="{B1E55CF0-88B1-479A-B071-785CD80958B6}" type="parTrans" cxnId="{80FF9CC6-9992-4E05-8D0C-FD293D2D53ED}">
      <dgm:prSet/>
      <dgm:spPr/>
      <dgm:t>
        <a:bodyPr/>
        <a:lstStyle/>
        <a:p>
          <a:endParaRPr lang="sl-SI"/>
        </a:p>
      </dgm:t>
    </dgm:pt>
    <dgm:pt modelId="{8C06A730-ABC3-4C30-B5AA-A8A87275E74E}" type="sibTrans" cxnId="{80FF9CC6-9992-4E05-8D0C-FD293D2D53ED}">
      <dgm:prSet/>
      <dgm:spPr/>
      <dgm:t>
        <a:bodyPr/>
        <a:lstStyle/>
        <a:p>
          <a:endParaRPr lang="sl-SI"/>
        </a:p>
      </dgm:t>
    </dgm:pt>
    <dgm:pt modelId="{9E3850FA-75E9-40A0-A4D7-41AEED6BBF10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REGISTRIRANA PODROČJA INTERESA (VEČ INT. ORG.)</a:t>
          </a:r>
          <a:endParaRPr lang="sl-SI" dirty="0">
            <a:latin typeface="+mj-lt"/>
          </a:endParaRPr>
        </a:p>
      </dgm:t>
    </dgm:pt>
    <dgm:pt modelId="{9D24564B-F10B-4AF9-8F1B-349E6B4A0CC1}" type="parTrans" cxnId="{CC9D8A76-ACCE-4AC0-94EB-034EA40FE3AF}">
      <dgm:prSet/>
      <dgm:spPr/>
      <dgm:t>
        <a:bodyPr/>
        <a:lstStyle/>
        <a:p>
          <a:endParaRPr lang="sl-SI"/>
        </a:p>
      </dgm:t>
    </dgm:pt>
    <dgm:pt modelId="{DB8F82BC-8F56-49E8-9689-1463E8686639}" type="sibTrans" cxnId="{CC9D8A76-ACCE-4AC0-94EB-034EA40FE3AF}">
      <dgm:prSet/>
      <dgm:spPr/>
      <dgm:t>
        <a:bodyPr/>
        <a:lstStyle/>
        <a:p>
          <a:endParaRPr lang="sl-SI"/>
        </a:p>
      </dgm:t>
    </dgm:pt>
    <dgm:pt modelId="{DB265A22-503F-4471-A3DB-983529E41FFD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NEREGISTRIRANI</a:t>
          </a:r>
          <a:endParaRPr lang="sl-SI" dirty="0">
            <a:latin typeface="+mj-lt"/>
          </a:endParaRPr>
        </a:p>
      </dgm:t>
    </dgm:pt>
    <dgm:pt modelId="{98965713-BE52-4929-968E-EFB1775BE156}" type="parTrans" cxnId="{9C26D128-EF2B-480C-95B8-9CEDFCFAE010}">
      <dgm:prSet/>
      <dgm:spPr/>
      <dgm:t>
        <a:bodyPr/>
        <a:lstStyle/>
        <a:p>
          <a:endParaRPr lang="sl-SI"/>
        </a:p>
      </dgm:t>
    </dgm:pt>
    <dgm:pt modelId="{0015213A-94E5-49AB-A6F9-A0F00FC687EF}" type="sibTrans" cxnId="{9C26D128-EF2B-480C-95B8-9CEDFCFAE010}">
      <dgm:prSet/>
      <dgm:spPr/>
      <dgm:t>
        <a:bodyPr/>
        <a:lstStyle/>
        <a:p>
          <a:endParaRPr lang="sl-SI"/>
        </a:p>
      </dgm:t>
    </dgm:pt>
    <dgm:pt modelId="{23B4AB4B-711D-499D-A473-FB268DA0C9E6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ZAKONITI ZASTOP., ZAPOSLENI, IZVOLJENI PREDST. (POOBLASTILO)</a:t>
          </a:r>
          <a:endParaRPr lang="sl-SI" dirty="0">
            <a:latin typeface="+mj-lt"/>
          </a:endParaRPr>
        </a:p>
      </dgm:t>
    </dgm:pt>
    <dgm:pt modelId="{A05636C9-4F79-4277-9D7F-5AE5BD856DEC}" type="parTrans" cxnId="{0B1F189A-3196-4400-89CB-C5748EE39AF1}">
      <dgm:prSet/>
      <dgm:spPr/>
      <dgm:t>
        <a:bodyPr/>
        <a:lstStyle/>
        <a:p>
          <a:endParaRPr lang="sl-SI"/>
        </a:p>
      </dgm:t>
    </dgm:pt>
    <dgm:pt modelId="{5D961EEA-C059-45EF-B5EE-415E1F8771DB}" type="sibTrans" cxnId="{0B1F189A-3196-4400-89CB-C5748EE39AF1}">
      <dgm:prSet/>
      <dgm:spPr/>
      <dgm:t>
        <a:bodyPr/>
        <a:lstStyle/>
        <a:p>
          <a:endParaRPr lang="sl-SI"/>
        </a:p>
      </dgm:t>
    </dgm:pt>
    <dgm:pt modelId="{49BCD958-B6B2-49C7-A33E-54817B9D4554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NISO VPISANI V REGISTER</a:t>
          </a:r>
          <a:endParaRPr lang="sl-SI" dirty="0">
            <a:latin typeface="+mj-lt"/>
          </a:endParaRPr>
        </a:p>
      </dgm:t>
    </dgm:pt>
    <dgm:pt modelId="{628BE266-79F1-415C-A1E8-2EA7DCEA1B6C}" type="parTrans" cxnId="{CBAB3C9E-462B-44CF-9761-6F84841AE10C}">
      <dgm:prSet/>
      <dgm:spPr/>
      <dgm:t>
        <a:bodyPr/>
        <a:lstStyle/>
        <a:p>
          <a:endParaRPr lang="sl-SI"/>
        </a:p>
      </dgm:t>
    </dgm:pt>
    <dgm:pt modelId="{87EAEC12-64CC-415F-8549-960FD8A634BA}" type="sibTrans" cxnId="{CBAB3C9E-462B-44CF-9761-6F84841AE10C}">
      <dgm:prSet/>
      <dgm:spPr/>
      <dgm:t>
        <a:bodyPr/>
        <a:lstStyle/>
        <a:p>
          <a:endParaRPr lang="sl-SI"/>
        </a:p>
      </dgm:t>
    </dgm:pt>
    <dgm:pt modelId="{45B9BB1A-1910-4702-900E-A3DFBC5DB7E4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INTERESI LASTNE INT. ORG. </a:t>
          </a:r>
          <a:endParaRPr lang="sl-SI" dirty="0">
            <a:latin typeface="+mj-lt"/>
          </a:endParaRPr>
        </a:p>
      </dgm:t>
    </dgm:pt>
    <dgm:pt modelId="{F0B77058-BDEB-4379-A6BF-130414DCB3E1}" type="parTrans" cxnId="{385C45C8-0EBF-4D03-9172-D0D034F28A8F}">
      <dgm:prSet/>
      <dgm:spPr/>
      <dgm:t>
        <a:bodyPr/>
        <a:lstStyle/>
        <a:p>
          <a:endParaRPr lang="sl-SI"/>
        </a:p>
      </dgm:t>
    </dgm:pt>
    <dgm:pt modelId="{DFC19ED4-6D0C-475D-B474-156BC634F918}" type="sibTrans" cxnId="{385C45C8-0EBF-4D03-9172-D0D034F28A8F}">
      <dgm:prSet/>
      <dgm:spPr/>
      <dgm:t>
        <a:bodyPr/>
        <a:lstStyle/>
        <a:p>
          <a:endParaRPr lang="sl-SI"/>
        </a:p>
      </dgm:t>
    </dgm:pt>
    <dgm:pt modelId="{A1E9D785-20C4-431F-BD16-4F5A3C91DE39}" type="pres">
      <dgm:prSet presAssocID="{5D18CBD3-DB56-465E-922D-A4C37D3C2C0B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sl-SI"/>
        </a:p>
      </dgm:t>
    </dgm:pt>
    <dgm:pt modelId="{5FB61AF0-3B25-4C66-AAAF-09F6373C4CCE}" type="pres">
      <dgm:prSet presAssocID="{F5C344DD-7E50-4B08-8BB5-0C18783CA6A1}" presName="root" presStyleCnt="0">
        <dgm:presLayoutVars>
          <dgm:chMax/>
          <dgm:chPref/>
        </dgm:presLayoutVars>
      </dgm:prSet>
      <dgm:spPr/>
    </dgm:pt>
    <dgm:pt modelId="{455734FD-D6C0-4068-80C7-9B45A176DB18}" type="pres">
      <dgm:prSet presAssocID="{F5C344DD-7E50-4B08-8BB5-0C18783CA6A1}" presName="rootComposite" presStyleCnt="0">
        <dgm:presLayoutVars/>
      </dgm:prSet>
      <dgm:spPr/>
    </dgm:pt>
    <dgm:pt modelId="{BD8CD809-B1B7-41D4-8DB5-F12A6BBEBFB8}" type="pres">
      <dgm:prSet presAssocID="{F5C344DD-7E50-4B08-8BB5-0C18783CA6A1}" presName="ParentAccent" presStyleLbl="alignNode1" presStyleIdx="0" presStyleCnt="2"/>
      <dgm:spPr>
        <a:solidFill>
          <a:srgbClr val="FFFF00"/>
        </a:solidFill>
      </dgm:spPr>
      <dgm:t>
        <a:bodyPr/>
        <a:lstStyle/>
        <a:p>
          <a:endParaRPr lang="sl-SI"/>
        </a:p>
      </dgm:t>
    </dgm:pt>
    <dgm:pt modelId="{682D13CF-0EA0-41CE-98C9-B32E0CA2BE63}" type="pres">
      <dgm:prSet presAssocID="{F5C344DD-7E50-4B08-8BB5-0C18783CA6A1}" presName="ParentSmallAccent" presStyleLbl="fgAcc1" presStyleIdx="0" presStyleCnt="2"/>
      <dgm:spPr/>
    </dgm:pt>
    <dgm:pt modelId="{EAB9308E-0040-4DCD-AA7D-3C41A6F5E95D}" type="pres">
      <dgm:prSet presAssocID="{F5C344DD-7E50-4B08-8BB5-0C18783CA6A1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CCBEEAA-7D04-4B02-A52C-4ED72366B419}" type="pres">
      <dgm:prSet presAssocID="{F5C344DD-7E50-4B08-8BB5-0C18783CA6A1}" presName="childShape" presStyleCnt="0">
        <dgm:presLayoutVars>
          <dgm:chMax val="0"/>
          <dgm:chPref val="0"/>
        </dgm:presLayoutVars>
      </dgm:prSet>
      <dgm:spPr/>
    </dgm:pt>
    <dgm:pt modelId="{C4831525-D53B-4831-A530-341464337441}" type="pres">
      <dgm:prSet presAssocID="{C9D4BA39-B8AA-4F92-B18F-29677FAC3663}" presName="childComposite" presStyleCnt="0">
        <dgm:presLayoutVars>
          <dgm:chMax val="0"/>
          <dgm:chPref val="0"/>
        </dgm:presLayoutVars>
      </dgm:prSet>
      <dgm:spPr/>
    </dgm:pt>
    <dgm:pt modelId="{818ABA5C-3EB2-43A0-AB5B-CDC005ADBC93}" type="pres">
      <dgm:prSet presAssocID="{C9D4BA39-B8AA-4F92-B18F-29677FAC3663}" presName="ChildAccent" presStyleLbl="solidFgAcc1" presStyleIdx="0" presStyleCnt="6"/>
      <dgm:spPr/>
    </dgm:pt>
    <dgm:pt modelId="{E8BF937F-6568-444B-AC19-E1C4BF19A785}" type="pres">
      <dgm:prSet presAssocID="{C9D4BA39-B8AA-4F92-B18F-29677FAC366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052CA58-1BAE-4F05-A30F-2CCC7D7AB59E}" type="pres">
      <dgm:prSet presAssocID="{69344B67-5789-4118-9655-C80A229D7D43}" presName="childComposite" presStyleCnt="0">
        <dgm:presLayoutVars>
          <dgm:chMax val="0"/>
          <dgm:chPref val="0"/>
        </dgm:presLayoutVars>
      </dgm:prSet>
      <dgm:spPr/>
    </dgm:pt>
    <dgm:pt modelId="{3927AB30-067A-4668-B993-E865CDACEA6F}" type="pres">
      <dgm:prSet presAssocID="{69344B67-5789-4118-9655-C80A229D7D43}" presName="ChildAccent" presStyleLbl="solidFgAcc1" presStyleIdx="1" presStyleCnt="6"/>
      <dgm:spPr/>
    </dgm:pt>
    <dgm:pt modelId="{0B2ADB23-0055-4AD9-B33A-258E5DDB77F5}" type="pres">
      <dgm:prSet presAssocID="{69344B67-5789-4118-9655-C80A229D7D43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C7A0963-1A88-42CA-BC98-11BF694A7415}" type="pres">
      <dgm:prSet presAssocID="{9E3850FA-75E9-40A0-A4D7-41AEED6BBF10}" presName="childComposite" presStyleCnt="0">
        <dgm:presLayoutVars>
          <dgm:chMax val="0"/>
          <dgm:chPref val="0"/>
        </dgm:presLayoutVars>
      </dgm:prSet>
      <dgm:spPr/>
    </dgm:pt>
    <dgm:pt modelId="{4AA2D0E1-3B82-4B1D-A092-4272AA16F830}" type="pres">
      <dgm:prSet presAssocID="{9E3850FA-75E9-40A0-A4D7-41AEED6BBF10}" presName="ChildAccent" presStyleLbl="solidFgAcc1" presStyleIdx="2" presStyleCnt="6"/>
      <dgm:spPr/>
    </dgm:pt>
    <dgm:pt modelId="{29B1D179-C8F6-4400-AB5E-1AB4A4032236}" type="pres">
      <dgm:prSet presAssocID="{9E3850FA-75E9-40A0-A4D7-41AEED6BBF1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DB29A89-749C-4A10-A591-8013505196C8}" type="pres">
      <dgm:prSet presAssocID="{DB265A22-503F-4471-A3DB-983529E41FFD}" presName="root" presStyleCnt="0">
        <dgm:presLayoutVars>
          <dgm:chMax/>
          <dgm:chPref/>
        </dgm:presLayoutVars>
      </dgm:prSet>
      <dgm:spPr/>
    </dgm:pt>
    <dgm:pt modelId="{109AE8CF-8564-49E4-A193-A76AE670AC70}" type="pres">
      <dgm:prSet presAssocID="{DB265A22-503F-4471-A3DB-983529E41FFD}" presName="rootComposite" presStyleCnt="0">
        <dgm:presLayoutVars/>
      </dgm:prSet>
      <dgm:spPr/>
    </dgm:pt>
    <dgm:pt modelId="{FE16C5C5-9EED-4010-91E6-CF1D00A7F8D4}" type="pres">
      <dgm:prSet presAssocID="{DB265A22-503F-4471-A3DB-983529E41FFD}" presName="ParentAccent" presStyleLbl="alignNode1" presStyleIdx="1" presStyleCnt="2"/>
      <dgm:spPr>
        <a:solidFill>
          <a:srgbClr val="FFFF00"/>
        </a:solidFill>
      </dgm:spPr>
      <dgm:t>
        <a:bodyPr/>
        <a:lstStyle/>
        <a:p>
          <a:endParaRPr lang="sl-SI"/>
        </a:p>
      </dgm:t>
    </dgm:pt>
    <dgm:pt modelId="{C2D1A28D-06AF-4509-A69C-E5B3D8742350}" type="pres">
      <dgm:prSet presAssocID="{DB265A22-503F-4471-A3DB-983529E41FFD}" presName="ParentSmallAccent" presStyleLbl="fgAcc1" presStyleIdx="1" presStyleCnt="2"/>
      <dgm:spPr/>
    </dgm:pt>
    <dgm:pt modelId="{C2052F6B-CD9A-41CE-BD6A-78B02C10142A}" type="pres">
      <dgm:prSet presAssocID="{DB265A22-503F-4471-A3DB-983529E41FFD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7EDD9A3-BCDC-4C43-8D4F-58478F2EBCE8}" type="pres">
      <dgm:prSet presAssocID="{DB265A22-503F-4471-A3DB-983529E41FFD}" presName="childShape" presStyleCnt="0">
        <dgm:presLayoutVars>
          <dgm:chMax val="0"/>
          <dgm:chPref val="0"/>
        </dgm:presLayoutVars>
      </dgm:prSet>
      <dgm:spPr/>
    </dgm:pt>
    <dgm:pt modelId="{D6187077-BCAF-4189-BEDD-5C29C3DAADBE}" type="pres">
      <dgm:prSet presAssocID="{23B4AB4B-711D-499D-A473-FB268DA0C9E6}" presName="childComposite" presStyleCnt="0">
        <dgm:presLayoutVars>
          <dgm:chMax val="0"/>
          <dgm:chPref val="0"/>
        </dgm:presLayoutVars>
      </dgm:prSet>
      <dgm:spPr/>
    </dgm:pt>
    <dgm:pt modelId="{0D7ABBC5-95B5-4A0B-BEBB-C54A0FB09406}" type="pres">
      <dgm:prSet presAssocID="{23B4AB4B-711D-499D-A473-FB268DA0C9E6}" presName="ChildAccent" presStyleLbl="solidFgAcc1" presStyleIdx="3" presStyleCnt="6"/>
      <dgm:spPr/>
    </dgm:pt>
    <dgm:pt modelId="{11F94A72-3675-4C5D-B88E-8C440B91A053}" type="pres">
      <dgm:prSet presAssocID="{23B4AB4B-711D-499D-A473-FB268DA0C9E6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3FED398-D2FD-4843-92C9-AC0F2BD3872F}" type="pres">
      <dgm:prSet presAssocID="{49BCD958-B6B2-49C7-A33E-54817B9D4554}" presName="childComposite" presStyleCnt="0">
        <dgm:presLayoutVars>
          <dgm:chMax val="0"/>
          <dgm:chPref val="0"/>
        </dgm:presLayoutVars>
      </dgm:prSet>
      <dgm:spPr/>
    </dgm:pt>
    <dgm:pt modelId="{5C64B391-564D-47FC-87C0-B01F4CDE9768}" type="pres">
      <dgm:prSet presAssocID="{49BCD958-B6B2-49C7-A33E-54817B9D4554}" presName="ChildAccent" presStyleLbl="solidFgAcc1" presStyleIdx="4" presStyleCnt="6"/>
      <dgm:spPr/>
    </dgm:pt>
    <dgm:pt modelId="{FBD0548A-4693-4B72-97CF-83C09EA30C82}" type="pres">
      <dgm:prSet presAssocID="{49BCD958-B6B2-49C7-A33E-54817B9D4554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95F9FB4-160C-4383-945A-3C8F5A77ADE5}" type="pres">
      <dgm:prSet presAssocID="{45B9BB1A-1910-4702-900E-A3DFBC5DB7E4}" presName="childComposite" presStyleCnt="0">
        <dgm:presLayoutVars>
          <dgm:chMax val="0"/>
          <dgm:chPref val="0"/>
        </dgm:presLayoutVars>
      </dgm:prSet>
      <dgm:spPr/>
    </dgm:pt>
    <dgm:pt modelId="{20E1B9A7-4FCD-47DB-83A5-43BC3FEAE5FD}" type="pres">
      <dgm:prSet presAssocID="{45B9BB1A-1910-4702-900E-A3DFBC5DB7E4}" presName="ChildAccent" presStyleLbl="solidFgAcc1" presStyleIdx="5" presStyleCnt="6"/>
      <dgm:spPr/>
    </dgm:pt>
    <dgm:pt modelId="{639DDA24-846B-4212-81A0-3F8A7D6BEE83}" type="pres">
      <dgm:prSet presAssocID="{45B9BB1A-1910-4702-900E-A3DFBC5DB7E4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0B1F189A-3196-4400-89CB-C5748EE39AF1}" srcId="{DB265A22-503F-4471-A3DB-983529E41FFD}" destId="{23B4AB4B-711D-499D-A473-FB268DA0C9E6}" srcOrd="0" destOrd="0" parTransId="{A05636C9-4F79-4277-9D7F-5AE5BD856DEC}" sibTransId="{5D961EEA-C059-45EF-B5EE-415E1F8771DB}"/>
    <dgm:cxn modelId="{9C26D128-EF2B-480C-95B8-9CEDFCFAE010}" srcId="{5D18CBD3-DB56-465E-922D-A4C37D3C2C0B}" destId="{DB265A22-503F-4471-A3DB-983529E41FFD}" srcOrd="1" destOrd="0" parTransId="{98965713-BE52-4929-968E-EFB1775BE156}" sibTransId="{0015213A-94E5-49AB-A6F9-A0F00FC687EF}"/>
    <dgm:cxn modelId="{B6B1E0EF-8FA0-4158-A62B-1BBBF3A30D29}" type="presOf" srcId="{23B4AB4B-711D-499D-A473-FB268DA0C9E6}" destId="{11F94A72-3675-4C5D-B88E-8C440B91A053}" srcOrd="0" destOrd="0" presId="urn:microsoft.com/office/officeart/2008/layout/SquareAccentList"/>
    <dgm:cxn modelId="{385C45C8-0EBF-4D03-9172-D0D034F28A8F}" srcId="{DB265A22-503F-4471-A3DB-983529E41FFD}" destId="{45B9BB1A-1910-4702-900E-A3DFBC5DB7E4}" srcOrd="2" destOrd="0" parTransId="{F0B77058-BDEB-4379-A6BF-130414DCB3E1}" sibTransId="{DFC19ED4-6D0C-475D-B474-156BC634F918}"/>
    <dgm:cxn modelId="{EE0B35E8-D4A6-47FC-8EAF-47136A34EE59}" srcId="{F5C344DD-7E50-4B08-8BB5-0C18783CA6A1}" destId="{C9D4BA39-B8AA-4F92-B18F-29677FAC3663}" srcOrd="0" destOrd="0" parTransId="{961A65E7-D369-4C75-8B7B-39D25A9484D3}" sibTransId="{7CE64B33-C79E-4395-82DF-A499D0DD97AE}"/>
    <dgm:cxn modelId="{923B7C6A-4632-436A-AEEA-457F2C9137E8}" type="presOf" srcId="{5D18CBD3-DB56-465E-922D-A4C37D3C2C0B}" destId="{A1E9D785-20C4-431F-BD16-4F5A3C91DE39}" srcOrd="0" destOrd="0" presId="urn:microsoft.com/office/officeart/2008/layout/SquareAccentList"/>
    <dgm:cxn modelId="{2EB3BDC5-A2E1-452B-BC4C-CAEEA540E233}" type="presOf" srcId="{45B9BB1A-1910-4702-900E-A3DFBC5DB7E4}" destId="{639DDA24-846B-4212-81A0-3F8A7D6BEE83}" srcOrd="0" destOrd="0" presId="urn:microsoft.com/office/officeart/2008/layout/SquareAccentList"/>
    <dgm:cxn modelId="{F7A12AAB-AF23-4A23-B5D2-C05E13491356}" type="presOf" srcId="{DB265A22-503F-4471-A3DB-983529E41FFD}" destId="{C2052F6B-CD9A-41CE-BD6A-78B02C10142A}" srcOrd="0" destOrd="0" presId="urn:microsoft.com/office/officeart/2008/layout/SquareAccentList"/>
    <dgm:cxn modelId="{2451854A-CC99-4095-B751-FD650F76DE26}" type="presOf" srcId="{69344B67-5789-4118-9655-C80A229D7D43}" destId="{0B2ADB23-0055-4AD9-B33A-258E5DDB77F5}" srcOrd="0" destOrd="0" presId="urn:microsoft.com/office/officeart/2008/layout/SquareAccentList"/>
    <dgm:cxn modelId="{AF7F774F-6252-4CAC-A601-17B7DCBC99DF}" srcId="{5D18CBD3-DB56-465E-922D-A4C37D3C2C0B}" destId="{F5C344DD-7E50-4B08-8BB5-0C18783CA6A1}" srcOrd="0" destOrd="0" parTransId="{2345C4E4-1395-40ED-B3CA-020EDC3F4B8A}" sibTransId="{C4362836-F43D-4F7C-8C1B-D45A5D53D2B3}"/>
    <dgm:cxn modelId="{CC9D8A76-ACCE-4AC0-94EB-034EA40FE3AF}" srcId="{F5C344DD-7E50-4B08-8BB5-0C18783CA6A1}" destId="{9E3850FA-75E9-40A0-A4D7-41AEED6BBF10}" srcOrd="2" destOrd="0" parTransId="{9D24564B-F10B-4AF9-8F1B-349E6B4A0CC1}" sibTransId="{DB8F82BC-8F56-49E8-9689-1463E8686639}"/>
    <dgm:cxn modelId="{80FF9CC6-9992-4E05-8D0C-FD293D2D53ED}" srcId="{F5C344DD-7E50-4B08-8BB5-0C18783CA6A1}" destId="{69344B67-5789-4118-9655-C80A229D7D43}" srcOrd="1" destOrd="0" parTransId="{B1E55CF0-88B1-479A-B071-785CD80958B6}" sibTransId="{8C06A730-ABC3-4C30-B5AA-A8A87275E74E}"/>
    <dgm:cxn modelId="{CBAB3C9E-462B-44CF-9761-6F84841AE10C}" srcId="{DB265A22-503F-4471-A3DB-983529E41FFD}" destId="{49BCD958-B6B2-49C7-A33E-54817B9D4554}" srcOrd="1" destOrd="0" parTransId="{628BE266-79F1-415C-A1E8-2EA7DCEA1B6C}" sibTransId="{87EAEC12-64CC-415F-8549-960FD8A634BA}"/>
    <dgm:cxn modelId="{47F2317B-CC3A-4530-95AE-20DEAF412EFB}" type="presOf" srcId="{C9D4BA39-B8AA-4F92-B18F-29677FAC3663}" destId="{E8BF937F-6568-444B-AC19-E1C4BF19A785}" srcOrd="0" destOrd="0" presId="urn:microsoft.com/office/officeart/2008/layout/SquareAccentList"/>
    <dgm:cxn modelId="{C4C0D377-AF31-4B13-A34A-85728432AD4A}" type="presOf" srcId="{F5C344DD-7E50-4B08-8BB5-0C18783CA6A1}" destId="{EAB9308E-0040-4DCD-AA7D-3C41A6F5E95D}" srcOrd="0" destOrd="0" presId="urn:microsoft.com/office/officeart/2008/layout/SquareAccentList"/>
    <dgm:cxn modelId="{FB8D9687-8340-452B-99BB-29B0C6CFB48E}" type="presOf" srcId="{9E3850FA-75E9-40A0-A4D7-41AEED6BBF10}" destId="{29B1D179-C8F6-4400-AB5E-1AB4A4032236}" srcOrd="0" destOrd="0" presId="urn:microsoft.com/office/officeart/2008/layout/SquareAccentList"/>
    <dgm:cxn modelId="{3D90327E-FAAF-4EB8-BFC2-1A6AB62FA32B}" type="presOf" srcId="{49BCD958-B6B2-49C7-A33E-54817B9D4554}" destId="{FBD0548A-4693-4B72-97CF-83C09EA30C82}" srcOrd="0" destOrd="0" presId="urn:microsoft.com/office/officeart/2008/layout/SquareAccentList"/>
    <dgm:cxn modelId="{A10D6599-5693-479B-8210-9DBFFFEE9D85}" type="presParOf" srcId="{A1E9D785-20C4-431F-BD16-4F5A3C91DE39}" destId="{5FB61AF0-3B25-4C66-AAAF-09F6373C4CCE}" srcOrd="0" destOrd="0" presId="urn:microsoft.com/office/officeart/2008/layout/SquareAccentList"/>
    <dgm:cxn modelId="{E3ED942F-4997-4C03-823E-5925F36D77F9}" type="presParOf" srcId="{5FB61AF0-3B25-4C66-AAAF-09F6373C4CCE}" destId="{455734FD-D6C0-4068-80C7-9B45A176DB18}" srcOrd="0" destOrd="0" presId="urn:microsoft.com/office/officeart/2008/layout/SquareAccentList"/>
    <dgm:cxn modelId="{4AFF0D33-DC15-4C15-9CFC-CC755384A0F9}" type="presParOf" srcId="{455734FD-D6C0-4068-80C7-9B45A176DB18}" destId="{BD8CD809-B1B7-41D4-8DB5-F12A6BBEBFB8}" srcOrd="0" destOrd="0" presId="urn:microsoft.com/office/officeart/2008/layout/SquareAccentList"/>
    <dgm:cxn modelId="{5BE1397D-5D9E-4878-B516-E80B587AB3FF}" type="presParOf" srcId="{455734FD-D6C0-4068-80C7-9B45A176DB18}" destId="{682D13CF-0EA0-41CE-98C9-B32E0CA2BE63}" srcOrd="1" destOrd="0" presId="urn:microsoft.com/office/officeart/2008/layout/SquareAccentList"/>
    <dgm:cxn modelId="{61D01716-DDD5-49B2-A9FA-67E892F89992}" type="presParOf" srcId="{455734FD-D6C0-4068-80C7-9B45A176DB18}" destId="{EAB9308E-0040-4DCD-AA7D-3C41A6F5E95D}" srcOrd="2" destOrd="0" presId="urn:microsoft.com/office/officeart/2008/layout/SquareAccentList"/>
    <dgm:cxn modelId="{DEA64271-C2D6-4F2F-BBEF-9C955B9777E3}" type="presParOf" srcId="{5FB61AF0-3B25-4C66-AAAF-09F6373C4CCE}" destId="{6CCBEEAA-7D04-4B02-A52C-4ED72366B419}" srcOrd="1" destOrd="0" presId="urn:microsoft.com/office/officeart/2008/layout/SquareAccentList"/>
    <dgm:cxn modelId="{00E00553-DE46-4123-B45A-B5625128A067}" type="presParOf" srcId="{6CCBEEAA-7D04-4B02-A52C-4ED72366B419}" destId="{C4831525-D53B-4831-A530-341464337441}" srcOrd="0" destOrd="0" presId="urn:microsoft.com/office/officeart/2008/layout/SquareAccentList"/>
    <dgm:cxn modelId="{5A06229A-3BB8-45E3-9D4C-EA7C7679EDC6}" type="presParOf" srcId="{C4831525-D53B-4831-A530-341464337441}" destId="{818ABA5C-3EB2-43A0-AB5B-CDC005ADBC93}" srcOrd="0" destOrd="0" presId="urn:microsoft.com/office/officeart/2008/layout/SquareAccentList"/>
    <dgm:cxn modelId="{8B002D75-1EFC-419D-A41F-91C22C1CE317}" type="presParOf" srcId="{C4831525-D53B-4831-A530-341464337441}" destId="{E8BF937F-6568-444B-AC19-E1C4BF19A785}" srcOrd="1" destOrd="0" presId="urn:microsoft.com/office/officeart/2008/layout/SquareAccentList"/>
    <dgm:cxn modelId="{4BF5BC0E-AAA5-43AD-892B-EE14FF23AE06}" type="presParOf" srcId="{6CCBEEAA-7D04-4B02-A52C-4ED72366B419}" destId="{D052CA58-1BAE-4F05-A30F-2CCC7D7AB59E}" srcOrd="1" destOrd="0" presId="urn:microsoft.com/office/officeart/2008/layout/SquareAccentList"/>
    <dgm:cxn modelId="{ECB99840-D03F-4622-96FC-2EFF1059207E}" type="presParOf" srcId="{D052CA58-1BAE-4F05-A30F-2CCC7D7AB59E}" destId="{3927AB30-067A-4668-B993-E865CDACEA6F}" srcOrd="0" destOrd="0" presId="urn:microsoft.com/office/officeart/2008/layout/SquareAccentList"/>
    <dgm:cxn modelId="{00F40C50-B340-482E-94AB-7DF79DA186E0}" type="presParOf" srcId="{D052CA58-1BAE-4F05-A30F-2CCC7D7AB59E}" destId="{0B2ADB23-0055-4AD9-B33A-258E5DDB77F5}" srcOrd="1" destOrd="0" presId="urn:microsoft.com/office/officeart/2008/layout/SquareAccentList"/>
    <dgm:cxn modelId="{9846E512-54CC-435C-B49E-E6FCEBAACFC7}" type="presParOf" srcId="{6CCBEEAA-7D04-4B02-A52C-4ED72366B419}" destId="{AC7A0963-1A88-42CA-BC98-11BF694A7415}" srcOrd="2" destOrd="0" presId="urn:microsoft.com/office/officeart/2008/layout/SquareAccentList"/>
    <dgm:cxn modelId="{E101244D-3A05-4C8C-B9F7-D7A8B4B04C37}" type="presParOf" srcId="{AC7A0963-1A88-42CA-BC98-11BF694A7415}" destId="{4AA2D0E1-3B82-4B1D-A092-4272AA16F830}" srcOrd="0" destOrd="0" presId="urn:microsoft.com/office/officeart/2008/layout/SquareAccentList"/>
    <dgm:cxn modelId="{787FD79F-FF9D-4BA7-AA6C-F6B198079DA1}" type="presParOf" srcId="{AC7A0963-1A88-42CA-BC98-11BF694A7415}" destId="{29B1D179-C8F6-4400-AB5E-1AB4A4032236}" srcOrd="1" destOrd="0" presId="urn:microsoft.com/office/officeart/2008/layout/SquareAccentList"/>
    <dgm:cxn modelId="{A2CB75BF-176E-4F92-ACCB-FCE87E31D59F}" type="presParOf" srcId="{A1E9D785-20C4-431F-BD16-4F5A3C91DE39}" destId="{2DB29A89-749C-4A10-A591-8013505196C8}" srcOrd="1" destOrd="0" presId="urn:microsoft.com/office/officeart/2008/layout/SquareAccentList"/>
    <dgm:cxn modelId="{1DAA4B15-42CA-4BE2-961A-19E01D9F68FC}" type="presParOf" srcId="{2DB29A89-749C-4A10-A591-8013505196C8}" destId="{109AE8CF-8564-49E4-A193-A76AE670AC70}" srcOrd="0" destOrd="0" presId="urn:microsoft.com/office/officeart/2008/layout/SquareAccentList"/>
    <dgm:cxn modelId="{4DFB5871-392E-4346-AD80-A39C1CA2211A}" type="presParOf" srcId="{109AE8CF-8564-49E4-A193-A76AE670AC70}" destId="{FE16C5C5-9EED-4010-91E6-CF1D00A7F8D4}" srcOrd="0" destOrd="0" presId="urn:microsoft.com/office/officeart/2008/layout/SquareAccentList"/>
    <dgm:cxn modelId="{6EA9F447-5245-4C77-822C-8E3932268698}" type="presParOf" srcId="{109AE8CF-8564-49E4-A193-A76AE670AC70}" destId="{C2D1A28D-06AF-4509-A69C-E5B3D8742350}" srcOrd="1" destOrd="0" presId="urn:microsoft.com/office/officeart/2008/layout/SquareAccentList"/>
    <dgm:cxn modelId="{75B0C5E1-1A84-47E4-B936-575AE98E4590}" type="presParOf" srcId="{109AE8CF-8564-49E4-A193-A76AE670AC70}" destId="{C2052F6B-CD9A-41CE-BD6A-78B02C10142A}" srcOrd="2" destOrd="0" presId="urn:microsoft.com/office/officeart/2008/layout/SquareAccentList"/>
    <dgm:cxn modelId="{391DA7C4-B083-400A-B667-8C2620CF896B}" type="presParOf" srcId="{2DB29A89-749C-4A10-A591-8013505196C8}" destId="{57EDD9A3-BCDC-4C43-8D4F-58478F2EBCE8}" srcOrd="1" destOrd="0" presId="urn:microsoft.com/office/officeart/2008/layout/SquareAccentList"/>
    <dgm:cxn modelId="{51B4295E-90BC-4024-95A3-A33E078623EA}" type="presParOf" srcId="{57EDD9A3-BCDC-4C43-8D4F-58478F2EBCE8}" destId="{D6187077-BCAF-4189-BEDD-5C29C3DAADBE}" srcOrd="0" destOrd="0" presId="urn:microsoft.com/office/officeart/2008/layout/SquareAccentList"/>
    <dgm:cxn modelId="{80EC7745-C11D-4F71-916F-62FC8D428523}" type="presParOf" srcId="{D6187077-BCAF-4189-BEDD-5C29C3DAADBE}" destId="{0D7ABBC5-95B5-4A0B-BEBB-C54A0FB09406}" srcOrd="0" destOrd="0" presId="urn:microsoft.com/office/officeart/2008/layout/SquareAccentList"/>
    <dgm:cxn modelId="{82AC0D1E-2677-4AA6-A767-038E941FE1E9}" type="presParOf" srcId="{D6187077-BCAF-4189-BEDD-5C29C3DAADBE}" destId="{11F94A72-3675-4C5D-B88E-8C440B91A053}" srcOrd="1" destOrd="0" presId="urn:microsoft.com/office/officeart/2008/layout/SquareAccentList"/>
    <dgm:cxn modelId="{59BB29ED-9347-41A1-91EC-ED29EA6BCA3D}" type="presParOf" srcId="{57EDD9A3-BCDC-4C43-8D4F-58478F2EBCE8}" destId="{43FED398-D2FD-4843-92C9-AC0F2BD3872F}" srcOrd="1" destOrd="0" presId="urn:microsoft.com/office/officeart/2008/layout/SquareAccentList"/>
    <dgm:cxn modelId="{A434A24E-977D-499E-A202-3278AF62C4A7}" type="presParOf" srcId="{43FED398-D2FD-4843-92C9-AC0F2BD3872F}" destId="{5C64B391-564D-47FC-87C0-B01F4CDE9768}" srcOrd="0" destOrd="0" presId="urn:microsoft.com/office/officeart/2008/layout/SquareAccentList"/>
    <dgm:cxn modelId="{23132D8B-642E-443E-A853-D82F78627730}" type="presParOf" srcId="{43FED398-D2FD-4843-92C9-AC0F2BD3872F}" destId="{FBD0548A-4693-4B72-97CF-83C09EA30C82}" srcOrd="1" destOrd="0" presId="urn:microsoft.com/office/officeart/2008/layout/SquareAccentList"/>
    <dgm:cxn modelId="{926579EE-2EA1-4641-9552-F5D2EFF2416E}" type="presParOf" srcId="{57EDD9A3-BCDC-4C43-8D4F-58478F2EBCE8}" destId="{195F9FB4-160C-4383-945A-3C8F5A77ADE5}" srcOrd="2" destOrd="0" presId="urn:microsoft.com/office/officeart/2008/layout/SquareAccentList"/>
    <dgm:cxn modelId="{92B8580F-FDC4-4FD8-99EB-FBF60E9945DA}" type="presParOf" srcId="{195F9FB4-160C-4383-945A-3C8F5A77ADE5}" destId="{20E1B9A7-4FCD-47DB-83A5-43BC3FEAE5FD}" srcOrd="0" destOrd="0" presId="urn:microsoft.com/office/officeart/2008/layout/SquareAccentList"/>
    <dgm:cxn modelId="{5A914354-8963-4403-8F69-D8FEE6DAAA1A}" type="presParOf" srcId="{195F9FB4-160C-4383-945A-3C8F5A77ADE5}" destId="{639DDA24-846B-4212-81A0-3F8A7D6BEE83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5D45AE-B9EF-4BC4-ACD1-287CB8A7AFC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5CCB49BE-7BA7-49E9-A727-83D0AE18AE22}">
      <dgm:prSet phldrT="[besedilo]"/>
      <dgm:spPr>
        <a:solidFill>
          <a:srgbClr val="FFFF00"/>
        </a:solidFill>
      </dgm:spPr>
      <dgm:t>
        <a:bodyPr/>
        <a:lstStyle/>
        <a:p>
          <a:r>
            <a:rPr lang="sl-SI" b="1" dirty="0" smtClean="0">
              <a:solidFill>
                <a:schemeClr val="tx1"/>
              </a:solidFill>
              <a:latin typeface="+mj-lt"/>
            </a:rPr>
            <a:t>POLNOLETNA OSEBA</a:t>
          </a:r>
          <a:endParaRPr lang="sl-SI" b="1" dirty="0">
            <a:solidFill>
              <a:schemeClr val="tx1"/>
            </a:solidFill>
            <a:latin typeface="+mj-lt"/>
          </a:endParaRPr>
        </a:p>
      </dgm:t>
    </dgm:pt>
    <dgm:pt modelId="{E24F7C90-66FE-46F9-9464-3117F4B44952}" type="parTrans" cxnId="{81C71BAE-84DD-4393-99C4-1F6C99C8F082}">
      <dgm:prSet/>
      <dgm:spPr/>
      <dgm:t>
        <a:bodyPr/>
        <a:lstStyle/>
        <a:p>
          <a:endParaRPr lang="sl-SI"/>
        </a:p>
      </dgm:t>
    </dgm:pt>
    <dgm:pt modelId="{729A8CA6-ECC9-4ADD-B058-AA97228515D6}" type="sibTrans" cxnId="{81C71BAE-84DD-4393-99C4-1F6C99C8F082}">
      <dgm:prSet/>
      <dgm:spPr/>
      <dgm:t>
        <a:bodyPr/>
        <a:lstStyle/>
        <a:p>
          <a:endParaRPr lang="sl-SI"/>
        </a:p>
      </dgm:t>
    </dgm:pt>
    <dgm:pt modelId="{697E8DE6-1D5A-47BC-981A-846C775CDDF0}">
      <dgm:prSet phldrT="[besedilo]"/>
      <dgm:spPr/>
      <dgm:t>
        <a:bodyPr/>
        <a:lstStyle/>
        <a:p>
          <a:r>
            <a:rPr lang="sl-SI" b="1" dirty="0" smtClean="0">
              <a:latin typeface="+mj-lt"/>
            </a:rPr>
            <a:t>NI ZAPOSLENA V JAVNEM SEKTORJU</a:t>
          </a:r>
          <a:endParaRPr lang="sl-SI" b="1" dirty="0">
            <a:latin typeface="+mj-lt"/>
          </a:endParaRPr>
        </a:p>
      </dgm:t>
    </dgm:pt>
    <dgm:pt modelId="{0C362040-3B43-40E8-8A56-B7E5338DF161}" type="parTrans" cxnId="{852017DF-143F-4FBC-9E5B-9EE43E72567B}">
      <dgm:prSet/>
      <dgm:spPr/>
      <dgm:t>
        <a:bodyPr/>
        <a:lstStyle/>
        <a:p>
          <a:endParaRPr lang="sl-SI"/>
        </a:p>
      </dgm:t>
    </dgm:pt>
    <dgm:pt modelId="{C08C1DA2-074E-44F1-B0A2-54012B077D2C}" type="sibTrans" cxnId="{852017DF-143F-4FBC-9E5B-9EE43E72567B}">
      <dgm:prSet/>
      <dgm:spPr/>
      <dgm:t>
        <a:bodyPr/>
        <a:lstStyle/>
        <a:p>
          <a:endParaRPr lang="sl-SI"/>
        </a:p>
      </dgm:t>
    </dgm:pt>
    <dgm:pt modelId="{526C500D-4FC6-4C48-B521-A5B9595B186A}">
      <dgm:prSet phldrT="[besedilo]"/>
      <dgm:spPr>
        <a:solidFill>
          <a:srgbClr val="FFFF00"/>
        </a:solidFill>
      </dgm:spPr>
      <dgm:t>
        <a:bodyPr/>
        <a:lstStyle/>
        <a:p>
          <a:r>
            <a:rPr lang="sl-SI" b="1" dirty="0" smtClean="0">
              <a:solidFill>
                <a:schemeClr val="tx1"/>
              </a:solidFill>
              <a:latin typeface="+mj-lt"/>
            </a:rPr>
            <a:t>JI NI BILA ODVZETA POSL. SPOSOBNOST</a:t>
          </a:r>
          <a:endParaRPr lang="sl-SI" b="1" dirty="0">
            <a:solidFill>
              <a:schemeClr val="tx1"/>
            </a:solidFill>
            <a:latin typeface="+mj-lt"/>
          </a:endParaRPr>
        </a:p>
      </dgm:t>
    </dgm:pt>
    <dgm:pt modelId="{0FF177A2-A74D-40C3-A299-128CA5C96FA0}" type="parTrans" cxnId="{248AA59C-EC9E-479C-8FCF-F8E8957DE9D7}">
      <dgm:prSet/>
      <dgm:spPr/>
      <dgm:t>
        <a:bodyPr/>
        <a:lstStyle/>
        <a:p>
          <a:endParaRPr lang="sl-SI"/>
        </a:p>
      </dgm:t>
    </dgm:pt>
    <dgm:pt modelId="{B7F71889-3A71-4670-AC47-81EE3D2FE38F}" type="sibTrans" cxnId="{248AA59C-EC9E-479C-8FCF-F8E8957DE9D7}">
      <dgm:prSet/>
      <dgm:spPr/>
      <dgm:t>
        <a:bodyPr/>
        <a:lstStyle/>
        <a:p>
          <a:endParaRPr lang="sl-SI"/>
        </a:p>
      </dgm:t>
    </dgm:pt>
    <dgm:pt modelId="{42A8928F-97AA-473B-9874-992A797F5B8D}">
      <dgm:prSet phldrT="[besedilo]"/>
      <dgm:spPr/>
      <dgm:t>
        <a:bodyPr/>
        <a:lstStyle/>
        <a:p>
          <a:r>
            <a:rPr lang="sl-SI" b="1" dirty="0" smtClean="0">
              <a:latin typeface="+mj-lt"/>
            </a:rPr>
            <a:t>V RS NI BILA PRAVNOMOČNO OBSOJENA NA VEČ KOT 6 MESECEV ZAPORA ZA NAKLEPNO KD, KI SE PREGANJA PO URADNI DOLŽNOSTI</a:t>
          </a:r>
          <a:endParaRPr lang="sl-SI" b="1" dirty="0">
            <a:latin typeface="+mj-lt"/>
          </a:endParaRPr>
        </a:p>
      </dgm:t>
    </dgm:pt>
    <dgm:pt modelId="{4FEF42E0-6174-4BDC-947C-C76B1B6FAD90}" type="parTrans" cxnId="{38D5BFFF-B534-4DF4-B914-D88E7E302C8D}">
      <dgm:prSet/>
      <dgm:spPr/>
      <dgm:t>
        <a:bodyPr/>
        <a:lstStyle/>
        <a:p>
          <a:endParaRPr lang="sl-SI"/>
        </a:p>
      </dgm:t>
    </dgm:pt>
    <dgm:pt modelId="{77A2BE83-53FA-48F8-8068-93C5B9664F36}" type="sibTrans" cxnId="{38D5BFFF-B534-4DF4-B914-D88E7E302C8D}">
      <dgm:prSet/>
      <dgm:spPr/>
      <dgm:t>
        <a:bodyPr/>
        <a:lstStyle/>
        <a:p>
          <a:endParaRPr lang="sl-SI"/>
        </a:p>
      </dgm:t>
    </dgm:pt>
    <dgm:pt modelId="{59B96BAC-D6AF-42F4-82CC-F94860306652}" type="pres">
      <dgm:prSet presAssocID="{785D45AE-B9EF-4BC4-ACD1-287CB8A7AF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1CC1EDA4-29B7-4E9F-B9D9-7B70666407FF}" type="pres">
      <dgm:prSet presAssocID="{5CCB49BE-7BA7-49E9-A727-83D0AE18AE2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8F14B2E-91E7-478A-BEF8-779DF933D776}" type="pres">
      <dgm:prSet presAssocID="{5CCB49BE-7BA7-49E9-A727-83D0AE18AE2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61CD85E-FDF8-4EEC-B853-CA24AE3F84E4}" type="pres">
      <dgm:prSet presAssocID="{526C500D-4FC6-4C48-B521-A5B9595B186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BB48946-6230-4148-8E49-D92378C8CEC3}" type="pres">
      <dgm:prSet presAssocID="{526C500D-4FC6-4C48-B521-A5B9595B186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852017DF-143F-4FBC-9E5B-9EE43E72567B}" srcId="{5CCB49BE-7BA7-49E9-A727-83D0AE18AE22}" destId="{697E8DE6-1D5A-47BC-981A-846C775CDDF0}" srcOrd="0" destOrd="0" parTransId="{0C362040-3B43-40E8-8A56-B7E5338DF161}" sibTransId="{C08C1DA2-074E-44F1-B0A2-54012B077D2C}"/>
    <dgm:cxn modelId="{38D5BFFF-B534-4DF4-B914-D88E7E302C8D}" srcId="{526C500D-4FC6-4C48-B521-A5B9595B186A}" destId="{42A8928F-97AA-473B-9874-992A797F5B8D}" srcOrd="0" destOrd="0" parTransId="{4FEF42E0-6174-4BDC-947C-C76B1B6FAD90}" sibTransId="{77A2BE83-53FA-48F8-8068-93C5B9664F36}"/>
    <dgm:cxn modelId="{19B49C18-F721-4731-8CA4-58575856F990}" type="presOf" srcId="{5CCB49BE-7BA7-49E9-A727-83D0AE18AE22}" destId="{1CC1EDA4-29B7-4E9F-B9D9-7B70666407FF}" srcOrd="0" destOrd="0" presId="urn:microsoft.com/office/officeart/2005/8/layout/vList2"/>
    <dgm:cxn modelId="{5F9DE955-C519-4389-8751-837ADF784A89}" type="presOf" srcId="{697E8DE6-1D5A-47BC-981A-846C775CDDF0}" destId="{B8F14B2E-91E7-478A-BEF8-779DF933D776}" srcOrd="0" destOrd="0" presId="urn:microsoft.com/office/officeart/2005/8/layout/vList2"/>
    <dgm:cxn modelId="{47C48928-B237-43A9-84BA-651A73748C20}" type="presOf" srcId="{785D45AE-B9EF-4BC4-ACD1-287CB8A7AFC0}" destId="{59B96BAC-D6AF-42F4-82CC-F94860306652}" srcOrd="0" destOrd="0" presId="urn:microsoft.com/office/officeart/2005/8/layout/vList2"/>
    <dgm:cxn modelId="{248AA59C-EC9E-479C-8FCF-F8E8957DE9D7}" srcId="{785D45AE-B9EF-4BC4-ACD1-287CB8A7AFC0}" destId="{526C500D-4FC6-4C48-B521-A5B9595B186A}" srcOrd="1" destOrd="0" parTransId="{0FF177A2-A74D-40C3-A299-128CA5C96FA0}" sibTransId="{B7F71889-3A71-4670-AC47-81EE3D2FE38F}"/>
    <dgm:cxn modelId="{BC46A8A5-E4D9-4DC9-B72E-FB99DD427CE3}" type="presOf" srcId="{42A8928F-97AA-473B-9874-992A797F5B8D}" destId="{BBB48946-6230-4148-8E49-D92378C8CEC3}" srcOrd="0" destOrd="0" presId="urn:microsoft.com/office/officeart/2005/8/layout/vList2"/>
    <dgm:cxn modelId="{453DE3C5-A196-43B7-8FB6-B82140CCEA42}" type="presOf" srcId="{526C500D-4FC6-4C48-B521-A5B9595B186A}" destId="{461CD85E-FDF8-4EEC-B853-CA24AE3F84E4}" srcOrd="0" destOrd="0" presId="urn:microsoft.com/office/officeart/2005/8/layout/vList2"/>
    <dgm:cxn modelId="{81C71BAE-84DD-4393-99C4-1F6C99C8F082}" srcId="{785D45AE-B9EF-4BC4-ACD1-287CB8A7AFC0}" destId="{5CCB49BE-7BA7-49E9-A727-83D0AE18AE22}" srcOrd="0" destOrd="0" parTransId="{E24F7C90-66FE-46F9-9464-3117F4B44952}" sibTransId="{729A8CA6-ECC9-4ADD-B058-AA97228515D6}"/>
    <dgm:cxn modelId="{26A77363-FB8F-4384-8DFC-7007FA652EAA}" type="presParOf" srcId="{59B96BAC-D6AF-42F4-82CC-F94860306652}" destId="{1CC1EDA4-29B7-4E9F-B9D9-7B70666407FF}" srcOrd="0" destOrd="0" presId="urn:microsoft.com/office/officeart/2005/8/layout/vList2"/>
    <dgm:cxn modelId="{41417834-8FBC-4E27-A5E1-69EA1D395204}" type="presParOf" srcId="{59B96BAC-D6AF-42F4-82CC-F94860306652}" destId="{B8F14B2E-91E7-478A-BEF8-779DF933D776}" srcOrd="1" destOrd="0" presId="urn:microsoft.com/office/officeart/2005/8/layout/vList2"/>
    <dgm:cxn modelId="{C70BC547-7037-4CB8-BD70-5A133874F3CB}" type="presParOf" srcId="{59B96BAC-D6AF-42F4-82CC-F94860306652}" destId="{461CD85E-FDF8-4EEC-B853-CA24AE3F84E4}" srcOrd="2" destOrd="0" presId="urn:microsoft.com/office/officeart/2005/8/layout/vList2"/>
    <dgm:cxn modelId="{BB6A2830-0D31-4E7B-B71F-39A7476C91CC}" type="presParOf" srcId="{59B96BAC-D6AF-42F4-82CC-F94860306652}" destId="{BBB48946-6230-4148-8E49-D92378C8CEC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65941F-6E3E-4647-ADA8-27949EE8570B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14537954-95B8-4591-923C-2F6223768B2C}">
      <dgm:prSet phldrT="[besedilo]"/>
      <dgm:spPr>
        <a:solidFill>
          <a:srgbClr val="FFFF00"/>
        </a:solidFill>
      </dgm:spPr>
      <dgm:t>
        <a:bodyPr/>
        <a:lstStyle/>
        <a:p>
          <a:r>
            <a:rPr lang="sl-SI" b="1" dirty="0" smtClean="0">
              <a:solidFill>
                <a:schemeClr val="tx1"/>
              </a:solidFill>
              <a:latin typeface="+mj-lt"/>
            </a:rPr>
            <a:t>VLOGA ZA VPIS V REGISTER</a:t>
          </a:r>
          <a:endParaRPr lang="sl-SI" b="1" dirty="0">
            <a:solidFill>
              <a:schemeClr val="tx1"/>
            </a:solidFill>
            <a:latin typeface="+mj-lt"/>
          </a:endParaRPr>
        </a:p>
      </dgm:t>
    </dgm:pt>
    <dgm:pt modelId="{2A836CD6-06B2-4555-AA34-7E373E439CA5}" type="parTrans" cxnId="{271CC99A-7FC9-451D-BFEB-A46CE50C1D08}">
      <dgm:prSet/>
      <dgm:spPr/>
      <dgm:t>
        <a:bodyPr/>
        <a:lstStyle/>
        <a:p>
          <a:endParaRPr lang="sl-SI"/>
        </a:p>
      </dgm:t>
    </dgm:pt>
    <dgm:pt modelId="{ED25676B-AEB9-4433-8E7A-A65BB5E203D7}" type="sibTrans" cxnId="{271CC99A-7FC9-451D-BFEB-A46CE50C1D08}">
      <dgm:prSet/>
      <dgm:spPr/>
      <dgm:t>
        <a:bodyPr/>
        <a:lstStyle/>
        <a:p>
          <a:endParaRPr lang="sl-SI"/>
        </a:p>
      </dgm:t>
    </dgm:pt>
    <dgm:pt modelId="{BBB3E004-B241-4C1C-A77D-7F53AAD0DB13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DOKAZILA + PLAČILO UPR. TAKSE</a:t>
          </a:r>
          <a:endParaRPr lang="sl-SI" dirty="0">
            <a:latin typeface="+mj-lt"/>
          </a:endParaRPr>
        </a:p>
      </dgm:t>
    </dgm:pt>
    <dgm:pt modelId="{1981C8AD-5436-42E2-A770-3091B9508DF6}" type="parTrans" cxnId="{BB798C7B-352C-4475-96BA-09B96372FEB8}">
      <dgm:prSet/>
      <dgm:spPr/>
      <dgm:t>
        <a:bodyPr/>
        <a:lstStyle/>
        <a:p>
          <a:endParaRPr lang="sl-SI"/>
        </a:p>
      </dgm:t>
    </dgm:pt>
    <dgm:pt modelId="{59AE7441-C17B-4976-81A9-DD8C92B31D59}" type="sibTrans" cxnId="{BB798C7B-352C-4475-96BA-09B96372FEB8}">
      <dgm:prSet/>
      <dgm:spPr/>
      <dgm:t>
        <a:bodyPr/>
        <a:lstStyle/>
        <a:p>
          <a:endParaRPr lang="sl-SI"/>
        </a:p>
      </dgm:t>
    </dgm:pt>
    <dgm:pt modelId="{0AE76DB1-F45F-431A-85F9-C7A53E41C1BD}">
      <dgm:prSet phldrT="[besedilo]"/>
      <dgm:spPr>
        <a:solidFill>
          <a:srgbClr val="FFFF00"/>
        </a:solidFill>
      </dgm:spPr>
      <dgm:t>
        <a:bodyPr/>
        <a:lstStyle/>
        <a:p>
          <a:r>
            <a:rPr lang="sl-SI" b="1" dirty="0" smtClean="0">
              <a:solidFill>
                <a:schemeClr val="tx1"/>
              </a:solidFill>
              <a:latin typeface="+mj-lt"/>
            </a:rPr>
            <a:t>ODLOČBA O VPISU</a:t>
          </a:r>
          <a:endParaRPr lang="sl-SI" b="1" dirty="0">
            <a:solidFill>
              <a:schemeClr val="tx1"/>
            </a:solidFill>
            <a:latin typeface="+mj-lt"/>
          </a:endParaRPr>
        </a:p>
      </dgm:t>
    </dgm:pt>
    <dgm:pt modelId="{4CBD8355-5BFC-44ED-BD74-030F3F4978BB}" type="parTrans" cxnId="{176F0CE7-9AA6-4B17-9A47-339D9616733C}">
      <dgm:prSet/>
      <dgm:spPr/>
      <dgm:t>
        <a:bodyPr/>
        <a:lstStyle/>
        <a:p>
          <a:endParaRPr lang="sl-SI"/>
        </a:p>
      </dgm:t>
    </dgm:pt>
    <dgm:pt modelId="{747D738E-89AE-45CC-9DCA-6865A1D8B478}" type="sibTrans" cxnId="{176F0CE7-9AA6-4B17-9A47-339D9616733C}">
      <dgm:prSet/>
      <dgm:spPr/>
      <dgm:t>
        <a:bodyPr/>
        <a:lstStyle/>
        <a:p>
          <a:endParaRPr lang="sl-SI"/>
        </a:p>
      </dgm:t>
    </dgm:pt>
    <dgm:pt modelId="{C4A0DE58-5EEF-44D5-9098-58D72004371F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VPIS V JAVNI REGISTER LOBISTOV</a:t>
          </a:r>
          <a:endParaRPr lang="sl-SI" dirty="0">
            <a:latin typeface="+mj-lt"/>
          </a:endParaRPr>
        </a:p>
      </dgm:t>
    </dgm:pt>
    <dgm:pt modelId="{118857D9-60DA-4FFA-8D2F-B885E3BFC212}" type="parTrans" cxnId="{A452A13C-B7BD-4F03-9D58-954268CC29A0}">
      <dgm:prSet/>
      <dgm:spPr/>
      <dgm:t>
        <a:bodyPr/>
        <a:lstStyle/>
        <a:p>
          <a:endParaRPr lang="sl-SI"/>
        </a:p>
      </dgm:t>
    </dgm:pt>
    <dgm:pt modelId="{B918BA62-CD29-4B28-9F3D-3F4A6F216442}" type="sibTrans" cxnId="{A452A13C-B7BD-4F03-9D58-954268CC29A0}">
      <dgm:prSet/>
      <dgm:spPr/>
      <dgm:t>
        <a:bodyPr/>
        <a:lstStyle/>
        <a:p>
          <a:endParaRPr lang="sl-SI"/>
        </a:p>
      </dgm:t>
    </dgm:pt>
    <dgm:pt modelId="{34F28418-BACD-4D97-9426-B92183B74061}">
      <dgm:prSet phldrT="[besedilo]"/>
      <dgm:spPr>
        <a:solidFill>
          <a:srgbClr val="FFFF00"/>
        </a:solidFill>
      </dgm:spPr>
      <dgm:t>
        <a:bodyPr/>
        <a:lstStyle/>
        <a:p>
          <a:r>
            <a:rPr lang="sl-SI" b="1" dirty="0" smtClean="0">
              <a:solidFill>
                <a:schemeClr val="tx1"/>
              </a:solidFill>
              <a:latin typeface="+mj-lt"/>
            </a:rPr>
            <a:t>IZDAJA IZKAZNICE</a:t>
          </a:r>
          <a:endParaRPr lang="sl-SI" b="1" dirty="0">
            <a:solidFill>
              <a:schemeClr val="tx1"/>
            </a:solidFill>
            <a:latin typeface="+mj-lt"/>
          </a:endParaRPr>
        </a:p>
      </dgm:t>
    </dgm:pt>
    <dgm:pt modelId="{A77F5331-9DE8-4BA9-8F51-2452A0666732}" type="parTrans" cxnId="{7BE86FE7-9473-4A04-BA9E-CF80044F33EC}">
      <dgm:prSet/>
      <dgm:spPr/>
      <dgm:t>
        <a:bodyPr/>
        <a:lstStyle/>
        <a:p>
          <a:endParaRPr lang="sl-SI"/>
        </a:p>
      </dgm:t>
    </dgm:pt>
    <dgm:pt modelId="{B912EB79-FC2F-4805-8721-53E1905A0860}" type="sibTrans" cxnId="{7BE86FE7-9473-4A04-BA9E-CF80044F33EC}">
      <dgm:prSet/>
      <dgm:spPr/>
      <dgm:t>
        <a:bodyPr/>
        <a:lstStyle/>
        <a:p>
          <a:endParaRPr lang="sl-SI"/>
        </a:p>
      </dgm:t>
    </dgm:pt>
    <dgm:pt modelId="{73DD0705-5ADD-4A8E-918A-F665AB9A25DB}">
      <dgm:prSet phldrT="[besedilo]"/>
      <dgm:spPr/>
      <dgm:t>
        <a:bodyPr/>
        <a:lstStyle/>
        <a:p>
          <a:r>
            <a:rPr lang="sl-SI" dirty="0" smtClean="0">
              <a:latin typeface="+mj-lt"/>
            </a:rPr>
            <a:t>IDENTIFIKACIJA</a:t>
          </a:r>
          <a:endParaRPr lang="sl-SI" dirty="0">
            <a:latin typeface="+mj-lt"/>
          </a:endParaRPr>
        </a:p>
      </dgm:t>
    </dgm:pt>
    <dgm:pt modelId="{D8229F41-464E-4B30-8CB4-55C3E7E88560}" type="parTrans" cxnId="{A4BCD4C0-1F9B-40AB-80BE-1983DF26B15A}">
      <dgm:prSet/>
      <dgm:spPr/>
      <dgm:t>
        <a:bodyPr/>
        <a:lstStyle/>
        <a:p>
          <a:endParaRPr lang="sl-SI"/>
        </a:p>
      </dgm:t>
    </dgm:pt>
    <dgm:pt modelId="{E8162BB5-6540-4F5B-B818-7C46B2F41C88}" type="sibTrans" cxnId="{A4BCD4C0-1F9B-40AB-80BE-1983DF26B15A}">
      <dgm:prSet/>
      <dgm:spPr/>
      <dgm:t>
        <a:bodyPr/>
        <a:lstStyle/>
        <a:p>
          <a:endParaRPr lang="sl-SI"/>
        </a:p>
      </dgm:t>
    </dgm:pt>
    <dgm:pt modelId="{E00B5BB0-0227-43A5-B063-DF5958DFC484}" type="pres">
      <dgm:prSet presAssocID="{4565941F-6E3E-4647-ADA8-27949EE8570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sl-SI"/>
        </a:p>
      </dgm:t>
    </dgm:pt>
    <dgm:pt modelId="{6861C7B0-9114-4F9D-ABFD-3AE70E728291}" type="pres">
      <dgm:prSet presAssocID="{14537954-95B8-4591-923C-2F6223768B2C}" presName="composite" presStyleCnt="0"/>
      <dgm:spPr/>
    </dgm:pt>
    <dgm:pt modelId="{95A96AF5-9D97-4156-867D-B281182C7BF9}" type="pres">
      <dgm:prSet presAssocID="{14537954-95B8-4591-923C-2F6223768B2C}" presName="bentUpArrow1" presStyleLbl="alignImgPlace1" presStyleIdx="0" presStyleCnt="2"/>
      <dgm:spPr/>
    </dgm:pt>
    <dgm:pt modelId="{8D3FA667-B106-466B-9FF7-ABA5FCBEC80A}" type="pres">
      <dgm:prSet presAssocID="{14537954-95B8-4591-923C-2F6223768B2C}" presName="ParentText" presStyleLbl="node1" presStyleIdx="0" presStyleCnt="3" custScaleX="11565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DAD0FBF-6002-4C26-9185-F3A9231A14A3}" type="pres">
      <dgm:prSet presAssocID="{14537954-95B8-4591-923C-2F6223768B2C}" presName="ChildText" presStyleLbl="revTx" presStyleIdx="0" presStyleCnt="3" custScaleX="106082" custScaleY="990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391F444-CF4B-4AD3-98F8-EB4E0C6ABB39}" type="pres">
      <dgm:prSet presAssocID="{ED25676B-AEB9-4433-8E7A-A65BB5E203D7}" presName="sibTrans" presStyleCnt="0"/>
      <dgm:spPr/>
    </dgm:pt>
    <dgm:pt modelId="{AE8DE058-500F-4501-B934-75C3A2334931}" type="pres">
      <dgm:prSet presAssocID="{0AE76DB1-F45F-431A-85F9-C7A53E41C1BD}" presName="composite" presStyleCnt="0"/>
      <dgm:spPr/>
    </dgm:pt>
    <dgm:pt modelId="{A93E7A46-A042-43B7-8B1B-EA27D52B5BB8}" type="pres">
      <dgm:prSet presAssocID="{0AE76DB1-F45F-431A-85F9-C7A53E41C1BD}" presName="bentUpArrow1" presStyleLbl="alignImgPlace1" presStyleIdx="1" presStyleCnt="2"/>
      <dgm:spPr/>
    </dgm:pt>
    <dgm:pt modelId="{93087FE7-B459-43CB-A6DD-7BAB8164EE9E}" type="pres">
      <dgm:prSet presAssocID="{0AE76DB1-F45F-431A-85F9-C7A53E41C1BD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DEF0847-132C-442E-AC53-3E2345930B1B}" type="pres">
      <dgm:prSet presAssocID="{0AE76DB1-F45F-431A-85F9-C7A53E41C1BD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A47432A-C269-4BAD-8BA3-2405F6E9D8E5}" type="pres">
      <dgm:prSet presAssocID="{747D738E-89AE-45CC-9DCA-6865A1D8B478}" presName="sibTrans" presStyleCnt="0"/>
      <dgm:spPr/>
    </dgm:pt>
    <dgm:pt modelId="{C531B54E-9652-4466-9917-7A6A27A758BB}" type="pres">
      <dgm:prSet presAssocID="{34F28418-BACD-4D97-9426-B92183B74061}" presName="composite" presStyleCnt="0"/>
      <dgm:spPr/>
    </dgm:pt>
    <dgm:pt modelId="{01E609C6-F0E9-410E-A239-A76FEA9F24FE}" type="pres">
      <dgm:prSet presAssocID="{34F28418-BACD-4D97-9426-B92183B74061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3687B5E-3E69-4ACF-BD83-6C2B58ADEFFD}" type="pres">
      <dgm:prSet presAssocID="{34F28418-BACD-4D97-9426-B92183B74061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A452A13C-B7BD-4F03-9D58-954268CC29A0}" srcId="{0AE76DB1-F45F-431A-85F9-C7A53E41C1BD}" destId="{C4A0DE58-5EEF-44D5-9098-58D72004371F}" srcOrd="0" destOrd="0" parTransId="{118857D9-60DA-4FFA-8D2F-B885E3BFC212}" sibTransId="{B918BA62-CD29-4B28-9F3D-3F4A6F216442}"/>
    <dgm:cxn modelId="{C41EAA78-3327-4E49-8692-57C9B0C7885C}" type="presOf" srcId="{34F28418-BACD-4D97-9426-B92183B74061}" destId="{01E609C6-F0E9-410E-A239-A76FEA9F24FE}" srcOrd="0" destOrd="0" presId="urn:microsoft.com/office/officeart/2005/8/layout/StepDownProcess"/>
    <dgm:cxn modelId="{60A3ED55-FD7D-49B6-868F-18CA5CD2BFB3}" type="presOf" srcId="{4565941F-6E3E-4647-ADA8-27949EE8570B}" destId="{E00B5BB0-0227-43A5-B063-DF5958DFC484}" srcOrd="0" destOrd="0" presId="urn:microsoft.com/office/officeart/2005/8/layout/StepDownProcess"/>
    <dgm:cxn modelId="{CEE2AC7A-988E-4328-B9AB-73D242ACA0F7}" type="presOf" srcId="{14537954-95B8-4591-923C-2F6223768B2C}" destId="{8D3FA667-B106-466B-9FF7-ABA5FCBEC80A}" srcOrd="0" destOrd="0" presId="urn:microsoft.com/office/officeart/2005/8/layout/StepDownProcess"/>
    <dgm:cxn modelId="{1391B2A6-8626-4AB0-BF0D-DBE5EB01DAC8}" type="presOf" srcId="{C4A0DE58-5EEF-44D5-9098-58D72004371F}" destId="{7DEF0847-132C-442E-AC53-3E2345930B1B}" srcOrd="0" destOrd="0" presId="urn:microsoft.com/office/officeart/2005/8/layout/StepDownProcess"/>
    <dgm:cxn modelId="{0B587F39-1786-4D09-B2F6-3F2406802C0D}" type="presOf" srcId="{0AE76DB1-F45F-431A-85F9-C7A53E41C1BD}" destId="{93087FE7-B459-43CB-A6DD-7BAB8164EE9E}" srcOrd="0" destOrd="0" presId="urn:microsoft.com/office/officeart/2005/8/layout/StepDownProcess"/>
    <dgm:cxn modelId="{A4BCD4C0-1F9B-40AB-80BE-1983DF26B15A}" srcId="{34F28418-BACD-4D97-9426-B92183B74061}" destId="{73DD0705-5ADD-4A8E-918A-F665AB9A25DB}" srcOrd="0" destOrd="0" parTransId="{D8229F41-464E-4B30-8CB4-55C3E7E88560}" sibTransId="{E8162BB5-6540-4F5B-B818-7C46B2F41C88}"/>
    <dgm:cxn modelId="{271CC99A-7FC9-451D-BFEB-A46CE50C1D08}" srcId="{4565941F-6E3E-4647-ADA8-27949EE8570B}" destId="{14537954-95B8-4591-923C-2F6223768B2C}" srcOrd="0" destOrd="0" parTransId="{2A836CD6-06B2-4555-AA34-7E373E439CA5}" sibTransId="{ED25676B-AEB9-4433-8E7A-A65BB5E203D7}"/>
    <dgm:cxn modelId="{EA5F7521-6C02-4A5B-AB81-A3E0098B67BE}" type="presOf" srcId="{73DD0705-5ADD-4A8E-918A-F665AB9A25DB}" destId="{33687B5E-3E69-4ACF-BD83-6C2B58ADEFFD}" srcOrd="0" destOrd="0" presId="urn:microsoft.com/office/officeart/2005/8/layout/StepDownProcess"/>
    <dgm:cxn modelId="{BB798C7B-352C-4475-96BA-09B96372FEB8}" srcId="{14537954-95B8-4591-923C-2F6223768B2C}" destId="{BBB3E004-B241-4C1C-A77D-7F53AAD0DB13}" srcOrd="0" destOrd="0" parTransId="{1981C8AD-5436-42E2-A770-3091B9508DF6}" sibTransId="{59AE7441-C17B-4976-81A9-DD8C92B31D59}"/>
    <dgm:cxn modelId="{176F0CE7-9AA6-4B17-9A47-339D9616733C}" srcId="{4565941F-6E3E-4647-ADA8-27949EE8570B}" destId="{0AE76DB1-F45F-431A-85F9-C7A53E41C1BD}" srcOrd="1" destOrd="0" parTransId="{4CBD8355-5BFC-44ED-BD74-030F3F4978BB}" sibTransId="{747D738E-89AE-45CC-9DCA-6865A1D8B478}"/>
    <dgm:cxn modelId="{7BE86FE7-9473-4A04-BA9E-CF80044F33EC}" srcId="{4565941F-6E3E-4647-ADA8-27949EE8570B}" destId="{34F28418-BACD-4D97-9426-B92183B74061}" srcOrd="2" destOrd="0" parTransId="{A77F5331-9DE8-4BA9-8F51-2452A0666732}" sibTransId="{B912EB79-FC2F-4805-8721-53E1905A0860}"/>
    <dgm:cxn modelId="{5D16285A-FC6D-404D-9028-E3D7DF5DCE62}" type="presOf" srcId="{BBB3E004-B241-4C1C-A77D-7F53AAD0DB13}" destId="{2DAD0FBF-6002-4C26-9185-F3A9231A14A3}" srcOrd="0" destOrd="0" presId="urn:microsoft.com/office/officeart/2005/8/layout/StepDownProcess"/>
    <dgm:cxn modelId="{548B92B3-9163-4B7B-9B41-46E9C594D507}" type="presParOf" srcId="{E00B5BB0-0227-43A5-B063-DF5958DFC484}" destId="{6861C7B0-9114-4F9D-ABFD-3AE70E728291}" srcOrd="0" destOrd="0" presId="urn:microsoft.com/office/officeart/2005/8/layout/StepDownProcess"/>
    <dgm:cxn modelId="{EC370FD4-0C56-415E-A88B-BBB958B8E884}" type="presParOf" srcId="{6861C7B0-9114-4F9D-ABFD-3AE70E728291}" destId="{95A96AF5-9D97-4156-867D-B281182C7BF9}" srcOrd="0" destOrd="0" presId="urn:microsoft.com/office/officeart/2005/8/layout/StepDownProcess"/>
    <dgm:cxn modelId="{C22285F0-494E-487E-9ABC-8D621302C0EE}" type="presParOf" srcId="{6861C7B0-9114-4F9D-ABFD-3AE70E728291}" destId="{8D3FA667-B106-466B-9FF7-ABA5FCBEC80A}" srcOrd="1" destOrd="0" presId="urn:microsoft.com/office/officeart/2005/8/layout/StepDownProcess"/>
    <dgm:cxn modelId="{1706BEC4-1A08-4A82-9881-FBDAFC000997}" type="presParOf" srcId="{6861C7B0-9114-4F9D-ABFD-3AE70E728291}" destId="{2DAD0FBF-6002-4C26-9185-F3A9231A14A3}" srcOrd="2" destOrd="0" presId="urn:microsoft.com/office/officeart/2005/8/layout/StepDownProcess"/>
    <dgm:cxn modelId="{802ED19F-6548-4720-9A61-08857854EC8B}" type="presParOf" srcId="{E00B5BB0-0227-43A5-B063-DF5958DFC484}" destId="{6391F444-CF4B-4AD3-98F8-EB4E0C6ABB39}" srcOrd="1" destOrd="0" presId="urn:microsoft.com/office/officeart/2005/8/layout/StepDownProcess"/>
    <dgm:cxn modelId="{86F3096C-42E6-4EAB-92BB-53EAB8EE1682}" type="presParOf" srcId="{E00B5BB0-0227-43A5-B063-DF5958DFC484}" destId="{AE8DE058-500F-4501-B934-75C3A2334931}" srcOrd="2" destOrd="0" presId="urn:microsoft.com/office/officeart/2005/8/layout/StepDownProcess"/>
    <dgm:cxn modelId="{A686FBE4-E815-4AE0-AE1A-5356F62FCF93}" type="presParOf" srcId="{AE8DE058-500F-4501-B934-75C3A2334931}" destId="{A93E7A46-A042-43B7-8B1B-EA27D52B5BB8}" srcOrd="0" destOrd="0" presId="urn:microsoft.com/office/officeart/2005/8/layout/StepDownProcess"/>
    <dgm:cxn modelId="{457D886D-CF9C-49DC-ABD5-39EE4838365E}" type="presParOf" srcId="{AE8DE058-500F-4501-B934-75C3A2334931}" destId="{93087FE7-B459-43CB-A6DD-7BAB8164EE9E}" srcOrd="1" destOrd="0" presId="urn:microsoft.com/office/officeart/2005/8/layout/StepDownProcess"/>
    <dgm:cxn modelId="{D2A9685B-0676-4224-B55F-ED631D135AA5}" type="presParOf" srcId="{AE8DE058-500F-4501-B934-75C3A2334931}" destId="{7DEF0847-132C-442E-AC53-3E2345930B1B}" srcOrd="2" destOrd="0" presId="urn:microsoft.com/office/officeart/2005/8/layout/StepDownProcess"/>
    <dgm:cxn modelId="{039AB601-9554-46B0-A377-8938FDF1ECB6}" type="presParOf" srcId="{E00B5BB0-0227-43A5-B063-DF5958DFC484}" destId="{5A47432A-C269-4BAD-8BA3-2405F6E9D8E5}" srcOrd="3" destOrd="0" presId="urn:microsoft.com/office/officeart/2005/8/layout/StepDownProcess"/>
    <dgm:cxn modelId="{B95BFC45-2EB7-491A-BD61-0F1A5EC3DA4F}" type="presParOf" srcId="{E00B5BB0-0227-43A5-B063-DF5958DFC484}" destId="{C531B54E-9652-4466-9917-7A6A27A758BB}" srcOrd="4" destOrd="0" presId="urn:microsoft.com/office/officeart/2005/8/layout/StepDownProcess"/>
    <dgm:cxn modelId="{A3571625-4C1E-497C-8F25-E5FD837A25A9}" type="presParOf" srcId="{C531B54E-9652-4466-9917-7A6A27A758BB}" destId="{01E609C6-F0E9-410E-A239-A76FEA9F24FE}" srcOrd="0" destOrd="0" presId="urn:microsoft.com/office/officeart/2005/8/layout/StepDownProcess"/>
    <dgm:cxn modelId="{4BC86584-02B2-4852-A1BF-AC61A562256E}" type="presParOf" srcId="{C531B54E-9652-4466-9917-7A6A27A758BB}" destId="{33687B5E-3E69-4ACF-BD83-6C2B58ADEFFD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DD6CE1-4A82-4B2C-AB32-727B594E4F6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85F08324-AE08-4B6E-8C9E-6AC84B2186DA}">
      <dgm:prSet phldrT="[besedilo]"/>
      <dgm:spPr>
        <a:solidFill>
          <a:srgbClr val="FFFF00"/>
        </a:solidFill>
      </dgm:spPr>
      <dgm:t>
        <a:bodyPr/>
        <a:lstStyle/>
        <a:p>
          <a:r>
            <a:rPr lang="sl-SI" b="1" dirty="0" smtClean="0">
              <a:solidFill>
                <a:schemeClr val="tx1"/>
              </a:solidFill>
              <a:latin typeface="+mj-lt"/>
            </a:rPr>
            <a:t>ZAKONITI ZASTOPNIKI INT. ORG. </a:t>
          </a:r>
          <a:endParaRPr lang="sl-SI" b="1" dirty="0">
            <a:solidFill>
              <a:schemeClr val="tx1"/>
            </a:solidFill>
            <a:latin typeface="+mj-lt"/>
          </a:endParaRPr>
        </a:p>
      </dgm:t>
    </dgm:pt>
    <dgm:pt modelId="{22659249-778F-4417-8E88-372E459DFB62}" type="parTrans" cxnId="{B8F2D71C-07D7-4AB7-9D70-A9BE7E4FB2D9}">
      <dgm:prSet/>
      <dgm:spPr/>
      <dgm:t>
        <a:bodyPr/>
        <a:lstStyle/>
        <a:p>
          <a:endParaRPr lang="sl-SI"/>
        </a:p>
      </dgm:t>
    </dgm:pt>
    <dgm:pt modelId="{B19F29AE-D842-464F-8713-CB75A9F33B67}" type="sibTrans" cxnId="{B8F2D71C-07D7-4AB7-9D70-A9BE7E4FB2D9}">
      <dgm:prSet/>
      <dgm:spPr/>
      <dgm:t>
        <a:bodyPr/>
        <a:lstStyle/>
        <a:p>
          <a:endParaRPr lang="sl-SI"/>
        </a:p>
      </dgm:t>
    </dgm:pt>
    <dgm:pt modelId="{6AD703CD-146F-483B-A12A-45A51ABA4E2C}">
      <dgm:prSet phldrT="[besedilo]"/>
      <dgm:spPr>
        <a:solidFill>
          <a:srgbClr val="FFFF00"/>
        </a:solidFill>
      </dgm:spPr>
      <dgm:t>
        <a:bodyPr/>
        <a:lstStyle/>
        <a:p>
          <a:r>
            <a:rPr lang="sl-SI" b="1" dirty="0" smtClean="0">
              <a:solidFill>
                <a:schemeClr val="tx1"/>
              </a:solidFill>
              <a:latin typeface="+mj-lt"/>
            </a:rPr>
            <a:t>IZVOLJENI PREDSTAVNIKI INT. ORG. </a:t>
          </a:r>
          <a:endParaRPr lang="sl-SI" b="1" dirty="0">
            <a:solidFill>
              <a:schemeClr val="tx1"/>
            </a:solidFill>
            <a:latin typeface="+mj-lt"/>
          </a:endParaRPr>
        </a:p>
      </dgm:t>
    </dgm:pt>
    <dgm:pt modelId="{145B0628-BF6F-4F84-AF3F-5E0CA549A7AD}" type="parTrans" cxnId="{B0731EB6-B6F9-4558-9DEA-1FFFF5B1BC85}">
      <dgm:prSet/>
      <dgm:spPr/>
      <dgm:t>
        <a:bodyPr/>
        <a:lstStyle/>
        <a:p>
          <a:endParaRPr lang="sl-SI"/>
        </a:p>
      </dgm:t>
    </dgm:pt>
    <dgm:pt modelId="{4E7F6B8C-4F55-4DB6-9763-15B68E4FDA1E}" type="sibTrans" cxnId="{B0731EB6-B6F9-4558-9DEA-1FFFF5B1BC85}">
      <dgm:prSet/>
      <dgm:spPr/>
      <dgm:t>
        <a:bodyPr/>
        <a:lstStyle/>
        <a:p>
          <a:endParaRPr lang="sl-SI"/>
        </a:p>
      </dgm:t>
    </dgm:pt>
    <dgm:pt modelId="{5EC20372-CD3A-4DDA-9D8B-69E471A6BB6B}">
      <dgm:prSet phldrT="[besedilo]"/>
      <dgm:spPr>
        <a:solidFill>
          <a:srgbClr val="FFFF00"/>
        </a:solidFill>
      </dgm:spPr>
      <dgm:t>
        <a:bodyPr/>
        <a:lstStyle/>
        <a:p>
          <a:r>
            <a:rPr lang="sl-SI" b="1" dirty="0" smtClean="0">
              <a:solidFill>
                <a:schemeClr val="tx1"/>
              </a:solidFill>
              <a:latin typeface="+mj-lt"/>
            </a:rPr>
            <a:t>ZAPOSLENI V INT. ORG. </a:t>
          </a:r>
          <a:endParaRPr lang="sl-SI" b="1" dirty="0">
            <a:solidFill>
              <a:schemeClr val="tx1"/>
            </a:solidFill>
            <a:latin typeface="+mj-lt"/>
          </a:endParaRPr>
        </a:p>
      </dgm:t>
    </dgm:pt>
    <dgm:pt modelId="{20B37FD2-0896-4A95-9CC5-ED1BDC279533}" type="parTrans" cxnId="{1378ACF7-62C0-4E96-A459-DC6E80A02DB9}">
      <dgm:prSet/>
      <dgm:spPr/>
      <dgm:t>
        <a:bodyPr/>
        <a:lstStyle/>
        <a:p>
          <a:endParaRPr lang="sl-SI"/>
        </a:p>
      </dgm:t>
    </dgm:pt>
    <dgm:pt modelId="{B3FD9853-26DF-46A1-B97D-9BA48B6EA752}" type="sibTrans" cxnId="{1378ACF7-62C0-4E96-A459-DC6E80A02DB9}">
      <dgm:prSet/>
      <dgm:spPr/>
      <dgm:t>
        <a:bodyPr/>
        <a:lstStyle/>
        <a:p>
          <a:endParaRPr lang="sl-SI"/>
        </a:p>
      </dgm:t>
    </dgm:pt>
    <dgm:pt modelId="{80F505AD-4AEE-447B-86E0-070FC929EC82}" type="pres">
      <dgm:prSet presAssocID="{59DD6CE1-4A82-4B2C-AB32-727B594E4F6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4326C46D-8AE4-4EAA-9FCE-8C2865EA8BB3}" type="pres">
      <dgm:prSet presAssocID="{85F08324-AE08-4B6E-8C9E-6AC84B2186DA}" presName="parentLin" presStyleCnt="0"/>
      <dgm:spPr/>
    </dgm:pt>
    <dgm:pt modelId="{D12ACB40-E98E-4278-A655-382FFACBEC00}" type="pres">
      <dgm:prSet presAssocID="{85F08324-AE08-4B6E-8C9E-6AC84B2186DA}" presName="parentLeftMargin" presStyleLbl="node1" presStyleIdx="0" presStyleCnt="3"/>
      <dgm:spPr/>
      <dgm:t>
        <a:bodyPr/>
        <a:lstStyle/>
        <a:p>
          <a:endParaRPr lang="sl-SI"/>
        </a:p>
      </dgm:t>
    </dgm:pt>
    <dgm:pt modelId="{83C7DF8E-3065-4947-8E83-D3370E5B7DB9}" type="pres">
      <dgm:prSet presAssocID="{85F08324-AE08-4B6E-8C9E-6AC84B2186D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5F7539F-5C0B-418B-8A26-82DA70F0DA7C}" type="pres">
      <dgm:prSet presAssocID="{85F08324-AE08-4B6E-8C9E-6AC84B2186DA}" presName="negativeSpace" presStyleCnt="0"/>
      <dgm:spPr/>
    </dgm:pt>
    <dgm:pt modelId="{AB632BA7-81AB-4A35-9BFD-68CD3007A5C4}" type="pres">
      <dgm:prSet presAssocID="{85F08324-AE08-4B6E-8C9E-6AC84B2186DA}" presName="childText" presStyleLbl="conFgAcc1" presStyleIdx="0" presStyleCnt="3">
        <dgm:presLayoutVars>
          <dgm:bulletEnabled val="1"/>
        </dgm:presLayoutVars>
      </dgm:prSet>
      <dgm:spPr/>
    </dgm:pt>
    <dgm:pt modelId="{65525C10-F3CB-4633-BE36-F378B72223D0}" type="pres">
      <dgm:prSet presAssocID="{B19F29AE-D842-464F-8713-CB75A9F33B67}" presName="spaceBetweenRectangles" presStyleCnt="0"/>
      <dgm:spPr/>
    </dgm:pt>
    <dgm:pt modelId="{BFD6D8FE-5F73-4CF5-AE6A-335EC938F2D3}" type="pres">
      <dgm:prSet presAssocID="{6AD703CD-146F-483B-A12A-45A51ABA4E2C}" presName="parentLin" presStyleCnt="0"/>
      <dgm:spPr/>
    </dgm:pt>
    <dgm:pt modelId="{E9CD8808-CC58-4E2F-A895-EACFC0D76943}" type="pres">
      <dgm:prSet presAssocID="{6AD703CD-146F-483B-A12A-45A51ABA4E2C}" presName="parentLeftMargin" presStyleLbl="node1" presStyleIdx="0" presStyleCnt="3"/>
      <dgm:spPr/>
      <dgm:t>
        <a:bodyPr/>
        <a:lstStyle/>
        <a:p>
          <a:endParaRPr lang="sl-SI"/>
        </a:p>
      </dgm:t>
    </dgm:pt>
    <dgm:pt modelId="{C1B59A51-8455-4BCC-ACAC-6BE283F5D2F2}" type="pres">
      <dgm:prSet presAssocID="{6AD703CD-146F-483B-A12A-45A51ABA4E2C}" presName="parentText" presStyleLbl="node1" presStyleIdx="1" presStyleCnt="3" custLinFactNeighborX="-9987" custLinFactNeighborY="-2869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CE7D644-026A-4417-8C8D-2B449E8EB3B0}" type="pres">
      <dgm:prSet presAssocID="{6AD703CD-146F-483B-A12A-45A51ABA4E2C}" presName="negativeSpace" presStyleCnt="0"/>
      <dgm:spPr/>
    </dgm:pt>
    <dgm:pt modelId="{C72822C4-B5B8-41D8-9BEA-F62AF4C62390}" type="pres">
      <dgm:prSet presAssocID="{6AD703CD-146F-483B-A12A-45A51ABA4E2C}" presName="childText" presStyleLbl="conFgAcc1" presStyleIdx="1" presStyleCnt="3">
        <dgm:presLayoutVars>
          <dgm:bulletEnabled val="1"/>
        </dgm:presLayoutVars>
      </dgm:prSet>
      <dgm:spPr/>
    </dgm:pt>
    <dgm:pt modelId="{817F902D-91D0-482A-9BB6-379E66D0818F}" type="pres">
      <dgm:prSet presAssocID="{4E7F6B8C-4F55-4DB6-9763-15B68E4FDA1E}" presName="spaceBetweenRectangles" presStyleCnt="0"/>
      <dgm:spPr/>
    </dgm:pt>
    <dgm:pt modelId="{18CA8CFB-6399-4963-A5C1-2310A1302495}" type="pres">
      <dgm:prSet presAssocID="{5EC20372-CD3A-4DDA-9D8B-69E471A6BB6B}" presName="parentLin" presStyleCnt="0"/>
      <dgm:spPr/>
    </dgm:pt>
    <dgm:pt modelId="{AB3DBAFB-111D-450C-AC39-8448D0A01AFF}" type="pres">
      <dgm:prSet presAssocID="{5EC20372-CD3A-4DDA-9D8B-69E471A6BB6B}" presName="parentLeftMargin" presStyleLbl="node1" presStyleIdx="1" presStyleCnt="3"/>
      <dgm:spPr/>
      <dgm:t>
        <a:bodyPr/>
        <a:lstStyle/>
        <a:p>
          <a:endParaRPr lang="sl-SI"/>
        </a:p>
      </dgm:t>
    </dgm:pt>
    <dgm:pt modelId="{64B8EC7F-5E0B-4C67-977A-C6257D65D1DE}" type="pres">
      <dgm:prSet presAssocID="{5EC20372-CD3A-4DDA-9D8B-69E471A6BB6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404839C-2C67-4A7C-B031-2C6690CEAF0C}" type="pres">
      <dgm:prSet presAssocID="{5EC20372-CD3A-4DDA-9D8B-69E471A6BB6B}" presName="negativeSpace" presStyleCnt="0"/>
      <dgm:spPr/>
    </dgm:pt>
    <dgm:pt modelId="{D691F805-1D57-4DC4-88A7-7B7D4375E53F}" type="pres">
      <dgm:prSet presAssocID="{5EC20372-CD3A-4DDA-9D8B-69E471A6BB6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8F2D71C-07D7-4AB7-9D70-A9BE7E4FB2D9}" srcId="{59DD6CE1-4A82-4B2C-AB32-727B594E4F64}" destId="{85F08324-AE08-4B6E-8C9E-6AC84B2186DA}" srcOrd="0" destOrd="0" parTransId="{22659249-778F-4417-8E88-372E459DFB62}" sibTransId="{B19F29AE-D842-464F-8713-CB75A9F33B67}"/>
    <dgm:cxn modelId="{71E9BD19-2FBF-4CD6-988D-53FBDE8A2274}" type="presOf" srcId="{59DD6CE1-4A82-4B2C-AB32-727B594E4F64}" destId="{80F505AD-4AEE-447B-86E0-070FC929EC82}" srcOrd="0" destOrd="0" presId="urn:microsoft.com/office/officeart/2005/8/layout/list1"/>
    <dgm:cxn modelId="{B0731EB6-B6F9-4558-9DEA-1FFFF5B1BC85}" srcId="{59DD6CE1-4A82-4B2C-AB32-727B594E4F64}" destId="{6AD703CD-146F-483B-A12A-45A51ABA4E2C}" srcOrd="1" destOrd="0" parTransId="{145B0628-BF6F-4F84-AF3F-5E0CA549A7AD}" sibTransId="{4E7F6B8C-4F55-4DB6-9763-15B68E4FDA1E}"/>
    <dgm:cxn modelId="{F1578175-EAFD-40AE-BB5A-EF83D262DF26}" type="presOf" srcId="{6AD703CD-146F-483B-A12A-45A51ABA4E2C}" destId="{E9CD8808-CC58-4E2F-A895-EACFC0D76943}" srcOrd="0" destOrd="0" presId="urn:microsoft.com/office/officeart/2005/8/layout/list1"/>
    <dgm:cxn modelId="{1DC55311-D272-48DC-9576-39C39AC06D24}" type="presOf" srcId="{85F08324-AE08-4B6E-8C9E-6AC84B2186DA}" destId="{83C7DF8E-3065-4947-8E83-D3370E5B7DB9}" srcOrd="1" destOrd="0" presId="urn:microsoft.com/office/officeart/2005/8/layout/list1"/>
    <dgm:cxn modelId="{73FF2FF1-BBF0-4446-BBD2-EE12D8161C26}" type="presOf" srcId="{6AD703CD-146F-483B-A12A-45A51ABA4E2C}" destId="{C1B59A51-8455-4BCC-ACAC-6BE283F5D2F2}" srcOrd="1" destOrd="0" presId="urn:microsoft.com/office/officeart/2005/8/layout/list1"/>
    <dgm:cxn modelId="{1378ACF7-62C0-4E96-A459-DC6E80A02DB9}" srcId="{59DD6CE1-4A82-4B2C-AB32-727B594E4F64}" destId="{5EC20372-CD3A-4DDA-9D8B-69E471A6BB6B}" srcOrd="2" destOrd="0" parTransId="{20B37FD2-0896-4A95-9CC5-ED1BDC279533}" sibTransId="{B3FD9853-26DF-46A1-B97D-9BA48B6EA752}"/>
    <dgm:cxn modelId="{F32AA706-286E-4CE1-9FD1-46763C0160F0}" type="presOf" srcId="{85F08324-AE08-4B6E-8C9E-6AC84B2186DA}" destId="{D12ACB40-E98E-4278-A655-382FFACBEC00}" srcOrd="0" destOrd="0" presId="urn:microsoft.com/office/officeart/2005/8/layout/list1"/>
    <dgm:cxn modelId="{8BC1B682-21D8-4FB1-BC57-54BA8D479B66}" type="presOf" srcId="{5EC20372-CD3A-4DDA-9D8B-69E471A6BB6B}" destId="{64B8EC7F-5E0B-4C67-977A-C6257D65D1DE}" srcOrd="1" destOrd="0" presId="urn:microsoft.com/office/officeart/2005/8/layout/list1"/>
    <dgm:cxn modelId="{E3EFFE3A-8024-435F-8D97-068C6D9AA153}" type="presOf" srcId="{5EC20372-CD3A-4DDA-9D8B-69E471A6BB6B}" destId="{AB3DBAFB-111D-450C-AC39-8448D0A01AFF}" srcOrd="0" destOrd="0" presId="urn:microsoft.com/office/officeart/2005/8/layout/list1"/>
    <dgm:cxn modelId="{E802A17B-29BF-48FF-BD79-B91D13A6B944}" type="presParOf" srcId="{80F505AD-4AEE-447B-86E0-070FC929EC82}" destId="{4326C46D-8AE4-4EAA-9FCE-8C2865EA8BB3}" srcOrd="0" destOrd="0" presId="urn:microsoft.com/office/officeart/2005/8/layout/list1"/>
    <dgm:cxn modelId="{79306ADC-E6A3-40BF-89A4-27EBECFDBDBD}" type="presParOf" srcId="{4326C46D-8AE4-4EAA-9FCE-8C2865EA8BB3}" destId="{D12ACB40-E98E-4278-A655-382FFACBEC00}" srcOrd="0" destOrd="0" presId="urn:microsoft.com/office/officeart/2005/8/layout/list1"/>
    <dgm:cxn modelId="{69CB38CA-C5EF-42AC-8D57-9D63DFEBDA8B}" type="presParOf" srcId="{4326C46D-8AE4-4EAA-9FCE-8C2865EA8BB3}" destId="{83C7DF8E-3065-4947-8E83-D3370E5B7DB9}" srcOrd="1" destOrd="0" presId="urn:microsoft.com/office/officeart/2005/8/layout/list1"/>
    <dgm:cxn modelId="{32F2557B-92DE-4736-9F6F-8D4398F94060}" type="presParOf" srcId="{80F505AD-4AEE-447B-86E0-070FC929EC82}" destId="{C5F7539F-5C0B-418B-8A26-82DA70F0DA7C}" srcOrd="1" destOrd="0" presId="urn:microsoft.com/office/officeart/2005/8/layout/list1"/>
    <dgm:cxn modelId="{A6E70CD0-AF8B-4C1C-9F9E-349A58C7CDA9}" type="presParOf" srcId="{80F505AD-4AEE-447B-86E0-070FC929EC82}" destId="{AB632BA7-81AB-4A35-9BFD-68CD3007A5C4}" srcOrd="2" destOrd="0" presId="urn:microsoft.com/office/officeart/2005/8/layout/list1"/>
    <dgm:cxn modelId="{9DB92B03-F8B3-4087-A186-40F79CAB26F4}" type="presParOf" srcId="{80F505AD-4AEE-447B-86E0-070FC929EC82}" destId="{65525C10-F3CB-4633-BE36-F378B72223D0}" srcOrd="3" destOrd="0" presId="urn:microsoft.com/office/officeart/2005/8/layout/list1"/>
    <dgm:cxn modelId="{54A170DB-CE10-47A0-8535-E810B986CA8D}" type="presParOf" srcId="{80F505AD-4AEE-447B-86E0-070FC929EC82}" destId="{BFD6D8FE-5F73-4CF5-AE6A-335EC938F2D3}" srcOrd="4" destOrd="0" presId="urn:microsoft.com/office/officeart/2005/8/layout/list1"/>
    <dgm:cxn modelId="{A4B90C2D-C71F-41F2-BA5C-0E46494C2C53}" type="presParOf" srcId="{BFD6D8FE-5F73-4CF5-AE6A-335EC938F2D3}" destId="{E9CD8808-CC58-4E2F-A895-EACFC0D76943}" srcOrd="0" destOrd="0" presId="urn:microsoft.com/office/officeart/2005/8/layout/list1"/>
    <dgm:cxn modelId="{9128F1B6-B1F3-4E73-9ED5-1B245085A1BE}" type="presParOf" srcId="{BFD6D8FE-5F73-4CF5-AE6A-335EC938F2D3}" destId="{C1B59A51-8455-4BCC-ACAC-6BE283F5D2F2}" srcOrd="1" destOrd="0" presId="urn:microsoft.com/office/officeart/2005/8/layout/list1"/>
    <dgm:cxn modelId="{C4DFE3B9-045E-4E61-B6DE-C9A32699294F}" type="presParOf" srcId="{80F505AD-4AEE-447B-86E0-070FC929EC82}" destId="{6CE7D644-026A-4417-8C8D-2B449E8EB3B0}" srcOrd="5" destOrd="0" presId="urn:microsoft.com/office/officeart/2005/8/layout/list1"/>
    <dgm:cxn modelId="{370B6E61-E461-4A94-9619-F9AF22D95C94}" type="presParOf" srcId="{80F505AD-4AEE-447B-86E0-070FC929EC82}" destId="{C72822C4-B5B8-41D8-9BEA-F62AF4C62390}" srcOrd="6" destOrd="0" presId="urn:microsoft.com/office/officeart/2005/8/layout/list1"/>
    <dgm:cxn modelId="{C0206FAF-48F7-4535-AEC5-464EFE7F3752}" type="presParOf" srcId="{80F505AD-4AEE-447B-86E0-070FC929EC82}" destId="{817F902D-91D0-482A-9BB6-379E66D0818F}" srcOrd="7" destOrd="0" presId="urn:microsoft.com/office/officeart/2005/8/layout/list1"/>
    <dgm:cxn modelId="{A0F01496-0FF9-42CF-BD19-AE34F76F4E00}" type="presParOf" srcId="{80F505AD-4AEE-447B-86E0-070FC929EC82}" destId="{18CA8CFB-6399-4963-A5C1-2310A1302495}" srcOrd="8" destOrd="0" presId="urn:microsoft.com/office/officeart/2005/8/layout/list1"/>
    <dgm:cxn modelId="{657F919B-D2EE-48FB-AA61-5F9C06E6ACCF}" type="presParOf" srcId="{18CA8CFB-6399-4963-A5C1-2310A1302495}" destId="{AB3DBAFB-111D-450C-AC39-8448D0A01AFF}" srcOrd="0" destOrd="0" presId="urn:microsoft.com/office/officeart/2005/8/layout/list1"/>
    <dgm:cxn modelId="{572D0793-2F8B-42B0-9B9D-F0EE773E023B}" type="presParOf" srcId="{18CA8CFB-6399-4963-A5C1-2310A1302495}" destId="{64B8EC7F-5E0B-4C67-977A-C6257D65D1DE}" srcOrd="1" destOrd="0" presId="urn:microsoft.com/office/officeart/2005/8/layout/list1"/>
    <dgm:cxn modelId="{0FAF5D09-80F0-4B15-AE7D-3954E0E443FA}" type="presParOf" srcId="{80F505AD-4AEE-447B-86E0-070FC929EC82}" destId="{C404839C-2C67-4A7C-B031-2C6690CEAF0C}" srcOrd="9" destOrd="0" presId="urn:microsoft.com/office/officeart/2005/8/layout/list1"/>
    <dgm:cxn modelId="{95AF06F5-06DF-47AD-B81E-7A6BB74283EF}" type="presParOf" srcId="{80F505AD-4AEE-447B-86E0-070FC929EC82}" destId="{D691F805-1D57-4DC4-88A7-7B7D4375E53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3E7E87-C35C-4219-B70D-6D029CF9630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F54590E9-5E7E-40F7-B970-FF4D4B8C6C6B}">
      <dgm:prSet phldrT="[besedil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l-SI" b="1" dirty="0" smtClean="0">
              <a:solidFill>
                <a:schemeClr val="tx1"/>
              </a:solidFill>
              <a:latin typeface="+mj-lt"/>
            </a:rPr>
            <a:t>1. STIK</a:t>
          </a:r>
          <a:endParaRPr lang="sl-SI" b="1" dirty="0">
            <a:solidFill>
              <a:schemeClr val="tx1"/>
            </a:solidFill>
            <a:latin typeface="+mj-lt"/>
          </a:endParaRPr>
        </a:p>
      </dgm:t>
    </dgm:pt>
    <dgm:pt modelId="{ED7CC37A-BC05-427C-8A9D-78CFBD6EF3E7}" type="parTrans" cxnId="{2C3AC072-84BE-466E-8175-51D334979ECC}">
      <dgm:prSet/>
      <dgm:spPr/>
      <dgm:t>
        <a:bodyPr/>
        <a:lstStyle/>
        <a:p>
          <a:endParaRPr lang="sl-SI"/>
        </a:p>
      </dgm:t>
    </dgm:pt>
    <dgm:pt modelId="{B02DCE28-11E7-4F7A-99B5-30FCBD5753E2}" type="sibTrans" cxnId="{2C3AC072-84BE-466E-8175-51D334979ECC}">
      <dgm:prSet/>
      <dgm:spPr/>
      <dgm:t>
        <a:bodyPr/>
        <a:lstStyle/>
        <a:p>
          <a:endParaRPr lang="sl-SI"/>
        </a:p>
      </dgm:t>
    </dgm:pt>
    <dgm:pt modelId="{FC090AE6-C442-4C01-8253-548BFC4FF72F}">
      <dgm:prSet phldrT="[besedilo]" custT="1"/>
      <dgm:spPr/>
      <dgm:t>
        <a:bodyPr/>
        <a:lstStyle/>
        <a:p>
          <a:r>
            <a:rPr lang="sl-SI" sz="2000" dirty="0" smtClean="0">
              <a:latin typeface="+mj-lt"/>
            </a:rPr>
            <a:t>LOBIST je dolžan namero o lobiranju jasno naznaniti </a:t>
          </a:r>
          <a:r>
            <a:rPr lang="sl-SI" sz="2000" dirty="0" err="1" smtClean="0">
              <a:latin typeface="+mj-lt"/>
            </a:rPr>
            <a:t>lobirancu</a:t>
          </a:r>
          <a:endParaRPr lang="sl-SI" sz="2000" dirty="0">
            <a:latin typeface="+mj-lt"/>
          </a:endParaRPr>
        </a:p>
      </dgm:t>
    </dgm:pt>
    <dgm:pt modelId="{BD275055-493B-4590-B837-5F7F9B083C65}" type="parTrans" cxnId="{8B36FA8F-332E-4974-833E-BECA3368E138}">
      <dgm:prSet/>
      <dgm:spPr/>
      <dgm:t>
        <a:bodyPr/>
        <a:lstStyle/>
        <a:p>
          <a:endParaRPr lang="sl-SI"/>
        </a:p>
      </dgm:t>
    </dgm:pt>
    <dgm:pt modelId="{DCBD0CBB-D54B-4240-92F7-5C30C665316E}" type="sibTrans" cxnId="{8B36FA8F-332E-4974-833E-BECA3368E138}">
      <dgm:prSet/>
      <dgm:spPr/>
      <dgm:t>
        <a:bodyPr/>
        <a:lstStyle/>
        <a:p>
          <a:endParaRPr lang="sl-SI"/>
        </a:p>
      </dgm:t>
    </dgm:pt>
    <dgm:pt modelId="{A0C0F866-BE22-4A34-A308-D85663F2604F}">
      <dgm:prSet phldrT="[besedilo]" custT="1"/>
      <dgm:spPr/>
      <dgm:t>
        <a:bodyPr/>
        <a:lstStyle/>
        <a:p>
          <a:r>
            <a:rPr lang="sl-SI" sz="2000" dirty="0" smtClean="0">
              <a:latin typeface="+mj-lt"/>
            </a:rPr>
            <a:t>LOBIRANEC mora imeti potrebna znanja za presojo, ali je namera lobista lobiranje ali ne</a:t>
          </a:r>
          <a:endParaRPr lang="sl-SI" sz="2000" dirty="0">
            <a:latin typeface="+mj-lt"/>
          </a:endParaRPr>
        </a:p>
      </dgm:t>
    </dgm:pt>
    <dgm:pt modelId="{EE0FA8D8-8E45-4761-83CA-445D20FA4D69}" type="parTrans" cxnId="{217485C2-5BB2-4D05-9160-6563A6DD479F}">
      <dgm:prSet/>
      <dgm:spPr/>
      <dgm:t>
        <a:bodyPr/>
        <a:lstStyle/>
        <a:p>
          <a:endParaRPr lang="sl-SI"/>
        </a:p>
      </dgm:t>
    </dgm:pt>
    <dgm:pt modelId="{5DD578A5-409F-46CA-BDA7-4B6BCB247C5A}" type="sibTrans" cxnId="{217485C2-5BB2-4D05-9160-6563A6DD479F}">
      <dgm:prSet/>
      <dgm:spPr/>
      <dgm:t>
        <a:bodyPr/>
        <a:lstStyle/>
        <a:p>
          <a:endParaRPr lang="sl-SI"/>
        </a:p>
      </dgm:t>
    </dgm:pt>
    <dgm:pt modelId="{737AD022-591D-4A43-A136-55F66B9C8290}">
      <dgm:prSet phldrT="[besedil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sl-SI" b="1" dirty="0" smtClean="0">
              <a:solidFill>
                <a:schemeClr val="tx1"/>
              </a:solidFill>
              <a:latin typeface="+mj-lt"/>
            </a:rPr>
            <a:t>DOVOLI STIK</a:t>
          </a:r>
          <a:endParaRPr lang="sl-SI" b="1" dirty="0">
            <a:solidFill>
              <a:schemeClr val="tx1"/>
            </a:solidFill>
            <a:latin typeface="+mj-lt"/>
          </a:endParaRPr>
        </a:p>
      </dgm:t>
    </dgm:pt>
    <dgm:pt modelId="{3A265379-E880-4F3E-B5E9-B34862144A38}" type="parTrans" cxnId="{0427715A-9698-480A-B4BD-FEECD67C0CB6}">
      <dgm:prSet/>
      <dgm:spPr/>
      <dgm:t>
        <a:bodyPr/>
        <a:lstStyle/>
        <a:p>
          <a:endParaRPr lang="sl-SI"/>
        </a:p>
      </dgm:t>
    </dgm:pt>
    <dgm:pt modelId="{47DAE496-BADB-45FB-8F1A-ED1FA3EF86DF}" type="sibTrans" cxnId="{0427715A-9698-480A-B4BD-FEECD67C0CB6}">
      <dgm:prSet/>
      <dgm:spPr/>
      <dgm:t>
        <a:bodyPr/>
        <a:lstStyle/>
        <a:p>
          <a:endParaRPr lang="sl-SI"/>
        </a:p>
      </dgm:t>
    </dgm:pt>
    <dgm:pt modelId="{140F49CC-FA2B-438D-8653-B34591EECAD0}">
      <dgm:prSet phldrT="[besedilo]" custT="1"/>
      <dgm:spPr/>
      <dgm:t>
        <a:bodyPr/>
        <a:lstStyle/>
        <a:p>
          <a:r>
            <a:rPr lang="sl-SI" sz="2000" dirty="0" smtClean="0">
              <a:latin typeface="+mj-lt"/>
            </a:rPr>
            <a:t>LOBIST mora predložiti pooblastilo </a:t>
          </a:r>
          <a:r>
            <a:rPr lang="sl-SI" sz="2000" dirty="0" err="1" smtClean="0">
              <a:latin typeface="+mj-lt"/>
            </a:rPr>
            <a:t>int</a:t>
          </a:r>
          <a:r>
            <a:rPr lang="sl-SI" sz="2000" dirty="0" smtClean="0">
              <a:latin typeface="+mj-lt"/>
            </a:rPr>
            <a:t>. org. </a:t>
          </a:r>
          <a:endParaRPr lang="sl-SI" sz="2000" dirty="0">
            <a:latin typeface="+mj-lt"/>
          </a:endParaRPr>
        </a:p>
      </dgm:t>
    </dgm:pt>
    <dgm:pt modelId="{4E4E03DE-E5FB-4E83-9FE5-522244D32909}" type="parTrans" cxnId="{2CF4A3F4-56E0-423D-A2F5-0B0EB1548991}">
      <dgm:prSet/>
      <dgm:spPr/>
      <dgm:t>
        <a:bodyPr/>
        <a:lstStyle/>
        <a:p>
          <a:endParaRPr lang="sl-SI"/>
        </a:p>
      </dgm:t>
    </dgm:pt>
    <dgm:pt modelId="{8B95F077-1F50-4521-A44D-13A993EA4102}" type="sibTrans" cxnId="{2CF4A3F4-56E0-423D-A2F5-0B0EB1548991}">
      <dgm:prSet/>
      <dgm:spPr/>
      <dgm:t>
        <a:bodyPr/>
        <a:lstStyle/>
        <a:p>
          <a:endParaRPr lang="sl-SI"/>
        </a:p>
      </dgm:t>
    </dgm:pt>
    <dgm:pt modelId="{6F7AB6EB-1ED1-429B-B8DC-A43814999C04}">
      <dgm:prSet phldrT="[besedilo]" custT="1"/>
      <dgm:spPr/>
      <dgm:t>
        <a:bodyPr/>
        <a:lstStyle/>
        <a:p>
          <a:r>
            <a:rPr lang="sl-SI" sz="2000" dirty="0" smtClean="0">
              <a:latin typeface="+mj-lt"/>
            </a:rPr>
            <a:t>LOBIST se mora identificirati (lob. izkaznica, AJPES)</a:t>
          </a:r>
          <a:endParaRPr lang="sl-SI" sz="2000" dirty="0">
            <a:latin typeface="+mj-lt"/>
          </a:endParaRPr>
        </a:p>
      </dgm:t>
    </dgm:pt>
    <dgm:pt modelId="{482976DF-527A-4046-8CC4-12B88238CD2C}" type="parTrans" cxnId="{B333EB8C-C958-4C28-AB31-7A1E5B068403}">
      <dgm:prSet/>
      <dgm:spPr/>
      <dgm:t>
        <a:bodyPr/>
        <a:lstStyle/>
        <a:p>
          <a:endParaRPr lang="sl-SI"/>
        </a:p>
      </dgm:t>
    </dgm:pt>
    <dgm:pt modelId="{88162EFD-625F-4715-8CA1-44C6AD6EF567}" type="sibTrans" cxnId="{B333EB8C-C958-4C28-AB31-7A1E5B068403}">
      <dgm:prSet/>
      <dgm:spPr/>
      <dgm:t>
        <a:bodyPr/>
        <a:lstStyle/>
        <a:p>
          <a:endParaRPr lang="sl-SI"/>
        </a:p>
      </dgm:t>
    </dgm:pt>
    <dgm:pt modelId="{554D1A4A-F728-4B0A-A1F4-A181ACD825E9}">
      <dgm:prSet phldrT="[besedilo]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sl-SI" b="1" dirty="0" smtClean="0">
              <a:solidFill>
                <a:schemeClr val="tx1"/>
              </a:solidFill>
              <a:latin typeface="+mj-lt"/>
            </a:rPr>
            <a:t>NE DOVOLI STIKA</a:t>
          </a:r>
          <a:endParaRPr lang="sl-SI" b="1" dirty="0">
            <a:solidFill>
              <a:schemeClr val="tx1"/>
            </a:solidFill>
            <a:latin typeface="+mj-lt"/>
          </a:endParaRPr>
        </a:p>
      </dgm:t>
    </dgm:pt>
    <dgm:pt modelId="{24ECE001-1467-48B9-817F-CC8DC7B26A52}" type="parTrans" cxnId="{B6081191-C87E-4DBF-9F8C-97BC99BAF185}">
      <dgm:prSet/>
      <dgm:spPr/>
      <dgm:t>
        <a:bodyPr/>
        <a:lstStyle/>
        <a:p>
          <a:endParaRPr lang="sl-SI"/>
        </a:p>
      </dgm:t>
    </dgm:pt>
    <dgm:pt modelId="{18B8564B-6382-435F-8390-C2EB86013210}" type="sibTrans" cxnId="{B6081191-C87E-4DBF-9F8C-97BC99BAF185}">
      <dgm:prSet/>
      <dgm:spPr/>
      <dgm:t>
        <a:bodyPr/>
        <a:lstStyle/>
        <a:p>
          <a:endParaRPr lang="sl-SI"/>
        </a:p>
      </dgm:t>
    </dgm:pt>
    <dgm:pt modelId="{2DAD7808-09C7-4231-B044-0C05B95D2708}">
      <dgm:prSet phldrT="[besedilo]" custT="1"/>
      <dgm:spPr/>
      <dgm:t>
        <a:bodyPr/>
        <a:lstStyle/>
        <a:p>
          <a:r>
            <a:rPr lang="sl-SI" sz="2000" dirty="0" smtClean="0">
              <a:latin typeface="+mj-lt"/>
            </a:rPr>
            <a:t>LOBIST se ni identificiral/ni predložil pooblastila (reg. lobist)/lobira za „tretjo“ osebo (</a:t>
          </a:r>
          <a:r>
            <a:rPr lang="sl-SI" sz="2000" dirty="0" err="1" smtClean="0">
              <a:latin typeface="+mj-lt"/>
            </a:rPr>
            <a:t>nereg</a:t>
          </a:r>
          <a:r>
            <a:rPr lang="sl-SI" sz="2000" dirty="0" smtClean="0">
              <a:latin typeface="+mj-lt"/>
            </a:rPr>
            <a:t>. lobist)/nasprotje interesov</a:t>
          </a:r>
          <a:endParaRPr lang="sl-SI" sz="2000" dirty="0">
            <a:latin typeface="+mj-lt"/>
          </a:endParaRPr>
        </a:p>
      </dgm:t>
    </dgm:pt>
    <dgm:pt modelId="{DE6F3878-223C-40CB-B843-B632D52DA5A9}" type="parTrans" cxnId="{4B98D74D-9C25-44C1-8953-E7EB2F9AC906}">
      <dgm:prSet/>
      <dgm:spPr/>
      <dgm:t>
        <a:bodyPr/>
        <a:lstStyle/>
        <a:p>
          <a:endParaRPr lang="sl-SI"/>
        </a:p>
      </dgm:t>
    </dgm:pt>
    <dgm:pt modelId="{7CB63836-3823-4B4E-B05B-75872D43467B}" type="sibTrans" cxnId="{4B98D74D-9C25-44C1-8953-E7EB2F9AC906}">
      <dgm:prSet/>
      <dgm:spPr/>
      <dgm:t>
        <a:bodyPr/>
        <a:lstStyle/>
        <a:p>
          <a:endParaRPr lang="sl-SI"/>
        </a:p>
      </dgm:t>
    </dgm:pt>
    <dgm:pt modelId="{0834EFDE-CC18-41E4-9AD6-CBD47C956755}">
      <dgm:prSet phldrT="[besedilo]" custT="1"/>
      <dgm:spPr/>
      <dgm:t>
        <a:bodyPr/>
        <a:lstStyle/>
        <a:p>
          <a:r>
            <a:rPr lang="sl-SI" sz="2000" dirty="0" smtClean="0">
              <a:latin typeface="+mj-lt"/>
            </a:rPr>
            <a:t>POTENCIALNI LOBIRANEC mora o stiku obvestiti KPK v 10 dneh!</a:t>
          </a:r>
          <a:endParaRPr lang="sl-SI" sz="2000" dirty="0">
            <a:latin typeface="+mj-lt"/>
          </a:endParaRPr>
        </a:p>
      </dgm:t>
    </dgm:pt>
    <dgm:pt modelId="{F0587980-126E-4920-8C6F-F871E45C3AC0}" type="parTrans" cxnId="{FB8654E5-9AF0-456F-B50C-A12D01A83355}">
      <dgm:prSet/>
      <dgm:spPr/>
      <dgm:t>
        <a:bodyPr/>
        <a:lstStyle/>
        <a:p>
          <a:endParaRPr lang="sl-SI"/>
        </a:p>
      </dgm:t>
    </dgm:pt>
    <dgm:pt modelId="{B15063FA-FF2B-4B3E-A8DA-F11284C027E7}" type="sibTrans" cxnId="{FB8654E5-9AF0-456F-B50C-A12D01A83355}">
      <dgm:prSet/>
      <dgm:spPr/>
      <dgm:t>
        <a:bodyPr/>
        <a:lstStyle/>
        <a:p>
          <a:endParaRPr lang="sl-SI"/>
        </a:p>
      </dgm:t>
    </dgm:pt>
    <dgm:pt modelId="{BBA0655F-AE45-4F40-9969-04E646AB0107}" type="pres">
      <dgm:prSet presAssocID="{5D3E7E87-C35C-4219-B70D-6D029CF9630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02F8188A-3582-42D3-A765-CB2593D3D53A}" type="pres">
      <dgm:prSet presAssocID="{F54590E9-5E7E-40F7-B970-FF4D4B8C6C6B}" presName="composite" presStyleCnt="0"/>
      <dgm:spPr/>
    </dgm:pt>
    <dgm:pt modelId="{D89765AE-89C4-4F24-AC9C-0CF3E56BFCEE}" type="pres">
      <dgm:prSet presAssocID="{F54590E9-5E7E-40F7-B970-FF4D4B8C6C6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066B7E6-9FA6-4CA8-8073-CE155113D77E}" type="pres">
      <dgm:prSet presAssocID="{F54590E9-5E7E-40F7-B970-FF4D4B8C6C6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1FF9E2E-BD94-46FC-9FC2-6DF173CBACBB}" type="pres">
      <dgm:prSet presAssocID="{B02DCE28-11E7-4F7A-99B5-30FCBD5753E2}" presName="sp" presStyleCnt="0"/>
      <dgm:spPr/>
    </dgm:pt>
    <dgm:pt modelId="{5E6A1788-77C0-4BF0-89BA-EA347E1C57C8}" type="pres">
      <dgm:prSet presAssocID="{737AD022-591D-4A43-A136-55F66B9C8290}" presName="composite" presStyleCnt="0"/>
      <dgm:spPr/>
    </dgm:pt>
    <dgm:pt modelId="{A75DEFDC-4709-4FCD-A039-A91261343E59}" type="pres">
      <dgm:prSet presAssocID="{737AD022-591D-4A43-A136-55F66B9C829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FB391BC-93DC-4028-8CD8-F540D2705F21}" type="pres">
      <dgm:prSet presAssocID="{737AD022-591D-4A43-A136-55F66B9C829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6BAE559-24DE-4782-983A-31281E75C346}" type="pres">
      <dgm:prSet presAssocID="{47DAE496-BADB-45FB-8F1A-ED1FA3EF86DF}" presName="sp" presStyleCnt="0"/>
      <dgm:spPr/>
    </dgm:pt>
    <dgm:pt modelId="{ED06B28A-169F-4948-92DA-D2F34D24650D}" type="pres">
      <dgm:prSet presAssocID="{554D1A4A-F728-4B0A-A1F4-A181ACD825E9}" presName="composite" presStyleCnt="0"/>
      <dgm:spPr/>
    </dgm:pt>
    <dgm:pt modelId="{30A2D55A-2AC7-4558-9008-8FBE63296931}" type="pres">
      <dgm:prSet presAssocID="{554D1A4A-F728-4B0A-A1F4-A181ACD825E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5B15979-051C-402A-80BE-4439E5430A3C}" type="pres">
      <dgm:prSet presAssocID="{554D1A4A-F728-4B0A-A1F4-A181ACD825E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9C0EB83A-3DA4-42AC-894B-C48E7D49CA8D}" type="presOf" srcId="{2DAD7808-09C7-4231-B044-0C05B95D2708}" destId="{95B15979-051C-402A-80BE-4439E5430A3C}" srcOrd="0" destOrd="0" presId="urn:microsoft.com/office/officeart/2005/8/layout/chevron2"/>
    <dgm:cxn modelId="{B1453E43-9D9C-44B8-A1BA-A4A9196A2992}" type="presOf" srcId="{554D1A4A-F728-4B0A-A1F4-A181ACD825E9}" destId="{30A2D55A-2AC7-4558-9008-8FBE63296931}" srcOrd="0" destOrd="0" presId="urn:microsoft.com/office/officeart/2005/8/layout/chevron2"/>
    <dgm:cxn modelId="{FB8654E5-9AF0-456F-B50C-A12D01A83355}" srcId="{554D1A4A-F728-4B0A-A1F4-A181ACD825E9}" destId="{0834EFDE-CC18-41E4-9AD6-CBD47C956755}" srcOrd="1" destOrd="0" parTransId="{F0587980-126E-4920-8C6F-F871E45C3AC0}" sibTransId="{B15063FA-FF2B-4B3E-A8DA-F11284C027E7}"/>
    <dgm:cxn modelId="{9531E556-3CD2-4FD8-890F-816D7F0126DB}" type="presOf" srcId="{FC090AE6-C442-4C01-8253-548BFC4FF72F}" destId="{4066B7E6-9FA6-4CA8-8073-CE155113D77E}" srcOrd="0" destOrd="0" presId="urn:microsoft.com/office/officeart/2005/8/layout/chevron2"/>
    <dgm:cxn modelId="{808D91CB-20FE-49F4-A59E-4186B8329160}" type="presOf" srcId="{0834EFDE-CC18-41E4-9AD6-CBD47C956755}" destId="{95B15979-051C-402A-80BE-4439E5430A3C}" srcOrd="0" destOrd="1" presId="urn:microsoft.com/office/officeart/2005/8/layout/chevron2"/>
    <dgm:cxn modelId="{8F5243E9-2E3B-4997-A539-098E8A769BC5}" type="presOf" srcId="{F54590E9-5E7E-40F7-B970-FF4D4B8C6C6B}" destId="{D89765AE-89C4-4F24-AC9C-0CF3E56BFCEE}" srcOrd="0" destOrd="0" presId="urn:microsoft.com/office/officeart/2005/8/layout/chevron2"/>
    <dgm:cxn modelId="{C35D75BD-651C-4F6B-BAE1-CB51BEBE40B9}" type="presOf" srcId="{5D3E7E87-C35C-4219-B70D-6D029CF96301}" destId="{BBA0655F-AE45-4F40-9969-04E646AB0107}" srcOrd="0" destOrd="0" presId="urn:microsoft.com/office/officeart/2005/8/layout/chevron2"/>
    <dgm:cxn modelId="{A21F7026-A34B-4D71-8879-D35840CF5F67}" type="presOf" srcId="{6F7AB6EB-1ED1-429B-B8DC-A43814999C04}" destId="{3FB391BC-93DC-4028-8CD8-F540D2705F21}" srcOrd="0" destOrd="1" presId="urn:microsoft.com/office/officeart/2005/8/layout/chevron2"/>
    <dgm:cxn modelId="{A3B067B4-D7FB-46A9-8E37-976B26C679EB}" type="presOf" srcId="{737AD022-591D-4A43-A136-55F66B9C8290}" destId="{A75DEFDC-4709-4FCD-A039-A91261343E59}" srcOrd="0" destOrd="0" presId="urn:microsoft.com/office/officeart/2005/8/layout/chevron2"/>
    <dgm:cxn modelId="{B6081191-C87E-4DBF-9F8C-97BC99BAF185}" srcId="{5D3E7E87-C35C-4219-B70D-6D029CF96301}" destId="{554D1A4A-F728-4B0A-A1F4-A181ACD825E9}" srcOrd="2" destOrd="0" parTransId="{24ECE001-1467-48B9-817F-CC8DC7B26A52}" sibTransId="{18B8564B-6382-435F-8390-C2EB86013210}"/>
    <dgm:cxn modelId="{5DF2B39B-2312-4A39-9F22-1D6605567DDA}" type="presOf" srcId="{140F49CC-FA2B-438D-8653-B34591EECAD0}" destId="{3FB391BC-93DC-4028-8CD8-F540D2705F21}" srcOrd="0" destOrd="0" presId="urn:microsoft.com/office/officeart/2005/8/layout/chevron2"/>
    <dgm:cxn modelId="{2CF4A3F4-56E0-423D-A2F5-0B0EB1548991}" srcId="{737AD022-591D-4A43-A136-55F66B9C8290}" destId="{140F49CC-FA2B-438D-8653-B34591EECAD0}" srcOrd="0" destOrd="0" parTransId="{4E4E03DE-E5FB-4E83-9FE5-522244D32909}" sibTransId="{8B95F077-1F50-4521-A44D-13A993EA4102}"/>
    <dgm:cxn modelId="{0427715A-9698-480A-B4BD-FEECD67C0CB6}" srcId="{5D3E7E87-C35C-4219-B70D-6D029CF96301}" destId="{737AD022-591D-4A43-A136-55F66B9C8290}" srcOrd="1" destOrd="0" parTransId="{3A265379-E880-4F3E-B5E9-B34862144A38}" sibTransId="{47DAE496-BADB-45FB-8F1A-ED1FA3EF86DF}"/>
    <dgm:cxn modelId="{B333EB8C-C958-4C28-AB31-7A1E5B068403}" srcId="{737AD022-591D-4A43-A136-55F66B9C8290}" destId="{6F7AB6EB-1ED1-429B-B8DC-A43814999C04}" srcOrd="1" destOrd="0" parTransId="{482976DF-527A-4046-8CC4-12B88238CD2C}" sibTransId="{88162EFD-625F-4715-8CA1-44C6AD6EF567}"/>
    <dgm:cxn modelId="{9D21F3E2-65C9-4B48-AFCB-F217AB07EADD}" type="presOf" srcId="{A0C0F866-BE22-4A34-A308-D85663F2604F}" destId="{4066B7E6-9FA6-4CA8-8073-CE155113D77E}" srcOrd="0" destOrd="1" presId="urn:microsoft.com/office/officeart/2005/8/layout/chevron2"/>
    <dgm:cxn modelId="{8B36FA8F-332E-4974-833E-BECA3368E138}" srcId="{F54590E9-5E7E-40F7-B970-FF4D4B8C6C6B}" destId="{FC090AE6-C442-4C01-8253-548BFC4FF72F}" srcOrd="0" destOrd="0" parTransId="{BD275055-493B-4590-B837-5F7F9B083C65}" sibTransId="{DCBD0CBB-D54B-4240-92F7-5C30C665316E}"/>
    <dgm:cxn modelId="{2C3AC072-84BE-466E-8175-51D334979ECC}" srcId="{5D3E7E87-C35C-4219-B70D-6D029CF96301}" destId="{F54590E9-5E7E-40F7-B970-FF4D4B8C6C6B}" srcOrd="0" destOrd="0" parTransId="{ED7CC37A-BC05-427C-8A9D-78CFBD6EF3E7}" sibTransId="{B02DCE28-11E7-4F7A-99B5-30FCBD5753E2}"/>
    <dgm:cxn modelId="{4B98D74D-9C25-44C1-8953-E7EB2F9AC906}" srcId="{554D1A4A-F728-4B0A-A1F4-A181ACD825E9}" destId="{2DAD7808-09C7-4231-B044-0C05B95D2708}" srcOrd="0" destOrd="0" parTransId="{DE6F3878-223C-40CB-B843-B632D52DA5A9}" sibTransId="{7CB63836-3823-4B4E-B05B-75872D43467B}"/>
    <dgm:cxn modelId="{217485C2-5BB2-4D05-9160-6563A6DD479F}" srcId="{F54590E9-5E7E-40F7-B970-FF4D4B8C6C6B}" destId="{A0C0F866-BE22-4A34-A308-D85663F2604F}" srcOrd="1" destOrd="0" parTransId="{EE0FA8D8-8E45-4761-83CA-445D20FA4D69}" sibTransId="{5DD578A5-409F-46CA-BDA7-4B6BCB247C5A}"/>
    <dgm:cxn modelId="{B5E1E786-DB1B-4C40-9BB5-457136D351FD}" type="presParOf" srcId="{BBA0655F-AE45-4F40-9969-04E646AB0107}" destId="{02F8188A-3582-42D3-A765-CB2593D3D53A}" srcOrd="0" destOrd="0" presId="urn:microsoft.com/office/officeart/2005/8/layout/chevron2"/>
    <dgm:cxn modelId="{25E70DB8-0932-4912-8C54-43267290EA3A}" type="presParOf" srcId="{02F8188A-3582-42D3-A765-CB2593D3D53A}" destId="{D89765AE-89C4-4F24-AC9C-0CF3E56BFCEE}" srcOrd="0" destOrd="0" presId="urn:microsoft.com/office/officeart/2005/8/layout/chevron2"/>
    <dgm:cxn modelId="{06315CD6-385F-436C-B320-52784CD8C653}" type="presParOf" srcId="{02F8188A-3582-42D3-A765-CB2593D3D53A}" destId="{4066B7E6-9FA6-4CA8-8073-CE155113D77E}" srcOrd="1" destOrd="0" presId="urn:microsoft.com/office/officeart/2005/8/layout/chevron2"/>
    <dgm:cxn modelId="{1BB4B0C9-74CB-4B7E-A9AB-966932E1590A}" type="presParOf" srcId="{BBA0655F-AE45-4F40-9969-04E646AB0107}" destId="{71FF9E2E-BD94-46FC-9FC2-6DF173CBACBB}" srcOrd="1" destOrd="0" presId="urn:microsoft.com/office/officeart/2005/8/layout/chevron2"/>
    <dgm:cxn modelId="{9608562E-D31C-4A01-A7D1-006CD9FFBB29}" type="presParOf" srcId="{BBA0655F-AE45-4F40-9969-04E646AB0107}" destId="{5E6A1788-77C0-4BF0-89BA-EA347E1C57C8}" srcOrd="2" destOrd="0" presId="urn:microsoft.com/office/officeart/2005/8/layout/chevron2"/>
    <dgm:cxn modelId="{FB5C540A-E199-4EEF-AD13-8BC9E2C4140B}" type="presParOf" srcId="{5E6A1788-77C0-4BF0-89BA-EA347E1C57C8}" destId="{A75DEFDC-4709-4FCD-A039-A91261343E59}" srcOrd="0" destOrd="0" presId="urn:microsoft.com/office/officeart/2005/8/layout/chevron2"/>
    <dgm:cxn modelId="{F43054CC-B6FB-4461-8796-53DCDB8B9059}" type="presParOf" srcId="{5E6A1788-77C0-4BF0-89BA-EA347E1C57C8}" destId="{3FB391BC-93DC-4028-8CD8-F540D2705F21}" srcOrd="1" destOrd="0" presId="urn:microsoft.com/office/officeart/2005/8/layout/chevron2"/>
    <dgm:cxn modelId="{9CDFBF04-994C-48F9-AB33-95AEB79C9213}" type="presParOf" srcId="{BBA0655F-AE45-4F40-9969-04E646AB0107}" destId="{E6BAE559-24DE-4782-983A-31281E75C346}" srcOrd="3" destOrd="0" presId="urn:microsoft.com/office/officeart/2005/8/layout/chevron2"/>
    <dgm:cxn modelId="{59799F47-CD11-4722-8794-A907B57A7724}" type="presParOf" srcId="{BBA0655F-AE45-4F40-9969-04E646AB0107}" destId="{ED06B28A-169F-4948-92DA-D2F34D24650D}" srcOrd="4" destOrd="0" presId="urn:microsoft.com/office/officeart/2005/8/layout/chevron2"/>
    <dgm:cxn modelId="{8C849FB1-EDD9-4B1C-9685-CB70C2E07608}" type="presParOf" srcId="{ED06B28A-169F-4948-92DA-D2F34D24650D}" destId="{30A2D55A-2AC7-4558-9008-8FBE63296931}" srcOrd="0" destOrd="0" presId="urn:microsoft.com/office/officeart/2005/8/layout/chevron2"/>
    <dgm:cxn modelId="{47121B2B-7A41-4F98-9D1F-6F5AD304A6D8}" type="presParOf" srcId="{ED06B28A-169F-4948-92DA-D2F34D24650D}" destId="{95B15979-051C-402A-80BE-4439E5430A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3B7698-DD3F-415A-B297-23D123B6F879}">
      <dsp:nvSpPr>
        <dsp:cNvPr id="0" name=""/>
        <dsp:cNvSpPr/>
      </dsp:nvSpPr>
      <dsp:spPr>
        <a:xfrm>
          <a:off x="1807615" y="0"/>
          <a:ext cx="3777283" cy="377728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0D5AF-9529-4DBE-8EB0-59CD1C374ECE}">
      <dsp:nvSpPr>
        <dsp:cNvPr id="0" name=""/>
        <dsp:cNvSpPr/>
      </dsp:nvSpPr>
      <dsp:spPr>
        <a:xfrm>
          <a:off x="3696257" y="379757"/>
          <a:ext cx="2455233" cy="894153"/>
        </a:xfrm>
        <a:prstGeom prst="round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b="1" kern="1200" dirty="0" smtClean="0">
              <a:latin typeface="+mj-lt"/>
            </a:rPr>
            <a:t>Absolutno prepovedana d.</a:t>
          </a:r>
          <a:endParaRPr lang="sl-SI" sz="2400" b="1" kern="1200" dirty="0">
            <a:latin typeface="+mj-lt"/>
          </a:endParaRPr>
        </a:p>
      </dsp:txBody>
      <dsp:txXfrm>
        <a:off x="3739906" y="423406"/>
        <a:ext cx="2367935" cy="806855"/>
      </dsp:txXfrm>
    </dsp:sp>
    <dsp:sp modelId="{865C92CA-D918-403E-B82F-CB926FD359CD}">
      <dsp:nvSpPr>
        <dsp:cNvPr id="0" name=""/>
        <dsp:cNvSpPr/>
      </dsp:nvSpPr>
      <dsp:spPr>
        <a:xfrm>
          <a:off x="3425764" y="1385680"/>
          <a:ext cx="2996220" cy="894153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400" b="1" kern="1200" dirty="0" smtClean="0">
              <a:latin typeface="+mj-lt"/>
            </a:rPr>
            <a:t>Darila, ki lahko vplivajo/ustvarjajo videz, da vplivajo na objektivno in nepristransko opravljanje nalog/pristojnosti/pooblastil uradne osebe</a:t>
          </a:r>
          <a:endParaRPr lang="sl-SI" sz="1400" b="1" kern="1200" dirty="0">
            <a:latin typeface="+mj-lt"/>
          </a:endParaRPr>
        </a:p>
      </dsp:txBody>
      <dsp:txXfrm>
        <a:off x="3469413" y="1429329"/>
        <a:ext cx="2908922" cy="806855"/>
      </dsp:txXfrm>
    </dsp:sp>
    <dsp:sp modelId="{D76E849D-54AE-4DEA-BFDD-6E66CB47B804}">
      <dsp:nvSpPr>
        <dsp:cNvPr id="0" name=""/>
        <dsp:cNvSpPr/>
      </dsp:nvSpPr>
      <dsp:spPr>
        <a:xfrm>
          <a:off x="3696257" y="2391602"/>
          <a:ext cx="2455233" cy="894153"/>
        </a:xfrm>
        <a:prstGeom prst="roundRect">
          <a:avLst/>
        </a:prstGeom>
        <a:solidFill>
          <a:srgbClr val="7030A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400" b="1" kern="1200" dirty="0" smtClean="0">
              <a:latin typeface="+mj-lt"/>
            </a:rPr>
            <a:t>Druga darila</a:t>
          </a:r>
          <a:endParaRPr lang="sl-SI" sz="3400" b="1" kern="1200" dirty="0">
            <a:latin typeface="+mj-lt"/>
          </a:endParaRPr>
        </a:p>
      </dsp:txBody>
      <dsp:txXfrm>
        <a:off x="3739906" y="2435251"/>
        <a:ext cx="2367935" cy="8068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0A7787-22E5-42EE-81D6-8B5FD14D6458}">
      <dsp:nvSpPr>
        <dsp:cNvPr id="0" name=""/>
        <dsp:cNvSpPr/>
      </dsp:nvSpPr>
      <dsp:spPr>
        <a:xfrm>
          <a:off x="4018" y="1274949"/>
          <a:ext cx="2055390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66040" rIns="184912" bIns="6604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600" kern="1200" dirty="0" smtClean="0">
              <a:latin typeface="+mj-lt"/>
            </a:rPr>
            <a:t>ODLOČANJE</a:t>
          </a:r>
          <a:endParaRPr lang="sl-SI" sz="2600" kern="1200" dirty="0">
            <a:latin typeface="+mj-lt"/>
          </a:endParaRPr>
        </a:p>
      </dsp:txBody>
      <dsp:txXfrm>
        <a:off x="4018" y="1274949"/>
        <a:ext cx="2055390" cy="514800"/>
      </dsp:txXfrm>
    </dsp:sp>
    <dsp:sp modelId="{99F95814-3E37-4887-AE62-3EF647C962EE}">
      <dsp:nvSpPr>
        <dsp:cNvPr id="0" name=""/>
        <dsp:cNvSpPr/>
      </dsp:nvSpPr>
      <dsp:spPr>
        <a:xfrm>
          <a:off x="2059409" y="1089943"/>
          <a:ext cx="411078" cy="8848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9EB41-FC78-4948-B0EF-9EFE0015249D}">
      <dsp:nvSpPr>
        <dsp:cNvPr id="0" name=""/>
        <dsp:cNvSpPr/>
      </dsp:nvSpPr>
      <dsp:spPr>
        <a:xfrm>
          <a:off x="2634918" y="1089943"/>
          <a:ext cx="5590663" cy="88481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2600" kern="1200" dirty="0" smtClean="0">
              <a:latin typeface="+mj-lt"/>
            </a:rPr>
            <a:t>Pri obravnavi in sprejemanju predpisov in drugih splošnih aktov</a:t>
          </a:r>
          <a:endParaRPr lang="sl-SI" sz="2600" kern="1200" dirty="0">
            <a:latin typeface="+mj-lt"/>
          </a:endParaRPr>
        </a:p>
      </dsp:txBody>
      <dsp:txXfrm>
        <a:off x="2634918" y="1089943"/>
        <a:ext cx="5590663" cy="884812"/>
      </dsp:txXfrm>
    </dsp:sp>
    <dsp:sp modelId="{80FE7EED-AF42-472E-B572-3A19EDE50DFD}">
      <dsp:nvSpPr>
        <dsp:cNvPr id="0" name=""/>
        <dsp:cNvSpPr/>
      </dsp:nvSpPr>
      <dsp:spPr>
        <a:xfrm>
          <a:off x="4018" y="2084443"/>
          <a:ext cx="2055390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66040" rIns="184912" bIns="6604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600" kern="1200" dirty="0" smtClean="0">
              <a:latin typeface="+mj-lt"/>
            </a:rPr>
            <a:t>ODLOČANJE</a:t>
          </a:r>
          <a:endParaRPr lang="sl-SI" sz="2600" kern="1200" dirty="0">
            <a:latin typeface="+mj-lt"/>
          </a:endParaRPr>
        </a:p>
      </dsp:txBody>
      <dsp:txXfrm>
        <a:off x="4018" y="2084443"/>
        <a:ext cx="2055390" cy="514800"/>
      </dsp:txXfrm>
    </dsp:sp>
    <dsp:sp modelId="{14BF0CD9-ED8E-4DB7-AFA1-63E33AEE9BC3}">
      <dsp:nvSpPr>
        <dsp:cNvPr id="0" name=""/>
        <dsp:cNvSpPr/>
      </dsp:nvSpPr>
      <dsp:spPr>
        <a:xfrm>
          <a:off x="2059409" y="2068356"/>
          <a:ext cx="411078" cy="54697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420D5-CA4F-4F65-B5DC-790B97EDE231}">
      <dsp:nvSpPr>
        <dsp:cNvPr id="0" name=""/>
        <dsp:cNvSpPr/>
      </dsp:nvSpPr>
      <dsp:spPr>
        <a:xfrm>
          <a:off x="2634918" y="2068356"/>
          <a:ext cx="5590663" cy="5469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2600" kern="1200" dirty="0" smtClean="0">
              <a:latin typeface="+mj-lt"/>
            </a:rPr>
            <a:t>O drugih zadevah</a:t>
          </a:r>
          <a:endParaRPr lang="sl-SI" sz="2600" kern="1200" dirty="0">
            <a:latin typeface="+mj-lt"/>
          </a:endParaRPr>
        </a:p>
      </dsp:txBody>
      <dsp:txXfrm>
        <a:off x="2634918" y="2068356"/>
        <a:ext cx="5590663" cy="5469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CD809-B1B7-41D4-8DB5-F12A6BBEBFB8}">
      <dsp:nvSpPr>
        <dsp:cNvPr id="0" name=""/>
        <dsp:cNvSpPr/>
      </dsp:nvSpPr>
      <dsp:spPr>
        <a:xfrm>
          <a:off x="272992" y="792138"/>
          <a:ext cx="3748105" cy="440953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D13CF-0EA0-41CE-98C9-B32E0CA2BE63}">
      <dsp:nvSpPr>
        <dsp:cNvPr id="0" name=""/>
        <dsp:cNvSpPr/>
      </dsp:nvSpPr>
      <dsp:spPr>
        <a:xfrm>
          <a:off x="272992" y="957742"/>
          <a:ext cx="275349" cy="275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9308E-0040-4DCD-AA7D-3C41A6F5E95D}">
      <dsp:nvSpPr>
        <dsp:cNvPr id="0" name=""/>
        <dsp:cNvSpPr/>
      </dsp:nvSpPr>
      <dsp:spPr>
        <a:xfrm>
          <a:off x="272992" y="0"/>
          <a:ext cx="3748105" cy="792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4000" kern="1200" dirty="0" smtClean="0">
              <a:latin typeface="+mj-lt"/>
            </a:rPr>
            <a:t>REGISTRIRANI</a:t>
          </a:r>
          <a:endParaRPr lang="sl-SI" sz="4000" kern="1200" dirty="0">
            <a:latin typeface="+mj-lt"/>
          </a:endParaRPr>
        </a:p>
      </dsp:txBody>
      <dsp:txXfrm>
        <a:off x="272992" y="0"/>
        <a:ext cx="3748105" cy="792138"/>
      </dsp:txXfrm>
    </dsp:sp>
    <dsp:sp modelId="{818ABA5C-3EB2-43A0-AB5B-CDC005ADBC93}">
      <dsp:nvSpPr>
        <dsp:cNvPr id="0" name=""/>
        <dsp:cNvSpPr/>
      </dsp:nvSpPr>
      <dsp:spPr>
        <a:xfrm>
          <a:off x="272992" y="1599573"/>
          <a:ext cx="275342" cy="275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BF937F-6568-444B-AC19-E1C4BF19A785}">
      <dsp:nvSpPr>
        <dsp:cNvPr id="0" name=""/>
        <dsp:cNvSpPr/>
      </dsp:nvSpPr>
      <dsp:spPr>
        <a:xfrm>
          <a:off x="535359" y="1416332"/>
          <a:ext cx="3485737" cy="641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500" kern="1200" dirty="0" smtClean="0">
              <a:latin typeface="+mj-lt"/>
            </a:rPr>
            <a:t>POOBLASTILO/A INT. ORG</a:t>
          </a:r>
          <a:r>
            <a:rPr lang="sl-SI" sz="1500" kern="1200" dirty="0" smtClean="0"/>
            <a:t>.</a:t>
          </a:r>
          <a:endParaRPr lang="sl-SI" sz="1500" kern="1200" dirty="0"/>
        </a:p>
      </dsp:txBody>
      <dsp:txXfrm>
        <a:off x="535359" y="1416332"/>
        <a:ext cx="3485737" cy="641824"/>
      </dsp:txXfrm>
    </dsp:sp>
    <dsp:sp modelId="{3927AB30-067A-4668-B993-E865CDACEA6F}">
      <dsp:nvSpPr>
        <dsp:cNvPr id="0" name=""/>
        <dsp:cNvSpPr/>
      </dsp:nvSpPr>
      <dsp:spPr>
        <a:xfrm>
          <a:off x="272992" y="2241397"/>
          <a:ext cx="275342" cy="275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2ADB23-0055-4AD9-B33A-258E5DDB77F5}">
      <dsp:nvSpPr>
        <dsp:cNvPr id="0" name=""/>
        <dsp:cNvSpPr/>
      </dsp:nvSpPr>
      <dsp:spPr>
        <a:xfrm>
          <a:off x="535359" y="2058156"/>
          <a:ext cx="3485737" cy="641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500" kern="1200" dirty="0" smtClean="0">
              <a:latin typeface="+mj-lt"/>
            </a:rPr>
            <a:t>VPIS V REGISTER</a:t>
          </a:r>
          <a:endParaRPr lang="sl-SI" sz="1500" kern="1200" dirty="0">
            <a:latin typeface="+mj-lt"/>
          </a:endParaRPr>
        </a:p>
      </dsp:txBody>
      <dsp:txXfrm>
        <a:off x="535359" y="2058156"/>
        <a:ext cx="3485737" cy="641824"/>
      </dsp:txXfrm>
    </dsp:sp>
    <dsp:sp modelId="{4AA2D0E1-3B82-4B1D-A092-4272AA16F830}">
      <dsp:nvSpPr>
        <dsp:cNvPr id="0" name=""/>
        <dsp:cNvSpPr/>
      </dsp:nvSpPr>
      <dsp:spPr>
        <a:xfrm>
          <a:off x="272992" y="2883221"/>
          <a:ext cx="275342" cy="275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B1D179-C8F6-4400-AB5E-1AB4A4032236}">
      <dsp:nvSpPr>
        <dsp:cNvPr id="0" name=""/>
        <dsp:cNvSpPr/>
      </dsp:nvSpPr>
      <dsp:spPr>
        <a:xfrm>
          <a:off x="535359" y="2699980"/>
          <a:ext cx="3485737" cy="641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500" kern="1200" dirty="0" smtClean="0">
              <a:latin typeface="+mj-lt"/>
            </a:rPr>
            <a:t>REGISTRIRANA PODROČJA INTERESA (VEČ INT. ORG.)</a:t>
          </a:r>
          <a:endParaRPr lang="sl-SI" sz="1500" kern="1200" dirty="0">
            <a:latin typeface="+mj-lt"/>
          </a:endParaRPr>
        </a:p>
      </dsp:txBody>
      <dsp:txXfrm>
        <a:off x="535359" y="2699980"/>
        <a:ext cx="3485737" cy="641824"/>
      </dsp:txXfrm>
    </dsp:sp>
    <dsp:sp modelId="{FE16C5C5-9EED-4010-91E6-CF1D00A7F8D4}">
      <dsp:nvSpPr>
        <dsp:cNvPr id="0" name=""/>
        <dsp:cNvSpPr/>
      </dsp:nvSpPr>
      <dsp:spPr>
        <a:xfrm>
          <a:off x="4208502" y="792138"/>
          <a:ext cx="3748105" cy="440953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1A28D-06AF-4509-A69C-E5B3D8742350}">
      <dsp:nvSpPr>
        <dsp:cNvPr id="0" name=""/>
        <dsp:cNvSpPr/>
      </dsp:nvSpPr>
      <dsp:spPr>
        <a:xfrm>
          <a:off x="4208502" y="957742"/>
          <a:ext cx="275349" cy="275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052F6B-CD9A-41CE-BD6A-78B02C10142A}">
      <dsp:nvSpPr>
        <dsp:cNvPr id="0" name=""/>
        <dsp:cNvSpPr/>
      </dsp:nvSpPr>
      <dsp:spPr>
        <a:xfrm>
          <a:off x="4208502" y="0"/>
          <a:ext cx="3748105" cy="792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4000" kern="1200" dirty="0" smtClean="0">
              <a:latin typeface="+mj-lt"/>
            </a:rPr>
            <a:t>NEREGISTRIRANI</a:t>
          </a:r>
          <a:endParaRPr lang="sl-SI" sz="4000" kern="1200" dirty="0">
            <a:latin typeface="+mj-lt"/>
          </a:endParaRPr>
        </a:p>
      </dsp:txBody>
      <dsp:txXfrm>
        <a:off x="4208502" y="0"/>
        <a:ext cx="3748105" cy="792138"/>
      </dsp:txXfrm>
    </dsp:sp>
    <dsp:sp modelId="{0D7ABBC5-95B5-4A0B-BEBB-C54A0FB09406}">
      <dsp:nvSpPr>
        <dsp:cNvPr id="0" name=""/>
        <dsp:cNvSpPr/>
      </dsp:nvSpPr>
      <dsp:spPr>
        <a:xfrm>
          <a:off x="4208502" y="1599573"/>
          <a:ext cx="275342" cy="275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F94A72-3675-4C5D-B88E-8C440B91A053}">
      <dsp:nvSpPr>
        <dsp:cNvPr id="0" name=""/>
        <dsp:cNvSpPr/>
      </dsp:nvSpPr>
      <dsp:spPr>
        <a:xfrm>
          <a:off x="4470869" y="1416332"/>
          <a:ext cx="3485737" cy="641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500" kern="1200" dirty="0" smtClean="0">
              <a:latin typeface="+mj-lt"/>
            </a:rPr>
            <a:t>ZAKONITI ZASTOP., ZAPOSLENI, IZVOLJENI PREDST. (POOBLASTILO)</a:t>
          </a:r>
          <a:endParaRPr lang="sl-SI" sz="1500" kern="1200" dirty="0">
            <a:latin typeface="+mj-lt"/>
          </a:endParaRPr>
        </a:p>
      </dsp:txBody>
      <dsp:txXfrm>
        <a:off x="4470869" y="1416332"/>
        <a:ext cx="3485737" cy="641824"/>
      </dsp:txXfrm>
    </dsp:sp>
    <dsp:sp modelId="{5C64B391-564D-47FC-87C0-B01F4CDE9768}">
      <dsp:nvSpPr>
        <dsp:cNvPr id="0" name=""/>
        <dsp:cNvSpPr/>
      </dsp:nvSpPr>
      <dsp:spPr>
        <a:xfrm>
          <a:off x="4208502" y="2241397"/>
          <a:ext cx="275342" cy="275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0548A-4693-4B72-97CF-83C09EA30C82}">
      <dsp:nvSpPr>
        <dsp:cNvPr id="0" name=""/>
        <dsp:cNvSpPr/>
      </dsp:nvSpPr>
      <dsp:spPr>
        <a:xfrm>
          <a:off x="4470869" y="2058156"/>
          <a:ext cx="3485737" cy="641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500" kern="1200" dirty="0" smtClean="0">
              <a:latin typeface="+mj-lt"/>
            </a:rPr>
            <a:t>NISO VPISANI V REGISTER</a:t>
          </a:r>
          <a:endParaRPr lang="sl-SI" sz="1500" kern="1200" dirty="0">
            <a:latin typeface="+mj-lt"/>
          </a:endParaRPr>
        </a:p>
      </dsp:txBody>
      <dsp:txXfrm>
        <a:off x="4470869" y="2058156"/>
        <a:ext cx="3485737" cy="641824"/>
      </dsp:txXfrm>
    </dsp:sp>
    <dsp:sp modelId="{20E1B9A7-4FCD-47DB-83A5-43BC3FEAE5FD}">
      <dsp:nvSpPr>
        <dsp:cNvPr id="0" name=""/>
        <dsp:cNvSpPr/>
      </dsp:nvSpPr>
      <dsp:spPr>
        <a:xfrm>
          <a:off x="4208502" y="2883221"/>
          <a:ext cx="275342" cy="275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9DDA24-846B-4212-81A0-3F8A7D6BEE83}">
      <dsp:nvSpPr>
        <dsp:cNvPr id="0" name=""/>
        <dsp:cNvSpPr/>
      </dsp:nvSpPr>
      <dsp:spPr>
        <a:xfrm>
          <a:off x="4470869" y="2699980"/>
          <a:ext cx="3485737" cy="641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500" kern="1200" dirty="0" smtClean="0">
              <a:latin typeface="+mj-lt"/>
            </a:rPr>
            <a:t>INTERESI LASTNE INT. ORG. </a:t>
          </a:r>
          <a:endParaRPr lang="sl-SI" sz="1500" kern="1200" dirty="0">
            <a:latin typeface="+mj-lt"/>
          </a:endParaRPr>
        </a:p>
      </dsp:txBody>
      <dsp:txXfrm>
        <a:off x="4470869" y="2699980"/>
        <a:ext cx="3485737" cy="6418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1EDA4-29B7-4E9F-B9D9-7B70666407FF}">
      <dsp:nvSpPr>
        <dsp:cNvPr id="0" name=""/>
        <dsp:cNvSpPr/>
      </dsp:nvSpPr>
      <dsp:spPr>
        <a:xfrm>
          <a:off x="0" y="14676"/>
          <a:ext cx="8229600" cy="795600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400" b="1" kern="1200" dirty="0" smtClean="0">
              <a:solidFill>
                <a:schemeClr val="tx1"/>
              </a:solidFill>
              <a:latin typeface="+mj-lt"/>
            </a:rPr>
            <a:t>POLNOLETNA OSEBA</a:t>
          </a:r>
          <a:endParaRPr lang="sl-SI" sz="3400" b="1" kern="1200" dirty="0">
            <a:solidFill>
              <a:schemeClr val="tx1"/>
            </a:solidFill>
            <a:latin typeface="+mj-lt"/>
          </a:endParaRPr>
        </a:p>
      </dsp:txBody>
      <dsp:txXfrm>
        <a:off x="38838" y="53514"/>
        <a:ext cx="8151924" cy="717924"/>
      </dsp:txXfrm>
    </dsp:sp>
    <dsp:sp modelId="{B8F14B2E-91E7-478A-BEF8-779DF933D776}">
      <dsp:nvSpPr>
        <dsp:cNvPr id="0" name=""/>
        <dsp:cNvSpPr/>
      </dsp:nvSpPr>
      <dsp:spPr>
        <a:xfrm>
          <a:off x="0" y="810276"/>
          <a:ext cx="8229600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l-SI" sz="2700" b="1" kern="1200" dirty="0" smtClean="0">
              <a:latin typeface="+mj-lt"/>
            </a:rPr>
            <a:t>NI ZAPOSLENA V JAVNEM SEKTORJU</a:t>
          </a:r>
          <a:endParaRPr lang="sl-SI" sz="2700" b="1" kern="1200" dirty="0">
            <a:latin typeface="+mj-lt"/>
          </a:endParaRPr>
        </a:p>
      </dsp:txBody>
      <dsp:txXfrm>
        <a:off x="0" y="810276"/>
        <a:ext cx="8229600" cy="563040"/>
      </dsp:txXfrm>
    </dsp:sp>
    <dsp:sp modelId="{461CD85E-FDF8-4EEC-B853-CA24AE3F84E4}">
      <dsp:nvSpPr>
        <dsp:cNvPr id="0" name=""/>
        <dsp:cNvSpPr/>
      </dsp:nvSpPr>
      <dsp:spPr>
        <a:xfrm>
          <a:off x="0" y="1373316"/>
          <a:ext cx="8229600" cy="795600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400" b="1" kern="1200" dirty="0" smtClean="0">
              <a:solidFill>
                <a:schemeClr val="tx1"/>
              </a:solidFill>
              <a:latin typeface="+mj-lt"/>
            </a:rPr>
            <a:t>JI NI BILA ODVZETA POSL. SPOSOBNOST</a:t>
          </a:r>
          <a:endParaRPr lang="sl-SI" sz="3400" b="1" kern="1200" dirty="0">
            <a:solidFill>
              <a:schemeClr val="tx1"/>
            </a:solidFill>
            <a:latin typeface="+mj-lt"/>
          </a:endParaRPr>
        </a:p>
      </dsp:txBody>
      <dsp:txXfrm>
        <a:off x="38838" y="1412154"/>
        <a:ext cx="8151924" cy="717924"/>
      </dsp:txXfrm>
    </dsp:sp>
    <dsp:sp modelId="{BBB48946-6230-4148-8E49-D92378C8CEC3}">
      <dsp:nvSpPr>
        <dsp:cNvPr id="0" name=""/>
        <dsp:cNvSpPr/>
      </dsp:nvSpPr>
      <dsp:spPr>
        <a:xfrm>
          <a:off x="0" y="2168916"/>
          <a:ext cx="8229600" cy="1161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l-SI" sz="2700" b="1" kern="1200" dirty="0" smtClean="0">
              <a:latin typeface="+mj-lt"/>
            </a:rPr>
            <a:t>V RS NI BILA PRAVNOMOČNO OBSOJENA NA VEČ KOT 6 MESECEV ZAPORA ZA NAKLEPNO KD, KI SE PREGANJA PO URADNI DOLŽNOSTI</a:t>
          </a:r>
          <a:endParaRPr lang="sl-SI" sz="2700" b="1" kern="1200" dirty="0">
            <a:latin typeface="+mj-lt"/>
          </a:endParaRPr>
        </a:p>
      </dsp:txBody>
      <dsp:txXfrm>
        <a:off x="0" y="2168916"/>
        <a:ext cx="8229600" cy="11612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A96AF5-9D97-4156-867D-B281182C7BF9}">
      <dsp:nvSpPr>
        <dsp:cNvPr id="0" name=""/>
        <dsp:cNvSpPr/>
      </dsp:nvSpPr>
      <dsp:spPr>
        <a:xfrm rot="5400000">
          <a:off x="1924634" y="977265"/>
          <a:ext cx="864307" cy="98398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3FA667-B106-466B-9FF7-ABA5FCBEC80A}">
      <dsp:nvSpPr>
        <dsp:cNvPr id="0" name=""/>
        <dsp:cNvSpPr/>
      </dsp:nvSpPr>
      <dsp:spPr>
        <a:xfrm>
          <a:off x="1581741" y="19163"/>
          <a:ext cx="1682791" cy="1018442"/>
        </a:xfrm>
        <a:prstGeom prst="roundRect">
          <a:avLst>
            <a:gd name="adj" fmla="val 1667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b="1" kern="1200" dirty="0" smtClean="0">
              <a:solidFill>
                <a:schemeClr val="tx1"/>
              </a:solidFill>
              <a:latin typeface="+mj-lt"/>
            </a:rPr>
            <a:t>VLOGA ZA VPIS V REGISTER</a:t>
          </a:r>
          <a:endParaRPr lang="sl-SI" sz="1900" b="1" kern="1200" dirty="0">
            <a:solidFill>
              <a:schemeClr val="tx1"/>
            </a:solidFill>
            <a:latin typeface="+mj-lt"/>
          </a:endParaRPr>
        </a:p>
      </dsp:txBody>
      <dsp:txXfrm>
        <a:off x="1631466" y="68888"/>
        <a:ext cx="1583341" cy="918992"/>
      </dsp:txXfrm>
    </dsp:sp>
    <dsp:sp modelId="{2DAD0FBF-6002-4C26-9185-F3A9231A14A3}">
      <dsp:nvSpPr>
        <dsp:cNvPr id="0" name=""/>
        <dsp:cNvSpPr/>
      </dsp:nvSpPr>
      <dsp:spPr>
        <a:xfrm>
          <a:off x="3118449" y="120007"/>
          <a:ext cx="1122578" cy="815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300" kern="1200" dirty="0" smtClean="0">
              <a:latin typeface="+mj-lt"/>
            </a:rPr>
            <a:t>DOKAZILA + PLAČILO UPR. TAKSE</a:t>
          </a:r>
          <a:endParaRPr lang="sl-SI" sz="1300" kern="1200" dirty="0">
            <a:latin typeface="+mj-lt"/>
          </a:endParaRPr>
        </a:p>
      </dsp:txBody>
      <dsp:txXfrm>
        <a:off x="3118449" y="120007"/>
        <a:ext cx="1122578" cy="815725"/>
      </dsp:txXfrm>
    </dsp:sp>
    <dsp:sp modelId="{A93E7A46-A042-43B7-8B1B-EA27D52B5BB8}">
      <dsp:nvSpPr>
        <dsp:cNvPr id="0" name=""/>
        <dsp:cNvSpPr/>
      </dsp:nvSpPr>
      <dsp:spPr>
        <a:xfrm rot="5400000">
          <a:off x="3087187" y="2121312"/>
          <a:ext cx="864307" cy="98398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087FE7-B459-43CB-A6DD-7BAB8164EE9E}">
      <dsp:nvSpPr>
        <dsp:cNvPr id="0" name=""/>
        <dsp:cNvSpPr/>
      </dsp:nvSpPr>
      <dsp:spPr>
        <a:xfrm>
          <a:off x="2858198" y="1163210"/>
          <a:ext cx="1454984" cy="1018442"/>
        </a:xfrm>
        <a:prstGeom prst="roundRect">
          <a:avLst>
            <a:gd name="adj" fmla="val 1667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b="1" kern="1200" dirty="0" smtClean="0">
              <a:solidFill>
                <a:schemeClr val="tx1"/>
              </a:solidFill>
              <a:latin typeface="+mj-lt"/>
            </a:rPr>
            <a:t>ODLOČBA O VPISU</a:t>
          </a:r>
          <a:endParaRPr lang="sl-SI" sz="1900" b="1" kern="1200" dirty="0">
            <a:solidFill>
              <a:schemeClr val="tx1"/>
            </a:solidFill>
            <a:latin typeface="+mj-lt"/>
          </a:endParaRPr>
        </a:p>
      </dsp:txBody>
      <dsp:txXfrm>
        <a:off x="2907923" y="1212935"/>
        <a:ext cx="1355534" cy="918992"/>
      </dsp:txXfrm>
    </dsp:sp>
    <dsp:sp modelId="{7DEF0847-132C-442E-AC53-3E2345930B1B}">
      <dsp:nvSpPr>
        <dsp:cNvPr id="0" name=""/>
        <dsp:cNvSpPr/>
      </dsp:nvSpPr>
      <dsp:spPr>
        <a:xfrm>
          <a:off x="4313183" y="1260342"/>
          <a:ext cx="1058217" cy="823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300" kern="1200" dirty="0" smtClean="0">
              <a:latin typeface="+mj-lt"/>
            </a:rPr>
            <a:t>VPIS V JAVNI REGISTER LOBISTOV</a:t>
          </a:r>
          <a:endParaRPr lang="sl-SI" sz="1300" kern="1200" dirty="0">
            <a:latin typeface="+mj-lt"/>
          </a:endParaRPr>
        </a:p>
      </dsp:txBody>
      <dsp:txXfrm>
        <a:off x="4313183" y="1260342"/>
        <a:ext cx="1058217" cy="823149"/>
      </dsp:txXfrm>
    </dsp:sp>
    <dsp:sp modelId="{01E609C6-F0E9-410E-A239-A76FEA9F24FE}">
      <dsp:nvSpPr>
        <dsp:cNvPr id="0" name=""/>
        <dsp:cNvSpPr/>
      </dsp:nvSpPr>
      <dsp:spPr>
        <a:xfrm>
          <a:off x="4134656" y="2307257"/>
          <a:ext cx="1454984" cy="1018442"/>
        </a:xfrm>
        <a:prstGeom prst="roundRect">
          <a:avLst>
            <a:gd name="adj" fmla="val 1667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b="1" kern="1200" dirty="0" smtClean="0">
              <a:solidFill>
                <a:schemeClr val="tx1"/>
              </a:solidFill>
              <a:latin typeface="+mj-lt"/>
            </a:rPr>
            <a:t>IZDAJA IZKAZNICE</a:t>
          </a:r>
          <a:endParaRPr lang="sl-SI" sz="1900" b="1" kern="1200" dirty="0">
            <a:solidFill>
              <a:schemeClr val="tx1"/>
            </a:solidFill>
            <a:latin typeface="+mj-lt"/>
          </a:endParaRPr>
        </a:p>
      </dsp:txBody>
      <dsp:txXfrm>
        <a:off x="4184381" y="2356982"/>
        <a:ext cx="1355534" cy="918992"/>
      </dsp:txXfrm>
    </dsp:sp>
    <dsp:sp modelId="{33687B5E-3E69-4ACF-BD83-6C2B58ADEFFD}">
      <dsp:nvSpPr>
        <dsp:cNvPr id="0" name=""/>
        <dsp:cNvSpPr/>
      </dsp:nvSpPr>
      <dsp:spPr>
        <a:xfrm>
          <a:off x="5589641" y="2404388"/>
          <a:ext cx="1058217" cy="823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1100" kern="1200" dirty="0" smtClean="0">
              <a:latin typeface="+mj-lt"/>
            </a:rPr>
            <a:t>IDENTIFIKACIJA</a:t>
          </a:r>
          <a:endParaRPr lang="sl-SI" sz="1100" kern="1200" dirty="0">
            <a:latin typeface="+mj-lt"/>
          </a:endParaRPr>
        </a:p>
      </dsp:txBody>
      <dsp:txXfrm>
        <a:off x="5589641" y="2404388"/>
        <a:ext cx="1058217" cy="8231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632BA7-81AB-4A35-9BFD-68CD3007A5C4}">
      <dsp:nvSpPr>
        <dsp:cNvPr id="0" name=""/>
        <dsp:cNvSpPr/>
      </dsp:nvSpPr>
      <dsp:spPr>
        <a:xfrm>
          <a:off x="0" y="40793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C7DF8E-3065-4947-8E83-D3370E5B7DB9}">
      <dsp:nvSpPr>
        <dsp:cNvPr id="0" name=""/>
        <dsp:cNvSpPr/>
      </dsp:nvSpPr>
      <dsp:spPr>
        <a:xfrm>
          <a:off x="411480" y="38931"/>
          <a:ext cx="5760720" cy="738000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500" b="1" kern="1200" dirty="0" smtClean="0">
              <a:solidFill>
                <a:schemeClr val="tx1"/>
              </a:solidFill>
              <a:latin typeface="+mj-lt"/>
            </a:rPr>
            <a:t>ZAKONITI ZASTOPNIKI INT. ORG. </a:t>
          </a:r>
          <a:endParaRPr lang="sl-SI" sz="2500" b="1" kern="1200" dirty="0">
            <a:solidFill>
              <a:schemeClr val="tx1"/>
            </a:solidFill>
            <a:latin typeface="+mj-lt"/>
          </a:endParaRPr>
        </a:p>
      </dsp:txBody>
      <dsp:txXfrm>
        <a:off x="447506" y="74957"/>
        <a:ext cx="5688668" cy="665948"/>
      </dsp:txXfrm>
    </dsp:sp>
    <dsp:sp modelId="{C72822C4-B5B8-41D8-9BEA-F62AF4C62390}">
      <dsp:nvSpPr>
        <dsp:cNvPr id="0" name=""/>
        <dsp:cNvSpPr/>
      </dsp:nvSpPr>
      <dsp:spPr>
        <a:xfrm>
          <a:off x="0" y="154193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59A51-8455-4BCC-ACAC-6BE283F5D2F2}">
      <dsp:nvSpPr>
        <dsp:cNvPr id="0" name=""/>
        <dsp:cNvSpPr/>
      </dsp:nvSpPr>
      <dsp:spPr>
        <a:xfrm>
          <a:off x="370385" y="1151758"/>
          <a:ext cx="5760720" cy="738000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500" b="1" kern="1200" dirty="0" smtClean="0">
              <a:solidFill>
                <a:schemeClr val="tx1"/>
              </a:solidFill>
              <a:latin typeface="+mj-lt"/>
            </a:rPr>
            <a:t>IZVOLJENI PREDSTAVNIKI INT. ORG. </a:t>
          </a:r>
          <a:endParaRPr lang="sl-SI" sz="2500" b="1" kern="1200" dirty="0">
            <a:solidFill>
              <a:schemeClr val="tx1"/>
            </a:solidFill>
            <a:latin typeface="+mj-lt"/>
          </a:endParaRPr>
        </a:p>
      </dsp:txBody>
      <dsp:txXfrm>
        <a:off x="406411" y="1187784"/>
        <a:ext cx="5688668" cy="665948"/>
      </dsp:txXfrm>
    </dsp:sp>
    <dsp:sp modelId="{D691F805-1D57-4DC4-88A7-7B7D4375E53F}">
      <dsp:nvSpPr>
        <dsp:cNvPr id="0" name=""/>
        <dsp:cNvSpPr/>
      </dsp:nvSpPr>
      <dsp:spPr>
        <a:xfrm>
          <a:off x="0" y="267593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B8EC7F-5E0B-4C67-977A-C6257D65D1DE}">
      <dsp:nvSpPr>
        <dsp:cNvPr id="0" name=""/>
        <dsp:cNvSpPr/>
      </dsp:nvSpPr>
      <dsp:spPr>
        <a:xfrm>
          <a:off x="411480" y="2306931"/>
          <a:ext cx="5760720" cy="738000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500" b="1" kern="1200" dirty="0" smtClean="0">
              <a:solidFill>
                <a:schemeClr val="tx1"/>
              </a:solidFill>
              <a:latin typeface="+mj-lt"/>
            </a:rPr>
            <a:t>ZAPOSLENI V INT. ORG. </a:t>
          </a:r>
          <a:endParaRPr lang="sl-SI" sz="2500" b="1" kern="1200" dirty="0">
            <a:solidFill>
              <a:schemeClr val="tx1"/>
            </a:solidFill>
            <a:latin typeface="+mj-lt"/>
          </a:endParaRPr>
        </a:p>
      </dsp:txBody>
      <dsp:txXfrm>
        <a:off x="447506" y="2342957"/>
        <a:ext cx="5688668" cy="6659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9765AE-89C4-4F24-AC9C-0CF3E56BFCEE}">
      <dsp:nvSpPr>
        <dsp:cNvPr id="0" name=""/>
        <dsp:cNvSpPr/>
      </dsp:nvSpPr>
      <dsp:spPr>
        <a:xfrm rot="5400000">
          <a:off x="-186985" y="189197"/>
          <a:ext cx="1246572" cy="872600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b="1" kern="1200" dirty="0" smtClean="0">
              <a:solidFill>
                <a:schemeClr val="tx1"/>
              </a:solidFill>
              <a:latin typeface="+mj-lt"/>
            </a:rPr>
            <a:t>1. STIK</a:t>
          </a:r>
          <a:endParaRPr lang="sl-SI" sz="1300" b="1" kern="1200" dirty="0">
            <a:solidFill>
              <a:schemeClr val="tx1"/>
            </a:solidFill>
            <a:latin typeface="+mj-lt"/>
          </a:endParaRPr>
        </a:p>
      </dsp:txBody>
      <dsp:txXfrm rot="-5400000">
        <a:off x="1" y="438511"/>
        <a:ext cx="872600" cy="373972"/>
      </dsp:txXfrm>
    </dsp:sp>
    <dsp:sp modelId="{4066B7E6-9FA6-4CA8-8073-CE155113D77E}">
      <dsp:nvSpPr>
        <dsp:cNvPr id="0" name=""/>
        <dsp:cNvSpPr/>
      </dsp:nvSpPr>
      <dsp:spPr>
        <a:xfrm rot="5400000">
          <a:off x="4145964" y="-3271151"/>
          <a:ext cx="810271" cy="73569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2000" kern="1200" dirty="0" smtClean="0">
              <a:latin typeface="+mj-lt"/>
            </a:rPr>
            <a:t>LOBIST je dolžan namero o lobiranju jasno naznaniti </a:t>
          </a:r>
          <a:r>
            <a:rPr lang="sl-SI" sz="2000" kern="1200" dirty="0" err="1" smtClean="0">
              <a:latin typeface="+mj-lt"/>
            </a:rPr>
            <a:t>lobirancu</a:t>
          </a:r>
          <a:endParaRPr lang="sl-SI" sz="2000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2000" kern="1200" dirty="0" smtClean="0">
              <a:latin typeface="+mj-lt"/>
            </a:rPr>
            <a:t>LOBIRANEC mora imeti potrebna znanja za presojo, ali je namera lobista lobiranje ali ne</a:t>
          </a:r>
          <a:endParaRPr lang="sl-SI" sz="2000" kern="1200" dirty="0">
            <a:latin typeface="+mj-lt"/>
          </a:endParaRPr>
        </a:p>
      </dsp:txBody>
      <dsp:txXfrm rot="-5400000">
        <a:off x="872600" y="41767"/>
        <a:ext cx="7317445" cy="731163"/>
      </dsp:txXfrm>
    </dsp:sp>
    <dsp:sp modelId="{A75DEFDC-4709-4FCD-A039-A91261343E59}">
      <dsp:nvSpPr>
        <dsp:cNvPr id="0" name=""/>
        <dsp:cNvSpPr/>
      </dsp:nvSpPr>
      <dsp:spPr>
        <a:xfrm rot="5400000">
          <a:off x="-186985" y="1236131"/>
          <a:ext cx="1246572" cy="872600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b="1" kern="1200" dirty="0" smtClean="0">
              <a:solidFill>
                <a:schemeClr val="tx1"/>
              </a:solidFill>
              <a:latin typeface="+mj-lt"/>
            </a:rPr>
            <a:t>DOVOLI STIK</a:t>
          </a:r>
          <a:endParaRPr lang="sl-SI" sz="1300" b="1" kern="1200" dirty="0">
            <a:solidFill>
              <a:schemeClr val="tx1"/>
            </a:solidFill>
            <a:latin typeface="+mj-lt"/>
          </a:endParaRPr>
        </a:p>
      </dsp:txBody>
      <dsp:txXfrm rot="-5400000">
        <a:off x="1" y="1485445"/>
        <a:ext cx="872600" cy="373972"/>
      </dsp:txXfrm>
    </dsp:sp>
    <dsp:sp modelId="{3FB391BC-93DC-4028-8CD8-F540D2705F21}">
      <dsp:nvSpPr>
        <dsp:cNvPr id="0" name=""/>
        <dsp:cNvSpPr/>
      </dsp:nvSpPr>
      <dsp:spPr>
        <a:xfrm rot="5400000">
          <a:off x="4145964" y="-2224218"/>
          <a:ext cx="810271" cy="73569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2000" kern="1200" dirty="0" smtClean="0">
              <a:latin typeface="+mj-lt"/>
            </a:rPr>
            <a:t>LOBIST mora predložiti pooblastilo </a:t>
          </a:r>
          <a:r>
            <a:rPr lang="sl-SI" sz="2000" kern="1200" dirty="0" err="1" smtClean="0">
              <a:latin typeface="+mj-lt"/>
            </a:rPr>
            <a:t>int</a:t>
          </a:r>
          <a:r>
            <a:rPr lang="sl-SI" sz="2000" kern="1200" dirty="0" smtClean="0">
              <a:latin typeface="+mj-lt"/>
            </a:rPr>
            <a:t>. org. </a:t>
          </a:r>
          <a:endParaRPr lang="sl-SI" sz="2000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2000" kern="1200" dirty="0" smtClean="0">
              <a:latin typeface="+mj-lt"/>
            </a:rPr>
            <a:t>LOBIST se mora identificirati (lob. izkaznica, AJPES)</a:t>
          </a:r>
          <a:endParaRPr lang="sl-SI" sz="2000" kern="1200" dirty="0">
            <a:latin typeface="+mj-lt"/>
          </a:endParaRPr>
        </a:p>
      </dsp:txBody>
      <dsp:txXfrm rot="-5400000">
        <a:off x="872600" y="1088700"/>
        <a:ext cx="7317445" cy="731163"/>
      </dsp:txXfrm>
    </dsp:sp>
    <dsp:sp modelId="{30A2D55A-2AC7-4558-9008-8FBE63296931}">
      <dsp:nvSpPr>
        <dsp:cNvPr id="0" name=""/>
        <dsp:cNvSpPr/>
      </dsp:nvSpPr>
      <dsp:spPr>
        <a:xfrm rot="5400000">
          <a:off x="-186985" y="2283064"/>
          <a:ext cx="1246572" cy="872600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300" b="1" kern="1200" dirty="0" smtClean="0">
              <a:solidFill>
                <a:schemeClr val="tx1"/>
              </a:solidFill>
              <a:latin typeface="+mj-lt"/>
            </a:rPr>
            <a:t>NE DOVOLI STIKA</a:t>
          </a:r>
          <a:endParaRPr lang="sl-SI" sz="1300" b="1" kern="1200" dirty="0">
            <a:solidFill>
              <a:schemeClr val="tx1"/>
            </a:solidFill>
            <a:latin typeface="+mj-lt"/>
          </a:endParaRPr>
        </a:p>
      </dsp:txBody>
      <dsp:txXfrm rot="-5400000">
        <a:off x="1" y="2532378"/>
        <a:ext cx="872600" cy="373972"/>
      </dsp:txXfrm>
    </dsp:sp>
    <dsp:sp modelId="{95B15979-051C-402A-80BE-4439E5430A3C}">
      <dsp:nvSpPr>
        <dsp:cNvPr id="0" name=""/>
        <dsp:cNvSpPr/>
      </dsp:nvSpPr>
      <dsp:spPr>
        <a:xfrm rot="5400000">
          <a:off x="4145964" y="-1177284"/>
          <a:ext cx="810271" cy="73569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2000" kern="1200" dirty="0" smtClean="0">
              <a:latin typeface="+mj-lt"/>
            </a:rPr>
            <a:t>LOBIST se ni identificiral/ni predložil pooblastila (reg. lobist)/lobira za „tretjo“ osebo (</a:t>
          </a:r>
          <a:r>
            <a:rPr lang="sl-SI" sz="2000" kern="1200" dirty="0" err="1" smtClean="0">
              <a:latin typeface="+mj-lt"/>
            </a:rPr>
            <a:t>nereg</a:t>
          </a:r>
          <a:r>
            <a:rPr lang="sl-SI" sz="2000" kern="1200" dirty="0" smtClean="0">
              <a:latin typeface="+mj-lt"/>
            </a:rPr>
            <a:t>. lobist)/nasprotje interesov</a:t>
          </a:r>
          <a:endParaRPr lang="sl-SI" sz="2000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l-SI" sz="2000" kern="1200" dirty="0" smtClean="0">
              <a:latin typeface="+mj-lt"/>
            </a:rPr>
            <a:t>POTENCIALNI LOBIRANEC mora o stiku obvestiti KPK v 10 dneh!</a:t>
          </a:r>
          <a:endParaRPr lang="sl-SI" sz="2000" kern="1200" dirty="0">
            <a:latin typeface="+mj-lt"/>
          </a:endParaRPr>
        </a:p>
      </dsp:txBody>
      <dsp:txXfrm rot="-5400000">
        <a:off x="872600" y="2135634"/>
        <a:ext cx="7317445" cy="731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">
  <dgm:title val="Seznam z navpičnimi oklepaji"/>
  <dgm:desc val="Omogoča prikaz informacij, povezanih v skupine blokov.  Dobra izbira za dolga besedila na drugi ravni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0F6F1-E9A1-4B7E-AB69-27961887C683}" type="datetimeFigureOut">
              <a:rPr lang="sl-SI" smtClean="0"/>
              <a:t>20.09.2022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4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1A8DF-1B2D-4A65-9BD3-04C5FA2B34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7737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B6378-D68E-44A7-B7B7-B40618B875BF}" type="datetimeFigureOut">
              <a:rPr lang="sl-SI" smtClean="0"/>
              <a:t>20.09.2022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4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64615-1D68-4A26-A7AA-066DD9CDA87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34303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2033C-66A3-48FB-A1A5-DA528D37371D}" type="slidenum">
              <a:rPr lang="sl-SI" smtClean="0">
                <a:solidFill>
                  <a:prstClr val="black"/>
                </a:solidFill>
              </a:rPr>
              <a:pPr/>
              <a:t>2</a:t>
            </a:fld>
            <a:endParaRPr lang="sl-S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0610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28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03053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29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1417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30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62569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31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13880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32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88344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33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4348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34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263971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35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16582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36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61707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37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0230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2033C-66A3-48FB-A1A5-DA528D37371D}" type="slidenum">
              <a:rPr lang="sl-SI" smtClean="0">
                <a:solidFill>
                  <a:prstClr val="black"/>
                </a:solidFill>
              </a:rPr>
              <a:pPr/>
              <a:t>3</a:t>
            </a:fld>
            <a:endParaRPr lang="sl-S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0919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38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67036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39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565137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40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58506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41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97213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42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719957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43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719957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44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232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2033C-66A3-48FB-A1A5-DA528D37371D}" type="slidenum">
              <a:rPr lang="sl-SI" smtClean="0">
                <a:solidFill>
                  <a:prstClr val="black"/>
                </a:solidFill>
              </a:rPr>
              <a:pPr/>
              <a:t>4</a:t>
            </a:fld>
            <a:endParaRPr lang="sl-S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966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7FDEC-AEFA-4953-B68B-B882EC04CA1F}" type="slidenum">
              <a:rPr lang="sl-SI" smtClean="0">
                <a:solidFill>
                  <a:prstClr val="black"/>
                </a:solidFill>
              </a:rPr>
              <a:pPr/>
              <a:t>8</a:t>
            </a:fld>
            <a:endParaRPr lang="sl-S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376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0E97D-5A8A-4950-9D9A-F8DA7BBC16FE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7607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0269" indent="-230269" defTabSz="921075">
              <a:buFontTx/>
              <a:buAutoNum type="arabicPeriod"/>
              <a:defRPr/>
            </a:pPr>
            <a:endParaRPr lang="sl-SI" dirty="0" smtClean="0"/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0E97D-5A8A-4950-9D9A-F8DA7BBC16FE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36874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0E97D-5A8A-4950-9D9A-F8DA7BBC16FE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9895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26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284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64615-1D68-4A26-A7AA-066DD9CDA87D}" type="slidenum">
              <a:rPr lang="sl-SI" smtClean="0"/>
              <a:t>27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8755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 b="1">
                <a:latin typeface="Arial Narrow" panose="020B0606020202030204" pitchFamily="34" charset="0"/>
              </a:defRPr>
            </a:lvl1pPr>
          </a:lstStyle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088832" cy="1752600"/>
          </a:xfrm>
        </p:spPr>
        <p:txBody>
          <a:bodyPr/>
          <a:lstStyle>
            <a:lvl1pPr marL="0" indent="0" algn="l">
              <a:buNone/>
              <a:defRPr b="1">
                <a:solidFill>
                  <a:sysClr val="windowText" lastClr="000000"/>
                </a:solidFill>
                <a:latin typeface="Arial Narrow" panose="020B06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3A41-24C4-4CD1-A526-C2BF936599AD}" type="datetimeFigureOut">
              <a:rPr lang="sl-SI" smtClean="0"/>
              <a:t>20.09.2022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B5E9-2F7D-4ACA-8F00-90119E7CD8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317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3A41-24C4-4CD1-A526-C2BF936599AD}" type="datetimeFigureOut">
              <a:rPr lang="sl-SI" smtClean="0"/>
              <a:t>20.09.2022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B5E9-2F7D-4ACA-8F00-90119E7CD8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431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1268760"/>
            <a:ext cx="2057400" cy="4857403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268760"/>
            <a:ext cx="6019800" cy="4857403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3A41-24C4-4CD1-A526-C2BF936599AD}" type="datetimeFigureOut">
              <a:rPr lang="sl-SI" smtClean="0"/>
              <a:t>20.09.2022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B5E9-2F7D-4ACA-8F00-90119E7CD8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70629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78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725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983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244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27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9730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207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00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3A41-24C4-4CD1-A526-C2BF936599AD}" type="datetimeFigureOut">
              <a:rPr lang="sl-SI" smtClean="0"/>
              <a:t>20.09.2022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B5E9-2F7D-4ACA-8F00-90119E7CD8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12384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07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950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1159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7980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7367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0781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5071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066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4236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60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 userDrawn="1"/>
        </p:nvSpPr>
        <p:spPr>
          <a:xfrm>
            <a:off x="3372" y="908720"/>
            <a:ext cx="9140627" cy="59492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 Narrow" panose="020B0606020202030204" pitchFamily="34" charset="0"/>
              </a:defRPr>
            </a:lvl1pPr>
          </a:lstStyle>
          <a:p>
            <a:r>
              <a:rPr lang="sl-SI" dirty="0"/>
              <a:t>Naslov predavanja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dirty="0"/>
              <a:t>Komisija za preprečevanje korupcije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1663A41-24C4-4CD1-A526-C2BF936599AD}" type="datetimeFigureOut">
              <a:rPr lang="sl-SI" smtClean="0"/>
              <a:pPr/>
              <a:t>20.09.2022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0BB5E9-2F7D-4ACA-8F00-90119E7CD8D1}" type="slidenum">
              <a:rPr lang="sl-SI" smtClean="0"/>
              <a:pPr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072327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0037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2294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6358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2302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544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6919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0492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1914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16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26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 Narrow" panose="020B0606020202030204" pitchFamily="34" charset="0"/>
              </a:defRPr>
            </a:lvl1pPr>
          </a:lstStyle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2708920"/>
            <a:ext cx="4038600" cy="3417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2708920"/>
            <a:ext cx="4038600" cy="3417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3A41-24C4-4CD1-A526-C2BF936599AD}" type="datetimeFigureOut">
              <a:rPr lang="sl-SI" smtClean="0"/>
              <a:t>20.09.2022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B5E9-2F7D-4ACA-8F00-90119E7CD8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15034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444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834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7308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6659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7351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081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2683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3708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4612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7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27892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3429001"/>
            <a:ext cx="4040188" cy="26971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 dirty="0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2789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3429001"/>
            <a:ext cx="4041775" cy="26971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3A41-24C4-4CD1-A526-C2BF936599AD}" type="datetimeFigureOut">
              <a:rPr lang="sl-SI" smtClean="0"/>
              <a:t>20.09.2022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B5E9-2F7D-4ACA-8F00-90119E7CD8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402278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3983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6352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88102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15554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2983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17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3A41-24C4-4CD1-A526-C2BF936599AD}" type="datetimeFigureOut">
              <a:rPr lang="sl-SI" smtClean="0"/>
              <a:t>20.09.2022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B5E9-2F7D-4ACA-8F00-90119E7CD8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96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3A41-24C4-4CD1-A526-C2BF936599AD}" type="datetimeFigureOut">
              <a:rPr lang="sl-SI" smtClean="0"/>
              <a:t>20.09.2022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B5E9-2F7D-4ACA-8F00-90119E7CD8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684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3008313" cy="10900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3A41-24C4-4CD1-A526-C2BF936599AD}" type="datetimeFigureOut">
              <a:rPr lang="sl-SI" smtClean="0"/>
              <a:t>20.09.2022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B5E9-2F7D-4ACA-8F00-90119E7CD8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7828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1268759"/>
            <a:ext cx="5486400" cy="34588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3A41-24C4-4CD1-A526-C2BF936599AD}" type="datetimeFigureOut">
              <a:rPr lang="sl-SI" smtClean="0"/>
              <a:t>20.09.2022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BB5E9-2F7D-4ACA-8F00-90119E7CD8D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803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dirty="0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2780928"/>
            <a:ext cx="8229600" cy="3345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63A41-24C4-4CD1-A526-C2BF936599AD}" type="datetimeFigureOut">
              <a:rPr lang="sl-SI" smtClean="0"/>
              <a:t>20.09.2022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BB5E9-2F7D-4ACA-8F00-90119E7CD8D1}" type="slidenum">
              <a:rPr lang="sl-SI" smtClean="0"/>
              <a:t>‹#›</a:t>
            </a:fld>
            <a:endParaRPr lang="sl-SI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404665"/>
            <a:ext cx="4248471" cy="558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946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857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38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73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2BEA9-D3DA-40F3-9E0A-8C5B7B221A4C}" type="datetimeFigureOut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20.09.2022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F5BDC-3817-4677-B245-3F5189B6A081}" type="slidenum">
              <a:rPr lang="sl-S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l-S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07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0" y="4293096"/>
            <a:ext cx="9071992" cy="2016224"/>
          </a:xfrm>
        </p:spPr>
        <p:txBody>
          <a:bodyPr>
            <a:normAutofit lnSpcReduction="10000"/>
          </a:bodyPr>
          <a:lstStyle/>
          <a:p>
            <a:r>
              <a:rPr lang="sl-SI" sz="2800" dirty="0" smtClean="0"/>
              <a:t>                     </a:t>
            </a:r>
          </a:p>
          <a:p>
            <a:r>
              <a:rPr lang="sl-SI" sz="2800" dirty="0"/>
              <a:t> </a:t>
            </a:r>
            <a:r>
              <a:rPr lang="sl-SI" sz="2800" dirty="0" smtClean="0"/>
              <a:t>                     </a:t>
            </a:r>
          </a:p>
          <a:p>
            <a:endParaRPr lang="sl-SI" sz="2800" dirty="0"/>
          </a:p>
          <a:p>
            <a:pPr algn="ctr"/>
            <a:r>
              <a:rPr lang="sl-SI" sz="2800" dirty="0" smtClean="0"/>
              <a:t>Mag. Vita </a:t>
            </a:r>
            <a:r>
              <a:rPr lang="sl-SI" sz="2800" dirty="0"/>
              <a:t>H</a:t>
            </a:r>
            <a:r>
              <a:rPr lang="sl-SI" sz="2800" dirty="0" smtClean="0"/>
              <a:t>abjan </a:t>
            </a:r>
            <a:r>
              <a:rPr lang="sl-SI" sz="2800" dirty="0" err="1" smtClean="0"/>
              <a:t>Barborič</a:t>
            </a:r>
            <a:r>
              <a:rPr lang="sl-SI" sz="2800" dirty="0" smtClean="0"/>
              <a:t>, </a:t>
            </a:r>
            <a:r>
              <a:rPr lang="sl-SI" sz="2800" b="0" dirty="0" smtClean="0"/>
              <a:t>vodja Službe za preventivo</a:t>
            </a:r>
          </a:p>
          <a:p>
            <a:endParaRPr lang="sl-SI" sz="2400" b="0" dirty="0"/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137926" y="5589240"/>
            <a:ext cx="2705882" cy="1193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b="1" kern="120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sz="1800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2880320"/>
          </a:xfrm>
        </p:spPr>
        <p:txBody>
          <a:bodyPr>
            <a:normAutofit fontScale="90000"/>
          </a:bodyPr>
          <a:lstStyle/>
          <a:p>
            <a:pPr lvl="0" algn="ctr" fontAlgn="auto"/>
            <a:r>
              <a:rPr lang="sl-SI" sz="4800" dirty="0" smtClean="0"/>
              <a:t/>
            </a:r>
            <a:br>
              <a:rPr lang="sl-SI" sz="4800" dirty="0" smtClean="0"/>
            </a:br>
            <a:r>
              <a:rPr lang="sl-SI" sz="4800" dirty="0" smtClean="0"/>
              <a:t>DARILA</a:t>
            </a:r>
            <a:br>
              <a:rPr lang="sl-SI" sz="4800" dirty="0" smtClean="0"/>
            </a:br>
            <a:r>
              <a:rPr lang="sl-SI" sz="4800" dirty="0" smtClean="0"/>
              <a:t>LOBIRANJE</a:t>
            </a:r>
            <a:br>
              <a:rPr lang="sl-SI" sz="4800" dirty="0" smtClean="0"/>
            </a:br>
            <a:r>
              <a:rPr lang="sl-SI" sz="4800" dirty="0" smtClean="0"/>
              <a:t>PROTIKORUPCIJSKA </a:t>
            </a:r>
            <a:r>
              <a:rPr lang="sl-SI" sz="4800" dirty="0" smtClean="0"/>
              <a:t>KLAVZULA </a:t>
            </a:r>
            <a:r>
              <a:rPr lang="sl-SI" sz="4800" dirty="0"/>
              <a:t>&amp;</a:t>
            </a:r>
            <a:r>
              <a:rPr lang="sl-SI" sz="4800" dirty="0" smtClean="0"/>
              <a:t> </a:t>
            </a:r>
            <a:r>
              <a:rPr lang="sl-SI" sz="4800" dirty="0" smtClean="0"/>
              <a:t>IZJAVA O LASTNIŠKI STRUKTURI</a:t>
            </a:r>
            <a:br>
              <a:rPr lang="sl-SI" sz="4800" dirty="0" smtClean="0"/>
            </a:br>
            <a:r>
              <a:rPr lang="sl-SI" sz="4800" dirty="0"/>
              <a:t/>
            </a:r>
            <a:br>
              <a:rPr lang="sl-SI" sz="4800" dirty="0"/>
            </a:br>
            <a:r>
              <a:rPr lang="sl-SI" sz="3600" dirty="0" smtClean="0"/>
              <a:t>Zakon o integriteti in preprečevanju korupcije</a:t>
            </a:r>
            <a:endParaRPr lang="sl-SI" sz="3600" dirty="0"/>
          </a:p>
        </p:txBody>
      </p:sp>
    </p:spTree>
    <p:extLst>
      <p:ext uri="{BB962C8B-B14F-4D97-AF65-F5344CB8AC3E}">
        <p14:creationId xmlns:p14="http://schemas.microsoft.com/office/powerpoint/2010/main" val="67495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l-SI" sz="4000" b="1" dirty="0"/>
          </a:p>
        </p:txBody>
      </p:sp>
      <p:sp>
        <p:nvSpPr>
          <p:cNvPr id="6" name="Ograda vsebin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latin typeface="+mj-lt"/>
              </a:rPr>
              <a:t>Darila, ki jih dajo tuje ali domače pravne ali fizične osebe </a:t>
            </a:r>
            <a:r>
              <a:rPr lang="sl-SI" b="1" u="heavy" dirty="0">
                <a:uFill>
                  <a:solidFill>
                    <a:srgbClr val="00B050"/>
                  </a:solidFill>
                </a:uFill>
                <a:latin typeface="+mj-lt"/>
              </a:rPr>
              <a:t>ob službenih dogodkih</a:t>
            </a:r>
          </a:p>
          <a:p>
            <a:r>
              <a:rPr lang="sl-SI" dirty="0">
                <a:latin typeface="+mj-lt"/>
              </a:rPr>
              <a:t>Protokolarno darilo lahko sprejme uradna oseba ali njen družinski član</a:t>
            </a:r>
          </a:p>
          <a:p>
            <a:r>
              <a:rPr lang="sl-SI" dirty="0">
                <a:latin typeface="+mj-lt"/>
              </a:rPr>
              <a:t>Ne glede na vrednost, </a:t>
            </a:r>
            <a:r>
              <a:rPr lang="sl-SI" b="1" dirty="0">
                <a:latin typeface="+mj-lt"/>
              </a:rPr>
              <a:t>postane last delodajalca</a:t>
            </a:r>
          </a:p>
          <a:p>
            <a:endParaRPr lang="sl-SI" dirty="0"/>
          </a:p>
        </p:txBody>
      </p:sp>
      <p:sp>
        <p:nvSpPr>
          <p:cNvPr id="8" name="Zaobljeni pravokotnik 7"/>
          <p:cNvSpPr/>
          <p:nvPr/>
        </p:nvSpPr>
        <p:spPr>
          <a:xfrm>
            <a:off x="1403648" y="1268760"/>
            <a:ext cx="6552728" cy="115212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400" b="1" dirty="0">
                <a:latin typeface="+mj-lt"/>
              </a:rPr>
              <a:t>Protokolarna darila</a:t>
            </a:r>
          </a:p>
          <a:p>
            <a:pPr algn="ctr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60002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l-SI" sz="4000" b="1" dirty="0"/>
          </a:p>
        </p:txBody>
      </p:sp>
      <p:sp>
        <p:nvSpPr>
          <p:cNvPr id="6" name="Ograda vsebin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>
                <a:latin typeface="+mj-lt"/>
              </a:rPr>
              <a:t>Darilo, ki se </a:t>
            </a:r>
            <a:r>
              <a:rPr lang="sl-SI" b="1" u="heavy" dirty="0">
                <a:uFill>
                  <a:solidFill>
                    <a:srgbClr val="0070C0"/>
                  </a:solidFill>
                </a:uFill>
                <a:latin typeface="+mj-lt"/>
              </a:rPr>
              <a:t>tradicionalno</a:t>
            </a:r>
            <a:r>
              <a:rPr lang="sl-SI" u="heavy" dirty="0">
                <a:uFill>
                  <a:solidFill>
                    <a:srgbClr val="0070C0"/>
                  </a:solidFill>
                </a:uFill>
                <a:latin typeface="+mj-lt"/>
              </a:rPr>
              <a:t> ali </a:t>
            </a:r>
            <a:r>
              <a:rPr lang="sl-SI" b="1" u="heavy" dirty="0">
                <a:uFill>
                  <a:solidFill>
                    <a:srgbClr val="0070C0"/>
                  </a:solidFill>
                </a:uFill>
                <a:latin typeface="+mj-lt"/>
              </a:rPr>
              <a:t>običajno</a:t>
            </a:r>
            <a:r>
              <a:rPr lang="sl-SI" u="heavy" dirty="0">
                <a:uFill>
                  <a:solidFill>
                    <a:srgbClr val="0070C0"/>
                  </a:solidFill>
                </a:uFill>
                <a:latin typeface="+mj-lt"/>
              </a:rPr>
              <a:t> </a:t>
            </a:r>
            <a:r>
              <a:rPr lang="sl-SI" dirty="0">
                <a:latin typeface="+mj-lt"/>
              </a:rPr>
              <a:t>izroča </a:t>
            </a:r>
            <a:r>
              <a:rPr lang="sl-SI" b="1" u="heavy" dirty="0">
                <a:uFill>
                  <a:solidFill>
                    <a:srgbClr val="0070C0"/>
                  </a:solidFill>
                </a:uFill>
                <a:latin typeface="+mj-lt"/>
              </a:rPr>
              <a:t>ob določenih dogodkih</a:t>
            </a:r>
            <a:r>
              <a:rPr lang="sl-SI" b="1" dirty="0">
                <a:latin typeface="+mj-lt"/>
              </a:rPr>
              <a:t> </a:t>
            </a:r>
            <a:r>
              <a:rPr lang="sl-SI" dirty="0">
                <a:latin typeface="+mj-lt"/>
              </a:rPr>
              <a:t>(kulturnih, slavnostnih, zaključkih izobraževanja, usposabljanja, praznikih ipd.) ali </a:t>
            </a:r>
            <a:r>
              <a:rPr lang="sl-SI" b="1" u="heavy" dirty="0">
                <a:uFill>
                  <a:solidFill>
                    <a:srgbClr val="0070C0"/>
                  </a:solidFill>
                </a:uFill>
                <a:latin typeface="+mj-lt"/>
              </a:rPr>
              <a:t>ob opravljanju diplomatskih aktivnosti</a:t>
            </a:r>
          </a:p>
          <a:p>
            <a:r>
              <a:rPr lang="sl-SI" dirty="0" smtClean="0">
                <a:latin typeface="+mj-lt"/>
              </a:rPr>
              <a:t>Ne </a:t>
            </a:r>
            <a:r>
              <a:rPr lang="sl-SI" dirty="0">
                <a:latin typeface="+mj-lt"/>
              </a:rPr>
              <a:t>sme presegati vrednosti 100 EUR – ne glede na obliko in št. darovalcev istega darila</a:t>
            </a:r>
          </a:p>
          <a:p>
            <a:endParaRPr lang="sl-SI" dirty="0"/>
          </a:p>
        </p:txBody>
      </p:sp>
      <p:sp>
        <p:nvSpPr>
          <p:cNvPr id="8" name="Zaobljeni pravokotnik 7"/>
          <p:cNvSpPr/>
          <p:nvPr/>
        </p:nvSpPr>
        <p:spPr>
          <a:xfrm>
            <a:off x="1043608" y="1268760"/>
            <a:ext cx="7056784" cy="115212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400" b="1" dirty="0">
                <a:latin typeface="Arial Narrow" pitchFamily="34" charset="0"/>
              </a:rPr>
              <a:t>Priložnostna darila manjše vrednosti</a:t>
            </a:r>
          </a:p>
        </p:txBody>
      </p:sp>
    </p:spTree>
    <p:extLst>
      <p:ext uri="{BB962C8B-B14F-4D97-AF65-F5344CB8AC3E}">
        <p14:creationId xmlns:p14="http://schemas.microsoft.com/office/powerpoint/2010/main" val="3334819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l-SI" sz="4000" b="1" dirty="0"/>
          </a:p>
        </p:txBody>
      </p:sp>
      <p:sp>
        <p:nvSpPr>
          <p:cNvPr id="6" name="Ograda vsebin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u="heavy" dirty="0">
                <a:uFill>
                  <a:solidFill>
                    <a:srgbClr val="FFC000"/>
                  </a:solidFill>
                </a:uFill>
                <a:latin typeface="Arial Narrow" pitchFamily="34" charset="0"/>
              </a:rPr>
              <a:t>Ne štejejo za darila v zvezi z opravljanjem </a:t>
            </a:r>
            <a:r>
              <a:rPr lang="sl-SI" u="heavy" dirty="0" smtClean="0">
                <a:uFill>
                  <a:solidFill>
                    <a:srgbClr val="FFC000"/>
                  </a:solidFill>
                </a:uFill>
                <a:latin typeface="Arial Narrow" pitchFamily="34" charset="0"/>
              </a:rPr>
              <a:t>dela</a:t>
            </a:r>
            <a:endParaRPr lang="sl-SI" u="heavy" dirty="0">
              <a:uFill>
                <a:solidFill>
                  <a:srgbClr val="FFC000"/>
                </a:solidFill>
              </a:uFill>
              <a:latin typeface="Arial Narrow" pitchFamily="34" charset="0"/>
            </a:endParaRPr>
          </a:p>
          <a:p>
            <a:r>
              <a:rPr lang="sl-SI" dirty="0" smtClean="0">
                <a:latin typeface="Arial Narrow" pitchFamily="34" charset="0"/>
              </a:rPr>
              <a:t>Darilo</a:t>
            </a:r>
            <a:r>
              <a:rPr lang="sl-SI" dirty="0">
                <a:latin typeface="Arial Narrow" pitchFamily="34" charset="0"/>
              </a:rPr>
              <a:t>, ki se tradicionalno izroča ob </a:t>
            </a:r>
            <a:r>
              <a:rPr lang="sl-SI" dirty="0" smtClean="0">
                <a:latin typeface="Arial Narrow" pitchFamily="34" charset="0"/>
              </a:rPr>
              <a:t>določenih dogodkih </a:t>
            </a:r>
            <a:r>
              <a:rPr lang="sl-SI" dirty="0">
                <a:latin typeface="Arial Narrow" pitchFamily="34" charset="0"/>
              </a:rPr>
              <a:t>(plakete, značke, promocijski material ipd</a:t>
            </a:r>
            <a:r>
              <a:rPr lang="sl-SI" dirty="0" smtClean="0">
                <a:latin typeface="Arial Narrow" pitchFamily="34" charset="0"/>
              </a:rPr>
              <a:t>.)</a:t>
            </a:r>
          </a:p>
          <a:p>
            <a:r>
              <a:rPr lang="sl-SI" dirty="0" smtClean="0">
                <a:latin typeface="Arial Narrow" pitchFamily="34" charset="0"/>
              </a:rPr>
              <a:t>Zanje prepoved in omejitve glede sprejemanja daril ne veljajo          uradna oseba jih lahko sprejme</a:t>
            </a:r>
            <a:endParaRPr lang="sl-SI" dirty="0">
              <a:latin typeface="Arial Narrow" pitchFamily="34" charset="0"/>
            </a:endParaRPr>
          </a:p>
        </p:txBody>
      </p:sp>
      <p:sp>
        <p:nvSpPr>
          <p:cNvPr id="8" name="Zaobljeni pravokotnik 7"/>
          <p:cNvSpPr/>
          <p:nvPr/>
        </p:nvSpPr>
        <p:spPr>
          <a:xfrm>
            <a:off x="1403648" y="1268760"/>
            <a:ext cx="6552728" cy="11521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400" b="1" dirty="0" smtClean="0">
                <a:latin typeface="Arial Narrow" pitchFamily="34" charset="0"/>
              </a:rPr>
              <a:t>Darila simbolnega pomena</a:t>
            </a:r>
            <a:endParaRPr lang="sl-SI" sz="4400" b="1" dirty="0">
              <a:latin typeface="Arial Narrow" pitchFamily="34" charset="0"/>
            </a:endParaRPr>
          </a:p>
        </p:txBody>
      </p:sp>
      <p:sp>
        <p:nvSpPr>
          <p:cNvPr id="2" name="Desna puščica 1"/>
          <p:cNvSpPr/>
          <p:nvPr/>
        </p:nvSpPr>
        <p:spPr>
          <a:xfrm>
            <a:off x="2483768" y="5661248"/>
            <a:ext cx="576064" cy="21602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3265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b="1" dirty="0" smtClean="0"/>
              <a:t>Prepovedi glede pogojno dovoljenih daril</a:t>
            </a:r>
            <a:endParaRPr lang="sl-SI" b="1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76108"/>
              </p:ext>
            </p:extLst>
          </p:nvPr>
        </p:nvGraphicFramePr>
        <p:xfrm>
          <a:off x="457200" y="2348880"/>
          <a:ext cx="8229600" cy="3777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Levo ukrivljena puščica 4"/>
          <p:cNvSpPr/>
          <p:nvPr/>
        </p:nvSpPr>
        <p:spPr>
          <a:xfrm rot="20574190">
            <a:off x="7026574" y="3171241"/>
            <a:ext cx="606381" cy="1113766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57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l-SI" sz="4000" b="1" dirty="0"/>
          </a:p>
        </p:txBody>
      </p:sp>
      <p:sp>
        <p:nvSpPr>
          <p:cNvPr id="6" name="Ograda vsebine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dirty="0">
                <a:latin typeface="Arial Narrow" pitchFamily="34" charset="0"/>
              </a:rPr>
              <a:t>Če bi izročitev/sprejem darila pomenila </a:t>
            </a:r>
            <a:r>
              <a:rPr lang="sl-SI" u="heavy" dirty="0">
                <a:uFill>
                  <a:solidFill>
                    <a:schemeClr val="accent2"/>
                  </a:solidFill>
                </a:uFill>
                <a:latin typeface="Arial Narrow" pitchFamily="34" charset="0"/>
              </a:rPr>
              <a:t>kaznivo </a:t>
            </a:r>
            <a:r>
              <a:rPr lang="sl-SI" u="heavy" dirty="0" smtClean="0">
                <a:uFill>
                  <a:solidFill>
                    <a:schemeClr val="accent2"/>
                  </a:solidFill>
                </a:uFill>
                <a:latin typeface="Arial Narrow" pitchFamily="34" charset="0"/>
              </a:rPr>
              <a:t>dejanje</a:t>
            </a:r>
          </a:p>
          <a:p>
            <a:r>
              <a:rPr lang="sl-SI" dirty="0" smtClean="0">
                <a:latin typeface="Arial Narrow" pitchFamily="34" charset="0"/>
              </a:rPr>
              <a:t>Če </a:t>
            </a:r>
            <a:r>
              <a:rPr lang="sl-SI" dirty="0">
                <a:latin typeface="Arial Narrow" pitchFamily="34" charset="0"/>
              </a:rPr>
              <a:t>se kot darilo izročajo </a:t>
            </a:r>
            <a:r>
              <a:rPr lang="sl-SI" u="heavy" dirty="0">
                <a:uFill>
                  <a:solidFill>
                    <a:schemeClr val="accent2"/>
                  </a:solidFill>
                </a:uFill>
                <a:latin typeface="Arial Narrow" pitchFamily="34" charset="0"/>
              </a:rPr>
              <a:t>denar, vrednosti papirji, darilni boni in drage </a:t>
            </a:r>
            <a:r>
              <a:rPr lang="sl-SI" u="heavy" dirty="0" smtClean="0">
                <a:uFill>
                  <a:solidFill>
                    <a:schemeClr val="accent2"/>
                  </a:solidFill>
                </a:uFill>
                <a:latin typeface="Arial Narrow" pitchFamily="34" charset="0"/>
              </a:rPr>
              <a:t>kovine</a:t>
            </a:r>
          </a:p>
          <a:p>
            <a:r>
              <a:rPr lang="sl-SI" dirty="0" smtClean="0">
                <a:latin typeface="Arial Narrow" pitchFamily="34" charset="0"/>
              </a:rPr>
              <a:t>Če </a:t>
            </a:r>
            <a:r>
              <a:rPr lang="sl-SI" dirty="0">
                <a:latin typeface="Arial Narrow" pitchFamily="34" charset="0"/>
              </a:rPr>
              <a:t>bi sprejem darila </a:t>
            </a:r>
            <a:r>
              <a:rPr lang="sl-SI" u="heavy" dirty="0">
                <a:uFill>
                  <a:solidFill>
                    <a:srgbClr val="FFFF00"/>
                  </a:solidFill>
                </a:uFill>
                <a:latin typeface="Arial Narrow" pitchFamily="34" charset="0"/>
              </a:rPr>
              <a:t>vplival ali ustvaril videz, da vpliva na nepristransko in objektivno opravljanje </a:t>
            </a:r>
            <a:r>
              <a:rPr lang="sl-SI" u="heavy" dirty="0" smtClean="0">
                <a:uFill>
                  <a:solidFill>
                    <a:srgbClr val="FFFF00"/>
                  </a:solidFill>
                </a:uFill>
                <a:latin typeface="Arial Narrow" pitchFamily="34" charset="0"/>
              </a:rPr>
              <a:t>nalog</a:t>
            </a:r>
          </a:p>
          <a:p>
            <a:r>
              <a:rPr lang="sl-SI" dirty="0" smtClean="0">
                <a:latin typeface="Arial Narrow" pitchFamily="34" charset="0"/>
              </a:rPr>
              <a:t>Če </a:t>
            </a:r>
            <a:r>
              <a:rPr lang="sl-SI" dirty="0">
                <a:latin typeface="Arial Narrow" pitchFamily="34" charset="0"/>
              </a:rPr>
              <a:t>tako določa </a:t>
            </a:r>
            <a:r>
              <a:rPr lang="sl-SI" u="heavy" dirty="0">
                <a:uFill>
                  <a:solidFill>
                    <a:schemeClr val="accent2"/>
                  </a:solidFill>
                </a:uFill>
                <a:latin typeface="Arial Narrow" pitchFamily="34" charset="0"/>
              </a:rPr>
              <a:t>drug zakon</a:t>
            </a:r>
          </a:p>
          <a:p>
            <a:endParaRPr lang="sl-SI" dirty="0"/>
          </a:p>
        </p:txBody>
      </p:sp>
      <p:sp>
        <p:nvSpPr>
          <p:cNvPr id="8" name="Zaobljeni pravokotnik 7"/>
          <p:cNvSpPr/>
          <p:nvPr/>
        </p:nvSpPr>
        <p:spPr>
          <a:xfrm>
            <a:off x="1043608" y="1268760"/>
            <a:ext cx="7128792" cy="11521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4400" b="1" dirty="0" smtClean="0">
                <a:solidFill>
                  <a:schemeClr val="tx1"/>
                </a:solidFill>
                <a:latin typeface="+mj-lt"/>
              </a:rPr>
              <a:t>Absolutno prepovedana </a:t>
            </a:r>
            <a:r>
              <a:rPr lang="sl-SI" sz="4400" b="1" dirty="0">
                <a:solidFill>
                  <a:schemeClr val="tx1"/>
                </a:solidFill>
                <a:latin typeface="+mj-lt"/>
              </a:rPr>
              <a:t>darila</a:t>
            </a:r>
          </a:p>
          <a:p>
            <a:pPr algn="ctr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16307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l-SI" sz="4000" b="1" dirty="0"/>
          </a:p>
        </p:txBody>
      </p:sp>
      <p:sp>
        <p:nvSpPr>
          <p:cNvPr id="6" name="Ograda vsebine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l-SI" dirty="0">
                <a:latin typeface="+mj-lt"/>
              </a:rPr>
              <a:t>dano v kratkem časovnem obdobju </a:t>
            </a:r>
            <a:r>
              <a:rPr lang="sl-SI" b="1" dirty="0">
                <a:latin typeface="+mj-lt"/>
              </a:rPr>
              <a:t>pred ali po odločitvi subjekta</a:t>
            </a:r>
            <a:r>
              <a:rPr lang="sl-SI" dirty="0">
                <a:latin typeface="+mj-lt"/>
              </a:rPr>
              <a:t> javnega sektorja, s katero je ta </a:t>
            </a:r>
            <a:r>
              <a:rPr lang="sl-SI" b="1" dirty="0">
                <a:latin typeface="+mj-lt"/>
              </a:rPr>
              <a:t>odločil o pravici ali obveznosti darovalca </a:t>
            </a:r>
            <a:r>
              <a:rPr lang="sl-SI" dirty="0">
                <a:latin typeface="+mj-lt"/>
              </a:rPr>
              <a:t>ali njegovih družinskih članov ali</a:t>
            </a:r>
          </a:p>
          <a:p>
            <a:pPr lvl="0"/>
            <a:r>
              <a:rPr lang="sl-SI" dirty="0">
                <a:latin typeface="+mj-lt"/>
              </a:rPr>
              <a:t>katerega vrsta, oblika ali vrednost znatno </a:t>
            </a:r>
            <a:r>
              <a:rPr lang="sl-SI" b="1" dirty="0">
                <a:latin typeface="+mj-lt"/>
              </a:rPr>
              <a:t>odstopa od okoliščin izročitve darila </a:t>
            </a:r>
            <a:r>
              <a:rPr lang="sl-SI" dirty="0">
                <a:latin typeface="+mj-lt"/>
              </a:rPr>
              <a:t>ali</a:t>
            </a:r>
          </a:p>
          <a:p>
            <a:pPr lvl="0"/>
            <a:r>
              <a:rPr lang="sl-SI" dirty="0">
                <a:latin typeface="+mj-lt"/>
              </a:rPr>
              <a:t>podarjeno s strani darovalca, ki ima s subjektom javnega sektorja </a:t>
            </a:r>
            <a:r>
              <a:rPr lang="sl-SI" b="1" dirty="0">
                <a:latin typeface="+mj-lt"/>
              </a:rPr>
              <a:t>poslovne stike</a:t>
            </a:r>
            <a:r>
              <a:rPr lang="sl-SI" dirty="0">
                <a:latin typeface="+mj-lt"/>
              </a:rPr>
              <a:t> ali jih šele </a:t>
            </a:r>
            <a:r>
              <a:rPr lang="sl-SI" dirty="0" smtClean="0">
                <a:latin typeface="+mj-lt"/>
              </a:rPr>
              <a:t>vzpostavlja</a:t>
            </a:r>
            <a:endParaRPr lang="sl-SI" dirty="0">
              <a:latin typeface="+mj-lt"/>
            </a:endParaRPr>
          </a:p>
          <a:p>
            <a:endParaRPr lang="sl-SI" dirty="0"/>
          </a:p>
          <a:p>
            <a:endParaRPr lang="sl-SI" dirty="0"/>
          </a:p>
        </p:txBody>
      </p:sp>
      <p:sp>
        <p:nvSpPr>
          <p:cNvPr id="8" name="Zaobljeni pravokotnik 7"/>
          <p:cNvSpPr/>
          <p:nvPr/>
        </p:nvSpPr>
        <p:spPr>
          <a:xfrm>
            <a:off x="899592" y="1268760"/>
            <a:ext cx="7416824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sl-SI" sz="2000" b="1" dirty="0" smtClean="0">
              <a:solidFill>
                <a:schemeClr val="tx1"/>
              </a:solidFill>
            </a:endParaRPr>
          </a:p>
          <a:p>
            <a:pPr lvl="0" algn="ctr"/>
            <a:r>
              <a:rPr lang="sl-SI" sz="2000" b="1" dirty="0" smtClean="0">
                <a:solidFill>
                  <a:schemeClr val="tx1"/>
                </a:solidFill>
                <a:latin typeface="+mj-lt"/>
              </a:rPr>
              <a:t>Darila</a:t>
            </a:r>
            <a:r>
              <a:rPr lang="sl-SI" sz="2000" b="1" dirty="0">
                <a:solidFill>
                  <a:schemeClr val="tx1"/>
                </a:solidFill>
                <a:latin typeface="+mj-lt"/>
              </a:rPr>
              <a:t>, ki lahko vplivajo/ustvarjajo videz, da vplivajo na objektivno in nepristransko opravljanje nalog/pristojnosti/pooblastil uradne osebe</a:t>
            </a:r>
          </a:p>
          <a:p>
            <a:pPr algn="ctr"/>
            <a:endParaRPr lang="sl-S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719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l-SI" sz="4000" b="1" dirty="0"/>
          </a:p>
        </p:txBody>
      </p:sp>
      <p:sp>
        <p:nvSpPr>
          <p:cNvPr id="6" name="Ograda vsebin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>
                <a:latin typeface="+mj-lt"/>
              </a:rPr>
              <a:t>Uradna oseba (in družinski član) dolžna opozoriti na prepoved sprejemanja daril in </a:t>
            </a:r>
            <a:r>
              <a:rPr lang="sl-SI" b="1" dirty="0">
                <a:latin typeface="+mj-lt"/>
              </a:rPr>
              <a:t>ZAVRNITI</a:t>
            </a:r>
            <a:r>
              <a:rPr lang="sl-SI" dirty="0">
                <a:latin typeface="+mj-lt"/>
              </a:rPr>
              <a:t> darilo</a:t>
            </a:r>
          </a:p>
          <a:p>
            <a:endParaRPr lang="sl-SI" dirty="0">
              <a:latin typeface="+mj-lt"/>
            </a:endParaRPr>
          </a:p>
          <a:p>
            <a:pPr marL="0" indent="0">
              <a:buNone/>
            </a:pPr>
            <a:r>
              <a:rPr lang="sl-SI" dirty="0">
                <a:latin typeface="+mj-lt"/>
              </a:rPr>
              <a:t>Če darovalec vztraja       </a:t>
            </a:r>
            <a:r>
              <a:rPr lang="sl-SI" dirty="0" smtClean="0">
                <a:latin typeface="+mj-lt"/>
              </a:rPr>
              <a:t> uradna </a:t>
            </a:r>
            <a:r>
              <a:rPr lang="sl-SI" dirty="0">
                <a:latin typeface="+mj-lt"/>
              </a:rPr>
              <a:t>oseba/družinski član 				</a:t>
            </a:r>
            <a:r>
              <a:rPr lang="sl-SI" dirty="0" smtClean="0">
                <a:latin typeface="+mj-lt"/>
              </a:rPr>
              <a:t> darilo </a:t>
            </a:r>
            <a:r>
              <a:rPr lang="sl-SI" b="1" dirty="0">
                <a:latin typeface="+mj-lt"/>
              </a:rPr>
              <a:t>izroči delodajalcu 			</a:t>
            </a:r>
            <a:r>
              <a:rPr lang="sl-SI" b="1" dirty="0" smtClean="0">
                <a:latin typeface="+mj-lt"/>
              </a:rPr>
              <a:t>           </a:t>
            </a:r>
            <a:r>
              <a:rPr lang="sl-SI" dirty="0" smtClean="0">
                <a:latin typeface="+mj-lt"/>
              </a:rPr>
              <a:t>uradne </a:t>
            </a:r>
            <a:r>
              <a:rPr lang="sl-SI" dirty="0">
                <a:latin typeface="+mj-lt"/>
              </a:rPr>
              <a:t>osebe</a:t>
            </a:r>
          </a:p>
          <a:p>
            <a:endParaRPr lang="sl-SI" dirty="0"/>
          </a:p>
        </p:txBody>
      </p:sp>
      <p:sp>
        <p:nvSpPr>
          <p:cNvPr id="8" name="Zaobljeni pravokotnik 7"/>
          <p:cNvSpPr/>
          <p:nvPr/>
        </p:nvSpPr>
        <p:spPr>
          <a:xfrm>
            <a:off x="899592" y="1268760"/>
            <a:ext cx="7416824" cy="1152128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sl-SI" sz="2000" b="1" dirty="0" smtClean="0">
              <a:solidFill>
                <a:schemeClr val="tx1"/>
              </a:solidFill>
            </a:endParaRPr>
          </a:p>
          <a:p>
            <a:pPr lvl="0" algn="ctr"/>
            <a:r>
              <a:rPr lang="sl-SI" sz="4400" b="1" dirty="0">
                <a:solidFill>
                  <a:schemeClr val="tx1"/>
                </a:solidFill>
                <a:latin typeface="+mj-lt"/>
              </a:rPr>
              <a:t>Druga darila</a:t>
            </a:r>
          </a:p>
          <a:p>
            <a:pPr algn="ctr"/>
            <a:endParaRPr lang="sl-SI" sz="2000" dirty="0">
              <a:solidFill>
                <a:schemeClr val="tx1"/>
              </a:solidFill>
            </a:endParaRPr>
          </a:p>
        </p:txBody>
      </p:sp>
      <p:sp>
        <p:nvSpPr>
          <p:cNvPr id="2" name="Desna puščica 1"/>
          <p:cNvSpPr/>
          <p:nvPr/>
        </p:nvSpPr>
        <p:spPr>
          <a:xfrm>
            <a:off x="3707904" y="4653136"/>
            <a:ext cx="432048" cy="216024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1763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/>
              <a:t>Dolžnosti </a:t>
            </a:r>
            <a:r>
              <a:rPr lang="sl-SI" b="1" dirty="0" smtClean="0"/>
              <a:t>prejemnika darila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55000" lnSpcReduction="20000"/>
          </a:bodyPr>
          <a:lstStyle/>
          <a:p>
            <a:r>
              <a:rPr lang="sl-SI" sz="3800" dirty="0" smtClean="0">
                <a:latin typeface="+mj-lt"/>
              </a:rPr>
              <a:t>Takoj, ko je to mogoče, najkasneje pa v 8 dneh izpolniti obrazec za evidentiranje prejetega darila (tudi, če je darilo prejel družinski član uradne osebe)</a:t>
            </a:r>
          </a:p>
          <a:p>
            <a:r>
              <a:rPr lang="sl-SI" sz="3800" dirty="0" smtClean="0">
                <a:latin typeface="+mj-lt"/>
              </a:rPr>
              <a:t>Obrazec izročiti osebi, ki vodi seznam daril pri subjektu javnega sektorja</a:t>
            </a:r>
          </a:p>
          <a:p>
            <a:r>
              <a:rPr lang="sl-SI" sz="3800" dirty="0" smtClean="0">
                <a:latin typeface="+mj-lt"/>
              </a:rPr>
              <a:t>V seznam se vpišejo naslednji podatki:</a:t>
            </a:r>
            <a:endParaRPr lang="sl-SI" sz="3800" dirty="0">
              <a:latin typeface="+mj-lt"/>
            </a:endParaRPr>
          </a:p>
          <a:p>
            <a:pPr marL="0" indent="0">
              <a:buNone/>
            </a:pPr>
            <a:r>
              <a:rPr lang="sl-SI" sz="3800" dirty="0">
                <a:latin typeface="+mj-lt"/>
              </a:rPr>
              <a:t>	</a:t>
            </a:r>
            <a:r>
              <a:rPr lang="sl-SI" sz="3800" dirty="0" smtClean="0">
                <a:latin typeface="+mj-lt"/>
              </a:rPr>
              <a:t>- navedba, ali gre za protokolarno ali priložnostno darilo,</a:t>
            </a:r>
            <a:endParaRPr lang="sl-SI" sz="3800" dirty="0">
              <a:latin typeface="+mj-lt"/>
            </a:endParaRPr>
          </a:p>
          <a:p>
            <a:pPr marL="0" indent="0">
              <a:buNone/>
            </a:pPr>
            <a:r>
              <a:rPr lang="sl-SI" sz="3800" dirty="0">
                <a:latin typeface="+mj-lt"/>
              </a:rPr>
              <a:t>	- </a:t>
            </a:r>
            <a:r>
              <a:rPr lang="sl-SI" sz="3800" dirty="0" smtClean="0">
                <a:latin typeface="+mj-lt"/>
              </a:rPr>
              <a:t>vrsta darila,</a:t>
            </a:r>
          </a:p>
          <a:p>
            <a:pPr marL="0" indent="0">
              <a:buNone/>
            </a:pPr>
            <a:r>
              <a:rPr lang="sl-SI" sz="3800" dirty="0">
                <a:latin typeface="+mj-lt"/>
              </a:rPr>
              <a:t>	</a:t>
            </a:r>
            <a:r>
              <a:rPr lang="sl-SI" sz="3800" dirty="0" smtClean="0">
                <a:latin typeface="+mj-lt"/>
              </a:rPr>
              <a:t>- ocenjena vrednost darila in način določitve vrednosti, </a:t>
            </a:r>
            <a:endParaRPr lang="sl-SI" sz="3800" dirty="0">
              <a:latin typeface="+mj-lt"/>
            </a:endParaRPr>
          </a:p>
          <a:p>
            <a:pPr marL="0" indent="0">
              <a:buNone/>
            </a:pPr>
            <a:r>
              <a:rPr lang="sl-SI" sz="3800" dirty="0">
                <a:latin typeface="+mj-lt"/>
              </a:rPr>
              <a:t>	- </a:t>
            </a:r>
            <a:r>
              <a:rPr lang="sl-SI" sz="3800" dirty="0" smtClean="0">
                <a:latin typeface="+mj-lt"/>
              </a:rPr>
              <a:t>darovalec,</a:t>
            </a:r>
            <a:endParaRPr lang="sl-SI" sz="3800" dirty="0">
              <a:latin typeface="+mj-lt"/>
            </a:endParaRPr>
          </a:p>
          <a:p>
            <a:pPr marL="0" indent="0">
              <a:buNone/>
            </a:pPr>
            <a:r>
              <a:rPr lang="sl-SI" sz="3800" dirty="0">
                <a:latin typeface="+mj-lt"/>
              </a:rPr>
              <a:t>	- </a:t>
            </a:r>
            <a:r>
              <a:rPr lang="sl-SI" sz="3800" dirty="0" smtClean="0">
                <a:latin typeface="+mj-lt"/>
              </a:rPr>
              <a:t>okoliščine </a:t>
            </a:r>
            <a:r>
              <a:rPr lang="sl-SI" sz="3800" dirty="0">
                <a:latin typeface="+mj-lt"/>
              </a:rPr>
              <a:t>izročitve darila.</a:t>
            </a:r>
          </a:p>
          <a:p>
            <a:r>
              <a:rPr lang="sl-SI" sz="3800" dirty="0">
                <a:latin typeface="+mj-lt"/>
              </a:rPr>
              <a:t>V seznam ni potrebno vpisati darila zanemarljive vrednosti (darilo </a:t>
            </a:r>
            <a:r>
              <a:rPr lang="sl-SI" sz="3800" dirty="0">
                <a:latin typeface="+mj-lt"/>
                <a:cs typeface="Times New Roman"/>
              </a:rPr>
              <a:t>&lt; 50 EUR)</a:t>
            </a:r>
            <a:endParaRPr lang="sl-SI" sz="3800" dirty="0">
              <a:latin typeface="+mj-lt"/>
            </a:endParaRP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67322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/>
              <a:t>Dolžnosti subjekta javnega sektorja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l-SI" dirty="0">
                <a:latin typeface="+mj-lt"/>
              </a:rPr>
              <a:t>Vodi seznam prejetih daril (nad 50 EUR) za uradne osebe, družinske člane, protokolarnih daril </a:t>
            </a:r>
          </a:p>
          <a:p>
            <a:pPr marL="0" indent="0">
              <a:buNone/>
            </a:pPr>
            <a:r>
              <a:rPr lang="sl-SI" dirty="0">
                <a:latin typeface="+mj-lt"/>
              </a:rPr>
              <a:t>	s podatki o:</a:t>
            </a:r>
          </a:p>
          <a:p>
            <a:pPr marL="0" indent="0">
              <a:buNone/>
            </a:pPr>
            <a:r>
              <a:rPr lang="sl-SI" dirty="0">
                <a:latin typeface="+mj-lt"/>
              </a:rPr>
              <a:t>	- vrsti darila,</a:t>
            </a:r>
          </a:p>
          <a:p>
            <a:pPr marL="0" indent="0">
              <a:buNone/>
            </a:pPr>
            <a:r>
              <a:rPr lang="sl-SI" dirty="0">
                <a:latin typeface="+mj-lt"/>
              </a:rPr>
              <a:t>	- ocenjeni vrednosti darila, </a:t>
            </a:r>
          </a:p>
          <a:p>
            <a:pPr marL="0" indent="0">
              <a:buNone/>
            </a:pPr>
            <a:r>
              <a:rPr lang="sl-SI" dirty="0">
                <a:latin typeface="+mj-lt"/>
              </a:rPr>
              <a:t>	- darovalcu</a:t>
            </a:r>
          </a:p>
          <a:p>
            <a:pPr marL="0" indent="0">
              <a:buNone/>
            </a:pPr>
            <a:r>
              <a:rPr lang="sl-SI" dirty="0">
                <a:latin typeface="+mj-lt"/>
              </a:rPr>
              <a:t>	- drugih okoliščinah izročitve darila.</a:t>
            </a:r>
          </a:p>
          <a:p>
            <a:r>
              <a:rPr lang="sl-SI" dirty="0">
                <a:latin typeface="+mj-lt"/>
              </a:rPr>
              <a:t>Seznam pošlje KPK do 31. marca za preteklo leto (e-obrazec na </a:t>
            </a:r>
            <a:r>
              <a:rPr lang="sl-SI" dirty="0" err="1">
                <a:latin typeface="+mj-lt"/>
              </a:rPr>
              <a:t>www.kpk</a:t>
            </a:r>
            <a:r>
              <a:rPr lang="sl-SI" dirty="0">
                <a:latin typeface="+mj-lt"/>
              </a:rPr>
              <a:t>-</a:t>
            </a:r>
            <a:r>
              <a:rPr lang="sl-SI" dirty="0" err="1">
                <a:latin typeface="+mj-lt"/>
              </a:rPr>
              <a:t>rs.si</a:t>
            </a:r>
            <a:r>
              <a:rPr lang="sl-SI" dirty="0">
                <a:latin typeface="+mj-lt"/>
              </a:rPr>
              <a:t>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67432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/>
              <a:t>Dolžnosti subjekta javnega sektorja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l-SI" sz="3000" u="heavy" dirty="0">
                <a:uFill>
                  <a:solidFill>
                    <a:srgbClr val="00B050"/>
                  </a:solidFill>
                </a:uFill>
                <a:latin typeface="Arial Narrow" pitchFamily="34" charset="0"/>
              </a:rPr>
              <a:t>Objava omejitev </a:t>
            </a:r>
            <a:r>
              <a:rPr lang="sl-SI" sz="3000" dirty="0">
                <a:latin typeface="Arial Narrow" pitchFamily="34" charset="0"/>
              </a:rPr>
              <a:t>v zvezi s sprejemanjem daril s strani uradnih oseb </a:t>
            </a:r>
            <a:r>
              <a:rPr lang="sl-SI" sz="3000" u="heavy" dirty="0">
                <a:uFill>
                  <a:solidFill>
                    <a:srgbClr val="00B050"/>
                  </a:solidFill>
                </a:uFill>
                <a:latin typeface="Arial Narrow" pitchFamily="34" charset="0"/>
              </a:rPr>
              <a:t>ter postopka </a:t>
            </a:r>
            <a:r>
              <a:rPr lang="sl-SI" sz="3000" dirty="0">
                <a:latin typeface="Arial Narrow" pitchFamily="34" charset="0"/>
              </a:rPr>
              <a:t>v primeru njihove izročitve </a:t>
            </a:r>
            <a:r>
              <a:rPr lang="sl-SI" sz="3000" u="sng" dirty="0">
                <a:latin typeface="Arial Narrow" pitchFamily="34" charset="0"/>
              </a:rPr>
              <a:t>v svojih uradnih prostorih in drugih prostorih, kjer se posluje s strankami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2093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962700"/>
            <a:ext cx="8229600" cy="882124"/>
          </a:xfrm>
        </p:spPr>
        <p:txBody>
          <a:bodyPr>
            <a:noAutofit/>
          </a:bodyPr>
          <a:lstStyle/>
          <a:p>
            <a:r>
              <a:rPr lang="sl-SI" b="1" dirty="0" smtClean="0"/>
              <a:t>Pojem integritete - ZIntPK</a:t>
            </a:r>
            <a:endParaRPr lang="sl-SI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404665"/>
            <a:ext cx="4248471" cy="558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blak 8"/>
          <p:cNvSpPr/>
          <p:nvPr/>
        </p:nvSpPr>
        <p:spPr>
          <a:xfrm>
            <a:off x="899592" y="2060848"/>
            <a:ext cx="7560840" cy="3888432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prstClr val="white"/>
              </a:solidFill>
            </a:endParaRPr>
          </a:p>
        </p:txBody>
      </p:sp>
      <p:sp>
        <p:nvSpPr>
          <p:cNvPr id="10" name="PoljeZBesedilom 9"/>
          <p:cNvSpPr txBox="1"/>
          <p:nvPr/>
        </p:nvSpPr>
        <p:spPr>
          <a:xfrm>
            <a:off x="2687050" y="2850902"/>
            <a:ext cx="44052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>
                <a:solidFill>
                  <a:prstClr val="white"/>
                </a:solidFill>
              </a:rPr>
              <a:t>Integriteta (3. tč. 4. </a:t>
            </a:r>
            <a:r>
              <a:rPr lang="sl-SI" b="1" dirty="0" smtClean="0">
                <a:solidFill>
                  <a:prstClr val="white"/>
                </a:solidFill>
              </a:rPr>
              <a:t>člena </a:t>
            </a:r>
            <a:r>
              <a:rPr lang="sl-SI" b="1" dirty="0">
                <a:solidFill>
                  <a:prstClr val="white"/>
                </a:solidFill>
              </a:rPr>
              <a:t>ZIntPK)</a:t>
            </a:r>
            <a:endParaRPr lang="sl-SI" dirty="0">
              <a:solidFill>
                <a:prstClr val="white"/>
              </a:solidFill>
            </a:endParaRPr>
          </a:p>
          <a:p>
            <a:pPr algn="ctr"/>
            <a:r>
              <a:rPr lang="sl-SI" dirty="0">
                <a:solidFill>
                  <a:prstClr val="white"/>
                </a:solidFill>
              </a:rPr>
              <a:t>„</a:t>
            </a:r>
            <a:r>
              <a:rPr lang="sl-SI" b="1" dirty="0">
                <a:solidFill>
                  <a:prstClr val="white"/>
                </a:solidFill>
              </a:rPr>
              <a:t>pričakovano</a:t>
            </a:r>
            <a:r>
              <a:rPr lang="sl-SI" dirty="0">
                <a:solidFill>
                  <a:prstClr val="white"/>
                </a:solidFill>
              </a:rPr>
              <a:t> delovanje in odgovornost </a:t>
            </a:r>
            <a:r>
              <a:rPr lang="sl-SI" b="1" u="sng" dirty="0">
                <a:solidFill>
                  <a:prstClr val="white"/>
                </a:solidFill>
              </a:rPr>
              <a:t>posameznikov in organizacij</a:t>
            </a:r>
            <a:r>
              <a:rPr lang="sl-SI" u="sng" dirty="0">
                <a:solidFill>
                  <a:prstClr val="white"/>
                </a:solidFill>
              </a:rPr>
              <a:t> </a:t>
            </a:r>
            <a:r>
              <a:rPr lang="sl-SI" dirty="0">
                <a:solidFill>
                  <a:prstClr val="white"/>
                </a:solidFill>
              </a:rPr>
              <a:t>pri preprečevanju in odpravljanju </a:t>
            </a:r>
            <a:r>
              <a:rPr lang="sl-SI" b="1" u="sng" dirty="0">
                <a:solidFill>
                  <a:prstClr val="white"/>
                </a:solidFill>
              </a:rPr>
              <a:t>tveganj</a:t>
            </a:r>
            <a:r>
              <a:rPr lang="sl-SI" dirty="0">
                <a:solidFill>
                  <a:prstClr val="white"/>
                </a:solidFill>
              </a:rPr>
              <a:t>, da bi bila </a:t>
            </a:r>
            <a:r>
              <a:rPr lang="sl-SI" b="1" u="sng" dirty="0">
                <a:solidFill>
                  <a:prstClr val="white"/>
                </a:solidFill>
              </a:rPr>
              <a:t>oblast, funkcija, pooblastilo ali druga pristojnost</a:t>
            </a:r>
            <a:r>
              <a:rPr lang="sl-SI" dirty="0">
                <a:solidFill>
                  <a:prstClr val="white"/>
                </a:solidFill>
              </a:rPr>
              <a:t> za odločanje </a:t>
            </a:r>
            <a:r>
              <a:rPr lang="sl-SI" b="1" u="sng" dirty="0">
                <a:solidFill>
                  <a:prstClr val="white"/>
                </a:solidFill>
              </a:rPr>
              <a:t>uporabljena v nasprotju</a:t>
            </a:r>
            <a:r>
              <a:rPr lang="sl-SI" dirty="0">
                <a:solidFill>
                  <a:prstClr val="white"/>
                </a:solidFill>
              </a:rPr>
              <a:t> z zakonom, pravno dopustnimi cilji in etičnimi kodeksi“</a:t>
            </a:r>
          </a:p>
        </p:txBody>
      </p:sp>
      <p:sp>
        <p:nvSpPr>
          <p:cNvPr id="3" name="Elipsa 2"/>
          <p:cNvSpPr/>
          <p:nvPr/>
        </p:nvSpPr>
        <p:spPr>
          <a:xfrm>
            <a:off x="467544" y="1700808"/>
            <a:ext cx="165618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Elipsa 6"/>
          <p:cNvSpPr/>
          <p:nvPr/>
        </p:nvSpPr>
        <p:spPr>
          <a:xfrm>
            <a:off x="590323" y="5661248"/>
            <a:ext cx="165618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702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/>
              <a:t>Kršitve določb </a:t>
            </a:r>
            <a:r>
              <a:rPr lang="sl-SI" b="1" dirty="0" err="1" smtClean="0"/>
              <a:t>ZIntPK</a:t>
            </a:r>
            <a:r>
              <a:rPr lang="sl-SI" b="1" dirty="0" smtClean="0"/>
              <a:t> </a:t>
            </a:r>
            <a:r>
              <a:rPr lang="sl-SI" b="1" dirty="0"/>
              <a:t>glede daril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>
                <a:latin typeface="Arial Narrow" pitchFamily="34" charset="0"/>
              </a:rPr>
              <a:t>Če uradna oseba v nasprotju z določbami 30. člena </a:t>
            </a:r>
            <a:r>
              <a:rPr lang="sl-SI" dirty="0" err="1">
                <a:latin typeface="Arial Narrow" pitchFamily="34" charset="0"/>
              </a:rPr>
              <a:t>ZIntPK</a:t>
            </a:r>
            <a:r>
              <a:rPr lang="sl-SI" dirty="0">
                <a:latin typeface="Arial Narrow" pitchFamily="34" charset="0"/>
              </a:rPr>
              <a:t> sprejme darilo </a:t>
            </a:r>
            <a:r>
              <a:rPr lang="sl-SI" b="1" dirty="0">
                <a:latin typeface="Arial Narrow" pitchFamily="34" charset="0"/>
              </a:rPr>
              <a:t>v zvezi z opravljanjem </a:t>
            </a:r>
            <a:r>
              <a:rPr lang="sl-SI" dirty="0">
                <a:latin typeface="Arial Narrow" pitchFamily="34" charset="0"/>
              </a:rPr>
              <a:t>svoje funkcije ali </a:t>
            </a:r>
            <a:r>
              <a:rPr lang="sl-SI" b="1" dirty="0">
                <a:latin typeface="Arial Narrow" pitchFamily="34" charset="0"/>
              </a:rPr>
              <a:t>javne službe </a:t>
            </a:r>
            <a:r>
              <a:rPr lang="sl-SI" dirty="0">
                <a:latin typeface="Arial Narrow" pitchFamily="34" charset="0"/>
              </a:rPr>
              <a:t>ali v zvezi s svojim </a:t>
            </a:r>
            <a:r>
              <a:rPr lang="sl-SI" dirty="0" smtClean="0">
                <a:latin typeface="Arial Narrow" pitchFamily="34" charset="0"/>
              </a:rPr>
              <a:t>položajem            globa </a:t>
            </a:r>
            <a:r>
              <a:rPr lang="sl-SI" dirty="0">
                <a:latin typeface="Arial Narrow" pitchFamily="34" charset="0"/>
              </a:rPr>
              <a:t>400 – 1200 EUR za uradno osebo</a:t>
            </a:r>
          </a:p>
          <a:p>
            <a:r>
              <a:rPr lang="sl-SI" dirty="0">
                <a:latin typeface="Arial Narrow" pitchFamily="34" charset="0"/>
              </a:rPr>
              <a:t>Subjekt javnega sektorja KPK ne posreduje seznama prejetih daril      globa od 400 do 4.000 EUR za odgovorno osebo subjekta javnega sektorja</a:t>
            </a:r>
          </a:p>
          <a:p>
            <a:endParaRPr lang="sl-SI" dirty="0"/>
          </a:p>
        </p:txBody>
      </p:sp>
      <p:sp>
        <p:nvSpPr>
          <p:cNvPr id="4" name="Desna puščica 3"/>
          <p:cNvSpPr/>
          <p:nvPr/>
        </p:nvSpPr>
        <p:spPr>
          <a:xfrm>
            <a:off x="2699792" y="5085184"/>
            <a:ext cx="360040" cy="2160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Desna puščica 4"/>
          <p:cNvSpPr/>
          <p:nvPr/>
        </p:nvSpPr>
        <p:spPr>
          <a:xfrm>
            <a:off x="8476538" y="3789040"/>
            <a:ext cx="360040" cy="1440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696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000" b="1" dirty="0" smtClean="0">
                <a:latin typeface="Arial Narrow" pitchFamily="34" charset="0"/>
              </a:rPr>
              <a:t>Lobiranje</a:t>
            </a:r>
            <a:endParaRPr lang="sl-SI" sz="40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62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08112"/>
          </a:xfrm>
        </p:spPr>
        <p:txBody>
          <a:bodyPr/>
          <a:lstStyle/>
          <a:p>
            <a:r>
              <a:rPr lang="sl-SI" b="1" dirty="0"/>
              <a:t>Kaj je lobiranje?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28650" y="2780928"/>
            <a:ext cx="8058150" cy="3345235"/>
          </a:xfrm>
        </p:spPr>
        <p:txBody>
          <a:bodyPr/>
          <a:lstStyle/>
          <a:p>
            <a:endParaRPr lang="sl-SI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988840"/>
            <a:ext cx="7997954" cy="4536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aobljeni pravokotnik 4"/>
          <p:cNvSpPr/>
          <p:nvPr/>
        </p:nvSpPr>
        <p:spPr>
          <a:xfrm>
            <a:off x="3491880" y="1988840"/>
            <a:ext cx="2376264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>
                <a:solidFill>
                  <a:schemeClr val="tx1"/>
                </a:solidFill>
                <a:latin typeface="+mj-lt"/>
              </a:rPr>
              <a:t>NEJAVEN STIK</a:t>
            </a:r>
            <a:endParaRPr lang="sl-SI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Zaobljeni pravokotnik 5"/>
          <p:cNvSpPr/>
          <p:nvPr/>
        </p:nvSpPr>
        <p:spPr>
          <a:xfrm>
            <a:off x="6516216" y="2204864"/>
            <a:ext cx="2110388" cy="11521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>
                <a:solidFill>
                  <a:schemeClr val="tx1"/>
                </a:solidFill>
              </a:rPr>
              <a:t>NAMEN STIKA JE VPLIVATI NA ODLOČITVE ORGANA</a:t>
            </a:r>
            <a:endParaRPr lang="sl-SI" b="1" dirty="0">
              <a:solidFill>
                <a:schemeClr val="tx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323528" y="3140968"/>
            <a:ext cx="3168352" cy="43204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600" b="1" dirty="0" smtClean="0">
                <a:solidFill>
                  <a:schemeClr val="tx1"/>
                </a:solidFill>
              </a:rPr>
              <a:t>INTERESNE ORGANIZACIJE</a:t>
            </a:r>
            <a:endParaRPr lang="sl-SI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735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Zakaj regulacija </a:t>
            </a:r>
            <a:r>
              <a:rPr lang="sl-SI" b="1" dirty="0" smtClean="0"/>
              <a:t>lobiranja?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>
                <a:latin typeface="+mj-lt"/>
              </a:rPr>
              <a:t>Izboljšanje transparentnosti vplivov na formalne centre odločanja v javnem sektorju na državni in lokalni </a:t>
            </a:r>
            <a:r>
              <a:rPr lang="sl-SI" dirty="0" smtClean="0">
                <a:latin typeface="+mj-lt"/>
              </a:rPr>
              <a:t>ravni ter Banki Slovenije </a:t>
            </a:r>
            <a:endParaRPr lang="sl-SI" dirty="0">
              <a:latin typeface="+mj-lt"/>
            </a:endParaRPr>
          </a:p>
          <a:p>
            <a:r>
              <a:rPr lang="sl-SI" dirty="0">
                <a:latin typeface="+mj-lt"/>
              </a:rPr>
              <a:t>Krepitev strokovnosti in argumentov javnega interesa </a:t>
            </a:r>
          </a:p>
          <a:p>
            <a:r>
              <a:rPr lang="sl-SI" dirty="0">
                <a:latin typeface="+mj-lt"/>
              </a:rPr>
              <a:t>Zagotoviti enakopraven dostop posameznikov in interesnih skupin do formalnih centrov odločanja o zadevah javnega pomena </a:t>
            </a:r>
          </a:p>
          <a:p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975933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Kaj je lobiranje?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56008"/>
              </p:ext>
            </p:extLst>
          </p:nvPr>
        </p:nvGraphicFramePr>
        <p:xfrm>
          <a:off x="467544" y="1916832"/>
          <a:ext cx="8229600" cy="370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aobljeni pravokotnik 4"/>
          <p:cNvSpPr/>
          <p:nvPr/>
        </p:nvSpPr>
        <p:spPr>
          <a:xfrm>
            <a:off x="467544" y="4941168"/>
            <a:ext cx="8064896" cy="144016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dirty="0" smtClean="0">
                <a:latin typeface="+mj-lt"/>
              </a:rPr>
              <a:t>RAZEN VPLIVANJE v tistih zadevah, </a:t>
            </a:r>
            <a:r>
              <a:rPr lang="sl-SI" sz="2400" dirty="0">
                <a:latin typeface="+mj-lt"/>
              </a:rPr>
              <a:t>ki so predmet sodnih in upravnih postopkov, postopkov, izvedenih po predpisih, ki urejajo javna naročila, in drugih postopkov, pri katerih se odloča o pravicah ali obveznostih posameznikov. </a:t>
            </a:r>
          </a:p>
        </p:txBody>
      </p:sp>
    </p:spTree>
    <p:extLst>
      <p:ext uri="{BB962C8B-B14F-4D97-AF65-F5344CB8AC3E}">
        <p14:creationId xmlns:p14="http://schemas.microsoft.com/office/powerpoint/2010/main" val="12973595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err="1"/>
              <a:t>L</a:t>
            </a:r>
            <a:r>
              <a:rPr lang="sl-SI" b="1" dirty="0" err="1" smtClean="0"/>
              <a:t>obiranec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5" name="Zaobljeni pravokotnik 4"/>
          <p:cNvSpPr/>
          <p:nvPr/>
        </p:nvSpPr>
        <p:spPr>
          <a:xfrm>
            <a:off x="971600" y="2924944"/>
            <a:ext cx="3600400" cy="5760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>
                <a:latin typeface="+mj-lt"/>
              </a:rPr>
              <a:t>FUNKCIONARJI</a:t>
            </a:r>
            <a:endParaRPr lang="sl-SI" b="1" dirty="0">
              <a:latin typeface="+mj-lt"/>
            </a:endParaRPr>
          </a:p>
        </p:txBody>
      </p:sp>
      <p:sp>
        <p:nvSpPr>
          <p:cNvPr id="6" name="Zaobljeni pravokotnik 5"/>
          <p:cNvSpPr/>
          <p:nvPr/>
        </p:nvSpPr>
        <p:spPr>
          <a:xfrm>
            <a:off x="5004048" y="2924944"/>
            <a:ext cx="3456384" cy="5760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>
                <a:latin typeface="+mj-lt"/>
              </a:rPr>
              <a:t>JAVNI USLUŽBENCI</a:t>
            </a:r>
            <a:endParaRPr lang="sl-SI" b="1" dirty="0">
              <a:latin typeface="+mj-lt"/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375756" y="3819004"/>
            <a:ext cx="4608512" cy="11521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sl-SI" b="1" dirty="0">
                <a:latin typeface="+mj-lt"/>
              </a:rPr>
              <a:t>v državnih organih </a:t>
            </a:r>
            <a:endParaRPr lang="sl-SI" b="1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l-SI" b="1" dirty="0">
                <a:latin typeface="+mj-lt"/>
              </a:rPr>
              <a:t>v</a:t>
            </a:r>
            <a:r>
              <a:rPr lang="sl-SI" b="1" dirty="0" smtClean="0">
                <a:latin typeface="+mj-lt"/>
              </a:rPr>
              <a:t> Banki Slovenije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l-SI" b="1" dirty="0">
                <a:latin typeface="+mj-lt"/>
              </a:rPr>
              <a:t>v</a:t>
            </a:r>
            <a:r>
              <a:rPr lang="sl-SI" b="1" dirty="0" smtClean="0">
                <a:latin typeface="+mj-lt"/>
              </a:rPr>
              <a:t> organih in upravi lokalne </a:t>
            </a:r>
            <a:r>
              <a:rPr lang="sl-SI" b="1" dirty="0">
                <a:latin typeface="+mj-lt"/>
              </a:rPr>
              <a:t>skupnosti </a:t>
            </a:r>
            <a:endParaRPr lang="sl-SI" b="1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l-SI" b="1" dirty="0" smtClean="0">
                <a:latin typeface="+mj-lt"/>
              </a:rPr>
              <a:t>pri </a:t>
            </a:r>
            <a:r>
              <a:rPr lang="sl-SI" b="1" dirty="0">
                <a:latin typeface="+mj-lt"/>
              </a:rPr>
              <a:t>nosilcih javnih </a:t>
            </a:r>
            <a:r>
              <a:rPr lang="sl-SI" b="1" dirty="0" smtClean="0">
                <a:latin typeface="+mj-lt"/>
              </a:rPr>
              <a:t>pooblastil</a:t>
            </a:r>
            <a:endParaRPr lang="sl-SI" b="1" dirty="0">
              <a:latin typeface="+mj-lt"/>
            </a:endParaRPr>
          </a:p>
        </p:txBody>
      </p:sp>
      <p:sp>
        <p:nvSpPr>
          <p:cNvPr id="8" name="Zaobljeni pravokotnik 7"/>
          <p:cNvSpPr/>
          <p:nvPr/>
        </p:nvSpPr>
        <p:spPr>
          <a:xfrm>
            <a:off x="1331640" y="5301208"/>
            <a:ext cx="669674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 smtClean="0"/>
          </a:p>
          <a:p>
            <a:pPr algn="ctr"/>
            <a:r>
              <a:rPr lang="sl-SI" b="1" dirty="0" smtClean="0">
                <a:latin typeface="+mj-lt"/>
              </a:rPr>
              <a:t>ki </a:t>
            </a:r>
            <a:r>
              <a:rPr lang="sl-SI" b="1" dirty="0">
                <a:latin typeface="+mj-lt"/>
              </a:rPr>
              <a:t>odločajo ali sodelujejo </a:t>
            </a:r>
          </a:p>
          <a:p>
            <a:pPr algn="ctr"/>
            <a:r>
              <a:rPr lang="sl-SI" b="1" dirty="0">
                <a:latin typeface="+mj-lt"/>
              </a:rPr>
              <a:t>pri obravnavi in sprejemu </a:t>
            </a:r>
            <a:r>
              <a:rPr lang="sl-SI" b="1" dirty="0" smtClean="0">
                <a:latin typeface="+mj-lt"/>
              </a:rPr>
              <a:t>predpisov,</a:t>
            </a:r>
            <a:endParaRPr lang="sl-SI" b="1" dirty="0">
              <a:latin typeface="+mj-lt"/>
            </a:endParaRPr>
          </a:p>
          <a:p>
            <a:pPr algn="ctr"/>
            <a:r>
              <a:rPr lang="sl-SI" b="1" dirty="0" smtClean="0">
                <a:latin typeface="+mj-lt"/>
              </a:rPr>
              <a:t>drugih </a:t>
            </a:r>
            <a:r>
              <a:rPr lang="sl-SI" b="1" dirty="0">
                <a:latin typeface="+mj-lt"/>
              </a:rPr>
              <a:t>splošnih </a:t>
            </a:r>
            <a:r>
              <a:rPr lang="sl-SI" b="1" dirty="0" smtClean="0">
                <a:latin typeface="+mj-lt"/>
              </a:rPr>
              <a:t>aktov in odločitev o drugih zadevah, </a:t>
            </a:r>
            <a:r>
              <a:rPr lang="sl-SI" b="1" dirty="0">
                <a:latin typeface="+mj-lt"/>
              </a:rPr>
              <a:t>s katerimi z namenom lobiranja komunicira </a:t>
            </a:r>
            <a:r>
              <a:rPr lang="sl-SI" b="1" dirty="0" smtClean="0">
                <a:latin typeface="+mj-lt"/>
              </a:rPr>
              <a:t>lobist</a:t>
            </a:r>
            <a:endParaRPr lang="sl-SI" b="1" dirty="0">
              <a:latin typeface="+mj-lt"/>
            </a:endParaRPr>
          </a:p>
          <a:p>
            <a:pPr algn="ctr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721424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Kdo niso </a:t>
            </a:r>
            <a:r>
              <a:rPr lang="sl-SI" b="1" dirty="0" err="1" smtClean="0"/>
              <a:t>lobiranci</a:t>
            </a:r>
            <a:r>
              <a:rPr lang="sl-SI" b="1" dirty="0"/>
              <a:t>?</a:t>
            </a:r>
            <a:r>
              <a:rPr lang="sl-SI" b="1" dirty="0" smtClean="0"/>
              <a:t> – POZOR!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sz="2800" dirty="0" smtClean="0">
                <a:latin typeface="+mj-lt"/>
              </a:rPr>
              <a:t>NISO LOBIRANCI tisti, ki sicer opravljajo naloge v drž. </a:t>
            </a:r>
            <a:r>
              <a:rPr lang="sl-SI" sz="2800" dirty="0">
                <a:latin typeface="+mj-lt"/>
              </a:rPr>
              <a:t>o</a:t>
            </a:r>
            <a:r>
              <a:rPr lang="sl-SI" sz="2800" dirty="0" smtClean="0">
                <a:latin typeface="+mj-lt"/>
              </a:rPr>
              <a:t>rganih, organih lokalnih skupnosti ter pri nosilcih javnih pooblastil, pa </a:t>
            </a:r>
            <a:r>
              <a:rPr lang="sl-SI" sz="2800" u="sng" dirty="0" smtClean="0">
                <a:latin typeface="+mj-lt"/>
              </a:rPr>
              <a:t>nimajo statusa funkcionarja ali javnega uslužbenca </a:t>
            </a:r>
          </a:p>
          <a:p>
            <a:pPr marL="0" indent="0">
              <a:buNone/>
            </a:pPr>
            <a:endParaRPr lang="sl-SI" sz="2800" dirty="0">
              <a:latin typeface="+mj-lt"/>
            </a:endParaRPr>
          </a:p>
          <a:p>
            <a:pPr marL="0" indent="0">
              <a:buNone/>
            </a:pPr>
            <a:r>
              <a:rPr lang="sl-SI" sz="2800" dirty="0" smtClean="0">
                <a:latin typeface="+mj-lt"/>
              </a:rPr>
              <a:t>(npr. člani svetov agencij, člani svetov javnih zavodov, člani organov vodenja, upravljanja ali nadzora v javnih podjetjih, če nimajo statusa JU itd.)</a:t>
            </a:r>
            <a:endParaRPr lang="sl-SI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01549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Lobisti</a:t>
            </a:r>
            <a:endParaRPr lang="sl-SI" b="1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421393"/>
              </p:ext>
            </p:extLst>
          </p:nvPr>
        </p:nvGraphicFramePr>
        <p:xfrm>
          <a:off x="457200" y="2781300"/>
          <a:ext cx="8229600" cy="3344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813356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Registrirani lobisti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915771"/>
              </p:ext>
            </p:extLst>
          </p:nvPr>
        </p:nvGraphicFramePr>
        <p:xfrm>
          <a:off x="457200" y="2781300"/>
          <a:ext cx="8229600" cy="3344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4687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Registrirani lobisti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latin typeface="+mj-lt"/>
              </a:rPr>
              <a:t>Lobiranje je za registriranega lobista poklicna dejavnost 	 </a:t>
            </a:r>
            <a:r>
              <a:rPr lang="sl-SI" dirty="0" smtClean="0">
                <a:latin typeface="+mj-lt"/>
              </a:rPr>
              <a:t>lahko </a:t>
            </a:r>
            <a:r>
              <a:rPr lang="sl-SI" dirty="0">
                <a:latin typeface="+mj-lt"/>
              </a:rPr>
              <a:t>zastopa interese katerekoli pravne osebe (</a:t>
            </a:r>
            <a:r>
              <a:rPr lang="sl-SI" dirty="0" err="1">
                <a:latin typeface="+mj-lt"/>
              </a:rPr>
              <a:t>int</a:t>
            </a:r>
            <a:r>
              <a:rPr lang="sl-SI" dirty="0">
                <a:latin typeface="+mj-lt"/>
              </a:rPr>
              <a:t>. org.), ki ga za to pooblasti</a:t>
            </a:r>
          </a:p>
        </p:txBody>
      </p:sp>
      <p:sp>
        <p:nvSpPr>
          <p:cNvPr id="4" name="Desna puščica 3"/>
          <p:cNvSpPr/>
          <p:nvPr/>
        </p:nvSpPr>
        <p:spPr>
          <a:xfrm>
            <a:off x="2483768" y="3501008"/>
            <a:ext cx="648072" cy="21602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Preluknjan trak 4"/>
          <p:cNvSpPr/>
          <p:nvPr/>
        </p:nvSpPr>
        <p:spPr>
          <a:xfrm>
            <a:off x="4139952" y="4725144"/>
            <a:ext cx="3965748" cy="1728192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>
                <a:solidFill>
                  <a:schemeClr val="tx1"/>
                </a:solidFill>
                <a:latin typeface="+mj-lt"/>
              </a:rPr>
              <a:t>V POROČILU LOBISTA NAVESTI VSE INT. ORG. TER PLAČILA</a:t>
            </a:r>
          </a:p>
        </p:txBody>
      </p:sp>
    </p:spTree>
    <p:extLst>
      <p:ext uri="{BB962C8B-B14F-4D97-AF65-F5344CB8AC3E}">
        <p14:creationId xmlns:p14="http://schemas.microsoft.com/office/powerpoint/2010/main" val="1558376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sl-SI" sz="4900" b="1" dirty="0" smtClean="0">
                <a:latin typeface="Arial Narrow" pitchFamily="34" charset="0"/>
              </a:rPr>
              <a:t>Korupcija </a:t>
            </a:r>
            <a:r>
              <a:rPr lang="sl-SI" sz="4900" b="1" dirty="0">
                <a:latin typeface="Arial Narrow" pitchFamily="34" charset="0"/>
                <a:cs typeface="Times New Roman"/>
              </a:rPr>
              <a:t>≠</a:t>
            </a:r>
            <a:r>
              <a:rPr lang="sl-SI" sz="4900" b="1" dirty="0" smtClean="0">
                <a:latin typeface="Arial Narrow" pitchFamily="34" charset="0"/>
              </a:rPr>
              <a:t> Integriteta</a:t>
            </a:r>
            <a:r>
              <a:rPr lang="sl-SI" dirty="0">
                <a:latin typeface="Arial Narrow" pitchFamily="34" charset="0"/>
              </a:rPr>
              <a:t/>
            </a:r>
            <a:br>
              <a:rPr lang="sl-SI" dirty="0">
                <a:latin typeface="Arial Narrow" pitchFamily="34" charset="0"/>
              </a:rPr>
            </a:br>
            <a:r>
              <a:rPr lang="sl-SI" sz="1600" b="1" dirty="0">
                <a:latin typeface="Arial Narrow" pitchFamily="34" charset="0"/>
              </a:rPr>
              <a:t>(ZIntPK)</a:t>
            </a:r>
            <a:endParaRPr lang="sl-SI" b="1" dirty="0">
              <a:latin typeface="Arial Narrow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404665"/>
            <a:ext cx="4248471" cy="558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grada vsebine 5"/>
          <p:cNvSpPr>
            <a:spLocks noGrp="1"/>
          </p:cNvSpPr>
          <p:nvPr>
            <p:ph idx="1"/>
          </p:nvPr>
        </p:nvSpPr>
        <p:spPr>
          <a:xfrm>
            <a:off x="457200" y="2276872"/>
            <a:ext cx="3898776" cy="3960440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buNone/>
              <a:defRPr/>
            </a:pPr>
            <a:r>
              <a:rPr lang="sl-SI" sz="1800" b="1" dirty="0" smtClean="0">
                <a:solidFill>
                  <a:schemeClr val="bg1"/>
                </a:solidFill>
                <a:latin typeface="Arial Narrow" pitchFamily="34" charset="0"/>
              </a:rPr>
              <a:t>»KORUPCIJA« </a:t>
            </a:r>
            <a:r>
              <a:rPr lang="sl-SI" sz="1800" b="1" dirty="0">
                <a:solidFill>
                  <a:schemeClr val="bg1"/>
                </a:solidFill>
                <a:latin typeface="Arial Narrow" pitchFamily="34" charset="0"/>
              </a:rPr>
              <a:t>je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endParaRPr lang="sl-SI" sz="1400" b="1" dirty="0">
              <a:solidFill>
                <a:schemeClr val="bg1"/>
              </a:solidFill>
              <a:latin typeface="Arial Narrow" pitchFamily="34" charset="0"/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sl-SI" sz="14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sl-SI" sz="1600" b="1" i="1" dirty="0">
                <a:solidFill>
                  <a:schemeClr val="bg1"/>
                </a:solidFill>
                <a:latin typeface="Arial Narrow" pitchFamily="34" charset="0"/>
              </a:rPr>
              <a:t>vsaka kršitev dolžnega ravnanja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sl-SI" sz="1600" b="1" dirty="0">
                <a:solidFill>
                  <a:schemeClr val="bg1"/>
                </a:solidFill>
                <a:latin typeface="Arial Narrow" pitchFamily="34" charset="0"/>
              </a:rPr>
              <a:t> uradnih in odgovornih oseb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sl-SI" sz="1600" b="1" dirty="0">
                <a:solidFill>
                  <a:schemeClr val="bg1"/>
                </a:solidFill>
                <a:latin typeface="Arial Narrow" pitchFamily="34" charset="0"/>
              </a:rPr>
              <a:t>v javnem ali zasebnem sektorju,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endParaRPr lang="sl-SI" sz="1600" b="1" dirty="0">
              <a:solidFill>
                <a:schemeClr val="bg1"/>
              </a:solidFill>
              <a:latin typeface="Arial Narrow" pitchFamily="34" charset="0"/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sl-SI" sz="16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sl-SI" sz="1600" b="1" dirty="0" smtClean="0">
                <a:solidFill>
                  <a:schemeClr val="bg1"/>
                </a:solidFill>
                <a:latin typeface="Arial Narrow" pitchFamily="34" charset="0"/>
              </a:rPr>
              <a:t>kot </a:t>
            </a:r>
            <a:r>
              <a:rPr lang="sl-SI" sz="1600" b="1" dirty="0">
                <a:solidFill>
                  <a:schemeClr val="bg1"/>
                </a:solidFill>
                <a:latin typeface="Arial Narrow" pitchFamily="34" charset="0"/>
              </a:rPr>
              <a:t>tudi ravnanje oseb,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sl-SI" sz="1600" b="1" dirty="0">
                <a:solidFill>
                  <a:schemeClr val="bg1"/>
                </a:solidFill>
                <a:latin typeface="Arial Narrow" pitchFamily="34" charset="0"/>
              </a:rPr>
              <a:t>ki so pobudniki kršitev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sl-SI" sz="1600" b="1" dirty="0">
                <a:solidFill>
                  <a:schemeClr val="bg1"/>
                </a:solidFill>
                <a:latin typeface="Arial Narrow" pitchFamily="34" charset="0"/>
              </a:rPr>
              <a:t>ali oseb, ki se s kršitvijo lahko okoristijo,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endParaRPr lang="sl-SI" sz="1600" b="1" dirty="0">
              <a:solidFill>
                <a:schemeClr val="bg1"/>
              </a:solidFill>
              <a:latin typeface="Arial Narrow" pitchFamily="34" charset="0"/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sl-SI" sz="1600" b="1" dirty="0">
                <a:solidFill>
                  <a:schemeClr val="bg1"/>
                </a:solidFill>
                <a:latin typeface="Arial Narrow" pitchFamily="34" charset="0"/>
              </a:rPr>
              <a:t>zaradi neposredno ali posredno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sl-SI" sz="1600" b="1" dirty="0">
                <a:solidFill>
                  <a:schemeClr val="bg1"/>
                </a:solidFill>
                <a:latin typeface="Arial Narrow" pitchFamily="34" charset="0"/>
              </a:rPr>
              <a:t>obljubljene, ponujene ali dane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sl-SI" sz="1600" b="1" dirty="0">
                <a:solidFill>
                  <a:schemeClr val="bg1"/>
                </a:solidFill>
                <a:latin typeface="Arial Narrow" pitchFamily="34" charset="0"/>
              </a:rPr>
              <a:t>oziroma zahtevane, sprejete ali pričakovane koristi zase ali za </a:t>
            </a:r>
            <a:r>
              <a:rPr lang="sl-SI" sz="1600" b="1" dirty="0" smtClean="0">
                <a:solidFill>
                  <a:schemeClr val="bg1"/>
                </a:solidFill>
                <a:latin typeface="Arial Narrow" pitchFamily="34" charset="0"/>
              </a:rPr>
              <a:t>drugega.</a:t>
            </a:r>
            <a:endParaRPr lang="sl-SI" sz="1600" b="1" dirty="0">
              <a:latin typeface="Arial Narrow" pitchFamily="34" charset="0"/>
            </a:endParaRPr>
          </a:p>
          <a:p>
            <a:endParaRPr lang="sl-SI" dirty="0"/>
          </a:p>
        </p:txBody>
      </p:sp>
      <p:sp>
        <p:nvSpPr>
          <p:cNvPr id="6" name="Ograda vsebine 6"/>
          <p:cNvSpPr txBox="1">
            <a:spLocks/>
          </p:cNvSpPr>
          <p:nvPr/>
        </p:nvSpPr>
        <p:spPr>
          <a:xfrm>
            <a:off x="4648200" y="2204864"/>
            <a:ext cx="4038600" cy="3921299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  <a:defRPr/>
            </a:pPr>
            <a:r>
              <a:rPr lang="sl-SI" sz="1600" b="1" dirty="0" smtClean="0">
                <a:solidFill>
                  <a:prstClr val="black"/>
                </a:solidFill>
                <a:latin typeface="Arial Narrow" pitchFamily="34" charset="0"/>
              </a:rPr>
              <a:t>»INTEGRITETA« je </a:t>
            </a:r>
          </a:p>
          <a:p>
            <a:pPr algn="ctr">
              <a:buFont typeface="Arial" pitchFamily="34" charset="0"/>
              <a:buNone/>
              <a:defRPr/>
            </a:pPr>
            <a:endParaRPr lang="sl-SI" sz="1600" b="1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ctr">
              <a:buFont typeface="Arial" pitchFamily="34" charset="0"/>
              <a:buNone/>
              <a:defRPr/>
            </a:pPr>
            <a:r>
              <a:rPr lang="sl-SI" sz="1600" b="1" i="1" dirty="0" smtClean="0">
                <a:solidFill>
                  <a:prstClr val="black"/>
                </a:solidFill>
                <a:latin typeface="Arial Narrow" pitchFamily="34" charset="0"/>
              </a:rPr>
              <a:t>pričakovano delovanje in odgovornost </a:t>
            </a:r>
          </a:p>
          <a:p>
            <a:pPr algn="ctr">
              <a:buFont typeface="Arial" pitchFamily="34" charset="0"/>
              <a:buNone/>
              <a:defRPr/>
            </a:pPr>
            <a:r>
              <a:rPr lang="sl-SI" sz="1600" b="1" dirty="0" smtClean="0">
                <a:solidFill>
                  <a:prstClr val="black"/>
                </a:solidFill>
                <a:latin typeface="Arial Narrow" pitchFamily="34" charset="0"/>
              </a:rPr>
              <a:t>posameznikov in organizacij </a:t>
            </a:r>
          </a:p>
          <a:p>
            <a:pPr algn="ctr">
              <a:buFont typeface="Arial" pitchFamily="34" charset="0"/>
              <a:buNone/>
              <a:defRPr/>
            </a:pPr>
            <a:endParaRPr lang="sl-SI" sz="1600" b="1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ctr">
              <a:buFont typeface="Arial" pitchFamily="34" charset="0"/>
              <a:buNone/>
              <a:defRPr/>
            </a:pPr>
            <a:r>
              <a:rPr lang="sl-SI" sz="1600" b="1" dirty="0" smtClean="0">
                <a:solidFill>
                  <a:prstClr val="black"/>
                </a:solidFill>
                <a:latin typeface="Arial Narrow" pitchFamily="34" charset="0"/>
              </a:rPr>
              <a:t>pri preprečevanju in odpravljanju tveganj, </a:t>
            </a:r>
          </a:p>
          <a:p>
            <a:pPr algn="ctr">
              <a:buFont typeface="Arial" pitchFamily="34" charset="0"/>
              <a:buNone/>
              <a:defRPr/>
            </a:pPr>
            <a:endParaRPr lang="sl-SI" sz="1600" b="1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ctr">
              <a:buFont typeface="Arial" pitchFamily="34" charset="0"/>
              <a:buNone/>
              <a:defRPr/>
            </a:pPr>
            <a:r>
              <a:rPr lang="sl-SI" sz="1600" b="1" dirty="0" smtClean="0">
                <a:solidFill>
                  <a:prstClr val="black"/>
                </a:solidFill>
                <a:latin typeface="Arial Narrow" pitchFamily="34" charset="0"/>
              </a:rPr>
              <a:t>da bi bila oblast, funkcija, pooblastilo ali druga pristojnost za odločanje </a:t>
            </a:r>
          </a:p>
          <a:p>
            <a:pPr algn="ctr">
              <a:buFont typeface="Arial" pitchFamily="34" charset="0"/>
              <a:buNone/>
              <a:defRPr/>
            </a:pPr>
            <a:endParaRPr lang="sl-SI" sz="1600" b="1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algn="ctr">
              <a:buFont typeface="Arial" pitchFamily="34" charset="0"/>
              <a:buNone/>
              <a:defRPr/>
            </a:pPr>
            <a:r>
              <a:rPr lang="sl-SI" sz="1600" b="1" dirty="0" smtClean="0">
                <a:solidFill>
                  <a:prstClr val="black"/>
                </a:solidFill>
                <a:latin typeface="Arial Narrow" pitchFamily="34" charset="0"/>
              </a:rPr>
              <a:t>uporabljena </a:t>
            </a:r>
            <a:r>
              <a:rPr lang="sl-SI" sz="1600" b="1" i="1" dirty="0" smtClean="0">
                <a:solidFill>
                  <a:prstClr val="black"/>
                </a:solidFill>
                <a:latin typeface="Arial Narrow" pitchFamily="34" charset="0"/>
              </a:rPr>
              <a:t>v nasprotju </a:t>
            </a:r>
          </a:p>
          <a:p>
            <a:pPr algn="ctr">
              <a:buFont typeface="Arial" pitchFamily="34" charset="0"/>
              <a:buNone/>
              <a:defRPr/>
            </a:pPr>
            <a:r>
              <a:rPr lang="sl-SI" sz="1600" b="1" i="1" dirty="0" smtClean="0">
                <a:solidFill>
                  <a:prstClr val="black"/>
                </a:solidFill>
                <a:latin typeface="Arial Narrow" pitchFamily="34" charset="0"/>
              </a:rPr>
              <a:t>z zakonom, pravno dopustnimi cilji</a:t>
            </a:r>
          </a:p>
          <a:p>
            <a:pPr algn="ctr">
              <a:buFont typeface="Arial" pitchFamily="34" charset="0"/>
              <a:buNone/>
              <a:defRPr/>
            </a:pPr>
            <a:r>
              <a:rPr lang="sl-SI" sz="1600" b="1" i="1" dirty="0" smtClean="0">
                <a:solidFill>
                  <a:prstClr val="black"/>
                </a:solidFill>
                <a:latin typeface="Arial Narrow" pitchFamily="34" charset="0"/>
              </a:rPr>
              <a:t>      in etičnimi kodeksi</a:t>
            </a:r>
            <a:r>
              <a:rPr lang="sl-SI" sz="1600" b="1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  <a:endParaRPr lang="sl-SI" sz="1600" b="1" dirty="0" smtClean="0">
              <a:solidFill>
                <a:prstClr val="white"/>
              </a:solidFill>
              <a:latin typeface="Arial Narrow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sl-S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19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Registrirani lobisti</a:t>
            </a:r>
            <a:endParaRPr lang="sl-SI" b="1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4073"/>
              </p:ext>
            </p:extLst>
          </p:nvPr>
        </p:nvGraphicFramePr>
        <p:xfrm>
          <a:off x="457200" y="2781300"/>
          <a:ext cx="8229600" cy="3344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86464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Neregistrirani lobisti</a:t>
            </a:r>
            <a:endParaRPr lang="sl-SI" b="1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416370"/>
              </p:ext>
            </p:extLst>
          </p:nvPr>
        </p:nvGraphicFramePr>
        <p:xfrm>
          <a:off x="457200" y="2781300"/>
          <a:ext cx="8229600" cy="3344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026297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 smtClean="0"/>
              <a:t>Kdo niso neregistrirani lobisti? – POZOR!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l-SI" sz="3000" dirty="0" smtClean="0">
                <a:latin typeface="+mj-lt"/>
              </a:rPr>
              <a:t>Neregistrirani lobisti niso:</a:t>
            </a:r>
          </a:p>
          <a:p>
            <a:pPr lvl="1"/>
            <a:r>
              <a:rPr lang="sl-SI" sz="3000" dirty="0" smtClean="0">
                <a:latin typeface="+mj-lt"/>
              </a:rPr>
              <a:t>Član v društvu, združenju, sindikatu, organu upravljanja ali nadzornemu svetu </a:t>
            </a:r>
            <a:r>
              <a:rPr lang="sl-SI" sz="3000" dirty="0" err="1" smtClean="0">
                <a:latin typeface="+mj-lt"/>
              </a:rPr>
              <a:t>int</a:t>
            </a:r>
            <a:r>
              <a:rPr lang="sl-SI" sz="3000" dirty="0" smtClean="0">
                <a:latin typeface="+mj-lt"/>
              </a:rPr>
              <a:t>. organizacije</a:t>
            </a:r>
          </a:p>
          <a:p>
            <a:pPr lvl="1"/>
            <a:r>
              <a:rPr lang="sl-SI" sz="3000" dirty="0" smtClean="0">
                <a:latin typeface="+mj-lt"/>
              </a:rPr>
              <a:t>Sodelavec na podlagi avtorske ali </a:t>
            </a:r>
            <a:r>
              <a:rPr lang="sl-SI" sz="3000" dirty="0" err="1" smtClean="0">
                <a:latin typeface="+mj-lt"/>
              </a:rPr>
              <a:t>podjemne</a:t>
            </a:r>
            <a:r>
              <a:rPr lang="sl-SI" sz="3000" dirty="0" smtClean="0">
                <a:latin typeface="+mj-lt"/>
              </a:rPr>
              <a:t> </a:t>
            </a:r>
            <a:r>
              <a:rPr lang="sl-SI" sz="3000" dirty="0" err="1" smtClean="0">
                <a:latin typeface="+mj-lt"/>
              </a:rPr>
              <a:t>pog</a:t>
            </a:r>
            <a:r>
              <a:rPr lang="sl-SI" sz="3000" dirty="0" smtClean="0">
                <a:latin typeface="+mj-lt"/>
              </a:rPr>
              <a:t>.</a:t>
            </a:r>
          </a:p>
          <a:p>
            <a:pPr lvl="1"/>
            <a:r>
              <a:rPr lang="sl-SI" sz="3000" dirty="0" smtClean="0">
                <a:latin typeface="+mj-lt"/>
              </a:rPr>
              <a:t>Odvetnik</a:t>
            </a:r>
            <a:endParaRPr lang="sl-SI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80571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Neregistrirani lobisti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000" dirty="0" smtClean="0">
                <a:latin typeface="+mj-lt"/>
              </a:rPr>
              <a:t>Neregistrirani lobisti ne smejo na trgu ponujati storitev lobiranja za ostale interesne organizacije (kot to lahko registriran lobist) </a:t>
            </a:r>
          </a:p>
          <a:p>
            <a:pPr marL="0" indent="0">
              <a:buNone/>
            </a:pPr>
            <a:endParaRPr lang="sl-SI" sz="3000" dirty="0" smtClean="0">
              <a:latin typeface="+mj-lt"/>
            </a:endParaRPr>
          </a:p>
          <a:p>
            <a:r>
              <a:rPr lang="sl-SI" sz="3000" dirty="0" smtClean="0">
                <a:latin typeface="+mj-lt"/>
              </a:rPr>
              <a:t>Neregistrirani lobisti lobirajo izključno v interesu „svoje“ </a:t>
            </a:r>
            <a:r>
              <a:rPr lang="sl-SI" sz="3000" dirty="0" err="1" smtClean="0">
                <a:latin typeface="+mj-lt"/>
              </a:rPr>
              <a:t>int</a:t>
            </a:r>
            <a:r>
              <a:rPr lang="sl-SI" sz="3000" dirty="0" smtClean="0">
                <a:latin typeface="+mj-lt"/>
              </a:rPr>
              <a:t>. organizacije </a:t>
            </a:r>
            <a:endParaRPr lang="sl-SI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610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Neregistrirani lobisti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000" dirty="0" smtClean="0">
                <a:latin typeface="+mj-lt"/>
              </a:rPr>
              <a:t>Neregistrirani lobisti ne smejo biti aktualni ali bivši funkcionarji (</a:t>
            </a:r>
            <a:r>
              <a:rPr lang="sl-SI" sz="3000" i="1" dirty="0" err="1" smtClean="0">
                <a:latin typeface="+mj-lt"/>
              </a:rPr>
              <a:t>cooling-off</a:t>
            </a:r>
            <a:r>
              <a:rPr lang="sl-SI" sz="3000" i="1" dirty="0" smtClean="0">
                <a:latin typeface="+mj-lt"/>
              </a:rPr>
              <a:t> period</a:t>
            </a:r>
            <a:r>
              <a:rPr lang="sl-SI" sz="3000" dirty="0" smtClean="0">
                <a:latin typeface="+mj-lt"/>
              </a:rPr>
              <a:t>: 2 leti po prenehanju funkcije)</a:t>
            </a:r>
            <a:endParaRPr lang="sl-SI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91769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Interesne organizacije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sz="3000" dirty="0" smtClean="0">
                <a:latin typeface="+mj-lt"/>
              </a:rPr>
              <a:t>So </a:t>
            </a:r>
            <a:r>
              <a:rPr lang="sl-SI" sz="3000" u="sng" dirty="0" smtClean="0">
                <a:latin typeface="+mj-lt"/>
              </a:rPr>
              <a:t>pravne osebe zasebnega prava</a:t>
            </a:r>
            <a:r>
              <a:rPr lang="sl-SI" sz="3000" dirty="0" smtClean="0">
                <a:latin typeface="+mj-lt"/>
              </a:rPr>
              <a:t> in </a:t>
            </a:r>
            <a:r>
              <a:rPr lang="sl-SI" sz="3000" u="sng" dirty="0" smtClean="0">
                <a:latin typeface="+mj-lt"/>
              </a:rPr>
              <a:t>druge pravno urejene oblike združevanja</a:t>
            </a:r>
            <a:r>
              <a:rPr lang="sl-SI" sz="3000" dirty="0" smtClean="0">
                <a:latin typeface="+mj-lt"/>
              </a:rPr>
              <a:t> fizičnih ali pravnih oseb (podjetja, zbornice, društva, sindikati, prostovoljske org., zavodi, NVO)</a:t>
            </a:r>
          </a:p>
          <a:p>
            <a:r>
              <a:rPr lang="sl-SI" sz="3000" dirty="0" smtClean="0">
                <a:latin typeface="+mj-lt"/>
              </a:rPr>
              <a:t>V imenu in na račun </a:t>
            </a:r>
            <a:r>
              <a:rPr lang="sl-SI" sz="3000" dirty="0" err="1" smtClean="0">
                <a:latin typeface="+mj-lt"/>
              </a:rPr>
              <a:t>int</a:t>
            </a:r>
            <a:r>
              <a:rPr lang="sl-SI" sz="3000" dirty="0" smtClean="0">
                <a:latin typeface="+mj-lt"/>
              </a:rPr>
              <a:t>. org. lobist opravlja dejavnost lobiranja</a:t>
            </a:r>
          </a:p>
          <a:p>
            <a:pPr marL="0" indent="0">
              <a:buNone/>
            </a:pPr>
            <a:endParaRPr lang="sl-SI" sz="3000" dirty="0" smtClean="0">
              <a:latin typeface="+mj-lt"/>
            </a:endParaRPr>
          </a:p>
          <a:p>
            <a:r>
              <a:rPr lang="sl-SI" sz="3000" dirty="0" smtClean="0">
                <a:latin typeface="+mj-lt"/>
              </a:rPr>
              <a:t>Vplivanje za interese fizične osebe torej ni lobiranje!!</a:t>
            </a:r>
            <a:endParaRPr lang="sl-SI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13942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 smtClean="0"/>
              <a:t>KAKO MORA LOBIRANJE POTEKATI?</a:t>
            </a:r>
            <a:endParaRPr lang="sl-SI" b="1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622609"/>
              </p:ext>
            </p:extLst>
          </p:nvPr>
        </p:nvGraphicFramePr>
        <p:xfrm>
          <a:off x="539552" y="2780928"/>
          <a:ext cx="8229600" cy="3344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74688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 smtClean="0"/>
              <a:t>Kako mora lobiranje potekati?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sz="2800" dirty="0" err="1" smtClean="0">
                <a:latin typeface="+mj-lt"/>
              </a:rPr>
              <a:t>Lobiranec</a:t>
            </a:r>
            <a:r>
              <a:rPr lang="sl-SI" sz="2800" dirty="0" smtClean="0">
                <a:latin typeface="+mj-lt"/>
              </a:rPr>
              <a:t> ima vedno pravico zavrniti stik z lobistom!</a:t>
            </a:r>
          </a:p>
          <a:p>
            <a:r>
              <a:rPr lang="sl-SI" sz="2800" dirty="0" err="1" smtClean="0">
                <a:latin typeface="+mj-lt"/>
              </a:rPr>
              <a:t>Lobiranec</a:t>
            </a:r>
            <a:r>
              <a:rPr lang="sl-SI" sz="2800" dirty="0" smtClean="0">
                <a:latin typeface="+mj-lt"/>
              </a:rPr>
              <a:t> mora zavrniti stik, če:</a:t>
            </a:r>
          </a:p>
          <a:p>
            <a:pPr lvl="1"/>
            <a:r>
              <a:rPr lang="sl-SI" sz="2400" dirty="0" smtClean="0">
                <a:latin typeface="+mj-lt"/>
              </a:rPr>
              <a:t>Skuša lobirati oseba, ki ne izpolnjuje zakonskih pogojev oz. ni lobist, pa izkazuje namero lobirati za </a:t>
            </a:r>
            <a:r>
              <a:rPr lang="sl-SI" sz="2400" dirty="0" err="1" smtClean="0">
                <a:latin typeface="+mj-lt"/>
              </a:rPr>
              <a:t>int</a:t>
            </a:r>
            <a:r>
              <a:rPr lang="sl-SI" sz="2400" dirty="0" smtClean="0">
                <a:latin typeface="+mj-lt"/>
              </a:rPr>
              <a:t>. org.</a:t>
            </a:r>
          </a:p>
          <a:p>
            <a:pPr lvl="1"/>
            <a:r>
              <a:rPr lang="sl-SI" sz="2400" dirty="0">
                <a:latin typeface="+mj-lt"/>
              </a:rPr>
              <a:t>N</a:t>
            </a:r>
            <a:r>
              <a:rPr lang="sl-SI" sz="2400" dirty="0" smtClean="0">
                <a:latin typeface="+mj-lt"/>
              </a:rPr>
              <a:t>e predloži pooblastila, se ne identificira</a:t>
            </a:r>
          </a:p>
          <a:p>
            <a:pPr lvl="1"/>
            <a:r>
              <a:rPr lang="sl-SI" sz="2400" dirty="0" smtClean="0">
                <a:latin typeface="+mj-lt"/>
              </a:rPr>
              <a:t>Nasprotje interesov</a:t>
            </a:r>
          </a:p>
          <a:p>
            <a:pPr lvl="1"/>
            <a:r>
              <a:rPr lang="sl-SI" sz="2400" dirty="0">
                <a:latin typeface="+mj-lt"/>
              </a:rPr>
              <a:t>S</a:t>
            </a:r>
            <a:r>
              <a:rPr lang="sl-SI" sz="2400" dirty="0" smtClean="0">
                <a:latin typeface="+mj-lt"/>
              </a:rPr>
              <a:t>o stiki v nasprotju z namenom </a:t>
            </a:r>
            <a:r>
              <a:rPr lang="sl-SI" sz="2400" dirty="0" err="1" smtClean="0">
                <a:latin typeface="+mj-lt"/>
              </a:rPr>
              <a:t>ZIntPK</a:t>
            </a:r>
            <a:r>
              <a:rPr lang="sl-SI" sz="2400" dirty="0" smtClean="0">
                <a:latin typeface="+mj-lt"/>
              </a:rPr>
              <a:t>: krepitev delovanja pravne države, integritete in transparentnosti javnega sektorja ter preprečevanje korupcije in preprečevanje odpravljanja nasprotja interesov</a:t>
            </a:r>
            <a:endParaRPr lang="sl-SI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5633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Dovoljeno vplivanje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000" dirty="0" smtClean="0">
                <a:latin typeface="+mj-lt"/>
              </a:rPr>
              <a:t>Javno vplivanje na odločitve javnih oblasti (tiskovne </a:t>
            </a:r>
            <a:r>
              <a:rPr lang="sl-SI" sz="3000" dirty="0" err="1" smtClean="0">
                <a:latin typeface="+mj-lt"/>
              </a:rPr>
              <a:t>konf</a:t>
            </a:r>
            <a:r>
              <a:rPr lang="sl-SI" sz="3000" dirty="0" smtClean="0">
                <a:latin typeface="+mj-lt"/>
              </a:rPr>
              <a:t>., medijski prispevki, odprta pisma, peticije…)</a:t>
            </a:r>
          </a:p>
          <a:p>
            <a:r>
              <a:rPr lang="sl-SI" sz="3000" dirty="0" smtClean="0">
                <a:latin typeface="+mj-lt"/>
              </a:rPr>
              <a:t>Sodelovanje v javnem postopku sprejemanja zakona (ko je v javni obravnavi)</a:t>
            </a:r>
          </a:p>
          <a:p>
            <a:r>
              <a:rPr lang="sl-SI" sz="3000" dirty="0" smtClean="0">
                <a:latin typeface="+mj-lt"/>
              </a:rPr>
              <a:t>Vlaganje pisnih pobud in predlogov za sprejem politik, predpisov, ki jih </a:t>
            </a:r>
            <a:r>
              <a:rPr lang="sl-SI" sz="3000" dirty="0">
                <a:latin typeface="+mj-lt"/>
              </a:rPr>
              <a:t>ž</a:t>
            </a:r>
            <a:r>
              <a:rPr lang="sl-SI" sz="3000" dirty="0" smtClean="0">
                <a:latin typeface="+mj-lt"/>
              </a:rPr>
              <a:t>e nalagajo veljavni predpisi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715084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Dovoljeno vplivanje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800" dirty="0" smtClean="0">
                <a:latin typeface="+mj-lt"/>
              </a:rPr>
              <a:t>Ko organi javnih oblasti sami pozivajo in vabijo k sodelovanju širšo javnost ali </a:t>
            </a:r>
            <a:r>
              <a:rPr lang="sl-SI" sz="2800" dirty="0">
                <a:latin typeface="+mj-lt"/>
              </a:rPr>
              <a:t>c</a:t>
            </a:r>
            <a:r>
              <a:rPr lang="sl-SI" sz="2800" dirty="0" smtClean="0">
                <a:latin typeface="+mj-lt"/>
              </a:rPr>
              <a:t>iljne skupine</a:t>
            </a:r>
          </a:p>
          <a:p>
            <a:endParaRPr lang="sl-SI" dirty="0"/>
          </a:p>
        </p:txBody>
      </p:sp>
      <p:sp>
        <p:nvSpPr>
          <p:cNvPr id="4" name="Zaobljeni pravokotnik 3"/>
          <p:cNvSpPr/>
          <p:nvPr/>
        </p:nvSpPr>
        <p:spPr>
          <a:xfrm>
            <a:off x="1547664" y="4221088"/>
            <a:ext cx="6408712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400" b="1" dirty="0" smtClean="0">
                <a:latin typeface="+mj-lt"/>
              </a:rPr>
              <a:t>Drž. organi in organi lokalnih skupnosti so dolžni obveščati registrirane lobiste v zvezi s področji, za katere so registrirali interes (glej register lobistov), oz. jih vabiti na vse javne predstavitve in vse oblike javnih posvetovanj.</a:t>
            </a:r>
            <a:endParaRPr lang="sl-SI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6443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sl-SI" sz="4000" b="1" dirty="0" err="1">
                <a:latin typeface="Arial Narrow" pitchFamily="34" charset="0"/>
              </a:rPr>
              <a:t>ZIntPK</a:t>
            </a:r>
            <a:r>
              <a:rPr lang="sl-SI" sz="4000" b="1" dirty="0">
                <a:latin typeface="Arial Narrow" pitchFamily="34" charset="0"/>
              </a:rPr>
              <a:t> - orodja za krepitev integritete v javnem sektorju</a:t>
            </a:r>
            <a:endParaRPr lang="sl-SI" sz="4000" dirty="0">
              <a:latin typeface="Arial Narrow" pitchFamily="34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131" y="1124744"/>
            <a:ext cx="1620581" cy="1651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64355"/>
            <a:ext cx="1705246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908293"/>
            <a:ext cx="1705246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56340"/>
            <a:ext cx="1637587" cy="164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052736"/>
            <a:ext cx="1982291" cy="202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597" y="1988840"/>
            <a:ext cx="18129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700808"/>
            <a:ext cx="1851837" cy="1817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127" y="3762747"/>
            <a:ext cx="1820863" cy="177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039" y="5002717"/>
            <a:ext cx="1946460" cy="189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996" y="4022743"/>
            <a:ext cx="2520280" cy="265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4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734" y="3369733"/>
            <a:ext cx="1918306" cy="193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081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Nedovoljeno vplivanje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000" dirty="0" smtClean="0">
                <a:latin typeface="+mj-lt"/>
              </a:rPr>
              <a:t>Vplivanje na odločanje v upravnih in sodnih post., postopkih JN, drugih postopkih, v katerih se odloča o pravicah in obveznostih posameznikov</a:t>
            </a:r>
          </a:p>
          <a:p>
            <a:r>
              <a:rPr lang="sl-SI" sz="3000" dirty="0" smtClean="0">
                <a:latin typeface="+mj-lt"/>
              </a:rPr>
              <a:t>Vplivanje z izročitvijo, ponudbo ali obljubo nedovoljene koristi funkcionarju, javnemu uslužbencu </a:t>
            </a:r>
            <a:endParaRPr lang="sl-SI" sz="3000" dirty="0">
              <a:latin typeface="+mj-lt"/>
            </a:endParaRPr>
          </a:p>
          <a:p>
            <a:r>
              <a:rPr lang="sl-SI" sz="3000" dirty="0" smtClean="0">
                <a:latin typeface="+mj-lt"/>
              </a:rPr>
              <a:t>Vplivanje v izključnem interesu posameznika</a:t>
            </a:r>
            <a:endParaRPr lang="sl-SI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48519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Poročanje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sz="2800" b="1" dirty="0" smtClean="0">
                <a:latin typeface="+mj-lt"/>
              </a:rPr>
              <a:t>LOBIRANEC</a:t>
            </a:r>
            <a:r>
              <a:rPr lang="sl-SI" sz="2800" dirty="0" smtClean="0">
                <a:latin typeface="+mj-lt"/>
              </a:rPr>
              <a:t>: predstojniku in KPK :</a:t>
            </a:r>
          </a:p>
          <a:p>
            <a:pPr lvl="1"/>
            <a:r>
              <a:rPr lang="sl-SI" dirty="0" smtClean="0">
                <a:latin typeface="+mj-lt"/>
              </a:rPr>
              <a:t>O lobističnem stiku (v 3 dneh)</a:t>
            </a:r>
          </a:p>
          <a:p>
            <a:pPr lvl="1"/>
            <a:r>
              <a:rPr lang="sl-SI" dirty="0" smtClean="0">
                <a:latin typeface="+mj-lt"/>
              </a:rPr>
              <a:t>O poskusu stika, ki ga je zavrnil (v 3 dneh)</a:t>
            </a:r>
          </a:p>
          <a:p>
            <a:pPr lvl="1"/>
            <a:r>
              <a:rPr lang="sl-SI" dirty="0" smtClean="0">
                <a:latin typeface="+mj-lt"/>
              </a:rPr>
              <a:t>O prepovedanih ravnanjih lobistov (v 10 dneh, samo KPK)           če lobist lobira izven okvirov/če posreduje netočne, nepopolne ali zavajajoče informacije/če ravna v nasprotju s predpisi, ki določajo prepoved sprejemanja daril </a:t>
            </a:r>
          </a:p>
        </p:txBody>
      </p:sp>
      <p:sp>
        <p:nvSpPr>
          <p:cNvPr id="4" name="Ovalni oblaček 3"/>
          <p:cNvSpPr/>
          <p:nvPr/>
        </p:nvSpPr>
        <p:spPr>
          <a:xfrm>
            <a:off x="5004048" y="260648"/>
            <a:ext cx="3960440" cy="1512168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ZASLEDOVANJE ZAKONSKEGA CILJA: TRANSPARENTNOST NEJAVNIH STIKOV</a:t>
            </a:r>
            <a:endParaRPr lang="sl-SI" dirty="0"/>
          </a:p>
        </p:txBody>
      </p:sp>
      <p:sp>
        <p:nvSpPr>
          <p:cNvPr id="5" name="Desna puščica 4"/>
          <p:cNvSpPr/>
          <p:nvPr/>
        </p:nvSpPr>
        <p:spPr>
          <a:xfrm>
            <a:off x="8388424" y="4413745"/>
            <a:ext cx="576064" cy="14401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206427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Poročanje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sz="2800" b="1" dirty="0" smtClean="0">
                <a:latin typeface="+mj-lt"/>
              </a:rPr>
              <a:t>LOBIST</a:t>
            </a:r>
            <a:r>
              <a:rPr lang="sl-SI" sz="2800" dirty="0" smtClean="0">
                <a:latin typeface="+mj-lt"/>
              </a:rPr>
              <a:t>: poroča KPK do 31. januarja za prejšnje leto/najkasneje v 30 dneh po prenehanju veljavnosti registracije:</a:t>
            </a:r>
          </a:p>
          <a:p>
            <a:pPr lvl="1"/>
            <a:r>
              <a:rPr lang="sl-SI" sz="2400" dirty="0" smtClean="0">
                <a:latin typeface="+mj-lt"/>
              </a:rPr>
              <a:t>O </a:t>
            </a:r>
            <a:r>
              <a:rPr lang="sl-SI" sz="2400" dirty="0" err="1" smtClean="0">
                <a:latin typeface="+mj-lt"/>
              </a:rPr>
              <a:t>int</a:t>
            </a:r>
            <a:r>
              <a:rPr lang="sl-SI" sz="2400" dirty="0" smtClean="0">
                <a:latin typeface="+mj-lt"/>
              </a:rPr>
              <a:t>. org., za katere je lobiral,</a:t>
            </a:r>
          </a:p>
          <a:p>
            <a:pPr lvl="1"/>
            <a:r>
              <a:rPr lang="sl-SI" sz="2400" dirty="0" smtClean="0">
                <a:latin typeface="+mj-lt"/>
              </a:rPr>
              <a:t>O višini plačila, ki ga je prejel od teh org., za vsako zadevo, v kateri je lobiral,</a:t>
            </a:r>
          </a:p>
          <a:p>
            <a:pPr lvl="1"/>
            <a:r>
              <a:rPr lang="sl-SI" sz="2400" dirty="0" smtClean="0">
                <a:latin typeface="+mj-lt"/>
              </a:rPr>
              <a:t>Navedba namena in cilja, za katerega je lobiral za </a:t>
            </a:r>
            <a:r>
              <a:rPr lang="sl-SI" sz="2400" dirty="0" err="1" smtClean="0">
                <a:latin typeface="+mj-lt"/>
              </a:rPr>
              <a:t>int</a:t>
            </a:r>
            <a:r>
              <a:rPr lang="sl-SI" sz="2400" dirty="0" smtClean="0">
                <a:latin typeface="+mj-lt"/>
              </a:rPr>
              <a:t>. org.,</a:t>
            </a:r>
          </a:p>
          <a:p>
            <a:pPr lvl="1"/>
            <a:r>
              <a:rPr lang="sl-SI" sz="2400" dirty="0" smtClean="0">
                <a:latin typeface="+mj-lt"/>
              </a:rPr>
              <a:t>Navedba organov in </a:t>
            </a:r>
            <a:r>
              <a:rPr lang="sl-SI" sz="2400" dirty="0" err="1" smtClean="0">
                <a:latin typeface="+mj-lt"/>
              </a:rPr>
              <a:t>lobirancev</a:t>
            </a:r>
            <a:r>
              <a:rPr lang="sl-SI" sz="2400" dirty="0" smtClean="0">
                <a:latin typeface="+mj-lt"/>
              </a:rPr>
              <a:t>, pri katerih je lobiral</a:t>
            </a:r>
          </a:p>
          <a:p>
            <a:pPr lvl="1"/>
            <a:r>
              <a:rPr lang="sl-SI" sz="2400" dirty="0" smtClean="0">
                <a:latin typeface="+mj-lt"/>
              </a:rPr>
              <a:t>Navedba vrst in načinov lobiranja za posamezno zadevo</a:t>
            </a:r>
          </a:p>
          <a:p>
            <a:pPr lvl="1"/>
            <a:r>
              <a:rPr lang="sl-SI" sz="2400" dirty="0" smtClean="0">
                <a:latin typeface="+mj-lt"/>
              </a:rPr>
              <a:t>Navedba vrste in vrednosti donacij polit. strankam in organizatorjem kampanj (volilne in referendumske)</a:t>
            </a:r>
            <a:endParaRPr lang="sl-SI" sz="2400" dirty="0">
              <a:latin typeface="+mj-lt"/>
            </a:endParaRPr>
          </a:p>
        </p:txBody>
      </p:sp>
      <p:sp>
        <p:nvSpPr>
          <p:cNvPr id="4" name="Ovalni oblaček 3"/>
          <p:cNvSpPr/>
          <p:nvPr/>
        </p:nvSpPr>
        <p:spPr>
          <a:xfrm>
            <a:off x="5004048" y="260648"/>
            <a:ext cx="3960440" cy="1512168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>
                <a:solidFill>
                  <a:schemeClr val="tx1"/>
                </a:solidFill>
                <a:latin typeface="+mj-lt"/>
              </a:rPr>
              <a:t>ZASLEDOVANJE ZAKONSKEGA CILJA: TRANSPARENTNOST NEJAVNIH STIKOV</a:t>
            </a:r>
            <a:endParaRPr lang="sl-SI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47841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Poročanje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600" b="1" dirty="0" smtClean="0">
                <a:latin typeface="+mj-lt"/>
              </a:rPr>
              <a:t>INTERESNA ORGANIZACIJA</a:t>
            </a:r>
            <a:r>
              <a:rPr lang="sl-SI" sz="2600" dirty="0" smtClean="0">
                <a:latin typeface="+mj-lt"/>
              </a:rPr>
              <a:t>: poroča KPK sproti ali do 31. januarja za prejšnje leto:</a:t>
            </a:r>
          </a:p>
          <a:p>
            <a:pPr lvl="1"/>
            <a:r>
              <a:rPr lang="sl-SI" sz="2400" dirty="0" smtClean="0">
                <a:latin typeface="+mj-lt"/>
              </a:rPr>
              <a:t>Poroča zgolj, če je zanjo lobiral njen zakoniti zastopnik, zaposleni ali izvoljeni predstavnik</a:t>
            </a:r>
          </a:p>
          <a:p>
            <a:pPr lvl="1"/>
            <a:r>
              <a:rPr lang="sl-SI" sz="2400" dirty="0" smtClean="0">
                <a:latin typeface="+mj-lt"/>
              </a:rPr>
              <a:t>Ne poroča pa neprofitna interesna organizacija zasebnega sektorja, </a:t>
            </a:r>
            <a:r>
              <a:rPr lang="sl-SI" sz="2400" dirty="0">
                <a:latin typeface="+mj-lt"/>
              </a:rPr>
              <a:t>k</a:t>
            </a:r>
            <a:r>
              <a:rPr lang="sl-SI" sz="2400" dirty="0" smtClean="0">
                <a:latin typeface="+mj-lt"/>
              </a:rPr>
              <a:t>i nima zaposlenih (glede na namen pripravljavca predloga zakona, gre v tem primeru za nevladne organizacije)</a:t>
            </a:r>
            <a:endParaRPr lang="sl-SI" sz="2400" dirty="0">
              <a:latin typeface="+mj-lt"/>
            </a:endParaRPr>
          </a:p>
        </p:txBody>
      </p:sp>
      <p:sp>
        <p:nvSpPr>
          <p:cNvPr id="4" name="Ovalni oblaček 3"/>
          <p:cNvSpPr/>
          <p:nvPr/>
        </p:nvSpPr>
        <p:spPr>
          <a:xfrm>
            <a:off x="5004048" y="260648"/>
            <a:ext cx="3960440" cy="1512168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>
                <a:solidFill>
                  <a:schemeClr val="tx1"/>
                </a:solidFill>
                <a:latin typeface="+mj-lt"/>
              </a:rPr>
              <a:t>ZASLEDOVANJE ZAKONSKEGA CILJA: TRANSPARENTNOST NEJAVNIH STIKOV</a:t>
            </a:r>
            <a:endParaRPr lang="sl-SI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48070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Kršitve določb </a:t>
            </a:r>
            <a:r>
              <a:rPr lang="sl-SI" b="1" dirty="0" err="1" smtClean="0"/>
              <a:t>ZIntPK</a:t>
            </a:r>
            <a:r>
              <a:rPr lang="sl-SI" b="1" dirty="0" smtClean="0"/>
              <a:t> o lobiranju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l-SI" sz="2400" dirty="0" smtClean="0">
                <a:latin typeface="+mj-lt"/>
              </a:rPr>
              <a:t>Upravne sankcije: pisni opomin, prepoved lobiranja za določen čas (3 mesece – 24 mesecev), izbris iz registra</a:t>
            </a:r>
          </a:p>
          <a:p>
            <a:pPr marL="0" indent="0">
              <a:buNone/>
            </a:pPr>
            <a:endParaRPr lang="sl-SI" sz="2400" dirty="0" smtClean="0">
              <a:latin typeface="+mj-lt"/>
            </a:endParaRPr>
          </a:p>
          <a:p>
            <a:r>
              <a:rPr lang="sl-SI" sz="2400" dirty="0" err="1" smtClean="0">
                <a:latin typeface="+mj-lt"/>
              </a:rPr>
              <a:t>Prekrškovne</a:t>
            </a:r>
            <a:r>
              <a:rPr lang="sl-SI" sz="2400" dirty="0" smtClean="0">
                <a:latin typeface="+mj-lt"/>
              </a:rPr>
              <a:t> sankcije: globa (1.000 do 2.000 EUR za lobista zaradi prepovedanih ravnanj; 400 do 100.000 EUR za </a:t>
            </a:r>
            <a:r>
              <a:rPr lang="sl-SI" sz="2400" dirty="0" err="1" smtClean="0">
                <a:latin typeface="+mj-lt"/>
              </a:rPr>
              <a:t>int</a:t>
            </a:r>
            <a:r>
              <a:rPr lang="sl-SI" sz="2400" dirty="0" smtClean="0">
                <a:latin typeface="+mj-lt"/>
              </a:rPr>
              <a:t>. org.: če ne posreduje poročila, če zanjo lobira nekdo,</a:t>
            </a:r>
            <a:r>
              <a:rPr lang="sl-SI" sz="2400" dirty="0">
                <a:latin typeface="+mj-lt"/>
              </a:rPr>
              <a:t> </a:t>
            </a:r>
            <a:r>
              <a:rPr lang="sl-SI" sz="2400" dirty="0" smtClean="0">
                <a:latin typeface="+mj-lt"/>
              </a:rPr>
              <a:t>ki ni registriran, če lobist po njenem naročilu ravna v nasprotju s tem zakonom; 400 do 1.200 EUR za fizično osebo, ki lobira, pa ne bi smela (ni registriran, ni preteklo </a:t>
            </a:r>
            <a:r>
              <a:rPr lang="sl-SI" sz="2400" i="1" dirty="0" err="1" smtClean="0">
                <a:latin typeface="+mj-lt"/>
              </a:rPr>
              <a:t>cooling</a:t>
            </a:r>
            <a:r>
              <a:rPr lang="sl-SI" sz="2400" i="1" dirty="0" smtClean="0">
                <a:latin typeface="+mj-lt"/>
              </a:rPr>
              <a:t>-</a:t>
            </a:r>
            <a:r>
              <a:rPr lang="sl-SI" sz="2400" i="1" dirty="0" err="1" smtClean="0">
                <a:latin typeface="+mj-lt"/>
              </a:rPr>
              <a:t>off</a:t>
            </a:r>
            <a:r>
              <a:rPr lang="sl-SI" sz="2400" dirty="0" smtClean="0">
                <a:latin typeface="+mj-lt"/>
              </a:rPr>
              <a:t> obdobje, ipd.)</a:t>
            </a:r>
            <a:endParaRPr lang="sl-SI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03450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000" b="1" dirty="0" smtClean="0">
                <a:latin typeface="Arial Narrow" pitchFamily="34" charset="0"/>
              </a:rPr>
              <a:t>Protikorupcijska klavzula</a:t>
            </a:r>
            <a:endParaRPr lang="sl-SI" sz="40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18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864096"/>
          </a:xfrm>
        </p:spPr>
        <p:txBody>
          <a:bodyPr/>
          <a:lstStyle/>
          <a:p>
            <a:r>
              <a:rPr lang="sl-SI" b="1" dirty="0"/>
              <a:t>Protikorupcijska klavzula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000" dirty="0">
                <a:latin typeface="+mj-lt"/>
              </a:rPr>
              <a:t>Pogodba, pri kateri </a:t>
            </a:r>
            <a:r>
              <a:rPr lang="sl-SI" sz="2000" u="sng" dirty="0">
                <a:latin typeface="+mj-lt"/>
              </a:rPr>
              <a:t>kdo v imenu ali na račun druge pogodbene stranke,</a:t>
            </a:r>
            <a:r>
              <a:rPr lang="sl-SI" sz="2000" dirty="0">
                <a:latin typeface="+mj-lt"/>
              </a:rPr>
              <a:t> predstavniku ali posredniku organa ali organizacije iz javnega sektorja </a:t>
            </a:r>
            <a:r>
              <a:rPr lang="sl-SI" sz="2000" u="sng" dirty="0">
                <a:latin typeface="+mj-lt"/>
              </a:rPr>
              <a:t>obljubi, ponudi ali da</a:t>
            </a:r>
            <a:r>
              <a:rPr lang="sl-SI" sz="2000" dirty="0">
                <a:latin typeface="+mj-lt"/>
              </a:rPr>
              <a:t> kakšno nedovoljeno korist za: </a:t>
            </a:r>
          </a:p>
          <a:p>
            <a:r>
              <a:rPr lang="sl-SI" sz="2000" u="sng" dirty="0">
                <a:latin typeface="+mj-lt"/>
              </a:rPr>
              <a:t>pridobitev</a:t>
            </a:r>
            <a:r>
              <a:rPr lang="sl-SI" sz="2000" dirty="0">
                <a:latin typeface="+mj-lt"/>
              </a:rPr>
              <a:t> posla ali </a:t>
            </a:r>
          </a:p>
          <a:p>
            <a:r>
              <a:rPr lang="pl-PL" sz="2000" dirty="0">
                <a:latin typeface="+mj-lt"/>
              </a:rPr>
              <a:t>za </a:t>
            </a:r>
            <a:r>
              <a:rPr lang="pl-PL" sz="2000" u="sng" dirty="0">
                <a:latin typeface="+mj-lt"/>
              </a:rPr>
              <a:t>sklenitev</a:t>
            </a:r>
            <a:r>
              <a:rPr lang="pl-PL" sz="2000" dirty="0">
                <a:latin typeface="+mj-lt"/>
              </a:rPr>
              <a:t> posla pod ugodnejšimi pogoji ali </a:t>
            </a:r>
          </a:p>
          <a:p>
            <a:r>
              <a:rPr lang="sl-SI" sz="2000" dirty="0">
                <a:latin typeface="+mj-lt"/>
              </a:rPr>
              <a:t>za </a:t>
            </a:r>
            <a:r>
              <a:rPr lang="sl-SI" sz="2000" u="sng" dirty="0">
                <a:latin typeface="+mj-lt"/>
              </a:rPr>
              <a:t>opustitev dolžnega nadzora</a:t>
            </a:r>
            <a:r>
              <a:rPr lang="sl-SI" sz="2000" dirty="0">
                <a:latin typeface="+mj-lt"/>
              </a:rPr>
              <a:t> nad izvajanjem pogodbenih obveznosti ali </a:t>
            </a:r>
          </a:p>
          <a:p>
            <a:r>
              <a:rPr lang="sl-SI" sz="2000" dirty="0">
                <a:latin typeface="+mj-lt"/>
              </a:rPr>
              <a:t>za </a:t>
            </a:r>
            <a:r>
              <a:rPr lang="sl-SI" sz="2000" u="sng" dirty="0">
                <a:latin typeface="+mj-lt"/>
              </a:rPr>
              <a:t>drugo ravnanje ali opustitev</a:t>
            </a:r>
            <a:r>
              <a:rPr lang="sl-SI" sz="2000" dirty="0">
                <a:latin typeface="+mj-lt"/>
              </a:rPr>
              <a:t>, s katerim je organu ali organizaciji iz javnega sektorja </a:t>
            </a:r>
            <a:r>
              <a:rPr lang="sl-SI" sz="2000" u="sng" dirty="0">
                <a:latin typeface="+mj-lt"/>
              </a:rPr>
              <a:t>povzročena škoda ali je omogočena pridobitev nedovoljene koristi</a:t>
            </a:r>
            <a:r>
              <a:rPr lang="sl-SI" sz="2000" dirty="0">
                <a:latin typeface="+mj-lt"/>
              </a:rPr>
              <a:t> predstavniku organa, posredniku organa ali organizacije iz javnega sektorja, drugi pogodbeni stranki ali njenemu predstavniku, zastopniku, posredniku; </a:t>
            </a:r>
          </a:p>
          <a:p>
            <a:pPr marL="0" indent="0">
              <a:buNone/>
            </a:pPr>
            <a:r>
              <a:rPr lang="sl-SI" sz="2000" dirty="0">
                <a:latin typeface="+mj-lt"/>
              </a:rPr>
              <a:t>je </a:t>
            </a:r>
            <a:r>
              <a:rPr lang="sl-SI" sz="2000" u="sng" dirty="0">
                <a:latin typeface="+mj-lt"/>
              </a:rPr>
              <a:t>nična</a:t>
            </a:r>
            <a:r>
              <a:rPr lang="sl-SI" sz="2000" dirty="0" smtClean="0">
                <a:latin typeface="+mj-lt"/>
              </a:rPr>
              <a:t>.</a:t>
            </a:r>
            <a:endParaRPr lang="sl-SI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429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936104"/>
          </a:xfrm>
        </p:spPr>
        <p:txBody>
          <a:bodyPr/>
          <a:lstStyle/>
          <a:p>
            <a:r>
              <a:rPr lang="sl-SI" b="1" dirty="0"/>
              <a:t>Protikorupcijska klavzula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b="1" dirty="0" smtClean="0">
                <a:latin typeface="+mj-lt"/>
              </a:rPr>
              <a:t>Bistvo</a:t>
            </a:r>
          </a:p>
          <a:p>
            <a:pPr marL="0" indent="0">
              <a:buNone/>
            </a:pPr>
            <a:endParaRPr lang="sl-SI" b="1" dirty="0" smtClean="0">
              <a:latin typeface="+mj-lt"/>
            </a:endParaRPr>
          </a:p>
          <a:p>
            <a:r>
              <a:rPr lang="sl-SI" sz="3100" dirty="0" err="1" smtClean="0">
                <a:latin typeface="+mj-lt"/>
              </a:rPr>
              <a:t>Koruptivno</a:t>
            </a:r>
            <a:r>
              <a:rPr lang="sl-SI" sz="3100" dirty="0" smtClean="0">
                <a:latin typeface="+mj-lt"/>
              </a:rPr>
              <a:t> </a:t>
            </a:r>
            <a:r>
              <a:rPr lang="sl-SI" sz="3100" dirty="0">
                <a:latin typeface="+mj-lt"/>
              </a:rPr>
              <a:t>lahko ravna kdorkoli ima pogodbeni interes;</a:t>
            </a:r>
          </a:p>
          <a:p>
            <a:r>
              <a:rPr lang="sl-SI" sz="3100" dirty="0" err="1">
                <a:latin typeface="+mj-lt"/>
              </a:rPr>
              <a:t>Koruptivno</a:t>
            </a:r>
            <a:r>
              <a:rPr lang="sl-SI" sz="3100" dirty="0">
                <a:latin typeface="+mj-lt"/>
              </a:rPr>
              <a:t> ravna kdor ponudi, zahteva, da ali sprejme nedovoljeno korist;</a:t>
            </a:r>
          </a:p>
          <a:p>
            <a:r>
              <a:rPr lang="sl-SI" sz="3100" dirty="0" err="1">
                <a:latin typeface="+mj-lt"/>
              </a:rPr>
              <a:t>Koruptivno</a:t>
            </a:r>
            <a:r>
              <a:rPr lang="sl-SI" sz="3100" dirty="0">
                <a:latin typeface="+mj-lt"/>
              </a:rPr>
              <a:t> ravnanje je mogoče v katerikoli fazi pogodbe (pogajanje, sklepanje, izvajanje);</a:t>
            </a:r>
          </a:p>
          <a:p>
            <a:r>
              <a:rPr lang="sl-SI" sz="3100" dirty="0" err="1">
                <a:latin typeface="+mj-lt"/>
              </a:rPr>
              <a:t>Koruptivno</a:t>
            </a:r>
            <a:r>
              <a:rPr lang="sl-SI" sz="3100" dirty="0">
                <a:latin typeface="+mj-lt"/>
              </a:rPr>
              <a:t> je lahko ravnanje ali opustitev;</a:t>
            </a:r>
          </a:p>
          <a:p>
            <a:r>
              <a:rPr lang="sl-SI" sz="3100" dirty="0" err="1">
                <a:latin typeface="+mj-lt"/>
              </a:rPr>
              <a:t>Koruptivno</a:t>
            </a:r>
            <a:r>
              <a:rPr lang="sl-SI" sz="3100" dirty="0">
                <a:latin typeface="+mj-lt"/>
              </a:rPr>
              <a:t> ravnanje povzroči škodo javnemu sektorju;</a:t>
            </a:r>
          </a:p>
          <a:p>
            <a:r>
              <a:rPr lang="sl-SI" sz="3100" dirty="0">
                <a:latin typeface="+mj-lt"/>
              </a:rPr>
              <a:t>Posledica </a:t>
            </a:r>
            <a:r>
              <a:rPr lang="sl-SI" sz="3100" dirty="0" err="1">
                <a:latin typeface="+mj-lt"/>
              </a:rPr>
              <a:t>koruptivnega</a:t>
            </a:r>
            <a:r>
              <a:rPr lang="sl-SI" sz="3100" dirty="0">
                <a:latin typeface="+mj-lt"/>
              </a:rPr>
              <a:t> ravnanja je ničnost pogodbe.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107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936104"/>
          </a:xfrm>
        </p:spPr>
        <p:txBody>
          <a:bodyPr/>
          <a:lstStyle/>
          <a:p>
            <a:r>
              <a:rPr lang="sl-SI" b="1" dirty="0"/>
              <a:t>Protikorupcijska klavzula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sl-SI" sz="2400" dirty="0">
                <a:latin typeface="+mj-lt"/>
              </a:rPr>
              <a:t>Vse pogodbe, ki jih organ ali organizacija javnega sektorja sklepa s ponudniki blaga, storitev ali izvajalci del;</a:t>
            </a:r>
          </a:p>
          <a:p>
            <a:pPr marL="0" indent="0">
              <a:buNone/>
            </a:pPr>
            <a:endParaRPr lang="sl-SI" sz="2400" dirty="0">
              <a:latin typeface="+mj-lt"/>
            </a:endParaRPr>
          </a:p>
          <a:p>
            <a:r>
              <a:rPr lang="sl-SI" sz="2400" dirty="0">
                <a:latin typeface="+mj-lt"/>
              </a:rPr>
              <a:t>Vrednost nad 10.000 evrov brez </a:t>
            </a:r>
            <a:r>
              <a:rPr lang="sl-SI" sz="2400" dirty="0" smtClean="0">
                <a:latin typeface="+mj-lt"/>
              </a:rPr>
              <a:t>DDV </a:t>
            </a:r>
            <a:r>
              <a:rPr lang="sl-SI" sz="2400" dirty="0" smtClean="0">
                <a:latin typeface="+mj-lt"/>
                <a:cs typeface="Times New Roman"/>
              </a:rPr>
              <a:t>→ ni pomembno, ali so sredstva domača, evropska mednarodna</a:t>
            </a:r>
            <a:r>
              <a:rPr lang="sl-SI" sz="2400" dirty="0" smtClean="0">
                <a:latin typeface="+mj-lt"/>
              </a:rPr>
              <a:t>;</a:t>
            </a:r>
            <a:endParaRPr lang="sl-SI" sz="2400" dirty="0">
              <a:latin typeface="+mj-lt"/>
            </a:endParaRPr>
          </a:p>
          <a:p>
            <a:pPr marL="0" indent="0">
              <a:buNone/>
            </a:pPr>
            <a:endParaRPr lang="sl-SI" sz="2400" dirty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Pogodbe (tudi tipske), naročilnice, aneks k že obstoječi pogodbi ipd.;</a:t>
            </a:r>
            <a:endParaRPr lang="sl-SI" sz="2400" dirty="0">
              <a:latin typeface="+mj-lt"/>
            </a:endParaRPr>
          </a:p>
          <a:p>
            <a:pPr marL="0" indent="0">
              <a:buNone/>
            </a:pPr>
            <a:endParaRPr lang="sl-SI" sz="2400" dirty="0">
              <a:latin typeface="+mj-lt"/>
            </a:endParaRPr>
          </a:p>
          <a:p>
            <a:r>
              <a:rPr lang="sl-SI" sz="2400" dirty="0">
                <a:latin typeface="+mj-lt"/>
              </a:rPr>
              <a:t>Treba je vključiti besedilo klavzule, sklicevanje na zakon ne zadošča.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0114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sl-SI" b="1" dirty="0"/>
              <a:t>Protikorupcijska </a:t>
            </a:r>
            <a:r>
              <a:rPr lang="sl-SI" b="1" dirty="0" smtClean="0"/>
              <a:t>klavzula – izjeme po 5. odst. 14. člena </a:t>
            </a:r>
            <a:r>
              <a:rPr lang="sl-SI" b="1" dirty="0" err="1"/>
              <a:t>Z</a:t>
            </a:r>
            <a:r>
              <a:rPr lang="sl-SI" b="1" dirty="0" err="1" smtClean="0"/>
              <a:t>IntPK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l-SI" sz="2400" dirty="0" smtClean="0">
                <a:latin typeface="+mj-lt"/>
              </a:rPr>
              <a:t>IZJEME OD OBVEZNOSTI VKLJUČITVE SO MOŽNE V NASLEDNJIH PRIMERIH:</a:t>
            </a:r>
          </a:p>
          <a:p>
            <a:r>
              <a:rPr lang="sl-SI" sz="2400" dirty="0" smtClean="0">
                <a:latin typeface="+mj-lt"/>
              </a:rPr>
              <a:t>Zaradi narave posamezne pogodbe </a:t>
            </a:r>
            <a:r>
              <a:rPr lang="sl-SI" sz="2400" smtClean="0">
                <a:latin typeface="+mj-lt"/>
              </a:rPr>
              <a:t>vključitev PK </a:t>
            </a:r>
            <a:r>
              <a:rPr lang="sl-SI" sz="2400" dirty="0" smtClean="0">
                <a:latin typeface="+mj-lt"/>
              </a:rPr>
              <a:t>ni primerna ali ni možna</a:t>
            </a:r>
          </a:p>
          <a:p>
            <a:r>
              <a:rPr lang="sl-SI" sz="2400" dirty="0" smtClean="0">
                <a:latin typeface="+mj-lt"/>
              </a:rPr>
              <a:t>Če druga pogodbena stranka s sedežem izven RS nasprotuje vključitvi PK</a:t>
            </a:r>
          </a:p>
          <a:p>
            <a:endParaRPr lang="sl-SI" sz="2400" dirty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Pri KPK se vloži obrazložen predlog</a:t>
            </a:r>
          </a:p>
          <a:p>
            <a:r>
              <a:rPr lang="sl-SI" sz="2400" dirty="0" smtClean="0">
                <a:latin typeface="+mj-lt"/>
              </a:rPr>
              <a:t>Pri odločanju se upoštevajo zlasti: javni interes, da se </a:t>
            </a:r>
            <a:r>
              <a:rPr lang="sl-SI" sz="2400" dirty="0" err="1" smtClean="0">
                <a:latin typeface="+mj-lt"/>
              </a:rPr>
              <a:t>pog</a:t>
            </a:r>
            <a:r>
              <a:rPr lang="sl-SI" sz="2400" dirty="0" smtClean="0">
                <a:latin typeface="+mj-lt"/>
              </a:rPr>
              <a:t>. sklene, objektivne okoliščine, ki ne omogočajo sklenitve posla s PK, stopnja splošnega korupcijskega tveganja pri enakovrstnih poslih.</a:t>
            </a:r>
            <a:endParaRPr lang="sl-SI" sz="2400" dirty="0">
              <a:latin typeface="+mj-lt"/>
            </a:endParaRPr>
          </a:p>
          <a:p>
            <a:pPr marL="0" indent="0">
              <a:buNone/>
            </a:pPr>
            <a:endParaRPr lang="sl-SI" sz="2400" dirty="0">
              <a:latin typeface="+mj-lt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6311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latin typeface="Arial Narrow" pitchFamily="34" charset="0"/>
              </a:rPr>
              <a:t>Uradne osebe in družinski člani</a:t>
            </a:r>
            <a:endParaRPr lang="sl-SI" dirty="0">
              <a:latin typeface="Arial Narrow" pitchFamily="34" charset="0"/>
            </a:endParaRPr>
          </a:p>
        </p:txBody>
      </p:sp>
      <p:sp>
        <p:nvSpPr>
          <p:cNvPr id="5" name="Ograda vsebine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>
                <a:latin typeface="Arial Narrow" pitchFamily="34" charset="0"/>
              </a:rPr>
              <a:t>Funkcionarji</a:t>
            </a:r>
          </a:p>
          <a:p>
            <a:r>
              <a:rPr lang="sl-SI" dirty="0" smtClean="0">
                <a:latin typeface="Arial Narrow" pitchFamily="34" charset="0"/>
              </a:rPr>
              <a:t>Uradniki na položaju in drugi javni uslužbenci</a:t>
            </a:r>
          </a:p>
          <a:p>
            <a:r>
              <a:rPr lang="sl-SI" dirty="0" smtClean="0">
                <a:latin typeface="Arial Narrow" pitchFamily="34" charset="0"/>
              </a:rPr>
              <a:t>Uslužbenci, zaposleni v Banki Slovenije</a:t>
            </a:r>
          </a:p>
          <a:p>
            <a:r>
              <a:rPr lang="sl-SI" dirty="0" smtClean="0">
                <a:latin typeface="Arial Narrow" pitchFamily="34" charset="0"/>
              </a:rPr>
              <a:t>Poslovodne osebe in člani organov upravljanja, vodenja in nadzora v subjektih javnega sektorja</a:t>
            </a:r>
          </a:p>
          <a:p>
            <a:pPr lvl="1"/>
            <a:endParaRPr lang="sl-SI" dirty="0"/>
          </a:p>
        </p:txBody>
      </p:sp>
      <p:sp>
        <p:nvSpPr>
          <p:cNvPr id="6" name="Ograda vsebine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>
                <a:latin typeface="Arial Narrow" pitchFamily="34" charset="0"/>
              </a:rPr>
              <a:t>Zakonec</a:t>
            </a:r>
          </a:p>
          <a:p>
            <a:r>
              <a:rPr lang="sl-SI" dirty="0" smtClean="0">
                <a:latin typeface="Arial Narrow" pitchFamily="34" charset="0"/>
              </a:rPr>
              <a:t>Otroci</a:t>
            </a:r>
          </a:p>
          <a:p>
            <a:r>
              <a:rPr lang="sl-SI" dirty="0" smtClean="0">
                <a:latin typeface="Arial Narrow" pitchFamily="34" charset="0"/>
              </a:rPr>
              <a:t>Posvojenci</a:t>
            </a:r>
          </a:p>
          <a:p>
            <a:r>
              <a:rPr lang="sl-SI" dirty="0" smtClean="0">
                <a:latin typeface="Arial Narrow" pitchFamily="34" charset="0"/>
              </a:rPr>
              <a:t>Starši</a:t>
            </a:r>
          </a:p>
          <a:p>
            <a:r>
              <a:rPr lang="sl-SI" dirty="0" smtClean="0">
                <a:latin typeface="Arial Narrow" pitchFamily="34" charset="0"/>
              </a:rPr>
              <a:t>Posvojitelji</a:t>
            </a:r>
          </a:p>
          <a:p>
            <a:r>
              <a:rPr lang="sl-SI" dirty="0" smtClean="0">
                <a:latin typeface="Arial Narrow" pitchFamily="34" charset="0"/>
              </a:rPr>
              <a:t>Bratje, sestre</a:t>
            </a:r>
          </a:p>
          <a:p>
            <a:r>
              <a:rPr lang="sl-SI" dirty="0" smtClean="0">
                <a:latin typeface="Arial Narrow" pitchFamily="34" charset="0"/>
              </a:rPr>
              <a:t>Osebe, ki s posameznikom živijo v skupnem gospodinjstvu ali v zunajzakonski skupnosti</a:t>
            </a:r>
            <a:endParaRPr lang="sl-SI" dirty="0">
              <a:latin typeface="Arial Narrow" pitchFamily="34" charset="0"/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611560" y="1700808"/>
            <a:ext cx="374441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200" b="1" dirty="0" smtClean="0">
                <a:latin typeface="Arial Narrow" pitchFamily="34" charset="0"/>
              </a:rPr>
              <a:t>Uradne osebe</a:t>
            </a:r>
            <a:endParaRPr lang="sl-SI" sz="3200" b="1" dirty="0">
              <a:latin typeface="Arial Narrow" pitchFamily="34" charset="0"/>
            </a:endParaRPr>
          </a:p>
        </p:txBody>
      </p:sp>
      <p:sp>
        <p:nvSpPr>
          <p:cNvPr id="8" name="Zaobljeni pravokotnik 7"/>
          <p:cNvSpPr/>
          <p:nvPr/>
        </p:nvSpPr>
        <p:spPr>
          <a:xfrm>
            <a:off x="4788024" y="1700808"/>
            <a:ext cx="374441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200" b="1" dirty="0" smtClean="0">
                <a:latin typeface="Arial Narrow" pitchFamily="34" charset="0"/>
              </a:rPr>
              <a:t>Družinski člani</a:t>
            </a:r>
            <a:endParaRPr lang="sl-SI" sz="32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34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sl-SI" b="1" dirty="0"/>
              <a:t>Kršitve določb </a:t>
            </a:r>
            <a:r>
              <a:rPr lang="sl-SI" b="1" dirty="0" smtClean="0"/>
              <a:t>obveznosti vključitve PK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Autofit/>
          </a:bodyPr>
          <a:lstStyle/>
          <a:p>
            <a:r>
              <a:rPr lang="sl-SI" sz="2000" dirty="0" smtClean="0">
                <a:latin typeface="+mj-lt"/>
              </a:rPr>
              <a:t>Odgovorna oseba organa ali org. JS se kaznuje </a:t>
            </a:r>
            <a:r>
              <a:rPr lang="sl-SI" sz="2000" dirty="0">
                <a:latin typeface="+mj-lt"/>
              </a:rPr>
              <a:t>za </a:t>
            </a:r>
            <a:r>
              <a:rPr lang="sl-SI" sz="2000" dirty="0" smtClean="0">
                <a:latin typeface="+mj-lt"/>
              </a:rPr>
              <a:t>prekršek z globo </a:t>
            </a:r>
            <a:r>
              <a:rPr lang="sl-SI" sz="2000" dirty="0">
                <a:latin typeface="+mj-lt"/>
              </a:rPr>
              <a:t>400 – 4.000 EUR, </a:t>
            </a:r>
            <a:r>
              <a:rPr lang="sl-SI" sz="2000" dirty="0" smtClean="0">
                <a:latin typeface="+mj-lt"/>
              </a:rPr>
              <a:t>če:</a:t>
            </a:r>
          </a:p>
          <a:p>
            <a:pPr lvl="1"/>
            <a:r>
              <a:rPr lang="sl-SI" sz="2000" dirty="0" smtClean="0">
                <a:latin typeface="+mj-lt"/>
              </a:rPr>
              <a:t>v nasprotju z drugim in petim odst. 14. člena </a:t>
            </a:r>
            <a:r>
              <a:rPr lang="sl-SI" sz="2000" dirty="0" err="1" smtClean="0">
                <a:latin typeface="+mj-lt"/>
              </a:rPr>
              <a:t>ZIntPK</a:t>
            </a:r>
            <a:r>
              <a:rPr lang="sl-SI" sz="2000" dirty="0" smtClean="0">
                <a:latin typeface="+mj-lt"/>
              </a:rPr>
              <a:t> ni vključila v pogodbo vsebine iz prvega odst. 14. člena</a:t>
            </a:r>
          </a:p>
          <a:p>
            <a:pPr lvl="1"/>
            <a:r>
              <a:rPr lang="sl-SI" sz="2000" dirty="0" smtClean="0">
                <a:latin typeface="+mj-lt"/>
              </a:rPr>
              <a:t>po obvestilu KPK ali drugih organov o domnevnem obstoju dejanskega stanja iz prvega odst. 14. člena </a:t>
            </a:r>
            <a:r>
              <a:rPr lang="sl-SI" sz="2000" dirty="0" err="1">
                <a:latin typeface="+mj-lt"/>
              </a:rPr>
              <a:t>Z</a:t>
            </a:r>
            <a:r>
              <a:rPr lang="sl-SI" sz="2000" dirty="0" err="1" smtClean="0">
                <a:latin typeface="+mj-lt"/>
              </a:rPr>
              <a:t>IntPK</a:t>
            </a:r>
            <a:r>
              <a:rPr lang="sl-SI" sz="2000" dirty="0" smtClean="0">
                <a:latin typeface="+mj-lt"/>
              </a:rPr>
              <a:t> v nasprotju s tretjim odst. 14. člena ni pričela s postopkom ugotavljanja ničnosti pogodbe ali drugimi ustreznimi ukrepi po pravu RS</a:t>
            </a:r>
          </a:p>
          <a:p>
            <a:pPr lvl="1"/>
            <a:r>
              <a:rPr lang="sl-SI" sz="2000" dirty="0">
                <a:latin typeface="+mj-lt"/>
              </a:rPr>
              <a:t>v</a:t>
            </a:r>
            <a:r>
              <a:rPr lang="sl-SI" sz="2000" dirty="0" smtClean="0">
                <a:latin typeface="+mj-lt"/>
              </a:rPr>
              <a:t> nasprotju z določbo četrtega odst. 14. člena komisiji ne posreduje zahtevanih pogodb in dokumentov</a:t>
            </a:r>
            <a:endParaRPr lang="sl-SI" sz="2000" dirty="0">
              <a:latin typeface="+mj-lt"/>
            </a:endParaRPr>
          </a:p>
          <a:p>
            <a:r>
              <a:rPr lang="sl-SI" sz="2000" dirty="0" smtClean="0">
                <a:latin typeface="+mj-lt"/>
              </a:rPr>
              <a:t>Nosilec javnih pooblastil ali druga pravna oseba javnega ali zasebnega prava se kaznuje z globo od 400 do 100.000 EUR za zgoraj navedene prekrške. </a:t>
            </a:r>
            <a:endParaRPr lang="sl-SI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78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000" b="1" dirty="0" smtClean="0">
                <a:latin typeface="Arial Narrow" pitchFamily="34" charset="0"/>
              </a:rPr>
              <a:t>Izjava o lastniški strukturi</a:t>
            </a:r>
            <a:endParaRPr lang="sl-SI" sz="40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1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936104"/>
          </a:xfrm>
        </p:spPr>
        <p:txBody>
          <a:bodyPr/>
          <a:lstStyle/>
          <a:p>
            <a:r>
              <a:rPr lang="pl-PL" b="1" dirty="0"/>
              <a:t>Izjava o lastniški strukturi ponudnika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92500" lnSpcReduction="20000"/>
          </a:bodyPr>
          <a:lstStyle/>
          <a:p>
            <a:r>
              <a:rPr lang="sl-SI" sz="2400" dirty="0">
                <a:latin typeface="+mj-lt"/>
              </a:rPr>
              <a:t>Obvezna pred sklenitvijo pogodbe v višini nad 10.000 </a:t>
            </a:r>
            <a:r>
              <a:rPr lang="sl-SI" sz="2400" dirty="0" smtClean="0">
                <a:latin typeface="+mj-lt"/>
              </a:rPr>
              <a:t>evrov brez DDV;</a:t>
            </a:r>
          </a:p>
          <a:p>
            <a:endParaRPr lang="sl-SI" sz="2400" dirty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Organ ali organizacija JS, ki je zavezana postopke javnega naročanja voditi skladno s predpisi, ki urejajo javno naročanje</a:t>
            </a:r>
            <a:endParaRPr lang="sl-SI" sz="2400" dirty="0">
              <a:latin typeface="+mj-lt"/>
            </a:endParaRPr>
          </a:p>
          <a:p>
            <a:pPr marL="0" indent="0">
              <a:buNone/>
            </a:pPr>
            <a:endParaRPr lang="sl-SI" sz="2400" dirty="0">
              <a:latin typeface="+mj-lt"/>
            </a:endParaRPr>
          </a:p>
          <a:p>
            <a:r>
              <a:rPr lang="sl-SI" sz="2400" dirty="0">
                <a:latin typeface="+mj-lt"/>
              </a:rPr>
              <a:t>Dati organu ali organizaciji javnega sektorja možnost, da se seznani, s kom dejansko sklepa </a:t>
            </a:r>
            <a:r>
              <a:rPr lang="sl-SI" sz="2400" dirty="0" smtClean="0">
                <a:latin typeface="+mj-lt"/>
              </a:rPr>
              <a:t>posel (nasprotje interesov in omejitve poslovanja!) </a:t>
            </a:r>
            <a:r>
              <a:rPr lang="sl-SI" sz="2400" dirty="0" smtClean="0">
                <a:latin typeface="+mj-lt"/>
                <a:cs typeface="Times New Roman"/>
              </a:rPr>
              <a:t>→ zato mora vsebovati navedene vse fizične osebe v lastn. strukturi</a:t>
            </a:r>
            <a:r>
              <a:rPr lang="sl-SI" sz="2400" dirty="0" smtClean="0">
                <a:latin typeface="+mj-lt"/>
              </a:rPr>
              <a:t>;</a:t>
            </a:r>
            <a:endParaRPr lang="sl-SI" sz="2400" dirty="0">
              <a:latin typeface="+mj-lt"/>
            </a:endParaRPr>
          </a:p>
          <a:p>
            <a:pPr marL="0" indent="0">
              <a:buNone/>
            </a:pPr>
            <a:endParaRPr lang="sl-SI" sz="2400" dirty="0">
              <a:latin typeface="+mj-lt"/>
            </a:endParaRPr>
          </a:p>
          <a:p>
            <a:r>
              <a:rPr lang="sl-SI" sz="2400" dirty="0">
                <a:latin typeface="+mj-lt"/>
              </a:rPr>
              <a:t>Izjavo da </a:t>
            </a:r>
            <a:r>
              <a:rPr lang="sl-SI" sz="2400" dirty="0" smtClean="0">
                <a:latin typeface="+mj-lt"/>
              </a:rPr>
              <a:t>ponudnik, vendar je dolžnost organa ali org. </a:t>
            </a:r>
            <a:r>
              <a:rPr lang="sl-SI" sz="2400" dirty="0">
                <a:latin typeface="+mj-lt"/>
              </a:rPr>
              <a:t>J</a:t>
            </a:r>
            <a:r>
              <a:rPr lang="sl-SI" sz="2400" dirty="0" smtClean="0">
                <a:latin typeface="+mj-lt"/>
              </a:rPr>
              <a:t>S, da jo pridobi</a:t>
            </a:r>
            <a:endParaRPr lang="sl-SI" sz="2400" dirty="0">
              <a:latin typeface="+mj-lt"/>
            </a:endParaRPr>
          </a:p>
          <a:p>
            <a:pPr marL="0" indent="0">
              <a:buNone/>
            </a:pPr>
            <a:endParaRPr lang="sl-SI" sz="2400" dirty="0">
              <a:latin typeface="+mj-lt"/>
            </a:endParaRPr>
          </a:p>
          <a:p>
            <a:r>
              <a:rPr lang="sl-SI" sz="2400" dirty="0">
                <a:latin typeface="+mj-lt"/>
              </a:rPr>
              <a:t>Neresnična, nepopolna izjav pomeni ničnost posla;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9122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936104"/>
          </a:xfrm>
        </p:spPr>
        <p:txBody>
          <a:bodyPr/>
          <a:lstStyle/>
          <a:p>
            <a:r>
              <a:rPr lang="pl-PL" b="1" dirty="0"/>
              <a:t>Izjava o lastniški strukturi ponudnika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r>
              <a:rPr lang="sl-SI" sz="2400" dirty="0">
                <a:latin typeface="+mj-lt"/>
              </a:rPr>
              <a:t>Omejitve poslovanja (5 %) 37. člen </a:t>
            </a:r>
            <a:r>
              <a:rPr lang="sl-SI" sz="2400" dirty="0" err="1">
                <a:latin typeface="+mj-lt"/>
              </a:rPr>
              <a:t>ZIntPK</a:t>
            </a:r>
            <a:r>
              <a:rPr lang="sl-SI" sz="2400" dirty="0">
                <a:latin typeface="+mj-lt"/>
              </a:rPr>
              <a:t>;</a:t>
            </a:r>
          </a:p>
          <a:p>
            <a:pPr marL="0" indent="0">
              <a:buNone/>
            </a:pPr>
            <a:endParaRPr lang="sl-SI" sz="2400" dirty="0">
              <a:latin typeface="+mj-lt"/>
            </a:endParaRPr>
          </a:p>
          <a:p>
            <a:r>
              <a:rPr lang="sl-SI" sz="2400" dirty="0">
                <a:latin typeface="+mj-lt"/>
              </a:rPr>
              <a:t>Nasprotje interesov (20 %) 100. člen ZJU;</a:t>
            </a:r>
          </a:p>
          <a:p>
            <a:pPr marL="0" indent="0">
              <a:buNone/>
            </a:pPr>
            <a:endParaRPr lang="sl-SI" sz="2400" dirty="0">
              <a:latin typeface="+mj-lt"/>
            </a:endParaRPr>
          </a:p>
          <a:p>
            <a:r>
              <a:rPr lang="sl-SI" sz="2400" dirty="0">
                <a:latin typeface="+mj-lt"/>
              </a:rPr>
              <a:t>Nasprotje interesov – 37. člen </a:t>
            </a:r>
            <a:r>
              <a:rPr lang="sl-SI" sz="2400" dirty="0" err="1">
                <a:latin typeface="+mj-lt"/>
              </a:rPr>
              <a:t>ZIntPK</a:t>
            </a:r>
            <a:r>
              <a:rPr lang="sl-SI" sz="2400" dirty="0">
                <a:latin typeface="+mj-lt"/>
              </a:rPr>
              <a:t>, 8. in 13. člen Kodeksa ravnanja javnih uslužbencev.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1080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sl-SI" b="1" dirty="0"/>
              <a:t>Kršitve določb </a:t>
            </a:r>
            <a:r>
              <a:rPr lang="sl-SI" b="1" dirty="0" smtClean="0"/>
              <a:t>obveznosti pridobitve ILS</a:t>
            </a: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Autofit/>
          </a:bodyPr>
          <a:lstStyle/>
          <a:p>
            <a:r>
              <a:rPr lang="sl-SI" sz="2000" dirty="0" smtClean="0">
                <a:latin typeface="+mj-lt"/>
              </a:rPr>
              <a:t>Odgovorna oseba organa ali org. JS se kaznuje </a:t>
            </a:r>
            <a:r>
              <a:rPr lang="sl-SI" sz="2000" dirty="0">
                <a:latin typeface="+mj-lt"/>
              </a:rPr>
              <a:t>za </a:t>
            </a:r>
            <a:r>
              <a:rPr lang="sl-SI" sz="2000" dirty="0" smtClean="0">
                <a:latin typeface="+mj-lt"/>
              </a:rPr>
              <a:t>prekršek z globo </a:t>
            </a:r>
            <a:r>
              <a:rPr lang="sl-SI" sz="2000" dirty="0">
                <a:latin typeface="+mj-lt"/>
              </a:rPr>
              <a:t>400 – 4.000 EUR, </a:t>
            </a:r>
            <a:r>
              <a:rPr lang="sl-SI" sz="2000" dirty="0" smtClean="0">
                <a:latin typeface="+mj-lt"/>
              </a:rPr>
              <a:t>če:</a:t>
            </a:r>
          </a:p>
          <a:p>
            <a:pPr lvl="1"/>
            <a:r>
              <a:rPr lang="sl-SI" sz="2000" dirty="0" smtClean="0">
                <a:latin typeface="+mj-lt"/>
              </a:rPr>
              <a:t>v nasprotju s šestim odst. 14. člena </a:t>
            </a:r>
            <a:r>
              <a:rPr lang="sl-SI" sz="2000" dirty="0" err="1" smtClean="0">
                <a:latin typeface="+mj-lt"/>
              </a:rPr>
              <a:t>ZIntPK</a:t>
            </a:r>
            <a:r>
              <a:rPr lang="sl-SI" sz="2000" dirty="0" smtClean="0">
                <a:latin typeface="+mj-lt"/>
              </a:rPr>
              <a:t> ne pridobi izjave oz. podatkov o udeležbi pravnih in fizičnih oseb v lastništvu ponudnika, vključno s tihimi družbeniki, ter o gospod. subjektih, za katere se glede na določbe zakona, ki ureja gospod. družbe šteje, da so povezane družbe s ponudnikom</a:t>
            </a:r>
          </a:p>
          <a:p>
            <a:pPr lvl="1"/>
            <a:r>
              <a:rPr lang="sl-SI" sz="2000" dirty="0" smtClean="0">
                <a:latin typeface="+mj-lt"/>
              </a:rPr>
              <a:t>v nasprotju z določbo šestega odst. 14. člena komisiji ne posreduje ILS na njeno zahtevo</a:t>
            </a:r>
            <a:endParaRPr lang="sl-SI" sz="2000" dirty="0">
              <a:latin typeface="+mj-lt"/>
            </a:endParaRPr>
          </a:p>
          <a:p>
            <a:r>
              <a:rPr lang="sl-SI" sz="2000" dirty="0" smtClean="0">
                <a:latin typeface="+mj-lt"/>
              </a:rPr>
              <a:t>Nosilec javnih pooblastil ali druga pravna oseba javnega ali zasebnega prava se kaznuje z globo od 400 do 100.000 EUR za zgoraj navedene prekrške. </a:t>
            </a:r>
            <a:endParaRPr lang="sl-SI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370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/>
          </a:bodyPr>
          <a:lstStyle/>
          <a:p>
            <a:r>
              <a:rPr lang="sl-SI" sz="4000" b="1" dirty="0" smtClean="0"/>
              <a:t>Hvala za pozornost!</a:t>
            </a:r>
            <a:endParaRPr lang="sl-SI" sz="4000" b="1" dirty="0"/>
          </a:p>
        </p:txBody>
      </p:sp>
    </p:spTree>
    <p:extLst>
      <p:ext uri="{BB962C8B-B14F-4D97-AF65-F5344CB8AC3E}">
        <p14:creationId xmlns:p14="http://schemas.microsoft.com/office/powerpoint/2010/main" val="250608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000" b="1" dirty="0" smtClean="0">
                <a:latin typeface="Arial Narrow" pitchFamily="34" charset="0"/>
              </a:rPr>
              <a:t>Darila</a:t>
            </a:r>
            <a:endParaRPr lang="sl-SI" sz="40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0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08112"/>
          </a:xfrm>
        </p:spPr>
        <p:txBody>
          <a:bodyPr>
            <a:normAutofit/>
          </a:bodyPr>
          <a:lstStyle/>
          <a:p>
            <a:r>
              <a:rPr lang="sl-SI" b="1" dirty="0">
                <a:latin typeface="+mj-lt"/>
                <a:cs typeface="Calibri" pitchFamily="34" charset="0"/>
              </a:rPr>
              <a:t>Darila </a:t>
            </a:r>
            <a:r>
              <a:rPr lang="sl-SI" b="1" dirty="0" smtClean="0">
                <a:latin typeface="+mj-lt"/>
                <a:cs typeface="Calibri" pitchFamily="34" charset="0"/>
              </a:rPr>
              <a:t>in </a:t>
            </a:r>
            <a:r>
              <a:rPr lang="sl-SI" b="1" dirty="0">
                <a:latin typeface="+mj-lt"/>
                <a:cs typeface="Calibri" pitchFamily="34" charset="0"/>
              </a:rPr>
              <a:t>integriteta uradne osebe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sl-SI" sz="2800" dirty="0" smtClean="0">
                <a:latin typeface="+mj-lt"/>
                <a:cs typeface="Calibri" pitchFamily="34" charset="0"/>
              </a:rPr>
              <a:t>Uradne osebe (funkcionarji in javni uslužbenci) </a:t>
            </a:r>
            <a:r>
              <a:rPr lang="sl-SI" sz="2800" dirty="0">
                <a:latin typeface="+mj-lt"/>
                <a:cs typeface="Calibri" pitchFamily="34" charset="0"/>
              </a:rPr>
              <a:t>morajo pri opravljanju </a:t>
            </a:r>
            <a:r>
              <a:rPr lang="sl-SI" sz="2800" dirty="0" smtClean="0">
                <a:latin typeface="+mj-lt"/>
                <a:cs typeface="Calibri" pitchFamily="34" charset="0"/>
              </a:rPr>
              <a:t>svoje funkcije/dela </a:t>
            </a:r>
            <a:r>
              <a:rPr lang="sl-SI" sz="2800" dirty="0">
                <a:latin typeface="+mj-lt"/>
                <a:cs typeface="Calibri" pitchFamily="34" charset="0"/>
              </a:rPr>
              <a:t>ves čas delovati v javnem interesu </a:t>
            </a:r>
            <a:r>
              <a:rPr lang="sl-SI" sz="2800" dirty="0" smtClean="0">
                <a:latin typeface="+mj-lt"/>
                <a:cs typeface="Times New Roman"/>
              </a:rPr>
              <a:t>→</a:t>
            </a:r>
            <a:r>
              <a:rPr lang="sl-SI" sz="2800" dirty="0" smtClean="0">
                <a:latin typeface="+mj-lt"/>
                <a:cs typeface="Calibri" pitchFamily="34" charset="0"/>
              </a:rPr>
              <a:t> </a:t>
            </a:r>
            <a:r>
              <a:rPr lang="sl-SI" sz="2800" dirty="0">
                <a:latin typeface="+mj-lt"/>
                <a:cs typeface="Calibri" pitchFamily="34" charset="0"/>
              </a:rPr>
              <a:t>integriteta </a:t>
            </a:r>
            <a:r>
              <a:rPr lang="sl-SI" sz="2800" dirty="0" smtClean="0">
                <a:latin typeface="+mj-lt"/>
                <a:cs typeface="Calibri" pitchFamily="34" charset="0"/>
              </a:rPr>
              <a:t>uradne osebe</a:t>
            </a:r>
          </a:p>
          <a:p>
            <a:endParaRPr lang="sl-SI" sz="2800" dirty="0">
              <a:latin typeface="+mj-lt"/>
              <a:cs typeface="Calibri" pitchFamily="34" charset="0"/>
            </a:endParaRPr>
          </a:p>
          <a:p>
            <a:r>
              <a:rPr lang="sl-SI" sz="2800" dirty="0">
                <a:latin typeface="+mj-lt"/>
              </a:rPr>
              <a:t>Sprejetje darila problematično z dveh vidikov</a:t>
            </a:r>
            <a:r>
              <a:rPr lang="sl-SI" sz="2800" dirty="0" smtClean="0">
                <a:latin typeface="+mj-lt"/>
              </a:rPr>
              <a:t>:</a:t>
            </a:r>
          </a:p>
          <a:p>
            <a:pPr lvl="1"/>
            <a:r>
              <a:rPr lang="sl-SI" sz="2400" dirty="0" smtClean="0">
                <a:latin typeface="+mj-lt"/>
                <a:cs typeface="Calibri" pitchFamily="34" charset="0"/>
              </a:rPr>
              <a:t>Ravnanje/odločanje je posledično pristransko (podkupnina </a:t>
            </a:r>
            <a:r>
              <a:rPr lang="sl-SI" sz="2400" dirty="0" smtClean="0">
                <a:latin typeface="Arial Narrow" pitchFamily="34" charset="0"/>
                <a:cs typeface="Times New Roman"/>
              </a:rPr>
              <a:t>═ KD)</a:t>
            </a:r>
          </a:p>
          <a:p>
            <a:pPr lvl="1"/>
            <a:r>
              <a:rPr lang="sl-SI" sz="2400" dirty="0" smtClean="0">
                <a:latin typeface="Arial Narrow" pitchFamily="34" charset="0"/>
                <a:cs typeface="Times New Roman"/>
              </a:rPr>
              <a:t>Videz, da dano darilo vpliva na odločitev/ravnanje</a:t>
            </a:r>
          </a:p>
          <a:p>
            <a:pPr marL="457200" lvl="1" indent="0">
              <a:buNone/>
            </a:pPr>
            <a:r>
              <a:rPr lang="sl-SI" sz="2400" dirty="0" smtClean="0">
                <a:latin typeface="Arial Narrow" pitchFamily="34" charset="0"/>
                <a:cs typeface="Calibri" pitchFamily="34" charset="0"/>
              </a:rPr>
              <a:t>		</a:t>
            </a:r>
          </a:p>
          <a:p>
            <a:pPr marL="457200" lvl="1" indent="0">
              <a:buNone/>
            </a:pPr>
            <a:r>
              <a:rPr lang="sl-SI" sz="2400" b="1" dirty="0" smtClean="0">
                <a:solidFill>
                  <a:srgbClr val="FF0000"/>
                </a:solidFill>
                <a:latin typeface="Arial Narrow" pitchFamily="34" charset="0"/>
                <a:cs typeface="Calibri" pitchFamily="34" charset="0"/>
              </a:rPr>
              <a:t>		Rušenje osebnega ugleda in ugleda organizacije. </a:t>
            </a:r>
            <a:endParaRPr lang="sl-SI" sz="2400" b="1" dirty="0">
              <a:solidFill>
                <a:srgbClr val="FF0000"/>
              </a:solidFill>
              <a:latin typeface="Arial Narrow" pitchFamily="34" charset="0"/>
              <a:cs typeface="Times New Roman"/>
            </a:endParaRPr>
          </a:p>
        </p:txBody>
      </p:sp>
      <p:sp>
        <p:nvSpPr>
          <p:cNvPr id="4" name="Puščica dol 3"/>
          <p:cNvSpPr/>
          <p:nvPr/>
        </p:nvSpPr>
        <p:spPr>
          <a:xfrm>
            <a:off x="2555776" y="5249428"/>
            <a:ext cx="324036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Puščica dol 4"/>
          <p:cNvSpPr/>
          <p:nvPr/>
        </p:nvSpPr>
        <p:spPr>
          <a:xfrm>
            <a:off x="7596336" y="5085184"/>
            <a:ext cx="288032" cy="360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1301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3568" y="9627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l-SI" b="1" dirty="0" smtClean="0">
                <a:latin typeface="Arial Narrow" pitchFamily="34" charset="0"/>
              </a:rPr>
              <a:t>Darila po </a:t>
            </a:r>
            <a:r>
              <a:rPr lang="sl-SI" b="1" dirty="0" err="1" smtClean="0">
                <a:latin typeface="Arial Narrow" pitchFamily="34" charset="0"/>
              </a:rPr>
              <a:t>ZIntPK</a:t>
            </a:r>
            <a:endParaRPr lang="sl-SI" b="1" dirty="0">
              <a:latin typeface="Arial Narrow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u="sng" dirty="0" smtClean="0">
                <a:latin typeface="Arial Narrow" pitchFamily="34" charset="0"/>
              </a:rPr>
              <a:t>Uradna </a:t>
            </a:r>
            <a:r>
              <a:rPr lang="sl-SI" u="sng" dirty="0">
                <a:latin typeface="Arial Narrow" pitchFamily="34" charset="0"/>
              </a:rPr>
              <a:t>oseba</a:t>
            </a:r>
            <a:r>
              <a:rPr lang="sl-SI" dirty="0">
                <a:latin typeface="Arial Narrow" pitchFamily="34" charset="0"/>
              </a:rPr>
              <a:t> ne sme sprejemati daril ali drugih koristi </a:t>
            </a:r>
            <a:r>
              <a:rPr lang="sl-SI" u="dashHeavy" dirty="0">
                <a:uFill>
                  <a:solidFill>
                    <a:srgbClr val="FF0000"/>
                  </a:solidFill>
                </a:uFill>
                <a:latin typeface="Arial Narrow" pitchFamily="34" charset="0"/>
              </a:rPr>
              <a:t>v zvezi z opravljanjem funkcije ali javne službe ali v zvezi s položajem</a:t>
            </a:r>
            <a:r>
              <a:rPr lang="sl-SI" dirty="0">
                <a:latin typeface="Arial Narrow" pitchFamily="34" charset="0"/>
              </a:rPr>
              <a:t>. </a:t>
            </a:r>
            <a:endParaRPr lang="sl-SI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sl-SI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sl-SI" dirty="0" smtClean="0">
                <a:latin typeface="Arial Narrow" pitchFamily="34" charset="0"/>
              </a:rPr>
              <a:t>Enako </a:t>
            </a:r>
            <a:r>
              <a:rPr lang="sl-SI" dirty="0">
                <a:latin typeface="Arial Narrow" pitchFamily="34" charset="0"/>
              </a:rPr>
              <a:t>velja za </a:t>
            </a:r>
            <a:r>
              <a:rPr lang="sl-SI" u="sng" dirty="0">
                <a:latin typeface="Arial Narrow" pitchFamily="34" charset="0"/>
              </a:rPr>
              <a:t>družinske člane uradne osebe</a:t>
            </a:r>
            <a:r>
              <a:rPr lang="sl-SI" dirty="0">
                <a:latin typeface="Arial Narrow" pitchFamily="34" charset="0"/>
              </a:rPr>
              <a:t>. 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404665"/>
            <a:ext cx="4248471" cy="558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aobljeni pravokotnik 4"/>
          <p:cNvSpPr/>
          <p:nvPr/>
        </p:nvSpPr>
        <p:spPr>
          <a:xfrm>
            <a:off x="588244" y="1988840"/>
            <a:ext cx="4824536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200" b="1" dirty="0" smtClean="0">
                <a:latin typeface="Arial Narrow" pitchFamily="34" charset="0"/>
              </a:rPr>
              <a:t>Temeljno načelo (30. člen)</a:t>
            </a:r>
            <a:endParaRPr lang="sl-SI" sz="3200" b="1" dirty="0">
              <a:latin typeface="Arial Narrow" pitchFamily="34" charset="0"/>
            </a:endParaRPr>
          </a:p>
        </p:txBody>
      </p:sp>
      <p:sp>
        <p:nvSpPr>
          <p:cNvPr id="6" name="Zaobljeni pravokotnik 5"/>
          <p:cNvSpPr/>
          <p:nvPr/>
        </p:nvSpPr>
        <p:spPr>
          <a:xfrm>
            <a:off x="251520" y="5589240"/>
            <a:ext cx="8496944" cy="11521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2400" b="1" dirty="0"/>
              <a:t>Namen: uradna oseba ne sme sprejemati daril, ki bi lahko </a:t>
            </a:r>
            <a:r>
              <a:rPr lang="sl-SI" sz="2400" b="1" dirty="0" smtClean="0"/>
              <a:t>vplivala </a:t>
            </a:r>
            <a:r>
              <a:rPr lang="sl-SI" sz="2400" b="1" dirty="0"/>
              <a:t>na zakonitost, objektivnost in nepristranskost </a:t>
            </a:r>
            <a:r>
              <a:rPr lang="sl-SI" sz="2400" b="1" dirty="0" smtClean="0"/>
              <a:t>njenega delovanja pri opravljanju funkcije/službe/položaja</a:t>
            </a:r>
            <a:endParaRPr lang="sl-SI" sz="2400" b="1" dirty="0"/>
          </a:p>
        </p:txBody>
      </p:sp>
    </p:spTree>
    <p:extLst>
      <p:ext uri="{BB962C8B-B14F-4D97-AF65-F5344CB8AC3E}">
        <p14:creationId xmlns:p14="http://schemas.microsoft.com/office/powerpoint/2010/main" val="2867408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b="1" dirty="0" smtClean="0"/>
              <a:t>Izjeme od prepovedi sprejemanja daril</a:t>
            </a:r>
            <a:endParaRPr lang="sl-SI" b="1" dirty="0"/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sl-SI" dirty="0" smtClean="0"/>
          </a:p>
          <a:p>
            <a:pPr marL="0" lvl="0" indent="0">
              <a:buNone/>
            </a:pPr>
            <a:endParaRPr lang="sl-SI" dirty="0" smtClean="0"/>
          </a:p>
          <a:p>
            <a:pPr marL="0" lvl="0" indent="0">
              <a:buNone/>
            </a:pPr>
            <a:endParaRPr lang="sl-SI" dirty="0"/>
          </a:p>
          <a:p>
            <a:pPr marL="0" lvl="0" indent="0">
              <a:buNone/>
            </a:pPr>
            <a:endParaRPr lang="sl-SI" dirty="0"/>
          </a:p>
          <a:p>
            <a:pPr marL="0" lvl="0" indent="0" algn="ctr">
              <a:buNone/>
            </a:pPr>
            <a:r>
              <a:rPr lang="sl-SI" dirty="0" smtClean="0"/>
              <a:t>uradna </a:t>
            </a:r>
            <a:r>
              <a:rPr lang="sl-SI" dirty="0"/>
              <a:t>oseba </a:t>
            </a:r>
            <a:endParaRPr lang="sl-SI" dirty="0" smtClean="0"/>
          </a:p>
          <a:p>
            <a:pPr marL="0" lvl="0" indent="0" algn="ctr">
              <a:buNone/>
            </a:pPr>
            <a:r>
              <a:rPr lang="sl-SI" dirty="0" smtClean="0"/>
              <a:t>+ </a:t>
            </a:r>
          </a:p>
          <a:p>
            <a:pPr marL="0" lvl="0" indent="0" algn="ctr">
              <a:buNone/>
            </a:pPr>
            <a:r>
              <a:rPr lang="sl-SI" dirty="0" smtClean="0"/>
              <a:t>družinski član</a:t>
            </a:r>
            <a:endParaRPr lang="sl-SI" dirty="0"/>
          </a:p>
          <a:p>
            <a:endParaRPr lang="sl-SI" dirty="0"/>
          </a:p>
        </p:txBody>
      </p:sp>
      <p:sp>
        <p:nvSpPr>
          <p:cNvPr id="5" name="Ograda vsebine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sl-SI" dirty="0" smtClean="0"/>
          </a:p>
          <a:p>
            <a:pPr marL="0" lvl="0" indent="0">
              <a:buNone/>
            </a:pPr>
            <a:endParaRPr lang="sl-SI" dirty="0" smtClean="0"/>
          </a:p>
          <a:p>
            <a:pPr marL="0" lvl="0" indent="0">
              <a:buNone/>
            </a:pPr>
            <a:endParaRPr lang="sl-SI" dirty="0"/>
          </a:p>
          <a:p>
            <a:pPr marL="0" lvl="0" indent="0">
              <a:buNone/>
            </a:pPr>
            <a:endParaRPr lang="sl-SI" dirty="0" smtClean="0"/>
          </a:p>
          <a:p>
            <a:pPr marL="0" lvl="0" indent="0" algn="ctr">
              <a:buNone/>
            </a:pPr>
            <a:r>
              <a:rPr lang="sl-SI" dirty="0" smtClean="0"/>
              <a:t>uradna oseba</a:t>
            </a: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6" name="Zaobljeni pravokotnik 5"/>
          <p:cNvSpPr/>
          <p:nvPr/>
        </p:nvSpPr>
        <p:spPr>
          <a:xfrm>
            <a:off x="4860032" y="2780928"/>
            <a:ext cx="367240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200" b="1" dirty="0">
                <a:latin typeface="+mj-lt"/>
              </a:rPr>
              <a:t>Priložnostna darila manjše vrednosti </a:t>
            </a:r>
          </a:p>
        </p:txBody>
      </p:sp>
      <p:sp>
        <p:nvSpPr>
          <p:cNvPr id="7" name="Zaobljeni pravokotnik 6"/>
          <p:cNvSpPr/>
          <p:nvPr/>
        </p:nvSpPr>
        <p:spPr>
          <a:xfrm>
            <a:off x="755576" y="2780928"/>
            <a:ext cx="3600400" cy="108012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sl-SI" sz="3200" b="1" dirty="0">
                <a:latin typeface="+mj-lt"/>
              </a:rPr>
              <a:t>Protokolarna darila</a:t>
            </a:r>
          </a:p>
          <a:p>
            <a:pPr algn="ctr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77168622"/>
      </p:ext>
    </p:extLst>
  </p:cSld>
  <p:clrMapOvr>
    <a:masterClrMapping/>
  </p:clrMapOvr>
</p:sld>
</file>

<file path=ppt/theme/theme1.xml><?xml version="1.0" encoding="utf-8"?>
<a:theme xmlns:a="http://schemas.openxmlformats.org/drawingml/2006/main" name="Predstavitev2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 meri 1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Predstavitev2</Template>
  <TotalTime>3585</TotalTime>
  <Words>2782</Words>
  <Application>Microsoft Office PowerPoint</Application>
  <PresentationFormat>Diaprojekcija na zaslonu (4:3)</PresentationFormat>
  <Paragraphs>353</Paragraphs>
  <Slides>55</Slides>
  <Notes>26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Naslovi diapozitivov</vt:lpstr>
      </vt:variant>
      <vt:variant>
        <vt:i4>55</vt:i4>
      </vt:variant>
    </vt:vector>
  </HeadingPairs>
  <TitlesOfParts>
    <vt:vector size="60" baseType="lpstr">
      <vt:lpstr>Predstavitev2</vt:lpstr>
      <vt:lpstr>Officeova tema</vt:lpstr>
      <vt:lpstr>1_Officeova tema</vt:lpstr>
      <vt:lpstr>2_Officeova tema</vt:lpstr>
      <vt:lpstr>3_Officeova tema</vt:lpstr>
      <vt:lpstr> DARILA LOBIRANJE PROTIKORUPCIJSKA KLAVZULA &amp; IZJAVA O LASTNIŠKI STRUKTURI  Zakon o integriteti in preprečevanju korupcije</vt:lpstr>
      <vt:lpstr>Pojem integritete - ZIntPK</vt:lpstr>
      <vt:lpstr>Korupcija ≠ Integriteta (ZIntPK)</vt:lpstr>
      <vt:lpstr>ZIntPK - orodja za krepitev integritete v javnem sektorju</vt:lpstr>
      <vt:lpstr>Uradne osebe in družinski člani</vt:lpstr>
      <vt:lpstr>PowerPointova predstavitev</vt:lpstr>
      <vt:lpstr>Darila in integriteta uradne osebe</vt:lpstr>
      <vt:lpstr>Darila po ZIntPK</vt:lpstr>
      <vt:lpstr>Izjeme od prepovedi sprejemanja daril</vt:lpstr>
      <vt:lpstr>PowerPointova predstavitev</vt:lpstr>
      <vt:lpstr>PowerPointova predstavitev</vt:lpstr>
      <vt:lpstr>PowerPointova predstavitev</vt:lpstr>
      <vt:lpstr>Prepovedi glede pogojno dovoljenih daril</vt:lpstr>
      <vt:lpstr>PowerPointova predstavitev</vt:lpstr>
      <vt:lpstr>PowerPointova predstavitev</vt:lpstr>
      <vt:lpstr>PowerPointova predstavitev</vt:lpstr>
      <vt:lpstr>Dolžnosti prejemnika darila</vt:lpstr>
      <vt:lpstr>Dolžnosti subjekta javnega sektorja</vt:lpstr>
      <vt:lpstr>Dolžnosti subjekta javnega sektorja</vt:lpstr>
      <vt:lpstr>Kršitve določb ZIntPK glede daril</vt:lpstr>
      <vt:lpstr>PowerPointova predstavitev</vt:lpstr>
      <vt:lpstr>Kaj je lobiranje?</vt:lpstr>
      <vt:lpstr>Zakaj regulacija lobiranja?</vt:lpstr>
      <vt:lpstr>Kaj je lobiranje?</vt:lpstr>
      <vt:lpstr>Lobiranec</vt:lpstr>
      <vt:lpstr>Kdo niso lobiranci? – POZOR!</vt:lpstr>
      <vt:lpstr>Lobisti</vt:lpstr>
      <vt:lpstr>Registrirani lobisti</vt:lpstr>
      <vt:lpstr>Registrirani lobisti</vt:lpstr>
      <vt:lpstr>Registrirani lobisti</vt:lpstr>
      <vt:lpstr>Neregistrirani lobisti</vt:lpstr>
      <vt:lpstr>Kdo niso neregistrirani lobisti? – POZOR!</vt:lpstr>
      <vt:lpstr>Neregistrirani lobisti</vt:lpstr>
      <vt:lpstr>Neregistrirani lobisti</vt:lpstr>
      <vt:lpstr>Interesne organizacije</vt:lpstr>
      <vt:lpstr>KAKO MORA LOBIRANJE POTEKATI?</vt:lpstr>
      <vt:lpstr>Kako mora lobiranje potekati?</vt:lpstr>
      <vt:lpstr>Dovoljeno vplivanje</vt:lpstr>
      <vt:lpstr>Dovoljeno vplivanje</vt:lpstr>
      <vt:lpstr>Nedovoljeno vplivanje</vt:lpstr>
      <vt:lpstr>Poročanje</vt:lpstr>
      <vt:lpstr>Poročanje</vt:lpstr>
      <vt:lpstr>Poročanje</vt:lpstr>
      <vt:lpstr>Kršitve določb ZIntPK o lobiranju</vt:lpstr>
      <vt:lpstr>PowerPointova predstavitev</vt:lpstr>
      <vt:lpstr>Protikorupcijska klavzula</vt:lpstr>
      <vt:lpstr>Protikorupcijska klavzula</vt:lpstr>
      <vt:lpstr>Protikorupcijska klavzula</vt:lpstr>
      <vt:lpstr>Protikorupcijska klavzula – izjeme po 5. odst. 14. člena ZIntPK</vt:lpstr>
      <vt:lpstr>Kršitve določb obveznosti vključitve PK</vt:lpstr>
      <vt:lpstr>PowerPointova predstavitev</vt:lpstr>
      <vt:lpstr>Izjava o lastniški strukturi ponudnika</vt:lpstr>
      <vt:lpstr>Izjava o lastniški strukturi ponudnika</vt:lpstr>
      <vt:lpstr>Kršitve določb obveznosti pridobitve ILS</vt:lpstr>
      <vt:lpstr>Hvala za pozornost!</vt:lpstr>
    </vt:vector>
  </TitlesOfParts>
  <Company>DELO d.d.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KOMISIJA ZA PREPREČEVANJE KORUPCIJE</dc:title>
  <dc:creator>jskrbec</dc:creator>
  <cp:lastModifiedBy>Vita Habjan-Barborič</cp:lastModifiedBy>
  <cp:revision>246</cp:revision>
  <cp:lastPrinted>2021-04-16T04:33:43Z</cp:lastPrinted>
  <dcterms:created xsi:type="dcterms:W3CDTF">2017-10-02T13:40:20Z</dcterms:created>
  <dcterms:modified xsi:type="dcterms:W3CDTF">2022-09-20T12:16:07Z</dcterms:modified>
</cp:coreProperties>
</file>