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367" r:id="rId6"/>
    <p:sldId id="309" r:id="rId7"/>
    <p:sldId id="257" r:id="rId8"/>
    <p:sldId id="286" r:id="rId9"/>
    <p:sldId id="279" r:id="rId10"/>
    <p:sldId id="281" r:id="rId11"/>
    <p:sldId id="283" r:id="rId12"/>
    <p:sldId id="280" r:id="rId13"/>
    <p:sldId id="287" r:id="rId14"/>
    <p:sldId id="288" r:id="rId15"/>
    <p:sldId id="284" r:id="rId16"/>
    <p:sldId id="285" r:id="rId17"/>
    <p:sldId id="289" r:id="rId18"/>
    <p:sldId id="290" r:id="rId19"/>
    <p:sldId id="305" r:id="rId20"/>
    <p:sldId id="312" r:id="rId21"/>
    <p:sldId id="314" r:id="rId22"/>
    <p:sldId id="313" r:id="rId23"/>
    <p:sldId id="363" r:id="rId24"/>
    <p:sldId id="316" r:id="rId25"/>
    <p:sldId id="318" r:id="rId26"/>
    <p:sldId id="317" r:id="rId27"/>
    <p:sldId id="315" r:id="rId28"/>
    <p:sldId id="354" r:id="rId29"/>
    <p:sldId id="319" r:id="rId30"/>
    <p:sldId id="320" r:id="rId31"/>
    <p:sldId id="321" r:id="rId32"/>
    <p:sldId id="365" r:id="rId33"/>
    <p:sldId id="291" r:id="rId34"/>
    <p:sldId id="292" r:id="rId35"/>
    <p:sldId id="294" r:id="rId36"/>
    <p:sldId id="293" r:id="rId37"/>
    <p:sldId id="295" r:id="rId38"/>
    <p:sldId id="296" r:id="rId39"/>
    <p:sldId id="297" r:id="rId40"/>
    <p:sldId id="298" r:id="rId41"/>
    <p:sldId id="299" r:id="rId42"/>
    <p:sldId id="300" r:id="rId43"/>
    <p:sldId id="302" r:id="rId44"/>
    <p:sldId id="303" r:id="rId45"/>
    <p:sldId id="306" r:id="rId46"/>
    <p:sldId id="307" r:id="rId47"/>
    <p:sldId id="308" r:id="rId48"/>
    <p:sldId id="304" r:id="rId49"/>
    <p:sldId id="311" r:id="rId50"/>
    <p:sldId id="322" r:id="rId51"/>
    <p:sldId id="323" r:id="rId52"/>
    <p:sldId id="324" r:id="rId53"/>
    <p:sldId id="325" r:id="rId54"/>
    <p:sldId id="326" r:id="rId55"/>
    <p:sldId id="328" r:id="rId56"/>
    <p:sldId id="329" r:id="rId57"/>
    <p:sldId id="330" r:id="rId58"/>
    <p:sldId id="331" r:id="rId59"/>
    <p:sldId id="332" r:id="rId60"/>
    <p:sldId id="333" r:id="rId61"/>
    <p:sldId id="353" r:id="rId62"/>
    <p:sldId id="334" r:id="rId63"/>
    <p:sldId id="335" r:id="rId64"/>
    <p:sldId id="336" r:id="rId65"/>
    <p:sldId id="337" r:id="rId66"/>
    <p:sldId id="366" r:id="rId67"/>
    <p:sldId id="338" r:id="rId68"/>
    <p:sldId id="339" r:id="rId69"/>
    <p:sldId id="340" r:id="rId70"/>
    <p:sldId id="341" r:id="rId71"/>
    <p:sldId id="342" r:id="rId72"/>
    <p:sldId id="344" r:id="rId73"/>
    <p:sldId id="345" r:id="rId74"/>
    <p:sldId id="346" r:id="rId75"/>
    <p:sldId id="347" r:id="rId76"/>
    <p:sldId id="348" r:id="rId77"/>
    <p:sldId id="349" r:id="rId78"/>
    <p:sldId id="350" r:id="rId79"/>
    <p:sldId id="351" r:id="rId80"/>
    <p:sldId id="352" r:id="rId81"/>
    <p:sldId id="355" r:id="rId82"/>
    <p:sldId id="358" r:id="rId83"/>
    <p:sldId id="364" r:id="rId84"/>
    <p:sldId id="356" r:id="rId85"/>
    <p:sldId id="360" r:id="rId86"/>
    <p:sldId id="361" r:id="rId87"/>
    <p:sldId id="359" r:id="rId88"/>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BCA"/>
    <a:srgbClr val="66CCFF"/>
    <a:srgbClr val="8EC8E2"/>
    <a:srgbClr val="80B2DC"/>
    <a:srgbClr val="E8F2FC"/>
    <a:srgbClr val="E0EDF8"/>
    <a:srgbClr val="E4F2FA"/>
    <a:srgbClr val="E8F2F6"/>
    <a:srgbClr val="C7DE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rednji slog 2 – poudarek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6" autoAdjust="0"/>
    <p:restoredTop sz="94660"/>
  </p:normalViewPr>
  <p:slideViewPr>
    <p:cSldViewPr snapToGrid="0">
      <p:cViewPr varScale="1">
        <p:scale>
          <a:sx n="125" d="100"/>
          <a:sy n="125" d="100"/>
        </p:scale>
        <p:origin x="30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31289B1-E07B-F426-D32C-88F643BEC1F8}"/>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2ED20489-6E4C-14FF-2737-0DB01C0CA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B88B3C77-0100-D12E-E9DE-FB25A89F9851}"/>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1E17F5A2-E51C-4B6B-49ED-F5DDD8F7D9DA}"/>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D189EF4-D88A-EC74-E58B-D773216C12FB}"/>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4142474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B25C6C1-5C0A-A776-EEFF-8680511C1F56}"/>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4147E77-2B25-FC5B-25D8-6B4F2D7278B0}"/>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6171100-1FA1-C605-A7E9-FC754CCE5D23}"/>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E645A3A4-F61F-DC66-8584-4684F5628301}"/>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90F2507B-4F36-A621-25C4-DD7AC3BD7F12}"/>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337720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71A999F0-D5B5-E953-FF8D-F1BB113990EA}"/>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513DD8A-1320-5C17-F414-A84705A866D2}"/>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201C0485-B7B4-6CC6-7815-895E2BF60ADB}"/>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AF27CBC2-9E81-3A5C-4999-706C16E59B31}"/>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DC97ECC-F151-9958-6794-A984D7D0D7E5}"/>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337397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9D7C9D-8CC4-DD45-B5D7-A72B12BFFC60}"/>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41A6F580-BBAB-2606-11F7-B6E8A1759F9F}"/>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720E5560-6B3D-FC21-99C7-D455F1769300}"/>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67571301-D865-6FCB-54A2-D38D8A731A8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F7F6750D-09B1-FB23-3CF9-BE6E9657E123}"/>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3596477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9FD8D92-9D7C-B0FE-4D7B-74ABA48CB572}"/>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38AE4C24-523C-90BA-BED2-B9E47E073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2B39DA65-7E0D-7B3D-CDBF-9F4FC6759D1E}"/>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EDF20CEF-00B6-3DBB-317A-CB5BD378AFD1}"/>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F8834B1-D66E-CE3D-02DD-C472691C7156}"/>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218809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B0D2252-FE9A-2570-85D2-30AE85551931}"/>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D52C7811-B3BA-BC48-B571-9A8EF8B74BF8}"/>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41181218-DB23-BC5B-D6AD-CAE22CBD48C9}"/>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38CD29DD-A7FA-3EDB-4380-971E8FDB2E14}"/>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6" name="Označba mesta noge 5">
            <a:extLst>
              <a:ext uri="{FF2B5EF4-FFF2-40B4-BE49-F238E27FC236}">
                <a16:creationId xmlns:a16="http://schemas.microsoft.com/office/drawing/2014/main" id="{5E28A7C4-3DA2-CF0F-A3C9-BF525AA596D4}"/>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8C090FFA-6258-AA39-9BC7-295FCAC79671}"/>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330568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D261DE-ECA9-B65D-035A-6F0B4661F005}"/>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891D9AA8-228F-0A51-44AB-F2D3E8801C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8218FA28-37FF-80EF-2333-43F2C7F4E7E1}"/>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A0C519B0-08F0-6A5F-0115-2EDF8110EB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5F246C48-B2FE-798A-2810-B2BD699B9F02}"/>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0172178C-864A-A00A-5A99-083EA377AB1B}"/>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8" name="Označba mesta noge 7">
            <a:extLst>
              <a:ext uri="{FF2B5EF4-FFF2-40B4-BE49-F238E27FC236}">
                <a16:creationId xmlns:a16="http://schemas.microsoft.com/office/drawing/2014/main" id="{3D297AE5-0E5B-1665-D33D-A1A1339296E5}"/>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34F8A03-A0FC-29EA-7582-CDD8F6BB21A1}"/>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26599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C123CFE-408A-7DED-4498-3524E5FAC466}"/>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CF4E532C-42BA-782B-166A-3BCDFC5C46F3}"/>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4" name="Označba mesta noge 3">
            <a:extLst>
              <a:ext uri="{FF2B5EF4-FFF2-40B4-BE49-F238E27FC236}">
                <a16:creationId xmlns:a16="http://schemas.microsoft.com/office/drawing/2014/main" id="{1BA479F6-D2F1-5EEB-A549-EB2A0AD25F3A}"/>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929297AE-6991-8176-AC05-303356A5FC26}"/>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369100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132B8D93-B011-EDE3-771B-7227C0F3111A}"/>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3" name="Označba mesta noge 2">
            <a:extLst>
              <a:ext uri="{FF2B5EF4-FFF2-40B4-BE49-F238E27FC236}">
                <a16:creationId xmlns:a16="http://schemas.microsoft.com/office/drawing/2014/main" id="{51E2C2DD-3AC0-1164-F3E4-BB65D905980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A470DB9B-53BC-FE16-22B8-6999DB3B70EF}"/>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1537122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34B11B-3494-3A4B-7C10-05F3AB07525E}"/>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8E2E9A9F-E6F1-0514-7EF3-4DDDC2CAC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17887437-0286-AD24-7C29-075BE9D95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14053ABE-CA68-DD3E-C8DF-1D05DD6E6583}"/>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6" name="Označba mesta noge 5">
            <a:extLst>
              <a:ext uri="{FF2B5EF4-FFF2-40B4-BE49-F238E27FC236}">
                <a16:creationId xmlns:a16="http://schemas.microsoft.com/office/drawing/2014/main" id="{82B6927A-9A58-CA62-9122-862DE5D29037}"/>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6E9C46A5-FB02-A937-18E2-F314E863005D}"/>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45352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9EC368-39A5-E5CA-0A25-735EE9C7CB2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DB70A826-F74D-3133-BA4B-64E7E92A3D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5CC5947B-F06D-E815-6D40-DB5359530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04D42D09-E6CD-55C6-D710-775E02250FE0}"/>
              </a:ext>
            </a:extLst>
          </p:cNvPr>
          <p:cNvSpPr>
            <a:spLocks noGrp="1"/>
          </p:cNvSpPr>
          <p:nvPr>
            <p:ph type="dt" sz="half" idx="10"/>
          </p:nvPr>
        </p:nvSpPr>
        <p:spPr/>
        <p:txBody>
          <a:bodyPr/>
          <a:lstStyle/>
          <a:p>
            <a:fld id="{1805F926-07C1-4622-B936-B4C5865E1FA3}" type="datetimeFigureOut">
              <a:rPr lang="sl-SI" smtClean="0"/>
              <a:t>22. 11. 2023</a:t>
            </a:fld>
            <a:endParaRPr lang="sl-SI"/>
          </a:p>
        </p:txBody>
      </p:sp>
      <p:sp>
        <p:nvSpPr>
          <p:cNvPr id="6" name="Označba mesta noge 5">
            <a:extLst>
              <a:ext uri="{FF2B5EF4-FFF2-40B4-BE49-F238E27FC236}">
                <a16:creationId xmlns:a16="http://schemas.microsoft.com/office/drawing/2014/main" id="{0DE2BBA4-C67E-DBDA-598E-6E68A35D3909}"/>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AE3BA90A-CF06-902A-9F1E-E179C656AA3B}"/>
              </a:ext>
            </a:extLst>
          </p:cNvPr>
          <p:cNvSpPr>
            <a:spLocks noGrp="1"/>
          </p:cNvSpPr>
          <p:nvPr>
            <p:ph type="sldNum" sz="quarter" idx="12"/>
          </p:nvPr>
        </p:nvSpPr>
        <p:spPr/>
        <p:txBody>
          <a:bodyPr/>
          <a:lstStyle/>
          <a:p>
            <a:fld id="{3A13E823-C8A9-49AF-9ED2-C4E2A2B4F166}" type="slidenum">
              <a:rPr lang="sl-SI" smtClean="0"/>
              <a:t>‹#›</a:t>
            </a:fld>
            <a:endParaRPr lang="sl-SI"/>
          </a:p>
        </p:txBody>
      </p:sp>
    </p:spTree>
    <p:extLst>
      <p:ext uri="{BB962C8B-B14F-4D97-AF65-F5344CB8AC3E}">
        <p14:creationId xmlns:p14="http://schemas.microsoft.com/office/powerpoint/2010/main" val="202729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19E6D273-DB28-1BED-1764-CF74CF9CA7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A4A742EF-A908-7F30-E0C5-D341E26054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690E283-D313-2AB8-D9BC-DC2406803D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5F926-07C1-4622-B936-B4C5865E1FA3}" type="datetimeFigureOut">
              <a:rPr lang="sl-SI" smtClean="0"/>
              <a:t>22. 11. 2023</a:t>
            </a:fld>
            <a:endParaRPr lang="sl-SI"/>
          </a:p>
        </p:txBody>
      </p:sp>
      <p:sp>
        <p:nvSpPr>
          <p:cNvPr id="5" name="Označba mesta noge 4">
            <a:extLst>
              <a:ext uri="{FF2B5EF4-FFF2-40B4-BE49-F238E27FC236}">
                <a16:creationId xmlns:a16="http://schemas.microsoft.com/office/drawing/2014/main" id="{502A65CA-EAA1-5669-1CB0-EFA65EF770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67196070-D7EF-33C6-60E2-0CEA0EDA4B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3E823-C8A9-49AF-9ED2-C4E2A2B4F166}" type="slidenum">
              <a:rPr lang="sl-SI" smtClean="0"/>
              <a:t>‹#›</a:t>
            </a:fld>
            <a:endParaRPr lang="sl-SI"/>
          </a:p>
        </p:txBody>
      </p:sp>
    </p:spTree>
    <p:extLst>
      <p:ext uri="{BB962C8B-B14F-4D97-AF65-F5344CB8AC3E}">
        <p14:creationId xmlns:p14="http://schemas.microsoft.com/office/powerpoint/2010/main" val="285172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podatki.gov.si/dataset/evidenca-organizacij-v-javnem-intersu-v-mladinskem-sektorj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odatki.gov.si/dataset/ursm-register-mladinskih-svetov"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podatki.gov.si/dataset/evidenca-organizacij-v-javnem-intersu-v-mladinskem-sektorj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odatki.gov.si/dataset/ursm-register-mladinskih-svetov"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gov.si/drzavni-organi/ministrstva/ministrstvo-za-vzgojo-in-izobrazevanje/o-ministrstvu/sluzba-za-izvajanje-kohezijske-politik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evropskasredstva.si/evropska-kohezijska-politika/is-e-ma2/" TargetMode="External"/><Relationship Id="rId4" Type="http://schemas.openxmlformats.org/officeDocument/2006/relationships/hyperlink" Target="https://evropskasredstva.si/evropska-kohezijska-politika/navodila-in-smernice/"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podatki.gov.si/dataset/evidenca-organizacij-v-javnem-intersu-v-mladinskem-sektorj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odatki.gov.si/dataset/ursm-register-mladinskih-svetov" TargetMode="Externa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gov.si/drzavni-organi/ministrstva/ministrstvo-za-vzgojo-in-izobrazevanje/o-ministrstvu/sluzba-za-izvajanje-kohezijske-politik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evropskasredstva.si/evropska-kohezijska-politika/is-e-ma2/" TargetMode="External"/><Relationship Id="rId4" Type="http://schemas.openxmlformats.org/officeDocument/2006/relationships/hyperlink" Target="https://evropskasredstva.si/evropska-kohezijska-politika/navodila-in-smernice/" TargetMode="Externa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www.si-trust.gov.si/sl/digitalna-potrdila/fizicne-osebe/" TargetMode="External"/><Relationship Id="rId2" Type="http://schemas.openxmlformats.org/officeDocument/2006/relationships/hyperlink" Target="https://www.si-trust.gov.si/sl/si-pas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evropskasredstva.si/" TargetMode="External"/><Relationship Id="rId7" Type="http://schemas.openxmlformats.org/officeDocument/2006/relationships/image" Target="../media/image1.png"/><Relationship Id="rId2" Type="http://schemas.openxmlformats.org/officeDocument/2006/relationships/hyperlink" Target="https://www.gov.si/zbirke/javne-objave/javni-razpis-z-mladinskim-delom-proti-prekarnosti-mladih/" TargetMode="External"/><Relationship Id="rId1" Type="http://schemas.openxmlformats.org/officeDocument/2006/relationships/slideLayout" Target="../slideLayouts/slideLayout2.xml"/><Relationship Id="rId6" Type="http://schemas.openxmlformats.org/officeDocument/2006/relationships/hyperlink" Target="https://www.gov.si/drzavni-organi/ministrstva/ministrstvo-za-vzgojo-in-izobrazevanje/o-ministrstvu/sluzba-za-izvajanje-kohezijske-politike/" TargetMode="External"/><Relationship Id="rId5" Type="http://schemas.openxmlformats.org/officeDocument/2006/relationships/hyperlink" Target="https://evropskasredstva.si/evropska-kohezijska-politika/navodila-in-smernice/" TargetMode="External"/><Relationship Id="rId4" Type="http://schemas.openxmlformats.org/officeDocument/2006/relationships/hyperlink" Target="https://evropskasredstva.si/evropska-kohezijska-politika/kljucni-dokumenti/" TargetMode="Externa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atalija.ravnikar@gov.si"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5AB737-4475-4941-D5D3-DA56769469BD}"/>
              </a:ext>
            </a:extLst>
          </p:cNvPr>
          <p:cNvSpPr>
            <a:spLocks noGrp="1"/>
          </p:cNvSpPr>
          <p:nvPr>
            <p:ph type="ctrTitle"/>
          </p:nvPr>
        </p:nvSpPr>
        <p:spPr>
          <a:xfrm>
            <a:off x="1420368" y="1794635"/>
            <a:ext cx="8961120" cy="3772069"/>
          </a:xfrm>
        </p:spPr>
        <p:txBody>
          <a:bodyPr>
            <a:noAutofit/>
          </a:bodyPr>
          <a:lstStyle/>
          <a:p>
            <a:br>
              <a:rPr lang="sl-SI" sz="2800" b="1" dirty="0">
                <a:solidFill>
                  <a:srgbClr val="0070C0"/>
                </a:solidFill>
              </a:rPr>
            </a:br>
            <a:br>
              <a:rPr lang="sl-SI" sz="2800" b="1" dirty="0">
                <a:solidFill>
                  <a:srgbClr val="0070C0"/>
                </a:solidFill>
              </a:rPr>
            </a:br>
            <a:br>
              <a:rPr lang="sl-SI" sz="2800" b="1" dirty="0">
                <a:solidFill>
                  <a:srgbClr val="0070C0"/>
                </a:solidFill>
              </a:rPr>
            </a:br>
            <a:br>
              <a:rPr lang="sl-SI" sz="2800" b="1" dirty="0">
                <a:solidFill>
                  <a:srgbClr val="0070C0"/>
                </a:solidFill>
              </a:rPr>
            </a:br>
            <a:br>
              <a:rPr lang="sl-SI" sz="2800" b="1" dirty="0">
                <a:solidFill>
                  <a:srgbClr val="0070C0"/>
                </a:solidFill>
              </a:rPr>
            </a:br>
            <a:br>
              <a:rPr lang="sl-SI" sz="2800" b="1" dirty="0">
                <a:solidFill>
                  <a:srgbClr val="0070C0"/>
                </a:solidFill>
              </a:rPr>
            </a:br>
            <a:br>
              <a:rPr lang="sl-SI" sz="2800" b="1" dirty="0">
                <a:solidFill>
                  <a:srgbClr val="0070C0"/>
                </a:solidFill>
              </a:rPr>
            </a:br>
            <a:r>
              <a:rPr lang="sl-SI" sz="3200" b="1" dirty="0">
                <a:solidFill>
                  <a:srgbClr val="0070C0"/>
                </a:solidFill>
                <a:effectLst>
                  <a:outerShdw blurRad="38100" dist="38100" dir="2700000" algn="tl">
                    <a:srgbClr val="000000">
                      <a:alpha val="43137"/>
                    </a:srgbClr>
                  </a:outerShdw>
                </a:effectLst>
              </a:rPr>
              <a:t>JAVNI RAZPIS </a:t>
            </a:r>
            <a:br>
              <a:rPr lang="sl-SI" sz="3200" b="1" dirty="0">
                <a:solidFill>
                  <a:srgbClr val="0070C0"/>
                </a:solidFill>
                <a:effectLst>
                  <a:outerShdw blurRad="38100" dist="38100" dir="2700000" algn="tl">
                    <a:srgbClr val="000000">
                      <a:alpha val="43137"/>
                    </a:srgbClr>
                  </a:outerShdw>
                </a:effectLst>
              </a:rPr>
            </a:br>
            <a:r>
              <a:rPr lang="sl-SI" sz="3200" b="1" dirty="0">
                <a:solidFill>
                  <a:srgbClr val="0070C0"/>
                </a:solidFill>
                <a:effectLst>
                  <a:outerShdw blurRad="38100" dist="38100" dir="2700000" algn="tl">
                    <a:srgbClr val="000000">
                      <a:alpha val="43137"/>
                    </a:srgbClr>
                  </a:outerShdw>
                </a:effectLst>
              </a:rPr>
              <a:t>„Z MLADINSKIM DELOM PROTI PREKARNOSTI MLADIH“</a:t>
            </a:r>
            <a:br>
              <a:rPr lang="sl-SI" sz="2800" b="1" dirty="0">
                <a:solidFill>
                  <a:srgbClr val="0070C0"/>
                </a:solidFill>
              </a:rPr>
            </a:br>
            <a:r>
              <a:rPr lang="sl-SI" sz="2000" dirty="0"/>
              <a:t>(krajši naslov javnega razpisa: JR MDPM)</a:t>
            </a:r>
            <a:br>
              <a:rPr lang="sl-SI" sz="2000" dirty="0"/>
            </a:br>
            <a:br>
              <a:rPr lang="sl-SI" sz="2800" dirty="0">
                <a:solidFill>
                  <a:srgbClr val="0070C0"/>
                </a:solidFill>
              </a:rPr>
            </a:br>
            <a:r>
              <a:rPr lang="sl-SI" sz="2000" dirty="0"/>
              <a:t>Uradni list RS, št. 113/2023 z dne 10. 11. 2023</a:t>
            </a:r>
            <a:br>
              <a:rPr lang="sl-SI" sz="2000" b="1" dirty="0"/>
            </a:br>
            <a:br>
              <a:rPr lang="sl-SI" sz="2000" b="1" dirty="0"/>
            </a:br>
            <a:br>
              <a:rPr lang="sl-SI" sz="2400" b="1" dirty="0"/>
            </a:br>
            <a:r>
              <a:rPr lang="sl-SI" sz="2800" b="1" dirty="0">
                <a:solidFill>
                  <a:srgbClr val="0070C0"/>
                </a:solidFill>
              </a:rPr>
              <a:t>INFORMATIVNI DAN ZA PRIJAVITELJE</a:t>
            </a:r>
            <a:br>
              <a:rPr lang="sl-SI" sz="2800" b="1" dirty="0">
                <a:solidFill>
                  <a:srgbClr val="0070C0"/>
                </a:solidFill>
              </a:rPr>
            </a:br>
            <a:r>
              <a:rPr lang="sl-SI" sz="2800" b="1" dirty="0">
                <a:solidFill>
                  <a:srgbClr val="0070C0"/>
                </a:solidFill>
              </a:rPr>
              <a:t>Ljubljana, 17. 11. 2023</a:t>
            </a:r>
          </a:p>
        </p:txBody>
      </p:sp>
      <p:pic>
        <p:nvPicPr>
          <p:cNvPr id="1026" name="Slika 1">
            <a:extLst>
              <a:ext uri="{FF2B5EF4-FFF2-40B4-BE49-F238E27FC236}">
                <a16:creationId xmlns:a16="http://schemas.microsoft.com/office/drawing/2014/main" id="{52670494-FEDF-3475-3D6F-93B7B08BC5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368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D304259-DB07-EBFE-475C-16915B52F205}"/>
              </a:ext>
            </a:extLst>
          </p:cNvPr>
          <p:cNvSpPr>
            <a:spLocks noGrp="1"/>
          </p:cNvSpPr>
          <p:nvPr>
            <p:ph idx="1"/>
          </p:nvPr>
        </p:nvSpPr>
        <p:spPr>
          <a:xfrm>
            <a:off x="838200" y="1045337"/>
            <a:ext cx="10515600" cy="5354108"/>
          </a:xfrm>
        </p:spPr>
        <p:txBody>
          <a:bodyPr>
            <a:normAutofit fontScale="85000" lnSpcReduction="20000"/>
          </a:bodyPr>
          <a:lstStyle/>
          <a:p>
            <a:r>
              <a:rPr lang="sl-SI" sz="2000" b="1" dirty="0">
                <a:latin typeface="+mj-lt"/>
              </a:rPr>
              <a:t>Udeleženci programa: </a:t>
            </a:r>
            <a:r>
              <a:rPr lang="sl-SI" sz="2000" dirty="0">
                <a:latin typeface="+mj-lt"/>
              </a:rPr>
              <a:t>mladinski delavci </a:t>
            </a:r>
          </a:p>
          <a:p>
            <a:r>
              <a:rPr lang="sl-SI" sz="2000" b="1" dirty="0">
                <a:latin typeface="+mj-lt"/>
              </a:rPr>
              <a:t>Trajanje programa</a:t>
            </a:r>
            <a:r>
              <a:rPr lang="sl-SI" sz="2000" dirty="0">
                <a:latin typeface="+mj-lt"/>
              </a:rPr>
              <a:t>: najmanj 20 ur (teoretični in praktični del)</a:t>
            </a:r>
          </a:p>
          <a:p>
            <a:r>
              <a:rPr lang="sl-SI" sz="2000" b="1" dirty="0">
                <a:latin typeface="+mj-lt"/>
              </a:rPr>
              <a:t>Terminski načrt izvajanja programa</a:t>
            </a:r>
            <a:r>
              <a:rPr lang="sl-SI" sz="2000" dirty="0">
                <a:latin typeface="+mj-lt"/>
              </a:rPr>
              <a:t>: </a:t>
            </a:r>
            <a:endParaRPr lang="sl-SI" sz="1800" dirty="0">
              <a:latin typeface="+mj-lt"/>
            </a:endParaRPr>
          </a:p>
          <a:p>
            <a:pPr lvl="1">
              <a:buFont typeface="Wingdings" panose="05000000000000000000" pitchFamily="2" charset="2"/>
              <a:buChar char="v"/>
            </a:pPr>
            <a:r>
              <a:rPr lang="sl-SI" sz="1900" dirty="0">
                <a:latin typeface="+mj-lt"/>
              </a:rPr>
              <a:t>2024 – najmanj 3 izvedbe, od tega: </a:t>
            </a:r>
          </a:p>
          <a:p>
            <a:pPr lvl="2">
              <a:buFont typeface="Wingdings" panose="05000000000000000000" pitchFamily="2" charset="2"/>
              <a:buChar char="v"/>
            </a:pPr>
            <a:r>
              <a:rPr lang="sl-SI" sz="1700" dirty="0">
                <a:latin typeface="+mj-lt"/>
              </a:rPr>
              <a:t>Prva izvedba junija 2024</a:t>
            </a:r>
          </a:p>
          <a:p>
            <a:pPr lvl="2">
              <a:buFont typeface="Wingdings" panose="05000000000000000000" pitchFamily="2" charset="2"/>
              <a:buChar char="v"/>
            </a:pPr>
            <a:r>
              <a:rPr lang="sl-SI" sz="1700" dirty="0">
                <a:latin typeface="+mj-lt"/>
              </a:rPr>
              <a:t>Druga izvedba najkasneje avgusta 2024 (izvedba v celoti)</a:t>
            </a:r>
          </a:p>
          <a:p>
            <a:pPr marL="457200" lvl="1" indent="0">
              <a:buNone/>
            </a:pPr>
            <a:endParaRPr lang="sl-SI" sz="1800" dirty="0">
              <a:latin typeface="+mj-lt"/>
            </a:endParaRPr>
          </a:p>
          <a:p>
            <a:pPr lvl="1">
              <a:buFont typeface="Wingdings" panose="05000000000000000000" pitchFamily="2" charset="2"/>
              <a:buChar char="v"/>
            </a:pPr>
            <a:r>
              <a:rPr lang="sl-SI" sz="1900" dirty="0">
                <a:latin typeface="+mj-lt"/>
              </a:rPr>
              <a:t>2025 – najmanj 4 izvedbe</a:t>
            </a:r>
          </a:p>
          <a:p>
            <a:pPr lvl="1">
              <a:buFont typeface="Wingdings" panose="05000000000000000000" pitchFamily="2" charset="2"/>
              <a:buChar char="v"/>
            </a:pPr>
            <a:endParaRPr lang="sl-SI" sz="1900" dirty="0">
              <a:latin typeface="+mj-lt"/>
            </a:endParaRPr>
          </a:p>
          <a:p>
            <a:pPr lvl="1">
              <a:buFont typeface="Wingdings" panose="05000000000000000000" pitchFamily="2" charset="2"/>
              <a:buChar char="v"/>
            </a:pPr>
            <a:r>
              <a:rPr lang="sl-SI" sz="1900" dirty="0">
                <a:latin typeface="+mj-lt"/>
              </a:rPr>
              <a:t>2026 – najmanj 3 izvedbe</a:t>
            </a:r>
          </a:p>
          <a:p>
            <a:endParaRPr lang="sl-SI" sz="1800" b="1" dirty="0">
              <a:latin typeface="+mj-lt"/>
            </a:endParaRPr>
          </a:p>
          <a:p>
            <a:r>
              <a:rPr lang="sl-SI" sz="1800" b="1" dirty="0">
                <a:latin typeface="+mj-lt"/>
              </a:rPr>
              <a:t>Usposabljanje se izvaja v živo</a:t>
            </a:r>
            <a:r>
              <a:rPr lang="sl-SI" sz="1800" dirty="0">
                <a:latin typeface="+mj-lt"/>
              </a:rPr>
              <a:t>, v utemeljenih primerih na daljavo ali hibridno (soglasje ministrstva!)</a:t>
            </a:r>
          </a:p>
          <a:p>
            <a:r>
              <a:rPr lang="sl-SI" sz="1800" b="1" dirty="0">
                <a:latin typeface="+mj-lt"/>
              </a:rPr>
              <a:t>Izdaja potrdila </a:t>
            </a:r>
            <a:r>
              <a:rPr lang="sl-SI" sz="1800" dirty="0">
                <a:latin typeface="+mj-lt"/>
              </a:rPr>
              <a:t>o uspešno zaključenem programu usposabljanja</a:t>
            </a:r>
          </a:p>
          <a:p>
            <a:r>
              <a:rPr lang="sl-SI" sz="1800" dirty="0">
                <a:latin typeface="+mj-lt"/>
              </a:rPr>
              <a:t>Uspešno zaključeno usposabljanje: </a:t>
            </a:r>
            <a:r>
              <a:rPr lang="sl-SI" sz="1800" b="1" dirty="0">
                <a:latin typeface="+mj-lt"/>
              </a:rPr>
              <a:t>80% prisotnost udeleženca</a:t>
            </a:r>
          </a:p>
          <a:p>
            <a:r>
              <a:rPr lang="sl-SI" sz="1800" dirty="0">
                <a:latin typeface="+mj-lt"/>
              </a:rPr>
              <a:t>Predavatelji programa – </a:t>
            </a:r>
            <a:r>
              <a:rPr lang="sl-SI" sz="1800" b="1" dirty="0">
                <a:latin typeface="+mj-lt"/>
              </a:rPr>
              <a:t>minimalni obseg znanja izobraževalca za posamezno vsebinsko (pod)področje</a:t>
            </a:r>
            <a:r>
              <a:rPr lang="sl-SI" sz="1800" dirty="0">
                <a:latin typeface="+mj-lt"/>
              </a:rPr>
              <a:t> (Priloga 2b prijavnice)</a:t>
            </a:r>
          </a:p>
          <a:p>
            <a:pPr marL="0" indent="0">
              <a:buNone/>
            </a:pPr>
            <a:endParaRPr lang="sl-SI" sz="1800" dirty="0">
              <a:latin typeface="+mj-lt"/>
            </a:endParaRPr>
          </a:p>
          <a:p>
            <a:pPr marL="0" indent="0">
              <a:buNone/>
            </a:pPr>
            <a:r>
              <a:rPr lang="sl-SI" sz="1800" u="sng" dirty="0">
                <a:latin typeface="+mj-lt"/>
              </a:rPr>
              <a:t>Priprava programa usposabljanja:</a:t>
            </a:r>
          </a:p>
          <a:p>
            <a:pPr>
              <a:buFont typeface="Wingdings" panose="05000000000000000000" pitchFamily="2" charset="2"/>
              <a:buChar char="§"/>
            </a:pPr>
            <a:r>
              <a:rPr lang="sl-SI" sz="1800" dirty="0">
                <a:latin typeface="+mj-lt"/>
              </a:rPr>
              <a:t>Točka 3.1.1.1. prijavnice </a:t>
            </a:r>
          </a:p>
          <a:p>
            <a:pPr>
              <a:buFont typeface="Wingdings" panose="05000000000000000000" pitchFamily="2" charset="2"/>
              <a:buChar char="§"/>
            </a:pPr>
            <a:r>
              <a:rPr lang="sl-SI" sz="1800" dirty="0">
                <a:latin typeface="+mj-lt"/>
              </a:rPr>
              <a:t>Priloga 2b – Program usposabljanja in</a:t>
            </a:r>
          </a:p>
          <a:p>
            <a:pPr>
              <a:buFont typeface="Wingdings" panose="05000000000000000000" pitchFamily="2" charset="2"/>
              <a:buChar char="§"/>
            </a:pPr>
            <a:r>
              <a:rPr lang="sl-SI" sz="1800" dirty="0">
                <a:latin typeface="+mj-lt"/>
              </a:rPr>
              <a:t>Priloga 2c prijavnice – Organizacijski in terminski načrt izvajanja programa usposabljanja</a:t>
            </a:r>
          </a:p>
          <a:p>
            <a:pPr marL="0" indent="0">
              <a:buNone/>
            </a:pPr>
            <a:endParaRPr lang="sl-SI" dirty="0">
              <a:solidFill>
                <a:srgbClr val="FF0000"/>
              </a:solidFill>
            </a:endParaRPr>
          </a:p>
          <a:p>
            <a:endParaRPr lang="sl-SI" dirty="0"/>
          </a:p>
        </p:txBody>
      </p:sp>
      <p:pic>
        <p:nvPicPr>
          <p:cNvPr id="4" name="Slika 1">
            <a:extLst>
              <a:ext uri="{FF2B5EF4-FFF2-40B4-BE49-F238E27FC236}">
                <a16:creationId xmlns:a16="http://schemas.microsoft.com/office/drawing/2014/main" id="{FAABB02E-E720-5B95-EF5E-6D49A14BC3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slov 1">
            <a:extLst>
              <a:ext uri="{FF2B5EF4-FFF2-40B4-BE49-F238E27FC236}">
                <a16:creationId xmlns:a16="http://schemas.microsoft.com/office/drawing/2014/main" id="{EB272B8C-26A1-011A-F31A-D1EE3B617B39}"/>
              </a:ext>
            </a:extLst>
          </p:cNvPr>
          <p:cNvSpPr>
            <a:spLocks noGrp="1"/>
          </p:cNvSpPr>
          <p:nvPr>
            <p:ph type="title"/>
          </p:nvPr>
        </p:nvSpPr>
        <p:spPr>
          <a:xfrm>
            <a:off x="838200" y="365125"/>
            <a:ext cx="4355592" cy="542737"/>
          </a:xfrm>
        </p:spPr>
        <p:txBody>
          <a:bodyPr>
            <a:normAutofit/>
          </a:bodyPr>
          <a:lstStyle/>
          <a:p>
            <a:r>
              <a:rPr lang="sl-SI" sz="1800" b="1" dirty="0">
                <a:solidFill>
                  <a:srgbClr val="0070C0"/>
                </a:solidFill>
                <a:latin typeface="+mn-lt"/>
              </a:rPr>
              <a:t>SKLOP A – aktivnosti nacionalnega projekta</a:t>
            </a:r>
          </a:p>
        </p:txBody>
      </p:sp>
    </p:spTree>
    <p:extLst>
      <p:ext uri="{BB962C8B-B14F-4D97-AF65-F5344CB8AC3E}">
        <p14:creationId xmlns:p14="http://schemas.microsoft.com/office/powerpoint/2010/main" val="1456943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95ED70-BF03-862F-81EB-993CBE9516AC}"/>
              </a:ext>
            </a:extLst>
          </p:cNvPr>
          <p:cNvSpPr>
            <a:spLocks noGrp="1"/>
          </p:cNvSpPr>
          <p:nvPr>
            <p:ph type="title"/>
          </p:nvPr>
        </p:nvSpPr>
        <p:spPr/>
        <p:txBody>
          <a:bodyPr>
            <a:normAutofit/>
          </a:bodyPr>
          <a:lstStyle/>
          <a:p>
            <a:r>
              <a:rPr lang="sl-SI" sz="1800" b="1" dirty="0">
                <a:solidFill>
                  <a:srgbClr val="0070C0"/>
                </a:solidFill>
                <a:latin typeface="+mn-lt"/>
              </a:rPr>
              <a:t>SKLOP A – aktivnosti nacionalnega projekta</a:t>
            </a:r>
            <a:endParaRPr lang="sl-SI" sz="1800" dirty="0">
              <a:latin typeface="+mn-lt"/>
            </a:endParaRPr>
          </a:p>
        </p:txBody>
      </p:sp>
      <p:sp>
        <p:nvSpPr>
          <p:cNvPr id="3" name="Označba mesta vsebine 2">
            <a:extLst>
              <a:ext uri="{FF2B5EF4-FFF2-40B4-BE49-F238E27FC236}">
                <a16:creationId xmlns:a16="http://schemas.microsoft.com/office/drawing/2014/main" id="{AB1FD471-6107-3FE8-EA75-CD0AE910D563}"/>
              </a:ext>
            </a:extLst>
          </p:cNvPr>
          <p:cNvSpPr>
            <a:spLocks noGrp="1"/>
          </p:cNvSpPr>
          <p:nvPr>
            <p:ph idx="1"/>
          </p:nvPr>
        </p:nvSpPr>
        <p:spPr/>
        <p:txBody>
          <a:bodyPr/>
          <a:lstStyle/>
          <a:p>
            <a:pPr marL="457200" lvl="1" indent="0">
              <a:buNone/>
            </a:pPr>
            <a:r>
              <a:rPr lang="sl-SI" sz="2000" b="1" dirty="0">
                <a:solidFill>
                  <a:srgbClr val="0070C0"/>
                </a:solidFill>
                <a:latin typeface="+mj-lt"/>
                <a:ea typeface="+mj-ea"/>
                <a:cs typeface="+mj-cs"/>
              </a:rPr>
              <a:t>2. AKTIVNOST: </a:t>
            </a:r>
          </a:p>
          <a:p>
            <a:pPr marL="457200" lvl="1" indent="0">
              <a:buNone/>
            </a:pPr>
            <a:endParaRPr lang="sl-SI" sz="1600" dirty="0">
              <a:effectLst/>
              <a:latin typeface="Arial" panose="020B0604020202020204" pitchFamily="34" charset="0"/>
              <a:ea typeface="Times New Roman" panose="02020603050405020304" pitchFamily="18" charset="0"/>
            </a:endParaRPr>
          </a:p>
          <a:p>
            <a:pPr marL="457200" lvl="1" indent="0">
              <a:buNone/>
            </a:pPr>
            <a:r>
              <a:rPr lang="sl-SI" sz="2000" b="1" dirty="0" err="1">
                <a:solidFill>
                  <a:srgbClr val="0070C0"/>
                </a:solidFill>
                <a:latin typeface="+mj-lt"/>
                <a:ea typeface="+mj-ea"/>
                <a:cs typeface="+mj-cs"/>
              </a:rPr>
              <a:t>Evalviranje</a:t>
            </a:r>
            <a:r>
              <a:rPr lang="sl-SI" sz="2000" b="1" dirty="0">
                <a:solidFill>
                  <a:srgbClr val="0070C0"/>
                </a:solidFill>
                <a:latin typeface="+mj-lt"/>
                <a:ea typeface="+mj-ea"/>
                <a:cs typeface="+mj-cs"/>
              </a:rPr>
              <a:t> projektnih aktivnosti:</a:t>
            </a:r>
          </a:p>
          <a:p>
            <a:pPr lvl="1"/>
            <a:r>
              <a:rPr lang="sl-SI" sz="2000" dirty="0">
                <a:latin typeface="+mj-lt"/>
                <a:ea typeface="+mj-ea"/>
                <a:cs typeface="+mj-cs"/>
              </a:rPr>
              <a:t>vsebina in izvedba programa usposabljanja na ravni udeležencev in izvajalcev (predavateljev)</a:t>
            </a:r>
          </a:p>
          <a:p>
            <a:pPr lvl="1"/>
            <a:r>
              <a:rPr lang="sl-SI" sz="2000" dirty="0">
                <a:latin typeface="+mj-lt"/>
                <a:ea typeface="+mj-ea"/>
                <a:cs typeface="+mj-cs"/>
              </a:rPr>
              <a:t>zaželene evalvacije drugih projektnih aktivnosti</a:t>
            </a:r>
          </a:p>
          <a:p>
            <a:pPr lvl="1"/>
            <a:r>
              <a:rPr lang="sl-SI" sz="2000" dirty="0">
                <a:latin typeface="+mj-lt"/>
                <a:ea typeface="+mj-ea"/>
                <a:cs typeface="+mj-cs"/>
              </a:rPr>
              <a:t>najmanj 1x letno</a:t>
            </a:r>
          </a:p>
          <a:p>
            <a:pPr lvl="1"/>
            <a:r>
              <a:rPr lang="sl-SI" sz="2000" dirty="0">
                <a:latin typeface="+mj-lt"/>
                <a:ea typeface="+mj-ea"/>
                <a:cs typeface="+mj-cs"/>
              </a:rPr>
              <a:t>končna evalvacija ob zaključku izvajanja aktivnosti </a:t>
            </a:r>
          </a:p>
          <a:p>
            <a:pPr lvl="1"/>
            <a:r>
              <a:rPr lang="sl-SI" sz="2000" dirty="0">
                <a:latin typeface="+mj-lt"/>
                <a:ea typeface="+mj-ea"/>
                <a:cs typeface="+mj-cs"/>
              </a:rPr>
              <a:t>vsebino in izvedbo programa usposabljanja evalvirajo zunanji izvajalci!</a:t>
            </a:r>
          </a:p>
          <a:p>
            <a:pPr lvl="1"/>
            <a:endParaRPr lang="sl-SI" sz="1800" dirty="0">
              <a:effectLst/>
              <a:latin typeface="Arial" panose="020B0604020202020204" pitchFamily="34" charset="0"/>
              <a:ea typeface="Times New Roman" panose="02020603050405020304" pitchFamily="18" charset="0"/>
            </a:endParaRPr>
          </a:p>
        </p:txBody>
      </p:sp>
      <p:pic>
        <p:nvPicPr>
          <p:cNvPr id="4" name="Slika 1">
            <a:extLst>
              <a:ext uri="{FF2B5EF4-FFF2-40B4-BE49-F238E27FC236}">
                <a16:creationId xmlns:a16="http://schemas.microsoft.com/office/drawing/2014/main" id="{5A880A96-00E9-0B43-18FB-E99FC8A208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značba mesta vsebine 7" descr="Clipboard Partially Checked outline">
            <a:extLst>
              <a:ext uri="{FF2B5EF4-FFF2-40B4-BE49-F238E27FC236}">
                <a16:creationId xmlns:a16="http://schemas.microsoft.com/office/drawing/2014/main" id="{2E8386CB-0477-50CB-C50C-125F665CD0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34407" y="3612236"/>
            <a:ext cx="1244990" cy="1244990"/>
          </a:xfrm>
          <a:prstGeom prst="rect">
            <a:avLst/>
          </a:prstGeom>
        </p:spPr>
      </p:pic>
    </p:spTree>
    <p:extLst>
      <p:ext uri="{BB962C8B-B14F-4D97-AF65-F5344CB8AC3E}">
        <p14:creationId xmlns:p14="http://schemas.microsoft.com/office/powerpoint/2010/main" val="309640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95ED70-BF03-862F-81EB-993CBE9516AC}"/>
              </a:ext>
            </a:extLst>
          </p:cNvPr>
          <p:cNvSpPr>
            <a:spLocks noGrp="1"/>
          </p:cNvSpPr>
          <p:nvPr>
            <p:ph type="title"/>
          </p:nvPr>
        </p:nvSpPr>
        <p:spPr/>
        <p:txBody>
          <a:bodyPr>
            <a:normAutofit/>
          </a:bodyPr>
          <a:lstStyle/>
          <a:p>
            <a:r>
              <a:rPr lang="sl-SI" sz="1800" b="1" dirty="0">
                <a:solidFill>
                  <a:srgbClr val="0070C0"/>
                </a:solidFill>
                <a:latin typeface="+mn-lt"/>
              </a:rPr>
              <a:t>SKLOP A – aktivnosti nacionalnega projekta</a:t>
            </a:r>
            <a:endParaRPr lang="sl-SI" sz="1800" dirty="0">
              <a:latin typeface="+mn-lt"/>
            </a:endParaRPr>
          </a:p>
        </p:txBody>
      </p:sp>
      <p:sp>
        <p:nvSpPr>
          <p:cNvPr id="3" name="Označba mesta vsebine 2">
            <a:extLst>
              <a:ext uri="{FF2B5EF4-FFF2-40B4-BE49-F238E27FC236}">
                <a16:creationId xmlns:a16="http://schemas.microsoft.com/office/drawing/2014/main" id="{AB1FD471-6107-3FE8-EA75-CD0AE910D563}"/>
              </a:ext>
            </a:extLst>
          </p:cNvPr>
          <p:cNvSpPr>
            <a:spLocks noGrp="1"/>
          </p:cNvSpPr>
          <p:nvPr>
            <p:ph idx="1"/>
          </p:nvPr>
        </p:nvSpPr>
        <p:spPr>
          <a:xfrm>
            <a:off x="838200" y="1834747"/>
            <a:ext cx="10515600" cy="4351338"/>
          </a:xfrm>
        </p:spPr>
        <p:txBody>
          <a:bodyPr>
            <a:normAutofit lnSpcReduction="10000"/>
          </a:bodyPr>
          <a:lstStyle/>
          <a:p>
            <a:pPr marL="457200" lvl="1" indent="0">
              <a:buNone/>
            </a:pPr>
            <a:r>
              <a:rPr lang="sl-SI" sz="2000" b="1" dirty="0">
                <a:solidFill>
                  <a:srgbClr val="0070C0"/>
                </a:solidFill>
                <a:latin typeface="+mj-lt"/>
                <a:ea typeface="+mj-ea"/>
                <a:cs typeface="+mj-cs"/>
              </a:rPr>
              <a:t>3. AKTIVNOST: </a:t>
            </a:r>
          </a:p>
          <a:p>
            <a:pPr marL="457200" lvl="1" indent="0">
              <a:buNone/>
            </a:pPr>
            <a:endParaRPr lang="sl-SI" sz="1600" b="1" dirty="0">
              <a:effectLst/>
              <a:latin typeface="Arial" panose="020B0604020202020204" pitchFamily="34" charset="0"/>
              <a:ea typeface="Times New Roman" panose="02020603050405020304" pitchFamily="18" charset="0"/>
            </a:endParaRPr>
          </a:p>
          <a:p>
            <a:pPr marL="457200" lvl="1" indent="0">
              <a:buNone/>
            </a:pPr>
            <a:r>
              <a:rPr lang="sl-SI" sz="2000" b="1" dirty="0">
                <a:solidFill>
                  <a:srgbClr val="0070C0"/>
                </a:solidFill>
                <a:latin typeface="+mj-lt"/>
                <a:ea typeface="+mj-ea"/>
                <a:cs typeface="+mj-cs"/>
              </a:rPr>
              <a:t>Aktivnosti informiranja in komuniciranja za namen obveščanja mladih, organizacij v mladinskem sektorju in splošne javnosti o problematiki </a:t>
            </a:r>
            <a:r>
              <a:rPr lang="sl-SI" sz="2000" b="1" dirty="0" err="1">
                <a:solidFill>
                  <a:srgbClr val="0070C0"/>
                </a:solidFill>
                <a:latin typeface="+mj-lt"/>
                <a:ea typeface="+mj-ea"/>
                <a:cs typeface="+mj-cs"/>
              </a:rPr>
              <a:t>prekarnosti</a:t>
            </a:r>
            <a:r>
              <a:rPr lang="sl-SI" sz="2000" b="1" dirty="0">
                <a:solidFill>
                  <a:srgbClr val="0070C0"/>
                </a:solidFill>
                <a:latin typeface="+mj-lt"/>
                <a:ea typeface="+mj-ea"/>
                <a:cs typeface="+mj-cs"/>
              </a:rPr>
              <a:t> med mladimi:</a:t>
            </a:r>
          </a:p>
          <a:p>
            <a:pPr marL="1714500" lvl="3" indent="-342900">
              <a:buAutoNum type="alphaLcParenR"/>
            </a:pPr>
            <a:r>
              <a:rPr lang="sl-SI" sz="2000" dirty="0">
                <a:latin typeface="+mj-lt"/>
                <a:ea typeface="+mj-ea"/>
                <a:cs typeface="+mj-cs"/>
              </a:rPr>
              <a:t>izvajanje nacionalne kampanje za naslavljanje problematike </a:t>
            </a:r>
            <a:r>
              <a:rPr lang="sl-SI" sz="2000" dirty="0" err="1">
                <a:latin typeface="+mj-lt"/>
                <a:ea typeface="+mj-ea"/>
                <a:cs typeface="+mj-cs"/>
              </a:rPr>
              <a:t>prekarnosti</a:t>
            </a:r>
            <a:r>
              <a:rPr lang="sl-SI" sz="2000" dirty="0">
                <a:latin typeface="+mj-lt"/>
                <a:ea typeface="+mj-ea"/>
                <a:cs typeface="+mj-cs"/>
              </a:rPr>
              <a:t> med mladimi</a:t>
            </a:r>
          </a:p>
          <a:p>
            <a:pPr lvl="4"/>
            <a:r>
              <a:rPr lang="sl-SI" sz="2000" dirty="0">
                <a:latin typeface="+mj-lt"/>
                <a:ea typeface="+mj-ea"/>
                <a:cs typeface="+mj-cs"/>
              </a:rPr>
              <a:t>pričetek najkasneje </a:t>
            </a:r>
            <a:r>
              <a:rPr lang="sl-SI" sz="2000" b="1" dirty="0">
                <a:latin typeface="+mj-lt"/>
                <a:ea typeface="+mj-ea"/>
                <a:cs typeface="+mj-cs"/>
              </a:rPr>
              <a:t>maja 2024</a:t>
            </a:r>
          </a:p>
          <a:p>
            <a:pPr marL="1371600" lvl="3" indent="0">
              <a:buNone/>
            </a:pPr>
            <a:r>
              <a:rPr lang="sl-SI" sz="2000" dirty="0">
                <a:latin typeface="+mj-lt"/>
                <a:ea typeface="+mj-ea"/>
                <a:cs typeface="+mj-cs"/>
              </a:rPr>
              <a:t>b) izvajanje promocijskih aktivnosti projekta (informiranje javnosti o operaciji, za vključevanje mladinskih delavcev v program usposabljanja)</a:t>
            </a:r>
          </a:p>
          <a:p>
            <a:pPr marL="1371600" lvl="3" indent="0">
              <a:buNone/>
            </a:pPr>
            <a:r>
              <a:rPr lang="sl-SI" sz="2000" dirty="0">
                <a:latin typeface="+mj-lt"/>
                <a:ea typeface="+mj-ea"/>
                <a:cs typeface="+mj-cs"/>
              </a:rPr>
              <a:t>c) izvedba zaključne konference (predstavitev rezultatov operacije širši zainteresirani javnosti)</a:t>
            </a:r>
          </a:p>
          <a:p>
            <a:pPr marL="457200" lvl="1" indent="0">
              <a:buNone/>
            </a:pPr>
            <a:endParaRPr lang="sl-SI" sz="2000" dirty="0">
              <a:effectLst/>
              <a:latin typeface="Arial" panose="020B0604020202020204" pitchFamily="34" charset="0"/>
              <a:ea typeface="Times New Roman" panose="02020603050405020304" pitchFamily="18" charset="0"/>
            </a:endParaRPr>
          </a:p>
          <a:p>
            <a:pPr marL="457200" lvl="1" indent="0">
              <a:buNone/>
            </a:pPr>
            <a:r>
              <a:rPr lang="sl-SI" sz="2000" b="1" dirty="0">
                <a:solidFill>
                  <a:srgbClr val="0070C0"/>
                </a:solidFill>
                <a:latin typeface="+mj-lt"/>
                <a:ea typeface="+mj-ea"/>
                <a:cs typeface="+mj-cs"/>
              </a:rPr>
              <a:t>Spletna stran za potrebe izvajanja operacije:</a:t>
            </a:r>
          </a:p>
          <a:p>
            <a:pPr lvl="1"/>
            <a:r>
              <a:rPr lang="sl-SI" sz="2000" dirty="0">
                <a:latin typeface="+mj-lt"/>
                <a:ea typeface="+mj-ea"/>
                <a:cs typeface="+mj-cs"/>
              </a:rPr>
              <a:t>vzpostavitev najkasneje </a:t>
            </a:r>
            <a:r>
              <a:rPr lang="sl-SI" sz="2000" b="1" dirty="0">
                <a:latin typeface="+mj-lt"/>
                <a:ea typeface="+mj-ea"/>
                <a:cs typeface="+mj-cs"/>
              </a:rPr>
              <a:t>maja 2024</a:t>
            </a:r>
          </a:p>
          <a:p>
            <a:pPr lvl="1"/>
            <a:r>
              <a:rPr lang="sl-SI" sz="2000" dirty="0">
                <a:latin typeface="+mj-lt"/>
                <a:ea typeface="+mj-ea"/>
                <a:cs typeface="+mj-cs"/>
              </a:rPr>
              <a:t>spletna prijava na usposabljanje, obveščanje o terminih in lokacijah usposabljanj, izvajanje nacionalne kampanje, objava gradiv, ipd. </a:t>
            </a:r>
          </a:p>
        </p:txBody>
      </p:sp>
      <p:pic>
        <p:nvPicPr>
          <p:cNvPr id="4" name="Slika 1">
            <a:extLst>
              <a:ext uri="{FF2B5EF4-FFF2-40B4-BE49-F238E27FC236}">
                <a16:creationId xmlns:a16="http://schemas.microsoft.com/office/drawing/2014/main" id="{5A880A96-00E9-0B43-18FB-E99FC8A208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značba mesta vsebine 24" descr="Megaphone1 outline">
            <a:extLst>
              <a:ext uri="{FF2B5EF4-FFF2-40B4-BE49-F238E27FC236}">
                <a16:creationId xmlns:a16="http://schemas.microsoft.com/office/drawing/2014/main" id="{C49FB277-26ED-923B-5A1F-662588D240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7032" y="3429000"/>
            <a:ext cx="914400" cy="914400"/>
          </a:xfrm>
          <a:prstGeom prst="rect">
            <a:avLst/>
          </a:prstGeom>
        </p:spPr>
      </p:pic>
    </p:spTree>
    <p:extLst>
      <p:ext uri="{BB962C8B-B14F-4D97-AF65-F5344CB8AC3E}">
        <p14:creationId xmlns:p14="http://schemas.microsoft.com/office/powerpoint/2010/main" val="3484347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4B61DF-719B-A7C7-8395-3942186BF31D}"/>
              </a:ext>
            </a:extLst>
          </p:cNvPr>
          <p:cNvSpPr>
            <a:spLocks noGrp="1"/>
          </p:cNvSpPr>
          <p:nvPr>
            <p:ph type="title"/>
          </p:nvPr>
        </p:nvSpPr>
        <p:spPr/>
        <p:txBody>
          <a:bodyPr>
            <a:normAutofit/>
          </a:bodyPr>
          <a:lstStyle/>
          <a:p>
            <a:r>
              <a:rPr lang="sl-SI" sz="1800" b="1" dirty="0">
                <a:solidFill>
                  <a:srgbClr val="0070C0"/>
                </a:solidFill>
                <a:latin typeface="+mn-lt"/>
              </a:rPr>
              <a:t>SKLOP A – aktivnosti nacionalnega projekta</a:t>
            </a:r>
            <a:endParaRPr lang="sl-SI" sz="1800" dirty="0">
              <a:latin typeface="+mn-lt"/>
            </a:endParaRPr>
          </a:p>
        </p:txBody>
      </p:sp>
      <p:sp>
        <p:nvSpPr>
          <p:cNvPr id="3" name="Označba mesta vsebine 2">
            <a:extLst>
              <a:ext uri="{FF2B5EF4-FFF2-40B4-BE49-F238E27FC236}">
                <a16:creationId xmlns:a16="http://schemas.microsoft.com/office/drawing/2014/main" id="{E0A91B2C-EAAE-ABC8-F626-59262736A7A8}"/>
              </a:ext>
            </a:extLst>
          </p:cNvPr>
          <p:cNvSpPr>
            <a:spLocks noGrp="1"/>
          </p:cNvSpPr>
          <p:nvPr>
            <p:ph idx="1"/>
          </p:nvPr>
        </p:nvSpPr>
        <p:spPr>
          <a:xfrm>
            <a:off x="758952" y="1397550"/>
            <a:ext cx="10515600" cy="4788535"/>
          </a:xfrm>
        </p:spPr>
        <p:txBody>
          <a:bodyPr>
            <a:normAutofit fontScale="85000" lnSpcReduction="20000"/>
          </a:bodyPr>
          <a:lstStyle/>
          <a:p>
            <a:pPr marL="457200" lvl="1" indent="0">
              <a:buNone/>
            </a:pPr>
            <a:r>
              <a:rPr lang="sl-SI" sz="2600" b="1" dirty="0">
                <a:solidFill>
                  <a:srgbClr val="0070C0"/>
                </a:solidFill>
                <a:latin typeface="+mj-lt"/>
                <a:ea typeface="+mj-ea"/>
                <a:cs typeface="+mj-cs"/>
              </a:rPr>
              <a:t>4. AKTIVNOST: </a:t>
            </a:r>
          </a:p>
          <a:p>
            <a:pPr marL="457200" lvl="1" indent="0">
              <a:buNone/>
            </a:pPr>
            <a:endParaRPr lang="sl-SI" sz="2600" b="1" dirty="0">
              <a:effectLst/>
              <a:latin typeface="+mj-lt"/>
              <a:ea typeface="Times New Roman" panose="02020603050405020304" pitchFamily="18" charset="0"/>
            </a:endParaRPr>
          </a:p>
          <a:p>
            <a:pPr marL="457200" lvl="1" indent="0">
              <a:buNone/>
            </a:pPr>
            <a:r>
              <a:rPr lang="sl-SI" sz="2600" b="1" dirty="0">
                <a:solidFill>
                  <a:srgbClr val="0070C0"/>
                </a:solidFill>
                <a:latin typeface="+mj-lt"/>
                <a:ea typeface="+mj-ea"/>
                <a:cs typeface="+mj-cs"/>
              </a:rPr>
              <a:t>Zaposlitev osebja na projektu</a:t>
            </a:r>
          </a:p>
          <a:p>
            <a:pPr lvl="1"/>
            <a:endParaRPr lang="sl-SI" sz="1700" dirty="0">
              <a:latin typeface="+mj-lt"/>
              <a:ea typeface="+mj-ea"/>
              <a:cs typeface="+mj-cs"/>
            </a:endParaRPr>
          </a:p>
          <a:p>
            <a:pPr lvl="1"/>
            <a:r>
              <a:rPr lang="sl-SI" sz="2200" b="1" u="sng" dirty="0">
                <a:latin typeface="+mj-lt"/>
                <a:ea typeface="+mj-ea"/>
                <a:cs typeface="+mj-cs"/>
              </a:rPr>
              <a:t>Vodja projekta:</a:t>
            </a:r>
          </a:p>
          <a:p>
            <a:pPr lvl="2"/>
            <a:r>
              <a:rPr lang="sl-SI" sz="1900" dirty="0">
                <a:latin typeface="+mj-lt"/>
                <a:ea typeface="+mj-ea"/>
                <a:cs typeface="+mj-cs"/>
              </a:rPr>
              <a:t>zaposlen pri </a:t>
            </a:r>
            <a:r>
              <a:rPr lang="sl-SI" sz="1900" dirty="0" err="1">
                <a:latin typeface="+mj-lt"/>
                <a:ea typeface="+mj-ea"/>
                <a:cs typeface="+mj-cs"/>
              </a:rPr>
              <a:t>poslovodečem</a:t>
            </a:r>
            <a:r>
              <a:rPr lang="sl-SI" sz="1900" dirty="0">
                <a:latin typeface="+mj-lt"/>
                <a:ea typeface="+mj-ea"/>
                <a:cs typeface="+mj-cs"/>
              </a:rPr>
              <a:t> </a:t>
            </a:r>
            <a:r>
              <a:rPr lang="sl-SI" sz="1900" dirty="0" err="1">
                <a:latin typeface="+mj-lt"/>
                <a:ea typeface="+mj-ea"/>
                <a:cs typeface="+mj-cs"/>
              </a:rPr>
              <a:t>konzorcijskem</a:t>
            </a:r>
            <a:r>
              <a:rPr lang="sl-SI" sz="1900" dirty="0">
                <a:latin typeface="+mj-lt"/>
                <a:ea typeface="+mj-ea"/>
                <a:cs typeface="+mj-cs"/>
              </a:rPr>
              <a:t> partnerju za čas trajanja operacije </a:t>
            </a:r>
          </a:p>
          <a:p>
            <a:pPr lvl="2"/>
            <a:r>
              <a:rPr lang="sl-SI" sz="1900" dirty="0">
                <a:latin typeface="+mj-lt"/>
                <a:ea typeface="+mj-ea"/>
                <a:cs typeface="+mj-cs"/>
              </a:rPr>
              <a:t>zaposlitev enega vodje projekta za polni delovni čas ali več vodij projekta za krajši delovni čas od polnega (seštevek deležev delovnega časa ne sme presegati polnega delovnega časa enega vodje projekta)</a:t>
            </a:r>
          </a:p>
          <a:p>
            <a:pPr lvl="2"/>
            <a:r>
              <a:rPr lang="sl-SI" sz="2000" dirty="0">
                <a:latin typeface="+mj-lt"/>
                <a:ea typeface="+mj-ea"/>
                <a:cs typeface="+mj-cs"/>
              </a:rPr>
              <a:t>prerazporeditev zaposlene osebe v organizaciji ali objava prostega delovnega mesta (več glej tč. 7 Navodil za prijavo)</a:t>
            </a:r>
            <a:endParaRPr lang="sl-SI" sz="1900" dirty="0">
              <a:latin typeface="+mj-lt"/>
              <a:ea typeface="+mj-ea"/>
              <a:cs typeface="+mj-cs"/>
            </a:endParaRPr>
          </a:p>
          <a:p>
            <a:pPr lvl="2"/>
            <a:r>
              <a:rPr lang="sl-SI" sz="1900" dirty="0">
                <a:latin typeface="+mj-lt"/>
                <a:ea typeface="+mj-ea"/>
                <a:cs typeface="+mj-cs"/>
              </a:rPr>
              <a:t>Naloge: vodenje, koordiniranje operacije, načrtovanje, organiziranje, koordiniranje in skrb za izvedbo aktivnosti operacije, spremljanje in nadziranje dela zunanjih izvajalcev, koordinacija dela </a:t>
            </a:r>
            <a:r>
              <a:rPr lang="sl-SI" sz="1900" dirty="0" err="1">
                <a:latin typeface="+mj-lt"/>
                <a:ea typeface="+mj-ea"/>
                <a:cs typeface="+mj-cs"/>
              </a:rPr>
              <a:t>konzorcijskih</a:t>
            </a:r>
            <a:r>
              <a:rPr lang="sl-SI" sz="1900" dirty="0">
                <a:latin typeface="+mj-lt"/>
                <a:ea typeface="+mj-ea"/>
                <a:cs typeface="+mj-cs"/>
              </a:rPr>
              <a:t> partnerjev, finančno in vsebinsko spremljanje in poročanje o izvajanju operacije, priprava zahtevkov za izplačilo in poročil o izvajanju operacije, poročanje o rezultatih in evalvacijah projekta, predstavljanje operacije strokovni in širši javnosti, sodelovanje z ministrstvom, izvajanje drugih nalog v skladu s pogodbo o sofinanciranju, </a:t>
            </a:r>
            <a:r>
              <a:rPr lang="sl-SI" sz="1900" dirty="0" err="1">
                <a:latin typeface="+mj-lt"/>
                <a:ea typeface="+mj-ea"/>
                <a:cs typeface="+mj-cs"/>
              </a:rPr>
              <a:t>konzorcijsko</a:t>
            </a:r>
            <a:r>
              <a:rPr lang="sl-SI" sz="1900" dirty="0">
                <a:latin typeface="+mj-lt"/>
                <a:ea typeface="+mj-ea"/>
                <a:cs typeface="+mj-cs"/>
              </a:rPr>
              <a:t> pogodbo, navodili organa upravljanja in navodili ministrstva, ipd.</a:t>
            </a:r>
          </a:p>
          <a:p>
            <a:pPr marL="914400" lvl="2" indent="0">
              <a:buNone/>
            </a:pPr>
            <a:endParaRPr lang="sl-SI" sz="700" dirty="0">
              <a:latin typeface="+mj-lt"/>
              <a:ea typeface="+mj-ea"/>
              <a:cs typeface="+mj-cs"/>
            </a:endParaRPr>
          </a:p>
          <a:p>
            <a:pPr lvl="2"/>
            <a:r>
              <a:rPr lang="sl-SI" sz="1900" dirty="0">
                <a:latin typeface="+mj-lt"/>
                <a:ea typeface="+mj-ea"/>
                <a:cs typeface="+mj-cs"/>
              </a:rPr>
              <a:t> </a:t>
            </a:r>
            <a:r>
              <a:rPr lang="sl-SI" sz="2200" u="sng" dirty="0">
                <a:latin typeface="+mj-lt"/>
                <a:ea typeface="+mj-ea"/>
                <a:cs typeface="+mj-cs"/>
              </a:rPr>
              <a:t>Pogoj za zaposlitev na projektu: </a:t>
            </a:r>
          </a:p>
          <a:p>
            <a:pPr marL="914400" lvl="2" indent="0">
              <a:buNone/>
            </a:pPr>
            <a:r>
              <a:rPr lang="sl-SI" sz="1900" b="1" dirty="0">
                <a:latin typeface="+mj-lt"/>
                <a:ea typeface="+mj-ea"/>
                <a:cs typeface="+mj-cs"/>
              </a:rPr>
              <a:t>končana najmanj specializacija po višješolski izobrazbi (prejšnja) (raven izobrazbe 16201), visokošolska strokovna izobrazba (prejšnja) (raven izobrazbe 16202), visokošolska strokovna izobrazba (raven izobrazbe 16203), visokošolska univerzitetna izobrazba (raven izobrazbe 16204) (SOK 7 oziroma </a:t>
            </a:r>
            <a:r>
              <a:rPr lang="sl-SI" sz="1900" b="1" dirty="0" err="1">
                <a:latin typeface="+mj-lt"/>
                <a:ea typeface="+mj-ea"/>
                <a:cs typeface="+mj-cs"/>
              </a:rPr>
              <a:t>podraven</a:t>
            </a:r>
            <a:r>
              <a:rPr lang="sl-SI" sz="1900" b="1" dirty="0">
                <a:latin typeface="+mj-lt"/>
                <a:ea typeface="+mj-ea"/>
                <a:cs typeface="+mj-cs"/>
              </a:rPr>
              <a:t> 6/2)</a:t>
            </a:r>
          </a:p>
          <a:p>
            <a:pPr marL="914400" lvl="2" indent="0">
              <a:buNone/>
            </a:pPr>
            <a:endParaRPr lang="sl-SI" sz="1800" dirty="0">
              <a:effectLst/>
              <a:latin typeface="Times New Roman" panose="02020603050405020304" pitchFamily="18" charset="0"/>
              <a:ea typeface="Times New Roman" panose="02020603050405020304" pitchFamily="18" charset="0"/>
            </a:endParaRPr>
          </a:p>
          <a:p>
            <a:pPr lvl="2"/>
            <a:endParaRPr lang="sl-SI" sz="1000" dirty="0">
              <a:latin typeface="+mj-lt"/>
              <a:ea typeface="+mj-ea"/>
              <a:cs typeface="+mj-cs"/>
            </a:endParaRPr>
          </a:p>
        </p:txBody>
      </p:sp>
      <p:pic>
        <p:nvPicPr>
          <p:cNvPr id="4" name="Slika 1">
            <a:extLst>
              <a:ext uri="{FF2B5EF4-FFF2-40B4-BE49-F238E27FC236}">
                <a16:creationId xmlns:a16="http://schemas.microsoft.com/office/drawing/2014/main" id="{35C5DFD5-3845-68DE-C8F2-E6275FC5FA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2376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770B507C-A13A-91A3-A1BA-F50817A363FC}"/>
              </a:ext>
            </a:extLst>
          </p:cNvPr>
          <p:cNvSpPr>
            <a:spLocks noGrp="1"/>
          </p:cNvSpPr>
          <p:nvPr>
            <p:ph idx="1"/>
          </p:nvPr>
        </p:nvSpPr>
        <p:spPr>
          <a:xfrm>
            <a:off x="783336" y="1042608"/>
            <a:ext cx="10515600" cy="5143477"/>
          </a:xfrm>
        </p:spPr>
        <p:txBody>
          <a:bodyPr>
            <a:normAutofit fontScale="92500" lnSpcReduction="10000"/>
          </a:bodyPr>
          <a:lstStyle/>
          <a:p>
            <a:pPr lvl="1"/>
            <a:r>
              <a:rPr lang="sl-SI" sz="2000" b="1" u="sng" dirty="0">
                <a:latin typeface="+mj-lt"/>
                <a:ea typeface="+mj-ea"/>
                <a:cs typeface="+mj-cs"/>
              </a:rPr>
              <a:t>Strokovni sodelavec:</a:t>
            </a:r>
          </a:p>
          <a:p>
            <a:pPr marL="457200" lvl="1" indent="0">
              <a:buNone/>
            </a:pPr>
            <a:endParaRPr lang="sl-SI" sz="2000" b="1" u="sng" dirty="0">
              <a:latin typeface="+mj-lt"/>
              <a:ea typeface="+mj-ea"/>
              <a:cs typeface="+mj-cs"/>
            </a:endParaRPr>
          </a:p>
          <a:p>
            <a:pPr lvl="2"/>
            <a:r>
              <a:rPr lang="sl-SI" dirty="0">
                <a:latin typeface="+mj-lt"/>
                <a:ea typeface="+mj-ea"/>
                <a:cs typeface="+mj-cs"/>
              </a:rPr>
              <a:t>zaposlen pri </a:t>
            </a:r>
            <a:r>
              <a:rPr lang="sl-SI" dirty="0" err="1">
                <a:latin typeface="+mj-lt"/>
                <a:ea typeface="+mj-ea"/>
                <a:cs typeface="+mj-cs"/>
              </a:rPr>
              <a:t>konzorcijskem</a:t>
            </a:r>
            <a:r>
              <a:rPr lang="sl-SI" dirty="0">
                <a:latin typeface="+mj-lt"/>
                <a:ea typeface="+mj-ea"/>
                <a:cs typeface="+mj-cs"/>
              </a:rPr>
              <a:t> partnerju (vključno s </a:t>
            </a:r>
            <a:r>
              <a:rPr lang="sl-SI" dirty="0" err="1">
                <a:latin typeface="+mj-lt"/>
                <a:ea typeface="+mj-ea"/>
                <a:cs typeface="+mj-cs"/>
              </a:rPr>
              <a:t>poslovodečim</a:t>
            </a:r>
            <a:r>
              <a:rPr lang="sl-SI" dirty="0">
                <a:latin typeface="+mj-lt"/>
                <a:ea typeface="+mj-ea"/>
                <a:cs typeface="+mj-cs"/>
              </a:rPr>
              <a:t>) </a:t>
            </a:r>
          </a:p>
          <a:p>
            <a:pPr lvl="2"/>
            <a:r>
              <a:rPr lang="sl-SI" dirty="0">
                <a:latin typeface="+mj-lt"/>
                <a:ea typeface="+mj-ea"/>
                <a:cs typeface="+mj-cs"/>
              </a:rPr>
              <a:t>zaposlitev enega ali več strokovnih sodelavcev za polni ali krajši delovni čas od polnega</a:t>
            </a:r>
          </a:p>
          <a:p>
            <a:pPr lvl="2"/>
            <a:r>
              <a:rPr lang="sl-SI" sz="2000" dirty="0">
                <a:latin typeface="+mj-lt"/>
                <a:ea typeface="+mj-ea"/>
                <a:cs typeface="+mj-cs"/>
              </a:rPr>
              <a:t>prerazporeditev zaposlene osebe v organizaciji ali objava prostega delovnega mesta (več glej tč. 7 Navodil za prijavo)</a:t>
            </a:r>
            <a:endParaRPr lang="sl-SI" dirty="0">
              <a:latin typeface="+mj-lt"/>
              <a:ea typeface="+mj-ea"/>
              <a:cs typeface="+mj-cs"/>
            </a:endParaRPr>
          </a:p>
          <a:p>
            <a:pPr lvl="2"/>
            <a:endParaRPr lang="sl-SI" dirty="0">
              <a:latin typeface="+mj-lt"/>
              <a:ea typeface="+mj-ea"/>
              <a:cs typeface="+mj-cs"/>
            </a:endParaRPr>
          </a:p>
          <a:p>
            <a:pPr lvl="2"/>
            <a:r>
              <a:rPr lang="sl-SI" dirty="0">
                <a:latin typeface="+mj-lt"/>
                <a:ea typeface="+mj-ea"/>
                <a:cs typeface="+mj-cs"/>
              </a:rPr>
              <a:t>Naloge strokovnega sodelavca, ki je zaposlen pri </a:t>
            </a:r>
            <a:r>
              <a:rPr lang="sl-SI" dirty="0" err="1">
                <a:latin typeface="+mj-lt"/>
                <a:ea typeface="+mj-ea"/>
                <a:cs typeface="+mj-cs"/>
              </a:rPr>
              <a:t>poslovodečem</a:t>
            </a:r>
            <a:r>
              <a:rPr lang="sl-SI" dirty="0">
                <a:latin typeface="+mj-lt"/>
                <a:ea typeface="+mj-ea"/>
                <a:cs typeface="+mj-cs"/>
              </a:rPr>
              <a:t> </a:t>
            </a:r>
            <a:r>
              <a:rPr lang="sl-SI" dirty="0" err="1">
                <a:latin typeface="+mj-lt"/>
                <a:ea typeface="+mj-ea"/>
                <a:cs typeface="+mj-cs"/>
              </a:rPr>
              <a:t>konzorcijskem</a:t>
            </a:r>
            <a:r>
              <a:rPr lang="sl-SI" dirty="0">
                <a:latin typeface="+mj-lt"/>
                <a:ea typeface="+mj-ea"/>
                <a:cs typeface="+mj-cs"/>
              </a:rPr>
              <a:t> partnerju: </a:t>
            </a:r>
          </a:p>
          <a:p>
            <a:pPr marL="457200" lvl="1" indent="0">
              <a:buNone/>
            </a:pPr>
            <a:r>
              <a:rPr lang="sl-SI" sz="1100" dirty="0">
                <a:effectLst/>
                <a:latin typeface="+mj-lt"/>
                <a:ea typeface="Times New Roman" panose="02020603050405020304" pitchFamily="18" charset="0"/>
              </a:rPr>
              <a:t>	</a:t>
            </a:r>
            <a:r>
              <a:rPr lang="sl-SI" sz="1400" dirty="0">
                <a:effectLst/>
                <a:latin typeface="+mj-lt"/>
                <a:ea typeface="Times New Roman" panose="02020603050405020304" pitchFamily="18" charset="0"/>
              </a:rPr>
              <a:t>izvajanje podpornih aktivnosti, opravljanje administrativno – tehničnih del neposredno povezanih z izvajanjem 	operacije, spremljanje in 	nadzor dela zunanjih izvajalcev, nudenje podpore in pomoči vodji projekta pri izvajanju delovnih nalog ter izvaja druge naloge v skladu s 	pogodbo o sofinanciranju, </a:t>
            </a:r>
            <a:r>
              <a:rPr lang="sl-SI" sz="1400" dirty="0" err="1">
                <a:effectLst/>
                <a:latin typeface="+mj-lt"/>
                <a:ea typeface="Times New Roman" panose="02020603050405020304" pitchFamily="18" charset="0"/>
              </a:rPr>
              <a:t>konzorcijsko</a:t>
            </a:r>
            <a:r>
              <a:rPr lang="sl-SI" sz="1400" dirty="0">
                <a:effectLst/>
                <a:latin typeface="+mj-lt"/>
                <a:ea typeface="Times New Roman" panose="02020603050405020304" pitchFamily="18" charset="0"/>
              </a:rPr>
              <a:t> pogodbo, navodili organa upravljanja in navodili ministrstva ipd. </a:t>
            </a:r>
          </a:p>
          <a:p>
            <a:pPr lvl="2" algn="just"/>
            <a:endParaRPr lang="sl-SI" dirty="0">
              <a:latin typeface="+mj-lt"/>
              <a:ea typeface="+mj-ea"/>
              <a:cs typeface="+mj-cs"/>
            </a:endParaRPr>
          </a:p>
          <a:p>
            <a:pPr lvl="2" algn="just"/>
            <a:r>
              <a:rPr lang="sl-SI" dirty="0">
                <a:latin typeface="+mj-lt"/>
                <a:ea typeface="+mj-ea"/>
                <a:cs typeface="+mj-cs"/>
              </a:rPr>
              <a:t>Naloge strokovnega sodelavca, ki je zaposlen pri </a:t>
            </a:r>
            <a:r>
              <a:rPr lang="sl-SI" dirty="0" err="1">
                <a:latin typeface="+mj-lt"/>
                <a:ea typeface="+mj-ea"/>
                <a:cs typeface="+mj-cs"/>
              </a:rPr>
              <a:t>konzorcijskem</a:t>
            </a:r>
            <a:r>
              <a:rPr lang="sl-SI" dirty="0">
                <a:latin typeface="+mj-lt"/>
                <a:ea typeface="+mj-ea"/>
                <a:cs typeface="+mj-cs"/>
              </a:rPr>
              <a:t> partnerju (ki ni </a:t>
            </a:r>
            <a:r>
              <a:rPr lang="sl-SI" dirty="0" err="1">
                <a:latin typeface="+mj-lt"/>
                <a:ea typeface="+mj-ea"/>
                <a:cs typeface="+mj-cs"/>
              </a:rPr>
              <a:t>poslovodeči</a:t>
            </a:r>
            <a:r>
              <a:rPr lang="sl-SI" dirty="0">
                <a:latin typeface="+mj-lt"/>
                <a:ea typeface="+mj-ea"/>
                <a:cs typeface="+mj-cs"/>
              </a:rPr>
              <a:t>): </a:t>
            </a:r>
          </a:p>
          <a:p>
            <a:pPr marL="457200" lvl="1" indent="0">
              <a:buNone/>
            </a:pPr>
            <a:r>
              <a:rPr lang="sl-SI" sz="1100" dirty="0">
                <a:effectLst/>
                <a:latin typeface="+mj-lt"/>
                <a:ea typeface="Times New Roman" panose="02020603050405020304" pitchFamily="18" charset="0"/>
              </a:rPr>
              <a:t>	</a:t>
            </a:r>
            <a:r>
              <a:rPr lang="sl-SI" sz="1400" dirty="0">
                <a:effectLst/>
                <a:latin typeface="+mj-lt"/>
                <a:ea typeface="Times New Roman" panose="02020603050405020304" pitchFamily="18" charset="0"/>
              </a:rPr>
              <a:t>izvajanje aktivnosti </a:t>
            </a:r>
            <a:r>
              <a:rPr lang="sl-SI" sz="1400" dirty="0" err="1">
                <a:effectLst/>
                <a:latin typeface="+mj-lt"/>
                <a:ea typeface="Times New Roman" panose="02020603050405020304" pitchFamily="18" charset="0"/>
              </a:rPr>
              <a:t>konzorcijskega</a:t>
            </a:r>
            <a:r>
              <a:rPr lang="sl-SI" sz="1400" dirty="0">
                <a:effectLst/>
                <a:latin typeface="+mj-lt"/>
                <a:ea typeface="Times New Roman" panose="02020603050405020304" pitchFamily="18" charset="0"/>
              </a:rPr>
              <a:t> partnerja za operacijo, opravljanje administrativno – tehničnih del neposredno povezanih z izvajanjem 	operacije, spremljanje in nadzor dela zunanjih izvajalcev ter izvaja druge naloge v skladu s pogodbo o sofinanciranju, </a:t>
            </a:r>
            <a:r>
              <a:rPr lang="sl-SI" sz="1400" dirty="0" err="1">
                <a:effectLst/>
                <a:latin typeface="+mj-lt"/>
                <a:ea typeface="Times New Roman" panose="02020603050405020304" pitchFamily="18" charset="0"/>
              </a:rPr>
              <a:t>konzorcijsko</a:t>
            </a:r>
            <a:r>
              <a:rPr lang="sl-SI" sz="1400" dirty="0">
                <a:effectLst/>
                <a:latin typeface="+mj-lt"/>
                <a:ea typeface="Times New Roman" panose="02020603050405020304" pitchFamily="18" charset="0"/>
              </a:rPr>
              <a:t> pogodbo, 	navodili organa upravljanja in navodili ministrstva ipd. </a:t>
            </a:r>
          </a:p>
          <a:p>
            <a:pPr marL="914400" lvl="2" indent="0">
              <a:buNone/>
            </a:pPr>
            <a:endParaRPr lang="sl-SI" sz="1800" dirty="0">
              <a:latin typeface="+mj-lt"/>
              <a:ea typeface="+mj-ea"/>
              <a:cs typeface="+mj-cs"/>
            </a:endParaRPr>
          </a:p>
          <a:p>
            <a:pPr lvl="1" algn="just"/>
            <a:r>
              <a:rPr lang="sl-SI" sz="2000" u="sng" dirty="0">
                <a:latin typeface="+mj-lt"/>
                <a:ea typeface="+mj-ea"/>
                <a:cs typeface="+mj-cs"/>
              </a:rPr>
              <a:t>Pogoj za zaposlitev na projektu: </a:t>
            </a:r>
          </a:p>
          <a:p>
            <a:pPr marL="457200" lvl="1" indent="0" algn="just">
              <a:buNone/>
            </a:pPr>
            <a:r>
              <a:rPr lang="sl-SI" sz="1900" b="1" dirty="0">
                <a:effectLst/>
                <a:latin typeface="+mj-lt"/>
                <a:ea typeface="Times New Roman" panose="02020603050405020304" pitchFamily="18" charset="0"/>
              </a:rPr>
              <a:t>	višja strokovna izobrazba (raven izobrazbe 16101), višješolska izobrazba (raven izobrazbe 16102) (SOK 6 	oziroma </a:t>
            </a:r>
            <a:r>
              <a:rPr lang="sl-SI" sz="1900" b="1" dirty="0" err="1">
                <a:effectLst/>
                <a:latin typeface="+mj-lt"/>
                <a:ea typeface="Times New Roman" panose="02020603050405020304" pitchFamily="18" charset="0"/>
              </a:rPr>
              <a:t>podraven</a:t>
            </a:r>
            <a:r>
              <a:rPr lang="sl-SI" sz="1900" b="1" dirty="0">
                <a:effectLst/>
                <a:latin typeface="+mj-lt"/>
                <a:ea typeface="Times New Roman" panose="02020603050405020304" pitchFamily="18" charset="0"/>
              </a:rPr>
              <a:t> 6/1).</a:t>
            </a:r>
          </a:p>
          <a:p>
            <a:pPr lvl="2"/>
            <a:endParaRPr lang="sl-SI" u="sng" dirty="0">
              <a:latin typeface="+mj-lt"/>
              <a:ea typeface="+mj-ea"/>
              <a:cs typeface="+mj-cs"/>
            </a:endParaRPr>
          </a:p>
        </p:txBody>
      </p:sp>
      <p:pic>
        <p:nvPicPr>
          <p:cNvPr id="4" name="Slika 1">
            <a:extLst>
              <a:ext uri="{FF2B5EF4-FFF2-40B4-BE49-F238E27FC236}">
                <a16:creationId xmlns:a16="http://schemas.microsoft.com/office/drawing/2014/main" id="{C7282154-C779-9ADE-13B3-33BE111CEB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05661AB3-9311-3BC6-E871-E5C89492717C}"/>
              </a:ext>
            </a:extLst>
          </p:cNvPr>
          <p:cNvSpPr txBox="1"/>
          <p:nvPr/>
        </p:nvSpPr>
        <p:spPr>
          <a:xfrm>
            <a:off x="1091184" y="487249"/>
            <a:ext cx="6096000" cy="369332"/>
          </a:xfrm>
          <a:prstGeom prst="rect">
            <a:avLst/>
          </a:prstGeom>
          <a:noFill/>
        </p:spPr>
        <p:txBody>
          <a:bodyPr wrap="square">
            <a:spAutoFit/>
          </a:bodyPr>
          <a:lstStyle/>
          <a:p>
            <a:r>
              <a:rPr lang="sl-SI" sz="1800" b="1" dirty="0">
                <a:solidFill>
                  <a:srgbClr val="0070C0"/>
                </a:solidFill>
                <a:latin typeface="+mn-lt"/>
              </a:rPr>
              <a:t>SKLOP A – aktivnosti nacionalnega projekta</a:t>
            </a:r>
            <a:endParaRPr lang="sl-SI" dirty="0"/>
          </a:p>
        </p:txBody>
      </p:sp>
    </p:spTree>
    <p:extLst>
      <p:ext uri="{BB962C8B-B14F-4D97-AF65-F5344CB8AC3E}">
        <p14:creationId xmlns:p14="http://schemas.microsoft.com/office/powerpoint/2010/main" val="4254259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95ED70-BF03-862F-81EB-993CBE9516AC}"/>
              </a:ext>
            </a:extLst>
          </p:cNvPr>
          <p:cNvSpPr>
            <a:spLocks noGrp="1"/>
          </p:cNvSpPr>
          <p:nvPr>
            <p:ph type="title"/>
          </p:nvPr>
        </p:nvSpPr>
        <p:spPr>
          <a:xfrm>
            <a:off x="923544" y="232902"/>
            <a:ext cx="10515600" cy="1325563"/>
          </a:xfrm>
        </p:spPr>
        <p:txBody>
          <a:bodyPr>
            <a:normAutofit/>
          </a:bodyPr>
          <a:lstStyle/>
          <a:p>
            <a:r>
              <a:rPr lang="sl-SI" sz="3200" b="1" dirty="0">
                <a:solidFill>
                  <a:srgbClr val="0070C0"/>
                </a:solidFill>
              </a:rPr>
              <a:t>SKLOP A – kazalniki</a:t>
            </a:r>
            <a:endParaRPr lang="sl-SI" sz="3200" dirty="0"/>
          </a:p>
        </p:txBody>
      </p:sp>
      <p:pic>
        <p:nvPicPr>
          <p:cNvPr id="37" name="Označba mesta vsebine 36" descr="Business Growth outline">
            <a:extLst>
              <a:ext uri="{FF2B5EF4-FFF2-40B4-BE49-F238E27FC236}">
                <a16:creationId xmlns:a16="http://schemas.microsoft.com/office/drawing/2014/main" id="{53674CAE-5AB6-545E-AA40-98A7AFE73AFC}"/>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56" y="396532"/>
            <a:ext cx="1093502" cy="1093502"/>
          </a:xfrm>
        </p:spPr>
      </p:pic>
      <p:pic>
        <p:nvPicPr>
          <p:cNvPr id="4" name="Slika 1">
            <a:extLst>
              <a:ext uri="{FF2B5EF4-FFF2-40B4-BE49-F238E27FC236}">
                <a16:creationId xmlns:a16="http://schemas.microsoft.com/office/drawing/2014/main" id="{5A880A96-00E9-0B43-18FB-E99FC8A208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2" name="Tabela 6">
            <a:extLst>
              <a:ext uri="{FF2B5EF4-FFF2-40B4-BE49-F238E27FC236}">
                <a16:creationId xmlns:a16="http://schemas.microsoft.com/office/drawing/2014/main" id="{CEB36E20-B769-92D2-9A95-433376023B47}"/>
              </a:ext>
            </a:extLst>
          </p:cNvPr>
          <p:cNvGraphicFramePr>
            <a:graphicFrameLocks/>
          </p:cNvGraphicFramePr>
          <p:nvPr>
            <p:extLst>
              <p:ext uri="{D42A27DB-BD31-4B8C-83A1-F6EECF244321}">
                <p14:modId xmlns:p14="http://schemas.microsoft.com/office/powerpoint/2010/main" val="1330105070"/>
              </p:ext>
            </p:extLst>
          </p:nvPr>
        </p:nvGraphicFramePr>
        <p:xfrm>
          <a:off x="838200" y="1949365"/>
          <a:ext cx="10677143" cy="4236720"/>
        </p:xfrm>
        <a:graphic>
          <a:graphicData uri="http://schemas.openxmlformats.org/drawingml/2006/table">
            <a:tbl>
              <a:tblPr firstRow="1" bandRow="1">
                <a:tableStyleId>{5C22544A-7EE6-4342-B048-85BDC9FD1C3A}</a:tableStyleId>
              </a:tblPr>
              <a:tblGrid>
                <a:gridCol w="1758696">
                  <a:extLst>
                    <a:ext uri="{9D8B030D-6E8A-4147-A177-3AD203B41FA5}">
                      <a16:colId xmlns:a16="http://schemas.microsoft.com/office/drawing/2014/main" val="2688876201"/>
                    </a:ext>
                  </a:extLst>
                </a:gridCol>
                <a:gridCol w="2170176">
                  <a:extLst>
                    <a:ext uri="{9D8B030D-6E8A-4147-A177-3AD203B41FA5}">
                      <a16:colId xmlns:a16="http://schemas.microsoft.com/office/drawing/2014/main" val="1226067377"/>
                    </a:ext>
                  </a:extLst>
                </a:gridCol>
                <a:gridCol w="1097280">
                  <a:extLst>
                    <a:ext uri="{9D8B030D-6E8A-4147-A177-3AD203B41FA5}">
                      <a16:colId xmlns:a16="http://schemas.microsoft.com/office/drawing/2014/main" val="374611574"/>
                    </a:ext>
                  </a:extLst>
                </a:gridCol>
                <a:gridCol w="1018032">
                  <a:extLst>
                    <a:ext uri="{9D8B030D-6E8A-4147-A177-3AD203B41FA5}">
                      <a16:colId xmlns:a16="http://schemas.microsoft.com/office/drawing/2014/main" val="1580926244"/>
                    </a:ext>
                  </a:extLst>
                </a:gridCol>
                <a:gridCol w="1950720">
                  <a:extLst>
                    <a:ext uri="{9D8B030D-6E8A-4147-A177-3AD203B41FA5}">
                      <a16:colId xmlns:a16="http://schemas.microsoft.com/office/drawing/2014/main" val="2400057553"/>
                    </a:ext>
                  </a:extLst>
                </a:gridCol>
                <a:gridCol w="2682239">
                  <a:extLst>
                    <a:ext uri="{9D8B030D-6E8A-4147-A177-3AD203B41FA5}">
                      <a16:colId xmlns:a16="http://schemas.microsoft.com/office/drawing/2014/main" val="2238892637"/>
                    </a:ext>
                  </a:extLst>
                </a:gridCol>
              </a:tblGrid>
              <a:tr h="370840">
                <a:tc>
                  <a:txBody>
                    <a:bodyPr/>
                    <a:lstStyle/>
                    <a:p>
                      <a:r>
                        <a:rPr lang="sl-SI" dirty="0">
                          <a:latin typeface="+mj-lt"/>
                        </a:rPr>
                        <a:t>Kazalnik</a:t>
                      </a:r>
                    </a:p>
                  </a:txBody>
                  <a:tcPr>
                    <a:solidFill>
                      <a:srgbClr val="3E8BCA"/>
                    </a:solidFill>
                  </a:tcPr>
                </a:tc>
                <a:tc>
                  <a:txBody>
                    <a:bodyPr/>
                    <a:lstStyle/>
                    <a:p>
                      <a:r>
                        <a:rPr lang="sl-SI" dirty="0">
                          <a:latin typeface="+mj-lt"/>
                        </a:rPr>
                        <a:t>Naziv kazalnika</a:t>
                      </a:r>
                    </a:p>
                  </a:txBody>
                  <a:tcPr>
                    <a:solidFill>
                      <a:srgbClr val="3E8BCA"/>
                    </a:solidFill>
                  </a:tcPr>
                </a:tc>
                <a:tc>
                  <a:txBody>
                    <a:bodyPr/>
                    <a:lstStyle/>
                    <a:p>
                      <a:r>
                        <a:rPr lang="sl-SI" dirty="0">
                          <a:latin typeface="+mj-lt"/>
                        </a:rPr>
                        <a:t>Merska enota</a:t>
                      </a:r>
                    </a:p>
                  </a:txBody>
                  <a:tcPr>
                    <a:solidFill>
                      <a:srgbClr val="3E8BCA"/>
                    </a:solidFill>
                  </a:tcPr>
                </a:tc>
                <a:tc>
                  <a:txBody>
                    <a:bodyPr/>
                    <a:lstStyle/>
                    <a:p>
                      <a:r>
                        <a:rPr lang="sl-SI" dirty="0">
                          <a:latin typeface="+mj-lt"/>
                        </a:rPr>
                        <a:t>Ciljna vrednost</a:t>
                      </a:r>
                    </a:p>
                  </a:txBody>
                  <a:tcPr>
                    <a:solidFill>
                      <a:srgbClr val="3E8BCA"/>
                    </a:solidFill>
                  </a:tcPr>
                </a:tc>
                <a:tc>
                  <a:txBody>
                    <a:bodyPr/>
                    <a:lstStyle/>
                    <a:p>
                      <a:r>
                        <a:rPr lang="sl-SI" dirty="0">
                          <a:latin typeface="+mj-lt"/>
                        </a:rPr>
                        <a:t>Kdaj se zajame podatek?</a:t>
                      </a:r>
                    </a:p>
                  </a:txBody>
                  <a:tcPr>
                    <a:solidFill>
                      <a:srgbClr val="3E8BCA"/>
                    </a:solidFill>
                  </a:tcPr>
                </a:tc>
                <a:tc>
                  <a:txBody>
                    <a:bodyPr/>
                    <a:lstStyle/>
                    <a:p>
                      <a:r>
                        <a:rPr lang="sl-SI" dirty="0">
                          <a:latin typeface="+mj-lt"/>
                        </a:rPr>
                        <a:t>Dokazila</a:t>
                      </a:r>
                    </a:p>
                  </a:txBody>
                  <a:tcPr>
                    <a:solidFill>
                      <a:srgbClr val="3E8BCA"/>
                    </a:solidFill>
                  </a:tcPr>
                </a:tc>
                <a:extLst>
                  <a:ext uri="{0D108BD9-81ED-4DB2-BD59-A6C34878D82A}">
                    <a16:rowId xmlns:a16="http://schemas.microsoft.com/office/drawing/2014/main" val="15038748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Projektno specifični kazalnik učinka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dirty="0">
                          <a:latin typeface="+mj-lt"/>
                        </a:rPr>
                        <a:t>Število mladinskih delavcev, vključenih v usposabljanje za mladinske delavce s področja </a:t>
                      </a:r>
                      <a:r>
                        <a:rPr lang="sl-SI" sz="1600" dirty="0" err="1">
                          <a:latin typeface="+mj-lt"/>
                        </a:rPr>
                        <a:t>prekarnosti</a:t>
                      </a:r>
                      <a:endParaRPr lang="sl-SI" sz="1100" dirty="0">
                        <a:latin typeface="+mj-lt"/>
                      </a:endParaRPr>
                    </a:p>
                  </a:txBody>
                  <a:tcPr>
                    <a:solidFill>
                      <a:srgbClr val="C7DEF3"/>
                    </a:solidFill>
                  </a:tcPr>
                </a:tc>
                <a:tc>
                  <a:txBody>
                    <a:bodyPr/>
                    <a:lstStyle/>
                    <a:p>
                      <a:r>
                        <a:rPr lang="sl-SI" sz="1600" dirty="0">
                          <a:latin typeface="+mj-lt"/>
                        </a:rPr>
                        <a:t>Število</a:t>
                      </a:r>
                    </a:p>
                  </a:txBody>
                  <a:tcPr>
                    <a:solidFill>
                      <a:srgbClr val="C7DEF3"/>
                    </a:solidFill>
                  </a:tcPr>
                </a:tc>
                <a:tc>
                  <a:txBody>
                    <a:bodyPr/>
                    <a:lstStyle/>
                    <a:p>
                      <a:r>
                        <a:rPr lang="sl-SI" sz="1600" dirty="0">
                          <a:latin typeface="+mj-lt"/>
                        </a:rPr>
                        <a:t>Najmanj 400</a:t>
                      </a:r>
                    </a:p>
                    <a:p>
                      <a:endParaRPr lang="sl-SI" sz="1400" dirty="0">
                        <a:latin typeface="+mj-lt"/>
                      </a:endParaRPr>
                    </a:p>
                  </a:txBody>
                  <a:tcPr>
                    <a:solidFill>
                      <a:srgbClr val="C7DEF3"/>
                    </a:solidFill>
                  </a:tcPr>
                </a:tc>
                <a:tc>
                  <a:txBody>
                    <a:bodyPr/>
                    <a:lstStyle/>
                    <a:p>
                      <a:r>
                        <a:rPr lang="sl-SI" sz="1600" dirty="0">
                          <a:latin typeface="+mj-lt"/>
                        </a:rPr>
                        <a:t>Ob vključitvi udeleženca v operacijo (prvi dan njegove udeležbe v programu usposabljanja)</a:t>
                      </a: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600" kern="1200" dirty="0">
                          <a:solidFill>
                            <a:schemeClr val="dk1"/>
                          </a:solidFill>
                          <a:latin typeface="+mj-lt"/>
                          <a:ea typeface="+mn-ea"/>
                          <a:cs typeface="+mn-cs"/>
                        </a:rPr>
                        <a:t>Vprašalnik za spremljanje podatkov o udeležencih na operacijah sofinanciranih iz ESS+</a:t>
                      </a:r>
                    </a:p>
                    <a:p>
                      <a:pPr marL="285750" indent="-285750">
                        <a:buFont typeface="Arial" panose="020B0604020202020204" pitchFamily="34" charset="0"/>
                        <a:buChar char="•"/>
                      </a:pPr>
                      <a:r>
                        <a:rPr lang="sl-SI" sz="1600" dirty="0">
                          <a:latin typeface="+mj-lt"/>
                        </a:rPr>
                        <a:t>Liste prisotnosti</a:t>
                      </a:r>
                    </a:p>
                    <a:p>
                      <a:pPr marL="285750" indent="-285750">
                        <a:buFont typeface="Arial" panose="020B0604020202020204" pitchFamily="34" charset="0"/>
                        <a:buChar char="•"/>
                      </a:pPr>
                      <a:r>
                        <a:rPr lang="sl-SI" sz="1600" dirty="0">
                          <a:latin typeface="+mj-lt"/>
                        </a:rPr>
                        <a:t>Izjava mladinskega delavca / delavke o opravljanju mladinskega dela</a:t>
                      </a:r>
                    </a:p>
                  </a:txBody>
                  <a:tcPr>
                    <a:solidFill>
                      <a:srgbClr val="C7DEF3"/>
                    </a:solidFill>
                  </a:tcPr>
                </a:tc>
                <a:extLst>
                  <a:ext uri="{0D108BD9-81ED-4DB2-BD59-A6C34878D82A}">
                    <a16:rowId xmlns:a16="http://schemas.microsoft.com/office/drawing/2014/main" val="92604671"/>
                  </a:ext>
                </a:extLst>
              </a:tr>
              <a:tr h="370840">
                <a:tc>
                  <a:txBody>
                    <a:bodyPr/>
                    <a:lstStyle/>
                    <a:p>
                      <a:r>
                        <a:rPr lang="sl-SI" sz="1600" b="1" kern="1200" dirty="0">
                          <a:solidFill>
                            <a:schemeClr val="dk1"/>
                          </a:solidFill>
                          <a:latin typeface="+mj-lt"/>
                          <a:ea typeface="+mn-ea"/>
                          <a:cs typeface="+mn-cs"/>
                        </a:rPr>
                        <a:t>Projektno specifični kazalnik rezultata</a:t>
                      </a:r>
                    </a:p>
                  </a:txBody>
                  <a:tcPr>
                    <a:solidFill>
                      <a:srgbClr val="E8F2F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kern="1200" dirty="0">
                          <a:solidFill>
                            <a:schemeClr val="dk1"/>
                          </a:solidFill>
                          <a:latin typeface="+mj-lt"/>
                          <a:ea typeface="+mn-ea"/>
                          <a:cs typeface="+mn-cs"/>
                        </a:rPr>
                        <a:t>Delež vključenih mladinskih delavcev, ki so uspešno končali usposabljanje za mladinske delavce s področja </a:t>
                      </a:r>
                      <a:r>
                        <a:rPr lang="sl-SI" sz="1600" kern="1200" dirty="0" err="1">
                          <a:solidFill>
                            <a:schemeClr val="dk1"/>
                          </a:solidFill>
                          <a:latin typeface="+mj-lt"/>
                          <a:ea typeface="+mn-ea"/>
                          <a:cs typeface="+mn-cs"/>
                        </a:rPr>
                        <a:t>prekarnosti</a:t>
                      </a:r>
                      <a:endParaRPr lang="sl-SI" sz="1600" kern="1200" dirty="0">
                        <a:solidFill>
                          <a:schemeClr val="dk1"/>
                        </a:solidFill>
                        <a:latin typeface="+mj-lt"/>
                        <a:ea typeface="+mn-ea"/>
                        <a:cs typeface="+mn-cs"/>
                      </a:endParaRPr>
                    </a:p>
                  </a:txBody>
                  <a:tcPr>
                    <a:solidFill>
                      <a:srgbClr val="E8F2FC"/>
                    </a:solidFill>
                  </a:tcPr>
                </a:tc>
                <a:tc>
                  <a:txBody>
                    <a:bodyPr/>
                    <a:lstStyle/>
                    <a:p>
                      <a:r>
                        <a:rPr lang="sl-SI" sz="1600" dirty="0">
                          <a:latin typeface="+mj-lt"/>
                        </a:rPr>
                        <a:t>Delež</a:t>
                      </a:r>
                    </a:p>
                  </a:txBody>
                  <a:tcPr>
                    <a:solidFill>
                      <a:srgbClr val="E8F2FC"/>
                    </a:solidFill>
                  </a:tcPr>
                </a:tc>
                <a:tc>
                  <a:txBody>
                    <a:bodyPr/>
                    <a:lstStyle/>
                    <a:p>
                      <a:r>
                        <a:rPr lang="sl-SI" sz="1600" dirty="0">
                          <a:latin typeface="+mj-lt"/>
                        </a:rPr>
                        <a:t>80 %</a:t>
                      </a:r>
                    </a:p>
                  </a:txBody>
                  <a:tcPr>
                    <a:solidFill>
                      <a:srgbClr val="E8F2FC"/>
                    </a:solidFill>
                  </a:tcPr>
                </a:tc>
                <a:tc>
                  <a:txBody>
                    <a:bodyPr/>
                    <a:lstStyle/>
                    <a:p>
                      <a:r>
                        <a:rPr lang="sl-SI" sz="1600" dirty="0">
                          <a:latin typeface="+mj-lt"/>
                        </a:rPr>
                        <a:t>Ob uspešno zaključenem programu usposabljanja </a:t>
                      </a:r>
                    </a:p>
                  </a:txBody>
                  <a:tcPr>
                    <a:solidFill>
                      <a:srgbClr val="E8F2FC"/>
                    </a:solidFill>
                  </a:tcPr>
                </a:tc>
                <a:tc>
                  <a:txBody>
                    <a:bodyPr/>
                    <a:lstStyle/>
                    <a:p>
                      <a:r>
                        <a:rPr lang="sl-SI" sz="1600" dirty="0">
                          <a:latin typeface="+mj-lt"/>
                        </a:rPr>
                        <a:t>Liste prisotnosti </a:t>
                      </a:r>
                    </a:p>
                    <a:p>
                      <a:r>
                        <a:rPr lang="sl-SI" sz="1600" dirty="0">
                          <a:latin typeface="+mj-lt"/>
                        </a:rPr>
                        <a:t>(80% prisotnost udeleženca na programu usposabljanja)</a:t>
                      </a:r>
                    </a:p>
                  </a:txBody>
                  <a:tcPr>
                    <a:solidFill>
                      <a:srgbClr val="E8F2FC"/>
                    </a:solidFill>
                  </a:tcPr>
                </a:tc>
                <a:extLst>
                  <a:ext uri="{0D108BD9-81ED-4DB2-BD59-A6C34878D82A}">
                    <a16:rowId xmlns:a16="http://schemas.microsoft.com/office/drawing/2014/main" val="29603236"/>
                  </a:ext>
                </a:extLst>
              </a:tr>
            </a:tbl>
          </a:graphicData>
        </a:graphic>
      </p:graphicFrame>
      <p:sp>
        <p:nvSpPr>
          <p:cNvPr id="43" name="Označba mesta vsebine 7">
            <a:extLst>
              <a:ext uri="{FF2B5EF4-FFF2-40B4-BE49-F238E27FC236}">
                <a16:creationId xmlns:a16="http://schemas.microsoft.com/office/drawing/2014/main" id="{C2392D0C-6C16-8BA7-CABC-1189D7F78081}"/>
              </a:ext>
            </a:extLst>
          </p:cNvPr>
          <p:cNvSpPr txBox="1">
            <a:spLocks/>
          </p:cNvSpPr>
          <p:nvPr/>
        </p:nvSpPr>
        <p:spPr>
          <a:xfrm>
            <a:off x="838200" y="1431052"/>
            <a:ext cx="10515600" cy="8078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l-SI" sz="2400" b="1" dirty="0">
                <a:solidFill>
                  <a:srgbClr val="0070C0"/>
                </a:solidFill>
                <a:latin typeface="+mj-lt"/>
                <a:ea typeface="+mj-ea"/>
                <a:cs typeface="+mj-cs"/>
              </a:rPr>
              <a:t>Projektno specifična kazalnika:</a:t>
            </a:r>
          </a:p>
        </p:txBody>
      </p:sp>
    </p:spTree>
    <p:extLst>
      <p:ext uri="{BB962C8B-B14F-4D97-AF65-F5344CB8AC3E}">
        <p14:creationId xmlns:p14="http://schemas.microsoft.com/office/powerpoint/2010/main" val="396614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1">
            <a:extLst>
              <a:ext uri="{FF2B5EF4-FFF2-40B4-BE49-F238E27FC236}">
                <a16:creationId xmlns:a16="http://schemas.microsoft.com/office/drawing/2014/main" id="{95E9256F-4751-FE9D-0796-91A694EB6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A45D1D11-E8B5-4FBE-9050-D3A3BA871DD5}"/>
              </a:ext>
            </a:extLst>
          </p:cNvPr>
          <p:cNvSpPr>
            <a:spLocks noGrp="1"/>
          </p:cNvSpPr>
          <p:nvPr>
            <p:ph idx="1"/>
          </p:nvPr>
        </p:nvSpPr>
        <p:spPr>
          <a:xfrm>
            <a:off x="819912" y="783295"/>
            <a:ext cx="8439912" cy="862711"/>
          </a:xfrm>
        </p:spPr>
        <p:txBody>
          <a:bodyPr>
            <a:normAutofit fontScale="92500" lnSpcReduction="20000"/>
          </a:bodyPr>
          <a:lstStyle/>
          <a:p>
            <a:pPr marL="0" indent="0">
              <a:buNone/>
            </a:pPr>
            <a:r>
              <a:rPr lang="sl-SI" sz="2400" b="1" dirty="0">
                <a:solidFill>
                  <a:srgbClr val="0070C0"/>
                </a:solidFill>
                <a:latin typeface="+mj-lt"/>
                <a:ea typeface="+mj-ea"/>
                <a:cs typeface="+mj-cs"/>
              </a:rPr>
              <a:t>Skupni kazalniki – po Prilogi I Uredbe 2021/1057/EU: </a:t>
            </a:r>
          </a:p>
          <a:p>
            <a:pPr lvl="1">
              <a:buFont typeface="Courier New" panose="02070309020205020404" pitchFamily="49" charset="0"/>
              <a:buChar char="o"/>
            </a:pPr>
            <a:endParaRPr lang="sl-SI" sz="1400" b="1" kern="1200" dirty="0">
              <a:solidFill>
                <a:schemeClr val="dk1"/>
              </a:solidFill>
              <a:latin typeface="+mj-lt"/>
              <a:ea typeface="+mn-ea"/>
              <a:cs typeface="+mn-cs"/>
            </a:endParaRPr>
          </a:p>
          <a:p>
            <a:pPr lvl="1">
              <a:buFont typeface="Courier New" panose="02070309020205020404" pitchFamily="49" charset="0"/>
              <a:buChar char="o"/>
            </a:pPr>
            <a:r>
              <a:rPr lang="sl-SI" sz="1900" b="1" kern="1200" dirty="0">
                <a:solidFill>
                  <a:schemeClr val="dk1"/>
                </a:solidFill>
                <a:latin typeface="+mj-lt"/>
                <a:ea typeface="+mn-ea"/>
                <a:cs typeface="+mn-cs"/>
              </a:rPr>
              <a:t>Skupni kazalniki učinka za udeležence (ob vključitvi v operacijo):  </a:t>
            </a:r>
          </a:p>
        </p:txBody>
      </p:sp>
      <p:graphicFrame>
        <p:nvGraphicFramePr>
          <p:cNvPr id="7" name="Tabela 6">
            <a:extLst>
              <a:ext uri="{FF2B5EF4-FFF2-40B4-BE49-F238E27FC236}">
                <a16:creationId xmlns:a16="http://schemas.microsoft.com/office/drawing/2014/main" id="{11079E55-3A56-B414-EC19-A5088FB57954}"/>
              </a:ext>
            </a:extLst>
          </p:cNvPr>
          <p:cNvGraphicFramePr>
            <a:graphicFrameLocks noGrp="1"/>
          </p:cNvGraphicFramePr>
          <p:nvPr>
            <p:extLst>
              <p:ext uri="{D42A27DB-BD31-4B8C-83A1-F6EECF244321}">
                <p14:modId xmlns:p14="http://schemas.microsoft.com/office/powerpoint/2010/main" val="2472208158"/>
              </p:ext>
            </p:extLst>
          </p:nvPr>
        </p:nvGraphicFramePr>
        <p:xfrm>
          <a:off x="894282" y="1825570"/>
          <a:ext cx="10022928" cy="4450080"/>
        </p:xfrm>
        <a:graphic>
          <a:graphicData uri="http://schemas.openxmlformats.org/drawingml/2006/table">
            <a:tbl>
              <a:tblPr firstRow="1" bandRow="1">
                <a:tableStyleId>{5C22544A-7EE6-4342-B048-85BDC9FD1C3A}</a:tableStyleId>
              </a:tblPr>
              <a:tblGrid>
                <a:gridCol w="2008863">
                  <a:extLst>
                    <a:ext uri="{9D8B030D-6E8A-4147-A177-3AD203B41FA5}">
                      <a16:colId xmlns:a16="http://schemas.microsoft.com/office/drawing/2014/main" val="1386026866"/>
                    </a:ext>
                  </a:extLst>
                </a:gridCol>
                <a:gridCol w="4052301">
                  <a:extLst>
                    <a:ext uri="{9D8B030D-6E8A-4147-A177-3AD203B41FA5}">
                      <a16:colId xmlns:a16="http://schemas.microsoft.com/office/drawing/2014/main" val="4065035238"/>
                    </a:ext>
                  </a:extLst>
                </a:gridCol>
                <a:gridCol w="1320588">
                  <a:extLst>
                    <a:ext uri="{9D8B030D-6E8A-4147-A177-3AD203B41FA5}">
                      <a16:colId xmlns:a16="http://schemas.microsoft.com/office/drawing/2014/main" val="1686022508"/>
                    </a:ext>
                  </a:extLst>
                </a:gridCol>
                <a:gridCol w="1320588">
                  <a:extLst>
                    <a:ext uri="{9D8B030D-6E8A-4147-A177-3AD203B41FA5}">
                      <a16:colId xmlns:a16="http://schemas.microsoft.com/office/drawing/2014/main" val="2484064092"/>
                    </a:ext>
                  </a:extLst>
                </a:gridCol>
                <a:gridCol w="1320588">
                  <a:extLst>
                    <a:ext uri="{9D8B030D-6E8A-4147-A177-3AD203B41FA5}">
                      <a16:colId xmlns:a16="http://schemas.microsoft.com/office/drawing/2014/main" val="4291787565"/>
                    </a:ext>
                  </a:extLst>
                </a:gridCol>
              </a:tblGrid>
              <a:tr h="745349">
                <a:tc>
                  <a:txBody>
                    <a:bodyPr/>
                    <a:lstStyle/>
                    <a:p>
                      <a:r>
                        <a:rPr lang="sl-SI" sz="1600" dirty="0">
                          <a:latin typeface="+mj-lt"/>
                        </a:rPr>
                        <a:t>Kazalnik</a:t>
                      </a:r>
                    </a:p>
                  </a:txBody>
                  <a:tcPr>
                    <a:solidFill>
                      <a:srgbClr val="3E8BCA"/>
                    </a:solidFill>
                  </a:tcPr>
                </a:tc>
                <a:tc>
                  <a:txBody>
                    <a:bodyPr/>
                    <a:lstStyle/>
                    <a:p>
                      <a:r>
                        <a:rPr lang="sl-SI" sz="1600" dirty="0">
                          <a:latin typeface="+mj-lt"/>
                        </a:rPr>
                        <a:t>Nazivi kazalnikov</a:t>
                      </a:r>
                    </a:p>
                  </a:txBody>
                  <a:tcPr>
                    <a:solidFill>
                      <a:srgbClr val="3E8BCA"/>
                    </a:solidFill>
                  </a:tcPr>
                </a:tc>
                <a:tc>
                  <a:txBody>
                    <a:bodyPr/>
                    <a:lstStyle/>
                    <a:p>
                      <a:r>
                        <a:rPr lang="sl-SI" sz="1600" dirty="0">
                          <a:latin typeface="+mj-lt"/>
                        </a:rPr>
                        <a:t>Način zbiranja podatkov</a:t>
                      </a:r>
                    </a:p>
                  </a:txBody>
                  <a:tcPr>
                    <a:solidFill>
                      <a:srgbClr val="3E8BCA"/>
                    </a:solidFill>
                  </a:tcPr>
                </a:tc>
                <a:tc>
                  <a:txBody>
                    <a:bodyPr/>
                    <a:lstStyle/>
                    <a:p>
                      <a:r>
                        <a:rPr lang="sl-SI" sz="1600" dirty="0">
                          <a:latin typeface="+mj-lt"/>
                        </a:rPr>
                        <a:t>Kdaj se zajame podatek?</a:t>
                      </a:r>
                    </a:p>
                  </a:txBody>
                  <a:tcPr>
                    <a:solidFill>
                      <a:srgbClr val="3E8BC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0" kern="1200" dirty="0">
                          <a:solidFill>
                            <a:schemeClr val="lt1"/>
                          </a:solidFill>
                          <a:latin typeface="+mn-lt"/>
                          <a:ea typeface="+mn-ea"/>
                          <a:cs typeface="+mn-cs"/>
                        </a:rPr>
                        <a:t>Način poročanja podatkov</a:t>
                      </a:r>
                    </a:p>
                    <a:p>
                      <a:endParaRPr lang="sl-SI" sz="1600" dirty="0">
                        <a:latin typeface="+mj-lt"/>
                      </a:endParaRPr>
                    </a:p>
                  </a:txBody>
                  <a:tcPr>
                    <a:solidFill>
                      <a:srgbClr val="3E8BCA"/>
                    </a:solidFill>
                  </a:tcPr>
                </a:tc>
                <a:extLst>
                  <a:ext uri="{0D108BD9-81ED-4DB2-BD59-A6C34878D82A}">
                    <a16:rowId xmlns:a16="http://schemas.microsoft.com/office/drawing/2014/main" val="2844846181"/>
                  </a:ext>
                </a:extLst>
              </a:tr>
              <a:tr h="1924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Skupni kazalniki učinka za udeležence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Status na trgu dela </a:t>
                      </a:r>
                      <a:r>
                        <a:rPr lang="sl-SI" sz="1400" dirty="0">
                          <a:latin typeface="+mj-lt"/>
                        </a:rPr>
                        <a:t>(Brezposelni, vključno z dolgotrajno brezposelnimi; dolgotrajno brezposelni; neaktivni; zaposleni, vključno s samozaposlenimi);</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Starost</a:t>
                      </a:r>
                      <a:r>
                        <a:rPr lang="sl-SI" sz="1400" dirty="0">
                          <a:latin typeface="+mj-lt"/>
                        </a:rPr>
                        <a:t> (število otrok, mlajših od 18 let; mladi, stari med 18 in 29 let; število udeležencev, starih 55 let in več);</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Izobrazba</a:t>
                      </a:r>
                      <a:r>
                        <a:rPr lang="sl-SI" sz="1400" dirty="0">
                          <a:latin typeface="+mj-lt"/>
                        </a:rPr>
                        <a:t> (z nižjo sekundarno izobrazbo ali manj; z višjo sekundarno ali </a:t>
                      </a:r>
                      <a:r>
                        <a:rPr lang="sl-SI" sz="1400" dirty="0" err="1">
                          <a:latin typeface="+mj-lt"/>
                        </a:rPr>
                        <a:t>postsekundarno</a:t>
                      </a:r>
                      <a:r>
                        <a:rPr lang="sl-SI" sz="1400" dirty="0">
                          <a:latin typeface="+mj-lt"/>
                        </a:rPr>
                        <a:t> izobrazbo; s terciarno izobrazbo); ter</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Skupno število udeležencev</a:t>
                      </a:r>
                      <a:endParaRPr lang="sl-SI" sz="1050" b="1" dirty="0">
                        <a:latin typeface="+mj-lt"/>
                      </a:endParaRPr>
                    </a:p>
                  </a:txBody>
                  <a:tcPr>
                    <a:solidFill>
                      <a:srgbClr val="C7DEF3"/>
                    </a:solidFill>
                  </a:tcPr>
                </a:tc>
                <a:tc rowSpan="2">
                  <a:txBody>
                    <a:bodyPr/>
                    <a:lstStyle/>
                    <a:p>
                      <a:r>
                        <a:rPr lang="sl-SI" sz="1400" dirty="0">
                          <a:latin typeface="+mj-lt"/>
                        </a:rPr>
                        <a:t>Zbiranje podatkov po Vprašalniku za spremljanje podatkov o udeležencih na operacijah sofinanciranih iz ESS+; </a:t>
                      </a:r>
                    </a:p>
                    <a:p>
                      <a:r>
                        <a:rPr lang="sl-SI" sz="1400" dirty="0">
                          <a:latin typeface="+mj-lt"/>
                        </a:rPr>
                        <a:t>Vprašalnik izpolni udeleženec</a:t>
                      </a:r>
                    </a:p>
                    <a:p>
                      <a:endParaRPr lang="sl-SI" sz="1400" dirty="0">
                        <a:latin typeface="+mj-lt"/>
                      </a:endParaRPr>
                    </a:p>
                  </a:txBody>
                  <a:tcPr>
                    <a:solidFill>
                      <a:srgbClr val="C7DEF3"/>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Ob vključitvi udeleženca v operacijo (prvi dan njegove udeležbe v programu usposabljanja)</a:t>
                      </a:r>
                    </a:p>
                    <a:p>
                      <a:endParaRPr lang="sl-SI" sz="1400" kern="1200" dirty="0">
                        <a:solidFill>
                          <a:schemeClr val="dk1"/>
                        </a:solidFill>
                        <a:latin typeface="+mj-lt"/>
                        <a:ea typeface="+mn-ea"/>
                        <a:cs typeface="+mn-cs"/>
                      </a:endParaRPr>
                    </a:p>
                  </a:txBody>
                  <a:tcPr>
                    <a:solidFill>
                      <a:srgbClr val="C7DEF3"/>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Agregirano poročanje</a:t>
                      </a:r>
                    </a:p>
                    <a:p>
                      <a:endParaRPr lang="sl-SI" sz="1400" kern="1200" dirty="0">
                        <a:solidFill>
                          <a:schemeClr val="dk1"/>
                        </a:solidFill>
                        <a:latin typeface="+mj-lt"/>
                        <a:ea typeface="+mn-ea"/>
                        <a:cs typeface="+mn-cs"/>
                      </a:endParaRPr>
                    </a:p>
                  </a:txBody>
                  <a:tcPr>
                    <a:solidFill>
                      <a:srgbClr val="C7DEF3"/>
                    </a:solidFill>
                  </a:tcPr>
                </a:tc>
                <a:extLst>
                  <a:ext uri="{0D108BD9-81ED-4DB2-BD59-A6C34878D82A}">
                    <a16:rowId xmlns:a16="http://schemas.microsoft.com/office/drawing/2014/main" val="3415074134"/>
                  </a:ext>
                </a:extLst>
              </a:tr>
              <a:tr h="848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Drugi skupni kazalniki učinka za udeležence</a:t>
                      </a: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Invalidi, državljani tretjih držav, udeleženci tujega porekla, manjšine (vključno z marginaliziranimi skupnostmi kot so Romi), brezdomci ali prizadeti zaradi izključenosti na področju nastanitve, udeleženci s podeželskih območij</a:t>
                      </a: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a:p>
                  </a:txBody>
                  <a:tcPr/>
                </a:tc>
                <a:extLst>
                  <a:ext uri="{0D108BD9-81ED-4DB2-BD59-A6C34878D82A}">
                    <a16:rowId xmlns:a16="http://schemas.microsoft.com/office/drawing/2014/main" val="1949509663"/>
                  </a:ext>
                </a:extLst>
              </a:tr>
            </a:tbl>
          </a:graphicData>
        </a:graphic>
      </p:graphicFrame>
      <p:sp>
        <p:nvSpPr>
          <p:cNvPr id="3" name="PoljeZBesedilom 2">
            <a:extLst>
              <a:ext uri="{FF2B5EF4-FFF2-40B4-BE49-F238E27FC236}">
                <a16:creationId xmlns:a16="http://schemas.microsoft.com/office/drawing/2014/main" id="{45C86829-1C6F-7AB9-68C6-E291516D78FE}"/>
              </a:ext>
            </a:extLst>
          </p:cNvPr>
          <p:cNvSpPr txBox="1"/>
          <p:nvPr/>
        </p:nvSpPr>
        <p:spPr>
          <a:xfrm>
            <a:off x="819912" y="213018"/>
            <a:ext cx="6096000" cy="369332"/>
          </a:xfrm>
          <a:prstGeom prst="rect">
            <a:avLst/>
          </a:prstGeom>
          <a:noFill/>
        </p:spPr>
        <p:txBody>
          <a:bodyPr wrap="square">
            <a:spAutoFit/>
          </a:bodyPr>
          <a:lstStyle/>
          <a:p>
            <a:r>
              <a:rPr lang="sl-SI" sz="1800" b="1" dirty="0">
                <a:solidFill>
                  <a:srgbClr val="0070C0"/>
                </a:solidFill>
              </a:rPr>
              <a:t>SKLOP A – kazalniki</a:t>
            </a:r>
            <a:endParaRPr lang="sl-SI" dirty="0"/>
          </a:p>
        </p:txBody>
      </p:sp>
    </p:spTree>
    <p:extLst>
      <p:ext uri="{BB962C8B-B14F-4D97-AF65-F5344CB8AC3E}">
        <p14:creationId xmlns:p14="http://schemas.microsoft.com/office/powerpoint/2010/main" val="1789581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a:extLst>
              <a:ext uri="{FF2B5EF4-FFF2-40B4-BE49-F238E27FC236}">
                <a16:creationId xmlns:a16="http://schemas.microsoft.com/office/drawing/2014/main" id="{DB98175A-5976-5842-5935-4E6B71E24D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316726B4-FB78-F5B4-9C73-45E1FC2E26D2}"/>
              </a:ext>
            </a:extLst>
          </p:cNvPr>
          <p:cNvSpPr>
            <a:spLocks noGrp="1"/>
          </p:cNvSpPr>
          <p:nvPr>
            <p:ph idx="1"/>
          </p:nvPr>
        </p:nvSpPr>
        <p:spPr>
          <a:xfrm>
            <a:off x="838200" y="1058712"/>
            <a:ext cx="10515600" cy="4351338"/>
          </a:xfrm>
        </p:spPr>
        <p:txBody>
          <a:bodyPr/>
          <a:lstStyle/>
          <a:p>
            <a:r>
              <a:rPr lang="sl-SI" sz="2400" b="1" dirty="0">
                <a:solidFill>
                  <a:srgbClr val="0070C0"/>
                </a:solidFill>
                <a:latin typeface="+mj-lt"/>
                <a:ea typeface="+mj-ea"/>
                <a:cs typeface="+mj-cs"/>
              </a:rPr>
              <a:t>Skupni kazalniki – po Prilogi I Uredbe 2021/1057/EU: </a:t>
            </a:r>
          </a:p>
          <a:p>
            <a:pPr marL="457200" lvl="1" indent="0">
              <a:buNone/>
            </a:pPr>
            <a:endParaRPr lang="sl-SI" sz="1050" b="1" kern="1200" dirty="0">
              <a:solidFill>
                <a:schemeClr val="dk1"/>
              </a:solidFill>
              <a:latin typeface="+mj-lt"/>
              <a:ea typeface="+mn-ea"/>
              <a:cs typeface="+mn-cs"/>
            </a:endParaRPr>
          </a:p>
          <a:p>
            <a:pPr lvl="1">
              <a:buFont typeface="Courier New" panose="02070309020205020404" pitchFamily="49" charset="0"/>
              <a:buChar char="o"/>
            </a:pPr>
            <a:r>
              <a:rPr lang="sl-SI" sz="2000" b="1" kern="1200" dirty="0">
                <a:solidFill>
                  <a:schemeClr val="dk1"/>
                </a:solidFill>
                <a:latin typeface="+mj-lt"/>
                <a:ea typeface="+mn-ea"/>
                <a:cs typeface="+mn-cs"/>
              </a:rPr>
              <a:t>Skupni kazalniki rezultatov (ob izhodu iz operacije):  </a:t>
            </a:r>
          </a:p>
        </p:txBody>
      </p:sp>
      <p:graphicFrame>
        <p:nvGraphicFramePr>
          <p:cNvPr id="7" name="Tabela 6">
            <a:extLst>
              <a:ext uri="{FF2B5EF4-FFF2-40B4-BE49-F238E27FC236}">
                <a16:creationId xmlns:a16="http://schemas.microsoft.com/office/drawing/2014/main" id="{E19B814A-A96D-621E-44BB-336776BD0F7B}"/>
              </a:ext>
            </a:extLst>
          </p:cNvPr>
          <p:cNvGraphicFramePr>
            <a:graphicFrameLocks noGrp="1"/>
          </p:cNvGraphicFramePr>
          <p:nvPr>
            <p:extLst>
              <p:ext uri="{D42A27DB-BD31-4B8C-83A1-F6EECF244321}">
                <p14:modId xmlns:p14="http://schemas.microsoft.com/office/powerpoint/2010/main" val="1269834681"/>
              </p:ext>
            </p:extLst>
          </p:nvPr>
        </p:nvGraphicFramePr>
        <p:xfrm>
          <a:off x="918666" y="2130370"/>
          <a:ext cx="10022927" cy="4037189"/>
        </p:xfrm>
        <a:graphic>
          <a:graphicData uri="http://schemas.openxmlformats.org/drawingml/2006/table">
            <a:tbl>
              <a:tblPr firstRow="1" bandRow="1">
                <a:tableStyleId>{5C22544A-7EE6-4342-B048-85BDC9FD1C3A}</a:tableStyleId>
              </a:tblPr>
              <a:tblGrid>
                <a:gridCol w="2313710">
                  <a:extLst>
                    <a:ext uri="{9D8B030D-6E8A-4147-A177-3AD203B41FA5}">
                      <a16:colId xmlns:a16="http://schemas.microsoft.com/office/drawing/2014/main" val="1386026866"/>
                    </a:ext>
                  </a:extLst>
                </a:gridCol>
                <a:gridCol w="4667241">
                  <a:extLst>
                    <a:ext uri="{9D8B030D-6E8A-4147-A177-3AD203B41FA5}">
                      <a16:colId xmlns:a16="http://schemas.microsoft.com/office/drawing/2014/main" val="4065035238"/>
                    </a:ext>
                  </a:extLst>
                </a:gridCol>
                <a:gridCol w="1520988">
                  <a:extLst>
                    <a:ext uri="{9D8B030D-6E8A-4147-A177-3AD203B41FA5}">
                      <a16:colId xmlns:a16="http://schemas.microsoft.com/office/drawing/2014/main" val="1686022508"/>
                    </a:ext>
                  </a:extLst>
                </a:gridCol>
                <a:gridCol w="1520988">
                  <a:extLst>
                    <a:ext uri="{9D8B030D-6E8A-4147-A177-3AD203B41FA5}">
                      <a16:colId xmlns:a16="http://schemas.microsoft.com/office/drawing/2014/main" val="2484064092"/>
                    </a:ext>
                  </a:extLst>
                </a:gridCol>
              </a:tblGrid>
              <a:tr h="745349">
                <a:tc>
                  <a:txBody>
                    <a:bodyPr/>
                    <a:lstStyle/>
                    <a:p>
                      <a:r>
                        <a:rPr lang="sl-SI" sz="1600" dirty="0">
                          <a:latin typeface="+mj-lt"/>
                        </a:rPr>
                        <a:t>Kazalnik</a:t>
                      </a:r>
                    </a:p>
                  </a:txBody>
                  <a:tcPr>
                    <a:solidFill>
                      <a:srgbClr val="3E8BCA"/>
                    </a:solidFill>
                  </a:tcPr>
                </a:tc>
                <a:tc>
                  <a:txBody>
                    <a:bodyPr/>
                    <a:lstStyle/>
                    <a:p>
                      <a:r>
                        <a:rPr lang="sl-SI" sz="1600" dirty="0">
                          <a:latin typeface="+mj-lt"/>
                        </a:rPr>
                        <a:t>Nazivi kazalnikov</a:t>
                      </a:r>
                    </a:p>
                  </a:txBody>
                  <a:tcPr>
                    <a:solidFill>
                      <a:srgbClr val="3E8BCA"/>
                    </a:solidFill>
                  </a:tcPr>
                </a:tc>
                <a:tc>
                  <a:txBody>
                    <a:bodyPr/>
                    <a:lstStyle/>
                    <a:p>
                      <a:r>
                        <a:rPr lang="sl-SI" sz="1600" dirty="0">
                          <a:latin typeface="+mj-lt"/>
                        </a:rPr>
                        <a:t>Način zbiranja podatkov</a:t>
                      </a:r>
                    </a:p>
                  </a:txBody>
                  <a:tcPr>
                    <a:solidFill>
                      <a:srgbClr val="3E8BCA"/>
                    </a:solidFill>
                  </a:tcPr>
                </a:tc>
                <a:tc>
                  <a:txBody>
                    <a:bodyPr/>
                    <a:lstStyle/>
                    <a:p>
                      <a:r>
                        <a:rPr lang="sl-SI" sz="1600" dirty="0">
                          <a:latin typeface="+mj-lt"/>
                        </a:rPr>
                        <a:t>Način poročanja podatkov</a:t>
                      </a:r>
                    </a:p>
                  </a:txBody>
                  <a:tcPr>
                    <a:solidFill>
                      <a:srgbClr val="3E8BCA"/>
                    </a:solidFill>
                  </a:tcPr>
                </a:tc>
                <a:extLst>
                  <a:ext uri="{0D108BD9-81ED-4DB2-BD59-A6C34878D82A}">
                    <a16:rowId xmlns:a16="http://schemas.microsoft.com/office/drawing/2014/main" val="2844846181"/>
                  </a:ext>
                </a:extLst>
              </a:tr>
              <a:tr h="15210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Skupni kazalniki neposrednih rezultatov za udeležence </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(merjenje </a:t>
                      </a:r>
                      <a:r>
                        <a:rPr lang="sl-SI" sz="1600" b="1" u="sng" kern="1200" dirty="0">
                          <a:solidFill>
                            <a:schemeClr val="dk1"/>
                          </a:solidFill>
                          <a:latin typeface="+mj-lt"/>
                          <a:ea typeface="+mn-ea"/>
                          <a:cs typeface="+mn-cs"/>
                        </a:rPr>
                        <a:t>v roku 4 tednov </a:t>
                      </a:r>
                      <a:r>
                        <a:rPr lang="sl-SI" sz="1600" b="1" kern="1200" dirty="0">
                          <a:solidFill>
                            <a:schemeClr val="dk1"/>
                          </a:solidFill>
                          <a:latin typeface="+mj-lt"/>
                          <a:ea typeface="+mn-ea"/>
                          <a:cs typeface="+mn-cs"/>
                        </a:rPr>
                        <a:t>po izstopu udeleženca iz operacije)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po zaključku sodelovanja iščejo zaposlitev;</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so po zaključku sodelovanja vključeni v izobraževanje ali usposabljanje;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imajo po zaključku sodelovanja zaposlitev</a:t>
                      </a:r>
                    </a:p>
                  </a:txBody>
                  <a:tcPr>
                    <a:solidFill>
                      <a:srgbClr val="C7DEF3"/>
                    </a:solidFill>
                  </a:tcPr>
                </a:tc>
                <a:tc rowSpan="2">
                  <a:txBody>
                    <a:bodyPr/>
                    <a:lstStyle/>
                    <a:p>
                      <a:r>
                        <a:rPr lang="sl-SI" sz="1400" dirty="0">
                          <a:latin typeface="+mj-lt"/>
                        </a:rPr>
                        <a:t>način pridobivanja podatkov določi upravičenec – dokazila!</a:t>
                      </a:r>
                    </a:p>
                    <a:p>
                      <a:endParaRPr lang="sl-SI" sz="1400" dirty="0">
                        <a:latin typeface="+mj-lt"/>
                      </a:endParaRPr>
                    </a:p>
                    <a:p>
                      <a:endParaRPr lang="sl-SI" sz="1400" dirty="0">
                        <a:latin typeface="+mj-lt"/>
                      </a:endParaRPr>
                    </a:p>
                    <a:p>
                      <a:endParaRPr lang="sl-SI" sz="1400" dirty="0">
                        <a:latin typeface="+mj-lt"/>
                      </a:endParaRPr>
                    </a:p>
                  </a:txBody>
                  <a:tcPr>
                    <a:solidFill>
                      <a:srgbClr val="C7DEF3"/>
                    </a:solidFill>
                  </a:tcPr>
                </a:tc>
                <a:tc rowSpan="2">
                  <a:txBody>
                    <a:bodyPr/>
                    <a:lstStyle/>
                    <a:p>
                      <a:r>
                        <a:rPr lang="sl-SI" sz="1400" dirty="0">
                          <a:latin typeface="+mj-lt"/>
                        </a:rPr>
                        <a:t>Agregirano poročanje</a:t>
                      </a:r>
                    </a:p>
                  </a:txBody>
                  <a:tcPr>
                    <a:solidFill>
                      <a:srgbClr val="C7DEF3"/>
                    </a:solidFill>
                  </a:tcPr>
                </a:tc>
                <a:extLst>
                  <a:ext uri="{0D108BD9-81ED-4DB2-BD59-A6C34878D82A}">
                    <a16:rowId xmlns:a16="http://schemas.microsoft.com/office/drawing/2014/main" val="3415074134"/>
                  </a:ext>
                </a:extLst>
              </a:tr>
              <a:tr h="848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Skupni kazalniki dolgoročnejših rezultatov za udeležence </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(merjenje </a:t>
                      </a:r>
                      <a:r>
                        <a:rPr lang="sl-SI" sz="1600" b="1" u="sng" dirty="0">
                          <a:latin typeface="+mj-lt"/>
                        </a:rPr>
                        <a:t>v roku 6 mesecev</a:t>
                      </a:r>
                      <a:r>
                        <a:rPr lang="sl-SI" sz="1600" b="1" dirty="0">
                          <a:latin typeface="+mj-lt"/>
                        </a:rPr>
                        <a:t> po izstopu udeleženca iz operacije)</a:t>
                      </a: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vključno s samozaposlenimi, ki so zaposleni šest mesecev po zaključku sodelovanja;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z izboljšanim položajem na trgu dela šest mesecev po zaključku sodelovanja</a:t>
                      </a: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sz="1400" dirty="0">
                        <a:latin typeface="+mj-lt"/>
                      </a:endParaRPr>
                    </a:p>
                  </a:txBody>
                  <a:tcPr>
                    <a:solidFill>
                      <a:srgbClr val="C7DEF3"/>
                    </a:solidFill>
                  </a:tcPr>
                </a:tc>
                <a:extLst>
                  <a:ext uri="{0D108BD9-81ED-4DB2-BD59-A6C34878D82A}">
                    <a16:rowId xmlns:a16="http://schemas.microsoft.com/office/drawing/2014/main" val="1949509663"/>
                  </a:ext>
                </a:extLst>
              </a:tr>
            </a:tbl>
          </a:graphicData>
        </a:graphic>
      </p:graphicFrame>
      <p:sp>
        <p:nvSpPr>
          <p:cNvPr id="3" name="PoljeZBesedilom 2">
            <a:extLst>
              <a:ext uri="{FF2B5EF4-FFF2-40B4-BE49-F238E27FC236}">
                <a16:creationId xmlns:a16="http://schemas.microsoft.com/office/drawing/2014/main" id="{FAB8D689-563A-DAE5-EACD-AC10D24EE2F4}"/>
              </a:ext>
            </a:extLst>
          </p:cNvPr>
          <p:cNvSpPr txBox="1"/>
          <p:nvPr/>
        </p:nvSpPr>
        <p:spPr>
          <a:xfrm>
            <a:off x="981881" y="416187"/>
            <a:ext cx="6096000" cy="369332"/>
          </a:xfrm>
          <a:prstGeom prst="rect">
            <a:avLst/>
          </a:prstGeom>
          <a:noFill/>
        </p:spPr>
        <p:txBody>
          <a:bodyPr wrap="square">
            <a:spAutoFit/>
          </a:bodyPr>
          <a:lstStyle/>
          <a:p>
            <a:r>
              <a:rPr lang="sl-SI" sz="1800" b="1" dirty="0">
                <a:solidFill>
                  <a:srgbClr val="0070C0"/>
                </a:solidFill>
              </a:rPr>
              <a:t>SKLOP A – kazalniki</a:t>
            </a:r>
            <a:endParaRPr lang="sl-SI" dirty="0"/>
          </a:p>
        </p:txBody>
      </p:sp>
    </p:spTree>
    <p:extLst>
      <p:ext uri="{BB962C8B-B14F-4D97-AF65-F5344CB8AC3E}">
        <p14:creationId xmlns:p14="http://schemas.microsoft.com/office/powerpoint/2010/main" val="180248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E10A1E0E-9CE0-CB29-EDF9-21D34B0C130C}"/>
              </a:ext>
            </a:extLst>
          </p:cNvPr>
          <p:cNvSpPr>
            <a:spLocks noGrp="1"/>
          </p:cNvSpPr>
          <p:nvPr>
            <p:ph idx="1"/>
          </p:nvPr>
        </p:nvSpPr>
        <p:spPr/>
        <p:txBody>
          <a:bodyPr>
            <a:normAutofit/>
          </a:bodyPr>
          <a:lstStyle/>
          <a:p>
            <a:pPr marL="0" indent="0">
              <a:buNone/>
            </a:pPr>
            <a:r>
              <a:rPr lang="sl-SI" sz="2000" b="1" dirty="0">
                <a:latin typeface="+mj-lt"/>
              </a:rPr>
              <a:t>Poročanje</a:t>
            </a:r>
            <a:r>
              <a:rPr lang="sl-SI" sz="2000" dirty="0">
                <a:latin typeface="+mj-lt"/>
              </a:rPr>
              <a:t> </a:t>
            </a:r>
            <a:r>
              <a:rPr lang="sl-SI" sz="2000" b="1" dirty="0">
                <a:latin typeface="+mj-lt"/>
              </a:rPr>
              <a:t>o doseženih vrednosti </a:t>
            </a:r>
            <a:r>
              <a:rPr lang="sl-SI" sz="2000" b="1" u="sng" dirty="0">
                <a:latin typeface="+mj-lt"/>
              </a:rPr>
              <a:t>vseh kazalnikov </a:t>
            </a:r>
            <a:r>
              <a:rPr lang="sl-SI" sz="2000" b="1" dirty="0">
                <a:latin typeface="+mj-lt"/>
              </a:rPr>
              <a:t>2x letno</a:t>
            </a:r>
            <a:r>
              <a:rPr lang="sl-SI" sz="2000" dirty="0">
                <a:latin typeface="+mj-lt"/>
              </a:rPr>
              <a:t>:</a:t>
            </a:r>
          </a:p>
          <a:p>
            <a:pPr marL="0" indent="0">
              <a:buNone/>
            </a:pPr>
            <a:endParaRPr lang="sl-SI" sz="1100" dirty="0">
              <a:latin typeface="+mj-lt"/>
            </a:endParaRPr>
          </a:p>
          <a:p>
            <a:pPr marL="914400" lvl="1" indent="-457200">
              <a:buAutoNum type="arabicParenR"/>
            </a:pPr>
            <a:r>
              <a:rPr lang="sl-SI" sz="1800" dirty="0">
                <a:latin typeface="+mj-lt"/>
              </a:rPr>
              <a:t>na presečni datum 30. 6. (poročanje julija)</a:t>
            </a:r>
          </a:p>
          <a:p>
            <a:pPr marL="914400" lvl="1" indent="-457200">
              <a:buAutoNum type="arabicParenR"/>
            </a:pPr>
            <a:r>
              <a:rPr lang="sl-SI" sz="1800" dirty="0">
                <a:latin typeface="+mj-lt"/>
              </a:rPr>
              <a:t>na presečni datum 31. 12. (poročanje januarja)</a:t>
            </a:r>
          </a:p>
        </p:txBody>
      </p:sp>
      <p:pic>
        <p:nvPicPr>
          <p:cNvPr id="4" name="Slika 1">
            <a:extLst>
              <a:ext uri="{FF2B5EF4-FFF2-40B4-BE49-F238E27FC236}">
                <a16:creationId xmlns:a16="http://schemas.microsoft.com/office/drawing/2014/main" id="{719D5FA7-49BB-31DA-5589-AEFEB183EB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3EFC72F6-2F89-BC47-78E7-065883B0DD4D}"/>
              </a:ext>
            </a:extLst>
          </p:cNvPr>
          <p:cNvSpPr txBox="1"/>
          <p:nvPr/>
        </p:nvSpPr>
        <p:spPr>
          <a:xfrm>
            <a:off x="981881" y="758617"/>
            <a:ext cx="6096000" cy="369332"/>
          </a:xfrm>
          <a:prstGeom prst="rect">
            <a:avLst/>
          </a:prstGeom>
          <a:noFill/>
        </p:spPr>
        <p:txBody>
          <a:bodyPr wrap="square">
            <a:spAutoFit/>
          </a:bodyPr>
          <a:lstStyle/>
          <a:p>
            <a:r>
              <a:rPr lang="sl-SI" sz="1800" b="1" dirty="0">
                <a:solidFill>
                  <a:srgbClr val="0070C0"/>
                </a:solidFill>
                <a:latin typeface="+mn-lt"/>
              </a:rPr>
              <a:t>SKLOP A – kazalniki</a:t>
            </a:r>
            <a:endParaRPr lang="sl-SI" dirty="0"/>
          </a:p>
        </p:txBody>
      </p:sp>
    </p:spTree>
    <p:extLst>
      <p:ext uri="{BB962C8B-B14F-4D97-AF65-F5344CB8AC3E}">
        <p14:creationId xmlns:p14="http://schemas.microsoft.com/office/powerpoint/2010/main" val="470432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2F8FD76-50E9-CB62-35F2-826B44DB2142}"/>
              </a:ext>
            </a:extLst>
          </p:cNvPr>
          <p:cNvSpPr>
            <a:spLocks noGrp="1"/>
          </p:cNvSpPr>
          <p:nvPr>
            <p:ph type="title"/>
          </p:nvPr>
        </p:nvSpPr>
        <p:spPr/>
        <p:txBody>
          <a:bodyPr/>
          <a:lstStyle/>
          <a:p>
            <a:r>
              <a:rPr lang="sl-SI" sz="3200" b="1" dirty="0">
                <a:solidFill>
                  <a:srgbClr val="0070C0"/>
                </a:solidFill>
              </a:rPr>
              <a:t>SKLOP A - Upravičeni stroški</a:t>
            </a:r>
          </a:p>
        </p:txBody>
      </p:sp>
      <p:sp>
        <p:nvSpPr>
          <p:cNvPr id="3" name="Označba mesta vsebine 2">
            <a:extLst>
              <a:ext uri="{FF2B5EF4-FFF2-40B4-BE49-F238E27FC236}">
                <a16:creationId xmlns:a16="http://schemas.microsoft.com/office/drawing/2014/main" id="{8ED0CD2F-1C78-039F-5CF6-F9C5F7EF10AE}"/>
              </a:ext>
            </a:extLst>
          </p:cNvPr>
          <p:cNvSpPr>
            <a:spLocks noGrp="1"/>
          </p:cNvSpPr>
          <p:nvPr>
            <p:ph idx="1"/>
          </p:nvPr>
        </p:nvSpPr>
        <p:spPr>
          <a:xfrm>
            <a:off x="838200" y="1521441"/>
            <a:ext cx="10515600" cy="4655522"/>
          </a:xfrm>
        </p:spPr>
        <p:txBody>
          <a:bodyPr>
            <a:normAutofit fontScale="62500" lnSpcReduction="20000"/>
          </a:bodyPr>
          <a:lstStyle/>
          <a:p>
            <a:pPr marL="0" indent="0">
              <a:buNone/>
            </a:pPr>
            <a:r>
              <a:rPr lang="sl-SI" sz="2900" b="1" u="sng" dirty="0">
                <a:latin typeface="+mj-lt"/>
              </a:rPr>
              <a:t>Stroški, ki so predvideni za upravičenca, ki je </a:t>
            </a:r>
            <a:r>
              <a:rPr lang="sl-SI" sz="2900" b="1" u="sng" dirty="0" err="1">
                <a:latin typeface="+mj-lt"/>
              </a:rPr>
              <a:t>poslovodeči</a:t>
            </a:r>
            <a:r>
              <a:rPr lang="sl-SI" sz="2900" b="1" u="sng" dirty="0">
                <a:latin typeface="+mj-lt"/>
              </a:rPr>
              <a:t> </a:t>
            </a:r>
            <a:r>
              <a:rPr lang="sl-SI" sz="2900" b="1" u="sng" dirty="0" err="1">
                <a:latin typeface="+mj-lt"/>
              </a:rPr>
              <a:t>konzorcijski</a:t>
            </a:r>
            <a:r>
              <a:rPr lang="sl-SI" sz="2900" b="1" u="sng" dirty="0">
                <a:latin typeface="+mj-lt"/>
              </a:rPr>
              <a:t> partner: </a:t>
            </a:r>
          </a:p>
          <a:p>
            <a:r>
              <a:rPr lang="sl-SI" sz="2900" dirty="0">
                <a:latin typeface="+mj-lt"/>
              </a:rPr>
              <a:t>standardni strošek na enoto za neposredni strošek osebja (urna postavka za zaposlitev </a:t>
            </a:r>
            <a:r>
              <a:rPr lang="sl-SI" sz="2900" b="1" dirty="0">
                <a:latin typeface="+mj-lt"/>
              </a:rPr>
              <a:t>vodje projekta in strokovnih sodelavcev</a:t>
            </a:r>
            <a:r>
              <a:rPr lang="sl-SI" sz="2900" dirty="0">
                <a:latin typeface="+mj-lt"/>
              </a:rPr>
              <a:t>) (SSE - urna postavka),</a:t>
            </a:r>
          </a:p>
          <a:p>
            <a:r>
              <a:rPr lang="sl-SI" sz="2900" dirty="0">
                <a:latin typeface="+mj-lt"/>
              </a:rPr>
              <a:t>standardni strošek na enoto za izvedbo usposabljanja za mladinske delavce s področja </a:t>
            </a:r>
            <a:r>
              <a:rPr lang="sl-SI" sz="2900" dirty="0" err="1">
                <a:latin typeface="+mj-lt"/>
              </a:rPr>
              <a:t>prekarnosti</a:t>
            </a:r>
            <a:r>
              <a:rPr lang="sl-SI" sz="2900" dirty="0">
                <a:latin typeface="+mj-lt"/>
              </a:rPr>
              <a:t> (SSE usposabljanja za mladinske delavce),</a:t>
            </a:r>
          </a:p>
          <a:p>
            <a:r>
              <a:rPr lang="sl-SI" sz="2900" dirty="0">
                <a:latin typeface="+mj-lt"/>
              </a:rPr>
              <a:t>pavšalno financiranje, določeno z uporabo odstotka za eno ali več določenih kategorij stroškov - pavšalna stopnja 15 % neposrednih stroškov osebja,</a:t>
            </a:r>
          </a:p>
          <a:p>
            <a:r>
              <a:rPr lang="sl-SI" sz="2900" dirty="0">
                <a:latin typeface="+mj-lt"/>
              </a:rPr>
              <a:t>ostali upravičeni stroški operacije (z dokazovanjem).</a:t>
            </a:r>
          </a:p>
          <a:p>
            <a:endParaRPr lang="sl-SI" sz="2900" dirty="0">
              <a:latin typeface="+mj-lt"/>
            </a:endParaRPr>
          </a:p>
          <a:p>
            <a:pPr marL="0" indent="0">
              <a:buNone/>
            </a:pPr>
            <a:r>
              <a:rPr lang="sl-SI" sz="2900" b="1" u="sng" dirty="0">
                <a:latin typeface="+mj-lt"/>
              </a:rPr>
              <a:t>Stroški, ki so predvideni za </a:t>
            </a:r>
            <a:r>
              <a:rPr lang="sl-SI" sz="2900" b="1" u="sng" dirty="0" err="1">
                <a:latin typeface="+mj-lt"/>
              </a:rPr>
              <a:t>konzorcijske</a:t>
            </a:r>
            <a:r>
              <a:rPr lang="sl-SI" sz="2900" b="1" u="sng" dirty="0">
                <a:latin typeface="+mj-lt"/>
              </a:rPr>
              <a:t> partnerje: </a:t>
            </a:r>
          </a:p>
          <a:p>
            <a:r>
              <a:rPr lang="sl-SI" sz="2900" dirty="0">
                <a:latin typeface="+mj-lt"/>
              </a:rPr>
              <a:t>standardni strošek na enoto za neposredni strošek osebja (urna postavka za zaposlitev strokovnih sodelavcev) (SSE - urna postavka),</a:t>
            </a:r>
          </a:p>
          <a:p>
            <a:r>
              <a:rPr lang="sl-SI" sz="2900" dirty="0">
                <a:latin typeface="+mj-lt"/>
              </a:rPr>
              <a:t>standardni strošek na enoto za izvedbo usposabljanja za mladinske delavce s področja </a:t>
            </a:r>
            <a:r>
              <a:rPr lang="sl-SI" sz="2900" dirty="0" err="1">
                <a:latin typeface="+mj-lt"/>
              </a:rPr>
              <a:t>prekarnosti</a:t>
            </a:r>
            <a:r>
              <a:rPr lang="sl-SI" sz="2900" dirty="0">
                <a:latin typeface="+mj-lt"/>
              </a:rPr>
              <a:t> (SSE usposabljanja za mladinske delavce),</a:t>
            </a:r>
          </a:p>
          <a:p>
            <a:r>
              <a:rPr lang="sl-SI" sz="2900" dirty="0">
                <a:latin typeface="+mj-lt"/>
              </a:rPr>
              <a:t>pavšalno financiranje, določeno z uporabo odstotka za eno ali več določenih kategorij stroškov - pavšalna stopnja 15 % neposrednih stroškov osebja,</a:t>
            </a:r>
          </a:p>
          <a:p>
            <a:r>
              <a:rPr lang="sl-SI" sz="2900" dirty="0">
                <a:latin typeface="+mj-lt"/>
              </a:rPr>
              <a:t>ostali upravičeni stroški operacije (z dokazovanjem). </a:t>
            </a:r>
          </a:p>
          <a:p>
            <a:endParaRPr lang="sl-SI" dirty="0"/>
          </a:p>
        </p:txBody>
      </p:sp>
      <p:pic>
        <p:nvPicPr>
          <p:cNvPr id="4" name="Slika 1">
            <a:extLst>
              <a:ext uri="{FF2B5EF4-FFF2-40B4-BE49-F238E27FC236}">
                <a16:creationId xmlns:a16="http://schemas.microsoft.com/office/drawing/2014/main" id="{121E7E87-919B-8BAD-ED17-29D8305ADB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2311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AC3D6F73-8AB8-0821-776C-01C3EC438311}"/>
              </a:ext>
            </a:extLst>
          </p:cNvPr>
          <p:cNvSpPr>
            <a:spLocks noGrp="1"/>
          </p:cNvSpPr>
          <p:nvPr>
            <p:ph idx="1"/>
          </p:nvPr>
        </p:nvSpPr>
        <p:spPr>
          <a:xfrm>
            <a:off x="838200" y="1558861"/>
            <a:ext cx="10515600" cy="3826871"/>
          </a:xfrm>
        </p:spPr>
        <p:txBody>
          <a:bodyPr>
            <a:normAutofit fontScale="92500" lnSpcReduction="10000"/>
          </a:bodyPr>
          <a:lstStyle/>
          <a:p>
            <a:pPr marL="0" indent="0">
              <a:buNone/>
            </a:pPr>
            <a:r>
              <a:rPr lang="sl-SI" sz="2000" b="1" dirty="0">
                <a:solidFill>
                  <a:srgbClr val="000000"/>
                </a:solidFill>
                <a:effectLst/>
                <a:latin typeface="+mj-lt"/>
                <a:ea typeface="Times New Roman" panose="02020603050405020304" pitchFamily="18" charset="0"/>
              </a:rPr>
              <a:t>Javni razpis za izbor operacij delno financira Evropska unija, in sicer iz Evropskega socialnega sklada plus. </a:t>
            </a:r>
          </a:p>
          <a:p>
            <a:pPr marL="0" indent="0">
              <a:buNone/>
            </a:pPr>
            <a:endParaRPr lang="sl-SI" sz="2000" b="1" dirty="0">
              <a:solidFill>
                <a:srgbClr val="000000"/>
              </a:solidFill>
              <a:latin typeface="+mj-lt"/>
              <a:ea typeface="Times New Roman" panose="02020603050405020304" pitchFamily="18" charset="0"/>
            </a:endParaRPr>
          </a:p>
          <a:p>
            <a:pPr marL="0" indent="0">
              <a:buNone/>
            </a:pPr>
            <a:r>
              <a:rPr lang="sl-SI" sz="2000" b="1" dirty="0">
                <a:solidFill>
                  <a:srgbClr val="000000"/>
                </a:solidFill>
                <a:effectLst/>
                <a:latin typeface="+mj-lt"/>
                <a:ea typeface="Times New Roman" panose="02020603050405020304" pitchFamily="18" charset="0"/>
              </a:rPr>
              <a:t>Javni razpis za izbor operacij se izvaja v okviru Programa evropske kohezijske politike v obdobju 2021–2027 v Sloveniji:</a:t>
            </a:r>
          </a:p>
          <a:p>
            <a:pPr marL="0" indent="0">
              <a:buNone/>
            </a:pPr>
            <a:endParaRPr lang="sl-SI" sz="2000" b="1" dirty="0">
              <a:solidFill>
                <a:srgbClr val="000000"/>
              </a:solidFill>
              <a:effectLst/>
              <a:latin typeface="+mj-lt"/>
              <a:ea typeface="Times New Roman" panose="02020603050405020304" pitchFamily="18" charset="0"/>
            </a:endParaRPr>
          </a:p>
          <a:p>
            <a:pPr lvl="1"/>
            <a:r>
              <a:rPr lang="sl-SI" sz="2000" dirty="0">
                <a:solidFill>
                  <a:srgbClr val="000000"/>
                </a:solidFill>
                <a:latin typeface="+mj-lt"/>
                <a:ea typeface="Times New Roman" panose="02020603050405020304" pitchFamily="18" charset="0"/>
              </a:rPr>
              <a:t>C</a:t>
            </a:r>
            <a:r>
              <a:rPr lang="sl-SI" sz="2000" dirty="0">
                <a:solidFill>
                  <a:srgbClr val="000000"/>
                </a:solidFill>
                <a:effectLst/>
                <a:latin typeface="+mj-lt"/>
                <a:ea typeface="Times New Roman" panose="02020603050405020304" pitchFamily="18" charset="0"/>
              </a:rPr>
              <a:t>ilj politike: </a:t>
            </a:r>
            <a:r>
              <a:rPr lang="sl-SI" sz="2000" dirty="0">
                <a:effectLst/>
                <a:latin typeface="+mj-lt"/>
                <a:ea typeface="Times New Roman" panose="02020603050405020304" pitchFamily="18" charset="0"/>
              </a:rPr>
              <a:t>CP 4: Bolj socialna in vključujoča Evropa za izvajanje evropskega stebra socialnih pravic</a:t>
            </a:r>
            <a:endParaRPr lang="sl-SI" sz="2000" dirty="0">
              <a:solidFill>
                <a:srgbClr val="000000"/>
              </a:solidFill>
              <a:latin typeface="+mj-lt"/>
              <a:ea typeface="Times New Roman" panose="02020603050405020304" pitchFamily="18" charset="0"/>
            </a:endParaRPr>
          </a:p>
          <a:p>
            <a:pPr marL="457200" lvl="1" indent="0">
              <a:buNone/>
            </a:pPr>
            <a:endParaRPr lang="sl-SI" sz="2000" dirty="0">
              <a:solidFill>
                <a:srgbClr val="000000"/>
              </a:solidFill>
              <a:latin typeface="+mj-lt"/>
              <a:ea typeface="Times New Roman" panose="02020603050405020304" pitchFamily="18" charset="0"/>
            </a:endParaRPr>
          </a:p>
          <a:p>
            <a:pPr lvl="1"/>
            <a:r>
              <a:rPr lang="sl-SI" sz="2000" dirty="0">
                <a:solidFill>
                  <a:srgbClr val="000000"/>
                </a:solidFill>
                <a:effectLst/>
                <a:latin typeface="+mj-lt"/>
                <a:ea typeface="Times New Roman" panose="02020603050405020304" pitchFamily="18" charset="0"/>
              </a:rPr>
              <a:t>Prednostna naloga: </a:t>
            </a:r>
            <a:r>
              <a:rPr lang="sl-SI" sz="2000" dirty="0">
                <a:effectLst/>
                <a:latin typeface="+mj-lt"/>
                <a:ea typeface="Times New Roman" panose="02020603050405020304" pitchFamily="18" charset="0"/>
              </a:rPr>
              <a:t>PN 6: Znanja in spretnosti ter odzivni trg dela</a:t>
            </a:r>
          </a:p>
          <a:p>
            <a:pPr marL="457200" lvl="1" indent="0">
              <a:buNone/>
            </a:pPr>
            <a:endParaRPr lang="sl-SI" sz="2000" dirty="0">
              <a:effectLst/>
              <a:latin typeface="+mj-lt"/>
              <a:ea typeface="Times New Roman" panose="02020603050405020304" pitchFamily="18" charset="0"/>
            </a:endParaRPr>
          </a:p>
          <a:p>
            <a:pPr lvl="1"/>
            <a:r>
              <a:rPr lang="sl-SI" sz="2000" dirty="0">
                <a:solidFill>
                  <a:srgbClr val="000000"/>
                </a:solidFill>
                <a:latin typeface="+mj-lt"/>
                <a:ea typeface="Times New Roman" panose="02020603050405020304" pitchFamily="18" charset="0"/>
              </a:rPr>
              <a:t>S</a:t>
            </a:r>
            <a:r>
              <a:rPr lang="sl-SI" sz="2000" dirty="0">
                <a:solidFill>
                  <a:srgbClr val="000000"/>
                </a:solidFill>
                <a:effectLst/>
                <a:latin typeface="+mj-lt"/>
                <a:ea typeface="Times New Roman" panose="02020603050405020304" pitchFamily="18" charset="0"/>
              </a:rPr>
              <a:t>pecifični cilj: </a:t>
            </a:r>
            <a:r>
              <a:rPr lang="sl-SI" sz="2000" dirty="0">
                <a:effectLst/>
                <a:latin typeface="+mj-lt"/>
                <a:ea typeface="Times New Roman" panose="02020603050405020304" pitchFamily="18" charset="0"/>
              </a:rPr>
              <a:t>ESO4.1.: Izboljšanje dostopa do zaposlitve in aktivacijski ukrepi za vse iskalce zaposlitve, zlasti mlade, predvsem v okviru izvajanja jamstva za mlade, dolgotrajno brezposelne in prikrajšane skupine na trgu dela, in neaktivne osebe, kot tudi s spodbujanjem samozaposlovanja in socialnega gospodarstva</a:t>
            </a:r>
            <a:r>
              <a:rPr lang="sl-SI" sz="2000" dirty="0">
                <a:solidFill>
                  <a:srgbClr val="000000"/>
                </a:solidFill>
                <a:effectLst/>
                <a:latin typeface="+mj-lt"/>
                <a:ea typeface="Times New Roman" panose="02020603050405020304" pitchFamily="18" charset="0"/>
              </a:rPr>
              <a:t>.</a:t>
            </a:r>
            <a:endParaRPr lang="sl-SI" sz="2000" dirty="0">
              <a:effectLst/>
              <a:latin typeface="+mj-lt"/>
              <a:ea typeface="Times New Roman" panose="02020603050405020304" pitchFamily="18" charset="0"/>
            </a:endParaRPr>
          </a:p>
          <a:p>
            <a:endParaRPr lang="sl-SI" dirty="0"/>
          </a:p>
        </p:txBody>
      </p:sp>
      <p:pic>
        <p:nvPicPr>
          <p:cNvPr id="4" name="Slika 1">
            <a:extLst>
              <a:ext uri="{FF2B5EF4-FFF2-40B4-BE49-F238E27FC236}">
                <a16:creationId xmlns:a16="http://schemas.microsoft.com/office/drawing/2014/main" id="{CBDFC71C-66E2-A3BE-A109-D43B78FEB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0164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80582D2-DD31-5725-E0BA-1BF1A46F4D42}"/>
              </a:ext>
            </a:extLst>
          </p:cNvPr>
          <p:cNvSpPr>
            <a:spLocks noGrp="1"/>
          </p:cNvSpPr>
          <p:nvPr>
            <p:ph type="title"/>
          </p:nvPr>
        </p:nvSpPr>
        <p:spPr/>
        <p:txBody>
          <a:bodyPr>
            <a:normAutofit/>
          </a:bodyPr>
          <a:lstStyle/>
          <a:p>
            <a:r>
              <a:rPr lang="sl-SI" sz="2000" b="1" dirty="0">
                <a:solidFill>
                  <a:srgbClr val="0070C0"/>
                </a:solidFill>
                <a:latin typeface="+mn-lt"/>
              </a:rPr>
              <a:t>SKLOP A - Upravičeni stroški</a:t>
            </a:r>
            <a:endParaRPr lang="sl-SI" sz="2000" dirty="0">
              <a:latin typeface="+mn-lt"/>
            </a:endParaRPr>
          </a:p>
        </p:txBody>
      </p:sp>
      <p:sp>
        <p:nvSpPr>
          <p:cNvPr id="3" name="Označba mesta vsebine 2">
            <a:extLst>
              <a:ext uri="{FF2B5EF4-FFF2-40B4-BE49-F238E27FC236}">
                <a16:creationId xmlns:a16="http://schemas.microsoft.com/office/drawing/2014/main" id="{B6419CBD-8900-7516-7CBB-5092BE6D062C}"/>
              </a:ext>
            </a:extLst>
          </p:cNvPr>
          <p:cNvSpPr>
            <a:spLocks noGrp="1"/>
          </p:cNvSpPr>
          <p:nvPr>
            <p:ph idx="1"/>
          </p:nvPr>
        </p:nvSpPr>
        <p:spPr>
          <a:xfrm>
            <a:off x="795528" y="1594592"/>
            <a:ext cx="10515600" cy="4842783"/>
          </a:xfrm>
        </p:spPr>
        <p:txBody>
          <a:bodyPr>
            <a:normAutofit fontScale="85000" lnSpcReduction="20000"/>
          </a:bodyPr>
          <a:lstStyle/>
          <a:p>
            <a:pPr marL="0" indent="0">
              <a:buNone/>
            </a:pPr>
            <a:r>
              <a:rPr lang="sl-SI" sz="2000" b="1" dirty="0">
                <a:solidFill>
                  <a:srgbClr val="0070C0"/>
                </a:solidFill>
                <a:latin typeface="+mj-lt"/>
                <a:ea typeface="+mj-ea"/>
                <a:cs typeface="+mj-cs"/>
              </a:rPr>
              <a:t>SSE - urna postavka:</a:t>
            </a:r>
          </a:p>
          <a:p>
            <a:r>
              <a:rPr lang="sl-SI" sz="1800" b="1" dirty="0">
                <a:latin typeface="+mj-lt"/>
              </a:rPr>
              <a:t>SSE – urna postavka zaposlitve vodje projekta </a:t>
            </a:r>
            <a:r>
              <a:rPr lang="sl-SI" sz="1800" dirty="0">
                <a:latin typeface="+mj-lt"/>
              </a:rPr>
              <a:t>v višini </a:t>
            </a:r>
            <a:r>
              <a:rPr lang="sl-SI" sz="1800" b="1" dirty="0">
                <a:latin typeface="+mj-lt"/>
              </a:rPr>
              <a:t>18,88 EUR na efektivno uro </a:t>
            </a:r>
            <a:r>
              <a:rPr lang="sl-SI" sz="1500" dirty="0">
                <a:latin typeface="+mj-lt"/>
              </a:rPr>
              <a:t>(samo za </a:t>
            </a:r>
            <a:r>
              <a:rPr lang="sl-SI" sz="1500" dirty="0" err="1">
                <a:latin typeface="+mj-lt"/>
              </a:rPr>
              <a:t>poslovodečega</a:t>
            </a:r>
            <a:r>
              <a:rPr lang="sl-SI" sz="1500" dirty="0">
                <a:latin typeface="+mj-lt"/>
              </a:rPr>
              <a:t> </a:t>
            </a:r>
            <a:r>
              <a:rPr lang="sl-SI" sz="1500" dirty="0" err="1">
                <a:latin typeface="+mj-lt"/>
              </a:rPr>
              <a:t>konzorcijskega</a:t>
            </a:r>
            <a:r>
              <a:rPr lang="sl-SI" sz="1500" dirty="0">
                <a:latin typeface="+mj-lt"/>
              </a:rPr>
              <a:t> partnerja!)</a:t>
            </a:r>
          </a:p>
          <a:p>
            <a:pPr marL="0" indent="0">
              <a:buNone/>
            </a:pPr>
            <a:r>
              <a:rPr lang="sl-SI" sz="1600" dirty="0">
                <a:latin typeface="+mj-lt"/>
              </a:rPr>
              <a:t>(vrsta stroška 8.2.1. finančnega načrta – SSE A)</a:t>
            </a:r>
          </a:p>
          <a:p>
            <a:pPr marL="0" indent="0">
              <a:buNone/>
            </a:pPr>
            <a:endParaRPr lang="sl-SI" sz="1100" dirty="0">
              <a:latin typeface="+mj-lt"/>
            </a:endParaRPr>
          </a:p>
          <a:p>
            <a:r>
              <a:rPr lang="sl-SI" sz="1800" b="1" dirty="0">
                <a:latin typeface="+mj-lt"/>
              </a:rPr>
              <a:t>SSE – urna postavka zaposlitve strokovnega sodelavca </a:t>
            </a:r>
            <a:r>
              <a:rPr lang="sl-SI" sz="1800" dirty="0">
                <a:latin typeface="+mj-lt"/>
              </a:rPr>
              <a:t>v višini </a:t>
            </a:r>
            <a:r>
              <a:rPr lang="sl-SI" sz="1800" b="1" dirty="0">
                <a:latin typeface="+mj-lt"/>
              </a:rPr>
              <a:t>15,39 EUR na efektivno uro </a:t>
            </a:r>
          </a:p>
          <a:p>
            <a:pPr marL="0" indent="0">
              <a:buNone/>
            </a:pPr>
            <a:r>
              <a:rPr lang="sl-SI" sz="1600" dirty="0">
                <a:latin typeface="+mj-lt"/>
              </a:rPr>
              <a:t>(vrsta stroška 8.2.2. finančnega načrta – SSE B)</a:t>
            </a:r>
          </a:p>
          <a:p>
            <a:pPr marL="0" indent="0">
              <a:buNone/>
            </a:pPr>
            <a:endParaRPr lang="sl-SI" sz="1400" dirty="0">
              <a:latin typeface="+mj-lt"/>
            </a:endParaRPr>
          </a:p>
          <a:p>
            <a:pPr marL="0" indent="0">
              <a:buNone/>
            </a:pPr>
            <a:r>
              <a:rPr lang="sl-SI" sz="1900" b="1" dirty="0">
                <a:latin typeface="+mj-lt"/>
              </a:rPr>
              <a:t>Efektivna ura </a:t>
            </a:r>
            <a:r>
              <a:rPr lang="sl-SI" sz="1900" dirty="0">
                <a:latin typeface="+mj-lt"/>
              </a:rPr>
              <a:t>= dejansko opravljena ura opravljenega dela zaposlenega </a:t>
            </a:r>
          </a:p>
          <a:p>
            <a:pPr marL="0" indent="0">
              <a:buNone/>
            </a:pPr>
            <a:endParaRPr lang="sl-SI" sz="2800" dirty="0">
              <a:latin typeface="+mj-lt"/>
            </a:endParaRPr>
          </a:p>
          <a:p>
            <a:pPr marL="0" indent="0">
              <a:buNone/>
            </a:pPr>
            <a:r>
              <a:rPr lang="sl-SI" sz="1800" b="1" dirty="0">
                <a:latin typeface="+mj-lt"/>
              </a:rPr>
              <a:t>Dokazila za uveljavljanje stroška: </a:t>
            </a:r>
          </a:p>
          <a:p>
            <a:r>
              <a:rPr lang="sl-SI" sz="1800" dirty="0">
                <a:latin typeface="+mj-lt"/>
              </a:rPr>
              <a:t>obračun SSE A oziroma obračun SSE B,</a:t>
            </a:r>
          </a:p>
          <a:p>
            <a:r>
              <a:rPr lang="sl-SI" sz="1800" dirty="0">
                <a:latin typeface="+mj-lt"/>
              </a:rPr>
              <a:t>mesečna </a:t>
            </a:r>
            <a:r>
              <a:rPr lang="sl-SI" sz="1800" dirty="0" err="1">
                <a:latin typeface="+mj-lt"/>
              </a:rPr>
              <a:t>časovnica</a:t>
            </a:r>
            <a:r>
              <a:rPr lang="sl-SI" sz="1800" dirty="0">
                <a:latin typeface="+mj-lt"/>
              </a:rPr>
              <a:t> zaposlene osebe za posamezni mesec,</a:t>
            </a:r>
          </a:p>
          <a:p>
            <a:r>
              <a:rPr lang="sl-SI" sz="1800" dirty="0">
                <a:latin typeface="+mj-lt"/>
              </a:rPr>
              <a:t>pogodba o zaposlitvi ali druga pravna podlaga, ki se priloži pri prvem zahtevku za izplačilo v okviru katerega se uveljavlja strošek,</a:t>
            </a:r>
          </a:p>
          <a:p>
            <a:r>
              <a:rPr lang="sl-SI" sz="1800" dirty="0">
                <a:latin typeface="+mj-lt"/>
              </a:rPr>
              <a:t>obrazec M-1 s pripadajočim potrdilom o prijavi, ki se priloži pri prvem zahtevku za izplačilo v okviru katerega se uveljavlja strošek,</a:t>
            </a:r>
          </a:p>
          <a:p>
            <a:r>
              <a:rPr lang="sl-SI" sz="1800" dirty="0">
                <a:latin typeface="+mj-lt"/>
              </a:rPr>
              <a:t>dokazilo o izpolnjevanju pogoja izobrazbe, ki se priloži pri prvem zahtevku za izplačilo v okviru katerega se uveljavlja strošek,</a:t>
            </a:r>
          </a:p>
          <a:p>
            <a:r>
              <a:rPr lang="sl-SI" sz="1800" dirty="0">
                <a:latin typeface="+mj-lt"/>
              </a:rPr>
              <a:t>morebitne spremembe k pogodbi, ki se priložijo pri prvem naslednjem zahtevku za izplačilo od nastanka spremembe.</a:t>
            </a:r>
            <a:endParaRPr lang="sl-SI" dirty="0"/>
          </a:p>
        </p:txBody>
      </p:sp>
      <p:pic>
        <p:nvPicPr>
          <p:cNvPr id="4" name="Slika 1">
            <a:extLst>
              <a:ext uri="{FF2B5EF4-FFF2-40B4-BE49-F238E27FC236}">
                <a16:creationId xmlns:a16="http://schemas.microsoft.com/office/drawing/2014/main" id="{4B723E41-A336-664E-0FD0-9DCBD12ED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18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BD9B7DD-374F-4414-95C9-86AF74D57E6A}"/>
              </a:ext>
            </a:extLst>
          </p:cNvPr>
          <p:cNvSpPr>
            <a:spLocks noGrp="1"/>
          </p:cNvSpPr>
          <p:nvPr>
            <p:ph type="title"/>
          </p:nvPr>
        </p:nvSpPr>
        <p:spPr>
          <a:xfrm>
            <a:off x="838200" y="621157"/>
            <a:ext cx="10515600" cy="1325563"/>
          </a:xfrm>
        </p:spPr>
        <p:txBody>
          <a:bodyPr>
            <a:normAutofit fontScale="90000"/>
          </a:bodyPr>
          <a:lstStyle/>
          <a:p>
            <a:r>
              <a:rPr lang="sl-SI" sz="2200" b="1" dirty="0">
                <a:solidFill>
                  <a:srgbClr val="0070C0"/>
                </a:solidFill>
                <a:latin typeface="+mn-lt"/>
              </a:rPr>
              <a:t>SKLOP A - Upravičeni stroški</a:t>
            </a:r>
            <a:br>
              <a:rPr lang="sl-SI" sz="2400" b="1" dirty="0">
                <a:solidFill>
                  <a:srgbClr val="0070C0"/>
                </a:solidFill>
                <a:latin typeface="+mn-lt"/>
              </a:rPr>
            </a:br>
            <a:br>
              <a:rPr lang="sl-SI" sz="2400" b="1" dirty="0">
                <a:solidFill>
                  <a:srgbClr val="0070C0"/>
                </a:solidFill>
                <a:latin typeface="+mn-lt"/>
              </a:rPr>
            </a:br>
            <a:r>
              <a:rPr lang="sl-SI" sz="2400" b="1" dirty="0">
                <a:solidFill>
                  <a:srgbClr val="0070C0"/>
                </a:solidFill>
                <a:latin typeface="+mj-lt"/>
                <a:ea typeface="+mj-ea"/>
                <a:cs typeface="+mj-cs"/>
              </a:rPr>
              <a:t>SSE - urna postavka - IZRAČUN</a:t>
            </a:r>
            <a:br>
              <a:rPr lang="sl-SI" sz="2400" b="1" dirty="0">
                <a:solidFill>
                  <a:srgbClr val="0070C0"/>
                </a:solidFill>
                <a:latin typeface="+mn-lt"/>
              </a:rPr>
            </a:br>
            <a:endParaRPr lang="sl-SI" sz="2400" dirty="0"/>
          </a:p>
        </p:txBody>
      </p:sp>
      <p:sp>
        <p:nvSpPr>
          <p:cNvPr id="3" name="Označba mesta vsebine 2">
            <a:extLst>
              <a:ext uri="{FF2B5EF4-FFF2-40B4-BE49-F238E27FC236}">
                <a16:creationId xmlns:a16="http://schemas.microsoft.com/office/drawing/2014/main" id="{8C41025E-F709-DA69-E834-34F46B1D78C0}"/>
              </a:ext>
            </a:extLst>
          </p:cNvPr>
          <p:cNvSpPr>
            <a:spLocks noGrp="1"/>
          </p:cNvSpPr>
          <p:nvPr>
            <p:ph idx="1"/>
          </p:nvPr>
        </p:nvSpPr>
        <p:spPr>
          <a:xfrm>
            <a:off x="838200" y="1946720"/>
            <a:ext cx="10515600" cy="4351338"/>
          </a:xfrm>
        </p:spPr>
        <p:txBody>
          <a:bodyPr>
            <a:normAutofit/>
          </a:bodyPr>
          <a:lstStyle/>
          <a:p>
            <a:pPr marL="0" indent="0">
              <a:buNone/>
            </a:pPr>
            <a:r>
              <a:rPr lang="sl-SI" sz="2000" dirty="0">
                <a:latin typeface="+mj-lt"/>
              </a:rPr>
              <a:t>Skupno število prijavljenih / upravičenih ur </a:t>
            </a:r>
            <a:r>
              <a:rPr lang="sl-SI" sz="2000" b="1" u="sng" dirty="0">
                <a:latin typeface="+mj-lt"/>
              </a:rPr>
              <a:t>na letni ravni </a:t>
            </a:r>
            <a:r>
              <a:rPr lang="sl-SI" sz="2000" dirty="0">
                <a:latin typeface="+mj-lt"/>
              </a:rPr>
              <a:t>največ: </a:t>
            </a:r>
            <a:r>
              <a:rPr lang="sl-SI" sz="2000" b="1" u="sng" dirty="0">
                <a:latin typeface="+mj-lt"/>
              </a:rPr>
              <a:t>1.728 ur </a:t>
            </a:r>
            <a:r>
              <a:rPr lang="sl-SI" sz="2000" dirty="0">
                <a:latin typeface="+mj-lt"/>
              </a:rPr>
              <a:t>v primeru zaposlitve </a:t>
            </a:r>
            <a:r>
              <a:rPr lang="sl-SI" sz="2000" b="1" u="sng" dirty="0">
                <a:latin typeface="+mj-lt"/>
              </a:rPr>
              <a:t>za polni delovni čas</a:t>
            </a:r>
          </a:p>
          <a:p>
            <a:pPr marL="0" indent="0">
              <a:buNone/>
            </a:pPr>
            <a:endParaRPr lang="sl-SI" sz="2000" b="1" dirty="0">
              <a:latin typeface="+mj-lt"/>
            </a:endParaRPr>
          </a:p>
          <a:p>
            <a:pPr marL="0" indent="0">
              <a:buNone/>
            </a:pPr>
            <a:r>
              <a:rPr lang="sl-SI" sz="2000" b="1" dirty="0">
                <a:latin typeface="+mj-lt"/>
              </a:rPr>
              <a:t>Izračun SSE - urna postavka:	</a:t>
            </a:r>
          </a:p>
          <a:p>
            <a:pPr marL="0" indent="0">
              <a:buNone/>
            </a:pPr>
            <a:r>
              <a:rPr lang="sl-SI" sz="2000" dirty="0">
                <a:latin typeface="+mj-lt"/>
              </a:rPr>
              <a:t>Leto 2024 (11 mesecev):  1.584 efektivnih ur</a:t>
            </a:r>
          </a:p>
          <a:p>
            <a:pPr marL="0" indent="0">
              <a:buNone/>
            </a:pPr>
            <a:r>
              <a:rPr lang="sl-SI" sz="2000" dirty="0">
                <a:latin typeface="+mj-lt"/>
              </a:rPr>
              <a:t>Leto 2025 (12 mesecev):  1.728 efektivnih ur</a:t>
            </a:r>
          </a:p>
          <a:p>
            <a:pPr marL="0" indent="0">
              <a:buNone/>
            </a:pPr>
            <a:r>
              <a:rPr lang="sl-SI" sz="2000" u="sng" dirty="0">
                <a:latin typeface="+mj-lt"/>
              </a:rPr>
              <a:t>Leto 2026 (9 mesecev):    1.296 efektivnih ur</a:t>
            </a:r>
          </a:p>
          <a:p>
            <a:pPr marL="0" indent="0">
              <a:buNone/>
            </a:pPr>
            <a:r>
              <a:rPr lang="sl-SI" sz="2000" dirty="0">
                <a:latin typeface="+mj-lt"/>
              </a:rPr>
              <a:t>		Skupaj:  4.608 efektivnih ur</a:t>
            </a:r>
          </a:p>
          <a:p>
            <a:pPr marL="0" indent="0">
              <a:buNone/>
            </a:pPr>
            <a:endParaRPr lang="sl-SI" sz="2000" dirty="0">
              <a:latin typeface="+mj-lt"/>
            </a:endParaRPr>
          </a:p>
          <a:p>
            <a:pPr marL="0" indent="0">
              <a:buNone/>
            </a:pPr>
            <a:r>
              <a:rPr lang="sl-SI" sz="2000" b="1" dirty="0">
                <a:latin typeface="+mj-lt"/>
              </a:rPr>
              <a:t>Izračun SSE za vodjo projekta: </a:t>
            </a:r>
            <a:r>
              <a:rPr lang="sl-SI" sz="2000" dirty="0">
                <a:latin typeface="+mj-lt"/>
              </a:rPr>
              <a:t>4.608 efektivnih ur x 18,88 EUR = </a:t>
            </a:r>
            <a:r>
              <a:rPr lang="sl-SI" sz="2000" b="1" dirty="0">
                <a:latin typeface="+mj-lt"/>
              </a:rPr>
              <a:t>86.999,04 EUR</a:t>
            </a:r>
          </a:p>
          <a:p>
            <a:pPr marL="0" indent="0">
              <a:buNone/>
            </a:pPr>
            <a:r>
              <a:rPr lang="sl-SI" sz="2000" b="1" dirty="0">
                <a:latin typeface="+mj-lt"/>
              </a:rPr>
              <a:t>Izračun SSE za strokovnega sodelavca: </a:t>
            </a:r>
            <a:r>
              <a:rPr lang="sl-SI" sz="2000" dirty="0">
                <a:latin typeface="+mj-lt"/>
              </a:rPr>
              <a:t>4.608 efektivnih ur x 15,39 EUR = </a:t>
            </a:r>
            <a:r>
              <a:rPr lang="sl-SI" sz="2000" b="1" dirty="0">
                <a:latin typeface="+mj-lt"/>
              </a:rPr>
              <a:t>70.917,12 EUR</a:t>
            </a:r>
          </a:p>
        </p:txBody>
      </p:sp>
      <p:pic>
        <p:nvPicPr>
          <p:cNvPr id="4" name="Slika 1">
            <a:extLst>
              <a:ext uri="{FF2B5EF4-FFF2-40B4-BE49-F238E27FC236}">
                <a16:creationId xmlns:a16="http://schemas.microsoft.com/office/drawing/2014/main" id="{E9EE96DB-6DC6-323F-6C03-83C06A315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1754" y="681037"/>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7048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85F3FB-B963-D895-15B6-64D7753D7511}"/>
              </a:ext>
            </a:extLst>
          </p:cNvPr>
          <p:cNvSpPr>
            <a:spLocks noGrp="1"/>
          </p:cNvSpPr>
          <p:nvPr>
            <p:ph type="title"/>
          </p:nvPr>
        </p:nvSpPr>
        <p:spPr/>
        <p:txBody>
          <a:bodyPr>
            <a:normAutofit/>
          </a:bodyPr>
          <a:lstStyle/>
          <a:p>
            <a:r>
              <a:rPr lang="sl-SI" sz="2000" b="1" dirty="0">
                <a:solidFill>
                  <a:srgbClr val="0070C0"/>
                </a:solidFill>
                <a:latin typeface="+mn-lt"/>
              </a:rPr>
              <a:t>SKLOP A - Upravičeni stroški</a:t>
            </a:r>
            <a:endParaRPr lang="sl-SI" sz="2000" dirty="0"/>
          </a:p>
        </p:txBody>
      </p:sp>
      <p:sp>
        <p:nvSpPr>
          <p:cNvPr id="3" name="Označba mesta vsebine 2">
            <a:extLst>
              <a:ext uri="{FF2B5EF4-FFF2-40B4-BE49-F238E27FC236}">
                <a16:creationId xmlns:a16="http://schemas.microsoft.com/office/drawing/2014/main" id="{66843ECA-63B1-B0B2-7F86-4B6462E672E0}"/>
              </a:ext>
            </a:extLst>
          </p:cNvPr>
          <p:cNvSpPr>
            <a:spLocks noGrp="1"/>
          </p:cNvSpPr>
          <p:nvPr>
            <p:ph idx="1"/>
          </p:nvPr>
        </p:nvSpPr>
        <p:spPr>
          <a:xfrm>
            <a:off x="838200" y="1414272"/>
            <a:ext cx="10515600" cy="4762691"/>
          </a:xfrm>
        </p:spPr>
        <p:txBody>
          <a:bodyPr>
            <a:normAutofit lnSpcReduction="10000"/>
          </a:bodyPr>
          <a:lstStyle/>
          <a:p>
            <a:pPr marL="0" indent="0">
              <a:buNone/>
            </a:pPr>
            <a:endParaRPr lang="sl-SI" sz="2000" b="1" dirty="0">
              <a:solidFill>
                <a:srgbClr val="0070C0"/>
              </a:solidFill>
              <a:latin typeface="+mj-lt"/>
              <a:ea typeface="+mj-ea"/>
              <a:cs typeface="+mj-cs"/>
            </a:endParaRPr>
          </a:p>
          <a:p>
            <a:pPr marL="0" indent="0">
              <a:buNone/>
            </a:pPr>
            <a:r>
              <a:rPr lang="sl-SI" sz="2000" b="1" dirty="0">
                <a:solidFill>
                  <a:srgbClr val="0070C0"/>
                </a:solidFill>
                <a:latin typeface="+mj-lt"/>
                <a:ea typeface="+mj-ea"/>
                <a:cs typeface="+mj-cs"/>
              </a:rPr>
              <a:t>SSE usposabljanje za mladinske delavce: </a:t>
            </a:r>
            <a:r>
              <a:rPr lang="sl-SI" sz="1800" b="1" dirty="0">
                <a:latin typeface="+mj-lt"/>
              </a:rPr>
              <a:t>14,00 EUR na uro usposabljanja na udeleženca</a:t>
            </a:r>
          </a:p>
          <a:p>
            <a:pPr marL="0" indent="0">
              <a:buNone/>
            </a:pPr>
            <a:r>
              <a:rPr lang="sl-SI" sz="1600" dirty="0">
                <a:latin typeface="+mj-lt"/>
              </a:rPr>
              <a:t>(Vrsta stroška 8.2.3. finančnega načrta - SSE C)</a:t>
            </a:r>
          </a:p>
          <a:p>
            <a:pPr marL="0" indent="0">
              <a:buNone/>
            </a:pPr>
            <a:endParaRPr lang="sl-SI" sz="1800" b="1" dirty="0">
              <a:latin typeface="+mj-lt"/>
            </a:endParaRPr>
          </a:p>
          <a:p>
            <a:pPr marL="0" indent="0">
              <a:buNone/>
            </a:pPr>
            <a:r>
              <a:rPr lang="sl-SI" sz="1800" b="1" dirty="0">
                <a:latin typeface="+mj-lt"/>
              </a:rPr>
              <a:t>Dokazila za uveljavljanje stroška: </a:t>
            </a:r>
          </a:p>
          <a:p>
            <a:r>
              <a:rPr lang="sl-SI" sz="1800" dirty="0">
                <a:latin typeface="+mj-lt"/>
              </a:rPr>
              <a:t>obračun SSE C,</a:t>
            </a:r>
          </a:p>
          <a:p>
            <a:r>
              <a:rPr lang="sl-SI" sz="1800" dirty="0">
                <a:latin typeface="+mj-lt"/>
              </a:rPr>
              <a:t>podpisano poročilo o izvedbi programa usposabljanja,</a:t>
            </a:r>
          </a:p>
          <a:p>
            <a:r>
              <a:rPr lang="sl-SI" sz="1800" dirty="0">
                <a:latin typeface="+mj-lt"/>
              </a:rPr>
              <a:t>podpisana lista prisotnosti posameznega dne usposabljanja,</a:t>
            </a:r>
          </a:p>
          <a:p>
            <a:r>
              <a:rPr lang="sl-SI" sz="1800" dirty="0">
                <a:latin typeface="+mj-lt"/>
              </a:rPr>
              <a:t>dokazila, ki se priložijo pri prvem zahtevku za izplačilo, v okviru katerega se uveljavlja strošek:</a:t>
            </a:r>
          </a:p>
          <a:p>
            <a:pPr lvl="1"/>
            <a:r>
              <a:rPr lang="sl-SI" sz="1800" dirty="0">
                <a:latin typeface="+mj-lt"/>
              </a:rPr>
              <a:t>izpolnjen vprašalnik vključenega udeleženca za spremljanje podatkov o udeležencih na operacijah, sofinanciranih iz sredstev ESS+,</a:t>
            </a:r>
          </a:p>
          <a:p>
            <a:pPr lvl="1"/>
            <a:r>
              <a:rPr lang="sl-SI" sz="1800" dirty="0">
                <a:latin typeface="+mj-lt"/>
              </a:rPr>
              <a:t>izjava mladinskega delavca/delavke o opravljanju mladinskega dela, ki je del razpisne dokumentacije,</a:t>
            </a:r>
          </a:p>
          <a:p>
            <a:pPr lvl="1"/>
            <a:r>
              <a:rPr lang="sl-SI" sz="1800" dirty="0">
                <a:latin typeface="+mj-lt"/>
              </a:rPr>
              <a:t>dokazila predavatelja o njegovi strokovni usposobljenosti za vsebinsko področje izvedenega usposabljanja (npr. certifikati, podpisan življenjepis </a:t>
            </a:r>
            <a:r>
              <a:rPr lang="sl-SI" sz="1800" dirty="0" err="1">
                <a:latin typeface="+mj-lt"/>
              </a:rPr>
              <a:t>itd</a:t>
            </a:r>
            <a:r>
              <a:rPr lang="sl-SI" sz="1800" dirty="0">
                <a:latin typeface="+mj-lt"/>
              </a:rPr>
              <a:t>).</a:t>
            </a:r>
          </a:p>
          <a:p>
            <a:endParaRPr lang="sl-SI" dirty="0"/>
          </a:p>
        </p:txBody>
      </p:sp>
      <p:pic>
        <p:nvPicPr>
          <p:cNvPr id="4" name="Slika 1">
            <a:extLst>
              <a:ext uri="{FF2B5EF4-FFF2-40B4-BE49-F238E27FC236}">
                <a16:creationId xmlns:a16="http://schemas.microsoft.com/office/drawing/2014/main" id="{CCA5E2DD-C104-4996-8B58-DC8314CE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074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A2C4A1-09AC-8026-F6A2-96CD7F7CE0CD}"/>
              </a:ext>
            </a:extLst>
          </p:cNvPr>
          <p:cNvSpPr>
            <a:spLocks noGrp="1"/>
          </p:cNvSpPr>
          <p:nvPr>
            <p:ph type="title"/>
          </p:nvPr>
        </p:nvSpPr>
        <p:spPr/>
        <p:txBody>
          <a:bodyPr>
            <a:normAutofit fontScale="90000"/>
          </a:bodyPr>
          <a:lstStyle/>
          <a:p>
            <a:br>
              <a:rPr lang="sl-SI" b="1" dirty="0">
                <a:solidFill>
                  <a:srgbClr val="0070C0"/>
                </a:solidFill>
                <a:latin typeface="+mn-lt"/>
              </a:rPr>
            </a:br>
            <a:r>
              <a:rPr lang="sl-SI" sz="3100" b="1" dirty="0">
                <a:solidFill>
                  <a:srgbClr val="0070C0"/>
                </a:solidFill>
                <a:latin typeface="+mn-lt"/>
              </a:rPr>
              <a:t>SKLOP A - Upravičeni stroški</a:t>
            </a:r>
            <a:br>
              <a:rPr lang="sl-SI" sz="4400" b="1" dirty="0">
                <a:solidFill>
                  <a:srgbClr val="0070C0"/>
                </a:solidFill>
                <a:latin typeface="+mn-lt"/>
              </a:rPr>
            </a:br>
            <a:endParaRPr lang="sl-SI" dirty="0"/>
          </a:p>
        </p:txBody>
      </p:sp>
      <p:sp>
        <p:nvSpPr>
          <p:cNvPr id="3" name="Označba mesta vsebine 2">
            <a:extLst>
              <a:ext uri="{FF2B5EF4-FFF2-40B4-BE49-F238E27FC236}">
                <a16:creationId xmlns:a16="http://schemas.microsoft.com/office/drawing/2014/main" id="{7FAF474E-760D-89ED-6025-4DE7E660F327}"/>
              </a:ext>
            </a:extLst>
          </p:cNvPr>
          <p:cNvSpPr>
            <a:spLocks noGrp="1"/>
          </p:cNvSpPr>
          <p:nvPr>
            <p:ph idx="1"/>
          </p:nvPr>
        </p:nvSpPr>
        <p:spPr/>
        <p:txBody>
          <a:bodyPr/>
          <a:lstStyle/>
          <a:p>
            <a:pPr marL="0" indent="0">
              <a:buNone/>
            </a:pPr>
            <a:r>
              <a:rPr lang="sl-SI" sz="2000" b="1" dirty="0">
                <a:latin typeface="+mj-lt"/>
              </a:rPr>
              <a:t>SSE – urna postavka zaposlitve vodje projekta in strokovnega sodelavca in </a:t>
            </a:r>
          </a:p>
          <a:p>
            <a:pPr marL="0" indent="0">
              <a:buNone/>
            </a:pPr>
            <a:r>
              <a:rPr lang="sl-SI" sz="2000" b="1" dirty="0">
                <a:solidFill>
                  <a:srgbClr val="000000"/>
                </a:solidFill>
                <a:effectLst/>
                <a:latin typeface="+mj-lt"/>
                <a:ea typeface="Times New Roman" panose="02020603050405020304" pitchFamily="18" charset="0"/>
              </a:rPr>
              <a:t>SSE usposabljanje za mladinske delavce s področja </a:t>
            </a:r>
            <a:r>
              <a:rPr lang="sl-SI" sz="2000" b="1" dirty="0" err="1">
                <a:solidFill>
                  <a:srgbClr val="000000"/>
                </a:solidFill>
                <a:effectLst/>
                <a:latin typeface="+mj-lt"/>
                <a:ea typeface="Times New Roman" panose="02020603050405020304" pitchFamily="18" charset="0"/>
              </a:rPr>
              <a:t>prekarnosti</a:t>
            </a:r>
            <a:r>
              <a:rPr lang="sl-SI" sz="2000" b="1" dirty="0">
                <a:solidFill>
                  <a:srgbClr val="000000"/>
                </a:solidFill>
                <a:effectLst/>
                <a:latin typeface="+mj-lt"/>
                <a:ea typeface="Times New Roman" panose="02020603050405020304" pitchFamily="18" charset="0"/>
              </a:rPr>
              <a:t>: </a:t>
            </a:r>
          </a:p>
          <a:p>
            <a:pPr marL="0" indent="0">
              <a:buNone/>
            </a:pPr>
            <a:endParaRPr lang="sl-SI" sz="2000" b="1" dirty="0">
              <a:solidFill>
                <a:srgbClr val="000000"/>
              </a:solidFill>
              <a:latin typeface="+mj-lt"/>
              <a:ea typeface="Times New Roman" panose="02020603050405020304" pitchFamily="18" charset="0"/>
            </a:endParaRPr>
          </a:p>
          <a:p>
            <a:pPr marL="0" indent="0">
              <a:buNone/>
            </a:pPr>
            <a:r>
              <a:rPr lang="sl-SI" sz="1800" b="1" dirty="0">
                <a:solidFill>
                  <a:srgbClr val="000000"/>
                </a:solidFill>
                <a:effectLst/>
                <a:latin typeface="+mj-lt"/>
                <a:ea typeface="Times New Roman" panose="02020603050405020304" pitchFamily="18" charset="0"/>
              </a:rPr>
              <a:t>Zakoniti zastopniki </a:t>
            </a:r>
            <a:r>
              <a:rPr lang="sl-SI" sz="1800" dirty="0">
                <a:solidFill>
                  <a:srgbClr val="000000"/>
                </a:solidFill>
                <a:effectLst/>
                <a:latin typeface="+mj-lt"/>
                <a:ea typeface="Times New Roman" panose="02020603050405020304" pitchFamily="18" charset="0"/>
              </a:rPr>
              <a:t>posameznega </a:t>
            </a:r>
            <a:r>
              <a:rPr lang="sl-SI" sz="1800" dirty="0" err="1">
                <a:solidFill>
                  <a:srgbClr val="000000"/>
                </a:solidFill>
                <a:effectLst/>
                <a:latin typeface="+mj-lt"/>
                <a:ea typeface="Times New Roman" panose="02020603050405020304" pitchFamily="18" charset="0"/>
              </a:rPr>
              <a:t>konzorcijskega</a:t>
            </a:r>
            <a:r>
              <a:rPr lang="sl-SI" sz="1800" dirty="0">
                <a:solidFill>
                  <a:srgbClr val="000000"/>
                </a:solidFill>
                <a:effectLst/>
                <a:latin typeface="+mj-lt"/>
                <a:ea typeface="Times New Roman" panose="02020603050405020304" pitchFamily="18" charset="0"/>
              </a:rPr>
              <a:t> partnerja, vključno s </a:t>
            </a:r>
            <a:r>
              <a:rPr lang="sl-SI" sz="1800" dirty="0" err="1">
                <a:solidFill>
                  <a:srgbClr val="000000"/>
                </a:solidFill>
                <a:effectLst/>
                <a:latin typeface="+mj-lt"/>
                <a:ea typeface="Times New Roman" panose="02020603050405020304" pitchFamily="18" charset="0"/>
              </a:rPr>
              <a:t>poslovodečim</a:t>
            </a:r>
            <a:r>
              <a:rPr lang="sl-SI" sz="1800" dirty="0">
                <a:solidFill>
                  <a:srgbClr val="000000"/>
                </a:solidFill>
                <a:effectLst/>
                <a:latin typeface="+mj-lt"/>
                <a:ea typeface="Times New Roman" panose="02020603050405020304" pitchFamily="18" charset="0"/>
              </a:rPr>
              <a:t>, </a:t>
            </a:r>
            <a:r>
              <a:rPr lang="sl-SI" sz="1800" b="1" dirty="0">
                <a:solidFill>
                  <a:srgbClr val="000000"/>
                </a:solidFill>
                <a:effectLst/>
                <a:latin typeface="+mj-lt"/>
                <a:ea typeface="Times New Roman" panose="02020603050405020304" pitchFamily="18" charset="0"/>
              </a:rPr>
              <a:t>ne morejo </a:t>
            </a:r>
            <a:r>
              <a:rPr lang="sl-SI" sz="1800" dirty="0">
                <a:solidFill>
                  <a:srgbClr val="000000"/>
                </a:solidFill>
                <a:effectLst/>
                <a:latin typeface="+mj-lt"/>
                <a:ea typeface="Times New Roman" panose="02020603050405020304" pitchFamily="18" charset="0"/>
              </a:rPr>
              <a:t>biti:</a:t>
            </a:r>
          </a:p>
          <a:p>
            <a:r>
              <a:rPr lang="sl-SI" sz="1800" dirty="0">
                <a:solidFill>
                  <a:srgbClr val="000000"/>
                </a:solidFill>
                <a:effectLst/>
                <a:latin typeface="+mj-lt"/>
                <a:ea typeface="Times New Roman" panose="02020603050405020304" pitchFamily="18" charset="0"/>
              </a:rPr>
              <a:t>zaposleni na delovnem mestu vodje projekta in strokovnega sodelavca, ki so financirani iz sredstev tega javnega razpisa ter</a:t>
            </a:r>
          </a:p>
          <a:p>
            <a:r>
              <a:rPr lang="sl-SI" sz="1800" dirty="0">
                <a:solidFill>
                  <a:srgbClr val="000000"/>
                </a:solidFill>
                <a:effectLst/>
                <a:latin typeface="+mj-lt"/>
                <a:ea typeface="Times New Roman" panose="02020603050405020304" pitchFamily="18" charset="0"/>
              </a:rPr>
              <a:t>predavatelj ali moderator usposabljanja za mladinske delavce s področja </a:t>
            </a:r>
            <a:r>
              <a:rPr lang="sl-SI" sz="1800" dirty="0" err="1">
                <a:solidFill>
                  <a:srgbClr val="000000"/>
                </a:solidFill>
                <a:effectLst/>
                <a:latin typeface="+mj-lt"/>
                <a:ea typeface="Times New Roman" panose="02020603050405020304" pitchFamily="18" charset="0"/>
              </a:rPr>
              <a:t>prekarnosti</a:t>
            </a:r>
            <a:r>
              <a:rPr lang="sl-SI" sz="1800" dirty="0">
                <a:solidFill>
                  <a:srgbClr val="000000"/>
                </a:solidFill>
                <a:effectLst/>
                <a:latin typeface="+mj-lt"/>
                <a:ea typeface="Times New Roman" panose="02020603050405020304" pitchFamily="18" charset="0"/>
              </a:rPr>
              <a:t>. </a:t>
            </a:r>
          </a:p>
          <a:p>
            <a:pPr marL="0" indent="0">
              <a:buNone/>
            </a:pPr>
            <a:endParaRPr lang="sl-SI" sz="2400" b="1" dirty="0">
              <a:effectLst/>
              <a:latin typeface="+mj-lt"/>
              <a:ea typeface="Times New Roman" panose="02020603050405020304" pitchFamily="18" charset="0"/>
            </a:endParaRPr>
          </a:p>
          <a:p>
            <a:pPr marL="0" indent="0">
              <a:buNone/>
            </a:pPr>
            <a:endParaRPr lang="sl-SI" sz="2000" dirty="0"/>
          </a:p>
        </p:txBody>
      </p:sp>
      <p:pic>
        <p:nvPicPr>
          <p:cNvPr id="4" name="Slika 1">
            <a:extLst>
              <a:ext uri="{FF2B5EF4-FFF2-40B4-BE49-F238E27FC236}">
                <a16:creationId xmlns:a16="http://schemas.microsoft.com/office/drawing/2014/main" id="{47E737D6-DFE1-002F-134E-C940C1407C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1754" y="681037"/>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4053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7E0535-BAD8-BB22-B6B9-5149D45D050D}"/>
              </a:ext>
            </a:extLst>
          </p:cNvPr>
          <p:cNvSpPr>
            <a:spLocks noGrp="1"/>
          </p:cNvSpPr>
          <p:nvPr>
            <p:ph type="title"/>
          </p:nvPr>
        </p:nvSpPr>
        <p:spPr/>
        <p:txBody>
          <a:bodyPr>
            <a:normAutofit/>
          </a:bodyPr>
          <a:lstStyle/>
          <a:p>
            <a:r>
              <a:rPr lang="sl-SI" sz="2000" b="1" dirty="0">
                <a:solidFill>
                  <a:srgbClr val="0070C0"/>
                </a:solidFill>
                <a:latin typeface="+mn-lt"/>
              </a:rPr>
              <a:t>SKLOP A - Upravičeni stroški</a:t>
            </a:r>
            <a:endParaRPr lang="sl-SI" sz="2000" dirty="0"/>
          </a:p>
        </p:txBody>
      </p:sp>
      <p:sp>
        <p:nvSpPr>
          <p:cNvPr id="3" name="Označba mesta vsebine 2">
            <a:extLst>
              <a:ext uri="{FF2B5EF4-FFF2-40B4-BE49-F238E27FC236}">
                <a16:creationId xmlns:a16="http://schemas.microsoft.com/office/drawing/2014/main" id="{C3C2547F-1884-975A-5398-0C0FC28303E9}"/>
              </a:ext>
            </a:extLst>
          </p:cNvPr>
          <p:cNvSpPr>
            <a:spLocks noGrp="1"/>
          </p:cNvSpPr>
          <p:nvPr>
            <p:ph idx="1"/>
          </p:nvPr>
        </p:nvSpPr>
        <p:spPr>
          <a:xfrm>
            <a:off x="838200" y="1609344"/>
            <a:ext cx="10515600" cy="4567619"/>
          </a:xfrm>
        </p:spPr>
        <p:txBody>
          <a:bodyPr>
            <a:normAutofit/>
          </a:bodyPr>
          <a:lstStyle/>
          <a:p>
            <a:pPr marL="0" indent="0">
              <a:buNone/>
            </a:pPr>
            <a:r>
              <a:rPr lang="sl-SI" b="1" dirty="0">
                <a:solidFill>
                  <a:srgbClr val="0070C0"/>
                </a:solidFill>
                <a:latin typeface="+mj-lt"/>
                <a:ea typeface="+mj-ea"/>
                <a:cs typeface="+mj-cs"/>
              </a:rPr>
              <a:t>Ostali upravičeni stroški operacije (z dokazovanjem):</a:t>
            </a:r>
          </a:p>
          <a:p>
            <a:endParaRPr lang="sl-SI" sz="1200" dirty="0">
              <a:latin typeface="+mj-lt"/>
            </a:endParaRPr>
          </a:p>
          <a:p>
            <a:r>
              <a:rPr lang="sl-SI" sz="2000" dirty="0">
                <a:latin typeface="+mj-lt"/>
              </a:rPr>
              <a:t>Stroški informiranja in komuniciranja</a:t>
            </a:r>
          </a:p>
          <a:p>
            <a:r>
              <a:rPr lang="sl-SI" sz="2000" dirty="0">
                <a:latin typeface="+mj-lt"/>
              </a:rPr>
              <a:t>Stroški storitev zunanjih izvajalcev</a:t>
            </a:r>
          </a:p>
          <a:p>
            <a:r>
              <a:rPr lang="sl-SI" sz="2000" dirty="0">
                <a:latin typeface="+mj-lt"/>
              </a:rPr>
              <a:t>Davek na dodano vrednost (DDV)</a:t>
            </a:r>
          </a:p>
          <a:p>
            <a:pPr marL="0" indent="0">
              <a:buNone/>
            </a:pPr>
            <a:endParaRPr lang="sl-SI" sz="2000" b="1" dirty="0">
              <a:latin typeface="+mj-lt"/>
            </a:endParaRPr>
          </a:p>
          <a:p>
            <a:pPr marL="0" indent="0">
              <a:buNone/>
            </a:pPr>
            <a:r>
              <a:rPr lang="sl-SI" sz="2000" b="1" dirty="0">
                <a:latin typeface="+mj-lt"/>
              </a:rPr>
              <a:t>Skupaj največ: 20 % celotne pogodbene vrednosti operacije </a:t>
            </a:r>
          </a:p>
          <a:p>
            <a:pPr marL="0" indent="0">
              <a:buNone/>
            </a:pPr>
            <a:endParaRPr lang="sl-SI" dirty="0">
              <a:latin typeface="+mj-lt"/>
            </a:endParaRPr>
          </a:p>
          <a:p>
            <a:pPr marL="0" indent="0">
              <a:buNone/>
            </a:pPr>
            <a:r>
              <a:rPr lang="sl-SI" sz="2000" b="1" dirty="0">
                <a:latin typeface="+mj-lt"/>
                <a:ea typeface="+mj-ea"/>
                <a:cs typeface="+mj-cs"/>
              </a:rPr>
              <a:t>Več informacij in dokazila so opredeljena v Prilogah E in F razpisne dokumentacije.</a:t>
            </a:r>
          </a:p>
          <a:p>
            <a:pPr marL="914400" lvl="2" indent="0">
              <a:buNone/>
            </a:pPr>
            <a:endParaRPr lang="sl-SI" dirty="0"/>
          </a:p>
          <a:p>
            <a:pPr marL="0" indent="0">
              <a:buNone/>
            </a:pPr>
            <a:endParaRPr lang="sl-SI" sz="1400" dirty="0"/>
          </a:p>
        </p:txBody>
      </p:sp>
      <p:pic>
        <p:nvPicPr>
          <p:cNvPr id="4" name="Slika 1">
            <a:extLst>
              <a:ext uri="{FF2B5EF4-FFF2-40B4-BE49-F238E27FC236}">
                <a16:creationId xmlns:a16="http://schemas.microsoft.com/office/drawing/2014/main" id="{75ACF186-9504-7D30-9750-3B308B763A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823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7E0535-BAD8-BB22-B6B9-5149D45D050D}"/>
              </a:ext>
            </a:extLst>
          </p:cNvPr>
          <p:cNvSpPr>
            <a:spLocks noGrp="1"/>
          </p:cNvSpPr>
          <p:nvPr>
            <p:ph type="title"/>
          </p:nvPr>
        </p:nvSpPr>
        <p:spPr/>
        <p:txBody>
          <a:bodyPr>
            <a:normAutofit/>
          </a:bodyPr>
          <a:lstStyle/>
          <a:p>
            <a:r>
              <a:rPr lang="sl-SI" sz="2000" b="1" dirty="0">
                <a:solidFill>
                  <a:srgbClr val="0070C0"/>
                </a:solidFill>
                <a:latin typeface="+mn-lt"/>
              </a:rPr>
              <a:t>SKLOP A - Upravičeni stroški</a:t>
            </a:r>
            <a:endParaRPr lang="sl-SI" sz="2000" dirty="0"/>
          </a:p>
        </p:txBody>
      </p:sp>
      <p:sp>
        <p:nvSpPr>
          <p:cNvPr id="3" name="Označba mesta vsebine 2">
            <a:extLst>
              <a:ext uri="{FF2B5EF4-FFF2-40B4-BE49-F238E27FC236}">
                <a16:creationId xmlns:a16="http://schemas.microsoft.com/office/drawing/2014/main" id="{C3C2547F-1884-975A-5398-0C0FC28303E9}"/>
              </a:ext>
            </a:extLst>
          </p:cNvPr>
          <p:cNvSpPr>
            <a:spLocks noGrp="1"/>
          </p:cNvSpPr>
          <p:nvPr>
            <p:ph idx="1"/>
          </p:nvPr>
        </p:nvSpPr>
        <p:spPr>
          <a:xfrm>
            <a:off x="838200" y="1609344"/>
            <a:ext cx="10515600" cy="4567619"/>
          </a:xfrm>
        </p:spPr>
        <p:txBody>
          <a:bodyPr>
            <a:normAutofit/>
          </a:bodyPr>
          <a:lstStyle/>
          <a:p>
            <a:pPr marL="0" indent="0">
              <a:buNone/>
            </a:pPr>
            <a:r>
              <a:rPr lang="sl-SI" b="1" dirty="0">
                <a:solidFill>
                  <a:srgbClr val="0070C0"/>
                </a:solidFill>
                <a:latin typeface="+mj-lt"/>
                <a:ea typeface="+mj-ea"/>
                <a:cs typeface="+mj-cs"/>
              </a:rPr>
              <a:t>Ostali upravičeni stroški operacije (z dokazovanjem):</a:t>
            </a:r>
          </a:p>
          <a:p>
            <a:endParaRPr lang="sl-SI" sz="1200" dirty="0">
              <a:latin typeface="+mj-lt"/>
            </a:endParaRPr>
          </a:p>
          <a:p>
            <a:r>
              <a:rPr lang="sl-SI" sz="2400" b="1" dirty="0">
                <a:latin typeface="+mj-lt"/>
              </a:rPr>
              <a:t>Stroški informiranja in komuniciranja </a:t>
            </a:r>
            <a:r>
              <a:rPr lang="sl-SI" sz="1600" dirty="0">
                <a:latin typeface="+mj-lt"/>
              </a:rPr>
              <a:t>(vrsta stroškov 5 finančnega načrta)</a:t>
            </a:r>
            <a:r>
              <a:rPr lang="sl-SI" sz="2400" b="1" dirty="0">
                <a:latin typeface="+mj-lt"/>
              </a:rPr>
              <a:t>: </a:t>
            </a:r>
          </a:p>
          <a:p>
            <a:pPr lvl="2"/>
            <a:r>
              <a:rPr lang="sl-SI" dirty="0">
                <a:latin typeface="+mj-lt"/>
              </a:rPr>
              <a:t>Stroški organizacije in izvedbe dogodkov, namenjenih informiranju in komuniciranju (npr. konference) </a:t>
            </a:r>
            <a:r>
              <a:rPr lang="sl-SI" sz="1800" i="1" dirty="0">
                <a:latin typeface="+mj-lt"/>
              </a:rPr>
              <a:t>(vsi stroški zaključne konference),</a:t>
            </a:r>
          </a:p>
          <a:p>
            <a:pPr lvl="2"/>
            <a:r>
              <a:rPr lang="sl-SI" dirty="0">
                <a:latin typeface="+mj-lt"/>
              </a:rPr>
              <a:t>Stroški izdelave ali nadgradnje spletnih strani,</a:t>
            </a:r>
          </a:p>
          <a:p>
            <a:pPr lvl="2"/>
            <a:r>
              <a:rPr lang="sl-SI" dirty="0">
                <a:latin typeface="+mj-lt"/>
              </a:rPr>
              <a:t>Stroški oglaševalskih storitev in stroški objav,</a:t>
            </a:r>
          </a:p>
          <a:p>
            <a:pPr lvl="2"/>
            <a:r>
              <a:rPr lang="sl-SI" dirty="0">
                <a:latin typeface="+mj-lt"/>
              </a:rPr>
              <a:t>Stroški svetovanja na področju informiranja in komuniciranja,</a:t>
            </a:r>
          </a:p>
          <a:p>
            <a:pPr lvl="2"/>
            <a:r>
              <a:rPr lang="sl-SI" dirty="0">
                <a:latin typeface="+mj-lt"/>
              </a:rPr>
              <a:t>Stroški oblikovanja, priprave na tisk, tiska in dostave gradiv,</a:t>
            </a:r>
          </a:p>
          <a:p>
            <a:pPr lvl="2"/>
            <a:r>
              <a:rPr lang="sl-SI" dirty="0">
                <a:latin typeface="+mj-lt"/>
              </a:rPr>
              <a:t>Drugi stroški informiranja in komuniciranja</a:t>
            </a:r>
          </a:p>
          <a:p>
            <a:pPr marL="914400" lvl="2" indent="0">
              <a:buNone/>
            </a:pPr>
            <a:endParaRPr lang="sl-SI" dirty="0"/>
          </a:p>
          <a:p>
            <a:pPr marL="914400" lvl="2" indent="0">
              <a:buNone/>
            </a:pPr>
            <a:endParaRPr lang="sl-SI" dirty="0"/>
          </a:p>
          <a:p>
            <a:pPr marL="0" indent="0">
              <a:buNone/>
            </a:pPr>
            <a:endParaRPr lang="sl-SI" sz="1400" dirty="0"/>
          </a:p>
        </p:txBody>
      </p:sp>
      <p:pic>
        <p:nvPicPr>
          <p:cNvPr id="4" name="Slika 1">
            <a:extLst>
              <a:ext uri="{FF2B5EF4-FFF2-40B4-BE49-F238E27FC236}">
                <a16:creationId xmlns:a16="http://schemas.microsoft.com/office/drawing/2014/main" id="{75ACF186-9504-7D30-9750-3B308B763A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9101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E6391E-5CCE-2D88-EB99-2A9EA9822330}"/>
              </a:ext>
            </a:extLst>
          </p:cNvPr>
          <p:cNvSpPr>
            <a:spLocks noGrp="1"/>
          </p:cNvSpPr>
          <p:nvPr>
            <p:ph type="title"/>
          </p:nvPr>
        </p:nvSpPr>
        <p:spPr/>
        <p:txBody>
          <a:bodyPr>
            <a:normAutofit/>
          </a:bodyPr>
          <a:lstStyle/>
          <a:p>
            <a:r>
              <a:rPr lang="sl-SI" sz="2800" b="1" dirty="0">
                <a:solidFill>
                  <a:srgbClr val="0070C0"/>
                </a:solidFill>
                <a:latin typeface="+mn-lt"/>
              </a:rPr>
              <a:t>SKLOP A - Upravičeni stroški</a:t>
            </a:r>
            <a:endParaRPr lang="sl-SI" sz="2800" dirty="0"/>
          </a:p>
        </p:txBody>
      </p:sp>
      <p:sp>
        <p:nvSpPr>
          <p:cNvPr id="3" name="Označba mesta vsebine 2">
            <a:extLst>
              <a:ext uri="{FF2B5EF4-FFF2-40B4-BE49-F238E27FC236}">
                <a16:creationId xmlns:a16="http://schemas.microsoft.com/office/drawing/2014/main" id="{D0955F02-CC0A-CC0C-5CEE-A44CEAA1D27D}"/>
              </a:ext>
            </a:extLst>
          </p:cNvPr>
          <p:cNvSpPr>
            <a:spLocks noGrp="1"/>
          </p:cNvSpPr>
          <p:nvPr>
            <p:ph idx="1"/>
          </p:nvPr>
        </p:nvSpPr>
        <p:spPr>
          <a:xfrm>
            <a:off x="838200" y="1690688"/>
            <a:ext cx="10515600" cy="4351338"/>
          </a:xfrm>
        </p:spPr>
        <p:txBody>
          <a:bodyPr>
            <a:normAutofit fontScale="92500" lnSpcReduction="20000"/>
          </a:bodyPr>
          <a:lstStyle/>
          <a:p>
            <a:pPr marL="0" indent="0">
              <a:buNone/>
            </a:pPr>
            <a:r>
              <a:rPr lang="sl-SI" sz="2400" b="1" dirty="0">
                <a:solidFill>
                  <a:srgbClr val="0070C0"/>
                </a:solidFill>
                <a:latin typeface="+mj-lt"/>
                <a:ea typeface="+mj-ea"/>
                <a:cs typeface="+mj-cs"/>
              </a:rPr>
              <a:t>Ostali upravičeni stroški operacije (z dokazovanjem):</a:t>
            </a:r>
            <a:endParaRPr lang="sl-SI" dirty="0"/>
          </a:p>
          <a:p>
            <a:pPr marL="0" indent="0">
              <a:buNone/>
            </a:pPr>
            <a:endParaRPr lang="sl-SI" sz="1050" dirty="0"/>
          </a:p>
          <a:p>
            <a:r>
              <a:rPr lang="sl-SI" sz="2200" b="1" dirty="0">
                <a:latin typeface="+mj-lt"/>
              </a:rPr>
              <a:t>Stroški storitev zunanjih izvajalcev </a:t>
            </a:r>
            <a:r>
              <a:rPr lang="sl-SI" sz="1600" dirty="0">
                <a:latin typeface="+mj-lt"/>
              </a:rPr>
              <a:t>(vrsta stroškov 7 finančnega načrta):</a:t>
            </a:r>
            <a:endParaRPr lang="sl-SI" sz="2200" dirty="0">
              <a:latin typeface="+mj-lt"/>
            </a:endParaRPr>
          </a:p>
          <a:p>
            <a:pPr lvl="1"/>
            <a:r>
              <a:rPr lang="sl-SI" sz="2000" dirty="0">
                <a:latin typeface="+mj-lt"/>
              </a:rPr>
              <a:t>delo po pogodbi o opravljanju storitev,</a:t>
            </a:r>
          </a:p>
          <a:p>
            <a:pPr lvl="1"/>
            <a:r>
              <a:rPr lang="sl-SI" sz="2000" dirty="0">
                <a:latin typeface="+mj-lt"/>
              </a:rPr>
              <a:t>delo po </a:t>
            </a:r>
            <a:r>
              <a:rPr lang="sl-SI" sz="2000" dirty="0" err="1">
                <a:latin typeface="+mj-lt"/>
              </a:rPr>
              <a:t>podjemni</a:t>
            </a:r>
            <a:r>
              <a:rPr lang="sl-SI" sz="2000" dirty="0">
                <a:latin typeface="+mj-lt"/>
              </a:rPr>
              <a:t> pogodbi, </a:t>
            </a:r>
          </a:p>
          <a:p>
            <a:pPr lvl="1"/>
            <a:r>
              <a:rPr lang="sl-SI" sz="2000" dirty="0">
                <a:latin typeface="+mj-lt"/>
              </a:rPr>
              <a:t>delo po avtorski pogodbi,</a:t>
            </a:r>
          </a:p>
          <a:p>
            <a:pPr lvl="2">
              <a:buFont typeface="Courier New" panose="02070309020205020404" pitchFamily="49" charset="0"/>
              <a:buChar char="o"/>
            </a:pPr>
            <a:r>
              <a:rPr lang="sl-SI" altLang="sl-SI" sz="1800" dirty="0">
                <a:latin typeface="+mj-lt"/>
              </a:rPr>
              <a:t>drugi stroški storitev zunanjih izvajalcev </a:t>
            </a:r>
            <a:r>
              <a:rPr lang="sl-SI" altLang="sl-SI" sz="1700" dirty="0">
                <a:latin typeface="+mj-lt"/>
              </a:rPr>
              <a:t>(namenjeni drugim stroškom iz naslova avtorskih in </a:t>
            </a:r>
            <a:r>
              <a:rPr lang="sl-SI" altLang="sl-SI" sz="1700" dirty="0" err="1">
                <a:latin typeface="+mj-lt"/>
              </a:rPr>
              <a:t>podjemnih</a:t>
            </a:r>
            <a:r>
              <a:rPr lang="sl-SI" altLang="sl-SI" sz="1700" dirty="0">
                <a:latin typeface="+mj-lt"/>
              </a:rPr>
              <a:t> pogodb, ki ne predstavljajo stroškov dela) (npr. potni stroški)</a:t>
            </a:r>
            <a:endParaRPr lang="sl-SI" sz="2000" dirty="0">
              <a:latin typeface="+mj-lt"/>
            </a:endParaRPr>
          </a:p>
          <a:p>
            <a:pPr lvl="1"/>
            <a:r>
              <a:rPr lang="sl-SI" sz="2000" dirty="0">
                <a:latin typeface="+mj-lt"/>
              </a:rPr>
              <a:t>občasno študentsko delo</a:t>
            </a:r>
            <a:r>
              <a:rPr lang="sl-SI" sz="1800" dirty="0">
                <a:latin typeface="+mj-lt"/>
              </a:rPr>
              <a:t> </a:t>
            </a:r>
            <a:r>
              <a:rPr lang="sl-SI" sz="1600" dirty="0">
                <a:latin typeface="+mj-lt"/>
              </a:rPr>
              <a:t>(ni namenjeno opravljanju nalog vodje projekta, strokovnega sodelavca, predavatelja in moderatorja usposabljanja, niti nudenju pomoči pri opravljanju teh nalog in tudi ne opravljanju drugih del na usposabljanjih)</a:t>
            </a:r>
            <a:endParaRPr lang="sl-SI" sz="1800" dirty="0">
              <a:latin typeface="+mj-lt"/>
            </a:endParaRPr>
          </a:p>
          <a:p>
            <a:pPr marL="0" indent="0">
              <a:buNone/>
            </a:pPr>
            <a:endParaRPr lang="sl-SI" sz="1600" dirty="0">
              <a:latin typeface="+mj-lt"/>
            </a:endParaRPr>
          </a:p>
          <a:p>
            <a:pPr marL="0" indent="0">
              <a:buNone/>
            </a:pPr>
            <a:r>
              <a:rPr lang="sl-SI" sz="1900" dirty="0">
                <a:latin typeface="+mj-lt"/>
              </a:rPr>
              <a:t>! Niso namenjeni stroškom izvajanja usposabljanja in stroškom upravljalnih nalog zaposlenih oseb na operaciji (vodenje, koordiniranje, administrativno-tehnična dela, itd.)</a:t>
            </a:r>
          </a:p>
          <a:p>
            <a:pPr marL="0" indent="0">
              <a:buNone/>
            </a:pPr>
            <a:endParaRPr lang="sl-SI" sz="1600" dirty="0">
              <a:latin typeface="+mj-lt"/>
            </a:endParaRPr>
          </a:p>
          <a:p>
            <a:r>
              <a:rPr lang="sl-SI" sz="2200" b="1" dirty="0">
                <a:latin typeface="+mj-lt"/>
              </a:rPr>
              <a:t>Davek na dodano vrednost (DDV) </a:t>
            </a:r>
            <a:r>
              <a:rPr lang="sl-SI" sz="1600" dirty="0">
                <a:latin typeface="+mj-lt"/>
              </a:rPr>
              <a:t>(vrsta stroškov 6 finančnega načrta)</a:t>
            </a:r>
            <a:r>
              <a:rPr lang="sl-SI" sz="2200" dirty="0">
                <a:latin typeface="+mj-lt"/>
              </a:rPr>
              <a:t> – upravičen je v celoti. </a:t>
            </a:r>
          </a:p>
          <a:p>
            <a:pPr marL="0" indent="0">
              <a:buNone/>
            </a:pPr>
            <a:endParaRPr lang="sl-SI" dirty="0"/>
          </a:p>
          <a:p>
            <a:pPr marL="0" indent="0">
              <a:buNone/>
            </a:pPr>
            <a:endParaRPr lang="sl-SI" dirty="0"/>
          </a:p>
        </p:txBody>
      </p:sp>
      <p:pic>
        <p:nvPicPr>
          <p:cNvPr id="4" name="Slika 1">
            <a:extLst>
              <a:ext uri="{FF2B5EF4-FFF2-40B4-BE49-F238E27FC236}">
                <a16:creationId xmlns:a16="http://schemas.microsoft.com/office/drawing/2014/main" id="{860D362C-7B31-D738-5F89-B70D88EAC9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6255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B63DE65-CD44-FEA2-528C-E36C0E0AEA4C}"/>
              </a:ext>
            </a:extLst>
          </p:cNvPr>
          <p:cNvSpPr>
            <a:spLocks noGrp="1"/>
          </p:cNvSpPr>
          <p:nvPr>
            <p:ph type="title"/>
          </p:nvPr>
        </p:nvSpPr>
        <p:spPr/>
        <p:txBody>
          <a:bodyPr>
            <a:normAutofit/>
          </a:bodyPr>
          <a:lstStyle/>
          <a:p>
            <a:r>
              <a:rPr lang="sl-SI" sz="2000" b="1" dirty="0">
                <a:solidFill>
                  <a:srgbClr val="0070C0"/>
                </a:solidFill>
                <a:latin typeface="+mn-lt"/>
              </a:rPr>
              <a:t>SKLOP A - Upravičeni stroški</a:t>
            </a:r>
            <a:endParaRPr lang="sl-SI" sz="2000" dirty="0"/>
          </a:p>
        </p:txBody>
      </p:sp>
      <p:sp>
        <p:nvSpPr>
          <p:cNvPr id="3" name="Označba mesta vsebine 2">
            <a:extLst>
              <a:ext uri="{FF2B5EF4-FFF2-40B4-BE49-F238E27FC236}">
                <a16:creationId xmlns:a16="http://schemas.microsoft.com/office/drawing/2014/main" id="{7B621FD3-1A75-24E8-AF2F-E24D18B5AE8B}"/>
              </a:ext>
            </a:extLst>
          </p:cNvPr>
          <p:cNvSpPr>
            <a:spLocks noGrp="1"/>
          </p:cNvSpPr>
          <p:nvPr>
            <p:ph idx="1"/>
          </p:nvPr>
        </p:nvSpPr>
        <p:spPr>
          <a:xfrm>
            <a:off x="777240" y="1521441"/>
            <a:ext cx="10515600" cy="4351338"/>
          </a:xfrm>
        </p:spPr>
        <p:txBody>
          <a:bodyPr>
            <a:normAutofit fontScale="92500" lnSpcReduction="10000"/>
          </a:bodyPr>
          <a:lstStyle/>
          <a:p>
            <a:pPr marL="0" indent="0">
              <a:buNone/>
            </a:pPr>
            <a:r>
              <a:rPr lang="sl-SI" sz="2000" b="1" dirty="0">
                <a:solidFill>
                  <a:srgbClr val="0070C0"/>
                </a:solidFill>
                <a:latin typeface="+mj-lt"/>
                <a:ea typeface="+mj-ea"/>
                <a:cs typeface="+mj-cs"/>
              </a:rPr>
              <a:t>Pavšalna stopnja 15 % neposrednih stroškov osebja</a:t>
            </a:r>
          </a:p>
          <a:p>
            <a:pPr marL="0" indent="0">
              <a:buNone/>
            </a:pPr>
            <a:r>
              <a:rPr lang="sl-SI" sz="1600" dirty="0">
                <a:latin typeface="+mj-lt"/>
                <a:ea typeface="+mj-ea"/>
                <a:cs typeface="+mj-cs"/>
              </a:rPr>
              <a:t>(Vrsta stroška 8.1.1. finančnega načrta) </a:t>
            </a:r>
          </a:p>
          <a:p>
            <a:pPr marL="0" indent="0">
              <a:buNone/>
            </a:pPr>
            <a:endParaRPr lang="sl-SI" sz="1050" b="1" dirty="0">
              <a:latin typeface="+mj-lt"/>
              <a:ea typeface="+mj-ea"/>
              <a:cs typeface="+mj-cs"/>
            </a:endParaRPr>
          </a:p>
          <a:p>
            <a:r>
              <a:rPr lang="sl-SI" sz="2000" dirty="0">
                <a:latin typeface="+mj-lt"/>
                <a:ea typeface="+mj-ea"/>
                <a:cs typeface="+mj-cs"/>
              </a:rPr>
              <a:t>Za kritje vseh posrednih stroškov operacije (stroški računovodskih storitev, pisarniškega materiala, </a:t>
            </a:r>
            <a:r>
              <a:rPr lang="sl-SI" sz="2000" dirty="0" err="1">
                <a:latin typeface="+mj-lt"/>
                <a:ea typeface="+mj-ea"/>
                <a:cs typeface="+mj-cs"/>
              </a:rPr>
              <a:t>ipd</a:t>
            </a:r>
            <a:r>
              <a:rPr lang="sl-SI" sz="2000" dirty="0">
                <a:latin typeface="+mj-lt"/>
                <a:ea typeface="+mj-ea"/>
                <a:cs typeface="+mj-cs"/>
              </a:rPr>
              <a:t>)</a:t>
            </a:r>
          </a:p>
          <a:p>
            <a:pPr marL="0" indent="0">
              <a:buNone/>
            </a:pPr>
            <a:endParaRPr lang="sl-SI" sz="500" b="1" dirty="0">
              <a:latin typeface="+mj-lt"/>
              <a:ea typeface="+mj-ea"/>
              <a:cs typeface="+mj-cs"/>
            </a:endParaRPr>
          </a:p>
          <a:p>
            <a:r>
              <a:rPr lang="sl-SI" sz="2000" b="1" dirty="0">
                <a:latin typeface="+mj-lt"/>
                <a:ea typeface="+mj-ea"/>
                <a:cs typeface="+mj-cs"/>
              </a:rPr>
              <a:t>Osnova za izračun: </a:t>
            </a:r>
          </a:p>
          <a:p>
            <a:pPr lvl="1"/>
            <a:r>
              <a:rPr lang="sl-SI" sz="1600" dirty="0">
                <a:latin typeface="+mj-lt"/>
                <a:ea typeface="+mj-ea"/>
                <a:cs typeface="+mj-cs"/>
              </a:rPr>
              <a:t>SSE – urna postavka</a:t>
            </a:r>
          </a:p>
          <a:p>
            <a:pPr lvl="1"/>
            <a:r>
              <a:rPr lang="sl-SI" sz="1600" dirty="0">
                <a:latin typeface="+mj-lt"/>
                <a:ea typeface="+mj-ea"/>
                <a:cs typeface="+mj-cs"/>
              </a:rPr>
              <a:t>študentsko delo z DDV (vrsti stroška 7.3. in 6.2. finančnega načrta)</a:t>
            </a:r>
          </a:p>
          <a:p>
            <a:pPr lvl="1"/>
            <a:r>
              <a:rPr lang="sl-SI" sz="1600" dirty="0">
                <a:latin typeface="+mj-lt"/>
                <a:ea typeface="+mj-ea"/>
                <a:cs typeface="+mj-cs"/>
              </a:rPr>
              <a:t>stroški dela po avtorski in </a:t>
            </a:r>
            <a:r>
              <a:rPr lang="sl-SI" sz="1600" dirty="0" err="1">
                <a:latin typeface="+mj-lt"/>
                <a:ea typeface="+mj-ea"/>
                <a:cs typeface="+mj-cs"/>
              </a:rPr>
              <a:t>podjemni</a:t>
            </a:r>
            <a:r>
              <a:rPr lang="sl-SI" sz="1600" dirty="0">
                <a:latin typeface="+mj-lt"/>
                <a:ea typeface="+mj-ea"/>
                <a:cs typeface="+mj-cs"/>
              </a:rPr>
              <a:t> pogodbi (vrsta stroška 7.2. in 7.4. finančnega načrta)</a:t>
            </a:r>
          </a:p>
          <a:p>
            <a:endParaRPr lang="sl-SI" sz="800" b="1" dirty="0">
              <a:latin typeface="+mj-lt"/>
              <a:ea typeface="+mj-ea"/>
              <a:cs typeface="+mj-cs"/>
            </a:endParaRPr>
          </a:p>
          <a:p>
            <a:r>
              <a:rPr lang="sl-SI" altLang="sl-SI" sz="1900" dirty="0">
                <a:latin typeface="+mj-lt"/>
                <a:ea typeface="+mj-ea"/>
                <a:cs typeface="+mj-cs"/>
              </a:rPr>
              <a:t>V osnovo za izračun </a:t>
            </a:r>
            <a:r>
              <a:rPr lang="sl-SI" altLang="sl-SI" sz="1900" b="1" dirty="0">
                <a:latin typeface="+mj-lt"/>
                <a:ea typeface="+mj-ea"/>
                <a:cs typeface="+mj-cs"/>
              </a:rPr>
              <a:t>NE sodijo </a:t>
            </a:r>
            <a:r>
              <a:rPr lang="sl-SI" altLang="sl-SI" sz="1900" dirty="0">
                <a:latin typeface="+mj-lt"/>
                <a:ea typeface="+mj-ea"/>
                <a:cs typeface="+mj-cs"/>
              </a:rPr>
              <a:t>stroški službenih potovanj, potni stroški po avtorski in </a:t>
            </a:r>
            <a:r>
              <a:rPr lang="sl-SI" altLang="sl-SI" sz="1900" dirty="0" err="1">
                <a:latin typeface="+mj-lt"/>
                <a:ea typeface="+mj-ea"/>
                <a:cs typeface="+mj-cs"/>
              </a:rPr>
              <a:t>podjemni</a:t>
            </a:r>
            <a:r>
              <a:rPr lang="sl-SI" altLang="sl-SI" sz="1900" dirty="0">
                <a:latin typeface="+mj-lt"/>
                <a:ea typeface="+mj-ea"/>
                <a:cs typeface="+mj-cs"/>
              </a:rPr>
              <a:t> pogodbi ipd.</a:t>
            </a:r>
            <a:endParaRPr lang="sl-SI" sz="1000" dirty="0">
              <a:latin typeface="+mj-lt"/>
              <a:ea typeface="+mj-ea"/>
              <a:cs typeface="+mj-cs"/>
            </a:endParaRPr>
          </a:p>
          <a:p>
            <a:endParaRPr lang="sl-SI" sz="900" b="1" dirty="0">
              <a:latin typeface="+mj-lt"/>
              <a:ea typeface="+mj-ea"/>
              <a:cs typeface="+mj-cs"/>
            </a:endParaRPr>
          </a:p>
          <a:p>
            <a:r>
              <a:rPr lang="sl-SI" sz="2000" dirty="0">
                <a:latin typeface="+mj-lt"/>
                <a:ea typeface="+mj-ea"/>
                <a:cs typeface="+mj-cs"/>
              </a:rPr>
              <a:t>Ni dodatnih dokazil za uveljavljanje 15% pavšalne stopnje</a:t>
            </a:r>
          </a:p>
          <a:p>
            <a:endParaRPr lang="sl-SI" sz="900" dirty="0">
              <a:latin typeface="+mj-lt"/>
              <a:ea typeface="+mj-ea"/>
              <a:cs typeface="+mj-cs"/>
            </a:endParaRPr>
          </a:p>
          <a:p>
            <a:r>
              <a:rPr lang="sl-SI" sz="2000" dirty="0">
                <a:latin typeface="+mj-lt"/>
                <a:ea typeface="+mj-ea"/>
                <a:cs typeface="+mj-cs"/>
              </a:rPr>
              <a:t>Samodejen izračun v finančnem načrtu in v IS eMA2</a:t>
            </a:r>
          </a:p>
          <a:p>
            <a:pPr marL="457200" lvl="1" indent="0">
              <a:buNone/>
            </a:pPr>
            <a:endParaRPr lang="sl-SI" sz="1600" b="1" dirty="0">
              <a:latin typeface="+mj-lt"/>
              <a:ea typeface="+mj-ea"/>
              <a:cs typeface="+mj-cs"/>
            </a:endParaRPr>
          </a:p>
        </p:txBody>
      </p:sp>
      <p:pic>
        <p:nvPicPr>
          <p:cNvPr id="4" name="Slika 1">
            <a:extLst>
              <a:ext uri="{FF2B5EF4-FFF2-40B4-BE49-F238E27FC236}">
                <a16:creationId xmlns:a16="http://schemas.microsoft.com/office/drawing/2014/main" id="{70786E9A-E337-E5F0-D7AA-8AA57C6CA6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479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38B357-98F3-9155-8589-5D100146178B}"/>
              </a:ext>
            </a:extLst>
          </p:cNvPr>
          <p:cNvSpPr>
            <a:spLocks noGrp="1"/>
          </p:cNvSpPr>
          <p:nvPr>
            <p:ph type="title"/>
          </p:nvPr>
        </p:nvSpPr>
        <p:spPr/>
        <p:txBody>
          <a:bodyPr>
            <a:normAutofit/>
          </a:bodyPr>
          <a:lstStyle/>
          <a:p>
            <a:r>
              <a:rPr lang="sl-SI" sz="3200" b="1" dirty="0">
                <a:solidFill>
                  <a:srgbClr val="0070C0"/>
                </a:solidFill>
              </a:rPr>
              <a:t>SKLOP A – predplačilo</a:t>
            </a:r>
            <a:endParaRPr lang="sl-SI" sz="3200" dirty="0"/>
          </a:p>
        </p:txBody>
      </p:sp>
      <p:sp>
        <p:nvSpPr>
          <p:cNvPr id="3" name="Označba mesta vsebine 2">
            <a:extLst>
              <a:ext uri="{FF2B5EF4-FFF2-40B4-BE49-F238E27FC236}">
                <a16:creationId xmlns:a16="http://schemas.microsoft.com/office/drawing/2014/main" id="{8D863159-7D6B-74AE-972A-327D3082E969}"/>
              </a:ext>
            </a:extLst>
          </p:cNvPr>
          <p:cNvSpPr>
            <a:spLocks noGrp="1"/>
          </p:cNvSpPr>
          <p:nvPr>
            <p:ph idx="1"/>
          </p:nvPr>
        </p:nvSpPr>
        <p:spPr>
          <a:xfrm>
            <a:off x="838200" y="1690688"/>
            <a:ext cx="10515600" cy="4486275"/>
          </a:xfrm>
        </p:spPr>
        <p:txBody>
          <a:bodyPr>
            <a:normAutofit fontScale="92500" lnSpcReduction="20000"/>
          </a:bodyPr>
          <a:lstStyle/>
          <a:p>
            <a:pPr marL="0" indent="0">
              <a:buNone/>
            </a:pPr>
            <a:r>
              <a:rPr lang="sl-SI" sz="2400" b="1" dirty="0">
                <a:solidFill>
                  <a:srgbClr val="0070C0"/>
                </a:solidFill>
                <a:latin typeface="+mj-lt"/>
                <a:ea typeface="+mj-ea"/>
                <a:cs typeface="+mj-cs"/>
              </a:rPr>
              <a:t>Upravičenost do predplačila: </a:t>
            </a:r>
          </a:p>
          <a:p>
            <a:pPr marL="0" indent="0">
              <a:buNone/>
            </a:pPr>
            <a:r>
              <a:rPr lang="sl-SI" sz="2400" b="1" dirty="0">
                <a:latin typeface="+mj-lt"/>
              </a:rPr>
              <a:t>33(1(2)) člen Zakona o izvrševanju proračunov Republike Slovenije za leti 2023 in 2024 (Uradni list RS, št. 150/22, 65/23, 76/23 – ZJF-I in 97/23):</a:t>
            </a:r>
          </a:p>
          <a:p>
            <a:pPr marL="0" indent="0">
              <a:buNone/>
            </a:pPr>
            <a:r>
              <a:rPr lang="sl-SI" sz="2000" b="0" i="1" dirty="0">
                <a:solidFill>
                  <a:srgbClr val="000000"/>
                </a:solidFill>
                <a:effectLst/>
                <a:latin typeface="+mj-lt"/>
              </a:rPr>
              <a:t>za namenska sredstva EU, namenska sredstva finančnih mehanizmov in sredstva slovenske udeležbe </a:t>
            </a:r>
            <a:r>
              <a:rPr lang="sl-SI" sz="2000" b="1" i="1" dirty="0">
                <a:solidFill>
                  <a:srgbClr val="0070C0"/>
                </a:solidFill>
                <a:latin typeface="+mj-lt"/>
                <a:ea typeface="+mj-ea"/>
                <a:cs typeface="+mj-cs"/>
              </a:rPr>
              <a:t>do višine 30 odstotkov vrednosti predvidenih izplačil teh sredstev in pod pogojem</a:t>
            </a:r>
            <a:r>
              <a:rPr lang="sl-SI" sz="2000" b="0" i="1" dirty="0">
                <a:solidFill>
                  <a:srgbClr val="000000"/>
                </a:solidFill>
                <a:effectLst/>
                <a:latin typeface="+mj-lt"/>
              </a:rPr>
              <a:t>, da je </a:t>
            </a:r>
            <a:r>
              <a:rPr lang="sl-SI" sz="2000" b="1" i="1" dirty="0">
                <a:solidFill>
                  <a:srgbClr val="0070C0"/>
                </a:solidFill>
                <a:latin typeface="+mj-lt"/>
                <a:ea typeface="+mj-ea"/>
                <a:cs typeface="+mj-cs"/>
              </a:rPr>
              <a:t>prejemnik oseba zasebnega ali javnega prava</a:t>
            </a:r>
            <a:r>
              <a:rPr lang="sl-SI" b="1" dirty="0">
                <a:solidFill>
                  <a:srgbClr val="0070C0"/>
                </a:solidFill>
                <a:latin typeface="+mj-lt"/>
                <a:ea typeface="+mj-ea"/>
                <a:cs typeface="+mj-cs"/>
              </a:rPr>
              <a:t> </a:t>
            </a:r>
            <a:r>
              <a:rPr lang="sl-SI" sz="2000" b="0" i="1" dirty="0">
                <a:solidFill>
                  <a:srgbClr val="000000"/>
                </a:solidFill>
                <a:effectLst/>
                <a:latin typeface="+mj-lt"/>
              </a:rPr>
              <a:t>ter je ustanovljena in deluje kot </a:t>
            </a:r>
            <a:r>
              <a:rPr lang="sl-SI" sz="2000" b="1" i="1" dirty="0">
                <a:solidFill>
                  <a:srgbClr val="0070C0"/>
                </a:solidFill>
                <a:latin typeface="+mj-lt"/>
                <a:ea typeface="+mj-ea"/>
                <a:cs typeface="+mj-cs"/>
              </a:rPr>
              <a:t>društvo, zasebni ali javni zavod</a:t>
            </a:r>
            <a:r>
              <a:rPr lang="sl-SI" sz="2000" b="0" i="1" dirty="0">
                <a:solidFill>
                  <a:srgbClr val="000000"/>
                </a:solidFill>
                <a:effectLst/>
                <a:latin typeface="+mj-lt"/>
              </a:rPr>
              <a:t>, javna agencija s področja kulture </a:t>
            </a:r>
            <a:r>
              <a:rPr lang="sl-SI" sz="2000" b="1" i="1" dirty="0">
                <a:solidFill>
                  <a:srgbClr val="0070C0"/>
                </a:solidFill>
                <a:latin typeface="+mj-lt"/>
                <a:ea typeface="+mj-ea"/>
                <a:cs typeface="+mj-cs"/>
              </a:rPr>
              <a:t>ali ustanova.</a:t>
            </a:r>
          </a:p>
          <a:p>
            <a:pPr marL="0" indent="0">
              <a:buNone/>
            </a:pPr>
            <a:endParaRPr lang="sl-SI" sz="1400" b="1" i="1" dirty="0">
              <a:solidFill>
                <a:srgbClr val="0070C0"/>
              </a:solidFill>
              <a:latin typeface="+mj-lt"/>
              <a:ea typeface="+mj-ea"/>
              <a:cs typeface="+mj-cs"/>
            </a:endParaRPr>
          </a:p>
          <a:p>
            <a:pPr marL="0" indent="0">
              <a:buNone/>
            </a:pPr>
            <a:r>
              <a:rPr lang="sl-SI" sz="2100" dirty="0">
                <a:solidFill>
                  <a:srgbClr val="000000"/>
                </a:solidFill>
                <a:latin typeface="+mj-lt"/>
              </a:rPr>
              <a:t>Poračun predplačila v roku 180 dni po prejemu sredstev. </a:t>
            </a:r>
          </a:p>
          <a:p>
            <a:pPr marL="0" indent="0">
              <a:buNone/>
            </a:pPr>
            <a:endParaRPr lang="sl-SI" sz="1300" b="1" i="1" dirty="0">
              <a:solidFill>
                <a:srgbClr val="0070C0"/>
              </a:solidFill>
              <a:latin typeface="+mj-lt"/>
              <a:ea typeface="+mj-ea"/>
              <a:cs typeface="+mj-cs"/>
            </a:endParaRPr>
          </a:p>
          <a:p>
            <a:pPr marL="0" indent="0">
              <a:buNone/>
            </a:pPr>
            <a:r>
              <a:rPr lang="sl-SI" sz="2100" dirty="0">
                <a:solidFill>
                  <a:srgbClr val="000000"/>
                </a:solidFill>
                <a:latin typeface="+mj-lt"/>
              </a:rPr>
              <a:t>Predplačilo prejme </a:t>
            </a:r>
            <a:r>
              <a:rPr lang="sl-SI" sz="2100" dirty="0" err="1">
                <a:solidFill>
                  <a:srgbClr val="000000"/>
                </a:solidFill>
                <a:latin typeface="+mj-lt"/>
              </a:rPr>
              <a:t>poslovodeči</a:t>
            </a:r>
            <a:r>
              <a:rPr lang="sl-SI" sz="2100" dirty="0">
                <a:solidFill>
                  <a:srgbClr val="000000"/>
                </a:solidFill>
                <a:latin typeface="+mj-lt"/>
              </a:rPr>
              <a:t> </a:t>
            </a:r>
            <a:r>
              <a:rPr lang="sl-SI" sz="2100" dirty="0" err="1">
                <a:solidFill>
                  <a:srgbClr val="000000"/>
                </a:solidFill>
                <a:latin typeface="+mj-lt"/>
              </a:rPr>
              <a:t>konzorcijski</a:t>
            </a:r>
            <a:r>
              <a:rPr lang="sl-SI" sz="2100" dirty="0">
                <a:solidFill>
                  <a:srgbClr val="000000"/>
                </a:solidFill>
                <a:latin typeface="+mj-lt"/>
              </a:rPr>
              <a:t> partner, ki ga </a:t>
            </a:r>
            <a:r>
              <a:rPr lang="sl-SI" sz="2100" dirty="0" err="1">
                <a:solidFill>
                  <a:srgbClr val="000000"/>
                </a:solidFill>
                <a:latin typeface="+mj-lt"/>
              </a:rPr>
              <a:t>prenakaže</a:t>
            </a:r>
            <a:r>
              <a:rPr lang="sl-SI" sz="2100" dirty="0">
                <a:solidFill>
                  <a:srgbClr val="000000"/>
                </a:solidFill>
                <a:latin typeface="+mj-lt"/>
              </a:rPr>
              <a:t> </a:t>
            </a:r>
            <a:r>
              <a:rPr lang="sl-SI" sz="2100" dirty="0" err="1">
                <a:solidFill>
                  <a:srgbClr val="000000"/>
                </a:solidFill>
                <a:latin typeface="+mj-lt"/>
              </a:rPr>
              <a:t>konzorcijskim</a:t>
            </a:r>
            <a:r>
              <a:rPr lang="sl-SI" sz="2100" dirty="0">
                <a:solidFill>
                  <a:srgbClr val="000000"/>
                </a:solidFill>
                <a:latin typeface="+mj-lt"/>
              </a:rPr>
              <a:t> partnerjem. </a:t>
            </a:r>
          </a:p>
          <a:p>
            <a:pPr marL="0" indent="0">
              <a:buNone/>
            </a:pPr>
            <a:endParaRPr lang="sl-SI" sz="1200" b="1" i="1" dirty="0">
              <a:solidFill>
                <a:srgbClr val="0070C0"/>
              </a:solidFill>
              <a:latin typeface="+mj-lt"/>
              <a:ea typeface="+mj-ea"/>
              <a:cs typeface="+mj-cs"/>
            </a:endParaRPr>
          </a:p>
          <a:p>
            <a:pPr marL="0" indent="0">
              <a:buNone/>
            </a:pPr>
            <a:r>
              <a:rPr lang="sl-SI" sz="2000" dirty="0">
                <a:solidFill>
                  <a:srgbClr val="000000"/>
                </a:solidFill>
                <a:latin typeface="+mj-lt"/>
              </a:rPr>
              <a:t>Možnost predplačil nad 100.000,00 EUR ob soglasju ministra, pristojnega za finance (pogoji: pozitivno poslovanje v preteklem letu, poravnane davčne obveznosti in solventnost v preteklih treh mesecih). </a:t>
            </a:r>
          </a:p>
          <a:p>
            <a:pPr marL="0" indent="0">
              <a:buNone/>
            </a:pPr>
            <a:endParaRPr lang="sl-SI" sz="1200" b="1" i="1" dirty="0">
              <a:solidFill>
                <a:srgbClr val="000000"/>
              </a:solidFill>
              <a:latin typeface="+mj-lt"/>
            </a:endParaRPr>
          </a:p>
          <a:p>
            <a:pPr marL="0" indent="0">
              <a:buNone/>
            </a:pPr>
            <a:r>
              <a:rPr lang="sl-SI" sz="2000" dirty="0">
                <a:solidFill>
                  <a:srgbClr val="000000"/>
                </a:solidFill>
                <a:latin typeface="+mj-lt"/>
              </a:rPr>
              <a:t>Do predplačila po zakonu </a:t>
            </a:r>
            <a:r>
              <a:rPr lang="sl-SI" sz="2000" b="1" dirty="0">
                <a:solidFill>
                  <a:srgbClr val="000000"/>
                </a:solidFill>
                <a:latin typeface="+mj-lt"/>
              </a:rPr>
              <a:t>niso</a:t>
            </a:r>
            <a:r>
              <a:rPr lang="sl-SI" sz="2000" dirty="0">
                <a:solidFill>
                  <a:srgbClr val="000000"/>
                </a:solidFill>
                <a:latin typeface="+mj-lt"/>
              </a:rPr>
              <a:t> upravičeni: sindikat, politični podmladki in mladinski sveti </a:t>
            </a:r>
          </a:p>
        </p:txBody>
      </p:sp>
      <p:pic>
        <p:nvPicPr>
          <p:cNvPr id="4" name="Slika 1">
            <a:extLst>
              <a:ext uri="{FF2B5EF4-FFF2-40B4-BE49-F238E27FC236}">
                <a16:creationId xmlns:a16="http://schemas.microsoft.com/office/drawing/2014/main" id="{9A0EF9EC-3B72-C1AA-9E06-E3EE7EE34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5035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39ED115-3403-1A40-9188-B5E6449FC940}"/>
              </a:ext>
            </a:extLst>
          </p:cNvPr>
          <p:cNvSpPr>
            <a:spLocks noGrp="1"/>
          </p:cNvSpPr>
          <p:nvPr>
            <p:ph type="title"/>
          </p:nvPr>
        </p:nvSpPr>
        <p:spPr/>
        <p:txBody>
          <a:bodyPr>
            <a:normAutofit/>
          </a:bodyPr>
          <a:lstStyle/>
          <a:p>
            <a:r>
              <a:rPr lang="sl-SI" sz="2800" b="1" dirty="0">
                <a:solidFill>
                  <a:srgbClr val="0070C0"/>
                </a:solidFill>
              </a:rPr>
              <a:t>Sklop A – razpoložljiva sredstva</a:t>
            </a:r>
            <a:endParaRPr lang="sl-SI" sz="2800" dirty="0"/>
          </a:p>
        </p:txBody>
      </p:sp>
      <p:pic>
        <p:nvPicPr>
          <p:cNvPr id="4" name="Slika 1">
            <a:extLst>
              <a:ext uri="{FF2B5EF4-FFF2-40B4-BE49-F238E27FC236}">
                <a16:creationId xmlns:a16="http://schemas.microsoft.com/office/drawing/2014/main" id="{D6FE2FE2-1527-85D0-8EFB-9E7EB1A6B8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značba mesta vsebine 7">
            <a:extLst>
              <a:ext uri="{FF2B5EF4-FFF2-40B4-BE49-F238E27FC236}">
                <a16:creationId xmlns:a16="http://schemas.microsoft.com/office/drawing/2014/main" id="{BDBB56DA-2C0F-5D38-53CD-847A3D4D07EC}"/>
              </a:ext>
            </a:extLst>
          </p:cNvPr>
          <p:cNvSpPr>
            <a:spLocks noGrp="1"/>
          </p:cNvSpPr>
          <p:nvPr>
            <p:ph idx="1"/>
          </p:nvPr>
        </p:nvSpPr>
        <p:spPr/>
        <p:txBody>
          <a:bodyPr>
            <a:normAutofit/>
          </a:bodyPr>
          <a:lstStyle/>
          <a:p>
            <a:r>
              <a:rPr lang="sl-SI" sz="2000" b="1" dirty="0">
                <a:solidFill>
                  <a:srgbClr val="000000"/>
                </a:solidFill>
                <a:effectLst/>
                <a:latin typeface="+mj-lt"/>
                <a:ea typeface="Times New Roman" panose="02020603050405020304" pitchFamily="18" charset="0"/>
              </a:rPr>
              <a:t>Največ do 742.310,00 EUR: </a:t>
            </a:r>
          </a:p>
          <a:p>
            <a:pPr lvl="1"/>
            <a:r>
              <a:rPr lang="sl-SI" sz="1800" b="1" dirty="0">
                <a:solidFill>
                  <a:srgbClr val="000000"/>
                </a:solidFill>
                <a:latin typeface="+mj-lt"/>
                <a:ea typeface="Times New Roman" panose="02020603050405020304" pitchFamily="18" charset="0"/>
              </a:rPr>
              <a:t>KRVS: 53 % </a:t>
            </a:r>
            <a:r>
              <a:rPr lang="sl-SI" sz="1800" dirty="0">
                <a:solidFill>
                  <a:srgbClr val="000000"/>
                </a:solidFill>
                <a:latin typeface="+mj-lt"/>
                <a:ea typeface="Times New Roman" panose="02020603050405020304" pitchFamily="18" charset="0"/>
              </a:rPr>
              <a:t>(85% EU, 15 % SLO) = 393.424,30 EUR</a:t>
            </a:r>
          </a:p>
          <a:p>
            <a:pPr lvl="1"/>
            <a:r>
              <a:rPr lang="sl-SI" sz="1800" b="1" dirty="0">
                <a:solidFill>
                  <a:srgbClr val="000000"/>
                </a:solidFill>
                <a:effectLst/>
                <a:latin typeface="+mj-lt"/>
                <a:ea typeface="Times New Roman" panose="02020603050405020304" pitchFamily="18" charset="0"/>
              </a:rPr>
              <a:t>KRZS: 47 % </a:t>
            </a:r>
            <a:r>
              <a:rPr lang="sl-SI" sz="1800" dirty="0">
                <a:solidFill>
                  <a:srgbClr val="000000"/>
                </a:solidFill>
                <a:effectLst/>
                <a:latin typeface="+mj-lt"/>
                <a:ea typeface="Times New Roman" panose="02020603050405020304" pitchFamily="18" charset="0"/>
              </a:rPr>
              <a:t>(40% </a:t>
            </a:r>
            <a:r>
              <a:rPr lang="sl-SI" sz="1800" dirty="0">
                <a:solidFill>
                  <a:srgbClr val="000000"/>
                </a:solidFill>
                <a:latin typeface="+mj-lt"/>
                <a:ea typeface="Times New Roman" panose="02020603050405020304" pitchFamily="18" charset="0"/>
              </a:rPr>
              <a:t>EU, 60 % SLO) = 348.885,70 EUR</a:t>
            </a:r>
            <a:endParaRPr lang="sl-SI" sz="1800" dirty="0">
              <a:solidFill>
                <a:srgbClr val="000000"/>
              </a:solidFill>
              <a:effectLst/>
              <a:latin typeface="+mj-lt"/>
              <a:ea typeface="Times New Roman" panose="02020603050405020304" pitchFamily="18" charset="0"/>
            </a:endParaRPr>
          </a:p>
          <a:p>
            <a:pPr marL="0" indent="0">
              <a:buNone/>
            </a:pPr>
            <a:endParaRPr lang="sl-SI" sz="2000" b="1" dirty="0"/>
          </a:p>
          <a:p>
            <a:pPr marL="0" indent="0">
              <a:buNone/>
            </a:pPr>
            <a:endParaRPr lang="sl-SI" sz="2000" b="1" dirty="0"/>
          </a:p>
          <a:p>
            <a:pPr marL="0" indent="0">
              <a:buNone/>
            </a:pPr>
            <a:endParaRPr lang="sl-SI" sz="2000" b="1" dirty="0"/>
          </a:p>
          <a:p>
            <a:pPr marL="0" indent="0">
              <a:buNone/>
            </a:pPr>
            <a:endParaRPr lang="sl-SI" sz="2000" b="1" dirty="0"/>
          </a:p>
          <a:p>
            <a:endParaRPr lang="sl-SI" sz="2000" b="1" dirty="0"/>
          </a:p>
          <a:p>
            <a:r>
              <a:rPr lang="sl-SI" sz="2000" b="1" dirty="0"/>
              <a:t>Obdobje izvajanja operacije: </a:t>
            </a:r>
            <a:r>
              <a:rPr lang="sl-SI" sz="2000" dirty="0"/>
              <a:t>od 1. 2. 2024 do 30. 9. 2026</a:t>
            </a:r>
          </a:p>
          <a:p>
            <a:r>
              <a:rPr lang="sl-SI" sz="2000" b="1" dirty="0"/>
              <a:t>Obdobje upravičenosti stroškov: </a:t>
            </a:r>
            <a:r>
              <a:rPr lang="sl-SI" sz="2000" dirty="0"/>
              <a:t>od 1. 2. 2024 do 30. 9. 2026</a:t>
            </a:r>
          </a:p>
          <a:p>
            <a:r>
              <a:rPr lang="sl-SI" sz="2000" b="1" dirty="0"/>
              <a:t>Obdobje upravičenosti izdatkov (datum plačila računov): </a:t>
            </a:r>
            <a:r>
              <a:rPr lang="sl-SI" sz="2000" dirty="0"/>
              <a:t>od 1. 2. 2024 do 15. 10. 2026</a:t>
            </a:r>
          </a:p>
          <a:p>
            <a:endParaRPr lang="sl-SI" sz="2000" dirty="0"/>
          </a:p>
          <a:p>
            <a:endParaRPr lang="sl-SI" sz="2000" dirty="0"/>
          </a:p>
        </p:txBody>
      </p:sp>
      <p:pic>
        <p:nvPicPr>
          <p:cNvPr id="13" name="Slika 12">
            <a:extLst>
              <a:ext uri="{FF2B5EF4-FFF2-40B4-BE49-F238E27FC236}">
                <a16:creationId xmlns:a16="http://schemas.microsoft.com/office/drawing/2014/main" id="{647FF40D-D48A-5289-E6F1-87A73C21C656}"/>
              </a:ext>
            </a:extLst>
          </p:cNvPr>
          <p:cNvPicPr>
            <a:picLocks noChangeAspect="1"/>
          </p:cNvPicPr>
          <p:nvPr/>
        </p:nvPicPr>
        <p:blipFill>
          <a:blip r:embed="rId3"/>
          <a:stretch>
            <a:fillRect/>
          </a:stretch>
        </p:blipFill>
        <p:spPr>
          <a:xfrm>
            <a:off x="945462" y="2880045"/>
            <a:ext cx="8203686" cy="1316641"/>
          </a:xfrm>
          <a:prstGeom prst="rect">
            <a:avLst/>
          </a:prstGeom>
        </p:spPr>
      </p:pic>
    </p:spTree>
    <p:extLst>
      <p:ext uri="{BB962C8B-B14F-4D97-AF65-F5344CB8AC3E}">
        <p14:creationId xmlns:p14="http://schemas.microsoft.com/office/powerpoint/2010/main" val="294362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D2BBFEB8-A50D-0FD2-650B-FCDCFAE03409}"/>
              </a:ext>
            </a:extLst>
          </p:cNvPr>
          <p:cNvSpPr>
            <a:spLocks noGrp="1"/>
          </p:cNvSpPr>
          <p:nvPr>
            <p:ph idx="1"/>
          </p:nvPr>
        </p:nvSpPr>
        <p:spPr>
          <a:xfrm>
            <a:off x="838200" y="1636649"/>
            <a:ext cx="10515600" cy="4351338"/>
          </a:xfrm>
        </p:spPr>
        <p:txBody>
          <a:bodyPr>
            <a:normAutofit lnSpcReduction="10000"/>
          </a:bodyPr>
          <a:lstStyle/>
          <a:p>
            <a:pPr algn="just"/>
            <a:r>
              <a:rPr lang="sl-SI" sz="2000" b="1" dirty="0">
                <a:solidFill>
                  <a:srgbClr val="000000"/>
                </a:solidFill>
                <a:effectLst/>
                <a:latin typeface="+mj-lt"/>
                <a:ea typeface="Times New Roman" panose="02020603050405020304" pitchFamily="18" charset="0"/>
              </a:rPr>
              <a:t>Namen javnega razpisa </a:t>
            </a:r>
            <a:r>
              <a:rPr lang="sl-SI" sz="2000" dirty="0">
                <a:effectLst/>
                <a:latin typeface="+mj-lt"/>
                <a:ea typeface="Times New Roman" panose="02020603050405020304" pitchFamily="18" charset="0"/>
              </a:rPr>
              <a:t>je povečati varnost mladih, ki so ranljiva skupina na trgu dela, in sicer z </a:t>
            </a:r>
            <a:r>
              <a:rPr lang="sl-SI" sz="2000" dirty="0" err="1">
                <a:effectLst/>
                <a:latin typeface="+mj-lt"/>
                <a:ea typeface="Times New Roman" panose="02020603050405020304" pitchFamily="18" charset="0"/>
              </a:rPr>
              <a:t>opolnomočenjem</a:t>
            </a:r>
            <a:r>
              <a:rPr lang="sl-SI" sz="2000" dirty="0">
                <a:effectLst/>
                <a:latin typeface="+mj-lt"/>
                <a:ea typeface="Times New Roman" panose="02020603050405020304" pitchFamily="18" charset="0"/>
              </a:rPr>
              <a:t> in ozaveščanjem z znanji s področja </a:t>
            </a:r>
            <a:r>
              <a:rPr lang="sl-SI" sz="2000" dirty="0" err="1">
                <a:effectLst/>
                <a:latin typeface="+mj-lt"/>
                <a:ea typeface="Times New Roman" panose="02020603050405020304" pitchFamily="18" charset="0"/>
              </a:rPr>
              <a:t>prekarnosti</a:t>
            </a:r>
            <a:r>
              <a:rPr lang="sl-SI" sz="2000" dirty="0">
                <a:effectLst/>
                <a:latin typeface="+mj-lt"/>
                <a:ea typeface="Times New Roman" panose="02020603050405020304" pitchFamily="18" charset="0"/>
              </a:rPr>
              <a:t> tako mladinskih delavcev kot tudi mladih. </a:t>
            </a:r>
          </a:p>
          <a:p>
            <a:pPr marL="0" indent="0" algn="just">
              <a:buNone/>
            </a:pPr>
            <a:endParaRPr lang="sl-SI" sz="2000" dirty="0">
              <a:effectLst/>
              <a:latin typeface="+mj-lt"/>
              <a:ea typeface="Times New Roman" panose="02020603050405020304" pitchFamily="18" charset="0"/>
            </a:endParaRPr>
          </a:p>
          <a:p>
            <a:pPr algn="just"/>
            <a:r>
              <a:rPr lang="sl-SI" sz="2000" b="1" dirty="0">
                <a:solidFill>
                  <a:srgbClr val="000000"/>
                </a:solidFill>
                <a:effectLst/>
                <a:latin typeface="+mj-lt"/>
                <a:ea typeface="Times New Roman" panose="02020603050405020304" pitchFamily="18" charset="0"/>
              </a:rPr>
              <a:t>Cilj</a:t>
            </a:r>
            <a:r>
              <a:rPr lang="sl-SI" sz="2000" dirty="0">
                <a:solidFill>
                  <a:srgbClr val="000000"/>
                </a:solidFill>
                <a:effectLst/>
                <a:latin typeface="+mj-lt"/>
                <a:ea typeface="Times New Roman" panose="02020603050405020304" pitchFamily="18" charset="0"/>
              </a:rPr>
              <a:t> </a:t>
            </a:r>
            <a:r>
              <a:rPr lang="sl-SI" sz="2000" b="1" dirty="0">
                <a:effectLst/>
                <a:latin typeface="+mj-lt"/>
                <a:ea typeface="Times New Roman" panose="02020603050405020304" pitchFamily="18" charset="0"/>
              </a:rPr>
              <a:t>javnega razpisa</a:t>
            </a:r>
            <a:r>
              <a:rPr lang="sl-SI" sz="2000" dirty="0">
                <a:effectLst/>
                <a:latin typeface="+mj-lt"/>
                <a:ea typeface="Times New Roman" panose="02020603050405020304" pitchFamily="18" charset="0"/>
              </a:rPr>
              <a:t> je usposobiti in opolnomočiti mlade in mladinske delavce o problematiki </a:t>
            </a:r>
            <a:r>
              <a:rPr lang="sl-SI" sz="2000" dirty="0" err="1">
                <a:effectLst/>
                <a:latin typeface="+mj-lt"/>
                <a:ea typeface="Times New Roman" panose="02020603050405020304" pitchFamily="18" charset="0"/>
              </a:rPr>
              <a:t>prekarnosti</a:t>
            </a:r>
            <a:r>
              <a:rPr lang="sl-SI" sz="2000" dirty="0">
                <a:effectLst/>
                <a:latin typeface="+mj-lt"/>
                <a:ea typeface="Times New Roman" panose="02020603050405020304" pitchFamily="18" charset="0"/>
              </a:rPr>
              <a:t> preko vzpostavljenega podpornega okolja v mladinskem sektorju. </a:t>
            </a:r>
          </a:p>
          <a:p>
            <a:pPr algn="just"/>
            <a:endParaRPr lang="sl-SI" sz="2000" dirty="0">
              <a:latin typeface="+mj-lt"/>
              <a:ea typeface="Times New Roman" panose="02020603050405020304" pitchFamily="18" charset="0"/>
            </a:endParaRPr>
          </a:p>
          <a:p>
            <a:pPr algn="just"/>
            <a:r>
              <a:rPr lang="sl-SI" sz="2000" b="1" dirty="0">
                <a:solidFill>
                  <a:srgbClr val="000000"/>
                </a:solidFill>
                <a:effectLst/>
                <a:latin typeface="+mj-lt"/>
                <a:ea typeface="Times New Roman" panose="02020603050405020304" pitchFamily="18" charset="0"/>
              </a:rPr>
              <a:t>Predmet </a:t>
            </a:r>
            <a:r>
              <a:rPr lang="sl-SI" sz="2000" b="1" dirty="0">
                <a:effectLst/>
                <a:latin typeface="+mj-lt"/>
                <a:ea typeface="Times New Roman" panose="02020603050405020304" pitchFamily="18" charset="0"/>
              </a:rPr>
              <a:t>javnega razpisa</a:t>
            </a:r>
            <a:r>
              <a:rPr lang="sl-SI" sz="2000" dirty="0">
                <a:effectLst/>
                <a:latin typeface="+mj-lt"/>
                <a:ea typeface="Times New Roman" panose="02020603050405020304" pitchFamily="18" charset="0"/>
              </a:rPr>
              <a:t> je izvajanje </a:t>
            </a:r>
            <a:r>
              <a:rPr lang="lt-LT" sz="2000" dirty="0">
                <a:effectLst/>
                <a:latin typeface="+mj-lt"/>
                <a:ea typeface="Times New Roman" panose="02020603050405020304" pitchFamily="18" charset="0"/>
              </a:rPr>
              <a:t>programa usposabljanja za mladinske delavce s področja prekarnosti, </a:t>
            </a:r>
            <a:r>
              <a:rPr lang="sl-SI" sz="2000" dirty="0">
                <a:effectLst/>
                <a:latin typeface="+mj-lt"/>
                <a:ea typeface="Times New Roman" panose="02020603050405020304" pitchFamily="18" charset="0"/>
              </a:rPr>
              <a:t>informiranje mladih, organizacij v mladinskem sektorju in javnosti o problemu </a:t>
            </a:r>
            <a:r>
              <a:rPr lang="sl-SI" sz="2000" dirty="0" err="1">
                <a:effectLst/>
                <a:latin typeface="+mj-lt"/>
                <a:ea typeface="Times New Roman" panose="02020603050405020304" pitchFamily="18" charset="0"/>
              </a:rPr>
              <a:t>prekarnosti</a:t>
            </a:r>
            <a:r>
              <a:rPr lang="sl-SI" sz="2000" dirty="0">
                <a:effectLst/>
                <a:latin typeface="+mj-lt"/>
                <a:ea typeface="Times New Roman" panose="02020603050405020304" pitchFamily="18" charset="0"/>
              </a:rPr>
              <a:t> med mladimi in izvajanje pilotnih projektov na lokalni ravni v obeh kohezijskih regijah, kjer se bo mlade v okviru mladinskega dela ozaveščalo o problematiki </a:t>
            </a:r>
            <a:r>
              <a:rPr lang="sl-SI" sz="2000" dirty="0" err="1">
                <a:effectLst/>
                <a:latin typeface="+mj-lt"/>
                <a:ea typeface="Times New Roman" panose="02020603050405020304" pitchFamily="18" charset="0"/>
              </a:rPr>
              <a:t>prekarnosti</a:t>
            </a:r>
            <a:r>
              <a:rPr lang="sl-SI" sz="2000" dirty="0">
                <a:effectLst/>
                <a:latin typeface="+mj-lt"/>
                <a:ea typeface="Times New Roman" panose="02020603050405020304" pitchFamily="18" charset="0"/>
              </a:rPr>
              <a:t> in pomenu delavskih in socialnih pravic ter se jim nudilo svetovalno pomoč in podporo. Z navedenimi aktivnostmi bo vzpostavljeno nacionalno podporno okolje v mladinskem sektorju, ki bo na voljo mladim, v starosti od 15. do vključno 29. leta, in mladinskim delavcem.</a:t>
            </a:r>
          </a:p>
          <a:p>
            <a:endParaRPr lang="sl-SI" dirty="0"/>
          </a:p>
        </p:txBody>
      </p:sp>
      <p:pic>
        <p:nvPicPr>
          <p:cNvPr id="4" name="Slika 1">
            <a:extLst>
              <a:ext uri="{FF2B5EF4-FFF2-40B4-BE49-F238E27FC236}">
                <a16:creationId xmlns:a16="http://schemas.microsoft.com/office/drawing/2014/main" id="{FC366B5B-5275-B798-BD57-DBCAC8E59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1197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B79EC6-1EC4-C4F2-248A-2FC3FDC47F11}"/>
              </a:ext>
            </a:extLst>
          </p:cNvPr>
          <p:cNvSpPr>
            <a:spLocks noGrp="1"/>
          </p:cNvSpPr>
          <p:nvPr>
            <p:ph type="title"/>
          </p:nvPr>
        </p:nvSpPr>
        <p:spPr/>
        <p:txBody>
          <a:bodyPr/>
          <a:lstStyle/>
          <a:p>
            <a:r>
              <a:rPr lang="sl-SI" sz="2800" b="1" dirty="0">
                <a:solidFill>
                  <a:srgbClr val="0070C0"/>
                </a:solidFill>
              </a:rPr>
              <a:t>SKLOP A – finančni načrt</a:t>
            </a:r>
          </a:p>
        </p:txBody>
      </p:sp>
      <p:sp>
        <p:nvSpPr>
          <p:cNvPr id="8" name="Označba mesta vsebine 7">
            <a:extLst>
              <a:ext uri="{FF2B5EF4-FFF2-40B4-BE49-F238E27FC236}">
                <a16:creationId xmlns:a16="http://schemas.microsoft.com/office/drawing/2014/main" id="{16370267-1AEA-02F9-87DB-49BC1A00198A}"/>
              </a:ext>
            </a:extLst>
          </p:cNvPr>
          <p:cNvSpPr>
            <a:spLocks noGrp="1"/>
          </p:cNvSpPr>
          <p:nvPr>
            <p:ph idx="1"/>
          </p:nvPr>
        </p:nvSpPr>
        <p:spPr>
          <a:xfrm>
            <a:off x="838200" y="1429384"/>
            <a:ext cx="10515600" cy="5203063"/>
          </a:xfrm>
        </p:spPr>
        <p:txBody>
          <a:bodyPr>
            <a:normAutofit/>
          </a:bodyPr>
          <a:lstStyle/>
          <a:p>
            <a:pPr marL="0" indent="0">
              <a:buNone/>
            </a:pPr>
            <a:r>
              <a:rPr lang="sl-SI" sz="2400" dirty="0"/>
              <a:t>Tabela I: Načrtovani stroški upravičenca    </a:t>
            </a:r>
            <a:r>
              <a:rPr lang="sl-SI" sz="1600" u="sng" dirty="0">
                <a:solidFill>
                  <a:srgbClr val="FF0000"/>
                </a:solidFill>
              </a:rPr>
              <a:t>Delitev stroškov med regijama: 53% KRVS in 47% KRZS!</a:t>
            </a:r>
            <a:endParaRPr lang="sl-SI" sz="2000" u="sng" dirty="0">
              <a:solidFill>
                <a:srgbClr val="FF0000"/>
              </a:solidFill>
            </a:endParaRPr>
          </a:p>
          <a:p>
            <a:pPr marL="0" indent="0">
              <a:buNone/>
            </a:pPr>
            <a:r>
              <a:rPr lang="sl-SI" sz="2400" dirty="0"/>
              <a:t>						</a:t>
            </a:r>
          </a:p>
        </p:txBody>
      </p:sp>
      <p:pic>
        <p:nvPicPr>
          <p:cNvPr id="11" name="Slika 1">
            <a:extLst>
              <a:ext uri="{FF2B5EF4-FFF2-40B4-BE49-F238E27FC236}">
                <a16:creationId xmlns:a16="http://schemas.microsoft.com/office/drawing/2014/main" id="{8754BF22-1497-44AF-EA1A-642754454A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Slika 16">
            <a:extLst>
              <a:ext uri="{FF2B5EF4-FFF2-40B4-BE49-F238E27FC236}">
                <a16:creationId xmlns:a16="http://schemas.microsoft.com/office/drawing/2014/main" id="{D4AC2982-1C89-C554-54BA-3A8A9F5729FA}"/>
              </a:ext>
            </a:extLst>
          </p:cNvPr>
          <p:cNvPicPr>
            <a:picLocks noChangeAspect="1"/>
          </p:cNvPicPr>
          <p:nvPr/>
        </p:nvPicPr>
        <p:blipFill>
          <a:blip r:embed="rId3"/>
          <a:stretch>
            <a:fillRect/>
          </a:stretch>
        </p:blipFill>
        <p:spPr>
          <a:xfrm>
            <a:off x="150671" y="1915875"/>
            <a:ext cx="11805313" cy="4036055"/>
          </a:xfrm>
          <a:prstGeom prst="rect">
            <a:avLst/>
          </a:prstGeom>
        </p:spPr>
      </p:pic>
      <p:sp>
        <p:nvSpPr>
          <p:cNvPr id="18" name="PoljeZBesedilom 17">
            <a:extLst>
              <a:ext uri="{FF2B5EF4-FFF2-40B4-BE49-F238E27FC236}">
                <a16:creationId xmlns:a16="http://schemas.microsoft.com/office/drawing/2014/main" id="{D432985E-B4DA-A148-AA6B-5DE274B5072A}"/>
              </a:ext>
            </a:extLst>
          </p:cNvPr>
          <p:cNvSpPr txBox="1"/>
          <p:nvPr/>
        </p:nvSpPr>
        <p:spPr>
          <a:xfrm>
            <a:off x="838200" y="6123543"/>
            <a:ext cx="6096000" cy="369332"/>
          </a:xfrm>
          <a:prstGeom prst="rect">
            <a:avLst/>
          </a:prstGeom>
          <a:noFill/>
        </p:spPr>
        <p:txBody>
          <a:bodyPr wrap="square">
            <a:spAutoFit/>
          </a:bodyPr>
          <a:lstStyle/>
          <a:p>
            <a:r>
              <a:rPr lang="sl-SI" b="1" dirty="0">
                <a:solidFill>
                  <a:srgbClr val="FF0000"/>
                </a:solidFill>
              </a:rPr>
              <a:t>Glej popravek finančnega načrta!</a:t>
            </a:r>
            <a:endParaRPr lang="sl-SI" dirty="0">
              <a:solidFill>
                <a:srgbClr val="FF0000"/>
              </a:solidFill>
            </a:endParaRPr>
          </a:p>
        </p:txBody>
      </p:sp>
    </p:spTree>
    <p:extLst>
      <p:ext uri="{BB962C8B-B14F-4D97-AF65-F5344CB8AC3E}">
        <p14:creationId xmlns:p14="http://schemas.microsoft.com/office/powerpoint/2010/main" val="881115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4DDE886-85BC-938F-3380-C797613774A1}"/>
              </a:ext>
            </a:extLst>
          </p:cNvPr>
          <p:cNvSpPr>
            <a:spLocks noGrp="1"/>
          </p:cNvSpPr>
          <p:nvPr>
            <p:ph type="title"/>
          </p:nvPr>
        </p:nvSpPr>
        <p:spPr>
          <a:xfrm>
            <a:off x="838200" y="365125"/>
            <a:ext cx="10515600" cy="1231663"/>
          </a:xfrm>
        </p:spPr>
        <p:txBody>
          <a:bodyPr>
            <a:normAutofit/>
          </a:bodyPr>
          <a:lstStyle/>
          <a:p>
            <a:r>
              <a:rPr lang="sl-SI" sz="3200" b="1" dirty="0">
                <a:solidFill>
                  <a:srgbClr val="0070C0"/>
                </a:solidFill>
              </a:rPr>
              <a:t>Sklop A – finančni načrt</a:t>
            </a:r>
            <a:endParaRPr lang="sl-SI" sz="3200" dirty="0"/>
          </a:p>
        </p:txBody>
      </p:sp>
      <p:sp>
        <p:nvSpPr>
          <p:cNvPr id="3" name="Označba mesta vsebine 2">
            <a:extLst>
              <a:ext uri="{FF2B5EF4-FFF2-40B4-BE49-F238E27FC236}">
                <a16:creationId xmlns:a16="http://schemas.microsoft.com/office/drawing/2014/main" id="{479CBDBE-2EAE-EB07-92C9-1007A3D428B0}"/>
              </a:ext>
            </a:extLst>
          </p:cNvPr>
          <p:cNvSpPr>
            <a:spLocks noGrp="1"/>
          </p:cNvSpPr>
          <p:nvPr>
            <p:ph idx="1"/>
          </p:nvPr>
        </p:nvSpPr>
        <p:spPr>
          <a:xfrm>
            <a:off x="783186" y="1554737"/>
            <a:ext cx="10515600" cy="3477895"/>
          </a:xfrm>
        </p:spPr>
        <p:txBody>
          <a:bodyPr/>
          <a:lstStyle/>
          <a:p>
            <a:r>
              <a:rPr lang="sl-SI" sz="2400" dirty="0"/>
              <a:t>Tabela II: Viri in dinamika financiranja</a:t>
            </a:r>
            <a:r>
              <a:rPr lang="sl-SI" sz="1800" dirty="0"/>
              <a:t> (dinamika sofinanciranja, ki bo določena v pogodbi o sofinanciranju!) </a:t>
            </a:r>
            <a:r>
              <a:rPr lang="sl-SI" sz="2000" dirty="0"/>
              <a:t>	</a:t>
            </a:r>
            <a:endParaRPr lang="sl-SI" sz="1400" u="sng" dirty="0">
              <a:solidFill>
                <a:srgbClr val="FF0000"/>
              </a:solidFill>
            </a:endParaRPr>
          </a:p>
          <a:p>
            <a:pPr marL="457200" lvl="1" indent="0">
              <a:buNone/>
            </a:pPr>
            <a:r>
              <a:rPr lang="sl-SI" sz="1800" u="sng" dirty="0">
                <a:solidFill>
                  <a:srgbClr val="FF0000"/>
                </a:solidFill>
              </a:rPr>
              <a:t>Delitev med regijama: 53% KRVS in 47 % KRZS!</a:t>
            </a:r>
          </a:p>
        </p:txBody>
      </p:sp>
      <p:pic>
        <p:nvPicPr>
          <p:cNvPr id="4" name="Slika 1">
            <a:extLst>
              <a:ext uri="{FF2B5EF4-FFF2-40B4-BE49-F238E27FC236}">
                <a16:creationId xmlns:a16="http://schemas.microsoft.com/office/drawing/2014/main" id="{D491AC7B-36F2-62EA-66CC-CFA6E3D057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Slika 5">
            <a:extLst>
              <a:ext uri="{FF2B5EF4-FFF2-40B4-BE49-F238E27FC236}">
                <a16:creationId xmlns:a16="http://schemas.microsoft.com/office/drawing/2014/main" id="{5113F39F-FDAE-10D6-1C44-9256DBBD401A}"/>
              </a:ext>
            </a:extLst>
          </p:cNvPr>
          <p:cNvPicPr>
            <a:picLocks noChangeAspect="1"/>
          </p:cNvPicPr>
          <p:nvPr/>
        </p:nvPicPr>
        <p:blipFill>
          <a:blip r:embed="rId3"/>
          <a:stretch>
            <a:fillRect/>
          </a:stretch>
        </p:blipFill>
        <p:spPr>
          <a:xfrm>
            <a:off x="734418" y="2747269"/>
            <a:ext cx="10960309" cy="2360755"/>
          </a:xfrm>
          <a:prstGeom prst="rect">
            <a:avLst/>
          </a:prstGeom>
        </p:spPr>
      </p:pic>
      <p:sp>
        <p:nvSpPr>
          <p:cNvPr id="8" name="PoljeZBesedilom 7">
            <a:extLst>
              <a:ext uri="{FF2B5EF4-FFF2-40B4-BE49-F238E27FC236}">
                <a16:creationId xmlns:a16="http://schemas.microsoft.com/office/drawing/2014/main" id="{B05E9132-18FC-E751-1696-1BE559AE85E1}"/>
              </a:ext>
            </a:extLst>
          </p:cNvPr>
          <p:cNvSpPr txBox="1"/>
          <p:nvPr/>
        </p:nvSpPr>
        <p:spPr>
          <a:xfrm>
            <a:off x="938784" y="5594621"/>
            <a:ext cx="7153357" cy="369332"/>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1"/>
            <a:r>
              <a:rPr lang="sl-SI" dirty="0">
                <a:solidFill>
                  <a:srgbClr val="FF0000"/>
                </a:solidFill>
              </a:rPr>
              <a:t>Vrednost „Skupaj v EUR“ (Tabela II) = Vrednost „Skupaj“ (Tabela I)! </a:t>
            </a:r>
          </a:p>
        </p:txBody>
      </p:sp>
      <p:sp>
        <p:nvSpPr>
          <p:cNvPr id="10" name="PoljeZBesedilom 9">
            <a:extLst>
              <a:ext uri="{FF2B5EF4-FFF2-40B4-BE49-F238E27FC236}">
                <a16:creationId xmlns:a16="http://schemas.microsoft.com/office/drawing/2014/main" id="{B5FEC3A5-C7B4-25A9-2BBB-EB1E04EBDAEC}"/>
              </a:ext>
            </a:extLst>
          </p:cNvPr>
          <p:cNvSpPr txBox="1"/>
          <p:nvPr/>
        </p:nvSpPr>
        <p:spPr>
          <a:xfrm>
            <a:off x="783186" y="6005825"/>
            <a:ext cx="6096000" cy="369332"/>
          </a:xfrm>
          <a:prstGeom prst="rect">
            <a:avLst/>
          </a:prstGeom>
          <a:noFill/>
        </p:spPr>
        <p:txBody>
          <a:bodyPr wrap="square">
            <a:spAutoFit/>
          </a:bodyPr>
          <a:lstStyle/>
          <a:p>
            <a:r>
              <a:rPr lang="sl-SI" b="1" dirty="0">
                <a:solidFill>
                  <a:srgbClr val="FF0000"/>
                </a:solidFill>
              </a:rPr>
              <a:t>Glej popravek finančnega načrta!</a:t>
            </a:r>
            <a:endParaRPr lang="sl-SI" dirty="0">
              <a:solidFill>
                <a:srgbClr val="FF0000"/>
              </a:solidFill>
            </a:endParaRPr>
          </a:p>
        </p:txBody>
      </p:sp>
      <p:sp>
        <p:nvSpPr>
          <p:cNvPr id="13" name="PoljeZBesedilom 12">
            <a:extLst>
              <a:ext uri="{FF2B5EF4-FFF2-40B4-BE49-F238E27FC236}">
                <a16:creationId xmlns:a16="http://schemas.microsoft.com/office/drawing/2014/main" id="{A67EB264-0187-8762-62D6-3AAE1EDB9E17}"/>
              </a:ext>
            </a:extLst>
          </p:cNvPr>
          <p:cNvSpPr txBox="1"/>
          <p:nvPr/>
        </p:nvSpPr>
        <p:spPr>
          <a:xfrm>
            <a:off x="938784" y="4859061"/>
            <a:ext cx="8113776" cy="584775"/>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1"/>
            <a:r>
              <a:rPr lang="sl-SI" sz="1600" dirty="0">
                <a:solidFill>
                  <a:srgbClr val="FF0000"/>
                </a:solidFill>
              </a:rPr>
              <a:t>Partnerji, ki niso upravičeni do predplačil – izplačilo sredstev s strani ministrstva za stroške, ki bodo nastali novembra in decembra načrtovati v naslednjem letu!</a:t>
            </a:r>
          </a:p>
        </p:txBody>
      </p:sp>
    </p:spTree>
    <p:extLst>
      <p:ext uri="{BB962C8B-B14F-4D97-AF65-F5344CB8AC3E}">
        <p14:creationId xmlns:p14="http://schemas.microsoft.com/office/powerpoint/2010/main" val="2722031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3F49BAB-6626-892C-0F27-22A1A25E07CB}"/>
              </a:ext>
            </a:extLst>
          </p:cNvPr>
          <p:cNvSpPr>
            <a:spLocks noGrp="1"/>
          </p:cNvSpPr>
          <p:nvPr>
            <p:ph type="title"/>
          </p:nvPr>
        </p:nvSpPr>
        <p:spPr/>
        <p:txBody>
          <a:bodyPr>
            <a:normAutofit/>
          </a:bodyPr>
          <a:lstStyle/>
          <a:p>
            <a:r>
              <a:rPr lang="sl-SI" sz="3600" b="1" dirty="0">
                <a:solidFill>
                  <a:srgbClr val="0070C0"/>
                </a:solidFill>
              </a:rPr>
              <a:t>Sklop A – izplačilo sredstev</a:t>
            </a:r>
            <a:endParaRPr lang="sl-SI" sz="3600" dirty="0"/>
          </a:p>
        </p:txBody>
      </p:sp>
      <p:sp>
        <p:nvSpPr>
          <p:cNvPr id="3" name="Označba mesta vsebine 2">
            <a:extLst>
              <a:ext uri="{FF2B5EF4-FFF2-40B4-BE49-F238E27FC236}">
                <a16:creationId xmlns:a16="http://schemas.microsoft.com/office/drawing/2014/main" id="{86F334E2-5C71-7EB9-FA4A-688DA06B30B1}"/>
              </a:ext>
            </a:extLst>
          </p:cNvPr>
          <p:cNvSpPr>
            <a:spLocks noGrp="1"/>
          </p:cNvSpPr>
          <p:nvPr>
            <p:ph idx="1"/>
          </p:nvPr>
        </p:nvSpPr>
        <p:spPr/>
        <p:txBody>
          <a:bodyPr>
            <a:normAutofit/>
          </a:bodyPr>
          <a:lstStyle/>
          <a:p>
            <a:r>
              <a:rPr lang="sl-SI" sz="2400" dirty="0">
                <a:latin typeface="+mj-lt"/>
              </a:rPr>
              <a:t>Podlaga za izplačilo sredstev je pravilno, popolno in pravočasno izpolnjen zahtevek za izplačilo (ZZI) z obveznimi prilogami. </a:t>
            </a:r>
          </a:p>
          <a:p>
            <a:r>
              <a:rPr lang="sl-SI" sz="2400" dirty="0">
                <a:latin typeface="+mj-lt"/>
              </a:rPr>
              <a:t>Upravičenec posreduje ministrstvu ZZI </a:t>
            </a:r>
            <a:r>
              <a:rPr lang="sl-SI" sz="2400" b="1" dirty="0">
                <a:latin typeface="+mj-lt"/>
              </a:rPr>
              <a:t>15 dni po zaključku vsakega trimesečnega obdobja </a:t>
            </a:r>
            <a:r>
              <a:rPr lang="sl-SI" sz="2400" dirty="0">
                <a:latin typeface="+mj-lt"/>
              </a:rPr>
              <a:t>od datuma podpisa pogodbe o sofinanciranju. </a:t>
            </a:r>
          </a:p>
          <a:p>
            <a:r>
              <a:rPr lang="sl-SI" sz="2400" dirty="0">
                <a:latin typeface="+mj-lt"/>
              </a:rPr>
              <a:t>Ministrstvo bo sredstva nakazalo upravičencu na podlagi pravilnih in popolnih ter v roku predloženih zahtevkov za izplačilo. </a:t>
            </a:r>
          </a:p>
          <a:p>
            <a:r>
              <a:rPr lang="sl-SI" sz="2400" dirty="0" err="1">
                <a:latin typeface="+mj-lt"/>
              </a:rPr>
              <a:t>Poslovodeči</a:t>
            </a:r>
            <a:r>
              <a:rPr lang="sl-SI" sz="2400" dirty="0">
                <a:latin typeface="+mj-lt"/>
              </a:rPr>
              <a:t> </a:t>
            </a:r>
            <a:r>
              <a:rPr lang="sl-SI" sz="2400" dirty="0" err="1">
                <a:latin typeface="+mj-lt"/>
              </a:rPr>
              <a:t>konzorcijski</a:t>
            </a:r>
            <a:r>
              <a:rPr lang="sl-SI" sz="2400" dirty="0">
                <a:latin typeface="+mj-lt"/>
              </a:rPr>
              <a:t> partner, ki ni upravičen do predplačila zadnji ZZI v koledarskem letu odda novembra (za uveljavljanje stroškov do vključno oktobra).</a:t>
            </a:r>
          </a:p>
        </p:txBody>
      </p:sp>
      <p:pic>
        <p:nvPicPr>
          <p:cNvPr id="4" name="Slika 1">
            <a:extLst>
              <a:ext uri="{FF2B5EF4-FFF2-40B4-BE49-F238E27FC236}">
                <a16:creationId xmlns:a16="http://schemas.microsoft.com/office/drawing/2014/main" id="{0E2B8A3D-7C22-4E5F-C242-61E4EC7741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5065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34AEF6-C02D-268D-8842-4C3B1E045D05}"/>
              </a:ext>
            </a:extLst>
          </p:cNvPr>
          <p:cNvSpPr>
            <a:spLocks noGrp="1"/>
          </p:cNvSpPr>
          <p:nvPr>
            <p:ph type="title"/>
          </p:nvPr>
        </p:nvSpPr>
        <p:spPr>
          <a:xfrm>
            <a:off x="838200" y="365125"/>
            <a:ext cx="10515600" cy="1146683"/>
          </a:xfrm>
        </p:spPr>
        <p:txBody>
          <a:bodyPr>
            <a:normAutofit/>
          </a:bodyPr>
          <a:lstStyle/>
          <a:p>
            <a:r>
              <a:rPr lang="sl-SI" sz="2800" b="1" dirty="0">
                <a:solidFill>
                  <a:srgbClr val="0070C0"/>
                </a:solidFill>
              </a:rPr>
              <a:t>SKLOP A – pogoji za kandidiranje na razpisu </a:t>
            </a:r>
            <a:endParaRPr lang="sl-SI" sz="2800" dirty="0"/>
          </a:p>
        </p:txBody>
      </p:sp>
      <p:sp>
        <p:nvSpPr>
          <p:cNvPr id="3" name="Označba mesta vsebine 2">
            <a:extLst>
              <a:ext uri="{FF2B5EF4-FFF2-40B4-BE49-F238E27FC236}">
                <a16:creationId xmlns:a16="http://schemas.microsoft.com/office/drawing/2014/main" id="{07338D2B-5658-DFF5-65B7-A612CBC27A7B}"/>
              </a:ext>
            </a:extLst>
          </p:cNvPr>
          <p:cNvSpPr>
            <a:spLocks noGrp="1"/>
          </p:cNvSpPr>
          <p:nvPr>
            <p:ph idx="1"/>
          </p:nvPr>
        </p:nvSpPr>
        <p:spPr>
          <a:xfrm>
            <a:off x="838200" y="1447673"/>
            <a:ext cx="10515600" cy="4351338"/>
          </a:xfrm>
        </p:spPr>
        <p:txBody>
          <a:bodyPr>
            <a:normAutofit/>
          </a:bodyPr>
          <a:lstStyle/>
          <a:p>
            <a:pPr marL="0" indent="0">
              <a:buNone/>
            </a:pPr>
            <a:r>
              <a:rPr lang="sl-SI" sz="2000" dirty="0"/>
              <a:t>Splošni pogoji za prijavitelja, ki je </a:t>
            </a:r>
            <a:r>
              <a:rPr lang="sl-SI" sz="2000" dirty="0" err="1"/>
              <a:t>poslovodeči</a:t>
            </a:r>
            <a:r>
              <a:rPr lang="sl-SI" sz="2000" dirty="0"/>
              <a:t> </a:t>
            </a:r>
            <a:r>
              <a:rPr lang="sl-SI" sz="2000" dirty="0" err="1"/>
              <a:t>konzorcijski</a:t>
            </a:r>
            <a:r>
              <a:rPr lang="sl-SI" sz="2000" dirty="0"/>
              <a:t> partner: </a:t>
            </a:r>
          </a:p>
        </p:txBody>
      </p:sp>
      <p:pic>
        <p:nvPicPr>
          <p:cNvPr id="4" name="Slika 1">
            <a:extLst>
              <a:ext uri="{FF2B5EF4-FFF2-40B4-BE49-F238E27FC236}">
                <a16:creationId xmlns:a16="http://schemas.microsoft.com/office/drawing/2014/main" id="{EB1C96C9-E388-54C1-C926-60F4AEA54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253F8CBB-C276-6F7F-E434-18751C8EC5F3}"/>
              </a:ext>
            </a:extLst>
          </p:cNvPr>
          <p:cNvGraphicFramePr>
            <a:graphicFrameLocks noGrp="1"/>
          </p:cNvGraphicFramePr>
          <p:nvPr>
            <p:extLst>
              <p:ext uri="{D42A27DB-BD31-4B8C-83A1-F6EECF244321}">
                <p14:modId xmlns:p14="http://schemas.microsoft.com/office/powerpoint/2010/main" val="1615982515"/>
              </p:ext>
            </p:extLst>
          </p:nvPr>
        </p:nvGraphicFramePr>
        <p:xfrm>
          <a:off x="944880" y="1944962"/>
          <a:ext cx="10265240" cy="4577080"/>
        </p:xfrm>
        <a:graphic>
          <a:graphicData uri="http://schemas.openxmlformats.org/drawingml/2006/table">
            <a:tbl>
              <a:tblPr firstRow="1" bandRow="1">
                <a:tableStyleId>{7DF18680-E054-41AD-8BC1-D1AEF772440D}</a:tableStyleId>
              </a:tblPr>
              <a:tblGrid>
                <a:gridCol w="1641660">
                  <a:extLst>
                    <a:ext uri="{9D8B030D-6E8A-4147-A177-3AD203B41FA5}">
                      <a16:colId xmlns:a16="http://schemas.microsoft.com/office/drawing/2014/main" val="3498149495"/>
                    </a:ext>
                  </a:extLst>
                </a:gridCol>
                <a:gridCol w="5201833">
                  <a:extLst>
                    <a:ext uri="{9D8B030D-6E8A-4147-A177-3AD203B41FA5}">
                      <a16:colId xmlns:a16="http://schemas.microsoft.com/office/drawing/2014/main" val="642996222"/>
                    </a:ext>
                  </a:extLst>
                </a:gridCol>
                <a:gridCol w="3421747">
                  <a:extLst>
                    <a:ext uri="{9D8B030D-6E8A-4147-A177-3AD203B41FA5}">
                      <a16:colId xmlns:a16="http://schemas.microsoft.com/office/drawing/2014/main" val="1749591674"/>
                    </a:ext>
                  </a:extLst>
                </a:gridCol>
              </a:tblGrid>
              <a:tr h="370840">
                <a:tc rowSpan="4">
                  <a:txBody>
                    <a:bodyPr/>
                    <a:lstStyle/>
                    <a:p>
                      <a:r>
                        <a:rPr lang="sl-SI" dirty="0">
                          <a:latin typeface="+mj-lt"/>
                        </a:rPr>
                        <a:t>Pogoj: Ustreznost in sposobnost prijavitelja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370840">
                <a:tc vMerge="1">
                  <a:txBody>
                    <a:bodyPr/>
                    <a:lstStyle/>
                    <a:p>
                      <a:endParaRPr lang="sl-SI" dirty="0"/>
                    </a:p>
                  </a:txBody>
                  <a:tcPr/>
                </a:tc>
                <a:tc>
                  <a:txBody>
                    <a:bodyPr/>
                    <a:lstStyle/>
                    <a:p>
                      <a:r>
                        <a:rPr lang="sl-SI" sz="1400" dirty="0">
                          <a:latin typeface="+mj-lt"/>
                        </a:rPr>
                        <a:t>Prijavitelj je:</a:t>
                      </a:r>
                    </a:p>
                    <a:p>
                      <a:pPr marL="285750" indent="-285750">
                        <a:buFont typeface="Arial" panose="020B0604020202020204" pitchFamily="34" charset="0"/>
                        <a:buChar char="•"/>
                      </a:pPr>
                      <a:r>
                        <a:rPr lang="sl-SI" sz="1400" dirty="0">
                          <a:latin typeface="+mj-lt"/>
                        </a:rPr>
                        <a:t>organizacija, ki ima </a:t>
                      </a:r>
                      <a:r>
                        <a:rPr lang="sl-SI" sz="1400" u="sng" dirty="0">
                          <a:latin typeface="+mj-lt"/>
                        </a:rPr>
                        <a:t>na dan objave javnega razpisa </a:t>
                      </a:r>
                      <a:r>
                        <a:rPr lang="sl-SI" sz="1400" dirty="0">
                          <a:latin typeface="+mj-lt"/>
                        </a:rPr>
                        <a:t>status organizacije v javnem interesu v mladinskem sektorju skladno z 11. in 12. členom ZJIMS ali s 7. členom </a:t>
                      </a:r>
                      <a:r>
                        <a:rPr lang="sl-SI" sz="1400" dirty="0" err="1">
                          <a:latin typeface="+mj-lt"/>
                        </a:rPr>
                        <a:t>ZNOrg</a:t>
                      </a:r>
                      <a:r>
                        <a:rPr lang="sl-SI" sz="1400" dirty="0">
                          <a:latin typeface="+mj-lt"/>
                        </a:rPr>
                        <a:t> ali</a:t>
                      </a:r>
                    </a:p>
                    <a:p>
                      <a:pPr marL="0" indent="0">
                        <a:buFont typeface="Arial" panose="020B0604020202020204" pitchFamily="34" charset="0"/>
                        <a:buNone/>
                      </a:pPr>
                      <a:endParaRPr lang="sl-SI" sz="1400" dirty="0">
                        <a:latin typeface="+mj-lt"/>
                      </a:endParaRPr>
                    </a:p>
                    <a:p>
                      <a:pPr marL="285750" indent="-285750">
                        <a:buFont typeface="Arial" panose="020B0604020202020204" pitchFamily="34" charset="0"/>
                        <a:buChar char="•"/>
                      </a:pPr>
                      <a:r>
                        <a:rPr lang="sl-SI" sz="1400" dirty="0">
                          <a:latin typeface="+mj-lt"/>
                        </a:rPr>
                        <a:t>javni zavod, ki deluje v mladinskem sektorju in v okviru katerega je zagotovljena avtonomija mladih ali</a:t>
                      </a:r>
                    </a:p>
                    <a:p>
                      <a:pPr marL="0" indent="0">
                        <a:buFont typeface="Arial" panose="020B0604020202020204" pitchFamily="34" charset="0"/>
                        <a:buNone/>
                      </a:pPr>
                      <a:endParaRPr lang="sl-SI" sz="1400" dirty="0">
                        <a:latin typeface="+mj-lt"/>
                      </a:endParaRPr>
                    </a:p>
                    <a:p>
                      <a:pPr marL="285750" indent="-285750">
                        <a:buFont typeface="Arial" panose="020B0604020202020204" pitchFamily="34" charset="0"/>
                        <a:buChar char="•"/>
                      </a:pPr>
                      <a:r>
                        <a:rPr lang="sl-SI" sz="1400" dirty="0">
                          <a:latin typeface="+mj-lt"/>
                        </a:rPr>
                        <a:t>mladinski svet, ki je </a:t>
                      </a:r>
                      <a:r>
                        <a:rPr lang="sl-SI" sz="1400" u="sng" dirty="0">
                          <a:latin typeface="+mj-lt"/>
                        </a:rPr>
                        <a:t>na dan objave javnega razpisa </a:t>
                      </a:r>
                      <a:r>
                        <a:rPr lang="sl-SI" sz="1400" dirty="0">
                          <a:latin typeface="+mj-lt"/>
                        </a:rPr>
                        <a:t>vpisan v uradni evidenci registra mladinskih svetov pri Uradu RS za mladino</a:t>
                      </a:r>
                    </a:p>
                    <a:p>
                      <a:endParaRPr lang="sl-SI" sz="1400" dirty="0">
                        <a:latin typeface="+mj-lt"/>
                      </a:endParaRPr>
                    </a:p>
                  </a:txBody>
                  <a:tcPr/>
                </a:tc>
                <a:tc>
                  <a:txBody>
                    <a:bodyPr/>
                    <a:lstStyle/>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prve alineje</a:t>
                      </a:r>
                      <a:r>
                        <a:rPr lang="sl-SI" sz="1200" b="1" kern="1200" dirty="0">
                          <a:solidFill>
                            <a:schemeClr val="dk1"/>
                          </a:solidFill>
                          <a:effectLst/>
                          <a:latin typeface="+mj-lt"/>
                          <a:ea typeface="+mn-ea"/>
                          <a:cs typeface="+mn-cs"/>
                        </a:rPr>
                        <a:t> </a:t>
                      </a:r>
                      <a:r>
                        <a:rPr lang="sl-SI" sz="1200" kern="1200" dirty="0">
                          <a:solidFill>
                            <a:schemeClr val="dk1"/>
                          </a:solidFill>
                          <a:effectLst/>
                          <a:latin typeface="+mj-lt"/>
                          <a:ea typeface="+mn-ea"/>
                          <a:cs typeface="+mn-cs"/>
                        </a:rPr>
                        <a:t>se pogoj preveri v </a:t>
                      </a:r>
                      <a:r>
                        <a:rPr lang="sl-SI" sz="1200" kern="1200" dirty="0">
                          <a:solidFill>
                            <a:schemeClr val="dk1"/>
                          </a:solidFill>
                          <a:effectLst/>
                          <a:latin typeface="+mj-lt"/>
                          <a:ea typeface="+mn-ea"/>
                          <a:cs typeface="+mn-cs"/>
                          <a:hlinkClick r:id="rId3"/>
                        </a:rPr>
                        <a:t>uradni evidenci organizacij s statusom v javnem interesu v mladinskem sektorju</a:t>
                      </a:r>
                      <a:r>
                        <a:rPr lang="sl-SI" sz="1200" kern="1200" dirty="0">
                          <a:solidFill>
                            <a:schemeClr val="dk1"/>
                          </a:solidFill>
                          <a:effectLst/>
                          <a:latin typeface="+mj-lt"/>
                          <a:ea typeface="+mn-ea"/>
                          <a:cs typeface="+mn-cs"/>
                        </a:rPr>
                        <a:t>, ki jo vodi Urad RS za mladino pri Ministrstvu za vzgojo in izobraževanje;</a:t>
                      </a:r>
                    </a:p>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druge alineje</a:t>
                      </a:r>
                      <a:r>
                        <a:rPr lang="sl-SI" sz="1200" kern="1200" dirty="0">
                          <a:solidFill>
                            <a:schemeClr val="dk1"/>
                          </a:solidFill>
                          <a:effectLst/>
                          <a:latin typeface="+mj-lt"/>
                          <a:ea typeface="+mn-ea"/>
                          <a:cs typeface="+mn-cs"/>
                        </a:rPr>
                        <a:t> se pogoj preveri:</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veljavnim temeljnim aktom prijavitelja (npr. statut), iz katerega je razvidna avtonomija mladih v javnem zavodu ter </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opisom avtonomije mladih v prijavnici (točka 2.3.1. prijavnice);  </a:t>
                      </a:r>
                    </a:p>
                    <a:p>
                      <a:pPr marL="17145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tretje alineje</a:t>
                      </a:r>
                      <a:r>
                        <a:rPr lang="sl-SI" sz="1200" kern="1200" dirty="0">
                          <a:solidFill>
                            <a:schemeClr val="dk1"/>
                          </a:solidFill>
                          <a:effectLst/>
                          <a:latin typeface="+mj-lt"/>
                          <a:ea typeface="+mn-ea"/>
                          <a:cs typeface="+mn-cs"/>
                        </a:rPr>
                        <a:t> se pogoj preveri v </a:t>
                      </a:r>
                      <a:r>
                        <a:rPr lang="sl-SI" sz="1200" kern="1200" dirty="0">
                          <a:solidFill>
                            <a:schemeClr val="dk1"/>
                          </a:solidFill>
                          <a:effectLst/>
                          <a:latin typeface="+mj-lt"/>
                          <a:ea typeface="+mn-ea"/>
                          <a:cs typeface="+mn-cs"/>
                          <a:hlinkClick r:id="rId4"/>
                        </a:rPr>
                        <a:t>registru mladinskih svetov </a:t>
                      </a:r>
                      <a:r>
                        <a:rPr lang="sl-SI" sz="1200" kern="1200" dirty="0">
                          <a:solidFill>
                            <a:schemeClr val="dk1"/>
                          </a:solidFill>
                          <a:effectLst/>
                          <a:latin typeface="+mj-lt"/>
                          <a:ea typeface="+mn-ea"/>
                          <a:cs typeface="+mn-cs"/>
                        </a:rPr>
                        <a:t>na Uradu RS za mladino pri Ministrstvu za vzgojo in izobraževanje.</a:t>
                      </a:r>
                      <a:endParaRPr lang="sl-SI" sz="1200" dirty="0">
                        <a:latin typeface="+mj-lt"/>
                      </a:endParaRPr>
                    </a:p>
                  </a:txBody>
                  <a:tcPr/>
                </a:tc>
                <a:extLst>
                  <a:ext uri="{0D108BD9-81ED-4DB2-BD59-A6C34878D82A}">
                    <a16:rowId xmlns:a16="http://schemas.microsoft.com/office/drawing/2014/main" val="2931035259"/>
                  </a:ext>
                </a:extLst>
              </a:tr>
              <a:tr h="370840">
                <a:tc vMerge="1">
                  <a:txBody>
                    <a:bodyPr/>
                    <a:lstStyle/>
                    <a:p>
                      <a:endParaRPr lang="sl-SI" dirty="0"/>
                    </a:p>
                  </a:txBody>
                  <a:tcPr/>
                </a:tc>
                <a:tc>
                  <a:txBody>
                    <a:bodyPr/>
                    <a:lstStyle/>
                    <a:p>
                      <a:r>
                        <a:rPr lang="sl-SI" sz="1400" kern="1200" dirty="0">
                          <a:solidFill>
                            <a:schemeClr val="dk1"/>
                          </a:solidFill>
                          <a:latin typeface="+mj-lt"/>
                          <a:ea typeface="+mn-ea"/>
                          <a:cs typeface="+mn-cs"/>
                        </a:rPr>
                        <a:t>Prijavitelj </a:t>
                      </a:r>
                      <a:r>
                        <a:rPr lang="sl-SI" sz="1400" u="sng" kern="1200" dirty="0">
                          <a:solidFill>
                            <a:schemeClr val="dk1"/>
                          </a:solidFill>
                          <a:latin typeface="+mj-lt"/>
                          <a:ea typeface="+mn-ea"/>
                          <a:cs typeface="+mn-cs"/>
                        </a:rPr>
                        <a:t>na dan oddaje vloge </a:t>
                      </a:r>
                      <a:r>
                        <a:rPr lang="sl-SI" sz="1400" kern="1200" dirty="0">
                          <a:solidFill>
                            <a:schemeClr val="dk1"/>
                          </a:solidFill>
                          <a:latin typeface="+mj-lt"/>
                          <a:ea typeface="+mn-ea"/>
                          <a:cs typeface="+mn-cs"/>
                        </a:rPr>
                        <a:t>ni v postopku zaradi insolventnosti ali postopku prisilnega prenehanja skladno z zakonom, ki ureja finančno poslovanje, postopke zaradi insolventnosti in prisilno prenehanje.</a:t>
                      </a: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Poslovnem registru Slovenije (AJPES)</a:t>
                      </a:r>
                    </a:p>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prijavitelja: 5. točka prijavnice</a:t>
                      </a:r>
                      <a:endParaRPr lang="sl-SI" sz="1200" dirty="0">
                        <a:latin typeface="+mj-lt"/>
                      </a:endParaRPr>
                    </a:p>
                  </a:txBody>
                  <a:tcPr/>
                </a:tc>
                <a:extLst>
                  <a:ext uri="{0D108BD9-81ED-4DB2-BD59-A6C34878D82A}">
                    <a16:rowId xmlns:a16="http://schemas.microsoft.com/office/drawing/2014/main" val="2755611688"/>
                  </a:ext>
                </a:extLst>
              </a:tr>
              <a:tr h="370840">
                <a:tc vMerge="1">
                  <a:txBody>
                    <a:bodyPr/>
                    <a:lstStyle/>
                    <a:p>
                      <a:endParaRPr lang="sl-SI" dirty="0"/>
                    </a:p>
                  </a:txBody>
                  <a:tcPr/>
                </a:tc>
                <a:tc>
                  <a:txBody>
                    <a:bodyPr/>
                    <a:lstStyle/>
                    <a:p>
                      <a:r>
                        <a:rPr lang="sl-SI" sz="1400" kern="1200" dirty="0">
                          <a:solidFill>
                            <a:schemeClr val="dk1"/>
                          </a:solidFill>
                          <a:effectLst/>
                          <a:latin typeface="+mj-lt"/>
                          <a:ea typeface="+mn-ea"/>
                          <a:cs typeface="+mn-cs"/>
                        </a:rPr>
                        <a:t>Prijavitelj </a:t>
                      </a:r>
                      <a:r>
                        <a:rPr lang="sl-SI" sz="1400" u="sng" kern="1200" dirty="0">
                          <a:solidFill>
                            <a:schemeClr val="dk1"/>
                          </a:solidFill>
                          <a:effectLst/>
                          <a:latin typeface="+mj-lt"/>
                          <a:ea typeface="+mn-ea"/>
                          <a:cs typeface="+mn-cs"/>
                        </a:rPr>
                        <a:t>na dan oddaje vloge </a:t>
                      </a:r>
                      <a:r>
                        <a:rPr lang="sl-SI" sz="1400" kern="1200" dirty="0">
                          <a:solidFill>
                            <a:schemeClr val="dk1"/>
                          </a:solidFill>
                          <a:effectLst/>
                          <a:latin typeface="+mj-lt"/>
                          <a:ea typeface="+mn-ea"/>
                          <a:cs typeface="+mn-cs"/>
                        </a:rPr>
                        <a:t>nima neizpolnjenih pogodbenih obveznosti oziroma odprtih zapadlih terjatev do Ministrstva za vzgojo in izobraževanje in Urada RS za mladino.</a:t>
                      </a:r>
                      <a:endParaRPr lang="sl-SI" sz="1400" dirty="0">
                        <a:latin typeface="+mj-lt"/>
                      </a:endParaRP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evidenci odprtih terjatev Ministrstva za vzgojo in izobraževanje in v evidenci odprtih terjatev Urada RS za mladino</a:t>
                      </a:r>
                    </a:p>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izjava prijavitelja: 5. točka prijavnice</a:t>
                      </a:r>
                    </a:p>
                  </a:txBody>
                  <a:tcPr/>
                </a:tc>
                <a:extLst>
                  <a:ext uri="{0D108BD9-81ED-4DB2-BD59-A6C34878D82A}">
                    <a16:rowId xmlns:a16="http://schemas.microsoft.com/office/drawing/2014/main" val="3645401639"/>
                  </a:ext>
                </a:extLst>
              </a:tr>
            </a:tbl>
          </a:graphicData>
        </a:graphic>
      </p:graphicFrame>
    </p:spTree>
    <p:extLst>
      <p:ext uri="{BB962C8B-B14F-4D97-AF65-F5344CB8AC3E}">
        <p14:creationId xmlns:p14="http://schemas.microsoft.com/office/powerpoint/2010/main" val="257327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5">
            <a:extLst>
              <a:ext uri="{FF2B5EF4-FFF2-40B4-BE49-F238E27FC236}">
                <a16:creationId xmlns:a16="http://schemas.microsoft.com/office/drawing/2014/main" id="{CD99F28E-3326-DFEF-2C2F-FC482FC6D812}"/>
              </a:ext>
            </a:extLst>
          </p:cNvPr>
          <p:cNvGraphicFramePr>
            <a:graphicFrameLocks noGrp="1"/>
          </p:cNvGraphicFramePr>
          <p:nvPr>
            <p:extLst>
              <p:ext uri="{D42A27DB-BD31-4B8C-83A1-F6EECF244321}">
                <p14:modId xmlns:p14="http://schemas.microsoft.com/office/powerpoint/2010/main" val="3243636500"/>
              </p:ext>
            </p:extLst>
          </p:nvPr>
        </p:nvGraphicFramePr>
        <p:xfrm>
          <a:off x="665988" y="1129307"/>
          <a:ext cx="10762488" cy="5444731"/>
        </p:xfrm>
        <a:graphic>
          <a:graphicData uri="http://schemas.openxmlformats.org/drawingml/2006/table">
            <a:tbl>
              <a:tblPr firstRow="1" bandRow="1">
                <a:tableStyleId>{7DF18680-E054-41AD-8BC1-D1AEF772440D}</a:tableStyleId>
              </a:tblPr>
              <a:tblGrid>
                <a:gridCol w="1721182">
                  <a:extLst>
                    <a:ext uri="{9D8B030D-6E8A-4147-A177-3AD203B41FA5}">
                      <a16:colId xmlns:a16="http://schemas.microsoft.com/office/drawing/2014/main" val="3498149495"/>
                    </a:ext>
                  </a:extLst>
                </a:gridCol>
                <a:gridCol w="5453810">
                  <a:extLst>
                    <a:ext uri="{9D8B030D-6E8A-4147-A177-3AD203B41FA5}">
                      <a16:colId xmlns:a16="http://schemas.microsoft.com/office/drawing/2014/main" val="642996222"/>
                    </a:ext>
                  </a:extLst>
                </a:gridCol>
                <a:gridCol w="3587496">
                  <a:extLst>
                    <a:ext uri="{9D8B030D-6E8A-4147-A177-3AD203B41FA5}">
                      <a16:colId xmlns:a16="http://schemas.microsoft.com/office/drawing/2014/main" val="1749591674"/>
                    </a:ext>
                  </a:extLst>
                </a:gridCol>
              </a:tblGrid>
              <a:tr h="362782">
                <a:tc rowSpan="4">
                  <a:txBody>
                    <a:bodyPr/>
                    <a:lstStyle/>
                    <a:p>
                      <a:r>
                        <a:rPr lang="sl-SI" dirty="0">
                          <a:latin typeface="+mj-lt"/>
                        </a:rPr>
                        <a:t>Pogoj: Ustreznost in sposobnost prijavitelja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924349">
                <a:tc vMerge="1">
                  <a:txBody>
                    <a:bodyPr/>
                    <a:lstStyle/>
                    <a:p>
                      <a:endParaRPr lang="sl-SI" dirty="0"/>
                    </a:p>
                  </a:txBody>
                  <a:tcPr/>
                </a:tc>
                <a:tc>
                  <a:txBody>
                    <a:bodyPr/>
                    <a:lstStyle/>
                    <a:p>
                      <a:r>
                        <a:rPr lang="sl-SI" sz="1400" kern="1200" dirty="0">
                          <a:solidFill>
                            <a:schemeClr val="dk1"/>
                          </a:solidFill>
                          <a:effectLst/>
                          <a:latin typeface="+mj-lt"/>
                          <a:ea typeface="+mn-ea"/>
                          <a:cs typeface="+mn-cs"/>
                        </a:rPr>
                        <a:t>Prijavitelj za stroške, ki so predmet tega javnega razpisa, ni sofinanciran, ni pridobil in ni v postopku pridobivanja sofinanciranja istih stroškov, iz drugih javnih virov, </a:t>
                      </a:r>
                      <a:r>
                        <a:rPr lang="sl-SI" sz="1400" kern="1200" dirty="0" err="1">
                          <a:solidFill>
                            <a:schemeClr val="dk1"/>
                          </a:solidFill>
                          <a:effectLst/>
                          <a:latin typeface="+mj-lt"/>
                          <a:ea typeface="+mn-ea"/>
                          <a:cs typeface="+mn-cs"/>
                        </a:rPr>
                        <a:t>t.j</a:t>
                      </a:r>
                      <a:r>
                        <a:rPr lang="sl-SI" sz="1400" kern="1200" dirty="0">
                          <a:solidFill>
                            <a:schemeClr val="dk1"/>
                          </a:solidFill>
                          <a:effectLst/>
                          <a:latin typeface="+mj-lt"/>
                          <a:ea typeface="+mn-ea"/>
                          <a:cs typeface="+mn-cs"/>
                        </a:rPr>
                        <a:t>. javnih finančnih sredstev evropskega, državnega ali občinskega proračuna.</a:t>
                      </a:r>
                      <a:endParaRPr lang="sl-SI" sz="1400" dirty="0">
                        <a:latin typeface="+mj-lt"/>
                      </a:endParaRPr>
                    </a:p>
                  </a:txBody>
                  <a:tcPr/>
                </a:tc>
                <a:tc>
                  <a:txBody>
                    <a:bodyPr/>
                    <a:lstStyle/>
                    <a:p>
                      <a:pPr marL="171450" lvl="0" indent="-171450">
                        <a:buFont typeface="Arial" panose="020B0604020202020204" pitchFamily="34" charset="0"/>
                        <a:buChar char="•"/>
                      </a:pPr>
                      <a:r>
                        <a:rPr lang="sl-SI" sz="1100" kern="1200" dirty="0">
                          <a:solidFill>
                            <a:schemeClr val="dk1"/>
                          </a:solidFill>
                          <a:effectLst/>
                          <a:latin typeface="+mj-lt"/>
                          <a:ea typeface="+mn-ea"/>
                          <a:cs typeface="+mn-cs"/>
                        </a:rPr>
                        <a:t>izjave prijavitelja:  5. točka prijavnice</a:t>
                      </a:r>
                      <a:endParaRPr lang="sl-SI" sz="1100" dirty="0">
                        <a:latin typeface="+mj-lt"/>
                      </a:endParaRPr>
                    </a:p>
                  </a:txBody>
                  <a:tcPr/>
                </a:tc>
                <a:extLst>
                  <a:ext uri="{0D108BD9-81ED-4DB2-BD59-A6C34878D82A}">
                    <a16:rowId xmlns:a16="http://schemas.microsoft.com/office/drawing/2014/main" val="2931035259"/>
                  </a:ext>
                </a:extLst>
              </a:tr>
              <a:tr h="1461068">
                <a:tc vMerge="1">
                  <a:txBody>
                    <a:bodyPr/>
                    <a:lstStyle/>
                    <a:p>
                      <a:endParaRPr lang="sl-SI" dirty="0"/>
                    </a:p>
                  </a:txBody>
                  <a:tcPr/>
                </a:tc>
                <a:tc>
                  <a:txBody>
                    <a:bodyPr/>
                    <a:lstStyle/>
                    <a:p>
                      <a:pPr algn="just"/>
                      <a:r>
                        <a:rPr lang="sl-SI" sz="1400" dirty="0">
                          <a:solidFill>
                            <a:srgbClr val="000000"/>
                          </a:solidFill>
                          <a:effectLst/>
                          <a:latin typeface="+mj-lt"/>
                          <a:ea typeface="Times New Roman" panose="02020603050405020304" pitchFamily="18" charset="0"/>
                        </a:rPr>
                        <a:t>Prijavitelj ima v okviru </a:t>
                      </a:r>
                      <a:r>
                        <a:rPr lang="sl-SI" sz="1400" u="sng" dirty="0">
                          <a:solidFill>
                            <a:srgbClr val="000000"/>
                          </a:solidFill>
                          <a:effectLst/>
                          <a:latin typeface="+mj-lt"/>
                          <a:ea typeface="Times New Roman" panose="02020603050405020304" pitchFamily="18" charset="0"/>
                        </a:rPr>
                        <a:t>zadnjih 30 dni pred datumom oddaje vloge, oziroma, če potrdilo pridobi ministrstvo, na dan oddaje vloge</a:t>
                      </a:r>
                      <a:r>
                        <a:rPr lang="sl-SI" sz="1400" dirty="0">
                          <a:solidFill>
                            <a:srgbClr val="000000"/>
                          </a:solidFill>
                          <a:effectLst/>
                          <a:latin typeface="+mj-lt"/>
                          <a:ea typeface="Times New Roman" panose="02020603050405020304" pitchFamily="18" charset="0"/>
                        </a:rPr>
                        <a:t>:</a:t>
                      </a:r>
                      <a:endParaRPr lang="sl-SI" sz="1400" dirty="0">
                        <a:effectLst/>
                        <a:latin typeface="+mj-lt"/>
                        <a:ea typeface="Times New Roman" panose="02020603050405020304" pitchFamily="18" charset="0"/>
                      </a:endParaRPr>
                    </a:p>
                    <a:p>
                      <a:pPr marL="342900" lvl="0" indent="-342900" algn="just">
                        <a:lnSpc>
                          <a:spcPct val="103000"/>
                        </a:lnSpc>
                        <a:buFont typeface="Symbol" panose="05050102010706020507" pitchFamily="18" charset="2"/>
                        <a:buChar char=""/>
                      </a:pPr>
                      <a:r>
                        <a:rPr lang="sl-SI" sz="1400" dirty="0">
                          <a:solidFill>
                            <a:srgbClr val="000000"/>
                          </a:solidFill>
                          <a:effectLst/>
                          <a:latin typeface="+mj-lt"/>
                          <a:ea typeface="Times New Roman" panose="02020603050405020304" pitchFamily="18" charset="0"/>
                        </a:rPr>
                        <a:t>poravnane vse davke, prispevke in druge dajatve, določene z zakonom, ki ureja davčni postopek, oziroma vrednost neplačanih zapadlih obveznosti ne znaša 50,00 eurov ali več in</a:t>
                      </a:r>
                    </a:p>
                    <a:p>
                      <a:pPr marL="342900" lvl="0" indent="-342900" algn="just">
                        <a:lnSpc>
                          <a:spcPct val="103000"/>
                        </a:lnSpc>
                        <a:spcAft>
                          <a:spcPts val="25"/>
                        </a:spcAft>
                        <a:buFont typeface="Symbol" panose="05050102010706020507" pitchFamily="18" charset="2"/>
                        <a:buChar char=""/>
                      </a:pPr>
                      <a:r>
                        <a:rPr lang="sl-SI" sz="1400" dirty="0">
                          <a:solidFill>
                            <a:srgbClr val="000000"/>
                          </a:solidFill>
                          <a:effectLst/>
                          <a:latin typeface="+mj-lt"/>
                          <a:ea typeface="Times New Roman" panose="02020603050405020304" pitchFamily="18" charset="0"/>
                        </a:rPr>
                        <a:t>predložene vse obračune davčnih odtegljajev za dohodke iz delovnega razmerja. </a:t>
                      </a:r>
                    </a:p>
                  </a:txBody>
                  <a:tcPr marL="68580" marR="68580" marT="0" marB="0"/>
                </a:tc>
                <a:tc>
                  <a:txBody>
                    <a:bodyPr/>
                    <a:lstStyle/>
                    <a:p>
                      <a:pPr marL="342900" marR="0" lvl="0" indent="-342900" algn="just"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sl-SI" sz="1100" dirty="0">
                          <a:solidFill>
                            <a:srgbClr val="000000"/>
                          </a:solidFill>
                          <a:effectLst/>
                          <a:latin typeface="+mj-lt"/>
                          <a:ea typeface="Times New Roman" panose="02020603050405020304" pitchFamily="18" charset="0"/>
                        </a:rPr>
                        <a:t>potrdilo Finančne uprave RS o plačanih obveznostih</a:t>
                      </a:r>
                      <a:r>
                        <a:rPr lang="sl-SI" sz="1100" kern="1200" dirty="0">
                          <a:solidFill>
                            <a:schemeClr val="dk1"/>
                          </a:solidFill>
                          <a:effectLst/>
                          <a:latin typeface="+mj-lt"/>
                          <a:ea typeface="+mn-ea"/>
                          <a:cs typeface="+mn-cs"/>
                        </a:rPr>
                        <a:t>* </a:t>
                      </a:r>
                      <a:r>
                        <a:rPr lang="sl-SI" sz="1100" kern="1200" dirty="0">
                          <a:solidFill>
                            <a:srgbClr val="FF0000"/>
                          </a:solidFill>
                          <a:effectLst/>
                          <a:latin typeface="+mj-lt"/>
                          <a:ea typeface="+mn-ea"/>
                          <a:cs typeface="+mn-cs"/>
                        </a:rPr>
                        <a:t>Priložiti!</a:t>
                      </a:r>
                      <a:endParaRPr lang="sl-SI" sz="1100" dirty="0">
                        <a:solidFill>
                          <a:srgbClr val="FF0000"/>
                        </a:solidFill>
                        <a:effectLst/>
                        <a:latin typeface="+mj-lt"/>
                        <a:ea typeface="Times New Roman" panose="02020603050405020304" pitchFamily="18" charset="0"/>
                      </a:endParaRPr>
                    </a:p>
                    <a:p>
                      <a:pPr marL="342900" lvl="0" indent="-342900" algn="just">
                        <a:buFont typeface="Symbol" panose="05050102010706020507" pitchFamily="18" charset="2"/>
                        <a:buChar char=""/>
                      </a:pPr>
                      <a:r>
                        <a:rPr lang="sl-SI" sz="1100" dirty="0">
                          <a:solidFill>
                            <a:srgbClr val="000000"/>
                          </a:solidFill>
                          <a:effectLst/>
                          <a:latin typeface="+mj-lt"/>
                          <a:ea typeface="Times New Roman" panose="02020603050405020304" pitchFamily="18" charset="0"/>
                        </a:rPr>
                        <a:t>izjave prijavitelja:  5. točka prijavnice</a:t>
                      </a:r>
                    </a:p>
                    <a:p>
                      <a:pPr marL="342900" lvl="0" indent="-342900" algn="just">
                        <a:buFont typeface="Symbol" panose="05050102010706020507" pitchFamily="18" charset="2"/>
                        <a:buChar char=""/>
                      </a:pPr>
                      <a:endParaRPr lang="sl-SI" sz="1100" dirty="0">
                        <a:solidFill>
                          <a:srgbClr val="000000"/>
                        </a:solidFill>
                        <a:effectLst/>
                        <a:latin typeface="+mj-lt"/>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sl-SI" sz="1100" kern="1200" dirty="0">
                          <a:solidFill>
                            <a:schemeClr val="dk1"/>
                          </a:solidFill>
                          <a:effectLst/>
                          <a:latin typeface="+mj-lt"/>
                          <a:ea typeface="+mn-ea"/>
                          <a:cs typeface="+mn-cs"/>
                        </a:rPr>
                        <a:t>*</a:t>
                      </a:r>
                      <a:r>
                        <a:rPr lang="sl-SI" sz="1100" dirty="0">
                          <a:solidFill>
                            <a:srgbClr val="000000"/>
                          </a:solidFill>
                          <a:effectLst/>
                          <a:latin typeface="+mj-lt"/>
                          <a:ea typeface="Times New Roman" panose="02020603050405020304" pitchFamily="18" charset="0"/>
                        </a:rPr>
                        <a:t> </a:t>
                      </a:r>
                      <a:r>
                        <a:rPr lang="sl-SI" sz="1100" i="1" kern="1200" dirty="0">
                          <a:solidFill>
                            <a:srgbClr val="000000"/>
                          </a:solidFill>
                          <a:effectLst/>
                          <a:latin typeface="+mj-lt"/>
                          <a:ea typeface="+mn-ea"/>
                          <a:cs typeface="+mn-cs"/>
                        </a:rPr>
                        <a:t>Če prijavitelj ne bo predložil potrdila Finančne uprave RS o plačanih obveznostih, ga bo pridobilo ministrstvo po uradni dolžnosti iz uradnih evidenc, v tem primeru se bo izpolnjevanje tega pogoja preverjalo na dan oddaje vloge.</a:t>
                      </a:r>
                      <a:endParaRPr lang="sl-SI" sz="1100" i="1" kern="1200" dirty="0">
                        <a:solidFill>
                          <a:srgbClr val="000000"/>
                        </a:solidFill>
                        <a:effectLst/>
                        <a:latin typeface="+mj-lt"/>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755611688"/>
                  </a:ext>
                </a:extLst>
              </a:tr>
              <a:tr h="2616504">
                <a:tc vMerge="1">
                  <a:txBody>
                    <a:bodyPr/>
                    <a:lstStyle/>
                    <a:p>
                      <a:endParaRPr lang="sl-SI" dirty="0"/>
                    </a:p>
                  </a:txBody>
                  <a:tcPr/>
                </a:tc>
                <a:tc>
                  <a:txBody>
                    <a:bodyPr/>
                    <a:lstStyle/>
                    <a:p>
                      <a:r>
                        <a:rPr lang="sl-SI" sz="1400" u="sng" kern="1200" dirty="0">
                          <a:solidFill>
                            <a:schemeClr val="dk1"/>
                          </a:solidFill>
                          <a:effectLst/>
                          <a:latin typeface="+mj-lt"/>
                          <a:ea typeface="+mn-ea"/>
                          <a:cs typeface="+mn-cs"/>
                        </a:rPr>
                        <a:t>Prijavitelju, vključno njegovi odgovorni osebi oziroma zakonitemu(</a:t>
                      </a:r>
                      <a:r>
                        <a:rPr lang="sl-SI" sz="1400" u="sng" kern="1200" dirty="0" err="1">
                          <a:solidFill>
                            <a:schemeClr val="dk1"/>
                          </a:solidFill>
                          <a:effectLst/>
                          <a:latin typeface="+mj-lt"/>
                          <a:ea typeface="+mn-ea"/>
                          <a:cs typeface="+mn-cs"/>
                        </a:rPr>
                        <a:t>im</a:t>
                      </a:r>
                      <a:r>
                        <a:rPr lang="sl-SI" sz="1400" u="sng" kern="1200" dirty="0">
                          <a:solidFill>
                            <a:schemeClr val="dk1"/>
                          </a:solidFill>
                          <a:effectLst/>
                          <a:latin typeface="+mj-lt"/>
                          <a:ea typeface="+mn-ea"/>
                          <a:cs typeface="+mn-cs"/>
                        </a:rPr>
                        <a:t>) zastopniku(om), </a:t>
                      </a:r>
                      <a:r>
                        <a:rPr lang="sl-SI" sz="1400" kern="1200" dirty="0">
                          <a:solidFill>
                            <a:schemeClr val="dk1"/>
                          </a:solidFill>
                          <a:effectLst/>
                          <a:latin typeface="+mj-lt"/>
                          <a:ea typeface="+mn-ea"/>
                          <a:cs typeface="+mn-cs"/>
                        </a:rPr>
                        <a:t>ni bila izrečena pravnomočna sodba, ki ima elemente kaznivih dejanj, taksativno naštetih v prvem odstavku 75. člena Zakona o javnem naročanju (Uradni list RS, št. 91/15, 14/18, 121/21, 10/22, 74/22 – </a:t>
                      </a:r>
                      <a:r>
                        <a:rPr lang="sl-SI" sz="1400" kern="1200" dirty="0" err="1">
                          <a:solidFill>
                            <a:schemeClr val="dk1"/>
                          </a:solidFill>
                          <a:effectLst/>
                          <a:latin typeface="+mj-lt"/>
                          <a:ea typeface="+mn-ea"/>
                          <a:cs typeface="+mn-cs"/>
                        </a:rPr>
                        <a:t>odl</a:t>
                      </a:r>
                      <a:r>
                        <a:rPr lang="sl-SI" sz="1400" kern="1200" dirty="0">
                          <a:solidFill>
                            <a:schemeClr val="dk1"/>
                          </a:solidFill>
                          <a:effectLst/>
                          <a:latin typeface="+mj-lt"/>
                          <a:ea typeface="+mn-ea"/>
                          <a:cs typeface="+mn-cs"/>
                        </a:rPr>
                        <a:t>. US, 100/22 – ZNUZSZS, 28/23 in 88/23 – ZOPNN-F), ali kaznivih dejanj zoper delovno razmerje in socialno varnost, naštetih v 196. - 203. členu Kazenskega zakonika (Uradni list RS, št. 50/12 – uradno prečiščeno besedilo, 6/16 – </a:t>
                      </a:r>
                      <a:r>
                        <a:rPr lang="sl-SI" sz="1400" kern="1200" dirty="0" err="1">
                          <a:solidFill>
                            <a:schemeClr val="dk1"/>
                          </a:solidFill>
                          <a:effectLst/>
                          <a:latin typeface="+mj-lt"/>
                          <a:ea typeface="+mn-ea"/>
                          <a:cs typeface="+mn-cs"/>
                        </a:rPr>
                        <a:t>popr</a:t>
                      </a:r>
                      <a:r>
                        <a:rPr lang="sl-SI" sz="1400" kern="1200" dirty="0">
                          <a:solidFill>
                            <a:schemeClr val="dk1"/>
                          </a:solidFill>
                          <a:effectLst/>
                          <a:latin typeface="+mj-lt"/>
                          <a:ea typeface="+mn-ea"/>
                          <a:cs typeface="+mn-cs"/>
                        </a:rPr>
                        <a:t>., 54/15, 38/16, 27/17, 23/20, 91/20, 95/21, 186/21, 105/22 – ZZNŠPP, 16/23).</a:t>
                      </a:r>
                      <a:endParaRPr lang="sl-SI" sz="1400" dirty="0">
                        <a:latin typeface="+mj-lt"/>
                      </a:endParaRPr>
                    </a:p>
                  </a:txBody>
                  <a:tcPr/>
                </a:tc>
                <a:tc>
                  <a:txBody>
                    <a:bodyPr/>
                    <a:lstStyle/>
                    <a:p>
                      <a:pPr marL="285750" lvl="0" indent="-285750">
                        <a:buFont typeface="Arial" panose="020B0604020202020204" pitchFamily="34" charset="0"/>
                        <a:buChar char="•"/>
                      </a:pPr>
                      <a:r>
                        <a:rPr lang="sl-SI" sz="1100" kern="1200" dirty="0">
                          <a:solidFill>
                            <a:schemeClr val="dk1"/>
                          </a:solidFill>
                          <a:effectLst/>
                          <a:latin typeface="+mj-lt"/>
                          <a:ea typeface="+mn-ea"/>
                          <a:cs typeface="+mn-cs"/>
                        </a:rPr>
                        <a:t>dokazilo Ministrstva za pravosodje o nekaznovanosti** </a:t>
                      </a:r>
                      <a:r>
                        <a:rPr lang="sl-SI" sz="1100" kern="1200" dirty="0">
                          <a:solidFill>
                            <a:srgbClr val="FF0000"/>
                          </a:solidFill>
                          <a:effectLst/>
                          <a:latin typeface="+mj-lt"/>
                          <a:ea typeface="+mn-ea"/>
                          <a:cs typeface="+mn-cs"/>
                        </a:rPr>
                        <a:t>Priložiti!</a:t>
                      </a:r>
                    </a:p>
                    <a:p>
                      <a:pPr marL="285750" indent="-285750">
                        <a:buFont typeface="Arial" panose="020B0604020202020204" pitchFamily="34" charset="0"/>
                        <a:buChar char="•"/>
                      </a:pPr>
                      <a:r>
                        <a:rPr lang="sl-SI" sz="1100" kern="1200" dirty="0">
                          <a:solidFill>
                            <a:schemeClr val="dk1"/>
                          </a:solidFill>
                          <a:effectLst/>
                          <a:latin typeface="+mj-lt"/>
                          <a:ea typeface="+mn-ea"/>
                          <a:cs typeface="+mn-cs"/>
                        </a:rPr>
                        <a:t>izjave prijavitelja:  5. točka prijavnice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p>
                      <a:pPr marL="0" indent="0">
                        <a:buFont typeface="Arial" panose="020B0604020202020204" pitchFamily="34" charset="0"/>
                        <a:buNone/>
                      </a:pPr>
                      <a:r>
                        <a:rPr lang="sl-SI" sz="1100" kern="1200" dirty="0">
                          <a:solidFill>
                            <a:srgbClr val="FF0000"/>
                          </a:solidFill>
                          <a:effectLst/>
                          <a:latin typeface="+mj-lt"/>
                          <a:ea typeface="+mn-ea"/>
                          <a:cs typeface="+mn-cs"/>
                        </a:rPr>
                        <a:t>Vsi dodatni zakoniti zastopniki prijavitelja: priloga 2f prijavnice!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p>
                      <a:pPr marL="0" indent="0">
                        <a:buFont typeface="Arial" panose="020B0604020202020204" pitchFamily="34" charset="0"/>
                        <a:buNone/>
                      </a:pPr>
                      <a:r>
                        <a:rPr lang="sl-SI" sz="1100" kern="1200" dirty="0">
                          <a:solidFill>
                            <a:schemeClr val="dk1"/>
                          </a:solidFill>
                          <a:effectLst/>
                          <a:latin typeface="+mj-lt"/>
                          <a:ea typeface="+mn-ea"/>
                          <a:cs typeface="+mn-cs"/>
                        </a:rPr>
                        <a:t>**</a:t>
                      </a:r>
                      <a:r>
                        <a:rPr lang="sl-SI" sz="1100" i="1" u="sng" kern="1200" dirty="0">
                          <a:solidFill>
                            <a:schemeClr val="dk1"/>
                          </a:solidFill>
                          <a:effectLst/>
                          <a:latin typeface="+mj-lt"/>
                          <a:ea typeface="+mn-ea"/>
                          <a:cs typeface="+mn-cs"/>
                        </a:rPr>
                        <a:t>Dokazilo ne sme biti starejše od 30 dni pred oddajo vloge.</a:t>
                      </a:r>
                      <a:r>
                        <a:rPr lang="sl-SI" sz="1100" i="1" kern="1200" dirty="0">
                          <a:solidFill>
                            <a:schemeClr val="dk1"/>
                          </a:solidFill>
                          <a:effectLst/>
                          <a:latin typeface="+mj-lt"/>
                          <a:ea typeface="+mn-ea"/>
                          <a:cs typeface="+mn-cs"/>
                        </a:rPr>
                        <a:t> Če prijavitelj ne bo predložil dokazila Ministrstva za pravosodje o nekaznovanosti ali bo dokazilo starejše od 30 dni pred oddajo vloge, ga bo pridobilo ministrstvo po uradni dolžnosti iz uradnih evidenc, v tem primeru se bo izpolnjevanje pogojev o nekaznovanosti preverjalo na dan oddaje vloge.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txBody>
                  <a:tcPr/>
                </a:tc>
                <a:extLst>
                  <a:ext uri="{0D108BD9-81ED-4DB2-BD59-A6C34878D82A}">
                    <a16:rowId xmlns:a16="http://schemas.microsoft.com/office/drawing/2014/main" val="3645401639"/>
                  </a:ext>
                </a:extLst>
              </a:tr>
            </a:tbl>
          </a:graphicData>
        </a:graphic>
      </p:graphicFrame>
      <p:pic>
        <p:nvPicPr>
          <p:cNvPr id="5" name="Slika 1">
            <a:extLst>
              <a:ext uri="{FF2B5EF4-FFF2-40B4-BE49-F238E27FC236}">
                <a16:creationId xmlns:a16="http://schemas.microsoft.com/office/drawing/2014/main" id="{73FB2142-6FA3-CF0E-90B2-B42DC8FA2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3363" y="482939"/>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ljeZBesedilom 2">
            <a:extLst>
              <a:ext uri="{FF2B5EF4-FFF2-40B4-BE49-F238E27FC236}">
                <a16:creationId xmlns:a16="http://schemas.microsoft.com/office/drawing/2014/main" id="{EE590867-06B5-4DFD-6076-92B388A23AB2}"/>
              </a:ext>
            </a:extLst>
          </p:cNvPr>
          <p:cNvSpPr txBox="1"/>
          <p:nvPr/>
        </p:nvSpPr>
        <p:spPr>
          <a:xfrm>
            <a:off x="755904" y="482939"/>
            <a:ext cx="6096000" cy="369332"/>
          </a:xfrm>
          <a:prstGeom prst="rect">
            <a:avLst/>
          </a:prstGeom>
          <a:noFill/>
        </p:spPr>
        <p:txBody>
          <a:bodyPr wrap="square">
            <a:spAutoFit/>
          </a:bodyPr>
          <a:lstStyle/>
          <a:p>
            <a:r>
              <a:rPr lang="sl-SI" sz="1800" b="1" dirty="0">
                <a:solidFill>
                  <a:srgbClr val="0070C0"/>
                </a:solidFill>
              </a:rPr>
              <a:t>SKLOP A – pogoji za kandidiranje na razpisu </a:t>
            </a:r>
            <a:endParaRPr lang="sl-SI" dirty="0"/>
          </a:p>
        </p:txBody>
      </p:sp>
    </p:spTree>
    <p:extLst>
      <p:ext uri="{BB962C8B-B14F-4D97-AF65-F5344CB8AC3E}">
        <p14:creationId xmlns:p14="http://schemas.microsoft.com/office/powerpoint/2010/main" val="1661306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D843FE-344D-F0D1-413A-F479AD170B84}"/>
              </a:ext>
            </a:extLst>
          </p:cNvPr>
          <p:cNvSpPr>
            <a:spLocks noGrp="1"/>
          </p:cNvSpPr>
          <p:nvPr>
            <p:ph type="title"/>
          </p:nvPr>
        </p:nvSpPr>
        <p:spPr>
          <a:xfrm>
            <a:off x="838200" y="365126"/>
            <a:ext cx="10515600" cy="1074714"/>
          </a:xfrm>
        </p:spPr>
        <p:txBody>
          <a:bodyPr>
            <a:normAutofit/>
          </a:bodyPr>
          <a:lstStyle/>
          <a:p>
            <a:endParaRPr lang="sl-SI" sz="2800" dirty="0"/>
          </a:p>
        </p:txBody>
      </p:sp>
      <p:sp>
        <p:nvSpPr>
          <p:cNvPr id="3" name="Označba mesta vsebine 2">
            <a:extLst>
              <a:ext uri="{FF2B5EF4-FFF2-40B4-BE49-F238E27FC236}">
                <a16:creationId xmlns:a16="http://schemas.microsoft.com/office/drawing/2014/main" id="{C81554CC-BCD2-B2BE-75D3-25418FB305BB}"/>
              </a:ext>
            </a:extLst>
          </p:cNvPr>
          <p:cNvSpPr>
            <a:spLocks noGrp="1"/>
          </p:cNvSpPr>
          <p:nvPr>
            <p:ph idx="1"/>
          </p:nvPr>
        </p:nvSpPr>
        <p:spPr>
          <a:xfrm>
            <a:off x="838200" y="1147950"/>
            <a:ext cx="10515600" cy="4351338"/>
          </a:xfrm>
        </p:spPr>
        <p:txBody>
          <a:bodyPr>
            <a:normAutofit/>
          </a:bodyPr>
          <a:lstStyle/>
          <a:p>
            <a:r>
              <a:rPr lang="sl-SI" sz="2000" dirty="0"/>
              <a:t>Splošni pogoji za posameznega </a:t>
            </a:r>
            <a:r>
              <a:rPr lang="sl-SI" sz="2000" dirty="0" err="1"/>
              <a:t>konzorcijskega</a:t>
            </a:r>
            <a:r>
              <a:rPr lang="sl-SI" sz="2000" dirty="0"/>
              <a:t> partnerja: </a:t>
            </a:r>
          </a:p>
        </p:txBody>
      </p:sp>
      <p:pic>
        <p:nvPicPr>
          <p:cNvPr id="4" name="Slika 1">
            <a:extLst>
              <a:ext uri="{FF2B5EF4-FFF2-40B4-BE49-F238E27FC236}">
                <a16:creationId xmlns:a16="http://schemas.microsoft.com/office/drawing/2014/main" id="{16F35DA6-FEAD-DD3C-8889-A38DD468A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5163" y="485170"/>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072F4B8B-D146-922C-B894-C880B0C440B2}"/>
              </a:ext>
            </a:extLst>
          </p:cNvPr>
          <p:cNvGraphicFramePr>
            <a:graphicFrameLocks noGrp="1"/>
          </p:cNvGraphicFramePr>
          <p:nvPr>
            <p:extLst>
              <p:ext uri="{D42A27DB-BD31-4B8C-83A1-F6EECF244321}">
                <p14:modId xmlns:p14="http://schemas.microsoft.com/office/powerpoint/2010/main" val="1171710919"/>
              </p:ext>
            </p:extLst>
          </p:nvPr>
        </p:nvGraphicFramePr>
        <p:xfrm>
          <a:off x="914612" y="1559884"/>
          <a:ext cx="10515600" cy="4973320"/>
        </p:xfrm>
        <a:graphic>
          <a:graphicData uri="http://schemas.openxmlformats.org/drawingml/2006/table">
            <a:tbl>
              <a:tblPr firstRow="1" bandRow="1">
                <a:tableStyleId>{7DF18680-E054-41AD-8BC1-D1AEF772440D}</a:tableStyleId>
              </a:tblPr>
              <a:tblGrid>
                <a:gridCol w="1681699">
                  <a:extLst>
                    <a:ext uri="{9D8B030D-6E8A-4147-A177-3AD203B41FA5}">
                      <a16:colId xmlns:a16="http://schemas.microsoft.com/office/drawing/2014/main" val="3498149495"/>
                    </a:ext>
                  </a:extLst>
                </a:gridCol>
                <a:gridCol w="5043600">
                  <a:extLst>
                    <a:ext uri="{9D8B030D-6E8A-4147-A177-3AD203B41FA5}">
                      <a16:colId xmlns:a16="http://schemas.microsoft.com/office/drawing/2014/main" val="642996222"/>
                    </a:ext>
                  </a:extLst>
                </a:gridCol>
                <a:gridCol w="3790301">
                  <a:extLst>
                    <a:ext uri="{9D8B030D-6E8A-4147-A177-3AD203B41FA5}">
                      <a16:colId xmlns:a16="http://schemas.microsoft.com/office/drawing/2014/main" val="1749591674"/>
                    </a:ext>
                  </a:extLst>
                </a:gridCol>
              </a:tblGrid>
              <a:tr h="370840">
                <a:tc rowSpan="4">
                  <a:txBody>
                    <a:bodyPr/>
                    <a:lstStyle/>
                    <a:p>
                      <a:r>
                        <a:rPr lang="sl-SI" dirty="0">
                          <a:latin typeface="+mj-lt"/>
                        </a:rPr>
                        <a:t>Pogoj: Ustreznost in sposobnost </a:t>
                      </a:r>
                      <a:r>
                        <a:rPr lang="sl-SI" dirty="0" err="1">
                          <a:latin typeface="+mj-lt"/>
                        </a:rPr>
                        <a:t>konzorcijskega</a:t>
                      </a:r>
                      <a:r>
                        <a:rPr lang="sl-SI" dirty="0">
                          <a:latin typeface="+mj-lt"/>
                        </a:rPr>
                        <a:t> partnerja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370840">
                <a:tc vMerge="1">
                  <a:txBody>
                    <a:bodyPr/>
                    <a:lstStyle/>
                    <a:p>
                      <a:endParaRPr lang="sl-SI" dirty="0"/>
                    </a:p>
                  </a:txBody>
                  <a:tcPr/>
                </a:tc>
                <a:tc>
                  <a:txBody>
                    <a:bodyPr/>
                    <a:lstStyle/>
                    <a:p>
                      <a:r>
                        <a:rPr lang="sl-SI" sz="1400" dirty="0" err="1">
                          <a:latin typeface="+mj-lt"/>
                        </a:rPr>
                        <a:t>Konzorcijski</a:t>
                      </a:r>
                      <a:r>
                        <a:rPr lang="sl-SI" sz="1400" dirty="0">
                          <a:latin typeface="+mj-lt"/>
                        </a:rPr>
                        <a:t> partner je:</a:t>
                      </a:r>
                    </a:p>
                    <a:p>
                      <a:pPr marL="285750" indent="-285750">
                        <a:buFont typeface="Arial" panose="020B0604020202020204" pitchFamily="34" charset="0"/>
                        <a:buChar char="•"/>
                      </a:pPr>
                      <a:r>
                        <a:rPr lang="sl-SI" sz="1400" dirty="0">
                          <a:latin typeface="+mj-lt"/>
                        </a:rPr>
                        <a:t>organizacija, ki ima </a:t>
                      </a:r>
                      <a:r>
                        <a:rPr lang="sl-SI" sz="1400" u="sng" dirty="0">
                          <a:latin typeface="+mj-lt"/>
                        </a:rPr>
                        <a:t>na dan objave javnega razpisa </a:t>
                      </a:r>
                      <a:r>
                        <a:rPr lang="sl-SI" sz="1400" dirty="0">
                          <a:latin typeface="+mj-lt"/>
                        </a:rPr>
                        <a:t>status organizacije v javnem interesu v mladinskem sektorju skladno z 11. in 12. členom ZJIMS ali s 7. členom </a:t>
                      </a:r>
                      <a:r>
                        <a:rPr lang="sl-SI" sz="1400" dirty="0" err="1">
                          <a:latin typeface="+mj-lt"/>
                        </a:rPr>
                        <a:t>ZNOrg</a:t>
                      </a:r>
                      <a:r>
                        <a:rPr lang="sl-SI" sz="1400" dirty="0">
                          <a:latin typeface="+mj-lt"/>
                        </a:rPr>
                        <a:t> ali</a:t>
                      </a:r>
                    </a:p>
                    <a:p>
                      <a:pPr marL="0" indent="0">
                        <a:buFont typeface="Arial" panose="020B0604020202020204" pitchFamily="34" charset="0"/>
                        <a:buNone/>
                      </a:pPr>
                      <a:endParaRPr lang="sl-SI" sz="500" dirty="0">
                        <a:latin typeface="+mj-lt"/>
                      </a:endParaRPr>
                    </a:p>
                    <a:p>
                      <a:pPr marL="285750" indent="-285750">
                        <a:buFont typeface="Arial" panose="020B0604020202020204" pitchFamily="34" charset="0"/>
                        <a:buChar char="•"/>
                      </a:pPr>
                      <a:r>
                        <a:rPr lang="sl-SI" sz="1400" dirty="0">
                          <a:latin typeface="+mj-lt"/>
                        </a:rPr>
                        <a:t>javni zavod, ki deluje v mladinskem sektorju in v okviru katerega je zagotovljena avtonomija mladih ali</a:t>
                      </a:r>
                    </a:p>
                    <a:p>
                      <a:pPr marL="0" indent="0">
                        <a:buFont typeface="Arial" panose="020B0604020202020204" pitchFamily="34" charset="0"/>
                        <a:buNone/>
                      </a:pPr>
                      <a:endParaRPr lang="sl-SI" sz="600" dirty="0">
                        <a:latin typeface="+mj-lt"/>
                      </a:endParaRPr>
                    </a:p>
                    <a:p>
                      <a:pPr marL="285750" indent="-285750">
                        <a:buFont typeface="Arial" panose="020B0604020202020204" pitchFamily="34" charset="0"/>
                        <a:buChar char="•"/>
                      </a:pPr>
                      <a:r>
                        <a:rPr lang="sl-SI" sz="1400" dirty="0">
                          <a:latin typeface="+mj-lt"/>
                        </a:rPr>
                        <a:t>mladinski svet, ki je </a:t>
                      </a:r>
                      <a:r>
                        <a:rPr lang="sl-SI" sz="1400" u="sng" dirty="0">
                          <a:latin typeface="+mj-lt"/>
                        </a:rPr>
                        <a:t>na dan objave javnega razpisa </a:t>
                      </a:r>
                      <a:r>
                        <a:rPr lang="sl-SI" sz="1400" dirty="0">
                          <a:latin typeface="+mj-lt"/>
                        </a:rPr>
                        <a:t>vpisan v uradni evidenci registra mladinskih svetov pri Uradu RS za mladino</a:t>
                      </a:r>
                    </a:p>
                    <a:p>
                      <a:endParaRPr lang="sl-SI" sz="1800" dirty="0">
                        <a:latin typeface="+mj-lt"/>
                      </a:endParaRPr>
                    </a:p>
                  </a:txBody>
                  <a:tcPr/>
                </a:tc>
                <a:tc>
                  <a:txBody>
                    <a:bodyPr/>
                    <a:lstStyle/>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a:t>
                      </a:r>
                      <a:r>
                        <a:rPr lang="sl-SI" sz="1200" b="1" u="sng" kern="1200" dirty="0" err="1">
                          <a:solidFill>
                            <a:schemeClr val="dk1"/>
                          </a:solidFill>
                          <a:effectLst/>
                          <a:latin typeface="+mj-lt"/>
                          <a:ea typeface="+mn-ea"/>
                          <a:cs typeface="+mn-cs"/>
                        </a:rPr>
                        <a:t>konzorcijskega</a:t>
                      </a:r>
                      <a:r>
                        <a:rPr lang="sl-SI" sz="1200" b="1" u="sng" kern="1200" dirty="0">
                          <a:solidFill>
                            <a:schemeClr val="dk1"/>
                          </a:solidFill>
                          <a:effectLst/>
                          <a:latin typeface="+mj-lt"/>
                          <a:ea typeface="+mn-ea"/>
                          <a:cs typeface="+mn-cs"/>
                        </a:rPr>
                        <a:t> partnerja iz prve alineje</a:t>
                      </a:r>
                      <a:r>
                        <a:rPr lang="sl-SI" sz="1200" b="1" kern="1200" dirty="0">
                          <a:solidFill>
                            <a:schemeClr val="dk1"/>
                          </a:solidFill>
                          <a:effectLst/>
                          <a:latin typeface="+mj-lt"/>
                          <a:ea typeface="+mn-ea"/>
                          <a:cs typeface="+mn-cs"/>
                        </a:rPr>
                        <a:t> </a:t>
                      </a:r>
                      <a:r>
                        <a:rPr lang="sl-SI" sz="1200" kern="1200" dirty="0">
                          <a:solidFill>
                            <a:schemeClr val="dk1"/>
                          </a:solidFill>
                          <a:effectLst/>
                          <a:latin typeface="+mj-lt"/>
                          <a:ea typeface="+mn-ea"/>
                          <a:cs typeface="+mn-cs"/>
                        </a:rPr>
                        <a:t>se pogoj preveri v </a:t>
                      </a:r>
                      <a:r>
                        <a:rPr lang="sl-SI" sz="1200" kern="1200" dirty="0">
                          <a:solidFill>
                            <a:schemeClr val="dk1"/>
                          </a:solidFill>
                          <a:effectLst/>
                          <a:latin typeface="+mj-lt"/>
                          <a:ea typeface="+mn-ea"/>
                          <a:cs typeface="+mn-cs"/>
                          <a:hlinkClick r:id="rId3"/>
                        </a:rPr>
                        <a:t>uradni evidenci organizacij s statusom v javnem interesu v mladinskem sektorju</a:t>
                      </a:r>
                      <a:r>
                        <a:rPr lang="sl-SI" sz="1200" kern="1200" dirty="0">
                          <a:solidFill>
                            <a:schemeClr val="dk1"/>
                          </a:solidFill>
                          <a:effectLst/>
                          <a:latin typeface="+mj-lt"/>
                          <a:ea typeface="+mn-ea"/>
                          <a:cs typeface="+mn-cs"/>
                        </a:rPr>
                        <a:t>, ki jo vodi Urad RS za mladino pri Ministrstvu za vzgojo in izobraževanje;</a:t>
                      </a:r>
                    </a:p>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a:t>
                      </a:r>
                      <a:r>
                        <a:rPr lang="sl-SI" sz="1200" b="1" u="sng" kern="1200" dirty="0" err="1">
                          <a:solidFill>
                            <a:schemeClr val="dk1"/>
                          </a:solidFill>
                          <a:effectLst/>
                          <a:latin typeface="+mj-lt"/>
                          <a:ea typeface="+mn-ea"/>
                          <a:cs typeface="+mn-cs"/>
                        </a:rPr>
                        <a:t>konzorcijskega</a:t>
                      </a:r>
                      <a:r>
                        <a:rPr lang="sl-SI" sz="1200" b="1" u="sng" kern="1200" dirty="0">
                          <a:solidFill>
                            <a:schemeClr val="dk1"/>
                          </a:solidFill>
                          <a:effectLst/>
                          <a:latin typeface="+mj-lt"/>
                          <a:ea typeface="+mn-ea"/>
                          <a:cs typeface="+mn-cs"/>
                        </a:rPr>
                        <a:t> partnerja iz druge alineje</a:t>
                      </a:r>
                      <a:r>
                        <a:rPr lang="sl-SI" sz="1200" kern="1200" dirty="0">
                          <a:solidFill>
                            <a:schemeClr val="dk1"/>
                          </a:solidFill>
                          <a:effectLst/>
                          <a:latin typeface="+mj-lt"/>
                          <a:ea typeface="+mn-ea"/>
                          <a:cs typeface="+mn-cs"/>
                        </a:rPr>
                        <a:t> se pogoj preveri:</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veljavnim temeljnim aktom prijavitelja (npr. statut), iz katerega je razvidna avtonomija mladih v javnem zavodu ter </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opisom avtonomije mladih v prijavnici (točka 2.3.1. prijavnice);  </a:t>
                      </a:r>
                    </a:p>
                    <a:p>
                      <a:pPr marL="171450" indent="-171450">
                        <a:buFont typeface="Arial" panose="020B0604020202020204" pitchFamily="34" charset="0"/>
                        <a:buChar char="•"/>
                      </a:pPr>
                      <a:r>
                        <a:rPr lang="sl-SI" sz="1200" b="1" u="sng" kern="1200" dirty="0">
                          <a:solidFill>
                            <a:schemeClr val="dk1"/>
                          </a:solidFill>
                          <a:effectLst/>
                          <a:latin typeface="+mj-lt"/>
                          <a:ea typeface="+mn-ea"/>
                          <a:cs typeface="+mn-cs"/>
                        </a:rPr>
                        <a:t>za </a:t>
                      </a:r>
                      <a:r>
                        <a:rPr lang="sl-SI" sz="1200" b="1" u="sng" kern="1200" dirty="0" err="1">
                          <a:solidFill>
                            <a:schemeClr val="dk1"/>
                          </a:solidFill>
                          <a:effectLst/>
                          <a:latin typeface="+mj-lt"/>
                          <a:ea typeface="+mn-ea"/>
                          <a:cs typeface="+mn-cs"/>
                        </a:rPr>
                        <a:t>konzorcijskega</a:t>
                      </a:r>
                      <a:r>
                        <a:rPr lang="sl-SI" sz="1200" b="1" u="sng" kern="1200" dirty="0">
                          <a:solidFill>
                            <a:schemeClr val="dk1"/>
                          </a:solidFill>
                          <a:effectLst/>
                          <a:latin typeface="+mj-lt"/>
                          <a:ea typeface="+mn-ea"/>
                          <a:cs typeface="+mn-cs"/>
                        </a:rPr>
                        <a:t> partnerja iz tretje alineje</a:t>
                      </a:r>
                      <a:r>
                        <a:rPr lang="sl-SI" sz="1200" kern="1200" dirty="0">
                          <a:solidFill>
                            <a:schemeClr val="dk1"/>
                          </a:solidFill>
                          <a:effectLst/>
                          <a:latin typeface="+mj-lt"/>
                          <a:ea typeface="+mn-ea"/>
                          <a:cs typeface="+mn-cs"/>
                        </a:rPr>
                        <a:t> se pogoj preveri v </a:t>
                      </a:r>
                      <a:r>
                        <a:rPr lang="sl-SI" sz="1200" kern="1200" dirty="0">
                          <a:solidFill>
                            <a:schemeClr val="dk1"/>
                          </a:solidFill>
                          <a:effectLst/>
                          <a:latin typeface="+mj-lt"/>
                          <a:ea typeface="+mn-ea"/>
                          <a:cs typeface="+mn-cs"/>
                          <a:hlinkClick r:id="rId4"/>
                        </a:rPr>
                        <a:t>registru mladinskih svetov </a:t>
                      </a:r>
                      <a:r>
                        <a:rPr lang="sl-SI" sz="1200" kern="1200" dirty="0">
                          <a:solidFill>
                            <a:schemeClr val="dk1"/>
                          </a:solidFill>
                          <a:effectLst/>
                          <a:latin typeface="+mj-lt"/>
                          <a:ea typeface="+mn-ea"/>
                          <a:cs typeface="+mn-cs"/>
                        </a:rPr>
                        <a:t>na Uradu RS za mladino pri Ministrstvu za vzgojo in izobraževanje.</a:t>
                      </a:r>
                      <a:endParaRPr lang="sl-SI" sz="1200" dirty="0">
                        <a:latin typeface="+mj-lt"/>
                      </a:endParaRPr>
                    </a:p>
                  </a:txBody>
                  <a:tcPr/>
                </a:tc>
                <a:extLst>
                  <a:ext uri="{0D108BD9-81ED-4DB2-BD59-A6C34878D82A}">
                    <a16:rowId xmlns:a16="http://schemas.microsoft.com/office/drawing/2014/main" val="2931035259"/>
                  </a:ext>
                </a:extLst>
              </a:tr>
              <a:tr h="370840">
                <a:tc vMerge="1">
                  <a:txBody>
                    <a:bodyPr/>
                    <a:lstStyle/>
                    <a:p>
                      <a:endParaRPr lang="sl-SI" dirty="0"/>
                    </a:p>
                  </a:txBody>
                  <a:tcPr/>
                </a:tc>
                <a:tc>
                  <a:txBody>
                    <a:bodyPr/>
                    <a:lstStyle/>
                    <a:p>
                      <a:r>
                        <a:rPr lang="sl-SI" sz="1400" dirty="0" err="1">
                          <a:latin typeface="+mj-lt"/>
                        </a:rPr>
                        <a:t>Konzorcijski</a:t>
                      </a:r>
                      <a:r>
                        <a:rPr lang="sl-SI" sz="1400" dirty="0">
                          <a:latin typeface="+mj-lt"/>
                        </a:rPr>
                        <a:t> partner</a:t>
                      </a:r>
                      <a:r>
                        <a:rPr lang="sl-SI" sz="1400" kern="1200" dirty="0">
                          <a:solidFill>
                            <a:schemeClr val="dk1"/>
                          </a:solidFill>
                          <a:latin typeface="+mj-lt"/>
                          <a:ea typeface="+mn-ea"/>
                          <a:cs typeface="+mn-cs"/>
                        </a:rPr>
                        <a:t> </a:t>
                      </a:r>
                      <a:r>
                        <a:rPr lang="sl-SI" sz="1400" u="sng" kern="1200" dirty="0">
                          <a:solidFill>
                            <a:schemeClr val="dk1"/>
                          </a:solidFill>
                          <a:latin typeface="+mj-lt"/>
                          <a:ea typeface="+mn-ea"/>
                          <a:cs typeface="+mn-cs"/>
                        </a:rPr>
                        <a:t>na dan oddaje vloge </a:t>
                      </a:r>
                      <a:r>
                        <a:rPr lang="sl-SI" sz="1400" kern="1200" dirty="0">
                          <a:solidFill>
                            <a:schemeClr val="dk1"/>
                          </a:solidFill>
                          <a:latin typeface="+mj-lt"/>
                          <a:ea typeface="+mn-ea"/>
                          <a:cs typeface="+mn-cs"/>
                        </a:rPr>
                        <a:t>ni v postopku zaradi insolventnosti ali postopku prisilnega prenehanja skladno z zakonom, ki ureja finančno poslovanje, postopke zaradi insolventnosti in prisilno prenehanje.</a:t>
                      </a: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Poslovnem registru Slovenije (AJPES)</a:t>
                      </a:r>
                    </a:p>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a:t>
                      </a:r>
                      <a:r>
                        <a:rPr lang="sl-SI" sz="1200" kern="1200" dirty="0" err="1">
                          <a:solidFill>
                            <a:schemeClr val="dk1"/>
                          </a:solidFill>
                          <a:effectLst/>
                          <a:latin typeface="+mj-lt"/>
                          <a:ea typeface="+mn-ea"/>
                          <a:cs typeface="+mn-cs"/>
                        </a:rPr>
                        <a:t>konzorcijskega</a:t>
                      </a:r>
                      <a:r>
                        <a:rPr lang="sl-SI" sz="1200" kern="1200" dirty="0">
                          <a:solidFill>
                            <a:schemeClr val="dk1"/>
                          </a:solidFill>
                          <a:effectLst/>
                          <a:latin typeface="+mj-lt"/>
                          <a:ea typeface="+mn-ea"/>
                          <a:cs typeface="+mn-cs"/>
                        </a:rPr>
                        <a:t> partnerja: Priloga 2e k Prijavnici za sklop A</a:t>
                      </a:r>
                      <a:endParaRPr lang="sl-SI" sz="1200" dirty="0">
                        <a:latin typeface="+mj-lt"/>
                      </a:endParaRPr>
                    </a:p>
                  </a:txBody>
                  <a:tcPr/>
                </a:tc>
                <a:extLst>
                  <a:ext uri="{0D108BD9-81ED-4DB2-BD59-A6C34878D82A}">
                    <a16:rowId xmlns:a16="http://schemas.microsoft.com/office/drawing/2014/main" val="2755611688"/>
                  </a:ext>
                </a:extLst>
              </a:tr>
              <a:tr h="370840">
                <a:tc vMerge="1">
                  <a:txBody>
                    <a:bodyPr/>
                    <a:lstStyle/>
                    <a:p>
                      <a:endParaRPr lang="sl-SI" dirty="0"/>
                    </a:p>
                  </a:txBody>
                  <a:tcPr/>
                </a:tc>
                <a:tc>
                  <a:txBody>
                    <a:bodyPr/>
                    <a:lstStyle/>
                    <a:p>
                      <a:r>
                        <a:rPr lang="sl-SI" sz="1400" dirty="0" err="1">
                          <a:latin typeface="+mj-lt"/>
                        </a:rPr>
                        <a:t>Konzorcijski</a:t>
                      </a:r>
                      <a:r>
                        <a:rPr lang="sl-SI" sz="1400" dirty="0">
                          <a:latin typeface="+mj-lt"/>
                        </a:rPr>
                        <a:t> partner</a:t>
                      </a:r>
                      <a:r>
                        <a:rPr lang="sl-SI" sz="1400" kern="1200" dirty="0">
                          <a:solidFill>
                            <a:schemeClr val="dk1"/>
                          </a:solidFill>
                          <a:effectLst/>
                          <a:latin typeface="+mj-lt"/>
                          <a:ea typeface="+mn-ea"/>
                          <a:cs typeface="+mn-cs"/>
                        </a:rPr>
                        <a:t> </a:t>
                      </a:r>
                      <a:r>
                        <a:rPr lang="sl-SI" sz="1400" u="sng" kern="1200" dirty="0">
                          <a:solidFill>
                            <a:schemeClr val="dk1"/>
                          </a:solidFill>
                          <a:effectLst/>
                          <a:latin typeface="+mj-lt"/>
                          <a:ea typeface="+mn-ea"/>
                          <a:cs typeface="+mn-cs"/>
                        </a:rPr>
                        <a:t>na dan oddaje vloge </a:t>
                      </a:r>
                      <a:r>
                        <a:rPr lang="sl-SI" sz="1400" kern="1200" dirty="0">
                          <a:solidFill>
                            <a:schemeClr val="dk1"/>
                          </a:solidFill>
                          <a:effectLst/>
                          <a:latin typeface="+mj-lt"/>
                          <a:ea typeface="+mn-ea"/>
                          <a:cs typeface="+mn-cs"/>
                        </a:rPr>
                        <a:t>nima neizpolnjenih pogodbenih obveznosti oziroma odprtih zapadlih terjatev do Ministrstva za vzgojo in izobraževanje in Urada RS za mladino.</a:t>
                      </a:r>
                      <a:endParaRPr lang="sl-SI" sz="1400" dirty="0">
                        <a:latin typeface="+mj-lt"/>
                      </a:endParaRP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evidenci odprtih terjatev Ministrstva za vzgojo in izobraževanje in v evidenci odprtih terjatev Urada RS za mladino</a:t>
                      </a:r>
                    </a:p>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a:t>
                      </a:r>
                      <a:r>
                        <a:rPr lang="sl-SI" sz="1200" kern="1200" dirty="0" err="1">
                          <a:solidFill>
                            <a:schemeClr val="dk1"/>
                          </a:solidFill>
                          <a:effectLst/>
                          <a:latin typeface="+mj-lt"/>
                          <a:ea typeface="+mn-ea"/>
                          <a:cs typeface="+mn-cs"/>
                        </a:rPr>
                        <a:t>konzorcijskega</a:t>
                      </a:r>
                      <a:r>
                        <a:rPr lang="sl-SI" sz="1200" kern="1200" dirty="0">
                          <a:solidFill>
                            <a:schemeClr val="dk1"/>
                          </a:solidFill>
                          <a:effectLst/>
                          <a:latin typeface="+mj-lt"/>
                          <a:ea typeface="+mn-ea"/>
                          <a:cs typeface="+mn-cs"/>
                        </a:rPr>
                        <a:t> partnerja: Priloga 2e k Prijavnici za sklop A</a:t>
                      </a:r>
                      <a:endParaRPr lang="sl-SI" sz="1200" dirty="0">
                        <a:latin typeface="+mj-lt"/>
                      </a:endParaRPr>
                    </a:p>
                  </a:txBody>
                  <a:tcPr/>
                </a:tc>
                <a:extLst>
                  <a:ext uri="{0D108BD9-81ED-4DB2-BD59-A6C34878D82A}">
                    <a16:rowId xmlns:a16="http://schemas.microsoft.com/office/drawing/2014/main" val="3645401639"/>
                  </a:ext>
                </a:extLst>
              </a:tr>
            </a:tbl>
          </a:graphicData>
        </a:graphic>
      </p:graphicFrame>
      <p:sp>
        <p:nvSpPr>
          <p:cNvPr id="6" name="PoljeZBesedilom 5">
            <a:extLst>
              <a:ext uri="{FF2B5EF4-FFF2-40B4-BE49-F238E27FC236}">
                <a16:creationId xmlns:a16="http://schemas.microsoft.com/office/drawing/2014/main" id="{EC0FA172-138B-60A0-23B5-C0DDB737B5A5}"/>
              </a:ext>
            </a:extLst>
          </p:cNvPr>
          <p:cNvSpPr txBox="1"/>
          <p:nvPr/>
        </p:nvSpPr>
        <p:spPr>
          <a:xfrm>
            <a:off x="755904" y="482939"/>
            <a:ext cx="6096000" cy="369332"/>
          </a:xfrm>
          <a:prstGeom prst="rect">
            <a:avLst/>
          </a:prstGeom>
          <a:noFill/>
        </p:spPr>
        <p:txBody>
          <a:bodyPr wrap="square">
            <a:spAutoFit/>
          </a:bodyPr>
          <a:lstStyle/>
          <a:p>
            <a:r>
              <a:rPr lang="sl-SI" sz="1800" b="1" dirty="0">
                <a:solidFill>
                  <a:srgbClr val="0070C0"/>
                </a:solidFill>
              </a:rPr>
              <a:t>SKLOP A – pogoji za kandidiranje na razpisu </a:t>
            </a:r>
            <a:endParaRPr lang="sl-SI" dirty="0"/>
          </a:p>
        </p:txBody>
      </p:sp>
    </p:spTree>
    <p:extLst>
      <p:ext uri="{BB962C8B-B14F-4D97-AF65-F5344CB8AC3E}">
        <p14:creationId xmlns:p14="http://schemas.microsoft.com/office/powerpoint/2010/main" val="1157789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1">
            <a:extLst>
              <a:ext uri="{FF2B5EF4-FFF2-40B4-BE49-F238E27FC236}">
                <a16:creationId xmlns:a16="http://schemas.microsoft.com/office/drawing/2014/main" id="{783801AD-FA9A-AFFA-10D7-141466399B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3363" y="482939"/>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Tabela 5">
            <a:extLst>
              <a:ext uri="{FF2B5EF4-FFF2-40B4-BE49-F238E27FC236}">
                <a16:creationId xmlns:a16="http://schemas.microsoft.com/office/drawing/2014/main" id="{3C4C60E1-042B-E144-A32A-9E7B96A8D7A8}"/>
              </a:ext>
            </a:extLst>
          </p:cNvPr>
          <p:cNvGraphicFramePr>
            <a:graphicFrameLocks noGrp="1"/>
          </p:cNvGraphicFramePr>
          <p:nvPr>
            <p:extLst>
              <p:ext uri="{D42A27DB-BD31-4B8C-83A1-F6EECF244321}">
                <p14:modId xmlns:p14="http://schemas.microsoft.com/office/powerpoint/2010/main" val="1663964228"/>
              </p:ext>
            </p:extLst>
          </p:nvPr>
        </p:nvGraphicFramePr>
        <p:xfrm>
          <a:off x="649224" y="1068347"/>
          <a:ext cx="10914887" cy="5486400"/>
        </p:xfrm>
        <a:graphic>
          <a:graphicData uri="http://schemas.openxmlformats.org/drawingml/2006/table">
            <a:tbl>
              <a:tblPr firstRow="1" bandRow="1">
                <a:tableStyleId>{7DF18680-E054-41AD-8BC1-D1AEF772440D}</a:tableStyleId>
              </a:tblPr>
              <a:tblGrid>
                <a:gridCol w="1527048">
                  <a:extLst>
                    <a:ext uri="{9D8B030D-6E8A-4147-A177-3AD203B41FA5}">
                      <a16:colId xmlns:a16="http://schemas.microsoft.com/office/drawing/2014/main" val="3498149495"/>
                    </a:ext>
                  </a:extLst>
                </a:gridCol>
                <a:gridCol w="5048730">
                  <a:extLst>
                    <a:ext uri="{9D8B030D-6E8A-4147-A177-3AD203B41FA5}">
                      <a16:colId xmlns:a16="http://schemas.microsoft.com/office/drawing/2014/main" val="642996222"/>
                    </a:ext>
                  </a:extLst>
                </a:gridCol>
                <a:gridCol w="4339109">
                  <a:extLst>
                    <a:ext uri="{9D8B030D-6E8A-4147-A177-3AD203B41FA5}">
                      <a16:colId xmlns:a16="http://schemas.microsoft.com/office/drawing/2014/main" val="1749591674"/>
                    </a:ext>
                  </a:extLst>
                </a:gridCol>
              </a:tblGrid>
              <a:tr h="341759">
                <a:tc rowSpan="4">
                  <a:txBody>
                    <a:bodyPr/>
                    <a:lstStyle/>
                    <a:p>
                      <a:r>
                        <a:rPr lang="sl-SI" dirty="0">
                          <a:latin typeface="+mj-lt"/>
                        </a:rPr>
                        <a:t>Pogoj: Ustreznost in sposobnost </a:t>
                      </a:r>
                      <a:r>
                        <a:rPr lang="sl-SI" dirty="0" err="1">
                          <a:latin typeface="+mj-lt"/>
                        </a:rPr>
                        <a:t>konzorcijskega</a:t>
                      </a:r>
                      <a:r>
                        <a:rPr lang="sl-SI" dirty="0">
                          <a:latin typeface="+mj-lt"/>
                        </a:rPr>
                        <a:t> partnerja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863694">
                <a:tc vMerge="1">
                  <a:txBody>
                    <a:bodyPr/>
                    <a:lstStyle/>
                    <a:p>
                      <a:endParaRPr lang="sl-SI" dirty="0"/>
                    </a:p>
                  </a:txBody>
                  <a:tcPr/>
                </a:tc>
                <a:tc>
                  <a:txBody>
                    <a:bodyPr/>
                    <a:lstStyle/>
                    <a:p>
                      <a:r>
                        <a:rPr lang="sl-SI" sz="1400" kern="1200" dirty="0" err="1">
                          <a:solidFill>
                            <a:schemeClr val="dk1"/>
                          </a:solidFill>
                          <a:effectLst/>
                          <a:latin typeface="+mj-lt"/>
                          <a:ea typeface="+mn-ea"/>
                          <a:cs typeface="+mn-cs"/>
                        </a:rPr>
                        <a:t>Konzorcijski</a:t>
                      </a:r>
                      <a:r>
                        <a:rPr lang="sl-SI" sz="1400" kern="1200" dirty="0">
                          <a:solidFill>
                            <a:schemeClr val="dk1"/>
                          </a:solidFill>
                          <a:effectLst/>
                          <a:latin typeface="+mj-lt"/>
                          <a:ea typeface="+mn-ea"/>
                          <a:cs typeface="+mn-cs"/>
                        </a:rPr>
                        <a:t> partner za stroške, ki so predmet tega javnega razpisa, ni sofinanciran, ni pridobil in ni v postopku pridobivanja sofinanciranja istih stroškov, iz drugih javnih virov, </a:t>
                      </a:r>
                      <a:r>
                        <a:rPr lang="sl-SI" sz="1400" kern="1200" dirty="0" err="1">
                          <a:solidFill>
                            <a:schemeClr val="dk1"/>
                          </a:solidFill>
                          <a:effectLst/>
                          <a:latin typeface="+mj-lt"/>
                          <a:ea typeface="+mn-ea"/>
                          <a:cs typeface="+mn-cs"/>
                        </a:rPr>
                        <a:t>t.j</a:t>
                      </a:r>
                      <a:r>
                        <a:rPr lang="sl-SI" sz="1400" kern="1200" dirty="0">
                          <a:solidFill>
                            <a:schemeClr val="dk1"/>
                          </a:solidFill>
                          <a:effectLst/>
                          <a:latin typeface="+mj-lt"/>
                          <a:ea typeface="+mn-ea"/>
                          <a:cs typeface="+mn-cs"/>
                        </a:rPr>
                        <a:t>. javnih finančnih sredstev evropskega, državnega ali občinskega proračuna.</a:t>
                      </a:r>
                    </a:p>
                  </a:txBody>
                  <a:tcPr/>
                </a:tc>
                <a:tc>
                  <a:txBody>
                    <a:bodyPr/>
                    <a:lstStyle/>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a:t>
                      </a:r>
                      <a:r>
                        <a:rPr lang="sl-SI" sz="1200" kern="1200" dirty="0" err="1">
                          <a:solidFill>
                            <a:schemeClr val="dk1"/>
                          </a:solidFill>
                          <a:effectLst/>
                          <a:latin typeface="+mj-lt"/>
                          <a:ea typeface="+mn-ea"/>
                          <a:cs typeface="+mn-cs"/>
                        </a:rPr>
                        <a:t>konzorcijskega</a:t>
                      </a:r>
                      <a:r>
                        <a:rPr lang="sl-SI" sz="1200" kern="1200" dirty="0">
                          <a:solidFill>
                            <a:schemeClr val="dk1"/>
                          </a:solidFill>
                          <a:effectLst/>
                          <a:latin typeface="+mj-lt"/>
                          <a:ea typeface="+mn-ea"/>
                          <a:cs typeface="+mn-cs"/>
                        </a:rPr>
                        <a:t> partnerja: Priloga 2e k Prijavnici za sklop A</a:t>
                      </a:r>
                    </a:p>
                  </a:txBody>
                  <a:tcPr/>
                </a:tc>
                <a:extLst>
                  <a:ext uri="{0D108BD9-81ED-4DB2-BD59-A6C34878D82A}">
                    <a16:rowId xmlns:a16="http://schemas.microsoft.com/office/drawing/2014/main" val="2931035259"/>
                  </a:ext>
                </a:extLst>
              </a:tr>
              <a:tr h="1365195">
                <a:tc vMerge="1">
                  <a:txBody>
                    <a:bodyPr/>
                    <a:lstStyle/>
                    <a:p>
                      <a:endParaRPr lang="sl-SI" dirty="0"/>
                    </a:p>
                  </a:txBody>
                  <a:tcPr/>
                </a:tc>
                <a:tc>
                  <a:txBody>
                    <a:bodyPr/>
                    <a:lstStyle/>
                    <a:p>
                      <a:pPr algn="just"/>
                      <a:r>
                        <a:rPr lang="sl-SI" sz="1400" kern="1200" dirty="0" err="1">
                          <a:solidFill>
                            <a:schemeClr val="dk1"/>
                          </a:solidFill>
                          <a:effectLst/>
                          <a:latin typeface="+mj-lt"/>
                          <a:ea typeface="+mn-ea"/>
                          <a:cs typeface="+mn-cs"/>
                        </a:rPr>
                        <a:t>Konzorcijski</a:t>
                      </a:r>
                      <a:r>
                        <a:rPr lang="sl-SI" sz="1400" kern="1200" dirty="0">
                          <a:solidFill>
                            <a:schemeClr val="dk1"/>
                          </a:solidFill>
                          <a:effectLst/>
                          <a:latin typeface="+mj-lt"/>
                          <a:ea typeface="+mn-ea"/>
                          <a:cs typeface="+mn-cs"/>
                        </a:rPr>
                        <a:t> partner ima v okviru </a:t>
                      </a:r>
                      <a:r>
                        <a:rPr lang="sl-SI" sz="1400" u="sng" kern="1200" dirty="0">
                          <a:solidFill>
                            <a:schemeClr val="dk1"/>
                          </a:solidFill>
                          <a:effectLst/>
                          <a:latin typeface="+mj-lt"/>
                          <a:ea typeface="+mn-ea"/>
                          <a:cs typeface="+mn-cs"/>
                        </a:rPr>
                        <a:t>zadnjih 30 dni pred datumom oddaje vloge, oziroma, če potrdilo pridobi ministrstvo, na dan oddaje vloge</a:t>
                      </a:r>
                      <a:r>
                        <a:rPr lang="sl-SI" sz="1400" kern="1200" dirty="0">
                          <a:solidFill>
                            <a:schemeClr val="dk1"/>
                          </a:solidFill>
                          <a:effectLst/>
                          <a:latin typeface="+mj-lt"/>
                          <a:ea typeface="+mn-ea"/>
                          <a:cs typeface="+mn-cs"/>
                        </a:rPr>
                        <a:t>:</a:t>
                      </a:r>
                    </a:p>
                    <a:p>
                      <a:pPr marL="342900" lvl="0" indent="-342900" algn="just">
                        <a:lnSpc>
                          <a:spcPct val="103000"/>
                        </a:lnSpc>
                        <a:buFont typeface="Symbol" panose="05050102010706020507" pitchFamily="18" charset="2"/>
                        <a:buChar char=""/>
                      </a:pPr>
                      <a:r>
                        <a:rPr lang="sl-SI" sz="1400" kern="1200" dirty="0">
                          <a:solidFill>
                            <a:schemeClr val="dk1"/>
                          </a:solidFill>
                          <a:effectLst/>
                          <a:latin typeface="+mj-lt"/>
                          <a:ea typeface="+mn-ea"/>
                          <a:cs typeface="+mn-cs"/>
                        </a:rPr>
                        <a:t>poravnane vse davke, prispevke in druge dajatve, določene z zakonom, ki ureja davčni postopek, oziroma vrednost neplačanih zapadlih obveznosti ne znaša 50,00 eurov ali več in</a:t>
                      </a:r>
                    </a:p>
                    <a:p>
                      <a:pPr marL="342900" lvl="0" indent="-342900" algn="just">
                        <a:lnSpc>
                          <a:spcPct val="103000"/>
                        </a:lnSpc>
                        <a:spcAft>
                          <a:spcPts val="25"/>
                        </a:spcAft>
                        <a:buFont typeface="Symbol" panose="05050102010706020507" pitchFamily="18" charset="2"/>
                        <a:buChar char=""/>
                      </a:pPr>
                      <a:r>
                        <a:rPr lang="sl-SI" sz="1400" kern="1200" dirty="0">
                          <a:solidFill>
                            <a:schemeClr val="dk1"/>
                          </a:solidFill>
                          <a:effectLst/>
                          <a:latin typeface="+mj-lt"/>
                          <a:ea typeface="+mn-ea"/>
                          <a:cs typeface="+mn-cs"/>
                        </a:rPr>
                        <a:t>predložene vse obračune davčnih odtegljajev za dohodke iz delovnega razmerja. </a:t>
                      </a:r>
                    </a:p>
                  </a:txBody>
                  <a:tcPr marL="68580" marR="68580" marT="0" marB="0"/>
                </a:tc>
                <a:tc>
                  <a:txBody>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200" kern="1200" dirty="0">
                          <a:solidFill>
                            <a:schemeClr val="dk1"/>
                          </a:solidFill>
                          <a:effectLst/>
                          <a:latin typeface="+mj-lt"/>
                          <a:ea typeface="+mn-ea"/>
                          <a:cs typeface="+mn-cs"/>
                        </a:rPr>
                        <a:t>potrdilo Finančne uprave RS o plačanih obveznostih*  </a:t>
                      </a:r>
                      <a:r>
                        <a:rPr lang="sl-SI" sz="1200" kern="1200" dirty="0">
                          <a:solidFill>
                            <a:srgbClr val="FF0000"/>
                          </a:solidFill>
                          <a:effectLst/>
                          <a:latin typeface="+mj-lt"/>
                          <a:ea typeface="+mn-ea"/>
                          <a:cs typeface="+mn-cs"/>
                        </a:rPr>
                        <a:t>Priložiti!</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200" kern="1200" dirty="0">
                          <a:solidFill>
                            <a:schemeClr val="dk1"/>
                          </a:solidFill>
                          <a:effectLst/>
                          <a:latin typeface="+mj-lt"/>
                          <a:ea typeface="+mn-ea"/>
                          <a:cs typeface="+mn-cs"/>
                        </a:rPr>
                        <a:t>izjava </a:t>
                      </a:r>
                      <a:r>
                        <a:rPr lang="sl-SI" sz="1200" kern="1200" dirty="0" err="1">
                          <a:solidFill>
                            <a:schemeClr val="dk1"/>
                          </a:solidFill>
                          <a:effectLst/>
                          <a:latin typeface="+mj-lt"/>
                          <a:ea typeface="+mn-ea"/>
                          <a:cs typeface="+mn-cs"/>
                        </a:rPr>
                        <a:t>konzorcijskega</a:t>
                      </a:r>
                      <a:r>
                        <a:rPr lang="sl-SI" sz="1200" kern="1200" dirty="0">
                          <a:solidFill>
                            <a:schemeClr val="dk1"/>
                          </a:solidFill>
                          <a:effectLst/>
                          <a:latin typeface="+mj-lt"/>
                          <a:ea typeface="+mn-ea"/>
                          <a:cs typeface="+mn-cs"/>
                        </a:rPr>
                        <a:t> partnerja: Priloga 2e k Prijavnici za sklop A</a:t>
                      </a:r>
                    </a:p>
                    <a:p>
                      <a:pPr marL="342900" lvl="0" indent="-342900" algn="just">
                        <a:buFont typeface="Symbol" panose="05050102010706020507" pitchFamily="18" charset="2"/>
                        <a:buChar char=""/>
                      </a:pPr>
                      <a:endParaRPr lang="sl-SI" sz="1200" i="1" kern="1200" dirty="0">
                        <a:solidFill>
                          <a:schemeClr val="dk1"/>
                        </a:solidFill>
                        <a:effectLst/>
                        <a:latin typeface="+mj-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sl-SI" sz="1200" i="1" kern="1200" dirty="0">
                          <a:solidFill>
                            <a:schemeClr val="dk1"/>
                          </a:solidFill>
                          <a:effectLst/>
                          <a:latin typeface="+mj-lt"/>
                          <a:ea typeface="+mn-ea"/>
                          <a:cs typeface="+mn-cs"/>
                        </a:rPr>
                        <a:t>* Če prijavitelj ne bo predložil potrdila Finančne uprave RS o plačanih obveznostih, ga bo pridobilo ministrstvo po uradni dolžnosti iz uradnih evidenc, v tem primeru se bo izpolnjevanje tega pogoja preverjalo na dan oddaje vloge.</a:t>
                      </a:r>
                    </a:p>
                  </a:txBody>
                  <a:tcPr marL="68580" marR="68580" marT="0" marB="0" anchor="ctr"/>
                </a:tc>
                <a:extLst>
                  <a:ext uri="{0D108BD9-81ED-4DB2-BD59-A6C34878D82A}">
                    <a16:rowId xmlns:a16="http://schemas.microsoft.com/office/drawing/2014/main" val="2755611688"/>
                  </a:ext>
                </a:extLst>
              </a:tr>
              <a:tr h="2444813">
                <a:tc vMerge="1">
                  <a:txBody>
                    <a:bodyPr/>
                    <a:lstStyle/>
                    <a:p>
                      <a:endParaRPr lang="sl-SI" dirty="0"/>
                    </a:p>
                  </a:txBody>
                  <a:tcPr/>
                </a:tc>
                <a:tc>
                  <a:txBody>
                    <a:bodyPr/>
                    <a:lstStyle/>
                    <a:p>
                      <a:r>
                        <a:rPr lang="sl-SI" sz="1400" u="sng" dirty="0" err="1">
                          <a:latin typeface="+mj-lt"/>
                        </a:rPr>
                        <a:t>Konzorcijskemu</a:t>
                      </a:r>
                      <a:r>
                        <a:rPr lang="sl-SI" sz="1400" u="sng" dirty="0">
                          <a:latin typeface="+mj-lt"/>
                        </a:rPr>
                        <a:t> partnerju</a:t>
                      </a:r>
                      <a:r>
                        <a:rPr lang="sl-SI" sz="1400" u="sng" kern="1200" dirty="0">
                          <a:solidFill>
                            <a:schemeClr val="dk1"/>
                          </a:solidFill>
                          <a:effectLst/>
                          <a:latin typeface="+mj-lt"/>
                          <a:ea typeface="+mn-ea"/>
                          <a:cs typeface="+mn-cs"/>
                        </a:rPr>
                        <a:t>, vključno njegovi odgovorni osebi oziroma zakonitemu(</a:t>
                      </a:r>
                      <a:r>
                        <a:rPr lang="sl-SI" sz="1400" u="sng" kern="1200" dirty="0" err="1">
                          <a:solidFill>
                            <a:schemeClr val="dk1"/>
                          </a:solidFill>
                          <a:effectLst/>
                          <a:latin typeface="+mj-lt"/>
                          <a:ea typeface="+mn-ea"/>
                          <a:cs typeface="+mn-cs"/>
                        </a:rPr>
                        <a:t>im</a:t>
                      </a:r>
                      <a:r>
                        <a:rPr lang="sl-SI" sz="1400" u="sng" kern="1200" dirty="0">
                          <a:solidFill>
                            <a:schemeClr val="dk1"/>
                          </a:solidFill>
                          <a:effectLst/>
                          <a:latin typeface="+mj-lt"/>
                          <a:ea typeface="+mn-ea"/>
                          <a:cs typeface="+mn-cs"/>
                        </a:rPr>
                        <a:t>) zastopniku(om), </a:t>
                      </a:r>
                      <a:r>
                        <a:rPr lang="sl-SI" sz="1400" kern="1200" dirty="0">
                          <a:solidFill>
                            <a:schemeClr val="dk1"/>
                          </a:solidFill>
                          <a:effectLst/>
                          <a:latin typeface="+mj-lt"/>
                          <a:ea typeface="+mn-ea"/>
                          <a:cs typeface="+mn-cs"/>
                        </a:rPr>
                        <a:t>ni bila izrečena pravnomočna sodba, ki ima elemente kaznivih dejanj, taksativno naštetih v prvem odstavku 75. člena Zakona o javnem naročanju (Uradni list RS, št. 91/15, 14/18, 121/21, 10/22, 74/22 – </a:t>
                      </a:r>
                      <a:r>
                        <a:rPr lang="sl-SI" sz="1400" kern="1200" dirty="0" err="1">
                          <a:solidFill>
                            <a:schemeClr val="dk1"/>
                          </a:solidFill>
                          <a:effectLst/>
                          <a:latin typeface="+mj-lt"/>
                          <a:ea typeface="+mn-ea"/>
                          <a:cs typeface="+mn-cs"/>
                        </a:rPr>
                        <a:t>odl</a:t>
                      </a:r>
                      <a:r>
                        <a:rPr lang="sl-SI" sz="1400" kern="1200" dirty="0">
                          <a:solidFill>
                            <a:schemeClr val="dk1"/>
                          </a:solidFill>
                          <a:effectLst/>
                          <a:latin typeface="+mj-lt"/>
                          <a:ea typeface="+mn-ea"/>
                          <a:cs typeface="+mn-cs"/>
                        </a:rPr>
                        <a:t>. US, 100/22 – ZNUZSZS, 28/23 in 88/23 – ZOPNN-F), ali kaznivih dejanj zoper delovno razmerje in socialno varnost, naštetih v 196. - 203. členu Kazenskega zakonika (Uradni list RS, št. 50/12 – uradno prečiščeno besedilo, 6/16 – </a:t>
                      </a:r>
                      <a:r>
                        <a:rPr lang="sl-SI" sz="1400" kern="1200" dirty="0" err="1">
                          <a:solidFill>
                            <a:schemeClr val="dk1"/>
                          </a:solidFill>
                          <a:effectLst/>
                          <a:latin typeface="+mj-lt"/>
                          <a:ea typeface="+mn-ea"/>
                          <a:cs typeface="+mn-cs"/>
                        </a:rPr>
                        <a:t>popr</a:t>
                      </a:r>
                      <a:r>
                        <a:rPr lang="sl-SI" sz="1400" kern="1200" dirty="0">
                          <a:solidFill>
                            <a:schemeClr val="dk1"/>
                          </a:solidFill>
                          <a:effectLst/>
                          <a:latin typeface="+mj-lt"/>
                          <a:ea typeface="+mn-ea"/>
                          <a:cs typeface="+mn-cs"/>
                        </a:rPr>
                        <a:t>., 54/15, 38/16, 27/17, 23/20, 91/20, 95/21, 186/21, 105/22 – ZZNŠPP, 16/23).</a:t>
                      </a:r>
                      <a:endParaRPr lang="sl-SI" sz="1100" dirty="0">
                        <a:latin typeface="+mj-lt"/>
                      </a:endParaRP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dokazilo Ministrstva za pravosodje o nekaznovanosti**  </a:t>
                      </a:r>
                      <a:r>
                        <a:rPr lang="sl-SI" sz="1200" kern="1200" dirty="0">
                          <a:solidFill>
                            <a:srgbClr val="FF0000"/>
                          </a:solidFill>
                          <a:effectLst/>
                          <a:latin typeface="+mj-lt"/>
                          <a:ea typeface="+mn-ea"/>
                          <a:cs typeface="+mn-cs"/>
                        </a:rPr>
                        <a:t>Priložiti!</a:t>
                      </a:r>
                    </a:p>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a:t>
                      </a:r>
                      <a:r>
                        <a:rPr lang="sl-SI" sz="1200" kern="1200" dirty="0" err="1">
                          <a:solidFill>
                            <a:schemeClr val="dk1"/>
                          </a:solidFill>
                          <a:effectLst/>
                          <a:latin typeface="+mj-lt"/>
                          <a:ea typeface="+mn-ea"/>
                          <a:cs typeface="+mn-cs"/>
                        </a:rPr>
                        <a:t>konzorcijskega</a:t>
                      </a:r>
                      <a:r>
                        <a:rPr lang="sl-SI" sz="1200" kern="1200" dirty="0">
                          <a:solidFill>
                            <a:schemeClr val="dk1"/>
                          </a:solidFill>
                          <a:effectLst/>
                          <a:latin typeface="+mj-lt"/>
                          <a:ea typeface="+mn-ea"/>
                          <a:cs typeface="+mn-cs"/>
                        </a:rPr>
                        <a:t> partnerja: Priloga 2e k Prijavnici za sklop A</a:t>
                      </a:r>
                      <a:endParaRPr lang="sl-SI" sz="1200" dirty="0">
                        <a:latin typeface="+mj-lt"/>
                      </a:endParaRPr>
                    </a:p>
                    <a:p>
                      <a:pPr marL="0" indent="0">
                        <a:buFont typeface="Arial" panose="020B0604020202020204" pitchFamily="34" charset="0"/>
                        <a:buNone/>
                      </a:pPr>
                      <a:endParaRPr lang="sl-SI" sz="1200" kern="1200" dirty="0">
                        <a:solidFill>
                          <a:schemeClr val="dk1"/>
                        </a:solidFill>
                        <a:effectLst/>
                        <a:latin typeface="+mj-lt"/>
                        <a:ea typeface="+mn-ea"/>
                        <a:cs typeface="+mn-cs"/>
                      </a:endParaRPr>
                    </a:p>
                    <a:p>
                      <a:pPr marL="0" indent="0">
                        <a:buFont typeface="Arial" panose="020B0604020202020204" pitchFamily="34" charset="0"/>
                        <a:buNone/>
                      </a:pPr>
                      <a:r>
                        <a:rPr lang="sl-SI" sz="1100" kern="1200" dirty="0">
                          <a:solidFill>
                            <a:srgbClr val="FF0000"/>
                          </a:solidFill>
                          <a:effectLst/>
                          <a:latin typeface="+mj-lt"/>
                          <a:ea typeface="+mn-ea"/>
                          <a:cs typeface="+mn-cs"/>
                        </a:rPr>
                        <a:t>Vsi dodatni zakoniti zastopniki </a:t>
                      </a:r>
                      <a:r>
                        <a:rPr lang="sl-SI" sz="1100" kern="1200" dirty="0" err="1">
                          <a:solidFill>
                            <a:srgbClr val="FF0000"/>
                          </a:solidFill>
                          <a:effectLst/>
                          <a:latin typeface="+mj-lt"/>
                          <a:ea typeface="+mn-ea"/>
                          <a:cs typeface="+mn-cs"/>
                        </a:rPr>
                        <a:t>konzorcijskega</a:t>
                      </a:r>
                      <a:r>
                        <a:rPr lang="sl-SI" sz="1100" kern="1200" dirty="0">
                          <a:solidFill>
                            <a:srgbClr val="FF0000"/>
                          </a:solidFill>
                          <a:effectLst/>
                          <a:latin typeface="+mj-lt"/>
                          <a:ea typeface="+mn-ea"/>
                          <a:cs typeface="+mn-cs"/>
                        </a:rPr>
                        <a:t> partnerja: priloga 2f prijavnice!</a:t>
                      </a:r>
                    </a:p>
                    <a:p>
                      <a:pPr marL="0" indent="0">
                        <a:buFont typeface="Arial" panose="020B0604020202020204" pitchFamily="34" charset="0"/>
                        <a:buNone/>
                      </a:pPr>
                      <a:endParaRPr lang="sl-SI" sz="1200" i="1" kern="1200" dirty="0">
                        <a:solidFill>
                          <a:schemeClr val="dk1"/>
                        </a:solidFill>
                        <a:effectLst/>
                        <a:latin typeface="+mj-lt"/>
                        <a:ea typeface="+mn-ea"/>
                        <a:cs typeface="+mn-cs"/>
                      </a:endParaRPr>
                    </a:p>
                    <a:p>
                      <a:pPr marL="0" indent="0">
                        <a:buFont typeface="Arial" panose="020B0604020202020204" pitchFamily="34" charset="0"/>
                        <a:buNone/>
                      </a:pPr>
                      <a:r>
                        <a:rPr lang="sl-SI" sz="1200" i="1" kern="1200" dirty="0">
                          <a:solidFill>
                            <a:schemeClr val="dk1"/>
                          </a:solidFill>
                          <a:effectLst/>
                          <a:latin typeface="+mj-lt"/>
                          <a:ea typeface="+mn-ea"/>
                          <a:cs typeface="+mn-cs"/>
                        </a:rPr>
                        <a:t>**Dokazilo ne sme biti starejše od 30 dni pred oddajo vloge. Če prijavitelj ne bo predložil dokazila Ministrstva za pravosodje o nekaznovanosti ali bo dokazilo starejše od 30 dni pred oddajo vloge, ga bo pridobilo ministrstvo po uradni dolžnosti iz uradnih evidenc, v tem primeru se bo izpolnjevanje pogojev o nekaznovanosti preverjalo na dan oddaje vloge.</a:t>
                      </a:r>
                    </a:p>
                    <a:p>
                      <a:pPr marL="0" indent="0">
                        <a:buFont typeface="Arial" panose="020B0604020202020204" pitchFamily="34" charset="0"/>
                        <a:buNone/>
                      </a:pPr>
                      <a:endParaRPr lang="sl-SI" sz="1000" kern="1200" dirty="0">
                        <a:solidFill>
                          <a:schemeClr val="dk1"/>
                        </a:solidFill>
                        <a:effectLst/>
                        <a:latin typeface="+mj-lt"/>
                        <a:ea typeface="+mn-ea"/>
                        <a:cs typeface="+mn-cs"/>
                      </a:endParaRPr>
                    </a:p>
                  </a:txBody>
                  <a:tcPr/>
                </a:tc>
                <a:extLst>
                  <a:ext uri="{0D108BD9-81ED-4DB2-BD59-A6C34878D82A}">
                    <a16:rowId xmlns:a16="http://schemas.microsoft.com/office/drawing/2014/main" val="3645401639"/>
                  </a:ext>
                </a:extLst>
              </a:tr>
            </a:tbl>
          </a:graphicData>
        </a:graphic>
      </p:graphicFrame>
      <p:sp>
        <p:nvSpPr>
          <p:cNvPr id="2" name="PoljeZBesedilom 1">
            <a:extLst>
              <a:ext uri="{FF2B5EF4-FFF2-40B4-BE49-F238E27FC236}">
                <a16:creationId xmlns:a16="http://schemas.microsoft.com/office/drawing/2014/main" id="{2837C416-C8A8-1476-3DCF-480C2DA04839}"/>
              </a:ext>
            </a:extLst>
          </p:cNvPr>
          <p:cNvSpPr txBox="1"/>
          <p:nvPr/>
        </p:nvSpPr>
        <p:spPr>
          <a:xfrm>
            <a:off x="755904" y="482939"/>
            <a:ext cx="6096000" cy="369332"/>
          </a:xfrm>
          <a:prstGeom prst="rect">
            <a:avLst/>
          </a:prstGeom>
          <a:noFill/>
        </p:spPr>
        <p:txBody>
          <a:bodyPr wrap="square">
            <a:spAutoFit/>
          </a:bodyPr>
          <a:lstStyle/>
          <a:p>
            <a:r>
              <a:rPr lang="sl-SI" sz="1800" b="1" dirty="0">
                <a:solidFill>
                  <a:srgbClr val="0070C0"/>
                </a:solidFill>
              </a:rPr>
              <a:t>SKLOP A – pogoji za kandidiranje na razpisu </a:t>
            </a:r>
            <a:endParaRPr lang="sl-SI" dirty="0"/>
          </a:p>
        </p:txBody>
      </p:sp>
    </p:spTree>
    <p:extLst>
      <p:ext uri="{BB962C8B-B14F-4D97-AF65-F5344CB8AC3E}">
        <p14:creationId xmlns:p14="http://schemas.microsoft.com/office/powerpoint/2010/main" val="1161403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8D197E-0274-A2E5-FD67-D7B932BA511D}"/>
              </a:ext>
            </a:extLst>
          </p:cNvPr>
          <p:cNvSpPr>
            <a:spLocks noGrp="1"/>
          </p:cNvSpPr>
          <p:nvPr>
            <p:ph type="title"/>
          </p:nvPr>
        </p:nvSpPr>
        <p:spPr>
          <a:xfrm>
            <a:off x="838200" y="217129"/>
            <a:ext cx="10515600" cy="1325563"/>
          </a:xfrm>
        </p:spPr>
        <p:txBody>
          <a:bodyPr>
            <a:normAutofit/>
          </a:bodyPr>
          <a:lstStyle/>
          <a:p>
            <a:r>
              <a:rPr lang="sl-SI" sz="2400" b="1" dirty="0">
                <a:solidFill>
                  <a:srgbClr val="0070C0"/>
                </a:solidFill>
              </a:rPr>
              <a:t>SKLOP A – pogoji za kandidiranje na razpisu </a:t>
            </a:r>
            <a:endParaRPr lang="sl-SI" sz="2400" dirty="0"/>
          </a:p>
        </p:txBody>
      </p:sp>
      <p:sp>
        <p:nvSpPr>
          <p:cNvPr id="3" name="Označba mesta vsebine 2">
            <a:extLst>
              <a:ext uri="{FF2B5EF4-FFF2-40B4-BE49-F238E27FC236}">
                <a16:creationId xmlns:a16="http://schemas.microsoft.com/office/drawing/2014/main" id="{9DF68E1F-C39E-6C33-C3BB-E768D89B2A09}"/>
              </a:ext>
            </a:extLst>
          </p:cNvPr>
          <p:cNvSpPr>
            <a:spLocks noGrp="1"/>
          </p:cNvSpPr>
          <p:nvPr>
            <p:ph idx="1"/>
          </p:nvPr>
        </p:nvSpPr>
        <p:spPr>
          <a:xfrm>
            <a:off x="838200" y="1170940"/>
            <a:ext cx="10515600" cy="4351338"/>
          </a:xfrm>
        </p:spPr>
        <p:txBody>
          <a:bodyPr>
            <a:normAutofit/>
          </a:bodyPr>
          <a:lstStyle/>
          <a:p>
            <a:r>
              <a:rPr lang="sl-SI" sz="2000" dirty="0"/>
              <a:t>Splošni pogoji, vezani na vlogo: </a:t>
            </a:r>
          </a:p>
        </p:txBody>
      </p:sp>
      <p:pic>
        <p:nvPicPr>
          <p:cNvPr id="4" name="Slika 1">
            <a:extLst>
              <a:ext uri="{FF2B5EF4-FFF2-40B4-BE49-F238E27FC236}">
                <a16:creationId xmlns:a16="http://schemas.microsoft.com/office/drawing/2014/main" id="{A5BD0206-8A26-907E-20ED-848DD99316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510E9958-9AED-089E-20D1-BB1F5962DA39}"/>
              </a:ext>
            </a:extLst>
          </p:cNvPr>
          <p:cNvGraphicFramePr>
            <a:graphicFrameLocks noGrp="1"/>
          </p:cNvGraphicFramePr>
          <p:nvPr>
            <p:extLst>
              <p:ext uri="{D42A27DB-BD31-4B8C-83A1-F6EECF244321}">
                <p14:modId xmlns:p14="http://schemas.microsoft.com/office/powerpoint/2010/main" val="3371117273"/>
              </p:ext>
            </p:extLst>
          </p:nvPr>
        </p:nvGraphicFramePr>
        <p:xfrm>
          <a:off x="838200" y="1543392"/>
          <a:ext cx="10649286" cy="4582160"/>
        </p:xfrm>
        <a:graphic>
          <a:graphicData uri="http://schemas.openxmlformats.org/drawingml/2006/table">
            <a:tbl>
              <a:tblPr firstRow="1" bandRow="1">
                <a:tableStyleId>{7DF18680-E054-41AD-8BC1-D1AEF772440D}</a:tableStyleId>
              </a:tblPr>
              <a:tblGrid>
                <a:gridCol w="3549762">
                  <a:extLst>
                    <a:ext uri="{9D8B030D-6E8A-4147-A177-3AD203B41FA5}">
                      <a16:colId xmlns:a16="http://schemas.microsoft.com/office/drawing/2014/main" val="1660760005"/>
                    </a:ext>
                  </a:extLst>
                </a:gridCol>
                <a:gridCol w="4542678">
                  <a:extLst>
                    <a:ext uri="{9D8B030D-6E8A-4147-A177-3AD203B41FA5}">
                      <a16:colId xmlns:a16="http://schemas.microsoft.com/office/drawing/2014/main" val="3254939315"/>
                    </a:ext>
                  </a:extLst>
                </a:gridCol>
                <a:gridCol w="2556846">
                  <a:extLst>
                    <a:ext uri="{9D8B030D-6E8A-4147-A177-3AD203B41FA5}">
                      <a16:colId xmlns:a16="http://schemas.microsoft.com/office/drawing/2014/main" val="2648010428"/>
                    </a:ext>
                  </a:extLst>
                </a:gridCol>
              </a:tblGrid>
              <a:tr h="370840">
                <a:tc>
                  <a:txBody>
                    <a:bodyPr/>
                    <a:lstStyle/>
                    <a:p>
                      <a:r>
                        <a:rPr lang="sl-SI" dirty="0">
                          <a:latin typeface="+mj-lt"/>
                        </a:rPr>
                        <a:t>Pogoj</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1082178922"/>
                  </a:ext>
                </a:extLst>
              </a:tr>
              <a:tr h="370840">
                <a:tc>
                  <a:txBody>
                    <a:bodyPr/>
                    <a:lstStyle/>
                    <a:p>
                      <a:r>
                        <a:rPr lang="sl-SI" sz="1400" b="1" kern="1200" dirty="0">
                          <a:solidFill>
                            <a:schemeClr val="dk1"/>
                          </a:solidFill>
                          <a:effectLst/>
                          <a:latin typeface="+mj-lt"/>
                          <a:ea typeface="+mn-ea"/>
                          <a:cs typeface="+mn-cs"/>
                        </a:rPr>
                        <a:t>Prispevek k doseganju ciljev in rezultatov na ravni cilja politike, prednostne naloge in specifičnega cilja in neposrednih učinkov Programa 2021</a:t>
                      </a:r>
                      <a:r>
                        <a:rPr lang="sl-SI" sz="1400" kern="1200" dirty="0">
                          <a:solidFill>
                            <a:schemeClr val="dk1"/>
                          </a:solidFill>
                          <a:effectLst/>
                          <a:latin typeface="+mj-lt"/>
                          <a:ea typeface="+mn-ea"/>
                          <a:cs typeface="+mn-cs"/>
                        </a:rPr>
                        <a:t>–</a:t>
                      </a:r>
                      <a:r>
                        <a:rPr lang="sl-SI" sz="1400" b="1" kern="1200" dirty="0">
                          <a:solidFill>
                            <a:schemeClr val="dk1"/>
                          </a:solidFill>
                          <a:effectLst/>
                          <a:latin typeface="+mj-lt"/>
                          <a:ea typeface="+mn-ea"/>
                          <a:cs typeface="+mn-cs"/>
                        </a:rPr>
                        <a:t>2027</a:t>
                      </a:r>
                      <a:endParaRPr lang="sl-SI" sz="1400" dirty="0">
                        <a:latin typeface="+mj-lt"/>
                      </a:endParaRPr>
                    </a:p>
                  </a:txBody>
                  <a:tcPr/>
                </a:tc>
                <a:tc>
                  <a:txBody>
                    <a:bodyPr/>
                    <a:lstStyle/>
                    <a:p>
                      <a:r>
                        <a:rPr lang="sl-SI" sz="1200" kern="1200" dirty="0">
                          <a:solidFill>
                            <a:schemeClr val="dk1"/>
                          </a:solidFill>
                          <a:effectLst/>
                          <a:latin typeface="+mj-lt"/>
                          <a:ea typeface="+mn-ea"/>
                          <a:cs typeface="+mn-cs"/>
                        </a:rPr>
                        <a:t>Iz predlagane operacije je razviden </a:t>
                      </a:r>
                      <a:r>
                        <a:rPr lang="sl-SI" sz="1200" u="none" kern="1200" dirty="0">
                          <a:solidFill>
                            <a:schemeClr val="dk1"/>
                          </a:solidFill>
                          <a:effectLst/>
                          <a:latin typeface="+mj-lt"/>
                          <a:ea typeface="+mn-ea"/>
                          <a:cs typeface="+mn-cs"/>
                        </a:rPr>
                        <a:t>prispevek k doseganju ciljev in rezultatov na ravni cilja politike</a:t>
                      </a:r>
                      <a:r>
                        <a:rPr lang="sl-SI" sz="1200" kern="1200" dirty="0">
                          <a:solidFill>
                            <a:schemeClr val="dk1"/>
                          </a:solidFill>
                          <a:effectLst/>
                          <a:latin typeface="+mj-lt"/>
                          <a:ea typeface="+mn-ea"/>
                          <a:cs typeface="+mn-cs"/>
                        </a:rPr>
                        <a:t>, prednostne naloge in specifičnega cilja in neposrednih učinkov Programa 2021-2027.</a:t>
                      </a:r>
                      <a:endParaRPr lang="sl-SI" sz="1200" dirty="0">
                        <a:latin typeface="+mj-lt"/>
                      </a:endParaRPr>
                    </a:p>
                  </a:txBody>
                  <a:tcPr/>
                </a:tc>
                <a:tc>
                  <a:txBody>
                    <a:bodyPr/>
                    <a:lstStyle/>
                    <a:p>
                      <a:r>
                        <a:rPr lang="sl-SI" sz="1200" kern="1200" dirty="0">
                          <a:solidFill>
                            <a:schemeClr val="dk1"/>
                          </a:solidFill>
                          <a:effectLst/>
                          <a:latin typeface="+mj-lt"/>
                          <a:ea typeface="+mn-ea"/>
                          <a:cs typeface="+mn-cs"/>
                        </a:rPr>
                        <a:t>pogoj se preveri glede na celotno prijavo</a:t>
                      </a:r>
                      <a:endParaRPr lang="sl-SI" sz="1200" dirty="0">
                        <a:latin typeface="+mj-lt"/>
                      </a:endParaRPr>
                    </a:p>
                  </a:txBody>
                  <a:tcPr/>
                </a:tc>
                <a:extLst>
                  <a:ext uri="{0D108BD9-81ED-4DB2-BD59-A6C34878D82A}">
                    <a16:rowId xmlns:a16="http://schemas.microsoft.com/office/drawing/2014/main" val="836112593"/>
                  </a:ext>
                </a:extLst>
              </a:tr>
              <a:tr h="370840">
                <a:tc>
                  <a:txBody>
                    <a:bodyPr/>
                    <a:lstStyle/>
                    <a:p>
                      <a:r>
                        <a:rPr lang="sl-SI" sz="1400" b="1" kern="1200" dirty="0">
                          <a:solidFill>
                            <a:schemeClr val="dk1"/>
                          </a:solidFill>
                          <a:effectLst/>
                          <a:latin typeface="+mj-lt"/>
                          <a:ea typeface="+mn-ea"/>
                          <a:cs typeface="+mn-cs"/>
                        </a:rPr>
                        <a:t>Realna izvedljivost v obdobju, za katerega velja podpora</a:t>
                      </a:r>
                      <a:r>
                        <a:rPr lang="sl-SI" sz="1400" b="0" kern="1200" dirty="0">
                          <a:solidFill>
                            <a:schemeClr val="dk1"/>
                          </a:solidFill>
                          <a:effectLst/>
                          <a:latin typeface="+mj-lt"/>
                          <a:ea typeface="+mn-ea"/>
                          <a:cs typeface="+mn-cs"/>
                        </a:rPr>
                        <a:t> </a:t>
                      </a:r>
                      <a:r>
                        <a:rPr lang="sl-SI" sz="1400" b="1" kern="1200" dirty="0">
                          <a:solidFill>
                            <a:schemeClr val="dk1"/>
                          </a:solidFill>
                          <a:effectLst/>
                          <a:latin typeface="+mj-lt"/>
                          <a:ea typeface="+mn-ea"/>
                          <a:cs typeface="+mn-cs"/>
                        </a:rPr>
                        <a:t>ter</a:t>
                      </a:r>
                      <a:endParaRPr lang="sl-SI" sz="1400" kern="1200" dirty="0">
                        <a:solidFill>
                          <a:schemeClr val="dk1"/>
                        </a:solidFill>
                        <a:effectLst/>
                        <a:latin typeface="+mj-lt"/>
                        <a:ea typeface="+mn-ea"/>
                        <a:cs typeface="+mn-cs"/>
                      </a:endParaRPr>
                    </a:p>
                    <a:p>
                      <a:r>
                        <a:rPr lang="sl-SI" sz="1400" b="1" kern="1200" dirty="0">
                          <a:solidFill>
                            <a:schemeClr val="dk1"/>
                          </a:solidFill>
                          <a:effectLst/>
                          <a:latin typeface="+mj-lt"/>
                          <a:ea typeface="+mn-ea"/>
                          <a:cs typeface="+mn-cs"/>
                        </a:rPr>
                        <a:t>zagotovljenost stroškovne učinkovitosti</a:t>
                      </a:r>
                      <a:endParaRPr lang="sl-SI" sz="1400" dirty="0">
                        <a:latin typeface="+mj-lt"/>
                      </a:endParaRPr>
                    </a:p>
                  </a:txBody>
                  <a:tcPr/>
                </a:tc>
                <a:tc>
                  <a:txBody>
                    <a:bodyPr/>
                    <a:lstStyle/>
                    <a:p>
                      <a:r>
                        <a:rPr lang="sl-SI" sz="1200" kern="1200" dirty="0">
                          <a:solidFill>
                            <a:schemeClr val="dk1"/>
                          </a:solidFill>
                          <a:effectLst/>
                          <a:latin typeface="+mj-lt"/>
                          <a:ea typeface="+mn-ea"/>
                          <a:cs typeface="+mn-cs"/>
                        </a:rPr>
                        <a:t>Iz predlagane operacije je razvidna realna izvedljivost v obdobju, za katerega velja podpora (</a:t>
                      </a:r>
                      <a:r>
                        <a:rPr lang="sl-SI" sz="1200" i="1" kern="1200" dirty="0">
                          <a:solidFill>
                            <a:schemeClr val="dk1"/>
                          </a:solidFill>
                          <a:effectLst/>
                          <a:latin typeface="+mj-lt"/>
                          <a:ea typeface="+mn-ea"/>
                          <a:cs typeface="+mn-cs"/>
                        </a:rPr>
                        <a:t>operacija upošteva aktivnosti ter </a:t>
                      </a:r>
                      <a:endParaRPr lang="sl-SI" sz="1200" kern="1200" dirty="0">
                        <a:solidFill>
                          <a:schemeClr val="dk1"/>
                        </a:solidFill>
                        <a:effectLst/>
                        <a:latin typeface="+mj-lt"/>
                        <a:ea typeface="+mn-ea"/>
                        <a:cs typeface="+mn-cs"/>
                      </a:endParaRPr>
                    </a:p>
                    <a:p>
                      <a:r>
                        <a:rPr lang="sl-SI" sz="1200" i="1" kern="1200" dirty="0">
                          <a:solidFill>
                            <a:schemeClr val="dk1"/>
                          </a:solidFill>
                          <a:effectLst/>
                          <a:latin typeface="+mj-lt"/>
                          <a:ea typeface="+mn-ea"/>
                          <a:cs typeface="+mn-cs"/>
                        </a:rPr>
                        <a:t>časovni in finančni okvir, določen s tem javnim</a:t>
                      </a:r>
                      <a:endParaRPr lang="sl-SI" sz="1200" kern="1200" dirty="0">
                        <a:solidFill>
                          <a:schemeClr val="dk1"/>
                        </a:solidFill>
                        <a:effectLst/>
                        <a:latin typeface="+mj-lt"/>
                        <a:ea typeface="+mn-ea"/>
                        <a:cs typeface="+mn-cs"/>
                      </a:endParaRPr>
                    </a:p>
                    <a:p>
                      <a:r>
                        <a:rPr lang="sl-SI" sz="1200" i="1" kern="1200" dirty="0">
                          <a:solidFill>
                            <a:schemeClr val="dk1"/>
                          </a:solidFill>
                          <a:effectLst/>
                          <a:latin typeface="+mj-lt"/>
                          <a:ea typeface="+mn-ea"/>
                          <a:cs typeface="+mn-cs"/>
                        </a:rPr>
                        <a:t>razpisom in razpisno dokumentacijo</a:t>
                      </a:r>
                      <a:r>
                        <a:rPr lang="sl-SI" sz="1200" kern="1200" dirty="0">
                          <a:solidFill>
                            <a:schemeClr val="dk1"/>
                          </a:solidFill>
                          <a:effectLst/>
                          <a:latin typeface="+mj-lt"/>
                          <a:ea typeface="+mn-ea"/>
                          <a:cs typeface="+mn-cs"/>
                        </a:rPr>
                        <a:t>) ter razvidna je zagotovljenost stroškovne učinkovitosti.</a:t>
                      </a:r>
                      <a:endParaRPr lang="sl-SI" sz="1200" dirty="0">
                        <a:latin typeface="+mj-lt"/>
                      </a:endParaRPr>
                    </a:p>
                  </a:txBody>
                  <a:tcPr/>
                </a:tc>
                <a:tc>
                  <a:txBody>
                    <a:bodyPr/>
                    <a:lstStyle/>
                    <a:p>
                      <a:r>
                        <a:rPr lang="sl-SI" sz="1200" kern="1200" dirty="0">
                          <a:solidFill>
                            <a:schemeClr val="dk1"/>
                          </a:solidFill>
                          <a:effectLst/>
                          <a:latin typeface="+mj-lt"/>
                          <a:ea typeface="+mn-ea"/>
                          <a:cs typeface="+mn-cs"/>
                        </a:rPr>
                        <a:t>pogoja se preverita glede na celotno prijavo</a:t>
                      </a:r>
                    </a:p>
                  </a:txBody>
                  <a:tcPr/>
                </a:tc>
                <a:extLst>
                  <a:ext uri="{0D108BD9-81ED-4DB2-BD59-A6C34878D82A}">
                    <a16:rowId xmlns:a16="http://schemas.microsoft.com/office/drawing/2014/main" val="3537262544"/>
                  </a:ext>
                </a:extLst>
              </a:tr>
              <a:tr h="370840">
                <a:tc>
                  <a:txBody>
                    <a:bodyPr/>
                    <a:lstStyle/>
                    <a:p>
                      <a:r>
                        <a:rPr lang="sl-SI" sz="1400" b="1" kern="1200" dirty="0">
                          <a:solidFill>
                            <a:schemeClr val="dk1"/>
                          </a:solidFill>
                          <a:effectLst/>
                          <a:latin typeface="+mj-lt"/>
                          <a:ea typeface="+mn-ea"/>
                          <a:cs typeface="+mn-cs"/>
                        </a:rPr>
                        <a:t>Ustreznost ciljnih skupin</a:t>
                      </a:r>
                    </a:p>
                  </a:txBody>
                  <a:tcPr/>
                </a:tc>
                <a:tc>
                  <a:txBody>
                    <a:bodyPr/>
                    <a:lstStyle/>
                    <a:p>
                      <a:r>
                        <a:rPr lang="sl-SI" sz="1200" kern="1200" dirty="0">
                          <a:solidFill>
                            <a:schemeClr val="dk1"/>
                          </a:solidFill>
                          <a:effectLst/>
                          <a:latin typeface="+mj-lt"/>
                          <a:ea typeface="+mn-ea"/>
                          <a:cs typeface="+mn-cs"/>
                        </a:rPr>
                        <a:t>Iz predlagane operacije je razvidna ustreznost ciljnih skupin.</a:t>
                      </a:r>
                    </a:p>
                  </a:txBody>
                  <a:tcPr/>
                </a:tc>
                <a:tc>
                  <a:txBody>
                    <a:bodyPr/>
                    <a:lstStyle/>
                    <a:p>
                      <a:r>
                        <a:rPr lang="sl-SI" sz="1200" kern="1200" dirty="0">
                          <a:solidFill>
                            <a:schemeClr val="dk1"/>
                          </a:solidFill>
                          <a:effectLst/>
                          <a:latin typeface="+mj-lt"/>
                          <a:ea typeface="+mn-ea"/>
                          <a:cs typeface="+mn-cs"/>
                        </a:rPr>
                        <a:t>pogoj se preveri v točki 2.1. prijavnice</a:t>
                      </a:r>
                    </a:p>
                  </a:txBody>
                  <a:tcPr/>
                </a:tc>
                <a:extLst>
                  <a:ext uri="{0D108BD9-81ED-4DB2-BD59-A6C34878D82A}">
                    <a16:rowId xmlns:a16="http://schemas.microsoft.com/office/drawing/2014/main" val="168103570"/>
                  </a:ext>
                </a:extLst>
              </a:tr>
              <a:tr h="370840">
                <a:tc>
                  <a:txBody>
                    <a:bodyPr/>
                    <a:lstStyle/>
                    <a:p>
                      <a:r>
                        <a:rPr lang="sl-SI" sz="1400" b="1" kern="1200" dirty="0">
                          <a:solidFill>
                            <a:schemeClr val="dk1"/>
                          </a:solidFill>
                          <a:effectLst/>
                          <a:latin typeface="+mj-lt"/>
                          <a:ea typeface="+mn-ea"/>
                          <a:cs typeface="+mn-cs"/>
                        </a:rPr>
                        <a:t>Vključitev 400 mladinskih delavcev v program usposabljanja za mladinske delavce s področja </a:t>
                      </a:r>
                      <a:r>
                        <a:rPr lang="sl-SI" sz="1400" b="1" kern="1200" dirty="0" err="1">
                          <a:solidFill>
                            <a:schemeClr val="dk1"/>
                          </a:solidFill>
                          <a:effectLst/>
                          <a:latin typeface="+mj-lt"/>
                          <a:ea typeface="+mn-ea"/>
                          <a:cs typeface="+mn-cs"/>
                        </a:rPr>
                        <a:t>prekarnosti</a:t>
                      </a:r>
                      <a:endParaRPr lang="sl-SI" sz="1400" b="1" kern="1200" dirty="0">
                        <a:solidFill>
                          <a:schemeClr val="dk1"/>
                        </a:solidFill>
                        <a:effectLst/>
                        <a:latin typeface="+mj-lt"/>
                        <a:ea typeface="+mn-ea"/>
                        <a:cs typeface="+mn-cs"/>
                      </a:endParaRPr>
                    </a:p>
                  </a:txBody>
                  <a:tcPr/>
                </a:tc>
                <a:tc>
                  <a:txBody>
                    <a:bodyPr/>
                    <a:lstStyle/>
                    <a:p>
                      <a:r>
                        <a:rPr lang="sl-SI" sz="1200" kern="1200" dirty="0">
                          <a:solidFill>
                            <a:schemeClr val="dk1"/>
                          </a:solidFill>
                          <a:effectLst/>
                          <a:latin typeface="+mj-lt"/>
                          <a:ea typeface="+mn-ea"/>
                          <a:cs typeface="+mn-cs"/>
                        </a:rPr>
                        <a:t>Na predlagani operaciji je načrtovana vključitev 400 mladinskih delavcev v program usposabljanja za mladinske delavce s področja </a:t>
                      </a:r>
                      <a:r>
                        <a:rPr lang="sl-SI" sz="1200" kern="1200" dirty="0" err="1">
                          <a:solidFill>
                            <a:schemeClr val="dk1"/>
                          </a:solidFill>
                          <a:effectLst/>
                          <a:latin typeface="+mj-lt"/>
                          <a:ea typeface="+mn-ea"/>
                          <a:cs typeface="+mn-cs"/>
                        </a:rPr>
                        <a:t>prekarnosti</a:t>
                      </a:r>
                      <a:r>
                        <a:rPr lang="sl-SI" sz="1200" kern="1200" dirty="0">
                          <a:solidFill>
                            <a:schemeClr val="dk1"/>
                          </a:solidFill>
                          <a:effectLst/>
                          <a:latin typeface="+mj-lt"/>
                          <a:ea typeface="+mn-ea"/>
                          <a:cs typeface="+mn-cs"/>
                        </a:rPr>
                        <a:t>.</a:t>
                      </a:r>
                    </a:p>
                  </a:txBody>
                  <a:tcPr/>
                </a:tc>
                <a:tc>
                  <a:txBody>
                    <a:bodyPr/>
                    <a:lstStyle/>
                    <a:p>
                      <a:pPr marL="285750" lvl="0" indent="-285750">
                        <a:buFont typeface="Arial" panose="020B0604020202020204" pitchFamily="34" charset="0"/>
                        <a:buChar char="•"/>
                      </a:pPr>
                      <a:r>
                        <a:rPr lang="sl-SI" sz="1200" kern="1200" dirty="0">
                          <a:solidFill>
                            <a:schemeClr val="dk1"/>
                          </a:solidFill>
                          <a:effectLst/>
                          <a:latin typeface="+mj-lt"/>
                          <a:ea typeface="+mn-ea"/>
                          <a:cs typeface="+mn-cs"/>
                        </a:rPr>
                        <a:t>točka 3.3.4. prijavnice</a:t>
                      </a:r>
                    </a:p>
                    <a:p>
                      <a:pPr marL="285750" indent="-285750">
                        <a:buFont typeface="Arial" panose="020B0604020202020204" pitchFamily="34" charset="0"/>
                        <a:buChar char="•"/>
                      </a:pPr>
                      <a:r>
                        <a:rPr lang="sl-SI" sz="1200" kern="1200" dirty="0">
                          <a:solidFill>
                            <a:schemeClr val="dk1"/>
                          </a:solidFill>
                          <a:effectLst/>
                          <a:latin typeface="+mj-lt"/>
                          <a:ea typeface="+mn-ea"/>
                          <a:cs typeface="+mn-cs"/>
                        </a:rPr>
                        <a:t>izjava prijavitelja: 5. točka prijavnice </a:t>
                      </a:r>
                    </a:p>
                  </a:txBody>
                  <a:tcPr/>
                </a:tc>
                <a:extLst>
                  <a:ext uri="{0D108BD9-81ED-4DB2-BD59-A6C34878D82A}">
                    <a16:rowId xmlns:a16="http://schemas.microsoft.com/office/drawing/2014/main" val="1710638746"/>
                  </a:ext>
                </a:extLst>
              </a:tr>
              <a:tr h="370752">
                <a:tc>
                  <a:txBody>
                    <a:bodyPr/>
                    <a:lstStyle/>
                    <a:p>
                      <a:r>
                        <a:rPr lang="sl-SI" sz="1400" b="1" kern="1200" dirty="0">
                          <a:solidFill>
                            <a:schemeClr val="dk1"/>
                          </a:solidFill>
                          <a:effectLst/>
                          <a:latin typeface="+mj-lt"/>
                          <a:ea typeface="+mn-ea"/>
                          <a:cs typeface="+mn-cs"/>
                        </a:rPr>
                        <a:t>Upoštevanje načela </a:t>
                      </a:r>
                      <a:r>
                        <a:rPr lang="sl-SI" sz="1400" b="1" kern="1200" dirty="0" err="1">
                          <a:solidFill>
                            <a:schemeClr val="dk1"/>
                          </a:solidFill>
                          <a:effectLst/>
                          <a:latin typeface="+mj-lt"/>
                          <a:ea typeface="+mn-ea"/>
                          <a:cs typeface="+mn-cs"/>
                        </a:rPr>
                        <a:t>nediskriminatornosti</a:t>
                      </a:r>
                      <a:r>
                        <a:rPr lang="sl-SI" sz="1400" b="1" kern="1200" dirty="0">
                          <a:solidFill>
                            <a:schemeClr val="dk1"/>
                          </a:solidFill>
                          <a:effectLst/>
                          <a:latin typeface="+mj-lt"/>
                          <a:ea typeface="+mn-ea"/>
                          <a:cs typeface="+mn-cs"/>
                        </a:rPr>
                        <a:t>, enakih možnosti, vključno z dostopnostjo za invalide, enakosti spolov</a:t>
                      </a:r>
                    </a:p>
                    <a:p>
                      <a:r>
                        <a:rPr lang="sl-SI" sz="1400" b="1" kern="1200" dirty="0">
                          <a:solidFill>
                            <a:schemeClr val="dk1"/>
                          </a:solidFill>
                          <a:effectLst/>
                          <a:latin typeface="+mj-lt"/>
                          <a:ea typeface="+mn-ea"/>
                          <a:cs typeface="+mn-cs"/>
                        </a:rPr>
                        <a:t>(zagotavljanje skladnosti s horizontalnimi načeli iz 9. člena Uredbe 2021/1060/EU)</a:t>
                      </a:r>
                    </a:p>
                  </a:txBody>
                  <a:tcPr/>
                </a:tc>
                <a:tc>
                  <a:txBody>
                    <a:bodyPr/>
                    <a:lstStyle/>
                    <a:p>
                      <a:pPr algn="just"/>
                      <a:r>
                        <a:rPr lang="sl-SI" sz="1200" kern="1200" dirty="0">
                          <a:solidFill>
                            <a:schemeClr val="dk1"/>
                          </a:solidFill>
                          <a:effectLst/>
                          <a:latin typeface="+mj-lt"/>
                          <a:ea typeface="+mn-ea"/>
                          <a:cs typeface="+mn-cs"/>
                        </a:rPr>
                        <a:t>Iz predlagane operacije je razvidno zagotavljanje spodbujanja enakosti moških in žensk ter preprečevanje vsakršne diskriminacije na podlagi spola, rase ali narodnosti, vere ali prepričanja, invalidnosti, starosti ali spolne usmerjenosti med osebami, ki so oziroma bodo vključene v izvajanje aktivnosti v okviru tega javnega razpisa, v skladu z zakonodajo, ki pokriva področje zagotavljanja enakosti in nediskriminacije.</a:t>
                      </a:r>
                    </a:p>
                  </a:txBody>
                  <a:tcPr marL="68580" marR="68580" marT="0" marB="0"/>
                </a:tc>
                <a:tc>
                  <a:txBody>
                    <a:bodyPr/>
                    <a:lstStyle/>
                    <a:p>
                      <a:r>
                        <a:rPr lang="sl-SI" sz="1200" kern="1200" dirty="0">
                          <a:solidFill>
                            <a:schemeClr val="dk1"/>
                          </a:solidFill>
                          <a:effectLst/>
                          <a:latin typeface="+mj-lt"/>
                          <a:ea typeface="+mn-ea"/>
                          <a:cs typeface="+mn-cs"/>
                        </a:rPr>
                        <a:t>pogoj se preveri v točki 2.2. prijavnice </a:t>
                      </a:r>
                    </a:p>
                  </a:txBody>
                  <a:tcPr/>
                </a:tc>
                <a:extLst>
                  <a:ext uri="{0D108BD9-81ED-4DB2-BD59-A6C34878D82A}">
                    <a16:rowId xmlns:a16="http://schemas.microsoft.com/office/drawing/2014/main" val="1255336131"/>
                  </a:ext>
                </a:extLst>
              </a:tr>
            </a:tbl>
          </a:graphicData>
        </a:graphic>
      </p:graphicFrame>
    </p:spTree>
    <p:extLst>
      <p:ext uri="{BB962C8B-B14F-4D97-AF65-F5344CB8AC3E}">
        <p14:creationId xmlns:p14="http://schemas.microsoft.com/office/powerpoint/2010/main" val="4291898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DE770FD-64C4-FC49-3FE3-F225CE3DD851}"/>
              </a:ext>
            </a:extLst>
          </p:cNvPr>
          <p:cNvSpPr>
            <a:spLocks noGrp="1"/>
          </p:cNvSpPr>
          <p:nvPr>
            <p:ph type="title"/>
          </p:nvPr>
        </p:nvSpPr>
        <p:spPr/>
        <p:txBody>
          <a:bodyPr>
            <a:normAutofit/>
          </a:bodyPr>
          <a:lstStyle/>
          <a:p>
            <a:r>
              <a:rPr lang="sl-SI" sz="3200" b="1" dirty="0">
                <a:solidFill>
                  <a:srgbClr val="0070C0"/>
                </a:solidFill>
              </a:rPr>
              <a:t>SKLOP A – merila za izbor projekta</a:t>
            </a:r>
            <a:endParaRPr lang="sl-SI" sz="3200" dirty="0"/>
          </a:p>
        </p:txBody>
      </p:sp>
      <p:pic>
        <p:nvPicPr>
          <p:cNvPr id="4" name="Slika 1">
            <a:extLst>
              <a:ext uri="{FF2B5EF4-FFF2-40B4-BE49-F238E27FC236}">
                <a16:creationId xmlns:a16="http://schemas.microsoft.com/office/drawing/2014/main" id="{4AD2795F-89AA-4FD8-75C0-95994F954B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Tabela 8">
            <a:extLst>
              <a:ext uri="{FF2B5EF4-FFF2-40B4-BE49-F238E27FC236}">
                <a16:creationId xmlns:a16="http://schemas.microsoft.com/office/drawing/2014/main" id="{AD92FCA7-CDFF-3AAB-79DB-841F132D2874}"/>
              </a:ext>
            </a:extLst>
          </p:cNvPr>
          <p:cNvGraphicFramePr>
            <a:graphicFrameLocks noGrp="1"/>
          </p:cNvGraphicFramePr>
          <p:nvPr>
            <p:extLst>
              <p:ext uri="{D42A27DB-BD31-4B8C-83A1-F6EECF244321}">
                <p14:modId xmlns:p14="http://schemas.microsoft.com/office/powerpoint/2010/main" val="732809320"/>
              </p:ext>
            </p:extLst>
          </p:nvPr>
        </p:nvGraphicFramePr>
        <p:xfrm>
          <a:off x="971296" y="1607462"/>
          <a:ext cx="9788146" cy="3754120"/>
        </p:xfrm>
        <a:graphic>
          <a:graphicData uri="http://schemas.openxmlformats.org/drawingml/2006/table">
            <a:tbl>
              <a:tblPr firstRow="1" bandRow="1">
                <a:tableStyleId>{7DF18680-E054-41AD-8BC1-D1AEF772440D}</a:tableStyleId>
              </a:tblPr>
              <a:tblGrid>
                <a:gridCol w="1059642">
                  <a:extLst>
                    <a:ext uri="{9D8B030D-6E8A-4147-A177-3AD203B41FA5}">
                      <a16:colId xmlns:a16="http://schemas.microsoft.com/office/drawing/2014/main" val="3075240485"/>
                    </a:ext>
                  </a:extLst>
                </a:gridCol>
                <a:gridCol w="3419047">
                  <a:extLst>
                    <a:ext uri="{9D8B030D-6E8A-4147-A177-3AD203B41FA5}">
                      <a16:colId xmlns:a16="http://schemas.microsoft.com/office/drawing/2014/main" val="3592134947"/>
                    </a:ext>
                  </a:extLst>
                </a:gridCol>
                <a:gridCol w="1414111">
                  <a:extLst>
                    <a:ext uri="{9D8B030D-6E8A-4147-A177-3AD203B41FA5}">
                      <a16:colId xmlns:a16="http://schemas.microsoft.com/office/drawing/2014/main" val="2648908420"/>
                    </a:ext>
                  </a:extLst>
                </a:gridCol>
                <a:gridCol w="1261872">
                  <a:extLst>
                    <a:ext uri="{9D8B030D-6E8A-4147-A177-3AD203B41FA5}">
                      <a16:colId xmlns:a16="http://schemas.microsoft.com/office/drawing/2014/main" val="1075551701"/>
                    </a:ext>
                  </a:extLst>
                </a:gridCol>
                <a:gridCol w="2633474">
                  <a:extLst>
                    <a:ext uri="{9D8B030D-6E8A-4147-A177-3AD203B41FA5}">
                      <a16:colId xmlns:a16="http://schemas.microsoft.com/office/drawing/2014/main" val="685430967"/>
                    </a:ext>
                  </a:extLst>
                </a:gridCol>
              </a:tblGrid>
              <a:tr h="370840">
                <a:tc>
                  <a:txBody>
                    <a:bodyPr/>
                    <a:lstStyle/>
                    <a:p>
                      <a:r>
                        <a:rPr lang="sl-SI" dirty="0" err="1">
                          <a:latin typeface="+mj-lt"/>
                        </a:rPr>
                        <a:t>Zap</a:t>
                      </a:r>
                      <a:r>
                        <a:rPr lang="sl-SI" dirty="0">
                          <a:latin typeface="+mj-lt"/>
                        </a:rPr>
                        <a:t>. št.</a:t>
                      </a:r>
                    </a:p>
                  </a:txBody>
                  <a:tcPr/>
                </a:tc>
                <a:tc>
                  <a:txBody>
                    <a:bodyPr/>
                    <a:lstStyle/>
                    <a:p>
                      <a:r>
                        <a:rPr lang="sl-SI" dirty="0">
                          <a:latin typeface="+mj-lt"/>
                        </a:rPr>
                        <a:t>Merilo</a:t>
                      </a:r>
                    </a:p>
                  </a:txBody>
                  <a:tcPr/>
                </a:tc>
                <a:tc>
                  <a:txBody>
                    <a:bodyPr/>
                    <a:lstStyle/>
                    <a:p>
                      <a:r>
                        <a:rPr lang="sl-SI" dirty="0">
                          <a:latin typeface="+mj-lt"/>
                        </a:rPr>
                        <a:t>Število točk merila</a:t>
                      </a:r>
                    </a:p>
                  </a:txBody>
                  <a:tcPr/>
                </a:tc>
                <a:tc>
                  <a:txBody>
                    <a:bodyPr/>
                    <a:lstStyle/>
                    <a:p>
                      <a:r>
                        <a:rPr lang="sl-SI" dirty="0">
                          <a:latin typeface="+mj-lt"/>
                        </a:rPr>
                        <a:t>Minimalno število točk merila (!)</a:t>
                      </a:r>
                    </a:p>
                  </a:txBody>
                  <a:tcPr/>
                </a:tc>
                <a:tc>
                  <a:txBody>
                    <a:bodyPr/>
                    <a:lstStyle/>
                    <a:p>
                      <a:r>
                        <a:rPr lang="sl-SI" dirty="0">
                          <a:latin typeface="+mj-lt"/>
                        </a:rPr>
                        <a:t>Minimalno število točk </a:t>
                      </a:r>
                    </a:p>
                    <a:p>
                      <a:r>
                        <a:rPr lang="sl-SI" dirty="0" err="1">
                          <a:latin typeface="+mj-lt"/>
                        </a:rPr>
                        <a:t>podmerila</a:t>
                      </a:r>
                      <a:r>
                        <a:rPr lang="sl-SI" dirty="0">
                          <a:latin typeface="+mj-lt"/>
                        </a:rPr>
                        <a:t> (!)</a:t>
                      </a:r>
                    </a:p>
                  </a:txBody>
                  <a:tcPr/>
                </a:tc>
                <a:extLst>
                  <a:ext uri="{0D108BD9-81ED-4DB2-BD59-A6C34878D82A}">
                    <a16:rowId xmlns:a16="http://schemas.microsoft.com/office/drawing/2014/main" val="2053737564"/>
                  </a:ext>
                </a:extLst>
              </a:tr>
              <a:tr h="370840">
                <a:tc>
                  <a:txBody>
                    <a:bodyPr/>
                    <a:lstStyle/>
                    <a:p>
                      <a:pPr algn="ctr"/>
                      <a:r>
                        <a:rPr lang="sl-SI" dirty="0">
                          <a:latin typeface="+mj-lt"/>
                        </a:rPr>
                        <a:t>1</a:t>
                      </a:r>
                    </a:p>
                  </a:txBody>
                  <a:tcPr/>
                </a:tc>
                <a:tc>
                  <a:txBody>
                    <a:bodyPr/>
                    <a:lstStyle/>
                    <a:p>
                      <a:pPr algn="ctr"/>
                      <a:r>
                        <a:rPr lang="sl-SI" sz="1800" b="1" kern="1200" dirty="0">
                          <a:solidFill>
                            <a:schemeClr val="dk1"/>
                          </a:solidFill>
                          <a:effectLst/>
                          <a:latin typeface="+mj-lt"/>
                          <a:ea typeface="+mn-ea"/>
                          <a:cs typeface="+mn-cs"/>
                        </a:rPr>
                        <a:t>ŠTEVILO KONZORCIJSKIH PARTNERJEV IN TERITORIALNA POKRITOST OPERACIJE</a:t>
                      </a:r>
                      <a:endParaRPr lang="sl-SI" dirty="0">
                        <a:latin typeface="+mj-lt"/>
                      </a:endParaRPr>
                    </a:p>
                  </a:txBody>
                  <a:tcPr/>
                </a:tc>
                <a:tc>
                  <a:txBody>
                    <a:bodyPr/>
                    <a:lstStyle/>
                    <a:p>
                      <a:pPr algn="ctr"/>
                      <a:r>
                        <a:rPr lang="sl-SI" dirty="0">
                          <a:latin typeface="+mj-lt"/>
                        </a:rPr>
                        <a:t>8</a:t>
                      </a:r>
                    </a:p>
                  </a:txBody>
                  <a:tcPr/>
                </a:tc>
                <a:tc>
                  <a:txBody>
                    <a:bodyPr/>
                    <a:lstStyle/>
                    <a:p>
                      <a:pPr algn="ctr"/>
                      <a:r>
                        <a:rPr lang="sl-SI" dirty="0">
                          <a:latin typeface="+mj-lt"/>
                        </a:rPr>
                        <a:t>/</a:t>
                      </a:r>
                    </a:p>
                  </a:txBody>
                  <a:tcPr/>
                </a:tc>
                <a:tc>
                  <a:txBody>
                    <a:bodyPr/>
                    <a:lstStyle/>
                    <a:p>
                      <a:pPr algn="ctr"/>
                      <a:r>
                        <a:rPr lang="sl-SI" dirty="0">
                          <a:latin typeface="+mj-lt"/>
                        </a:rPr>
                        <a:t>/</a:t>
                      </a:r>
                    </a:p>
                  </a:txBody>
                  <a:tcPr/>
                </a:tc>
                <a:extLst>
                  <a:ext uri="{0D108BD9-81ED-4DB2-BD59-A6C34878D82A}">
                    <a16:rowId xmlns:a16="http://schemas.microsoft.com/office/drawing/2014/main" val="2201751753"/>
                  </a:ext>
                </a:extLst>
              </a:tr>
              <a:tr h="370840">
                <a:tc>
                  <a:txBody>
                    <a:bodyPr/>
                    <a:lstStyle/>
                    <a:p>
                      <a:pPr algn="ctr"/>
                      <a:r>
                        <a:rPr lang="sl-SI" dirty="0">
                          <a:latin typeface="+mj-lt"/>
                        </a:rPr>
                        <a:t>2</a:t>
                      </a:r>
                    </a:p>
                  </a:txBody>
                  <a:tcPr/>
                </a:tc>
                <a:tc>
                  <a:txBody>
                    <a:bodyPr/>
                    <a:lstStyle/>
                    <a:p>
                      <a:pPr algn="ctr"/>
                      <a:r>
                        <a:rPr lang="sl-SI" sz="1800" b="1" kern="1200" dirty="0">
                          <a:solidFill>
                            <a:schemeClr val="dk1"/>
                          </a:solidFill>
                          <a:effectLst/>
                          <a:latin typeface="+mj-lt"/>
                          <a:ea typeface="+mn-ea"/>
                          <a:cs typeface="+mn-cs"/>
                        </a:rPr>
                        <a:t>USTREZNOST IN KAKOVOST OPERACIJE</a:t>
                      </a:r>
                      <a:endParaRPr lang="sl-SI" dirty="0">
                        <a:latin typeface="+mj-lt"/>
                      </a:endParaRPr>
                    </a:p>
                  </a:txBody>
                  <a:tcPr/>
                </a:tc>
                <a:tc>
                  <a:txBody>
                    <a:bodyPr/>
                    <a:lstStyle/>
                    <a:p>
                      <a:pPr algn="ctr"/>
                      <a:r>
                        <a:rPr lang="sl-SI" dirty="0">
                          <a:latin typeface="+mj-lt"/>
                        </a:rPr>
                        <a:t>26</a:t>
                      </a:r>
                    </a:p>
                  </a:txBody>
                  <a:tcPr/>
                </a:tc>
                <a:tc>
                  <a:txBody>
                    <a:bodyPr/>
                    <a:lstStyle/>
                    <a:p>
                      <a:pPr algn="ctr"/>
                      <a:r>
                        <a:rPr lang="sl-SI" dirty="0">
                          <a:latin typeface="+mj-lt"/>
                        </a:rPr>
                        <a:t>11</a:t>
                      </a:r>
                    </a:p>
                  </a:txBody>
                  <a:tcPr/>
                </a:tc>
                <a:tc>
                  <a:txBody>
                    <a:bodyPr/>
                    <a:lstStyle/>
                    <a:p>
                      <a:pPr algn="ctr"/>
                      <a:r>
                        <a:rPr lang="sl-SI" sz="1600" dirty="0" err="1">
                          <a:latin typeface="+mj-lt"/>
                        </a:rPr>
                        <a:t>Podmerilo</a:t>
                      </a:r>
                      <a:r>
                        <a:rPr lang="sl-SI" sz="1600" dirty="0">
                          <a:latin typeface="+mj-lt"/>
                        </a:rPr>
                        <a:t> št. 2.1.1.: 4 točke</a:t>
                      </a:r>
                    </a:p>
                    <a:p>
                      <a:pPr algn="ctr"/>
                      <a:r>
                        <a:rPr lang="sl-SI" sz="1600" dirty="0" err="1">
                          <a:latin typeface="+mj-lt"/>
                        </a:rPr>
                        <a:t>Podmerilo</a:t>
                      </a:r>
                      <a:r>
                        <a:rPr lang="sl-SI" sz="1600" dirty="0">
                          <a:latin typeface="+mj-lt"/>
                        </a:rPr>
                        <a:t> št. 2.4.: 3 točke</a:t>
                      </a:r>
                    </a:p>
                  </a:txBody>
                  <a:tcPr/>
                </a:tc>
                <a:extLst>
                  <a:ext uri="{0D108BD9-81ED-4DB2-BD59-A6C34878D82A}">
                    <a16:rowId xmlns:a16="http://schemas.microsoft.com/office/drawing/2014/main" val="1144004913"/>
                  </a:ext>
                </a:extLst>
              </a:tr>
              <a:tr h="370840">
                <a:tc>
                  <a:txBody>
                    <a:bodyPr/>
                    <a:lstStyle/>
                    <a:p>
                      <a:pPr algn="ctr"/>
                      <a:r>
                        <a:rPr lang="sl-SI" dirty="0">
                          <a:latin typeface="+mj-lt"/>
                        </a:rPr>
                        <a:t>3</a:t>
                      </a:r>
                    </a:p>
                  </a:txBody>
                  <a:tcPr/>
                </a:tc>
                <a:tc>
                  <a:txBody>
                    <a:bodyPr/>
                    <a:lstStyle/>
                    <a:p>
                      <a:pPr algn="ctr"/>
                      <a:r>
                        <a:rPr lang="sl-SI" sz="1800" b="1" kern="1200" dirty="0">
                          <a:solidFill>
                            <a:schemeClr val="dk1"/>
                          </a:solidFill>
                          <a:effectLst/>
                          <a:latin typeface="+mj-lt"/>
                          <a:ea typeface="+mn-ea"/>
                          <a:cs typeface="+mn-cs"/>
                        </a:rPr>
                        <a:t>USPOSOBLJENOST PRIJAVITELJA, KI JE POSLOVODEČI KONZORCIJSKI PARTNER ZA IZVEDBO PROJEKTA</a:t>
                      </a:r>
                      <a:endParaRPr lang="sl-SI" dirty="0">
                        <a:latin typeface="+mj-lt"/>
                      </a:endParaRPr>
                    </a:p>
                  </a:txBody>
                  <a:tcPr/>
                </a:tc>
                <a:tc>
                  <a:txBody>
                    <a:bodyPr/>
                    <a:lstStyle/>
                    <a:p>
                      <a:pPr algn="ctr"/>
                      <a:r>
                        <a:rPr lang="sl-SI" dirty="0">
                          <a:latin typeface="+mj-lt"/>
                        </a:rPr>
                        <a:t>3</a:t>
                      </a:r>
                    </a:p>
                  </a:txBody>
                  <a:tcPr/>
                </a:tc>
                <a:tc>
                  <a:txBody>
                    <a:bodyPr/>
                    <a:lstStyle/>
                    <a:p>
                      <a:pPr algn="ctr"/>
                      <a:r>
                        <a:rPr lang="sl-SI" dirty="0">
                          <a:latin typeface="+mj-lt"/>
                        </a:rPr>
                        <a:t>1</a:t>
                      </a:r>
                    </a:p>
                  </a:txBody>
                  <a:tcPr/>
                </a:tc>
                <a:tc>
                  <a:txBody>
                    <a:bodyPr/>
                    <a:lstStyle/>
                    <a:p>
                      <a:pPr algn="ctr"/>
                      <a:r>
                        <a:rPr lang="sl-SI" dirty="0">
                          <a:latin typeface="+mj-lt"/>
                        </a:rPr>
                        <a:t>/</a:t>
                      </a:r>
                    </a:p>
                  </a:txBody>
                  <a:tcPr/>
                </a:tc>
                <a:extLst>
                  <a:ext uri="{0D108BD9-81ED-4DB2-BD59-A6C34878D82A}">
                    <a16:rowId xmlns:a16="http://schemas.microsoft.com/office/drawing/2014/main" val="1479053147"/>
                  </a:ext>
                </a:extLst>
              </a:tr>
              <a:tr h="370840">
                <a:tc gridSpan="2">
                  <a:txBody>
                    <a:bodyPr/>
                    <a:lstStyle/>
                    <a:p>
                      <a:pPr algn="r"/>
                      <a:r>
                        <a:rPr lang="sl-SI" b="1" dirty="0">
                          <a:latin typeface="+mj-lt"/>
                        </a:rPr>
                        <a:t>Skupaj</a:t>
                      </a:r>
                    </a:p>
                  </a:txBody>
                  <a:tcPr/>
                </a:tc>
                <a:tc hMerge="1">
                  <a:txBody>
                    <a:bodyPr/>
                    <a:lstStyle/>
                    <a:p>
                      <a:pPr algn="r"/>
                      <a:r>
                        <a:rPr lang="sl-SI" dirty="0"/>
                        <a:t>Skupaj</a:t>
                      </a:r>
                    </a:p>
                  </a:txBody>
                  <a:tcPr/>
                </a:tc>
                <a:tc>
                  <a:txBody>
                    <a:bodyPr/>
                    <a:lstStyle/>
                    <a:p>
                      <a:pPr algn="ctr"/>
                      <a:r>
                        <a:rPr lang="sl-SI" b="1" dirty="0">
                          <a:latin typeface="+mj-lt"/>
                        </a:rPr>
                        <a:t>37</a:t>
                      </a:r>
                    </a:p>
                  </a:txBody>
                  <a:tcPr/>
                </a:tc>
                <a:tc>
                  <a:txBody>
                    <a:bodyPr/>
                    <a:lstStyle/>
                    <a:p>
                      <a:pPr algn="ctr"/>
                      <a:endParaRPr lang="sl-SI" b="1" dirty="0">
                        <a:latin typeface="+mj-lt"/>
                      </a:endParaRPr>
                    </a:p>
                  </a:txBody>
                  <a:tcPr/>
                </a:tc>
                <a:tc>
                  <a:txBody>
                    <a:bodyPr/>
                    <a:lstStyle/>
                    <a:p>
                      <a:pPr algn="ctr"/>
                      <a:endParaRPr lang="sl-SI" b="1" dirty="0">
                        <a:latin typeface="+mj-lt"/>
                      </a:endParaRPr>
                    </a:p>
                  </a:txBody>
                  <a:tcPr/>
                </a:tc>
                <a:extLst>
                  <a:ext uri="{0D108BD9-81ED-4DB2-BD59-A6C34878D82A}">
                    <a16:rowId xmlns:a16="http://schemas.microsoft.com/office/drawing/2014/main" val="2641182416"/>
                  </a:ext>
                </a:extLst>
              </a:tr>
            </a:tbl>
          </a:graphicData>
        </a:graphic>
      </p:graphicFrame>
    </p:spTree>
    <p:extLst>
      <p:ext uri="{BB962C8B-B14F-4D97-AF65-F5344CB8AC3E}">
        <p14:creationId xmlns:p14="http://schemas.microsoft.com/office/powerpoint/2010/main" val="439095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C6B35DF-4C18-A9DD-156B-96D91306FA5D}"/>
              </a:ext>
            </a:extLst>
          </p:cNvPr>
          <p:cNvSpPr>
            <a:spLocks noGrp="1"/>
          </p:cNvSpPr>
          <p:nvPr>
            <p:ph type="title"/>
          </p:nvPr>
        </p:nvSpPr>
        <p:spPr>
          <a:xfrm>
            <a:off x="759968" y="168295"/>
            <a:ext cx="10515600" cy="1325563"/>
          </a:xfrm>
        </p:spPr>
        <p:txBody>
          <a:bodyPr>
            <a:normAutofit/>
          </a:bodyPr>
          <a:lstStyle/>
          <a:p>
            <a:r>
              <a:rPr lang="sl-SI" sz="2400" b="1" dirty="0">
                <a:solidFill>
                  <a:srgbClr val="0070C0"/>
                </a:solidFill>
              </a:rPr>
              <a:t>SKLOP A – merila za izbor projekta</a:t>
            </a:r>
            <a:endParaRPr lang="sl-SI" sz="2400" dirty="0"/>
          </a:p>
        </p:txBody>
      </p:sp>
      <p:pic>
        <p:nvPicPr>
          <p:cNvPr id="4" name="Slika 1">
            <a:extLst>
              <a:ext uri="{FF2B5EF4-FFF2-40B4-BE49-F238E27FC236}">
                <a16:creationId xmlns:a16="http://schemas.microsoft.com/office/drawing/2014/main" id="{96BA7D40-A9B1-F8EE-7DC6-0B4B8D50D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890" y="500506"/>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AC244EAF-5E6A-D216-7E85-292D0C988EAC}"/>
              </a:ext>
            </a:extLst>
          </p:cNvPr>
          <p:cNvGraphicFramePr>
            <a:graphicFrameLocks noGrp="1"/>
          </p:cNvGraphicFramePr>
          <p:nvPr>
            <p:extLst>
              <p:ext uri="{D42A27DB-BD31-4B8C-83A1-F6EECF244321}">
                <p14:modId xmlns:p14="http://schemas.microsoft.com/office/powerpoint/2010/main" val="3314046272"/>
              </p:ext>
            </p:extLst>
          </p:nvPr>
        </p:nvGraphicFramePr>
        <p:xfrm>
          <a:off x="651256" y="1146386"/>
          <a:ext cx="10889488" cy="560832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554224">
                  <a:extLst>
                    <a:ext uri="{9D8B030D-6E8A-4147-A177-3AD203B41FA5}">
                      <a16:colId xmlns:a16="http://schemas.microsoft.com/office/drawing/2014/main" val="2716464906"/>
                    </a:ext>
                  </a:extLst>
                </a:gridCol>
                <a:gridCol w="676656">
                  <a:extLst>
                    <a:ext uri="{9D8B030D-6E8A-4147-A177-3AD203B41FA5}">
                      <a16:colId xmlns:a16="http://schemas.microsoft.com/office/drawing/2014/main" val="1302876541"/>
                    </a:ext>
                  </a:extLst>
                </a:gridCol>
                <a:gridCol w="5864959">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100" b="1" dirty="0">
                          <a:latin typeface="+mj-lt"/>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mj-lt"/>
                          <a:ea typeface="+mn-ea"/>
                          <a:cs typeface="+mn-cs"/>
                        </a:rPr>
                        <a:t>ŠTEVILO KONZORCIJSKIH PARTNERJEV IN TERITORIALNA POKRITOST OPERACIJE</a:t>
                      </a:r>
                      <a:endParaRPr lang="sl-SI" sz="1200" b="1" kern="1200" dirty="0">
                        <a:solidFill>
                          <a:schemeClr val="dk1"/>
                        </a:solidFill>
                        <a:latin typeface="+mj-lt"/>
                        <a:ea typeface="+mn-ea"/>
                        <a:cs typeface="+mn-cs"/>
                      </a:endParaRPr>
                    </a:p>
                  </a:txBody>
                  <a:tcPr/>
                </a:tc>
                <a:tc>
                  <a:txBody>
                    <a:bodyPr/>
                    <a:lstStyle/>
                    <a:p>
                      <a:pPr algn="ctr"/>
                      <a:r>
                        <a:rPr lang="sl-SI" sz="1200" b="1" dirty="0">
                          <a:latin typeface="+mj-lt"/>
                        </a:rPr>
                        <a:t>Skupaj </a:t>
                      </a:r>
                    </a:p>
                    <a:p>
                      <a:pPr algn="ctr"/>
                      <a:r>
                        <a:rPr lang="sl-SI" sz="1200" b="1" dirty="0">
                          <a:latin typeface="+mj-lt"/>
                        </a:rPr>
                        <a:t>8</a:t>
                      </a:r>
                    </a:p>
                  </a:txBody>
                  <a:tcPr/>
                </a:tc>
                <a:tc>
                  <a:txBody>
                    <a:bodyPr/>
                    <a:lstStyle/>
                    <a:p>
                      <a:endParaRPr lang="sl-SI" dirty="0">
                        <a:latin typeface="+mj-lt"/>
                      </a:endParaRPr>
                    </a:p>
                  </a:txBody>
                  <a:tcPr/>
                </a:tc>
                <a:tc>
                  <a:txBody>
                    <a:bodyPr/>
                    <a:lstStyle/>
                    <a:p>
                      <a:pPr algn="ctr"/>
                      <a:endParaRPr lang="sl-SI" dirty="0">
                        <a:latin typeface="+mj-lt"/>
                      </a:endParaRPr>
                    </a:p>
                  </a:txBody>
                  <a:tcPr/>
                </a:tc>
                <a:extLst>
                  <a:ext uri="{0D108BD9-81ED-4DB2-BD59-A6C34878D82A}">
                    <a16:rowId xmlns:a16="http://schemas.microsoft.com/office/drawing/2014/main" val="1175461904"/>
                  </a:ext>
                </a:extLst>
              </a:tr>
              <a:tr h="370840">
                <a:tc>
                  <a:txBody>
                    <a:bodyPr/>
                    <a:lstStyle/>
                    <a:p>
                      <a:r>
                        <a:rPr lang="sl-SI" sz="1200" dirty="0"/>
                        <a:t>1.1.</a:t>
                      </a:r>
                    </a:p>
                  </a:txBody>
                  <a:tcPr/>
                </a:tc>
                <a:tc>
                  <a:txBody>
                    <a:bodyPr/>
                    <a:lstStyle/>
                    <a:p>
                      <a:r>
                        <a:rPr lang="sl-SI" sz="1200" b="1" kern="1200" dirty="0">
                          <a:solidFill>
                            <a:schemeClr val="dk1"/>
                          </a:solidFill>
                          <a:effectLst/>
                          <a:latin typeface="+mj-lt"/>
                          <a:ea typeface="+mn-ea"/>
                          <a:cs typeface="+mn-cs"/>
                        </a:rPr>
                        <a:t>Število </a:t>
                      </a:r>
                      <a:r>
                        <a:rPr lang="sl-SI" sz="1200" b="1" kern="1200" dirty="0" err="1">
                          <a:solidFill>
                            <a:schemeClr val="dk1"/>
                          </a:solidFill>
                          <a:effectLst/>
                          <a:latin typeface="+mj-lt"/>
                          <a:ea typeface="+mn-ea"/>
                          <a:cs typeface="+mn-cs"/>
                        </a:rPr>
                        <a:t>konzorcijskih</a:t>
                      </a:r>
                      <a:r>
                        <a:rPr lang="sl-SI" sz="1200" b="1" kern="1200" dirty="0">
                          <a:solidFill>
                            <a:schemeClr val="dk1"/>
                          </a:solidFill>
                          <a:effectLst/>
                          <a:latin typeface="+mj-lt"/>
                          <a:ea typeface="+mn-ea"/>
                          <a:cs typeface="+mn-cs"/>
                        </a:rPr>
                        <a:t> partnerjev</a:t>
                      </a:r>
                      <a:endParaRPr lang="sl-SI" sz="1200" dirty="0">
                        <a:latin typeface="+mj-lt"/>
                      </a:endParaRPr>
                    </a:p>
                  </a:txBody>
                  <a:tcPr/>
                </a:tc>
                <a:tc>
                  <a:txBody>
                    <a:bodyPr/>
                    <a:lstStyle/>
                    <a:p>
                      <a:pPr algn="ctr"/>
                      <a:r>
                        <a:rPr lang="sl-SI" sz="1200" dirty="0">
                          <a:latin typeface="+mj-lt"/>
                        </a:rPr>
                        <a:t>4</a:t>
                      </a:r>
                    </a:p>
                  </a:txBody>
                  <a:tcPr/>
                </a:tc>
                <a:tc>
                  <a:txBody>
                    <a:bodyPr/>
                    <a:lstStyle/>
                    <a:p>
                      <a:pPr marL="171450" indent="-171450">
                        <a:buFont typeface="Arial" panose="020B0604020202020204" pitchFamily="34" charset="0"/>
                        <a:buChar char="•"/>
                      </a:pPr>
                      <a:r>
                        <a:rPr lang="sl-SI" sz="1100" kern="1200" dirty="0">
                          <a:solidFill>
                            <a:schemeClr val="dk1"/>
                          </a:solidFill>
                          <a:effectLst/>
                          <a:latin typeface="+mj-lt"/>
                          <a:ea typeface="+mn-ea"/>
                          <a:cs typeface="+mn-cs"/>
                        </a:rPr>
                        <a:t>Pet (5) ali več </a:t>
                      </a:r>
                      <a:r>
                        <a:rPr lang="sl-SI" sz="1100" kern="1200" dirty="0" err="1">
                          <a:solidFill>
                            <a:schemeClr val="dk1"/>
                          </a:solidFill>
                          <a:effectLst/>
                          <a:latin typeface="+mj-lt"/>
                          <a:ea typeface="+mn-ea"/>
                          <a:cs typeface="+mn-cs"/>
                        </a:rPr>
                        <a:t>konzorcijskih</a:t>
                      </a:r>
                      <a:r>
                        <a:rPr lang="sl-SI" sz="1100" kern="1200" dirty="0">
                          <a:solidFill>
                            <a:schemeClr val="dk1"/>
                          </a:solidFill>
                          <a:effectLst/>
                          <a:latin typeface="+mj-lt"/>
                          <a:ea typeface="+mn-ea"/>
                          <a:cs typeface="+mn-cs"/>
                        </a:rPr>
                        <a:t> partnerjev (vključno s </a:t>
                      </a:r>
                      <a:r>
                        <a:rPr lang="sl-SI" sz="1100" kern="1200" dirty="0" err="1">
                          <a:solidFill>
                            <a:schemeClr val="dk1"/>
                          </a:solidFill>
                          <a:effectLst/>
                          <a:latin typeface="+mj-lt"/>
                          <a:ea typeface="+mn-ea"/>
                          <a:cs typeface="+mn-cs"/>
                        </a:rPr>
                        <a:t>poslovodečim</a:t>
                      </a:r>
                      <a:r>
                        <a:rPr lang="sl-SI" sz="1100" kern="1200" dirty="0">
                          <a:solidFill>
                            <a:schemeClr val="dk1"/>
                          </a:solidFill>
                          <a:effectLst/>
                          <a:latin typeface="+mj-lt"/>
                          <a:ea typeface="+mn-ea"/>
                          <a:cs typeface="+mn-cs"/>
                        </a:rPr>
                        <a:t>) – 4 točke</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Štirje (4) </a:t>
                      </a:r>
                      <a:r>
                        <a:rPr lang="sl-SI" sz="1100" kern="1200" dirty="0" err="1">
                          <a:solidFill>
                            <a:schemeClr val="dk1"/>
                          </a:solidFill>
                          <a:effectLst/>
                          <a:latin typeface="+mj-lt"/>
                          <a:ea typeface="+mn-ea"/>
                          <a:cs typeface="+mn-cs"/>
                        </a:rPr>
                        <a:t>konzorcijski</a:t>
                      </a:r>
                      <a:r>
                        <a:rPr lang="sl-SI" sz="1100" kern="1200" dirty="0">
                          <a:solidFill>
                            <a:schemeClr val="dk1"/>
                          </a:solidFill>
                          <a:effectLst/>
                          <a:latin typeface="+mj-lt"/>
                          <a:ea typeface="+mn-ea"/>
                          <a:cs typeface="+mn-cs"/>
                        </a:rPr>
                        <a:t> partnerji (vključno s </a:t>
                      </a:r>
                      <a:r>
                        <a:rPr lang="sl-SI" sz="1100" kern="1200" dirty="0" err="1">
                          <a:solidFill>
                            <a:schemeClr val="dk1"/>
                          </a:solidFill>
                          <a:effectLst/>
                          <a:latin typeface="+mj-lt"/>
                          <a:ea typeface="+mn-ea"/>
                          <a:cs typeface="+mn-cs"/>
                        </a:rPr>
                        <a:t>poslovodečim</a:t>
                      </a:r>
                      <a:r>
                        <a:rPr lang="sl-SI" sz="1100" kern="1200" dirty="0">
                          <a:solidFill>
                            <a:schemeClr val="dk1"/>
                          </a:solidFill>
                          <a:effectLst/>
                          <a:latin typeface="+mj-lt"/>
                          <a:ea typeface="+mn-ea"/>
                          <a:cs typeface="+mn-cs"/>
                        </a:rPr>
                        <a:t>) – 2 točki</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Od 0 do 3 </a:t>
                      </a:r>
                      <a:r>
                        <a:rPr lang="sl-SI" sz="1100" kern="1200" dirty="0" err="1">
                          <a:solidFill>
                            <a:schemeClr val="dk1"/>
                          </a:solidFill>
                          <a:effectLst/>
                          <a:latin typeface="+mj-lt"/>
                          <a:ea typeface="+mn-ea"/>
                          <a:cs typeface="+mn-cs"/>
                        </a:rPr>
                        <a:t>konzorcijski</a:t>
                      </a:r>
                      <a:r>
                        <a:rPr lang="sl-SI" sz="1100" kern="1200" dirty="0">
                          <a:solidFill>
                            <a:schemeClr val="dk1"/>
                          </a:solidFill>
                          <a:effectLst/>
                          <a:latin typeface="+mj-lt"/>
                          <a:ea typeface="+mn-ea"/>
                          <a:cs typeface="+mn-cs"/>
                        </a:rPr>
                        <a:t> partnerji (vključno s </a:t>
                      </a:r>
                      <a:r>
                        <a:rPr lang="sl-SI" sz="1100" kern="1200" dirty="0" err="1">
                          <a:solidFill>
                            <a:schemeClr val="dk1"/>
                          </a:solidFill>
                          <a:effectLst/>
                          <a:latin typeface="+mj-lt"/>
                          <a:ea typeface="+mn-ea"/>
                          <a:cs typeface="+mn-cs"/>
                        </a:rPr>
                        <a:t>poslovodečim</a:t>
                      </a:r>
                      <a:r>
                        <a:rPr lang="sl-SI" sz="1100" kern="1200" dirty="0">
                          <a:solidFill>
                            <a:schemeClr val="dk1"/>
                          </a:solidFill>
                          <a:effectLst/>
                          <a:latin typeface="+mj-lt"/>
                          <a:ea typeface="+mn-ea"/>
                          <a:cs typeface="+mn-cs"/>
                        </a:rPr>
                        <a:t>) – 0 točk</a:t>
                      </a:r>
                    </a:p>
                  </a:txBody>
                  <a:tcPr/>
                </a:tc>
                <a:tc>
                  <a:txBody>
                    <a:bodyPr/>
                    <a:lstStyle/>
                    <a:p>
                      <a:pPr marL="171450" indent="-171450">
                        <a:buFont typeface="Arial" panose="020B0604020202020204" pitchFamily="34" charset="0"/>
                        <a:buChar char="•"/>
                      </a:pPr>
                      <a:r>
                        <a:rPr lang="sl-SI" sz="1050" kern="1200" dirty="0">
                          <a:solidFill>
                            <a:schemeClr val="dk1"/>
                          </a:solidFill>
                          <a:effectLst/>
                          <a:latin typeface="+mj-lt"/>
                          <a:ea typeface="+mn-ea"/>
                          <a:cs typeface="+mn-cs"/>
                        </a:rPr>
                        <a:t>Točka 1.2. prijavnice</a:t>
                      </a:r>
                    </a:p>
                    <a:p>
                      <a:pPr marL="171450" indent="-171450">
                        <a:buFont typeface="Arial" panose="020B0604020202020204" pitchFamily="34" charset="0"/>
                        <a:buChar char="•"/>
                      </a:pPr>
                      <a:r>
                        <a:rPr lang="sl-SI" sz="1050" kern="1200" dirty="0">
                          <a:solidFill>
                            <a:schemeClr val="dk1"/>
                          </a:solidFill>
                          <a:effectLst/>
                          <a:latin typeface="+mj-lt"/>
                          <a:ea typeface="+mn-ea"/>
                          <a:cs typeface="+mn-cs"/>
                        </a:rPr>
                        <a:t>Priloga 2a  prijavnice seznam konzorcija partnerjev</a:t>
                      </a:r>
                    </a:p>
                    <a:p>
                      <a:pPr marL="171450" indent="-171450">
                        <a:buFont typeface="Arial" panose="020B0604020202020204" pitchFamily="34" charset="0"/>
                        <a:buChar char="•"/>
                      </a:pPr>
                      <a:r>
                        <a:rPr lang="sl-SI" sz="1050" kern="1200" dirty="0">
                          <a:solidFill>
                            <a:schemeClr val="dk1"/>
                          </a:solidFill>
                          <a:effectLst/>
                          <a:latin typeface="+mj-lt"/>
                          <a:ea typeface="+mn-ea"/>
                          <a:cs typeface="+mn-cs"/>
                        </a:rPr>
                        <a:t>Priloga 2d prijavnice – </a:t>
                      </a:r>
                      <a:r>
                        <a:rPr lang="sl-SI" sz="1050" kern="1200" dirty="0" err="1">
                          <a:solidFill>
                            <a:schemeClr val="dk1"/>
                          </a:solidFill>
                          <a:effectLst/>
                          <a:latin typeface="+mj-lt"/>
                          <a:ea typeface="+mn-ea"/>
                          <a:cs typeface="+mn-cs"/>
                        </a:rPr>
                        <a:t>konzorcijska</a:t>
                      </a:r>
                      <a:r>
                        <a:rPr lang="sl-SI" sz="1050" kern="1200" dirty="0">
                          <a:solidFill>
                            <a:schemeClr val="dk1"/>
                          </a:solidFill>
                          <a:effectLst/>
                          <a:latin typeface="+mj-lt"/>
                          <a:ea typeface="+mn-ea"/>
                          <a:cs typeface="+mn-cs"/>
                        </a:rPr>
                        <a:t> pogodba</a:t>
                      </a:r>
                    </a:p>
                  </a:txBody>
                  <a:tcPr/>
                </a:tc>
                <a:extLst>
                  <a:ext uri="{0D108BD9-81ED-4DB2-BD59-A6C34878D82A}">
                    <a16:rowId xmlns:a16="http://schemas.microsoft.com/office/drawing/2014/main" val="1080729613"/>
                  </a:ext>
                </a:extLst>
              </a:tr>
              <a:tr h="370840">
                <a:tc>
                  <a:txBody>
                    <a:bodyPr/>
                    <a:lstStyle/>
                    <a:p>
                      <a:r>
                        <a:rPr lang="sl-SI" sz="1200" dirty="0"/>
                        <a:t>1.2.</a:t>
                      </a:r>
                    </a:p>
                  </a:txBody>
                  <a:tcPr/>
                </a:tc>
                <a:tc>
                  <a:txBody>
                    <a:bodyPr/>
                    <a:lstStyle/>
                    <a:p>
                      <a:r>
                        <a:rPr lang="sl-SI" sz="1200" b="1" kern="1200" dirty="0">
                          <a:solidFill>
                            <a:schemeClr val="dk1"/>
                          </a:solidFill>
                          <a:effectLst/>
                          <a:latin typeface="+mj-lt"/>
                          <a:ea typeface="+mn-ea"/>
                          <a:cs typeface="+mn-cs"/>
                        </a:rPr>
                        <a:t>Teritorialna pokritost operacije</a:t>
                      </a:r>
                    </a:p>
                  </a:txBody>
                  <a:tcPr/>
                </a:tc>
                <a:tc>
                  <a:txBody>
                    <a:bodyPr/>
                    <a:lstStyle/>
                    <a:p>
                      <a:pPr algn="ctr"/>
                      <a:r>
                        <a:rPr lang="sl-SI" sz="1200" b="0" kern="1200" dirty="0">
                          <a:solidFill>
                            <a:schemeClr val="dk1"/>
                          </a:solidFill>
                          <a:effectLst/>
                          <a:latin typeface="+mj-lt"/>
                          <a:ea typeface="+mn-ea"/>
                          <a:cs typeface="+mn-cs"/>
                        </a:rPr>
                        <a:t>4</a:t>
                      </a:r>
                    </a:p>
                  </a:txBody>
                  <a:tcPr/>
                </a:tc>
                <a:tc>
                  <a:txBody>
                    <a:bodyPr/>
                    <a:lstStyle/>
                    <a:p>
                      <a:r>
                        <a:rPr lang="sl-SI" sz="1050" b="1" kern="1200" dirty="0">
                          <a:solidFill>
                            <a:schemeClr val="dk1"/>
                          </a:solidFill>
                          <a:effectLst/>
                          <a:latin typeface="+mj-lt"/>
                          <a:ea typeface="+mn-ea"/>
                          <a:cs typeface="+mn-cs"/>
                        </a:rPr>
                        <a:t>KRVS: </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bo izvajal v treh (3) ali več statističnih regijah KRVS. – 2 točki</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bo izvajal v dveh (2) ali eni (1) statistični regiji KRVS. – 1 točka</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ne bo izvajal v statističnih regijah KRVS. – 0 točk</a:t>
                      </a:r>
                    </a:p>
                    <a:p>
                      <a:endParaRPr lang="sl-SI" sz="1100" kern="1200" dirty="0">
                        <a:solidFill>
                          <a:schemeClr val="dk1"/>
                        </a:solidFill>
                        <a:effectLst/>
                        <a:latin typeface="+mj-lt"/>
                        <a:ea typeface="+mn-ea"/>
                        <a:cs typeface="+mn-cs"/>
                      </a:endParaRPr>
                    </a:p>
                    <a:p>
                      <a:r>
                        <a:rPr lang="sl-SI" sz="1100" b="1" kern="1200" dirty="0">
                          <a:solidFill>
                            <a:schemeClr val="dk1"/>
                          </a:solidFill>
                          <a:effectLst/>
                          <a:latin typeface="+mj-lt"/>
                          <a:ea typeface="+mn-ea"/>
                          <a:cs typeface="+mn-cs"/>
                        </a:rPr>
                        <a:t>KRZS:</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bo izvajal v treh (3) ali več statističnih regijah KRZS. – 2 točki</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bo izvajal v dveh (2) ali eni (1) statistični regiji KRZS. – 1 točka</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Program usposabljanja za mladinske delavce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se ne bo izvajal v statističnih regijah KRZS. – 0 točk</a:t>
                      </a:r>
                    </a:p>
                  </a:txBody>
                  <a:tcPr/>
                </a:tc>
                <a:tc>
                  <a:txBody>
                    <a:bodyPr/>
                    <a:lstStyle/>
                    <a:p>
                      <a:r>
                        <a:rPr lang="sl-SI" sz="1050" kern="1200" dirty="0">
                          <a:solidFill>
                            <a:schemeClr val="dk1"/>
                          </a:solidFill>
                          <a:effectLst/>
                          <a:latin typeface="+mj-lt"/>
                          <a:ea typeface="+mn-ea"/>
                          <a:cs typeface="+mn-cs"/>
                        </a:rPr>
                        <a:t>Točka 1.2. prijavnice</a:t>
                      </a:r>
                    </a:p>
                  </a:txBody>
                  <a:tcPr/>
                </a:tc>
                <a:extLst>
                  <a:ext uri="{0D108BD9-81ED-4DB2-BD59-A6C34878D82A}">
                    <a16:rowId xmlns:a16="http://schemas.microsoft.com/office/drawing/2014/main" val="3022417323"/>
                  </a:ext>
                </a:extLst>
              </a:tr>
            </a:tbl>
          </a:graphicData>
        </a:graphic>
      </p:graphicFrame>
    </p:spTree>
    <p:extLst>
      <p:ext uri="{BB962C8B-B14F-4D97-AF65-F5344CB8AC3E}">
        <p14:creationId xmlns:p14="http://schemas.microsoft.com/office/powerpoint/2010/main" val="2203148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C9189DC3-5CC7-F713-3C7E-A638EA87DAA7}"/>
              </a:ext>
            </a:extLst>
          </p:cNvPr>
          <p:cNvSpPr>
            <a:spLocks noGrp="1"/>
          </p:cNvSpPr>
          <p:nvPr>
            <p:ph idx="1"/>
          </p:nvPr>
        </p:nvSpPr>
        <p:spPr>
          <a:xfrm>
            <a:off x="838200" y="1430115"/>
            <a:ext cx="5715000" cy="3550317"/>
          </a:xfrm>
        </p:spPr>
        <p:txBody>
          <a:bodyPr>
            <a:normAutofit/>
          </a:bodyPr>
          <a:lstStyle/>
          <a:p>
            <a:pPr marL="0" indent="0">
              <a:buNone/>
            </a:pPr>
            <a:r>
              <a:rPr lang="sl-SI" dirty="0"/>
              <a:t>Javni razpis je deljen na dva sklopa: </a:t>
            </a:r>
          </a:p>
          <a:p>
            <a:pPr marL="0" indent="0">
              <a:buNone/>
            </a:pPr>
            <a:endParaRPr lang="sl-SI" sz="1700" dirty="0">
              <a:latin typeface="+mj-lt"/>
            </a:endParaRPr>
          </a:p>
          <a:p>
            <a:pPr lvl="1"/>
            <a:r>
              <a:rPr lang="sl-SI" b="1" dirty="0">
                <a:solidFill>
                  <a:srgbClr val="0070C0"/>
                </a:solidFill>
                <a:latin typeface="+mj-lt"/>
                <a:ea typeface="+mj-ea"/>
                <a:cs typeface="+mj-cs"/>
              </a:rPr>
              <a:t>SKLOP</a:t>
            </a:r>
            <a:r>
              <a:rPr lang="sl-SI" dirty="0">
                <a:ln w="0"/>
                <a:solidFill>
                  <a:schemeClr val="accent1"/>
                </a:solidFill>
                <a:effectLst>
                  <a:outerShdw blurRad="38100" dist="25400" dir="5400000" algn="ctr" rotWithShape="0">
                    <a:srgbClr val="6E747A">
                      <a:alpha val="43000"/>
                    </a:srgbClr>
                  </a:outerShdw>
                </a:effectLst>
                <a:latin typeface="+mj-lt"/>
              </a:rPr>
              <a:t> </a:t>
            </a:r>
            <a:r>
              <a:rPr lang="sl-SI" b="1" dirty="0">
                <a:solidFill>
                  <a:srgbClr val="0070C0"/>
                </a:solidFill>
                <a:latin typeface="+mj-lt"/>
                <a:ea typeface="+mj-ea"/>
                <a:cs typeface="+mj-cs"/>
              </a:rPr>
              <a:t>A</a:t>
            </a:r>
            <a:r>
              <a:rPr lang="sl-SI" dirty="0">
                <a:ln w="0"/>
                <a:solidFill>
                  <a:schemeClr val="accent1"/>
                </a:solidFill>
                <a:effectLst>
                  <a:outerShdw blurRad="38100" dist="25400" dir="5400000" algn="ctr" rotWithShape="0">
                    <a:srgbClr val="6E747A">
                      <a:alpha val="43000"/>
                    </a:srgbClr>
                  </a:outerShdw>
                </a:effectLst>
                <a:latin typeface="+mj-lt"/>
              </a:rPr>
              <a:t> </a:t>
            </a:r>
            <a:r>
              <a:rPr lang="sl-SI" dirty="0">
                <a:latin typeface="+mj-lt"/>
              </a:rPr>
              <a:t>– ena operacija v obliki konzorcija partnerjev na nacionalni ravni</a:t>
            </a:r>
          </a:p>
          <a:p>
            <a:pPr marL="457200" lvl="1" indent="0">
              <a:buNone/>
            </a:pPr>
            <a:endParaRPr lang="sl-SI" dirty="0">
              <a:latin typeface="+mj-lt"/>
            </a:endParaRPr>
          </a:p>
          <a:p>
            <a:pPr lvl="1"/>
            <a:r>
              <a:rPr lang="sl-SI" b="1" dirty="0">
                <a:solidFill>
                  <a:srgbClr val="0070C0"/>
                </a:solidFill>
                <a:latin typeface="+mj-lt"/>
                <a:ea typeface="+mj-ea"/>
                <a:cs typeface="+mj-cs"/>
              </a:rPr>
              <a:t>SKLOP B </a:t>
            </a:r>
            <a:r>
              <a:rPr lang="sl-SI" dirty="0">
                <a:latin typeface="+mj-lt"/>
              </a:rPr>
              <a:t>– 51 operacij (pilotni projekti na lokalni ravni), od tega 24 v KRZS* in 27 v KRVS**</a:t>
            </a:r>
          </a:p>
          <a:p>
            <a:pPr marL="457200" lvl="1" indent="0">
              <a:buNone/>
            </a:pPr>
            <a:endParaRPr lang="sl-SI" dirty="0"/>
          </a:p>
          <a:p>
            <a:pPr marL="457200" lvl="1" indent="0">
              <a:buNone/>
            </a:pPr>
            <a:endParaRPr lang="sl-SI" dirty="0"/>
          </a:p>
        </p:txBody>
      </p:sp>
      <p:pic>
        <p:nvPicPr>
          <p:cNvPr id="6" name="Slika 1">
            <a:extLst>
              <a:ext uri="{FF2B5EF4-FFF2-40B4-BE49-F238E27FC236}">
                <a16:creationId xmlns:a16="http://schemas.microsoft.com/office/drawing/2014/main" id="{63CDA764-333A-2E33-C28D-90646A4D87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oljeZBesedilom 12">
            <a:extLst>
              <a:ext uri="{FF2B5EF4-FFF2-40B4-BE49-F238E27FC236}">
                <a16:creationId xmlns:a16="http://schemas.microsoft.com/office/drawing/2014/main" id="{4CAE47F2-39F1-80BB-4033-AACD1D8C7D1D}"/>
              </a:ext>
            </a:extLst>
          </p:cNvPr>
          <p:cNvSpPr txBox="1"/>
          <p:nvPr/>
        </p:nvSpPr>
        <p:spPr>
          <a:xfrm>
            <a:off x="7923652" y="2511552"/>
            <a:ext cx="3239113" cy="2554545"/>
          </a:xfrm>
          <a:prstGeom prst="rect">
            <a:avLst/>
          </a:prstGeom>
          <a:noFill/>
        </p:spPr>
        <p:txBody>
          <a:bodyPr wrap="square">
            <a:spAutoFit/>
          </a:bodyPr>
          <a:lstStyle/>
          <a:p>
            <a:pPr marL="457200" lvl="1" indent="0">
              <a:buNone/>
            </a:pPr>
            <a:r>
              <a:rPr lang="sl-SI" sz="2000" dirty="0">
                <a:latin typeface="+mj-lt"/>
                <a:ea typeface="Times New Roman" panose="02020603050405020304" pitchFamily="18" charset="0"/>
              </a:rPr>
              <a:t>N</a:t>
            </a:r>
            <a:r>
              <a:rPr lang="sl-SI" sz="2000" dirty="0">
                <a:effectLst/>
                <a:latin typeface="+mj-lt"/>
                <a:ea typeface="Times New Roman" panose="02020603050405020304" pitchFamily="18" charset="0"/>
              </a:rPr>
              <a:t>acionalno podporno okolje v mladinskem sektorju, ki bo na voljo mladim in mladinskim delavcem za </a:t>
            </a:r>
            <a:r>
              <a:rPr lang="lt-LT" sz="2000" dirty="0">
                <a:effectLst/>
                <a:latin typeface="+mj-lt"/>
                <a:ea typeface="Times New Roman" panose="02020603050405020304" pitchFamily="18" charset="0"/>
              </a:rPr>
              <a:t>učinkovit</a:t>
            </a:r>
            <a:r>
              <a:rPr lang="sl-SI" sz="2000" dirty="0">
                <a:effectLst/>
                <a:latin typeface="+mj-lt"/>
                <a:ea typeface="Times New Roman" panose="02020603050405020304" pitchFamily="18" charset="0"/>
              </a:rPr>
              <a:t>o</a:t>
            </a:r>
            <a:r>
              <a:rPr lang="lt-LT" sz="2000" dirty="0">
                <a:effectLst/>
                <a:latin typeface="+mj-lt"/>
                <a:ea typeface="Times New Roman" panose="02020603050405020304" pitchFamily="18" charset="0"/>
              </a:rPr>
              <a:t> naslavljanj</a:t>
            </a:r>
            <a:r>
              <a:rPr lang="sl-SI" sz="2000" dirty="0">
                <a:effectLst/>
                <a:latin typeface="+mj-lt"/>
                <a:ea typeface="Times New Roman" panose="02020603050405020304" pitchFamily="18" charset="0"/>
              </a:rPr>
              <a:t>e</a:t>
            </a:r>
            <a:r>
              <a:rPr lang="lt-LT" sz="2000" dirty="0">
                <a:effectLst/>
                <a:latin typeface="+mj-lt"/>
                <a:ea typeface="Times New Roman" panose="02020603050405020304" pitchFamily="18" charset="0"/>
              </a:rPr>
              <a:t> problematike prekarnosti med mladimi</a:t>
            </a:r>
            <a:r>
              <a:rPr lang="sl-SI" sz="2000" dirty="0">
                <a:effectLst/>
                <a:latin typeface="+mj-lt"/>
                <a:ea typeface="Times New Roman" panose="02020603050405020304" pitchFamily="18" charset="0"/>
              </a:rPr>
              <a:t>.</a:t>
            </a:r>
            <a:r>
              <a:rPr lang="sl-SI" sz="2000" b="1" dirty="0">
                <a:effectLst/>
                <a:latin typeface="+mj-lt"/>
                <a:ea typeface="Times New Roman" panose="02020603050405020304" pitchFamily="18" charset="0"/>
              </a:rPr>
              <a:t> </a:t>
            </a:r>
            <a:endParaRPr lang="sl-SI" sz="2000" dirty="0">
              <a:effectLst/>
              <a:latin typeface="+mj-lt"/>
              <a:ea typeface="Times New Roman" panose="02020603050405020304" pitchFamily="18" charset="0"/>
            </a:endParaRPr>
          </a:p>
        </p:txBody>
      </p:sp>
      <p:sp>
        <p:nvSpPr>
          <p:cNvPr id="14" name="Desni zaviti oklepaj 13">
            <a:extLst>
              <a:ext uri="{FF2B5EF4-FFF2-40B4-BE49-F238E27FC236}">
                <a16:creationId xmlns:a16="http://schemas.microsoft.com/office/drawing/2014/main" id="{7BB0A868-B72D-DA92-3E75-F5E9A79CBF5E}"/>
              </a:ext>
            </a:extLst>
          </p:cNvPr>
          <p:cNvSpPr/>
          <p:nvPr/>
        </p:nvSpPr>
        <p:spPr>
          <a:xfrm>
            <a:off x="7086600" y="2511552"/>
            <a:ext cx="810768" cy="2267712"/>
          </a:xfrm>
          <a:prstGeom prst="rightBrace">
            <a:avLst/>
          </a:prstGeom>
          <a:ln>
            <a:solidFill>
              <a:srgbClr val="3E8BCA"/>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sl-SI">
              <a:solidFill>
                <a:srgbClr val="3E8BCA"/>
              </a:solidFill>
            </a:endParaRPr>
          </a:p>
        </p:txBody>
      </p:sp>
      <p:sp>
        <p:nvSpPr>
          <p:cNvPr id="2" name="Označba mesta vsebine 2">
            <a:extLst>
              <a:ext uri="{FF2B5EF4-FFF2-40B4-BE49-F238E27FC236}">
                <a16:creationId xmlns:a16="http://schemas.microsoft.com/office/drawing/2014/main" id="{D8E07EFF-2FD3-AC4E-3FC9-1C20FAA453FF}"/>
              </a:ext>
            </a:extLst>
          </p:cNvPr>
          <p:cNvSpPr txBox="1">
            <a:spLocks/>
          </p:cNvSpPr>
          <p:nvPr/>
        </p:nvSpPr>
        <p:spPr>
          <a:xfrm>
            <a:off x="969264" y="5336921"/>
            <a:ext cx="5452872" cy="905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sl-SI" sz="2000">
                <a:latin typeface="+mj-lt"/>
              </a:rPr>
              <a:t>* KRZS = Kohezijska regija Zahodna Slovenija</a:t>
            </a:r>
          </a:p>
          <a:p>
            <a:pPr marL="457200" lvl="1" indent="0">
              <a:buFont typeface="Arial" panose="020B0604020202020204" pitchFamily="34" charset="0"/>
              <a:buNone/>
            </a:pPr>
            <a:r>
              <a:rPr lang="sl-SI" sz="2000">
                <a:latin typeface="+mj-lt"/>
              </a:rPr>
              <a:t>**KRVS = Kohezijska regija Vzhodna Slovenija</a:t>
            </a:r>
          </a:p>
          <a:p>
            <a:endParaRPr lang="sl-SI" dirty="0"/>
          </a:p>
        </p:txBody>
      </p:sp>
    </p:spTree>
    <p:extLst>
      <p:ext uri="{BB962C8B-B14F-4D97-AF65-F5344CB8AC3E}">
        <p14:creationId xmlns:p14="http://schemas.microsoft.com/office/powerpoint/2010/main" val="1986114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6758008-D35A-06C7-2090-9C92211B9BF7}"/>
              </a:ext>
            </a:extLst>
          </p:cNvPr>
          <p:cNvSpPr>
            <a:spLocks noGrp="1"/>
          </p:cNvSpPr>
          <p:nvPr>
            <p:ph type="title"/>
          </p:nvPr>
        </p:nvSpPr>
        <p:spPr>
          <a:xfrm>
            <a:off x="838200" y="36661"/>
            <a:ext cx="10515600" cy="1325563"/>
          </a:xfrm>
        </p:spPr>
        <p:txBody>
          <a:bodyPr>
            <a:normAutofit/>
          </a:bodyPr>
          <a:lstStyle/>
          <a:p>
            <a:r>
              <a:rPr lang="sl-SI" sz="2400" b="1" dirty="0">
                <a:solidFill>
                  <a:srgbClr val="0070C0"/>
                </a:solidFill>
              </a:rPr>
              <a:t>SKLOP A – merila za izbor projekta</a:t>
            </a:r>
            <a:endParaRPr lang="sl-SI" sz="2400" dirty="0"/>
          </a:p>
        </p:txBody>
      </p:sp>
      <p:graphicFrame>
        <p:nvGraphicFramePr>
          <p:cNvPr id="4" name="Tabela 5">
            <a:extLst>
              <a:ext uri="{FF2B5EF4-FFF2-40B4-BE49-F238E27FC236}">
                <a16:creationId xmlns:a16="http://schemas.microsoft.com/office/drawing/2014/main" id="{0082B5E0-38E5-17C4-40A2-75B9F517FD1C}"/>
              </a:ext>
            </a:extLst>
          </p:cNvPr>
          <p:cNvGraphicFramePr>
            <a:graphicFrameLocks noGrp="1"/>
          </p:cNvGraphicFramePr>
          <p:nvPr>
            <p:extLst>
              <p:ext uri="{D42A27DB-BD31-4B8C-83A1-F6EECF244321}">
                <p14:modId xmlns:p14="http://schemas.microsoft.com/office/powerpoint/2010/main" val="1610161052"/>
              </p:ext>
            </p:extLst>
          </p:nvPr>
        </p:nvGraphicFramePr>
        <p:xfrm>
          <a:off x="158497" y="1033465"/>
          <a:ext cx="11759182" cy="5534847"/>
        </p:xfrm>
        <a:graphic>
          <a:graphicData uri="http://schemas.openxmlformats.org/drawingml/2006/table">
            <a:tbl>
              <a:tblPr firstRow="1" bandRow="1">
                <a:tableStyleId>{7DF18680-E054-41AD-8BC1-D1AEF772440D}</a:tableStyleId>
              </a:tblPr>
              <a:tblGrid>
                <a:gridCol w="553228">
                  <a:extLst>
                    <a:ext uri="{9D8B030D-6E8A-4147-A177-3AD203B41FA5}">
                      <a16:colId xmlns:a16="http://schemas.microsoft.com/office/drawing/2014/main" val="2969438054"/>
                    </a:ext>
                  </a:extLst>
                </a:gridCol>
                <a:gridCol w="2324083">
                  <a:extLst>
                    <a:ext uri="{9D8B030D-6E8A-4147-A177-3AD203B41FA5}">
                      <a16:colId xmlns:a16="http://schemas.microsoft.com/office/drawing/2014/main" val="2716464906"/>
                    </a:ext>
                  </a:extLst>
                </a:gridCol>
                <a:gridCol w="926592">
                  <a:extLst>
                    <a:ext uri="{9D8B030D-6E8A-4147-A177-3AD203B41FA5}">
                      <a16:colId xmlns:a16="http://schemas.microsoft.com/office/drawing/2014/main" val="1302876541"/>
                    </a:ext>
                  </a:extLst>
                </a:gridCol>
                <a:gridCol w="6937248">
                  <a:extLst>
                    <a:ext uri="{9D8B030D-6E8A-4147-A177-3AD203B41FA5}">
                      <a16:colId xmlns:a16="http://schemas.microsoft.com/office/drawing/2014/main" val="922182965"/>
                    </a:ext>
                  </a:extLst>
                </a:gridCol>
                <a:gridCol w="1018031">
                  <a:extLst>
                    <a:ext uri="{9D8B030D-6E8A-4147-A177-3AD203B41FA5}">
                      <a16:colId xmlns:a16="http://schemas.microsoft.com/office/drawing/2014/main" val="4267695653"/>
                    </a:ext>
                  </a:extLst>
                </a:gridCol>
              </a:tblGrid>
              <a:tr h="660940">
                <a:tc>
                  <a:txBody>
                    <a:bodyPr/>
                    <a:lstStyle/>
                    <a:p>
                      <a:r>
                        <a:rPr lang="sl-SI" sz="1200" dirty="0" err="1">
                          <a:latin typeface="+mj-lt"/>
                        </a:rPr>
                        <a:t>Zap</a:t>
                      </a:r>
                      <a:r>
                        <a:rPr lang="sl-SI" sz="1200" dirty="0">
                          <a:latin typeface="+mj-lt"/>
                        </a:rPr>
                        <a:t>. št.</a:t>
                      </a:r>
                    </a:p>
                  </a:txBody>
                  <a:tcPr/>
                </a:tc>
                <a:tc>
                  <a:txBody>
                    <a:bodyPr/>
                    <a:lstStyle/>
                    <a:p>
                      <a:r>
                        <a:rPr lang="sl-SI" sz="1200" dirty="0">
                          <a:latin typeface="+mj-lt"/>
                        </a:rPr>
                        <a:t>Merilo</a:t>
                      </a:r>
                    </a:p>
                  </a:txBody>
                  <a:tcPr/>
                </a:tc>
                <a:tc>
                  <a:txBody>
                    <a:bodyPr/>
                    <a:lstStyle/>
                    <a:p>
                      <a:r>
                        <a:rPr lang="sl-SI" sz="1200" dirty="0">
                          <a:latin typeface="+mj-lt"/>
                        </a:rPr>
                        <a:t>Št. točk</a:t>
                      </a:r>
                    </a:p>
                  </a:txBody>
                  <a:tcPr/>
                </a:tc>
                <a:tc>
                  <a:txBody>
                    <a:bodyPr/>
                    <a:lstStyle/>
                    <a:p>
                      <a:r>
                        <a:rPr lang="sl-SI" sz="1200" dirty="0">
                          <a:latin typeface="+mj-lt"/>
                        </a:rPr>
                        <a:t>Kriterij ocenjevanja</a:t>
                      </a:r>
                    </a:p>
                  </a:txBody>
                  <a:tcPr/>
                </a:tc>
                <a:tc>
                  <a:txBody>
                    <a:bodyPr/>
                    <a:lstStyle/>
                    <a:p>
                      <a:r>
                        <a:rPr lang="sl-SI" sz="1200" dirty="0">
                          <a:latin typeface="+mj-lt"/>
                        </a:rPr>
                        <a:t>Vir ocenjevanja</a:t>
                      </a:r>
                    </a:p>
                  </a:txBody>
                  <a:tcPr/>
                </a:tc>
                <a:extLst>
                  <a:ext uri="{0D108BD9-81ED-4DB2-BD59-A6C34878D82A}">
                    <a16:rowId xmlns:a16="http://schemas.microsoft.com/office/drawing/2014/main" val="2844929791"/>
                  </a:ext>
                </a:extLst>
              </a:tr>
              <a:tr h="1216307">
                <a:tc>
                  <a:txBody>
                    <a:bodyPr/>
                    <a:lstStyle/>
                    <a:p>
                      <a:r>
                        <a:rPr lang="sl-SI" sz="1050" b="1" dirty="0">
                          <a:latin typeface="+mj-lt"/>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100" b="1" kern="1200" dirty="0">
                          <a:solidFill>
                            <a:schemeClr val="dk1"/>
                          </a:solidFill>
                          <a:effectLst/>
                          <a:latin typeface="+mj-lt"/>
                          <a:ea typeface="+mn-ea"/>
                          <a:cs typeface="+mn-cs"/>
                        </a:rPr>
                        <a:t>USTREZNOST IN KAKOVOST OPERACIJE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100" b="1" kern="1200" dirty="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sz="1100" b="1" kern="1200" dirty="0">
                          <a:solidFill>
                            <a:srgbClr val="FF0000"/>
                          </a:solidFill>
                          <a:effectLst/>
                          <a:latin typeface="+mj-lt"/>
                          <a:ea typeface="+mn-ea"/>
                          <a:cs typeface="+mn-cs"/>
                        </a:rPr>
                        <a:t>POZOR – IZLOČITVENO MERILO!</a:t>
                      </a:r>
                      <a:endParaRPr lang="sl-SI" sz="1100" b="1" kern="1200" dirty="0">
                        <a:solidFill>
                          <a:srgbClr val="FF0000"/>
                        </a:solidFill>
                        <a:latin typeface="+mj-lt"/>
                        <a:ea typeface="+mn-ea"/>
                        <a:cs typeface="+mn-cs"/>
                      </a:endParaRPr>
                    </a:p>
                  </a:txBody>
                  <a:tcPr/>
                </a:tc>
                <a:tc>
                  <a:txBody>
                    <a:bodyPr/>
                    <a:lstStyle/>
                    <a:p>
                      <a:pPr algn="ctr"/>
                      <a:r>
                        <a:rPr lang="sl-SI" sz="1100" b="1" dirty="0">
                          <a:latin typeface="+mj-lt"/>
                        </a:rPr>
                        <a:t>Skupaj </a:t>
                      </a:r>
                    </a:p>
                    <a:p>
                      <a:pPr algn="ctr"/>
                      <a:r>
                        <a:rPr lang="sl-SI" sz="1100" b="1" dirty="0">
                          <a:latin typeface="+mj-lt"/>
                        </a:rPr>
                        <a:t>26</a:t>
                      </a:r>
                    </a:p>
                    <a:p>
                      <a:pPr algn="ctr"/>
                      <a:endParaRPr lang="sl-SI" sz="1100" b="1" dirty="0">
                        <a:latin typeface="+mj-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sl-SI" sz="1100" b="0" kern="1200" dirty="0">
                          <a:solidFill>
                            <a:srgbClr val="FF0000"/>
                          </a:solidFill>
                          <a:effectLst/>
                          <a:latin typeface="+mn-lt"/>
                          <a:ea typeface="+mn-ea"/>
                          <a:cs typeface="+mn-cs"/>
                        </a:rPr>
                        <a:t>MINIMALNO DOSEČI: 11 TOČK!</a:t>
                      </a:r>
                    </a:p>
                  </a:txBody>
                  <a:tcPr/>
                </a:tc>
                <a:tc>
                  <a:txBody>
                    <a:bodyPr/>
                    <a:lstStyle/>
                    <a:p>
                      <a:endParaRPr lang="sl-SI" dirty="0">
                        <a:latin typeface="+mj-lt"/>
                      </a:endParaRPr>
                    </a:p>
                  </a:txBody>
                  <a:tcPr/>
                </a:tc>
                <a:tc>
                  <a:txBody>
                    <a:bodyPr/>
                    <a:lstStyle/>
                    <a:p>
                      <a:pPr algn="ctr"/>
                      <a:endParaRPr lang="sl-SI" dirty="0">
                        <a:latin typeface="+mj-lt"/>
                      </a:endParaRPr>
                    </a:p>
                  </a:txBody>
                  <a:tcPr/>
                </a:tc>
                <a:extLst>
                  <a:ext uri="{0D108BD9-81ED-4DB2-BD59-A6C34878D82A}">
                    <a16:rowId xmlns:a16="http://schemas.microsoft.com/office/drawing/2014/main" val="1175461904"/>
                  </a:ext>
                </a:extLst>
              </a:tr>
              <a:tr h="340219">
                <a:tc>
                  <a:txBody>
                    <a:bodyPr/>
                    <a:lstStyle/>
                    <a:p>
                      <a:r>
                        <a:rPr lang="sl-SI" sz="1100" dirty="0"/>
                        <a:t>2.1.</a:t>
                      </a:r>
                    </a:p>
                  </a:txBody>
                  <a:tcPr/>
                </a:tc>
                <a:tc>
                  <a:txBody>
                    <a:bodyPr/>
                    <a:lstStyle/>
                    <a:p>
                      <a:r>
                        <a:rPr lang="sl-SI" sz="1100" b="1" kern="1200" dirty="0">
                          <a:solidFill>
                            <a:schemeClr val="dk1"/>
                          </a:solidFill>
                          <a:effectLst/>
                          <a:latin typeface="+mj-lt"/>
                          <a:ea typeface="+mn-ea"/>
                          <a:cs typeface="+mn-cs"/>
                        </a:rPr>
                        <a:t>Vsebinski načrt projekta</a:t>
                      </a:r>
                      <a:endParaRPr lang="sl-SI" sz="1100" dirty="0">
                        <a:latin typeface="+mj-lt"/>
                      </a:endParaRPr>
                    </a:p>
                  </a:txBody>
                  <a:tcPr/>
                </a:tc>
                <a:tc>
                  <a:txBody>
                    <a:bodyPr/>
                    <a:lstStyle/>
                    <a:p>
                      <a:pPr algn="ctr"/>
                      <a:r>
                        <a:rPr lang="sl-SI" sz="1100" dirty="0">
                          <a:latin typeface="+mj-lt"/>
                        </a:rPr>
                        <a:t>Skupaj </a:t>
                      </a:r>
                    </a:p>
                    <a:p>
                      <a:pPr algn="ctr"/>
                      <a:r>
                        <a:rPr lang="sl-SI" sz="1100" dirty="0">
                          <a:latin typeface="+mj-lt"/>
                        </a:rPr>
                        <a:t>10</a:t>
                      </a:r>
                    </a:p>
                  </a:txBody>
                  <a:tcPr/>
                </a:tc>
                <a:tc>
                  <a:txBody>
                    <a:bodyPr/>
                    <a:lstStyle/>
                    <a:p>
                      <a:pPr marL="171450" indent="-171450">
                        <a:buFont typeface="Arial" panose="020B0604020202020204" pitchFamily="34" charset="0"/>
                        <a:buChar char="•"/>
                      </a:pPr>
                      <a:endParaRPr lang="sl-SI" sz="1100" kern="1200" dirty="0">
                        <a:solidFill>
                          <a:schemeClr val="dk1"/>
                        </a:solidFill>
                        <a:effectLst/>
                        <a:latin typeface="+mj-lt"/>
                        <a:ea typeface="+mn-ea"/>
                        <a:cs typeface="+mn-cs"/>
                      </a:endParaRPr>
                    </a:p>
                  </a:txBody>
                  <a:tcPr/>
                </a:tc>
                <a:tc>
                  <a:txBody>
                    <a:bodyPr/>
                    <a:lstStyle/>
                    <a:p>
                      <a:endParaRPr lang="sl-SI" sz="1100" kern="1200" dirty="0">
                        <a:solidFill>
                          <a:schemeClr val="dk1"/>
                        </a:solidFill>
                        <a:effectLst/>
                        <a:latin typeface="+mj-lt"/>
                        <a:ea typeface="+mn-ea"/>
                        <a:cs typeface="+mn-cs"/>
                      </a:endParaRPr>
                    </a:p>
                  </a:txBody>
                  <a:tcPr/>
                </a:tc>
                <a:extLst>
                  <a:ext uri="{0D108BD9-81ED-4DB2-BD59-A6C34878D82A}">
                    <a16:rowId xmlns:a16="http://schemas.microsoft.com/office/drawing/2014/main" val="1080729613"/>
                  </a:ext>
                </a:extLst>
              </a:tr>
              <a:tr h="3168723">
                <a:tc>
                  <a:txBody>
                    <a:bodyPr/>
                    <a:lstStyle/>
                    <a:p>
                      <a:r>
                        <a:rPr lang="sl-SI" sz="1100" i="1" dirty="0"/>
                        <a:t>2.1.1.</a:t>
                      </a:r>
                    </a:p>
                  </a:txBody>
                  <a:tcPr/>
                </a:tc>
                <a:tc>
                  <a:txBody>
                    <a:bodyPr/>
                    <a:lstStyle/>
                    <a:p>
                      <a:r>
                        <a:rPr lang="sl-SI" sz="1100" b="1" i="1" kern="1200" dirty="0">
                          <a:solidFill>
                            <a:schemeClr val="dk1"/>
                          </a:solidFill>
                          <a:effectLst/>
                          <a:latin typeface="+mj-lt"/>
                          <a:ea typeface="+mn-ea"/>
                          <a:cs typeface="+mn-cs"/>
                        </a:rPr>
                        <a:t>Program usposabljanja za mladinske delavce s področja </a:t>
                      </a:r>
                      <a:r>
                        <a:rPr lang="sl-SI" sz="1100" b="1" i="1" kern="1200" dirty="0" err="1">
                          <a:solidFill>
                            <a:schemeClr val="dk1"/>
                          </a:solidFill>
                          <a:effectLst/>
                          <a:latin typeface="+mj-lt"/>
                          <a:ea typeface="+mn-ea"/>
                          <a:cs typeface="+mn-cs"/>
                        </a:rPr>
                        <a:t>prekarnosti</a:t>
                      </a:r>
                      <a:endParaRPr lang="sl-SI" sz="1100" b="1" i="1" kern="1200" dirty="0">
                        <a:solidFill>
                          <a:schemeClr val="dk1"/>
                        </a:solidFill>
                        <a:effectLst/>
                        <a:latin typeface="+mj-lt"/>
                        <a:ea typeface="+mn-ea"/>
                        <a:cs typeface="+mn-cs"/>
                      </a:endParaRPr>
                    </a:p>
                    <a:p>
                      <a:endParaRPr lang="sl-SI" sz="1100" b="1" kern="1200" dirty="0">
                        <a:solidFill>
                          <a:schemeClr val="dk1"/>
                        </a:solidFill>
                        <a:effectLst/>
                        <a:latin typeface="+mj-lt"/>
                        <a:ea typeface="+mn-ea"/>
                        <a:cs typeface="+mn-cs"/>
                      </a:endParaRPr>
                    </a:p>
                    <a:p>
                      <a:r>
                        <a:rPr lang="sl-SI" sz="1100" b="1" kern="1200" dirty="0">
                          <a:solidFill>
                            <a:srgbClr val="FF0000"/>
                          </a:solidFill>
                          <a:effectLst/>
                          <a:latin typeface="+mj-lt"/>
                          <a:ea typeface="+mn-ea"/>
                          <a:cs typeface="+mn-cs"/>
                        </a:rPr>
                        <a:t>POZOR - IZLOČITVENO PODMERILO!</a:t>
                      </a:r>
                    </a:p>
                  </a:txBody>
                  <a:tcPr/>
                </a:tc>
                <a:tc>
                  <a:txBody>
                    <a:bodyPr/>
                    <a:lstStyle/>
                    <a:p>
                      <a:pPr algn="ctr"/>
                      <a:endParaRPr lang="sl-SI" sz="1100" b="0" kern="1200" dirty="0">
                        <a:solidFill>
                          <a:schemeClr val="dk1"/>
                        </a:solidFill>
                        <a:effectLst/>
                        <a:latin typeface="+mj-lt"/>
                        <a:ea typeface="+mn-ea"/>
                        <a:cs typeface="+mn-cs"/>
                      </a:endParaRPr>
                    </a:p>
                    <a:p>
                      <a:pPr algn="ctr"/>
                      <a:r>
                        <a:rPr lang="sl-SI" sz="1100" b="0" kern="1200" dirty="0">
                          <a:solidFill>
                            <a:schemeClr val="dk1"/>
                          </a:solidFill>
                          <a:effectLst/>
                          <a:latin typeface="+mj-lt"/>
                          <a:ea typeface="+mn-ea"/>
                          <a:cs typeface="+mn-cs"/>
                        </a:rPr>
                        <a:t>8</a:t>
                      </a:r>
                    </a:p>
                    <a:p>
                      <a:pPr algn="ctr"/>
                      <a:endParaRPr lang="sl-SI" sz="1100" b="0" kern="1200" dirty="0">
                        <a:solidFill>
                          <a:srgbClr val="FF0000"/>
                        </a:solidFill>
                        <a:effectLst/>
                        <a:latin typeface="+mj-lt"/>
                        <a:ea typeface="+mn-ea"/>
                        <a:cs typeface="+mn-cs"/>
                      </a:endParaRPr>
                    </a:p>
                    <a:p>
                      <a:pPr algn="ctr"/>
                      <a:r>
                        <a:rPr lang="sl-SI" sz="1100" b="1" kern="1200" dirty="0">
                          <a:solidFill>
                            <a:srgbClr val="FF0000"/>
                          </a:solidFill>
                          <a:effectLst/>
                          <a:latin typeface="+mj-lt"/>
                          <a:ea typeface="+mn-ea"/>
                          <a:cs typeface="+mn-cs"/>
                        </a:rPr>
                        <a:t>MINIMALNO DOSEČI: 4 TOČKE!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100" i="1" kern="1200" dirty="0">
                          <a:solidFill>
                            <a:schemeClr val="dk1"/>
                          </a:solidFill>
                          <a:effectLst/>
                          <a:latin typeface="+mj-lt"/>
                          <a:ea typeface="+mn-ea"/>
                          <a:cs typeface="+mn-cs"/>
                        </a:rPr>
                        <a:t>Program usposabljanja, ki je Priloga 2b prijavnice, vsebuje 11 elementov. </a:t>
                      </a:r>
                      <a:endParaRPr lang="sl-SI" sz="1100" kern="1200" dirty="0">
                        <a:solidFill>
                          <a:schemeClr val="dk1"/>
                        </a:solidFill>
                        <a:effectLst/>
                        <a:latin typeface="+mj-lt"/>
                        <a:ea typeface="+mn-ea"/>
                        <a:cs typeface="+mn-cs"/>
                      </a:endParaRPr>
                    </a:p>
                    <a:p>
                      <a:endParaRPr lang="sl-SI" sz="800" kern="1200" dirty="0">
                        <a:solidFill>
                          <a:schemeClr val="dk1"/>
                        </a:solidFill>
                        <a:effectLst/>
                        <a:latin typeface="+mj-lt"/>
                        <a:ea typeface="+mn-ea"/>
                        <a:cs typeface="+mn-cs"/>
                      </a:endParaRPr>
                    </a:p>
                    <a:p>
                      <a:r>
                        <a:rPr lang="sl-SI" sz="1100" kern="1200" dirty="0">
                          <a:solidFill>
                            <a:schemeClr val="dk1"/>
                          </a:solidFill>
                          <a:effectLst/>
                          <a:latin typeface="+mj-lt"/>
                          <a:ea typeface="+mn-ea"/>
                          <a:cs typeface="+mn-cs"/>
                        </a:rPr>
                        <a:t>Prijavljeni program usposabljanja ima </a:t>
                      </a:r>
                      <a:r>
                        <a:rPr lang="sl-SI" sz="1100" u="sng" kern="1200" dirty="0">
                          <a:solidFill>
                            <a:schemeClr val="dk1"/>
                          </a:solidFill>
                          <a:effectLst/>
                          <a:latin typeface="+mj-lt"/>
                          <a:ea typeface="+mn-ea"/>
                          <a:cs typeface="+mn-cs"/>
                        </a:rPr>
                        <a:t>podrobno in razumljivo razdelanih vseh 11 zahtevanih elementov</a:t>
                      </a:r>
                      <a:r>
                        <a:rPr lang="sl-SI" sz="1100" kern="1200" dirty="0">
                          <a:solidFill>
                            <a:schemeClr val="dk1"/>
                          </a:solidFill>
                          <a:effectLst/>
                          <a:latin typeface="+mj-lt"/>
                          <a:ea typeface="+mn-ea"/>
                          <a:cs typeface="+mn-cs"/>
                        </a:rPr>
                        <a:t>, </a:t>
                      </a:r>
                      <a:r>
                        <a:rPr lang="sl-SI" sz="1100" u="sng" kern="1200" dirty="0">
                          <a:solidFill>
                            <a:schemeClr val="dk1"/>
                          </a:solidFill>
                          <a:effectLst/>
                          <a:latin typeface="+mj-lt"/>
                          <a:ea typeface="+mn-ea"/>
                          <a:cs typeface="+mn-cs"/>
                        </a:rPr>
                        <a:t>program zajema vsa tri vsebinska področja iz točke 2. 5. 1 besedila javnega razpisa</a:t>
                      </a:r>
                      <a:r>
                        <a:rPr lang="sl-SI" sz="1100" kern="1200" dirty="0">
                          <a:solidFill>
                            <a:schemeClr val="dk1"/>
                          </a:solidFill>
                          <a:effectLst/>
                          <a:latin typeface="+mj-lt"/>
                          <a:ea typeface="+mn-ea"/>
                          <a:cs typeface="+mn-cs"/>
                        </a:rPr>
                        <a:t>. </a:t>
                      </a:r>
                      <a:r>
                        <a:rPr lang="sl-SI" sz="1100" u="sng" kern="1200" dirty="0">
                          <a:solidFill>
                            <a:schemeClr val="dk1"/>
                          </a:solidFill>
                          <a:effectLst/>
                          <a:latin typeface="+mj-lt"/>
                          <a:ea typeface="+mn-ea"/>
                          <a:cs typeface="+mn-cs"/>
                        </a:rPr>
                        <a:t>Vse morebitne dodatne vsebine programa z drugih področij so neposredno povezane s tematiko </a:t>
                      </a:r>
                      <a:r>
                        <a:rPr lang="sl-SI" sz="1100" u="sng"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 8 točk</a:t>
                      </a:r>
                    </a:p>
                    <a:p>
                      <a:r>
                        <a:rPr lang="sl-SI" sz="1100" kern="1200" dirty="0">
                          <a:solidFill>
                            <a:schemeClr val="dk1"/>
                          </a:solidFill>
                          <a:effectLst/>
                          <a:latin typeface="+mj-lt"/>
                          <a:ea typeface="+mn-ea"/>
                          <a:cs typeface="+mn-cs"/>
                        </a:rPr>
                        <a:t> </a:t>
                      </a:r>
                    </a:p>
                    <a:p>
                      <a:r>
                        <a:rPr lang="sl-SI" sz="1100" kern="1200" dirty="0">
                          <a:solidFill>
                            <a:schemeClr val="dk1"/>
                          </a:solidFill>
                          <a:effectLst/>
                          <a:latin typeface="+mj-lt"/>
                          <a:ea typeface="+mn-ea"/>
                          <a:cs typeface="+mn-cs"/>
                        </a:rPr>
                        <a:t>Prijavljeni program usposabljanja ima podrobno in razumljivo razdelanih od sedem (7) do deset (10) elementov, program zajema vsa tri vsebinska področja iz točke 2. 5. 1. besedila javnega razpisa. Vse morebitne dodatne vsebine programa z drugih področij ali manj so neposredno povezane s tematiko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 6 točk</a:t>
                      </a:r>
                    </a:p>
                    <a:p>
                      <a:r>
                        <a:rPr lang="sl-SI" sz="1100" kern="1200" dirty="0">
                          <a:solidFill>
                            <a:schemeClr val="dk1"/>
                          </a:solidFill>
                          <a:effectLst/>
                          <a:latin typeface="+mj-lt"/>
                          <a:ea typeface="+mn-ea"/>
                          <a:cs typeface="+mn-cs"/>
                        </a:rPr>
                        <a:t> </a:t>
                      </a:r>
                    </a:p>
                    <a:p>
                      <a:r>
                        <a:rPr lang="sl-SI" sz="1100" kern="1200" dirty="0">
                          <a:solidFill>
                            <a:schemeClr val="dk1"/>
                          </a:solidFill>
                          <a:effectLst/>
                          <a:latin typeface="+mj-lt"/>
                          <a:ea typeface="+mn-ea"/>
                          <a:cs typeface="+mn-cs"/>
                        </a:rPr>
                        <a:t>Prijavljeni program usposabljanja ima podrobno in razumljivo razdelanih od štiri (4) do šest (6) elementov, program zajema vsa tri vsebinska področja iz točke 2. 5. 1 besedila javnega razpisa. Vse morebitne dodatne vsebine programa z drugih področij ali manj so neposredno povezane s tematiko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 4 točke</a:t>
                      </a:r>
                    </a:p>
                    <a:p>
                      <a:r>
                        <a:rPr lang="sl-SI" sz="1100" kern="1200" dirty="0">
                          <a:solidFill>
                            <a:schemeClr val="dk1"/>
                          </a:solidFill>
                          <a:effectLst/>
                          <a:latin typeface="+mj-lt"/>
                          <a:ea typeface="+mn-ea"/>
                          <a:cs typeface="+mn-cs"/>
                        </a:rPr>
                        <a:t> </a:t>
                      </a:r>
                    </a:p>
                    <a:p>
                      <a:r>
                        <a:rPr lang="sl-SI" sz="1100" kern="1200" dirty="0">
                          <a:solidFill>
                            <a:schemeClr val="dk1"/>
                          </a:solidFill>
                          <a:effectLst/>
                          <a:latin typeface="+mj-lt"/>
                          <a:ea typeface="+mn-ea"/>
                          <a:cs typeface="+mn-cs"/>
                        </a:rPr>
                        <a:t>Prijavljeni program usposabljanja ima podrobno in razumljivo razdelanih do tri (3) elemente oziroma prijavljeni program usposabljanja ima podrobno in razumljivo razdelane elemente (od 1 do 11 elementov), vendar program ne zajema vseh treh vsebinskih področij iz točke 2. 5. 1 besedila javnega razpisa. Vse morebitne dodatne vsebine programa z drugih področij ali manj so neposredno povezane s tematiko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 0 točk  </a:t>
                      </a:r>
                    </a:p>
                    <a:p>
                      <a:endParaRPr lang="sl-SI" sz="1100" kern="1200" dirty="0">
                        <a:solidFill>
                          <a:schemeClr val="dk1"/>
                        </a:solidFill>
                        <a:effectLst/>
                        <a:latin typeface="+mj-lt"/>
                        <a:ea typeface="+mn-ea"/>
                        <a:cs typeface="+mn-cs"/>
                      </a:endParaRPr>
                    </a:p>
                  </a:txBody>
                  <a:tcPr/>
                </a:tc>
                <a:tc>
                  <a:txBody>
                    <a:bodyPr/>
                    <a:lstStyle/>
                    <a:p>
                      <a:pPr marL="171450" indent="-171450">
                        <a:buFont typeface="Arial" panose="020B0604020202020204" pitchFamily="34" charset="0"/>
                        <a:buChar char="•"/>
                      </a:pPr>
                      <a:r>
                        <a:rPr lang="sl-SI" sz="1100" kern="1200" dirty="0">
                          <a:solidFill>
                            <a:schemeClr val="dk1"/>
                          </a:solidFill>
                          <a:effectLst/>
                          <a:latin typeface="+mj-lt"/>
                          <a:ea typeface="+mn-ea"/>
                          <a:cs typeface="+mn-cs"/>
                        </a:rPr>
                        <a:t>Točka 3.1.1.1. prijavnice</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Priloga 2b prijavnice – Program usposabljanja za mladinske delavce s področja </a:t>
                      </a:r>
                      <a:r>
                        <a:rPr lang="sl-SI" sz="1100" kern="1200" dirty="0" err="1">
                          <a:solidFill>
                            <a:schemeClr val="dk1"/>
                          </a:solidFill>
                          <a:effectLst/>
                          <a:latin typeface="+mj-lt"/>
                          <a:ea typeface="+mn-ea"/>
                          <a:cs typeface="+mn-cs"/>
                        </a:rPr>
                        <a:t>prekarnosti</a:t>
                      </a:r>
                      <a:endParaRPr lang="sl-SI" sz="1100" kern="1200" dirty="0">
                        <a:solidFill>
                          <a:schemeClr val="dk1"/>
                        </a:solidFill>
                        <a:effectLst/>
                        <a:latin typeface="+mj-lt"/>
                        <a:ea typeface="+mn-ea"/>
                        <a:cs typeface="+mn-cs"/>
                      </a:endParaRPr>
                    </a:p>
                  </a:txBody>
                  <a:tcPr/>
                </a:tc>
                <a:extLst>
                  <a:ext uri="{0D108BD9-81ED-4DB2-BD59-A6C34878D82A}">
                    <a16:rowId xmlns:a16="http://schemas.microsoft.com/office/drawing/2014/main" val="3022417323"/>
                  </a:ext>
                </a:extLst>
              </a:tr>
            </a:tbl>
          </a:graphicData>
        </a:graphic>
      </p:graphicFrame>
      <p:pic>
        <p:nvPicPr>
          <p:cNvPr id="5" name="Slika 1">
            <a:extLst>
              <a:ext uri="{FF2B5EF4-FFF2-40B4-BE49-F238E27FC236}">
                <a16:creationId xmlns:a16="http://schemas.microsoft.com/office/drawing/2014/main" id="{5D857335-8A09-BEA6-019E-949E5943E7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058" y="42807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9040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D073F7B-DB97-09B1-9551-9F03204ED16C}"/>
              </a:ext>
            </a:extLst>
          </p:cNvPr>
          <p:cNvSpPr>
            <a:spLocks noGrp="1"/>
          </p:cNvSpPr>
          <p:nvPr>
            <p:ph type="title"/>
          </p:nvPr>
        </p:nvSpPr>
        <p:spPr/>
        <p:txBody>
          <a:bodyPr>
            <a:normAutofit/>
          </a:bodyPr>
          <a:lstStyle/>
          <a:p>
            <a:r>
              <a:rPr lang="sl-SI" sz="2800" b="1" dirty="0">
                <a:solidFill>
                  <a:srgbClr val="0070C0"/>
                </a:solidFill>
              </a:rPr>
              <a:t>SKLOP A – merila za izbor projekta</a:t>
            </a:r>
            <a:endParaRPr lang="sl-SI" sz="2800" dirty="0"/>
          </a:p>
        </p:txBody>
      </p:sp>
      <p:pic>
        <p:nvPicPr>
          <p:cNvPr id="4" name="Slika 1">
            <a:extLst>
              <a:ext uri="{FF2B5EF4-FFF2-40B4-BE49-F238E27FC236}">
                <a16:creationId xmlns:a16="http://schemas.microsoft.com/office/drawing/2014/main" id="{0DC7B784-FBA1-0B65-EA0E-A08FE0A61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12DEAF0F-CCCA-D8BF-BF46-27D87FB4EB70}"/>
              </a:ext>
            </a:extLst>
          </p:cNvPr>
          <p:cNvGraphicFramePr>
            <a:graphicFrameLocks noGrp="1"/>
          </p:cNvGraphicFramePr>
          <p:nvPr>
            <p:extLst>
              <p:ext uri="{D42A27DB-BD31-4B8C-83A1-F6EECF244321}">
                <p14:modId xmlns:p14="http://schemas.microsoft.com/office/powerpoint/2010/main" val="2323602970"/>
              </p:ext>
            </p:extLst>
          </p:nvPr>
        </p:nvGraphicFramePr>
        <p:xfrm>
          <a:off x="316993" y="1352605"/>
          <a:ext cx="11448286" cy="5350825"/>
        </p:xfrm>
        <a:graphic>
          <a:graphicData uri="http://schemas.openxmlformats.org/drawingml/2006/table">
            <a:tbl>
              <a:tblPr firstRow="1" bandRow="1">
                <a:tableStyleId>{7DF18680-E054-41AD-8BC1-D1AEF772440D}</a:tableStyleId>
              </a:tblPr>
              <a:tblGrid>
                <a:gridCol w="614999">
                  <a:extLst>
                    <a:ext uri="{9D8B030D-6E8A-4147-A177-3AD203B41FA5}">
                      <a16:colId xmlns:a16="http://schemas.microsoft.com/office/drawing/2014/main" val="2969438054"/>
                    </a:ext>
                  </a:extLst>
                </a:gridCol>
                <a:gridCol w="1966595">
                  <a:extLst>
                    <a:ext uri="{9D8B030D-6E8A-4147-A177-3AD203B41FA5}">
                      <a16:colId xmlns:a16="http://schemas.microsoft.com/office/drawing/2014/main" val="2716464906"/>
                    </a:ext>
                  </a:extLst>
                </a:gridCol>
                <a:gridCol w="711748">
                  <a:extLst>
                    <a:ext uri="{9D8B030D-6E8A-4147-A177-3AD203B41FA5}">
                      <a16:colId xmlns:a16="http://schemas.microsoft.com/office/drawing/2014/main" val="1302876541"/>
                    </a:ext>
                  </a:extLst>
                </a:gridCol>
                <a:gridCol w="7281769">
                  <a:extLst>
                    <a:ext uri="{9D8B030D-6E8A-4147-A177-3AD203B41FA5}">
                      <a16:colId xmlns:a16="http://schemas.microsoft.com/office/drawing/2014/main" val="922182965"/>
                    </a:ext>
                  </a:extLst>
                </a:gridCol>
                <a:gridCol w="873175">
                  <a:extLst>
                    <a:ext uri="{9D8B030D-6E8A-4147-A177-3AD203B41FA5}">
                      <a16:colId xmlns:a16="http://schemas.microsoft.com/office/drawing/2014/main" val="4267695653"/>
                    </a:ext>
                  </a:extLst>
                </a:gridCol>
              </a:tblGrid>
              <a:tr h="650124">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1338635">
                <a:tc>
                  <a:txBody>
                    <a:bodyPr/>
                    <a:lstStyle/>
                    <a:p>
                      <a:r>
                        <a:rPr lang="sl-SI" sz="1100" b="1" i="1" dirty="0">
                          <a:latin typeface="+mj-lt"/>
                        </a:rPr>
                        <a:t>2.1.2.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i="1" kern="1200" dirty="0">
                          <a:solidFill>
                            <a:schemeClr val="dk1"/>
                          </a:solidFill>
                          <a:effectLst/>
                          <a:latin typeface="+mj-lt"/>
                          <a:ea typeface="+mn-ea"/>
                          <a:cs typeface="+mn-cs"/>
                        </a:rPr>
                        <a:t>Načrt </a:t>
                      </a:r>
                      <a:r>
                        <a:rPr lang="sl-SI" sz="1200" b="1" i="1" kern="1200" dirty="0" err="1">
                          <a:solidFill>
                            <a:schemeClr val="dk1"/>
                          </a:solidFill>
                          <a:effectLst/>
                          <a:latin typeface="+mj-lt"/>
                          <a:ea typeface="+mn-ea"/>
                          <a:cs typeface="+mn-cs"/>
                        </a:rPr>
                        <a:t>evalviranja</a:t>
                      </a:r>
                      <a:r>
                        <a:rPr lang="sl-SI" sz="1200" b="1" i="1" kern="1200" dirty="0">
                          <a:solidFill>
                            <a:schemeClr val="dk1"/>
                          </a:solidFill>
                          <a:effectLst/>
                          <a:latin typeface="+mj-lt"/>
                          <a:ea typeface="+mn-ea"/>
                          <a:cs typeface="+mn-cs"/>
                        </a:rPr>
                        <a:t> projektnih aktivnosti</a:t>
                      </a:r>
                      <a:endParaRPr lang="sl-SI" sz="1200" b="1" i="1" kern="1200" dirty="0">
                        <a:solidFill>
                          <a:schemeClr val="dk1"/>
                        </a:solidFill>
                        <a:latin typeface="+mj-lt"/>
                        <a:ea typeface="+mn-ea"/>
                        <a:cs typeface="+mn-cs"/>
                      </a:endParaRPr>
                    </a:p>
                  </a:txBody>
                  <a:tcPr/>
                </a:tc>
                <a:tc>
                  <a:txBody>
                    <a:bodyPr/>
                    <a:lstStyle/>
                    <a:p>
                      <a:pPr algn="ctr"/>
                      <a:r>
                        <a:rPr lang="sl-SI" sz="1200" b="1" dirty="0">
                          <a:latin typeface="+mj-lt"/>
                        </a:rPr>
                        <a:t> </a:t>
                      </a:r>
                    </a:p>
                    <a:p>
                      <a:pPr algn="ctr"/>
                      <a:r>
                        <a:rPr lang="sl-SI" sz="1200" b="0" dirty="0">
                          <a:latin typeface="+mj-lt"/>
                        </a:rPr>
                        <a:t>2</a:t>
                      </a:r>
                    </a:p>
                  </a:txBody>
                  <a:tcPr/>
                </a:tc>
                <a:tc>
                  <a:txBody>
                    <a:bodyPr/>
                    <a:lstStyle/>
                    <a:p>
                      <a:r>
                        <a:rPr lang="sl-SI" sz="1050" dirty="0">
                          <a:latin typeface="+mj-lt"/>
                        </a:rPr>
                        <a:t>Predlog načrta </a:t>
                      </a:r>
                      <a:r>
                        <a:rPr lang="sl-SI" sz="1050" dirty="0" err="1">
                          <a:latin typeface="+mj-lt"/>
                        </a:rPr>
                        <a:t>evalviranja</a:t>
                      </a:r>
                      <a:r>
                        <a:rPr lang="sl-SI" sz="1050" dirty="0">
                          <a:latin typeface="+mj-lt"/>
                        </a:rPr>
                        <a:t> je podrobno in razumljivo razdelan za tri (3) ali več projektnih aktivnosti, ena od njih je za program usposabljanja za mladinske delavce s področja </a:t>
                      </a:r>
                      <a:r>
                        <a:rPr lang="sl-SI" sz="1050" dirty="0" err="1">
                          <a:latin typeface="+mj-lt"/>
                        </a:rPr>
                        <a:t>prekarnosti</a:t>
                      </a:r>
                      <a:r>
                        <a:rPr lang="sl-SI" sz="1050" dirty="0">
                          <a:latin typeface="+mj-lt"/>
                        </a:rPr>
                        <a:t>. – 2 točki</a:t>
                      </a:r>
                    </a:p>
                    <a:p>
                      <a:endParaRPr lang="sl-SI" sz="1050" dirty="0">
                        <a:latin typeface="+mj-lt"/>
                      </a:endParaRPr>
                    </a:p>
                    <a:p>
                      <a:r>
                        <a:rPr lang="sl-SI" sz="1050" dirty="0">
                          <a:latin typeface="+mj-lt"/>
                        </a:rPr>
                        <a:t>Predlog načrta </a:t>
                      </a:r>
                      <a:r>
                        <a:rPr lang="sl-SI" sz="1050" dirty="0" err="1">
                          <a:latin typeface="+mj-lt"/>
                        </a:rPr>
                        <a:t>evalviranja</a:t>
                      </a:r>
                      <a:r>
                        <a:rPr lang="sl-SI" sz="1050" dirty="0">
                          <a:latin typeface="+mj-lt"/>
                        </a:rPr>
                        <a:t> je podrobno in razumljivo razdelan za dve (2) projektni aktivnosti, ena od njiju je za program usposabljanja za mladinske delavce s področja </a:t>
                      </a:r>
                      <a:r>
                        <a:rPr lang="sl-SI" sz="1050" dirty="0" err="1">
                          <a:latin typeface="+mj-lt"/>
                        </a:rPr>
                        <a:t>prekarnosti</a:t>
                      </a:r>
                      <a:r>
                        <a:rPr lang="sl-SI" sz="1050" dirty="0">
                          <a:latin typeface="+mj-lt"/>
                        </a:rPr>
                        <a:t>. – 1 točka </a:t>
                      </a:r>
                    </a:p>
                    <a:p>
                      <a:endParaRPr lang="sl-SI" sz="1050" dirty="0">
                        <a:latin typeface="+mj-lt"/>
                      </a:endParaRPr>
                    </a:p>
                    <a:p>
                      <a:r>
                        <a:rPr lang="sl-SI" sz="1050" dirty="0">
                          <a:latin typeface="+mj-lt"/>
                        </a:rPr>
                        <a:t>Predlog načrta </a:t>
                      </a:r>
                      <a:r>
                        <a:rPr lang="sl-SI" sz="1050" dirty="0" err="1">
                          <a:latin typeface="+mj-lt"/>
                        </a:rPr>
                        <a:t>evalviranja</a:t>
                      </a:r>
                      <a:r>
                        <a:rPr lang="sl-SI" sz="1050" dirty="0">
                          <a:latin typeface="+mj-lt"/>
                        </a:rPr>
                        <a:t> projektnih aktivnosti je podrobno in razumljivo razdelan za eno projektno aktivnost oziroma ni podrobno in razumljivo razdelan. – 0 točk </a:t>
                      </a:r>
                    </a:p>
                  </a:txBody>
                  <a:tcPr/>
                </a:tc>
                <a:tc>
                  <a:txBody>
                    <a:bodyPr/>
                    <a:lstStyle/>
                    <a:p>
                      <a:pPr algn="l"/>
                      <a:r>
                        <a:rPr lang="sl-SI" sz="1200" kern="1200" dirty="0">
                          <a:solidFill>
                            <a:schemeClr val="dk1"/>
                          </a:solidFill>
                          <a:effectLst/>
                          <a:latin typeface="+mj-lt"/>
                          <a:ea typeface="+mn-ea"/>
                          <a:cs typeface="+mn-cs"/>
                        </a:rPr>
                        <a:t>Točka 3.1.1.2. prijavnice</a:t>
                      </a:r>
                    </a:p>
                  </a:txBody>
                  <a:tcPr/>
                </a:tc>
                <a:extLst>
                  <a:ext uri="{0D108BD9-81ED-4DB2-BD59-A6C34878D82A}">
                    <a16:rowId xmlns:a16="http://schemas.microsoft.com/office/drawing/2014/main" val="1175461904"/>
                  </a:ext>
                </a:extLst>
              </a:tr>
              <a:tr h="3247705">
                <a:tc>
                  <a:txBody>
                    <a:bodyPr/>
                    <a:lstStyle/>
                    <a:p>
                      <a:r>
                        <a:rPr lang="sl-SI" sz="1200" dirty="0"/>
                        <a:t>2.2.</a:t>
                      </a:r>
                    </a:p>
                  </a:txBody>
                  <a:tcPr/>
                </a:tc>
                <a:tc>
                  <a:txBody>
                    <a:bodyPr/>
                    <a:lstStyle/>
                    <a:p>
                      <a:r>
                        <a:rPr lang="sl-SI" sz="1200" b="1" kern="1200" dirty="0">
                          <a:solidFill>
                            <a:schemeClr val="dk1"/>
                          </a:solidFill>
                          <a:effectLst/>
                          <a:latin typeface="+mj-lt"/>
                          <a:ea typeface="+mn-ea"/>
                          <a:cs typeface="+mn-cs"/>
                        </a:rPr>
                        <a:t>Načrt informiranja in komuniciranja</a:t>
                      </a:r>
                    </a:p>
                  </a:txBody>
                  <a:tcPr/>
                </a:tc>
                <a:tc>
                  <a:txBody>
                    <a:bodyPr/>
                    <a:lstStyle/>
                    <a:p>
                      <a:pPr algn="ctr"/>
                      <a:endParaRPr lang="sl-SI" sz="1200" dirty="0">
                        <a:latin typeface="+mj-lt"/>
                      </a:endParaRPr>
                    </a:p>
                    <a:p>
                      <a:pPr algn="ctr"/>
                      <a:r>
                        <a:rPr lang="sl-SI" sz="1200" dirty="0">
                          <a:latin typeface="+mj-lt"/>
                        </a:rPr>
                        <a:t>5</a:t>
                      </a:r>
                    </a:p>
                  </a:txBody>
                  <a:tcPr/>
                </a:tc>
                <a:tc>
                  <a:txBody>
                    <a:bodyPr/>
                    <a:lstStyle/>
                    <a:p>
                      <a:pPr marL="0" indent="0">
                        <a:buFont typeface="Arial" panose="020B0604020202020204" pitchFamily="34" charset="0"/>
                        <a:buNone/>
                      </a:pPr>
                      <a:r>
                        <a:rPr lang="sl-SI" sz="1050" kern="1200" dirty="0">
                          <a:solidFill>
                            <a:schemeClr val="dk1"/>
                          </a:solidFill>
                          <a:effectLst/>
                          <a:latin typeface="+mj-lt"/>
                          <a:ea typeface="+mn-ea"/>
                          <a:cs typeface="+mn-cs"/>
                        </a:rPr>
                        <a:t>Vse štiri (4) ključne aktivnosti informiranja in komuniciranja (izvajanje nacionalne kampanje, promocijske aktivnosti projekta, vzpostavitev spletne strani za potrebe izvajanja projekta in izvedba zaključne konference), so podrobno in razumljivo razdelane ter se v celoti navezujejo na projekt; naslavljanje vseh treh (3) ciljnih skupin informiranja in komuniciranja (mladi, organizacije v mladinskem sektorju in splošna javnost) je podrobno razdelano in pojasnjeno. – 5 točk </a:t>
                      </a:r>
                    </a:p>
                    <a:p>
                      <a:pPr marL="171450" indent="-171450">
                        <a:buFont typeface="Arial" panose="020B0604020202020204" pitchFamily="34" charset="0"/>
                        <a:buChar char="•"/>
                      </a:pPr>
                      <a:endParaRPr lang="sl-SI" sz="1050" kern="1200" dirty="0">
                        <a:solidFill>
                          <a:schemeClr val="dk1"/>
                        </a:solidFill>
                        <a:effectLst/>
                        <a:latin typeface="+mj-lt"/>
                        <a:ea typeface="+mn-ea"/>
                        <a:cs typeface="+mn-cs"/>
                      </a:endParaRPr>
                    </a:p>
                    <a:p>
                      <a:pPr marL="0" indent="0">
                        <a:buFont typeface="Arial" panose="020B0604020202020204" pitchFamily="34" charset="0"/>
                        <a:buNone/>
                      </a:pPr>
                      <a:r>
                        <a:rPr lang="sl-SI" sz="1050" kern="1200" dirty="0">
                          <a:solidFill>
                            <a:schemeClr val="dk1"/>
                          </a:solidFill>
                          <a:effectLst/>
                          <a:latin typeface="+mj-lt"/>
                          <a:ea typeface="+mn-ea"/>
                          <a:cs typeface="+mn-cs"/>
                        </a:rPr>
                        <a:t>Tri (3) ključne aktivnosti informiranja in komuniciranja (izvajanje nacionalne kampanje, promocijske aktivnosti projekta, vzpostavitev spletne strani za potrebe izvajanja projekta in izvedba zaključne konference), so podrobno in razumljivo razdelane ter se v celoti navezujejo na projekt; naslavljanje vseh treh (3) ali manj ciljnih skupin informiranja in komuniciranja (mladi, organizacije v mladinskem sektorju in splošna javnost) je podrobno razdelano in pojasnjeno.  – 3 točke </a:t>
                      </a:r>
                    </a:p>
                    <a:p>
                      <a:pPr marL="171450" indent="-171450">
                        <a:buFont typeface="Arial" panose="020B0604020202020204" pitchFamily="34" charset="0"/>
                        <a:buChar char="•"/>
                      </a:pPr>
                      <a:endParaRPr lang="sl-SI" sz="1050" kern="1200" dirty="0">
                        <a:solidFill>
                          <a:schemeClr val="dk1"/>
                        </a:solidFill>
                        <a:effectLst/>
                        <a:latin typeface="+mj-lt"/>
                        <a:ea typeface="+mn-ea"/>
                        <a:cs typeface="+mn-cs"/>
                      </a:endParaRPr>
                    </a:p>
                    <a:p>
                      <a:pPr marL="0" indent="0">
                        <a:buFont typeface="Arial" panose="020B0604020202020204" pitchFamily="34" charset="0"/>
                        <a:buNone/>
                      </a:pPr>
                      <a:r>
                        <a:rPr lang="sl-SI" sz="1050" kern="1200" dirty="0">
                          <a:solidFill>
                            <a:schemeClr val="dk1"/>
                          </a:solidFill>
                          <a:effectLst/>
                          <a:latin typeface="+mj-lt"/>
                          <a:ea typeface="+mn-ea"/>
                          <a:cs typeface="+mn-cs"/>
                        </a:rPr>
                        <a:t>Dve (2) ključni aktivnosti informiranja in komuniciranja (izvajanje nacionalne kampanje, promocijske aktivnosti projekta, vzpostavitev spletne strani za potrebe izvajanja projekta in izvedba zaključne konference), so podrobno in razumljivo razdelane ter se v celoti navezujejo na projekt; naslavljanje vseh treh (3) ali manj ciljnih skupin informiranja in komuniciranja (mladi, organizacije v mladinskem sektorju in splošna javnost) je podrobno razdelano in pojasnjeno.  – 1 točka</a:t>
                      </a:r>
                    </a:p>
                    <a:p>
                      <a:pPr marL="0" indent="0">
                        <a:buFont typeface="Arial" panose="020B0604020202020204" pitchFamily="34" charset="0"/>
                        <a:buNone/>
                      </a:pPr>
                      <a:endParaRPr lang="sl-SI" sz="1050" kern="1200" dirty="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l-SI" sz="1050" kern="1200" dirty="0">
                          <a:solidFill>
                            <a:schemeClr val="dk1"/>
                          </a:solidFill>
                          <a:effectLst/>
                          <a:latin typeface="+mj-lt"/>
                          <a:ea typeface="+mn-ea"/>
                          <a:cs typeface="+mn-cs"/>
                        </a:rPr>
                        <a:t>Ena (1) ključna aktivnost informiranja in komuniciranja (izvajanje nacionalne kampanje, promocijske aktivnosti projekta, vzpostavitev spletne strani za potrebe izvajanja projekta in izvedba zaključne konference), je podrobno in razumljivo razdelana ter se v celoti navezuje na projekt; naslavljanje vseh treh (3) ali manj ciljnih skupin informiranja in komuniciranja (mladi, organizacije v mladinskem sektorju in splošna javnost) je podrobno razdelano in pojasnjeno. – 0 točk</a:t>
                      </a:r>
                    </a:p>
                  </a:txBody>
                  <a:tcPr/>
                </a:tc>
                <a:tc>
                  <a:txBody>
                    <a:bodyPr/>
                    <a:lstStyle/>
                    <a:p>
                      <a:r>
                        <a:rPr lang="sl-SI" sz="1200" kern="1200" dirty="0">
                          <a:solidFill>
                            <a:schemeClr val="dk1"/>
                          </a:solidFill>
                          <a:effectLst/>
                          <a:latin typeface="+mj-lt"/>
                          <a:ea typeface="+mn-ea"/>
                          <a:cs typeface="+mn-cs"/>
                        </a:rPr>
                        <a:t>Točka 3.1.2. prijavnice</a:t>
                      </a:r>
                    </a:p>
                  </a:txBody>
                  <a:tcPr/>
                </a:tc>
                <a:extLst>
                  <a:ext uri="{0D108BD9-81ED-4DB2-BD59-A6C34878D82A}">
                    <a16:rowId xmlns:a16="http://schemas.microsoft.com/office/drawing/2014/main" val="1080729613"/>
                  </a:ext>
                </a:extLst>
              </a:tr>
            </a:tbl>
          </a:graphicData>
        </a:graphic>
      </p:graphicFrame>
    </p:spTree>
    <p:extLst>
      <p:ext uri="{BB962C8B-B14F-4D97-AF65-F5344CB8AC3E}">
        <p14:creationId xmlns:p14="http://schemas.microsoft.com/office/powerpoint/2010/main" val="42639971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D04D94-91C7-7E07-D403-E3BB72A3A03C}"/>
              </a:ext>
            </a:extLst>
          </p:cNvPr>
          <p:cNvSpPr>
            <a:spLocks noGrp="1"/>
          </p:cNvSpPr>
          <p:nvPr>
            <p:ph type="title"/>
          </p:nvPr>
        </p:nvSpPr>
        <p:spPr>
          <a:xfrm>
            <a:off x="771144" y="54229"/>
            <a:ext cx="10515600" cy="1325563"/>
          </a:xfrm>
        </p:spPr>
        <p:txBody>
          <a:bodyPr>
            <a:normAutofit/>
          </a:bodyPr>
          <a:lstStyle/>
          <a:p>
            <a:r>
              <a:rPr lang="sl-SI" sz="2400" b="1" dirty="0">
                <a:solidFill>
                  <a:srgbClr val="0070C0"/>
                </a:solidFill>
              </a:rPr>
              <a:t>SKLOP A – merila za izbor projekta</a:t>
            </a:r>
            <a:endParaRPr lang="sl-SI" sz="2400" dirty="0"/>
          </a:p>
        </p:txBody>
      </p:sp>
      <p:pic>
        <p:nvPicPr>
          <p:cNvPr id="4" name="Slika 1">
            <a:extLst>
              <a:ext uri="{FF2B5EF4-FFF2-40B4-BE49-F238E27FC236}">
                <a16:creationId xmlns:a16="http://schemas.microsoft.com/office/drawing/2014/main" id="{1FA330BF-1FA4-98B4-BABF-8D7448FB22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36512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D8B72F60-2CA6-427E-08F3-1676D76F24A2}"/>
              </a:ext>
            </a:extLst>
          </p:cNvPr>
          <p:cNvGraphicFramePr>
            <a:graphicFrameLocks noGrp="1"/>
          </p:cNvGraphicFramePr>
          <p:nvPr>
            <p:extLst>
              <p:ext uri="{D42A27DB-BD31-4B8C-83A1-F6EECF244321}">
                <p14:modId xmlns:p14="http://schemas.microsoft.com/office/powerpoint/2010/main" val="3469330710"/>
              </p:ext>
            </p:extLst>
          </p:nvPr>
        </p:nvGraphicFramePr>
        <p:xfrm>
          <a:off x="88028" y="1218757"/>
          <a:ext cx="11881831" cy="5164360"/>
        </p:xfrm>
        <a:graphic>
          <a:graphicData uri="http://schemas.openxmlformats.org/drawingml/2006/table">
            <a:tbl>
              <a:tblPr firstRow="1" bandRow="1">
                <a:tableStyleId>{7DF18680-E054-41AD-8BC1-D1AEF772440D}</a:tableStyleId>
              </a:tblPr>
              <a:tblGrid>
                <a:gridCol w="558998">
                  <a:extLst>
                    <a:ext uri="{9D8B030D-6E8A-4147-A177-3AD203B41FA5}">
                      <a16:colId xmlns:a16="http://schemas.microsoft.com/office/drawing/2014/main" val="2969438054"/>
                    </a:ext>
                  </a:extLst>
                </a:gridCol>
                <a:gridCol w="1911729">
                  <a:extLst>
                    <a:ext uri="{9D8B030D-6E8A-4147-A177-3AD203B41FA5}">
                      <a16:colId xmlns:a16="http://schemas.microsoft.com/office/drawing/2014/main" val="2716464906"/>
                    </a:ext>
                  </a:extLst>
                </a:gridCol>
                <a:gridCol w="652916">
                  <a:extLst>
                    <a:ext uri="{9D8B030D-6E8A-4147-A177-3AD203B41FA5}">
                      <a16:colId xmlns:a16="http://schemas.microsoft.com/office/drawing/2014/main" val="1302876541"/>
                    </a:ext>
                  </a:extLst>
                </a:gridCol>
                <a:gridCol w="7459253">
                  <a:extLst>
                    <a:ext uri="{9D8B030D-6E8A-4147-A177-3AD203B41FA5}">
                      <a16:colId xmlns:a16="http://schemas.microsoft.com/office/drawing/2014/main" val="922182965"/>
                    </a:ext>
                  </a:extLst>
                </a:gridCol>
                <a:gridCol w="1298935">
                  <a:extLst>
                    <a:ext uri="{9D8B030D-6E8A-4147-A177-3AD203B41FA5}">
                      <a16:colId xmlns:a16="http://schemas.microsoft.com/office/drawing/2014/main" val="4267695653"/>
                    </a:ext>
                  </a:extLst>
                </a:gridCol>
              </a:tblGrid>
              <a:tr h="660940">
                <a:tc>
                  <a:txBody>
                    <a:bodyPr/>
                    <a:lstStyle/>
                    <a:p>
                      <a:r>
                        <a:rPr lang="sl-SI" sz="1200" dirty="0" err="1">
                          <a:latin typeface="+mj-lt"/>
                        </a:rPr>
                        <a:t>Zap</a:t>
                      </a:r>
                      <a:r>
                        <a:rPr lang="sl-SI" sz="1200" dirty="0">
                          <a:latin typeface="+mj-lt"/>
                        </a:rPr>
                        <a:t>. št.</a:t>
                      </a:r>
                    </a:p>
                  </a:txBody>
                  <a:tcPr/>
                </a:tc>
                <a:tc>
                  <a:txBody>
                    <a:bodyPr/>
                    <a:lstStyle/>
                    <a:p>
                      <a:r>
                        <a:rPr lang="sl-SI" sz="1200" dirty="0">
                          <a:latin typeface="+mj-lt"/>
                        </a:rPr>
                        <a:t>Merilo</a:t>
                      </a:r>
                    </a:p>
                  </a:txBody>
                  <a:tcPr/>
                </a:tc>
                <a:tc>
                  <a:txBody>
                    <a:bodyPr/>
                    <a:lstStyle/>
                    <a:p>
                      <a:r>
                        <a:rPr lang="sl-SI" sz="1200" dirty="0">
                          <a:latin typeface="+mj-lt"/>
                        </a:rPr>
                        <a:t>Št. točk</a:t>
                      </a:r>
                    </a:p>
                  </a:txBody>
                  <a:tcPr/>
                </a:tc>
                <a:tc>
                  <a:txBody>
                    <a:bodyPr/>
                    <a:lstStyle/>
                    <a:p>
                      <a:r>
                        <a:rPr lang="sl-SI" sz="1200" dirty="0">
                          <a:latin typeface="+mj-lt"/>
                        </a:rPr>
                        <a:t>Kriterij ocenjevanja</a:t>
                      </a:r>
                    </a:p>
                  </a:txBody>
                  <a:tcPr/>
                </a:tc>
                <a:tc>
                  <a:txBody>
                    <a:bodyPr/>
                    <a:lstStyle/>
                    <a:p>
                      <a:r>
                        <a:rPr lang="sl-SI" sz="1200" dirty="0">
                          <a:latin typeface="+mj-lt"/>
                        </a:rPr>
                        <a:t>Vir ocenjevanja</a:t>
                      </a:r>
                    </a:p>
                  </a:txBody>
                  <a:tcPr/>
                </a:tc>
                <a:extLst>
                  <a:ext uri="{0D108BD9-81ED-4DB2-BD59-A6C34878D82A}">
                    <a16:rowId xmlns:a16="http://schemas.microsoft.com/office/drawing/2014/main" val="2844929791"/>
                  </a:ext>
                </a:extLst>
              </a:tr>
              <a:tr h="1405000">
                <a:tc>
                  <a:txBody>
                    <a:bodyPr/>
                    <a:lstStyle/>
                    <a:p>
                      <a:r>
                        <a:rPr lang="sl-SI" sz="1050" b="1" dirty="0">
                          <a:latin typeface="+mj-lt"/>
                        </a:rPr>
                        <a:t>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100" b="1" kern="1200" dirty="0">
                          <a:solidFill>
                            <a:schemeClr val="tx1"/>
                          </a:solidFill>
                          <a:latin typeface="+mj-lt"/>
                          <a:ea typeface="+mn-ea"/>
                          <a:cs typeface="+mn-cs"/>
                        </a:rPr>
                        <a:t>Aktivnosti za vključevanje in zagotavljanje kontinuirane udeležbe mladinskih delavcev v programu usposabljanja za mladinske delavce s področja </a:t>
                      </a:r>
                      <a:r>
                        <a:rPr lang="sl-SI" sz="1100" b="1" kern="1200" dirty="0" err="1">
                          <a:solidFill>
                            <a:schemeClr val="tx1"/>
                          </a:solidFill>
                          <a:latin typeface="+mj-lt"/>
                          <a:ea typeface="+mn-ea"/>
                          <a:cs typeface="+mn-cs"/>
                        </a:rPr>
                        <a:t>prekarnosti</a:t>
                      </a:r>
                      <a:endParaRPr lang="sl-SI" sz="1100" b="1" kern="1200" dirty="0">
                        <a:solidFill>
                          <a:schemeClr val="tx1"/>
                        </a:solidFill>
                        <a:latin typeface="+mj-lt"/>
                        <a:ea typeface="+mn-ea"/>
                        <a:cs typeface="+mn-cs"/>
                      </a:endParaRPr>
                    </a:p>
                  </a:txBody>
                  <a:tcPr/>
                </a:tc>
                <a:tc>
                  <a:txBody>
                    <a:bodyPr/>
                    <a:lstStyle/>
                    <a:p>
                      <a:pPr algn="ctr"/>
                      <a:endParaRPr lang="sl-SI" sz="1100" b="1" dirty="0">
                        <a:latin typeface="+mj-lt"/>
                      </a:endParaRPr>
                    </a:p>
                    <a:p>
                      <a:pPr algn="ctr"/>
                      <a:r>
                        <a:rPr lang="sl-SI" sz="1100" b="1" dirty="0">
                          <a:latin typeface="+mj-lt"/>
                        </a:rPr>
                        <a:t>3</a:t>
                      </a:r>
                    </a:p>
                    <a:p>
                      <a:pPr algn="ctr"/>
                      <a:endParaRPr lang="sl-SI" sz="1100" b="1" dirty="0">
                        <a:latin typeface="+mj-lt"/>
                      </a:endParaRPr>
                    </a:p>
                  </a:txBody>
                  <a:tcPr/>
                </a:tc>
                <a:tc>
                  <a:txBody>
                    <a:bodyPr/>
                    <a:lstStyle/>
                    <a:p>
                      <a:r>
                        <a:rPr lang="sl-SI" sz="1050" dirty="0">
                          <a:latin typeface="+mj-lt"/>
                        </a:rPr>
                        <a:t>Opredeljene so vsaj tri (3) aktivnosti za spodbujanje vključevanja mladinskih delavcev in vsaj tri (3) aktivnosti za zagotavljanje kontinuirane udeležbe mladinskih delavcev v programu usposabljanja za mladinske delavce s področja </a:t>
                      </a:r>
                      <a:r>
                        <a:rPr lang="sl-SI" sz="1050" dirty="0" err="1">
                          <a:latin typeface="+mj-lt"/>
                        </a:rPr>
                        <a:t>prekarnosti</a:t>
                      </a:r>
                      <a:r>
                        <a:rPr lang="sl-SI" sz="1050" dirty="0">
                          <a:latin typeface="+mj-lt"/>
                        </a:rPr>
                        <a:t>, ki so podrobno pojasnjene in razdelane. – 3 točke</a:t>
                      </a:r>
                    </a:p>
                    <a:p>
                      <a:endParaRPr lang="sl-SI" sz="1050" dirty="0">
                        <a:latin typeface="+mj-lt"/>
                      </a:endParaRPr>
                    </a:p>
                    <a:p>
                      <a:r>
                        <a:rPr lang="sl-SI" sz="1050" dirty="0">
                          <a:latin typeface="+mj-lt"/>
                        </a:rPr>
                        <a:t>Opredeljeni sta dve (2) aktivnosti za spodbujanje vključevanja mladinskih delavcev in dve (2) aktivnosti za zagotavljanje kontinuirane udeležbe mladinskih delavcev v programu usposabljanja za mladinske delavce s področja </a:t>
                      </a:r>
                      <a:r>
                        <a:rPr lang="sl-SI" sz="1050" dirty="0" err="1">
                          <a:latin typeface="+mj-lt"/>
                        </a:rPr>
                        <a:t>prekarnosti</a:t>
                      </a:r>
                      <a:r>
                        <a:rPr lang="sl-SI" sz="1050" dirty="0">
                          <a:latin typeface="+mj-lt"/>
                        </a:rPr>
                        <a:t>, ki sta podrobno pojasnjeni in razdelani. – 1 točka</a:t>
                      </a:r>
                    </a:p>
                    <a:p>
                      <a:endParaRPr lang="sl-SI" sz="1050" dirty="0">
                        <a:latin typeface="+mj-lt"/>
                      </a:endParaRPr>
                    </a:p>
                    <a:p>
                      <a:r>
                        <a:rPr lang="sl-SI" sz="1050" dirty="0">
                          <a:latin typeface="+mj-lt"/>
                        </a:rPr>
                        <a:t>Opredeljena je ena (1) aktivnost za spodbujanje vključevanja mladinskih delavcev in ena (1) aktivnost za zagotavljanje kontinuirane udeležbe mladinskih delavcev v programu usposabljanja za mladinske delavce s področja </a:t>
                      </a:r>
                      <a:r>
                        <a:rPr lang="sl-SI" sz="1050" dirty="0" err="1">
                          <a:latin typeface="+mj-lt"/>
                        </a:rPr>
                        <a:t>prekarnosti</a:t>
                      </a:r>
                      <a:r>
                        <a:rPr lang="sl-SI" sz="1050" dirty="0">
                          <a:latin typeface="+mj-lt"/>
                        </a:rPr>
                        <a:t>, ki je podrobno pojasnjena in razdelana oziroma ni opredeljene aktivnosti. – 0 točk</a:t>
                      </a:r>
                    </a:p>
                    <a:p>
                      <a:endParaRPr lang="sl-SI" sz="1050" dirty="0">
                        <a:latin typeface="+mj-lt"/>
                      </a:endParaRPr>
                    </a:p>
                    <a:p>
                      <a:r>
                        <a:rPr lang="sl-SI" sz="1050" i="1" dirty="0">
                          <a:latin typeface="+mj-lt"/>
                        </a:rPr>
                        <a:t>Če obe vrsti aktivnosti (aktivnosti za vključevanje in aktivnosti za zagotavljanje kontinuirane udeležbe) nista enako številčno opredeljeni kot zahtevajo podani kriteriji, se dodeli nižja ocena (npr. opredeljene so tri (3) aktivnosti za spodbujanje vključevanja mladinskih delavcev in dve (2) aktivnosti za zagotavljanje kontinuirane udeležbe mladinskih delavcev, ki so podrobno pojasnjene in razdelane. V tem primeru se ne dodeli najvišji kriterij (tj. za navedeni primer tri (3) točke), ampak se dodeli en kriterij nižje (tj. za navedeni primer ena (1) točka)). </a:t>
                      </a:r>
                    </a:p>
                  </a:txBody>
                  <a:tcPr/>
                </a:tc>
                <a:tc>
                  <a:txBody>
                    <a:bodyPr/>
                    <a:lstStyle/>
                    <a:p>
                      <a:pPr algn="ctr"/>
                      <a:r>
                        <a:rPr lang="sl-SI" sz="1050" kern="1200" dirty="0">
                          <a:solidFill>
                            <a:schemeClr val="dk1"/>
                          </a:solidFill>
                          <a:latin typeface="+mj-lt"/>
                          <a:ea typeface="+mn-ea"/>
                          <a:cs typeface="+mn-cs"/>
                        </a:rPr>
                        <a:t>Točka 3.1.3. prijavnice</a:t>
                      </a:r>
                    </a:p>
                  </a:txBody>
                  <a:tcPr/>
                </a:tc>
                <a:extLst>
                  <a:ext uri="{0D108BD9-81ED-4DB2-BD59-A6C34878D82A}">
                    <a16:rowId xmlns:a16="http://schemas.microsoft.com/office/drawing/2014/main" val="1175461904"/>
                  </a:ext>
                </a:extLst>
              </a:tr>
              <a:tr h="413088">
                <a:tc>
                  <a:txBody>
                    <a:bodyPr/>
                    <a:lstStyle/>
                    <a:p>
                      <a:r>
                        <a:rPr lang="sl-SI" sz="1100" dirty="0"/>
                        <a:t>2.4.</a:t>
                      </a:r>
                    </a:p>
                  </a:txBody>
                  <a:tcPr/>
                </a:tc>
                <a:tc>
                  <a:txBody>
                    <a:bodyPr/>
                    <a:lstStyle/>
                    <a:p>
                      <a:r>
                        <a:rPr lang="sl-SI" sz="1100" b="1" kern="1200" dirty="0">
                          <a:solidFill>
                            <a:schemeClr val="dk1"/>
                          </a:solidFill>
                          <a:effectLst/>
                          <a:latin typeface="+mj-lt"/>
                          <a:ea typeface="+mn-ea"/>
                          <a:cs typeface="+mn-cs"/>
                        </a:rPr>
                        <a:t>Finančni načrt projekta</a:t>
                      </a:r>
                    </a:p>
                    <a:p>
                      <a:endParaRPr lang="sl-SI" sz="1100" b="1" kern="1200" dirty="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sz="1100" b="0" kern="1200" dirty="0">
                          <a:solidFill>
                            <a:srgbClr val="FF0000"/>
                          </a:solidFill>
                          <a:effectLst/>
                          <a:latin typeface="+mn-lt"/>
                          <a:ea typeface="+mn-ea"/>
                          <a:cs typeface="+mn-cs"/>
                        </a:rPr>
                        <a:t>POZOR - IZLOČITVENO PODMERILO!</a:t>
                      </a:r>
                    </a:p>
                    <a:p>
                      <a:endParaRPr lang="sl-SI" sz="1100" dirty="0">
                        <a:latin typeface="+mj-lt"/>
                      </a:endParaRPr>
                    </a:p>
                  </a:txBody>
                  <a:tcPr/>
                </a:tc>
                <a:tc>
                  <a:txBody>
                    <a:bodyPr/>
                    <a:lstStyle/>
                    <a:p>
                      <a:pPr algn="ctr"/>
                      <a:r>
                        <a:rPr lang="sl-SI" sz="1100" b="1" dirty="0">
                          <a:latin typeface="+mj-lt"/>
                        </a:rPr>
                        <a:t>5</a:t>
                      </a:r>
                    </a:p>
                    <a:p>
                      <a:pPr algn="ctr"/>
                      <a:endParaRPr lang="sl-SI" sz="1100" dirty="0">
                        <a:latin typeface="+mj-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sl-SI" sz="1100" b="0" kern="1200" dirty="0">
                          <a:solidFill>
                            <a:srgbClr val="FF0000"/>
                          </a:solidFill>
                          <a:effectLst/>
                          <a:latin typeface="+mn-lt"/>
                          <a:ea typeface="+mn-ea"/>
                          <a:cs typeface="+mn-cs"/>
                        </a:rPr>
                        <a:t>MINIMALNO DOSEČI: 3 TOČKE!</a:t>
                      </a:r>
                    </a:p>
                    <a:p>
                      <a:pPr algn="ctr"/>
                      <a:endParaRPr lang="sl-SI" sz="1100" dirty="0">
                        <a:latin typeface="+mj-lt"/>
                      </a:endParaRPr>
                    </a:p>
                  </a:txBody>
                  <a:tcPr/>
                </a:tc>
                <a:tc>
                  <a:txBody>
                    <a:bodyPr/>
                    <a:lstStyle/>
                    <a:p>
                      <a:pPr marL="0" indent="0">
                        <a:buFont typeface="Arial" panose="020B0604020202020204" pitchFamily="34" charset="0"/>
                        <a:buNone/>
                      </a:pPr>
                      <a:r>
                        <a:rPr lang="sl-SI" sz="1050" kern="1200" dirty="0">
                          <a:solidFill>
                            <a:schemeClr val="dk1"/>
                          </a:solidFill>
                          <a:effectLst/>
                          <a:latin typeface="+mj-lt"/>
                          <a:ea typeface="+mn-ea"/>
                          <a:cs typeface="+mn-cs"/>
                        </a:rPr>
                        <a:t>Finančni načrt projekta je jasno razdelan, vsi načrtovani stroški so v celoti utemeljeni in neposredno povezani z načrtovanimi aktivnostmi projekta ter z organizacijskim in terminskim načrtom izvajanja programa usposabljanja za mladinske delavce s področja </a:t>
                      </a:r>
                      <a:r>
                        <a:rPr lang="sl-SI" sz="1050" kern="1200" dirty="0" err="1">
                          <a:solidFill>
                            <a:schemeClr val="dk1"/>
                          </a:solidFill>
                          <a:effectLst/>
                          <a:latin typeface="+mj-lt"/>
                          <a:ea typeface="+mn-ea"/>
                          <a:cs typeface="+mn-cs"/>
                        </a:rPr>
                        <a:t>prekarnosti</a:t>
                      </a:r>
                      <a:r>
                        <a:rPr lang="sl-SI" sz="1050" kern="1200" dirty="0">
                          <a:solidFill>
                            <a:schemeClr val="dk1"/>
                          </a:solidFill>
                          <a:effectLst/>
                          <a:latin typeface="+mj-lt"/>
                          <a:ea typeface="+mn-ea"/>
                          <a:cs typeface="+mn-cs"/>
                        </a:rPr>
                        <a:t>. – 5 točk</a:t>
                      </a:r>
                    </a:p>
                    <a:p>
                      <a:pPr marL="0" indent="0">
                        <a:buFont typeface="Arial" panose="020B0604020202020204" pitchFamily="34" charset="0"/>
                        <a:buNone/>
                      </a:pPr>
                      <a:endParaRPr lang="sl-SI" sz="1050" kern="1200" dirty="0">
                        <a:solidFill>
                          <a:schemeClr val="dk1"/>
                        </a:solidFill>
                        <a:effectLst/>
                        <a:latin typeface="+mj-lt"/>
                        <a:ea typeface="+mn-ea"/>
                        <a:cs typeface="+mn-cs"/>
                      </a:endParaRPr>
                    </a:p>
                    <a:p>
                      <a:pPr marL="0" indent="0">
                        <a:buFont typeface="Arial" panose="020B0604020202020204" pitchFamily="34" charset="0"/>
                        <a:buNone/>
                      </a:pPr>
                      <a:r>
                        <a:rPr lang="sl-SI" sz="1050" kern="1200" dirty="0">
                          <a:solidFill>
                            <a:schemeClr val="dk1"/>
                          </a:solidFill>
                          <a:effectLst/>
                          <a:latin typeface="+mj-lt"/>
                          <a:ea typeface="+mn-ea"/>
                          <a:cs typeface="+mn-cs"/>
                        </a:rPr>
                        <a:t>Finančni načrt projekta je razdelan, vsi načrtovani stroški so utemeljeni in neposredno povezani z načrtovanimi aktivnostmi projekta ter z organizacijskim in terminskim načrtom izvajanja programa usposabljanja za mladinske delavce s področja </a:t>
                      </a:r>
                      <a:r>
                        <a:rPr lang="sl-SI" sz="1050" kern="1200" dirty="0" err="1">
                          <a:solidFill>
                            <a:schemeClr val="dk1"/>
                          </a:solidFill>
                          <a:effectLst/>
                          <a:latin typeface="+mj-lt"/>
                          <a:ea typeface="+mn-ea"/>
                          <a:cs typeface="+mn-cs"/>
                        </a:rPr>
                        <a:t>prekarnosti</a:t>
                      </a:r>
                      <a:r>
                        <a:rPr lang="sl-SI" sz="1050" kern="1200" dirty="0">
                          <a:solidFill>
                            <a:schemeClr val="dk1"/>
                          </a:solidFill>
                          <a:effectLst/>
                          <a:latin typeface="+mj-lt"/>
                          <a:ea typeface="+mn-ea"/>
                          <a:cs typeface="+mn-cs"/>
                        </a:rPr>
                        <a:t>, vendar ne v celoti oziroma z manjšimi pomanjkljivostmi. – 3 točke</a:t>
                      </a:r>
                    </a:p>
                    <a:p>
                      <a:pPr marL="171450" indent="-171450">
                        <a:buFont typeface="Arial" panose="020B0604020202020204" pitchFamily="34" charset="0"/>
                        <a:buChar char="•"/>
                      </a:pPr>
                      <a:endParaRPr lang="sl-SI" sz="1050" kern="1200" dirty="0">
                        <a:solidFill>
                          <a:schemeClr val="dk1"/>
                        </a:solidFill>
                        <a:effectLst/>
                        <a:latin typeface="+mj-lt"/>
                        <a:ea typeface="+mn-ea"/>
                        <a:cs typeface="+mn-cs"/>
                      </a:endParaRPr>
                    </a:p>
                    <a:p>
                      <a:pPr marL="0" indent="0">
                        <a:buFont typeface="Arial" panose="020B0604020202020204" pitchFamily="34" charset="0"/>
                        <a:buNone/>
                      </a:pPr>
                      <a:r>
                        <a:rPr lang="sl-SI" sz="1050" kern="1200" dirty="0">
                          <a:solidFill>
                            <a:schemeClr val="dk1"/>
                          </a:solidFill>
                          <a:effectLst/>
                          <a:latin typeface="+mj-lt"/>
                          <a:ea typeface="+mn-ea"/>
                          <a:cs typeface="+mn-cs"/>
                        </a:rPr>
                        <a:t>Finančni načrt projekta ni razdelan, načrtovani stroški niso utemeljeni in niso neposredno povezani z načrtovanimi aktivnostmi projekta ter z organizacijskim in terminskim načrtom izvajanja programa usposabljanja za mladinske delavce s področja </a:t>
                      </a:r>
                      <a:r>
                        <a:rPr lang="sl-SI" sz="1050" kern="1200" dirty="0" err="1">
                          <a:solidFill>
                            <a:schemeClr val="dk1"/>
                          </a:solidFill>
                          <a:effectLst/>
                          <a:latin typeface="+mj-lt"/>
                          <a:ea typeface="+mn-ea"/>
                          <a:cs typeface="+mn-cs"/>
                        </a:rPr>
                        <a:t>prekarnosti</a:t>
                      </a:r>
                      <a:r>
                        <a:rPr lang="sl-SI" sz="1050" kern="1200" dirty="0">
                          <a:solidFill>
                            <a:schemeClr val="dk1"/>
                          </a:solidFill>
                          <a:effectLst/>
                          <a:latin typeface="+mj-lt"/>
                          <a:ea typeface="+mn-ea"/>
                          <a:cs typeface="+mn-cs"/>
                        </a:rPr>
                        <a:t>. – 0 točk </a:t>
                      </a:r>
                    </a:p>
                  </a:txBody>
                  <a:tcPr/>
                </a:tc>
                <a:tc>
                  <a:txBody>
                    <a:bodyPr/>
                    <a:lstStyle/>
                    <a:p>
                      <a:pPr marL="171450" indent="-171450">
                        <a:buFont typeface="Arial" panose="020B0604020202020204" pitchFamily="34" charset="0"/>
                        <a:buChar char="•"/>
                      </a:pPr>
                      <a:r>
                        <a:rPr lang="sl-SI" sz="1050" kern="1200" dirty="0">
                          <a:solidFill>
                            <a:schemeClr val="dk1"/>
                          </a:solidFill>
                          <a:latin typeface="+mj-lt"/>
                          <a:ea typeface="+mn-ea"/>
                          <a:cs typeface="+mn-cs"/>
                        </a:rPr>
                        <a:t>Točka 3.2. prijavnice </a:t>
                      </a:r>
                    </a:p>
                    <a:p>
                      <a:pPr marL="171450" indent="-171450">
                        <a:buFont typeface="Arial" panose="020B0604020202020204" pitchFamily="34" charset="0"/>
                        <a:buChar char="•"/>
                      </a:pPr>
                      <a:r>
                        <a:rPr lang="sl-SI" sz="1050" kern="1200" dirty="0">
                          <a:solidFill>
                            <a:schemeClr val="dk1"/>
                          </a:solidFill>
                          <a:latin typeface="+mj-lt"/>
                          <a:ea typeface="+mn-ea"/>
                          <a:cs typeface="+mn-cs"/>
                        </a:rPr>
                        <a:t>Priloga 3 – finančni načrt</a:t>
                      </a:r>
                    </a:p>
                    <a:p>
                      <a:pPr marL="171450" indent="-171450">
                        <a:buFont typeface="Arial" panose="020B0604020202020204" pitchFamily="34" charset="0"/>
                        <a:buChar char="•"/>
                      </a:pPr>
                      <a:r>
                        <a:rPr lang="sl-SI" sz="1050" kern="1200" dirty="0">
                          <a:solidFill>
                            <a:schemeClr val="dk1"/>
                          </a:solidFill>
                          <a:latin typeface="+mj-lt"/>
                          <a:ea typeface="+mn-ea"/>
                          <a:cs typeface="+mn-cs"/>
                        </a:rPr>
                        <a:t>Priloga 2c k prijavnici – Organizacijski in terminski načrt izvajanja programa usposabljanja</a:t>
                      </a:r>
                    </a:p>
                  </a:txBody>
                  <a:tcPr/>
                </a:tc>
                <a:extLst>
                  <a:ext uri="{0D108BD9-81ED-4DB2-BD59-A6C34878D82A}">
                    <a16:rowId xmlns:a16="http://schemas.microsoft.com/office/drawing/2014/main" val="1080729613"/>
                  </a:ext>
                </a:extLst>
              </a:tr>
            </a:tbl>
          </a:graphicData>
        </a:graphic>
      </p:graphicFrame>
    </p:spTree>
    <p:extLst>
      <p:ext uri="{BB962C8B-B14F-4D97-AF65-F5344CB8AC3E}">
        <p14:creationId xmlns:p14="http://schemas.microsoft.com/office/powerpoint/2010/main" val="4248194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956E24-00C9-97B8-12D4-70A1558F722D}"/>
              </a:ext>
            </a:extLst>
          </p:cNvPr>
          <p:cNvSpPr>
            <a:spLocks noGrp="1"/>
          </p:cNvSpPr>
          <p:nvPr>
            <p:ph type="title"/>
          </p:nvPr>
        </p:nvSpPr>
        <p:spPr>
          <a:xfrm>
            <a:off x="838199" y="72517"/>
            <a:ext cx="10515600" cy="1325563"/>
          </a:xfrm>
        </p:spPr>
        <p:txBody>
          <a:bodyPr>
            <a:normAutofit/>
          </a:bodyPr>
          <a:lstStyle/>
          <a:p>
            <a:r>
              <a:rPr lang="sl-SI" sz="3200" b="1" dirty="0">
                <a:solidFill>
                  <a:srgbClr val="0070C0"/>
                </a:solidFill>
              </a:rPr>
              <a:t>SKLOP A – merila za izbor projekta</a:t>
            </a:r>
            <a:endParaRPr lang="sl-SI" sz="3200" dirty="0"/>
          </a:p>
        </p:txBody>
      </p:sp>
      <p:graphicFrame>
        <p:nvGraphicFramePr>
          <p:cNvPr id="4" name="Tabela 5">
            <a:extLst>
              <a:ext uri="{FF2B5EF4-FFF2-40B4-BE49-F238E27FC236}">
                <a16:creationId xmlns:a16="http://schemas.microsoft.com/office/drawing/2014/main" id="{61352151-2716-5C1A-AEB4-95FE64E419E8}"/>
              </a:ext>
            </a:extLst>
          </p:cNvPr>
          <p:cNvGraphicFramePr>
            <a:graphicFrameLocks noGrp="1"/>
          </p:cNvGraphicFramePr>
          <p:nvPr>
            <p:extLst>
              <p:ext uri="{D42A27DB-BD31-4B8C-83A1-F6EECF244321}">
                <p14:modId xmlns:p14="http://schemas.microsoft.com/office/powerpoint/2010/main" val="3475506078"/>
              </p:ext>
            </p:extLst>
          </p:nvPr>
        </p:nvGraphicFramePr>
        <p:xfrm>
          <a:off x="155083" y="1398080"/>
          <a:ext cx="11881831" cy="2992660"/>
        </p:xfrm>
        <a:graphic>
          <a:graphicData uri="http://schemas.openxmlformats.org/drawingml/2006/table">
            <a:tbl>
              <a:tblPr firstRow="1" bandRow="1">
                <a:tableStyleId>{7DF18680-E054-41AD-8BC1-D1AEF772440D}</a:tableStyleId>
              </a:tblPr>
              <a:tblGrid>
                <a:gridCol w="558998">
                  <a:extLst>
                    <a:ext uri="{9D8B030D-6E8A-4147-A177-3AD203B41FA5}">
                      <a16:colId xmlns:a16="http://schemas.microsoft.com/office/drawing/2014/main" val="2969438054"/>
                    </a:ext>
                  </a:extLst>
                </a:gridCol>
                <a:gridCol w="1911729">
                  <a:extLst>
                    <a:ext uri="{9D8B030D-6E8A-4147-A177-3AD203B41FA5}">
                      <a16:colId xmlns:a16="http://schemas.microsoft.com/office/drawing/2014/main" val="2716464906"/>
                    </a:ext>
                  </a:extLst>
                </a:gridCol>
                <a:gridCol w="652916">
                  <a:extLst>
                    <a:ext uri="{9D8B030D-6E8A-4147-A177-3AD203B41FA5}">
                      <a16:colId xmlns:a16="http://schemas.microsoft.com/office/drawing/2014/main" val="1302876541"/>
                    </a:ext>
                  </a:extLst>
                </a:gridCol>
                <a:gridCol w="7459253">
                  <a:extLst>
                    <a:ext uri="{9D8B030D-6E8A-4147-A177-3AD203B41FA5}">
                      <a16:colId xmlns:a16="http://schemas.microsoft.com/office/drawing/2014/main" val="922182965"/>
                    </a:ext>
                  </a:extLst>
                </a:gridCol>
                <a:gridCol w="1298935">
                  <a:extLst>
                    <a:ext uri="{9D8B030D-6E8A-4147-A177-3AD203B41FA5}">
                      <a16:colId xmlns:a16="http://schemas.microsoft.com/office/drawing/2014/main" val="4267695653"/>
                    </a:ext>
                  </a:extLst>
                </a:gridCol>
              </a:tblGrid>
              <a:tr h="660940">
                <a:tc>
                  <a:txBody>
                    <a:bodyPr/>
                    <a:lstStyle/>
                    <a:p>
                      <a:r>
                        <a:rPr lang="sl-SI" sz="1200" dirty="0" err="1">
                          <a:latin typeface="+mj-lt"/>
                        </a:rPr>
                        <a:t>Zap</a:t>
                      </a:r>
                      <a:r>
                        <a:rPr lang="sl-SI" sz="1200" dirty="0">
                          <a:latin typeface="+mj-lt"/>
                        </a:rPr>
                        <a:t>. št.</a:t>
                      </a:r>
                    </a:p>
                  </a:txBody>
                  <a:tcPr/>
                </a:tc>
                <a:tc>
                  <a:txBody>
                    <a:bodyPr/>
                    <a:lstStyle/>
                    <a:p>
                      <a:r>
                        <a:rPr lang="sl-SI" sz="1200" dirty="0">
                          <a:latin typeface="+mj-lt"/>
                        </a:rPr>
                        <a:t>Merilo</a:t>
                      </a:r>
                    </a:p>
                  </a:txBody>
                  <a:tcPr/>
                </a:tc>
                <a:tc>
                  <a:txBody>
                    <a:bodyPr/>
                    <a:lstStyle/>
                    <a:p>
                      <a:r>
                        <a:rPr lang="sl-SI" sz="1200" dirty="0">
                          <a:latin typeface="+mj-lt"/>
                        </a:rPr>
                        <a:t>Št. točk</a:t>
                      </a:r>
                    </a:p>
                  </a:txBody>
                  <a:tcPr/>
                </a:tc>
                <a:tc>
                  <a:txBody>
                    <a:bodyPr/>
                    <a:lstStyle/>
                    <a:p>
                      <a:r>
                        <a:rPr lang="sl-SI" sz="1200" dirty="0">
                          <a:latin typeface="+mj-lt"/>
                        </a:rPr>
                        <a:t>Kriterij ocenjevanja</a:t>
                      </a:r>
                    </a:p>
                  </a:txBody>
                  <a:tcPr/>
                </a:tc>
                <a:tc>
                  <a:txBody>
                    <a:bodyPr/>
                    <a:lstStyle/>
                    <a:p>
                      <a:r>
                        <a:rPr lang="sl-SI" sz="1200" dirty="0">
                          <a:latin typeface="+mj-lt"/>
                        </a:rPr>
                        <a:t>Vir ocenjevanja</a:t>
                      </a:r>
                    </a:p>
                  </a:txBody>
                  <a:tcPr/>
                </a:tc>
                <a:extLst>
                  <a:ext uri="{0D108BD9-81ED-4DB2-BD59-A6C34878D82A}">
                    <a16:rowId xmlns:a16="http://schemas.microsoft.com/office/drawing/2014/main" val="2844929791"/>
                  </a:ext>
                </a:extLst>
              </a:tr>
              <a:tr h="1405000">
                <a:tc>
                  <a:txBody>
                    <a:bodyPr/>
                    <a:lstStyle/>
                    <a:p>
                      <a:r>
                        <a:rPr lang="sl-SI" sz="1050" b="1" dirty="0">
                          <a:latin typeface="+mj-lt"/>
                        </a:rPr>
                        <a:t>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1" kern="1200" dirty="0">
                          <a:solidFill>
                            <a:schemeClr val="tx1"/>
                          </a:solidFill>
                          <a:latin typeface="+mj-lt"/>
                          <a:ea typeface="+mn-ea"/>
                          <a:cs typeface="+mn-cs"/>
                        </a:rPr>
                        <a:t>Spremljanje doseganja ciljev in kazalnikov projekta</a:t>
                      </a:r>
                      <a:endParaRPr lang="sl-SI" sz="1100" b="1" kern="1200" dirty="0">
                        <a:solidFill>
                          <a:schemeClr val="tx1"/>
                        </a:solidFill>
                        <a:latin typeface="+mj-lt"/>
                        <a:ea typeface="+mn-ea"/>
                        <a:cs typeface="+mn-cs"/>
                      </a:endParaRPr>
                    </a:p>
                  </a:txBody>
                  <a:tcPr/>
                </a:tc>
                <a:tc>
                  <a:txBody>
                    <a:bodyPr/>
                    <a:lstStyle/>
                    <a:p>
                      <a:pPr algn="ctr"/>
                      <a:endParaRPr lang="sl-SI" sz="1100" b="1" dirty="0">
                        <a:latin typeface="+mj-lt"/>
                      </a:endParaRPr>
                    </a:p>
                    <a:p>
                      <a:pPr algn="ctr"/>
                      <a:r>
                        <a:rPr lang="sl-SI" sz="1100" b="1" dirty="0">
                          <a:latin typeface="+mj-lt"/>
                        </a:rPr>
                        <a:t>3</a:t>
                      </a:r>
                    </a:p>
                    <a:p>
                      <a:pPr algn="ctr"/>
                      <a:endParaRPr lang="sl-SI" sz="1100" b="1" dirty="0">
                        <a:latin typeface="+mj-lt"/>
                      </a:endParaRPr>
                    </a:p>
                  </a:txBody>
                  <a:tcPr/>
                </a:tc>
                <a:tc>
                  <a:txBody>
                    <a:bodyPr/>
                    <a:lstStyle/>
                    <a:p>
                      <a:r>
                        <a:rPr lang="sl-SI" sz="1050" dirty="0">
                          <a:latin typeface="+mj-lt"/>
                        </a:rPr>
                        <a:t>Načrt evidentiranja in spremljanja udeležencev (mladinskih delavcev) vključuje vsaj tri (3) aktivnosti, ki so podrobno razdelane in utemeljene ter vodijo k doseganju ciljev, kazalnikov in rezultatov projekta. Prav tako pričakovani projektno specifični kazalnik učinka v celoti sledi predvidenemu organizacijskemu in terminskemu načrtu izvajanja programa usposabljanja za mladinske delavce s področja </a:t>
                      </a:r>
                      <a:r>
                        <a:rPr lang="sl-SI" sz="1050" kern="1200" dirty="0" err="1">
                          <a:solidFill>
                            <a:schemeClr val="dk1"/>
                          </a:solidFill>
                          <a:latin typeface="+mj-lt"/>
                          <a:ea typeface="+mn-ea"/>
                          <a:cs typeface="+mn-cs"/>
                        </a:rPr>
                        <a:t>prekarnosti</a:t>
                      </a:r>
                      <a:r>
                        <a:rPr lang="sl-SI" sz="1050" kern="1200" dirty="0">
                          <a:solidFill>
                            <a:schemeClr val="dk1"/>
                          </a:solidFill>
                          <a:latin typeface="+mj-lt"/>
                          <a:ea typeface="+mn-ea"/>
                          <a:cs typeface="+mn-cs"/>
                        </a:rPr>
                        <a:t>. – 3 točke </a:t>
                      </a:r>
                    </a:p>
                    <a:p>
                      <a:endParaRPr lang="sl-SI" sz="1050" kern="1200" dirty="0">
                        <a:solidFill>
                          <a:schemeClr val="dk1"/>
                        </a:solidFill>
                        <a:latin typeface="+mj-lt"/>
                        <a:ea typeface="+mn-ea"/>
                        <a:cs typeface="+mn-cs"/>
                      </a:endParaRPr>
                    </a:p>
                    <a:p>
                      <a:r>
                        <a:rPr lang="sl-SI" sz="1050" kern="1200" dirty="0">
                          <a:solidFill>
                            <a:schemeClr val="dk1"/>
                          </a:solidFill>
                          <a:latin typeface="+mj-lt"/>
                          <a:ea typeface="+mn-ea"/>
                          <a:cs typeface="+mn-cs"/>
                        </a:rPr>
                        <a:t>Načrt evidentiranja in spremljanja udeležencev (mladinskih delavcev) vključuje vsaj dve (2) aktivnosti, ki sta podrobno razdelani in utemeljeni ter vodita k doseganju ciljev, kazalnikov in rezultatov projekta. Prav tako pričakovani projektno specifični kazalnik učinka sledi predvidenemu organizacijskemu in terminskemu načrtu izvajanja programa usposabljanja za mladinske delavce s področja </a:t>
                      </a:r>
                      <a:r>
                        <a:rPr lang="sl-SI" sz="1050" kern="1200" dirty="0" err="1">
                          <a:solidFill>
                            <a:schemeClr val="dk1"/>
                          </a:solidFill>
                          <a:latin typeface="+mj-lt"/>
                          <a:ea typeface="+mn-ea"/>
                          <a:cs typeface="+mn-cs"/>
                        </a:rPr>
                        <a:t>prekarnosti</a:t>
                      </a:r>
                      <a:r>
                        <a:rPr lang="sl-SI" sz="1050" kern="1200" dirty="0">
                          <a:solidFill>
                            <a:schemeClr val="dk1"/>
                          </a:solidFill>
                          <a:latin typeface="+mj-lt"/>
                          <a:ea typeface="+mn-ea"/>
                          <a:cs typeface="+mn-cs"/>
                        </a:rPr>
                        <a:t>, vendar ne v celoti oziroma z manjšimi pomanjkljivostmi. – 1 točka</a:t>
                      </a:r>
                    </a:p>
                    <a:p>
                      <a:r>
                        <a:rPr lang="sl-SI" sz="1050" kern="1200" dirty="0">
                          <a:solidFill>
                            <a:schemeClr val="dk1"/>
                          </a:solidFill>
                          <a:latin typeface="+mj-lt"/>
                          <a:ea typeface="+mn-ea"/>
                          <a:cs typeface="+mn-cs"/>
                        </a:rPr>
                        <a:t> </a:t>
                      </a:r>
                    </a:p>
                    <a:p>
                      <a:r>
                        <a:rPr lang="sl-SI" sz="1050" kern="1200" dirty="0">
                          <a:solidFill>
                            <a:schemeClr val="dk1"/>
                          </a:solidFill>
                          <a:latin typeface="+mj-lt"/>
                          <a:ea typeface="+mn-ea"/>
                          <a:cs typeface="+mn-cs"/>
                        </a:rPr>
                        <a:t>Načrt evidentiranja in spremljanja udeležencev (mladinskih delavcev) vključuje eno (1) aktivnost, ki je podrobno razdelana in utemeljena ter vodi k doseganju ciljev, kazalnikov in rezultatov projekta. Pričakovani projektno specifični kazalnik učinka sledi oziroma ne sledi predvidenemu organizacijskemu in terminskemu načrtu izvajanja programa usposabljanja za mladinske delavce s področja </a:t>
                      </a:r>
                      <a:r>
                        <a:rPr lang="sl-SI" sz="1050" kern="1200" dirty="0" err="1">
                          <a:solidFill>
                            <a:schemeClr val="dk1"/>
                          </a:solidFill>
                          <a:latin typeface="+mj-lt"/>
                          <a:ea typeface="+mn-ea"/>
                          <a:cs typeface="+mn-cs"/>
                        </a:rPr>
                        <a:t>prekarnosti</a:t>
                      </a:r>
                      <a:r>
                        <a:rPr lang="sl-SI" sz="1050" kern="1200" dirty="0">
                          <a:solidFill>
                            <a:schemeClr val="dk1"/>
                          </a:solidFill>
                          <a:latin typeface="+mj-lt"/>
                          <a:ea typeface="+mn-ea"/>
                          <a:cs typeface="+mn-cs"/>
                        </a:rPr>
                        <a:t>. – 0 točk</a:t>
                      </a:r>
                    </a:p>
                  </a:txBody>
                  <a:tcPr/>
                </a:tc>
                <a:tc>
                  <a:txBody>
                    <a:bodyPr/>
                    <a:lstStyle/>
                    <a:p>
                      <a:pPr marL="285750" indent="-285750" algn="l">
                        <a:buFont typeface="Arial" panose="020B0604020202020204" pitchFamily="34" charset="0"/>
                        <a:buChar char="•"/>
                      </a:pPr>
                      <a:r>
                        <a:rPr lang="sl-SI" sz="1050" kern="1200" dirty="0">
                          <a:solidFill>
                            <a:schemeClr val="dk1"/>
                          </a:solidFill>
                          <a:latin typeface="+mj-lt"/>
                          <a:ea typeface="+mn-ea"/>
                          <a:cs typeface="+mn-cs"/>
                        </a:rPr>
                        <a:t>Točka 3.3.3. prijavnice</a:t>
                      </a:r>
                    </a:p>
                    <a:p>
                      <a:pPr marL="285750" indent="-285750" algn="l">
                        <a:buFont typeface="Arial" panose="020B0604020202020204" pitchFamily="34" charset="0"/>
                        <a:buChar char="•"/>
                      </a:pPr>
                      <a:r>
                        <a:rPr lang="sl-SI" sz="1050" kern="1200" dirty="0">
                          <a:solidFill>
                            <a:schemeClr val="dk1"/>
                          </a:solidFill>
                          <a:latin typeface="+mj-lt"/>
                          <a:ea typeface="+mn-ea"/>
                          <a:cs typeface="+mn-cs"/>
                        </a:rPr>
                        <a:t>Točka 3.3.4. prijavnice</a:t>
                      </a:r>
                    </a:p>
                    <a:p>
                      <a:pPr marL="285750" indent="-285750" algn="l">
                        <a:buFont typeface="Arial" panose="020B0604020202020204" pitchFamily="34" charset="0"/>
                        <a:buChar char="•"/>
                      </a:pPr>
                      <a:r>
                        <a:rPr lang="sl-SI" sz="1050" kern="1200" dirty="0">
                          <a:solidFill>
                            <a:schemeClr val="dk1"/>
                          </a:solidFill>
                          <a:latin typeface="+mj-lt"/>
                          <a:ea typeface="+mn-ea"/>
                          <a:cs typeface="+mn-cs"/>
                        </a:rPr>
                        <a:t>Priloga 2c k prijavnici - Organizacijski in terminski načrt izvajanja programa usposabljanja</a:t>
                      </a:r>
                    </a:p>
                  </a:txBody>
                  <a:tcPr/>
                </a:tc>
                <a:extLst>
                  <a:ext uri="{0D108BD9-81ED-4DB2-BD59-A6C34878D82A}">
                    <a16:rowId xmlns:a16="http://schemas.microsoft.com/office/drawing/2014/main" val="1175461904"/>
                  </a:ext>
                </a:extLst>
              </a:tr>
            </a:tbl>
          </a:graphicData>
        </a:graphic>
      </p:graphicFrame>
      <p:pic>
        <p:nvPicPr>
          <p:cNvPr id="5" name="Slika 1">
            <a:extLst>
              <a:ext uri="{FF2B5EF4-FFF2-40B4-BE49-F238E27FC236}">
                <a16:creationId xmlns:a16="http://schemas.microsoft.com/office/drawing/2014/main" id="{17DECD0A-FBBD-3DFA-12FD-11845213C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36512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58277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8F48562-A44D-10B7-3F4B-E00E1EA59EE9}"/>
              </a:ext>
            </a:extLst>
          </p:cNvPr>
          <p:cNvSpPr>
            <a:spLocks noGrp="1"/>
          </p:cNvSpPr>
          <p:nvPr>
            <p:ph type="title"/>
          </p:nvPr>
        </p:nvSpPr>
        <p:spPr>
          <a:xfrm>
            <a:off x="838200" y="245079"/>
            <a:ext cx="10515600" cy="1325563"/>
          </a:xfrm>
        </p:spPr>
        <p:txBody>
          <a:bodyPr>
            <a:normAutofit/>
          </a:bodyPr>
          <a:lstStyle/>
          <a:p>
            <a:r>
              <a:rPr lang="sl-SI" sz="2800" b="1" dirty="0">
                <a:solidFill>
                  <a:srgbClr val="0070C0"/>
                </a:solidFill>
              </a:rPr>
              <a:t>SKLOP A – merila za izbor projekta</a:t>
            </a:r>
            <a:endParaRPr lang="sl-SI" sz="2800" dirty="0"/>
          </a:p>
        </p:txBody>
      </p:sp>
      <p:graphicFrame>
        <p:nvGraphicFramePr>
          <p:cNvPr id="4" name="Tabela 5">
            <a:extLst>
              <a:ext uri="{FF2B5EF4-FFF2-40B4-BE49-F238E27FC236}">
                <a16:creationId xmlns:a16="http://schemas.microsoft.com/office/drawing/2014/main" id="{BF0D19CF-45E2-2CCB-175C-B5BC172741C7}"/>
              </a:ext>
            </a:extLst>
          </p:cNvPr>
          <p:cNvGraphicFramePr>
            <a:graphicFrameLocks noGrp="1"/>
          </p:cNvGraphicFramePr>
          <p:nvPr>
            <p:extLst>
              <p:ext uri="{D42A27DB-BD31-4B8C-83A1-F6EECF244321}">
                <p14:modId xmlns:p14="http://schemas.microsoft.com/office/powerpoint/2010/main" val="1418496489"/>
              </p:ext>
            </p:extLst>
          </p:nvPr>
        </p:nvGraphicFramePr>
        <p:xfrm>
          <a:off x="578104" y="1478280"/>
          <a:ext cx="10889488" cy="329184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554224">
                  <a:extLst>
                    <a:ext uri="{9D8B030D-6E8A-4147-A177-3AD203B41FA5}">
                      <a16:colId xmlns:a16="http://schemas.microsoft.com/office/drawing/2014/main" val="2716464906"/>
                    </a:ext>
                  </a:extLst>
                </a:gridCol>
                <a:gridCol w="769112">
                  <a:extLst>
                    <a:ext uri="{9D8B030D-6E8A-4147-A177-3AD203B41FA5}">
                      <a16:colId xmlns:a16="http://schemas.microsoft.com/office/drawing/2014/main" val="1302876541"/>
                    </a:ext>
                  </a:extLst>
                </a:gridCol>
                <a:gridCol w="5772503">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100" b="1" dirty="0">
                          <a:latin typeface="+mj-lt"/>
                        </a:rPr>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chemeClr val="dk1"/>
                          </a:solidFill>
                          <a:effectLst/>
                          <a:latin typeface="+mj-lt"/>
                          <a:ea typeface="+mn-ea"/>
                          <a:cs typeface="+mn-cs"/>
                        </a:rPr>
                        <a:t>USPOSOBLJENOST PRIJAVITELJA, KI JE POSLOVODEČI KONZORCIJSKI PARTNER ZA IZVEDBO PROJEKTA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kern="1200" dirty="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sz="1200" b="1" kern="1200" dirty="0">
                          <a:solidFill>
                            <a:srgbClr val="FF0000"/>
                          </a:solidFill>
                          <a:effectLst/>
                          <a:latin typeface="+mj-lt"/>
                          <a:ea typeface="+mn-ea"/>
                          <a:cs typeface="+mn-cs"/>
                        </a:rPr>
                        <a:t>POZOR - IZLOČITVENO MERILO!</a:t>
                      </a:r>
                      <a:endParaRPr lang="sl-SI" sz="1200" b="1" kern="1200" dirty="0">
                        <a:solidFill>
                          <a:srgbClr val="FF0000"/>
                        </a:solidFill>
                        <a:latin typeface="+mj-lt"/>
                        <a:ea typeface="+mn-ea"/>
                        <a:cs typeface="+mn-cs"/>
                      </a:endParaRPr>
                    </a:p>
                  </a:txBody>
                  <a:tcPr/>
                </a:tc>
                <a:tc>
                  <a:txBody>
                    <a:bodyPr/>
                    <a:lstStyle/>
                    <a:p>
                      <a:pPr algn="ctr"/>
                      <a:r>
                        <a:rPr lang="sl-SI" sz="1200" b="1" dirty="0">
                          <a:latin typeface="+mj-lt"/>
                        </a:rPr>
                        <a:t>3</a:t>
                      </a:r>
                    </a:p>
                    <a:p>
                      <a:pPr algn="ctr"/>
                      <a:endParaRPr lang="sl-SI" sz="1200" b="1" dirty="0">
                        <a:latin typeface="+mj-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sl-SI" sz="1200" b="0" kern="1200" dirty="0">
                          <a:solidFill>
                            <a:srgbClr val="FF0000"/>
                          </a:solidFill>
                          <a:effectLst/>
                          <a:latin typeface="+mn-lt"/>
                          <a:ea typeface="+mn-ea"/>
                          <a:cs typeface="+mn-cs"/>
                        </a:rPr>
                        <a:t>MINIMALNO DOSEČI:</a:t>
                      </a:r>
                    </a:p>
                    <a:p>
                      <a:pPr marL="0" marR="0" lvl="0" indent="0" algn="ctr" defTabSz="914400" rtl="0" eaLnBrk="1" fontAlgn="auto" latinLnBrk="0" hangingPunct="1">
                        <a:lnSpc>
                          <a:spcPct val="100000"/>
                        </a:lnSpc>
                        <a:spcBef>
                          <a:spcPts val="0"/>
                        </a:spcBef>
                        <a:spcAft>
                          <a:spcPts val="0"/>
                        </a:spcAft>
                        <a:buClrTx/>
                        <a:buSzTx/>
                        <a:buFontTx/>
                        <a:buNone/>
                        <a:tabLst/>
                        <a:defRPr/>
                      </a:pPr>
                      <a:r>
                        <a:rPr lang="sl-SI" sz="1200" b="0" kern="1200" dirty="0">
                          <a:solidFill>
                            <a:srgbClr val="FF0000"/>
                          </a:solidFill>
                          <a:effectLst/>
                          <a:latin typeface="+mn-lt"/>
                          <a:ea typeface="+mn-ea"/>
                          <a:cs typeface="+mn-cs"/>
                        </a:rPr>
                        <a:t>1 TOČKO!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100" kern="1200" dirty="0">
                          <a:solidFill>
                            <a:schemeClr val="dk1"/>
                          </a:solidFill>
                          <a:effectLst/>
                          <a:latin typeface="+mj-lt"/>
                          <a:ea typeface="+mn-ea"/>
                          <a:cs typeface="+mn-cs"/>
                        </a:rPr>
                        <a:t>Prijavitelj, ki je </a:t>
                      </a:r>
                      <a:r>
                        <a:rPr lang="sl-SI" sz="1100" kern="1200" dirty="0" err="1">
                          <a:solidFill>
                            <a:schemeClr val="dk1"/>
                          </a:solidFill>
                          <a:effectLst/>
                          <a:latin typeface="+mj-lt"/>
                          <a:ea typeface="+mn-ea"/>
                          <a:cs typeface="+mn-cs"/>
                        </a:rPr>
                        <a:t>poslovodeči</a:t>
                      </a:r>
                      <a:r>
                        <a:rPr lang="sl-SI" sz="1100" kern="1200" dirty="0">
                          <a:solidFill>
                            <a:schemeClr val="dk1"/>
                          </a:solidFill>
                          <a:effectLst/>
                          <a:latin typeface="+mj-lt"/>
                          <a:ea typeface="+mn-ea"/>
                          <a:cs typeface="+mn-cs"/>
                        </a:rPr>
                        <a:t> </a:t>
                      </a:r>
                      <a:r>
                        <a:rPr lang="sl-SI" sz="1100" kern="1200" dirty="0" err="1">
                          <a:solidFill>
                            <a:schemeClr val="dk1"/>
                          </a:solidFill>
                          <a:effectLst/>
                          <a:latin typeface="+mj-lt"/>
                          <a:ea typeface="+mn-ea"/>
                          <a:cs typeface="+mn-cs"/>
                        </a:rPr>
                        <a:t>konzorcijski</a:t>
                      </a:r>
                      <a:r>
                        <a:rPr lang="sl-SI" sz="1100" kern="1200" dirty="0">
                          <a:solidFill>
                            <a:schemeClr val="dk1"/>
                          </a:solidFill>
                          <a:effectLst/>
                          <a:latin typeface="+mj-lt"/>
                          <a:ea typeface="+mn-ea"/>
                          <a:cs typeface="+mn-cs"/>
                        </a:rPr>
                        <a:t> partner, ima </a:t>
                      </a:r>
                      <a:r>
                        <a:rPr lang="sl-SI" sz="1100" b="1" kern="1200" dirty="0">
                          <a:solidFill>
                            <a:schemeClr val="dk1"/>
                          </a:solidFill>
                          <a:effectLst/>
                          <a:latin typeface="+mj-lt"/>
                          <a:ea typeface="+mn-ea"/>
                          <a:cs typeface="+mn-cs"/>
                        </a:rPr>
                        <a:t>izkušnje</a:t>
                      </a:r>
                      <a:r>
                        <a:rPr lang="sl-SI" sz="1100" kern="1200" dirty="0">
                          <a:solidFill>
                            <a:schemeClr val="dk1"/>
                          </a:solidFill>
                          <a:effectLst/>
                          <a:latin typeface="+mj-lt"/>
                          <a:ea typeface="+mn-ea"/>
                          <a:cs typeface="+mn-cs"/>
                        </a:rPr>
                        <a:t> </a:t>
                      </a:r>
                      <a:r>
                        <a:rPr lang="sl-SI" sz="1100" b="1" kern="1200" dirty="0">
                          <a:solidFill>
                            <a:schemeClr val="dk1"/>
                          </a:solidFill>
                          <a:effectLst/>
                          <a:latin typeface="+mj-lt"/>
                          <a:ea typeface="+mn-ea"/>
                          <a:cs typeface="+mn-cs"/>
                        </a:rPr>
                        <a:t>(kot samostojni izvajalec, </a:t>
                      </a:r>
                      <a:r>
                        <a:rPr lang="sl-SI" sz="1100" b="1" kern="1200" dirty="0" err="1">
                          <a:solidFill>
                            <a:schemeClr val="dk1"/>
                          </a:solidFill>
                          <a:effectLst/>
                          <a:latin typeface="+mj-lt"/>
                          <a:ea typeface="+mn-ea"/>
                          <a:cs typeface="+mn-cs"/>
                        </a:rPr>
                        <a:t>poslovodeči</a:t>
                      </a:r>
                      <a:r>
                        <a:rPr lang="sl-SI" sz="1100" b="1" kern="1200" dirty="0">
                          <a:solidFill>
                            <a:schemeClr val="dk1"/>
                          </a:solidFill>
                          <a:effectLst/>
                          <a:latin typeface="+mj-lt"/>
                          <a:ea typeface="+mn-ea"/>
                          <a:cs typeface="+mn-cs"/>
                        </a:rPr>
                        <a:t> </a:t>
                      </a:r>
                      <a:r>
                        <a:rPr lang="sl-SI" sz="1100" b="1" kern="1200" dirty="0" err="1">
                          <a:solidFill>
                            <a:schemeClr val="dk1"/>
                          </a:solidFill>
                          <a:effectLst/>
                          <a:latin typeface="+mj-lt"/>
                          <a:ea typeface="+mn-ea"/>
                          <a:cs typeface="+mn-cs"/>
                        </a:rPr>
                        <a:t>konzorcijski</a:t>
                      </a:r>
                      <a:r>
                        <a:rPr lang="sl-SI" sz="1100" b="1" kern="1200" dirty="0">
                          <a:solidFill>
                            <a:schemeClr val="dk1"/>
                          </a:solidFill>
                          <a:effectLst/>
                          <a:latin typeface="+mj-lt"/>
                          <a:ea typeface="+mn-ea"/>
                          <a:cs typeface="+mn-cs"/>
                        </a:rPr>
                        <a:t> partner ali partner v konzorciju) z vodenjem in izvajanjem projektov</a:t>
                      </a:r>
                      <a:r>
                        <a:rPr lang="sl-SI" sz="1100" kern="1200" dirty="0">
                          <a:solidFill>
                            <a:schemeClr val="dk1"/>
                          </a:solidFill>
                          <a:effectLst/>
                          <a:latin typeface="+mj-lt"/>
                          <a:ea typeface="+mn-ea"/>
                          <a:cs typeface="+mn-cs"/>
                        </a:rPr>
                        <a:t>, </a:t>
                      </a:r>
                      <a:r>
                        <a:rPr lang="sl-SI" sz="1100" b="1" u="sng" kern="1200" dirty="0">
                          <a:solidFill>
                            <a:schemeClr val="dk1"/>
                          </a:solidFill>
                          <a:effectLst/>
                          <a:latin typeface="+mj-lt"/>
                          <a:ea typeface="+mn-ea"/>
                          <a:cs typeface="+mn-cs"/>
                        </a:rPr>
                        <a:t>sofinanciranih s strani Evropskega socialnega sklada v programskem obdobju evropske kohezijske politike 2014 – 2020</a:t>
                      </a:r>
                      <a:r>
                        <a:rPr lang="sl-SI" sz="1100" kern="1200" dirty="0">
                          <a:solidFill>
                            <a:schemeClr val="dk1"/>
                          </a:solidFill>
                          <a:effectLst/>
                          <a:latin typeface="+mj-lt"/>
                          <a:ea typeface="+mn-ea"/>
                          <a:cs typeface="+mn-cs"/>
                        </a:rPr>
                        <a:t> (istovrsten projekt se šteje samo enkrat), kar dokazuje s priloženimi dokazili.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100" kern="1200" dirty="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sz="1100" i="1" kern="1200" dirty="0">
                          <a:solidFill>
                            <a:schemeClr val="dk1"/>
                          </a:solidFill>
                          <a:effectLst/>
                          <a:latin typeface="+mj-lt"/>
                          <a:ea typeface="+mn-ea"/>
                          <a:cs typeface="+mn-cs"/>
                        </a:rPr>
                        <a:t>Vrednotenje: Prijavitelj za vsak projekt, pri katerem je bil samostojni izvajalec ali </a:t>
                      </a:r>
                      <a:r>
                        <a:rPr lang="sl-SI" sz="1100" i="1" kern="1200" dirty="0" err="1">
                          <a:solidFill>
                            <a:schemeClr val="dk1"/>
                          </a:solidFill>
                          <a:effectLst/>
                          <a:latin typeface="+mj-lt"/>
                          <a:ea typeface="+mn-ea"/>
                          <a:cs typeface="+mn-cs"/>
                        </a:rPr>
                        <a:t>poslovodeči</a:t>
                      </a:r>
                      <a:r>
                        <a:rPr lang="sl-SI" sz="1100" i="1" kern="1200" dirty="0">
                          <a:solidFill>
                            <a:schemeClr val="dk1"/>
                          </a:solidFill>
                          <a:effectLst/>
                          <a:latin typeface="+mj-lt"/>
                          <a:ea typeface="+mn-ea"/>
                          <a:cs typeface="+mn-cs"/>
                        </a:rPr>
                        <a:t> </a:t>
                      </a:r>
                      <a:r>
                        <a:rPr lang="sl-SI" sz="1100" i="1" kern="1200" dirty="0" err="1">
                          <a:solidFill>
                            <a:schemeClr val="dk1"/>
                          </a:solidFill>
                          <a:effectLst/>
                          <a:latin typeface="+mj-lt"/>
                          <a:ea typeface="+mn-ea"/>
                          <a:cs typeface="+mn-cs"/>
                        </a:rPr>
                        <a:t>konzorcijski</a:t>
                      </a:r>
                      <a:r>
                        <a:rPr lang="sl-SI" sz="1100" i="1" kern="1200" dirty="0">
                          <a:solidFill>
                            <a:schemeClr val="dk1"/>
                          </a:solidFill>
                          <a:effectLst/>
                          <a:latin typeface="+mj-lt"/>
                          <a:ea typeface="+mn-ea"/>
                          <a:cs typeface="+mn-cs"/>
                        </a:rPr>
                        <a:t> partner prejme po 1 točko, za vsak projekt pri katerem je bil partner v konzorciju pa prejme po 0,5 točke. Prijavitelj skupaj lahko prejme največ 3 točke. </a:t>
                      </a:r>
                    </a:p>
                  </a:txBody>
                  <a:tcPr/>
                </a:tc>
                <a:tc>
                  <a:txBody>
                    <a:bodyPr/>
                    <a:lstStyle/>
                    <a:p>
                      <a:pPr algn="ctr"/>
                      <a:r>
                        <a:rPr lang="sl-SI" sz="1100" kern="1200" dirty="0">
                          <a:solidFill>
                            <a:schemeClr val="dk1"/>
                          </a:solidFill>
                          <a:effectLst/>
                          <a:latin typeface="+mj-lt"/>
                          <a:ea typeface="+mn-ea"/>
                          <a:cs typeface="+mn-cs"/>
                        </a:rPr>
                        <a:t>Točka 4. prijavnice z dokazili</a:t>
                      </a:r>
                    </a:p>
                    <a:p>
                      <a:pPr marL="0" indent="0" algn="l">
                        <a:buFont typeface="Arial" panose="020B0604020202020204" pitchFamily="34" charset="0"/>
                        <a:buNone/>
                      </a:pPr>
                      <a:endParaRPr lang="sl-SI" sz="1100" kern="1200" dirty="0">
                        <a:solidFill>
                          <a:srgbClr val="FF0000"/>
                        </a:solidFill>
                        <a:effectLst/>
                        <a:latin typeface="+mj-lt"/>
                        <a:ea typeface="+mn-ea"/>
                        <a:cs typeface="+mn-cs"/>
                      </a:endParaRPr>
                    </a:p>
                    <a:p>
                      <a:pPr marL="0" indent="0" algn="l">
                        <a:buFont typeface="Arial" panose="020B0604020202020204" pitchFamily="34" charset="0"/>
                        <a:buNone/>
                      </a:pPr>
                      <a:r>
                        <a:rPr lang="sl-SI" sz="1100" kern="1200" dirty="0">
                          <a:solidFill>
                            <a:srgbClr val="FF0000"/>
                          </a:solidFill>
                          <a:effectLst/>
                          <a:latin typeface="+mj-lt"/>
                          <a:ea typeface="+mn-ea"/>
                          <a:cs typeface="+mn-cs"/>
                        </a:rPr>
                        <a:t>Če financer projektov ni bil MIZŠ, priložiti:</a:t>
                      </a:r>
                    </a:p>
                    <a:p>
                      <a:pPr marL="171450" indent="-171450" algn="l">
                        <a:buFont typeface="Arial" panose="020B0604020202020204" pitchFamily="34" charset="0"/>
                        <a:buChar char="•"/>
                      </a:pPr>
                      <a:r>
                        <a:rPr lang="sl-SI" sz="1100" kern="1200" dirty="0">
                          <a:solidFill>
                            <a:srgbClr val="FF0000"/>
                          </a:solidFill>
                          <a:effectLst/>
                          <a:latin typeface="+mj-lt"/>
                          <a:ea typeface="+mn-ea"/>
                          <a:cs typeface="+mn-cs"/>
                        </a:rPr>
                        <a:t>fotokopije sklenjenih pogodb o sofinanciranju</a:t>
                      </a:r>
                    </a:p>
                    <a:p>
                      <a:pPr marL="171450" indent="-171450" algn="l">
                        <a:buFont typeface="Arial" panose="020B0604020202020204" pitchFamily="34" charset="0"/>
                        <a:buChar char="•"/>
                      </a:pPr>
                      <a:r>
                        <a:rPr lang="sl-SI" sz="1100" kern="1200" dirty="0">
                          <a:solidFill>
                            <a:srgbClr val="FF0000"/>
                          </a:solidFill>
                          <a:effectLst/>
                          <a:latin typeface="+mj-lt"/>
                          <a:ea typeface="+mn-ea"/>
                          <a:cs typeface="+mn-cs"/>
                        </a:rPr>
                        <a:t>fotokopije </a:t>
                      </a:r>
                      <a:r>
                        <a:rPr lang="sl-SI" sz="1100" u="none" kern="1200" dirty="0" err="1">
                          <a:solidFill>
                            <a:srgbClr val="FF0000"/>
                          </a:solidFill>
                          <a:effectLst/>
                          <a:latin typeface="+mj-lt"/>
                          <a:ea typeface="+mn-ea"/>
                          <a:cs typeface="+mn-cs"/>
                        </a:rPr>
                        <a:t>konzorcijskih</a:t>
                      </a:r>
                      <a:r>
                        <a:rPr lang="sl-SI" sz="1100" kern="1200" dirty="0">
                          <a:solidFill>
                            <a:srgbClr val="FF0000"/>
                          </a:solidFill>
                          <a:effectLst/>
                          <a:latin typeface="+mj-lt"/>
                          <a:ea typeface="+mn-ea"/>
                          <a:cs typeface="+mn-cs"/>
                        </a:rPr>
                        <a:t> pogodb (če je prijavitelj sodeloval v konzorciju)</a:t>
                      </a:r>
                    </a:p>
                  </a:txBody>
                  <a:tcPr/>
                </a:tc>
                <a:extLst>
                  <a:ext uri="{0D108BD9-81ED-4DB2-BD59-A6C34878D82A}">
                    <a16:rowId xmlns:a16="http://schemas.microsoft.com/office/drawing/2014/main" val="1175461904"/>
                  </a:ext>
                </a:extLst>
              </a:tr>
            </a:tbl>
          </a:graphicData>
        </a:graphic>
      </p:graphicFrame>
      <p:pic>
        <p:nvPicPr>
          <p:cNvPr id="5" name="Slika 1">
            <a:extLst>
              <a:ext uri="{FF2B5EF4-FFF2-40B4-BE49-F238E27FC236}">
                <a16:creationId xmlns:a16="http://schemas.microsoft.com/office/drawing/2014/main" id="{E2D76805-EAA4-5D5C-8BF0-C876F63C2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6558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1EB01D8-53B5-82DA-D81D-C7819B14A5AE}"/>
              </a:ext>
            </a:extLst>
          </p:cNvPr>
          <p:cNvSpPr>
            <a:spLocks noGrp="1"/>
          </p:cNvSpPr>
          <p:nvPr>
            <p:ph type="title"/>
          </p:nvPr>
        </p:nvSpPr>
        <p:spPr/>
        <p:txBody>
          <a:bodyPr>
            <a:normAutofit/>
          </a:bodyPr>
          <a:lstStyle/>
          <a:p>
            <a:r>
              <a:rPr lang="sl-SI" sz="2800" b="1" dirty="0">
                <a:solidFill>
                  <a:srgbClr val="0070C0"/>
                </a:solidFill>
              </a:rPr>
              <a:t>SKLOP A – Dodatne zahteve</a:t>
            </a:r>
            <a:endParaRPr lang="sl-SI" sz="2800" dirty="0"/>
          </a:p>
        </p:txBody>
      </p:sp>
      <p:sp>
        <p:nvSpPr>
          <p:cNvPr id="3" name="Označba mesta vsebine 2">
            <a:extLst>
              <a:ext uri="{FF2B5EF4-FFF2-40B4-BE49-F238E27FC236}">
                <a16:creationId xmlns:a16="http://schemas.microsoft.com/office/drawing/2014/main" id="{71FEFD49-6F2D-A356-7563-1E8ADB7F9B6D}"/>
              </a:ext>
            </a:extLst>
          </p:cNvPr>
          <p:cNvSpPr>
            <a:spLocks noGrp="1"/>
          </p:cNvSpPr>
          <p:nvPr>
            <p:ph idx="1"/>
          </p:nvPr>
        </p:nvSpPr>
        <p:spPr/>
        <p:txBody>
          <a:bodyPr/>
          <a:lstStyle/>
          <a:p>
            <a:pPr algn="just"/>
            <a:r>
              <a:rPr lang="sl-SI" sz="1600" dirty="0">
                <a:solidFill>
                  <a:srgbClr val="000000"/>
                </a:solidFill>
                <a:effectLst/>
                <a:latin typeface="+mj-lt"/>
                <a:ea typeface="Times New Roman" panose="02020603050405020304" pitchFamily="18" charset="0"/>
              </a:rPr>
              <a:t>Izbrani konzorcij partnerjev bo operacijo izvajal </a:t>
            </a:r>
            <a:r>
              <a:rPr lang="sl-SI" sz="1600" b="1" dirty="0">
                <a:solidFill>
                  <a:srgbClr val="000000"/>
                </a:solidFill>
                <a:effectLst/>
                <a:latin typeface="+mj-lt"/>
                <a:ea typeface="Times New Roman" panose="02020603050405020304" pitchFamily="18" charset="0"/>
              </a:rPr>
              <a:t>v korist obeh kohezijskih regij</a:t>
            </a:r>
            <a:r>
              <a:rPr lang="sl-SI" sz="1600" dirty="0">
                <a:solidFill>
                  <a:srgbClr val="000000"/>
                </a:solidFill>
                <a:effectLst/>
                <a:latin typeface="+mj-lt"/>
                <a:ea typeface="Times New Roman" panose="02020603050405020304" pitchFamily="18" charset="0"/>
              </a:rPr>
              <a:t>. </a:t>
            </a:r>
          </a:p>
          <a:p>
            <a:pPr marL="0" indent="0" algn="just">
              <a:buNone/>
            </a:pPr>
            <a:endParaRPr lang="sl-SI" sz="1050" dirty="0">
              <a:effectLst/>
              <a:latin typeface="+mj-lt"/>
              <a:ea typeface="Times New Roman" panose="02020603050405020304" pitchFamily="18" charset="0"/>
            </a:endParaRPr>
          </a:p>
          <a:p>
            <a:pPr algn="just"/>
            <a:r>
              <a:rPr lang="sl-SI" sz="1600" dirty="0">
                <a:solidFill>
                  <a:srgbClr val="000000"/>
                </a:solidFill>
                <a:effectLst/>
                <a:latin typeface="+mj-lt"/>
                <a:ea typeface="Times New Roman" panose="02020603050405020304" pitchFamily="18" charset="0"/>
              </a:rPr>
              <a:t>Izbrani </a:t>
            </a:r>
            <a:r>
              <a:rPr lang="sl-SI" sz="1600" dirty="0" err="1">
                <a:solidFill>
                  <a:srgbClr val="000000"/>
                </a:solidFill>
                <a:effectLst/>
                <a:latin typeface="+mj-lt"/>
                <a:ea typeface="Times New Roman" panose="02020603050405020304" pitchFamily="18" charset="0"/>
              </a:rPr>
              <a:t>poslovodeči</a:t>
            </a:r>
            <a:r>
              <a:rPr lang="sl-SI" sz="1600" dirty="0">
                <a:solidFill>
                  <a:srgbClr val="000000"/>
                </a:solidFill>
                <a:effectLst/>
                <a:latin typeface="+mj-lt"/>
                <a:ea typeface="Times New Roman" panose="02020603050405020304" pitchFamily="18" charset="0"/>
              </a:rPr>
              <a:t> </a:t>
            </a:r>
            <a:r>
              <a:rPr lang="sl-SI" sz="1600" dirty="0" err="1">
                <a:solidFill>
                  <a:srgbClr val="000000"/>
                </a:solidFill>
                <a:effectLst/>
                <a:latin typeface="+mj-lt"/>
                <a:ea typeface="Times New Roman" panose="02020603050405020304" pitchFamily="18" charset="0"/>
              </a:rPr>
              <a:t>konzorcijski</a:t>
            </a:r>
            <a:r>
              <a:rPr lang="sl-SI" sz="1600" dirty="0">
                <a:solidFill>
                  <a:srgbClr val="000000"/>
                </a:solidFill>
                <a:effectLst/>
                <a:latin typeface="+mj-lt"/>
                <a:ea typeface="Times New Roman" panose="02020603050405020304" pitchFamily="18" charset="0"/>
              </a:rPr>
              <a:t> partner bo </a:t>
            </a:r>
            <a:r>
              <a:rPr lang="sl-SI" sz="1600" b="1" dirty="0">
                <a:solidFill>
                  <a:srgbClr val="000000"/>
                </a:solidFill>
                <a:effectLst/>
                <a:latin typeface="+mj-lt"/>
                <a:ea typeface="Times New Roman" panose="02020603050405020304" pitchFamily="18" charset="0"/>
              </a:rPr>
              <a:t>za čas trajanja operacije zaposlil vodjo projekta</a:t>
            </a:r>
            <a:r>
              <a:rPr lang="sl-SI" sz="1600" dirty="0">
                <a:solidFill>
                  <a:srgbClr val="000000"/>
                </a:solidFill>
                <a:effectLst/>
                <a:latin typeface="+mj-lt"/>
                <a:ea typeface="Times New Roman" panose="02020603050405020304" pitchFamily="18" charset="0"/>
              </a:rPr>
              <a:t>. </a:t>
            </a:r>
          </a:p>
          <a:p>
            <a:pPr marL="0" indent="0" algn="just">
              <a:buNone/>
            </a:pPr>
            <a:endParaRPr lang="sl-SI" sz="1050" dirty="0">
              <a:effectLst/>
              <a:latin typeface="+mj-lt"/>
              <a:ea typeface="Times New Roman" panose="02020603050405020304" pitchFamily="18" charset="0"/>
            </a:endParaRPr>
          </a:p>
          <a:p>
            <a:pPr algn="just"/>
            <a:r>
              <a:rPr lang="sl-SI" sz="1600" dirty="0">
                <a:solidFill>
                  <a:srgbClr val="000000"/>
                </a:solidFill>
                <a:effectLst/>
                <a:latin typeface="+mj-lt"/>
                <a:ea typeface="Times New Roman" panose="02020603050405020304" pitchFamily="18" charset="0"/>
              </a:rPr>
              <a:t>Izbrani konzorcij partnerjev bo v program usposabljanja za mladinske delavce s področja </a:t>
            </a:r>
            <a:r>
              <a:rPr lang="sl-SI" sz="1600" dirty="0" err="1">
                <a:solidFill>
                  <a:srgbClr val="000000"/>
                </a:solidFill>
                <a:effectLst/>
                <a:latin typeface="+mj-lt"/>
                <a:ea typeface="Times New Roman" panose="02020603050405020304" pitchFamily="18" charset="0"/>
              </a:rPr>
              <a:t>prekarnosti</a:t>
            </a:r>
            <a:r>
              <a:rPr lang="sl-SI" sz="1600" dirty="0">
                <a:solidFill>
                  <a:srgbClr val="000000"/>
                </a:solidFill>
                <a:effectLst/>
                <a:latin typeface="+mj-lt"/>
                <a:ea typeface="Times New Roman" panose="02020603050405020304" pitchFamily="18" charset="0"/>
              </a:rPr>
              <a:t> </a:t>
            </a:r>
            <a:r>
              <a:rPr lang="sl-SI" sz="1600" b="1" dirty="0">
                <a:solidFill>
                  <a:srgbClr val="000000"/>
                </a:solidFill>
                <a:effectLst/>
                <a:latin typeface="+mj-lt"/>
                <a:ea typeface="Times New Roman" panose="02020603050405020304" pitchFamily="18" charset="0"/>
              </a:rPr>
              <a:t>vključil 400 mladinskih delavcev</a:t>
            </a:r>
            <a:r>
              <a:rPr lang="sl-SI" sz="1600" dirty="0">
                <a:solidFill>
                  <a:srgbClr val="000000"/>
                </a:solidFill>
                <a:effectLst/>
                <a:latin typeface="+mj-lt"/>
                <a:ea typeface="Times New Roman" panose="02020603050405020304" pitchFamily="18" charset="0"/>
              </a:rPr>
              <a:t>.</a:t>
            </a:r>
          </a:p>
          <a:p>
            <a:pPr marL="0" indent="0" algn="just">
              <a:buNone/>
            </a:pPr>
            <a:endParaRPr lang="sl-SI" sz="1050" dirty="0">
              <a:effectLst/>
              <a:latin typeface="+mj-lt"/>
              <a:ea typeface="Times New Roman" panose="02020603050405020304" pitchFamily="18" charset="0"/>
            </a:endParaRPr>
          </a:p>
          <a:p>
            <a:pPr algn="just"/>
            <a:r>
              <a:rPr lang="sl-SI" sz="1600" dirty="0">
                <a:solidFill>
                  <a:srgbClr val="000000"/>
                </a:solidFill>
                <a:effectLst/>
                <a:latin typeface="+mj-lt"/>
                <a:ea typeface="Times New Roman" panose="02020603050405020304" pitchFamily="18" charset="0"/>
              </a:rPr>
              <a:t>Skupna okvirna vrednost operacije je </a:t>
            </a:r>
            <a:r>
              <a:rPr lang="sl-SI" sz="1600" b="1" dirty="0">
                <a:solidFill>
                  <a:srgbClr val="000000"/>
                </a:solidFill>
                <a:effectLst/>
                <a:latin typeface="+mj-lt"/>
                <a:ea typeface="Times New Roman" panose="02020603050405020304" pitchFamily="18" charset="0"/>
              </a:rPr>
              <a:t>največ do 742.310,00 EUR</a:t>
            </a:r>
            <a:r>
              <a:rPr lang="sl-SI" sz="1600" dirty="0">
                <a:solidFill>
                  <a:srgbClr val="000000"/>
                </a:solidFill>
                <a:effectLst/>
                <a:latin typeface="+mj-lt"/>
                <a:ea typeface="Times New Roman" panose="02020603050405020304" pitchFamily="18" charset="0"/>
              </a:rPr>
              <a:t>. </a:t>
            </a:r>
          </a:p>
          <a:p>
            <a:pPr algn="just"/>
            <a:endParaRPr lang="sl-SI" sz="1600" dirty="0">
              <a:solidFill>
                <a:srgbClr val="000000"/>
              </a:solidFill>
              <a:latin typeface="+mj-lt"/>
              <a:ea typeface="Times New Roman" panose="02020603050405020304" pitchFamily="18" charset="0"/>
            </a:endParaRPr>
          </a:p>
          <a:p>
            <a:pPr marL="0" indent="0">
              <a:buNone/>
            </a:pPr>
            <a:endParaRPr lang="sl-SI" dirty="0"/>
          </a:p>
        </p:txBody>
      </p:sp>
      <p:pic>
        <p:nvPicPr>
          <p:cNvPr id="4" name="Slika 1">
            <a:extLst>
              <a:ext uri="{FF2B5EF4-FFF2-40B4-BE49-F238E27FC236}">
                <a16:creationId xmlns:a16="http://schemas.microsoft.com/office/drawing/2014/main" id="{3CF4F250-FAD2-258B-7E90-50662DF00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98154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969E6E9-3D96-AE94-5E1D-84A385E33E2D}"/>
              </a:ext>
            </a:extLst>
          </p:cNvPr>
          <p:cNvSpPr>
            <a:spLocks noGrp="1"/>
          </p:cNvSpPr>
          <p:nvPr>
            <p:ph type="title"/>
          </p:nvPr>
        </p:nvSpPr>
        <p:spPr/>
        <p:txBody>
          <a:bodyPr>
            <a:normAutofit/>
          </a:bodyPr>
          <a:lstStyle/>
          <a:p>
            <a:r>
              <a:rPr lang="sl-SI" sz="2800" b="1" dirty="0">
                <a:solidFill>
                  <a:srgbClr val="0070C0"/>
                </a:solidFill>
              </a:rPr>
              <a:t>Sklop A – razpisna dokumentacija</a:t>
            </a:r>
          </a:p>
        </p:txBody>
      </p:sp>
      <p:pic>
        <p:nvPicPr>
          <p:cNvPr id="4" name="Slika 1">
            <a:extLst>
              <a:ext uri="{FF2B5EF4-FFF2-40B4-BE49-F238E27FC236}">
                <a16:creationId xmlns:a16="http://schemas.microsoft.com/office/drawing/2014/main" id="{3D68477D-83C6-D761-7778-A396F0969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23B7012B-1EF7-FC5E-B132-E70A1E457FB5}"/>
              </a:ext>
            </a:extLst>
          </p:cNvPr>
          <p:cNvSpPr>
            <a:spLocks noGrp="1"/>
          </p:cNvSpPr>
          <p:nvPr>
            <p:ph idx="1"/>
          </p:nvPr>
        </p:nvSpPr>
        <p:spPr>
          <a:xfrm>
            <a:off x="838200" y="1358235"/>
            <a:ext cx="10515600" cy="5134639"/>
          </a:xfrm>
        </p:spPr>
        <p:txBody>
          <a:bodyPr>
            <a:normAutofit fontScale="92500" lnSpcReduction="20000"/>
          </a:bodyPr>
          <a:lstStyle/>
          <a:p>
            <a:pPr marL="342900" lvl="0" indent="-342900" algn="just">
              <a:spcBef>
                <a:spcPts val="0"/>
              </a:spcBef>
              <a:buFont typeface="Symbol" panose="05050102010706020507" pitchFamily="18" charset="2"/>
              <a:buChar char=""/>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Javni razpis »Z mladinskim delom proti </a:t>
            </a:r>
            <a:r>
              <a:rPr lang="sl-SI" sz="1100" dirty="0" err="1">
                <a:solidFill>
                  <a:srgbClr val="000000"/>
                </a:solidFill>
                <a:effectLst/>
                <a:latin typeface="+mj-lt"/>
                <a:ea typeface="Times New Roman" panose="02020603050405020304" pitchFamily="18" charset="0"/>
                <a:cs typeface="Arial" panose="020B0604020202020204" pitchFamily="34" charset="0"/>
              </a:rPr>
              <a:t>prekarnosti</a:t>
            </a:r>
            <a:r>
              <a:rPr lang="sl-SI" sz="1100" dirty="0">
                <a:solidFill>
                  <a:srgbClr val="000000"/>
                </a:solidFill>
                <a:effectLst/>
                <a:latin typeface="+mj-lt"/>
                <a:ea typeface="Times New Roman" panose="02020603050405020304" pitchFamily="18" charset="0"/>
                <a:cs typeface="Arial" panose="020B0604020202020204" pitchFamily="34" charset="0"/>
              </a:rPr>
              <a:t> mladih«,</a:t>
            </a:r>
          </a:p>
          <a:p>
            <a:pPr marL="0" lvl="0" indent="0" algn="just">
              <a:spcBef>
                <a:spcPts val="0"/>
              </a:spcBef>
              <a:buNone/>
              <a:tabLst>
                <a:tab pos="457200" algn="l"/>
              </a:tabLst>
            </a:pPr>
            <a:endParaRPr lang="sl-SI" sz="8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effectLst/>
                <a:latin typeface="+mj-lt"/>
                <a:ea typeface="Times New Roman" panose="02020603050405020304" pitchFamily="18" charset="0"/>
                <a:cs typeface="Arial" panose="020B0604020202020204" pitchFamily="34" charset="0"/>
              </a:rPr>
              <a:t>Priloga A: Navodila za prijavo na Javni razpis  »Z mladinskim delom proti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 mladih« - SKLOP A, </a:t>
            </a:r>
          </a:p>
          <a:p>
            <a:pPr marL="0" lvl="0" indent="0" algn="just">
              <a:spcBef>
                <a:spcPts val="0"/>
              </a:spcBef>
              <a:buNone/>
              <a:tabLst>
                <a:tab pos="457200" algn="l"/>
              </a:tabLst>
            </a:pPr>
            <a:endParaRPr lang="sl-SI" sz="8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effectLst/>
                <a:latin typeface="+mj-lt"/>
                <a:ea typeface="Times New Roman" panose="02020603050405020304" pitchFamily="18" charset="0"/>
                <a:cs typeface="Arial" panose="020B0604020202020204" pitchFamily="34" charset="0"/>
              </a:rPr>
              <a:t>Priloga B: Splošna pojasnila in zahteve glede spremljanja, poročanja in vrednotenja ciljev in kazalnikov (vezane na sklop A), </a:t>
            </a:r>
          </a:p>
          <a:p>
            <a:pPr marL="0" lvl="0" indent="0" algn="just">
              <a:spcBef>
                <a:spcPts val="0"/>
              </a:spcBef>
              <a:buNone/>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effectLst/>
                <a:latin typeface="+mj-lt"/>
                <a:ea typeface="Times New Roman" panose="02020603050405020304" pitchFamily="18" charset="0"/>
                <a:cs typeface="Arial" panose="020B0604020202020204" pitchFamily="34" charset="0"/>
              </a:rPr>
              <a:t>Priloga C: Vprašalnik za spremljanje podatkov o udeležencih na operacijah sofinanciranih iz ESS+,</a:t>
            </a:r>
          </a:p>
          <a:p>
            <a:pPr marL="0" lvl="0" indent="0" algn="just">
              <a:spcBef>
                <a:spcPts val="0"/>
              </a:spcBef>
              <a:buNone/>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effectLst/>
                <a:latin typeface="+mj-lt"/>
                <a:ea typeface="Times New Roman" panose="02020603050405020304" pitchFamily="18" charset="0"/>
                <a:cs typeface="Arial" panose="020B0604020202020204" pitchFamily="34" charset="0"/>
              </a:rPr>
              <a:t>Priloga D: Varovanje osebnih podatkov na ravni izvedbe javnega razpisa »Z mladinskim delom proti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 mladih«,</a:t>
            </a:r>
          </a:p>
          <a:p>
            <a:pPr marL="0" lvl="0" indent="0" algn="just">
              <a:spcBef>
                <a:spcPts val="0"/>
              </a:spcBef>
              <a:buNone/>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effectLst/>
                <a:latin typeface="+mj-lt"/>
                <a:ea typeface="Times New Roman" panose="02020603050405020304" pitchFamily="18" charset="0"/>
                <a:cs typeface="Arial" panose="020B0604020202020204" pitchFamily="34" charset="0"/>
              </a:rPr>
              <a:t>Priloga E: Navodila Ministrstva za izobraževanje, znanost in šport za izvajanje operacij evropske kohezijske politike v programskem obdobju 2014–2020, ver. 2.9. s prilogami, ki so dostopna na spletnem naslovu: </a:t>
            </a:r>
            <a:r>
              <a:rPr lang="sl-SI" sz="1100" u="sng" dirty="0">
                <a:solidFill>
                  <a:srgbClr val="0000FF"/>
                </a:solidFill>
                <a:effectLst/>
                <a:latin typeface="+mj-lt"/>
                <a:ea typeface="Times New Roman" panose="02020603050405020304" pitchFamily="18" charset="0"/>
                <a:cs typeface="Times New Roman" panose="02020603050405020304" pitchFamily="18" charset="0"/>
                <a:hlinkClick r:id="rId3"/>
              </a:rPr>
              <a:t>Služba za evropska sredstva | GOV.SI</a:t>
            </a:r>
            <a:endParaRPr lang="sl-SI" sz="1100" u="sng" dirty="0">
              <a:solidFill>
                <a:srgbClr val="0000FF"/>
              </a:solidFill>
              <a:effectLst/>
              <a:latin typeface="+mj-lt"/>
              <a:ea typeface="Times New Roman" panose="02020603050405020304" pitchFamily="18" charset="0"/>
              <a:cs typeface="Times New Roman" panose="02020603050405020304" pitchFamily="18" charset="0"/>
            </a:endParaRPr>
          </a:p>
          <a:p>
            <a:pPr marL="0" lvl="0" indent="0" algn="just">
              <a:spcBef>
                <a:spcPts val="0"/>
              </a:spcBef>
              <a:buNone/>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Priloga F: </a:t>
            </a:r>
            <a:r>
              <a:rPr lang="sl-SI" sz="1100" dirty="0">
                <a:effectLst/>
                <a:latin typeface="+mj-lt"/>
                <a:ea typeface="Times New Roman" panose="02020603050405020304" pitchFamily="18" charset="0"/>
                <a:cs typeface="Arial" panose="020B0604020202020204" pitchFamily="34" charset="0"/>
              </a:rPr>
              <a:t>Navodila OU o upravičenih stroških za sredstva evropske kohezijske politike v programskem obdobju 2021–2027</a:t>
            </a:r>
            <a:r>
              <a:rPr lang="sl-SI" sz="1100" dirty="0">
                <a:solidFill>
                  <a:srgbClr val="000000"/>
                </a:solidFill>
                <a:effectLst/>
                <a:latin typeface="+mj-lt"/>
                <a:ea typeface="Times New Roman" panose="02020603050405020304" pitchFamily="18" charset="0"/>
                <a:cs typeface="Arial" panose="020B0604020202020204" pitchFamily="34" charset="0"/>
              </a:rPr>
              <a:t>, ki so dostopna na spletnem naslovu: </a:t>
            </a:r>
            <a:r>
              <a:rPr lang="sl-SI" sz="1100" u="sng" dirty="0">
                <a:solidFill>
                  <a:srgbClr val="0000FF"/>
                </a:solidFill>
                <a:effectLst/>
                <a:latin typeface="+mj-lt"/>
                <a:ea typeface="Times New Roman" panose="02020603050405020304" pitchFamily="18" charset="0"/>
                <a:cs typeface="Times New Roman" panose="02020603050405020304" pitchFamily="18" charset="0"/>
                <a:hlinkClick r:id="rId4"/>
              </a:rPr>
              <a:t>Navodila in smernice - Evropska sredstva</a:t>
            </a:r>
            <a:endParaRPr lang="sl-SI" sz="1100" u="sng" dirty="0">
              <a:solidFill>
                <a:srgbClr val="0000FF"/>
              </a:solidFill>
              <a:effectLst/>
              <a:latin typeface="+mj-lt"/>
              <a:ea typeface="Times New Roman" panose="02020603050405020304" pitchFamily="18" charset="0"/>
              <a:cs typeface="Times New Roman" panose="02020603050405020304" pitchFamily="18" charset="0"/>
            </a:endParaRPr>
          </a:p>
          <a:p>
            <a:pPr marL="0" lvl="0" indent="0" algn="just">
              <a:spcBef>
                <a:spcPts val="0"/>
              </a:spcBef>
              <a:buNone/>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Dokumentacija informacijskega sistema e-MA2 je dostopna na spletnem naslovu </a:t>
            </a:r>
            <a:r>
              <a:rPr lang="sl-SI" sz="1100" u="none" strike="noStrike" dirty="0">
                <a:solidFill>
                  <a:srgbClr val="000000"/>
                </a:solidFill>
                <a:effectLst/>
                <a:latin typeface="+mj-lt"/>
                <a:ea typeface="Times New Roman" panose="02020603050405020304" pitchFamily="18" charset="0"/>
                <a:cs typeface="Arial" panose="020B0604020202020204" pitchFamily="34" charset="0"/>
                <a:hlinkClick r:id="rId5"/>
              </a:rPr>
              <a:t>https://evropskasredstva.si/evropska-kohezijska-politika/is-e-ma2/</a:t>
            </a:r>
            <a:r>
              <a:rPr lang="sl-SI" sz="1100" dirty="0">
                <a:solidFill>
                  <a:srgbClr val="000000"/>
                </a:solidFill>
                <a:effectLst/>
                <a:latin typeface="+mj-lt"/>
                <a:ea typeface="Times New Roman" panose="02020603050405020304" pitchFamily="18" charset="0"/>
                <a:cs typeface="Arial" panose="020B0604020202020204" pitchFamily="34" charset="0"/>
              </a:rPr>
              <a:t> ter</a:t>
            </a:r>
            <a:endParaRPr lang="sl-SI" sz="1100" dirty="0">
              <a:solidFill>
                <a:srgbClr val="000000"/>
              </a:solidFill>
              <a:effectLst/>
              <a:latin typeface="+mj-lt"/>
              <a:ea typeface="Times New Roman" panose="02020603050405020304" pitchFamily="18" charset="0"/>
              <a:cs typeface="Times New Roman" panose="02020603050405020304" pitchFamily="18" charset="0"/>
            </a:endParaRPr>
          </a:p>
          <a:p>
            <a:pPr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latin typeface="+mj-lt"/>
                <a:cs typeface="Arial" panose="020B0604020202020204" pitchFamily="34" charset="0"/>
              </a:rPr>
              <a:t>Priloga 1: Obrazec za oddajo prijave, </a:t>
            </a:r>
          </a:p>
          <a:p>
            <a:pPr marL="0" lvl="0" indent="0" algn="just">
              <a:spcBef>
                <a:spcPts val="0"/>
              </a:spcBef>
              <a:buNone/>
            </a:pPr>
            <a:endParaRPr lang="sl-SI" sz="900" dirty="0">
              <a:latin typeface="+mj-lt"/>
              <a:cs typeface="Arial" panose="020B0604020202020204" pitchFamily="34"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2: Prijavnica na javni razpis s prilogami:</a:t>
            </a:r>
          </a:p>
          <a:p>
            <a:pPr marL="342900" lvl="0" indent="-342900" algn="just">
              <a:spcBef>
                <a:spcPts val="0"/>
              </a:spcBef>
              <a:buFont typeface="Symbol" panose="05050102010706020507" pitchFamily="18" charset="2"/>
              <a:buChar char=""/>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2a: Seznam konzorcija partnerjev,</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2b: Program usposabljanja za mladinske delavce s področja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2c: Organizacijski in terminski načrt izvajanja programa usposabljanja,</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2d: Vzorec </a:t>
            </a:r>
            <a:r>
              <a:rPr lang="sl-SI" sz="1100" dirty="0" err="1">
                <a:effectLst/>
                <a:latin typeface="+mj-lt"/>
                <a:ea typeface="Times New Roman" panose="02020603050405020304" pitchFamily="18" charset="0"/>
                <a:cs typeface="Arial" panose="020B0604020202020204" pitchFamily="34" charset="0"/>
              </a:rPr>
              <a:t>konzorcijske</a:t>
            </a:r>
            <a:r>
              <a:rPr lang="sl-SI" sz="1100" dirty="0">
                <a:effectLst/>
                <a:latin typeface="+mj-lt"/>
                <a:ea typeface="Times New Roman" panose="02020603050405020304" pitchFamily="18" charset="0"/>
                <a:cs typeface="Arial" panose="020B0604020202020204" pitchFamily="34" charset="0"/>
              </a:rPr>
              <a:t> pogodbe,</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2e: Izjave </a:t>
            </a:r>
            <a:r>
              <a:rPr lang="sl-SI" sz="1100" dirty="0" err="1">
                <a:effectLst/>
                <a:latin typeface="+mj-lt"/>
                <a:ea typeface="Times New Roman" panose="02020603050405020304" pitchFamily="18" charset="0"/>
                <a:cs typeface="Arial" panose="020B0604020202020204" pitchFamily="34" charset="0"/>
              </a:rPr>
              <a:t>konzorcijskega</a:t>
            </a:r>
            <a:r>
              <a:rPr lang="sl-SI" sz="1100" dirty="0">
                <a:effectLst/>
                <a:latin typeface="+mj-lt"/>
                <a:ea typeface="Times New Roman" panose="02020603050405020304" pitchFamily="18" charset="0"/>
                <a:cs typeface="Arial" panose="020B0604020202020204" pitchFamily="34" charset="0"/>
              </a:rPr>
              <a:t> partnerja,</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1143000" algn="just">
              <a:spcBef>
                <a:spcPts val="0"/>
              </a:spcBef>
            </a:pPr>
            <a:r>
              <a:rPr lang="sl-SI" sz="1100" dirty="0">
                <a:effectLst/>
                <a:latin typeface="+mj-lt"/>
                <a:ea typeface="Times New Roman" panose="02020603050405020304" pitchFamily="18" charset="0"/>
                <a:cs typeface="Arial" panose="020B0604020202020204" pitchFamily="34" charset="0"/>
              </a:rPr>
              <a:t>Priloga 2f: Pooblastilo za pridobitev potrdila iz kazenske evidence za fizično osebo (</a:t>
            </a:r>
            <a:r>
              <a:rPr lang="sl-SI" sz="1100" dirty="0">
                <a:solidFill>
                  <a:srgbClr val="000000"/>
                </a:solidFill>
                <a:effectLst/>
                <a:latin typeface="+mj-lt"/>
                <a:ea typeface="Times New Roman" panose="02020603050405020304" pitchFamily="18" charset="0"/>
                <a:cs typeface="Arial" panose="020B0604020202020204" pitchFamily="34" charset="0"/>
              </a:rPr>
              <a:t>za vse dodatne zakonite zastopnike vseh partnerjev v konzorciju),</a:t>
            </a:r>
          </a:p>
          <a:p>
            <a:pPr marL="91440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3: Finančni načrt,</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4: Vzorec pogodbe o sofinanciranju, </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5: Ocenjevalni list, </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6: Obračun standardnega stroška na enoto (urna postavka) SSE A – vodja projekta,</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7: Obračun standardnega stroška na enoto (urna postavka) SSE B – strokovni sodelavci,</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8: Obračun standardnega stroška na enoto (usposabljanje) SSE C – usposabljanje za mladinske delavce s področja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9: Lista prisotnosti, </a:t>
            </a:r>
          </a:p>
          <a:p>
            <a:pPr marL="0" lvl="0"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sl-SI" sz="1100" dirty="0">
                <a:effectLst/>
                <a:latin typeface="+mj-lt"/>
                <a:ea typeface="Times New Roman" panose="02020603050405020304" pitchFamily="18" charset="0"/>
                <a:cs typeface="Arial" panose="020B0604020202020204" pitchFamily="34" charset="0"/>
              </a:rPr>
              <a:t>Priloga 10: Izjava mladinskega delavca/ delavke.</a:t>
            </a:r>
            <a:endParaRPr lang="sl-SI" sz="1100"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8247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A6FC02F-FC75-C0C7-A84F-9E8A3B3259D0}"/>
              </a:ext>
            </a:extLst>
          </p:cNvPr>
          <p:cNvSpPr>
            <a:spLocks noGrp="1"/>
          </p:cNvSpPr>
          <p:nvPr>
            <p:ph type="title"/>
          </p:nvPr>
        </p:nvSpPr>
        <p:spPr/>
        <p:txBody>
          <a:bodyPr/>
          <a:lstStyle/>
          <a:p>
            <a:r>
              <a:rPr lang="sl-SI" sz="2800" b="1" dirty="0">
                <a:solidFill>
                  <a:srgbClr val="0070C0"/>
                </a:solidFill>
              </a:rPr>
              <a:t>Sklop A – Formalno popolna vloga</a:t>
            </a:r>
          </a:p>
        </p:txBody>
      </p:sp>
      <p:sp>
        <p:nvSpPr>
          <p:cNvPr id="3" name="Označba mesta vsebine 2">
            <a:extLst>
              <a:ext uri="{FF2B5EF4-FFF2-40B4-BE49-F238E27FC236}">
                <a16:creationId xmlns:a16="http://schemas.microsoft.com/office/drawing/2014/main" id="{BF067EF5-F2B5-C643-F2C4-F42A14FF65C4}"/>
              </a:ext>
            </a:extLst>
          </p:cNvPr>
          <p:cNvSpPr>
            <a:spLocks noGrp="1"/>
          </p:cNvSpPr>
          <p:nvPr>
            <p:ph idx="1"/>
          </p:nvPr>
        </p:nvSpPr>
        <p:spPr>
          <a:xfrm>
            <a:off x="838200" y="1358234"/>
            <a:ext cx="10515600" cy="4993797"/>
          </a:xfrm>
        </p:spPr>
        <p:txBody>
          <a:bodyPr>
            <a:normAutofit fontScale="92500" lnSpcReduction="10000"/>
          </a:bodyPr>
          <a:lstStyle/>
          <a:p>
            <a:pPr marL="0" indent="0" algn="just">
              <a:buNone/>
            </a:pPr>
            <a:r>
              <a:rPr lang="sl-SI" sz="1600" b="1" dirty="0">
                <a:solidFill>
                  <a:srgbClr val="000000"/>
                </a:solidFill>
                <a:effectLst/>
                <a:latin typeface="+mj-lt"/>
                <a:ea typeface="Times New Roman" panose="02020603050405020304" pitchFamily="18" charset="0"/>
              </a:rPr>
              <a:t>Popolno izpolnjeni, podpisani in žigosani </a:t>
            </a:r>
            <a:r>
              <a:rPr lang="sl-SI" sz="1400" b="1" i="1" dirty="0">
                <a:solidFill>
                  <a:srgbClr val="000000"/>
                </a:solidFill>
                <a:effectLst/>
                <a:latin typeface="+mj-lt"/>
                <a:ea typeface="Times New Roman" panose="02020603050405020304" pitchFamily="18" charset="0"/>
              </a:rPr>
              <a:t>(če prijavitelj pri svojem poslovanju uporablja žig) </a:t>
            </a:r>
            <a:r>
              <a:rPr lang="sl-SI" sz="1600" b="1" dirty="0">
                <a:solidFill>
                  <a:srgbClr val="000000"/>
                </a:solidFill>
                <a:effectLst/>
                <a:latin typeface="+mj-lt"/>
                <a:ea typeface="Times New Roman" panose="02020603050405020304" pitchFamily="18" charset="0"/>
              </a:rPr>
              <a:t>obrazci ter dokazila:</a:t>
            </a:r>
            <a:endParaRPr lang="sl-SI" sz="1600" b="1" dirty="0">
              <a:effectLst/>
              <a:latin typeface="+mj-lt"/>
              <a:ea typeface="Times New Roman" panose="02020603050405020304" pitchFamily="18" charset="0"/>
            </a:endParaRP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prijavnica na javni razpis (Priloga 2);</a:t>
            </a:r>
            <a:endParaRPr lang="sl-SI" sz="1600" dirty="0">
              <a:effectLst/>
              <a:latin typeface="+mj-lt"/>
              <a:ea typeface="Times New Roman" panose="02020603050405020304" pitchFamily="18" charset="0"/>
            </a:endParaRPr>
          </a:p>
          <a:p>
            <a:pPr marL="342900" lvl="0" indent="-342900" algn="just">
              <a:buFont typeface="+mj-lt"/>
              <a:buAutoNum type="arabicParenR"/>
            </a:pPr>
            <a:r>
              <a:rPr lang="sl-SI" sz="1600" dirty="0">
                <a:effectLst/>
                <a:latin typeface="+mj-lt"/>
                <a:ea typeface="Times New Roman" panose="02020603050405020304" pitchFamily="18" charset="0"/>
              </a:rPr>
              <a:t>seznam konzorcija partnerjev (Priloga 2a prijavnice); </a:t>
            </a:r>
          </a:p>
          <a:p>
            <a:pPr marL="342900" lvl="0" indent="-342900" algn="just">
              <a:buFont typeface="+mj-lt"/>
              <a:buAutoNum type="arabicParenR"/>
            </a:pPr>
            <a:r>
              <a:rPr lang="sl-SI" sz="1600" dirty="0">
                <a:effectLst/>
                <a:latin typeface="+mj-lt"/>
                <a:ea typeface="Times New Roman" panose="02020603050405020304" pitchFamily="18" charset="0"/>
              </a:rPr>
              <a:t>program usposabljanja za mladinske delavce s področja </a:t>
            </a:r>
            <a:r>
              <a:rPr lang="sl-SI" sz="1600" dirty="0" err="1">
                <a:effectLst/>
                <a:latin typeface="+mj-lt"/>
                <a:ea typeface="Times New Roman" panose="02020603050405020304" pitchFamily="18" charset="0"/>
              </a:rPr>
              <a:t>prekarnosti</a:t>
            </a:r>
            <a:r>
              <a:rPr lang="sl-SI" sz="1600" dirty="0">
                <a:effectLst/>
                <a:latin typeface="+mj-lt"/>
                <a:ea typeface="Times New Roman" panose="02020603050405020304" pitchFamily="18" charset="0"/>
              </a:rPr>
              <a:t> (Priloga 2b prijavnice);</a:t>
            </a:r>
          </a:p>
          <a:p>
            <a:pPr marL="342900" lvl="0" indent="-342900" algn="just">
              <a:buFont typeface="+mj-lt"/>
              <a:buAutoNum type="arabicParenR"/>
            </a:pPr>
            <a:r>
              <a:rPr lang="sl-SI" sz="1600" dirty="0">
                <a:effectLst/>
                <a:latin typeface="+mj-lt"/>
                <a:ea typeface="Times New Roman" panose="02020603050405020304" pitchFamily="18" charset="0"/>
              </a:rPr>
              <a:t>organizacijski in terminski načrt izvajanja programa usposabljanja (Priloga 2c prijavnice)</a:t>
            </a:r>
            <a:r>
              <a:rPr lang="en-US" sz="1600" i="1" dirty="0">
                <a:effectLst/>
                <a:latin typeface="+mj-lt"/>
                <a:ea typeface="Times New Roman" panose="02020603050405020304" pitchFamily="18" charset="0"/>
              </a:rPr>
              <a:t>;</a:t>
            </a:r>
            <a:endParaRPr lang="sl-SI" sz="1600" dirty="0">
              <a:effectLst/>
              <a:latin typeface="+mj-lt"/>
              <a:ea typeface="Times New Roman" panose="02020603050405020304" pitchFamily="18" charset="0"/>
            </a:endParaRPr>
          </a:p>
          <a:p>
            <a:pPr marL="342900" lvl="0" indent="-342900" algn="just">
              <a:buFont typeface="+mj-lt"/>
              <a:buAutoNum type="arabicParenR"/>
            </a:pPr>
            <a:r>
              <a:rPr lang="en-US" sz="1600" dirty="0" err="1">
                <a:effectLst/>
                <a:latin typeface="+mj-lt"/>
                <a:ea typeface="Times New Roman" panose="02020603050405020304" pitchFamily="18" charset="0"/>
              </a:rPr>
              <a:t>fotokopija</a:t>
            </a:r>
            <a:r>
              <a:rPr lang="en-US" sz="1600" dirty="0">
                <a:effectLst/>
                <a:latin typeface="+mj-lt"/>
                <a:ea typeface="Times New Roman" panose="02020603050405020304" pitchFamily="18" charset="0"/>
              </a:rPr>
              <a:t> </a:t>
            </a:r>
            <a:r>
              <a:rPr lang="en-US" sz="1600" dirty="0" err="1">
                <a:effectLst/>
                <a:latin typeface="+mj-lt"/>
                <a:ea typeface="Times New Roman" panose="02020603050405020304" pitchFamily="18" charset="0"/>
              </a:rPr>
              <a:t>konzorcijske</a:t>
            </a:r>
            <a:r>
              <a:rPr lang="en-US" sz="1600" dirty="0">
                <a:effectLst/>
                <a:latin typeface="+mj-lt"/>
                <a:ea typeface="Times New Roman" panose="02020603050405020304" pitchFamily="18" charset="0"/>
              </a:rPr>
              <a:t> </a:t>
            </a:r>
            <a:r>
              <a:rPr lang="en-US" sz="1600" dirty="0" err="1">
                <a:effectLst/>
                <a:latin typeface="+mj-lt"/>
                <a:ea typeface="Times New Roman" panose="02020603050405020304" pitchFamily="18" charset="0"/>
              </a:rPr>
              <a:t>pogodbe</a:t>
            </a:r>
            <a:r>
              <a:rPr lang="sl-SI" sz="1600" dirty="0">
                <a:effectLst/>
                <a:latin typeface="+mj-lt"/>
                <a:ea typeface="Times New Roman" panose="02020603050405020304" pitchFamily="18" charset="0"/>
              </a:rPr>
              <a:t>, podpisane in žigosane s strani vseh partnerjev konzorcija (Priloga 2d prijavnice)</a:t>
            </a:r>
            <a:r>
              <a:rPr lang="en-US" sz="1600" dirty="0">
                <a:effectLst/>
                <a:latin typeface="+mj-lt"/>
                <a:ea typeface="Times New Roman" panose="02020603050405020304" pitchFamily="18" charset="0"/>
              </a:rPr>
              <a:t>;</a:t>
            </a:r>
            <a:endParaRPr lang="sl-SI" sz="1600" dirty="0">
              <a:effectLst/>
              <a:latin typeface="+mj-lt"/>
              <a:ea typeface="Times New Roman" panose="02020603050405020304" pitchFamily="18" charset="0"/>
            </a:endParaRPr>
          </a:p>
          <a:p>
            <a:pPr marL="342900" lvl="0" indent="-342900" algn="just">
              <a:buFont typeface="+mj-lt"/>
              <a:buAutoNum type="arabicParenR"/>
            </a:pPr>
            <a:r>
              <a:rPr lang="en-US" sz="1600" dirty="0" err="1">
                <a:effectLst/>
                <a:latin typeface="+mj-lt"/>
                <a:ea typeface="Times New Roman" panose="02020603050405020304" pitchFamily="18" charset="0"/>
              </a:rPr>
              <a:t>izjave</a:t>
            </a:r>
            <a:r>
              <a:rPr lang="en-US" sz="1600" dirty="0">
                <a:effectLst/>
                <a:latin typeface="+mj-lt"/>
                <a:ea typeface="Times New Roman" panose="02020603050405020304" pitchFamily="18" charset="0"/>
              </a:rPr>
              <a:t> </a:t>
            </a:r>
            <a:r>
              <a:rPr lang="en-US" sz="1600" dirty="0" err="1">
                <a:effectLst/>
                <a:latin typeface="+mj-lt"/>
                <a:ea typeface="Times New Roman" panose="02020603050405020304" pitchFamily="18" charset="0"/>
              </a:rPr>
              <a:t>konzorcijskega</a:t>
            </a:r>
            <a:r>
              <a:rPr lang="en-US" sz="1600" dirty="0">
                <a:effectLst/>
                <a:latin typeface="+mj-lt"/>
                <a:ea typeface="Times New Roman" panose="02020603050405020304" pitchFamily="18" charset="0"/>
              </a:rPr>
              <a:t> </a:t>
            </a:r>
            <a:r>
              <a:rPr lang="en-US" sz="1600" dirty="0" err="1">
                <a:effectLst/>
                <a:latin typeface="+mj-lt"/>
                <a:ea typeface="Times New Roman" panose="02020603050405020304" pitchFamily="18" charset="0"/>
              </a:rPr>
              <a:t>partnerja</a:t>
            </a:r>
            <a:r>
              <a:rPr lang="en-US" sz="1600" dirty="0">
                <a:effectLst/>
                <a:latin typeface="+mj-lt"/>
                <a:ea typeface="Times New Roman" panose="02020603050405020304" pitchFamily="18" charset="0"/>
              </a:rPr>
              <a:t> (</a:t>
            </a:r>
            <a:r>
              <a:rPr lang="en-US" sz="1600" u="sng" dirty="0">
                <a:effectLst/>
                <a:latin typeface="+mj-lt"/>
                <a:ea typeface="Times New Roman" panose="02020603050405020304" pitchFamily="18" charset="0"/>
              </a:rPr>
              <a:t>za </a:t>
            </a:r>
            <a:r>
              <a:rPr lang="en-US" sz="1600" u="sng" dirty="0" err="1">
                <a:effectLst/>
                <a:latin typeface="+mj-lt"/>
                <a:ea typeface="Times New Roman" panose="02020603050405020304" pitchFamily="18" charset="0"/>
              </a:rPr>
              <a:t>vsakega</a:t>
            </a:r>
            <a:r>
              <a:rPr lang="en-US" sz="1600" u="sng" dirty="0">
                <a:effectLst/>
                <a:latin typeface="+mj-lt"/>
                <a:ea typeface="Times New Roman" panose="02020603050405020304" pitchFamily="18" charset="0"/>
              </a:rPr>
              <a:t> </a:t>
            </a:r>
            <a:r>
              <a:rPr lang="en-US" sz="1600" u="sng" dirty="0" err="1">
                <a:effectLst/>
                <a:latin typeface="+mj-lt"/>
                <a:ea typeface="Times New Roman" panose="02020603050405020304" pitchFamily="18" charset="0"/>
              </a:rPr>
              <a:t>konzorcijskega</a:t>
            </a:r>
            <a:r>
              <a:rPr lang="en-US" sz="1600" u="sng" dirty="0">
                <a:effectLst/>
                <a:latin typeface="+mj-lt"/>
                <a:ea typeface="Times New Roman" panose="02020603050405020304" pitchFamily="18" charset="0"/>
              </a:rPr>
              <a:t> </a:t>
            </a:r>
            <a:r>
              <a:rPr lang="en-US" sz="1600" u="sng" dirty="0" err="1">
                <a:effectLst/>
                <a:latin typeface="+mj-lt"/>
                <a:ea typeface="Times New Roman" panose="02020603050405020304" pitchFamily="18" charset="0"/>
              </a:rPr>
              <a:t>partnerja</a:t>
            </a:r>
            <a:r>
              <a:rPr lang="en-US" sz="1600" u="sng" dirty="0">
                <a:effectLst/>
                <a:latin typeface="+mj-lt"/>
                <a:ea typeface="Times New Roman" panose="02020603050405020304" pitchFamily="18" charset="0"/>
              </a:rPr>
              <a:t>, </a:t>
            </a:r>
            <a:r>
              <a:rPr lang="en-US" sz="1600" u="sng" dirty="0" err="1">
                <a:effectLst/>
                <a:latin typeface="+mj-lt"/>
                <a:ea typeface="Times New Roman" panose="02020603050405020304" pitchFamily="18" charset="0"/>
              </a:rPr>
              <a:t>brez</a:t>
            </a:r>
            <a:r>
              <a:rPr lang="en-US" sz="1600" u="sng" dirty="0">
                <a:effectLst/>
                <a:latin typeface="+mj-lt"/>
                <a:ea typeface="Times New Roman" panose="02020603050405020304" pitchFamily="18" charset="0"/>
              </a:rPr>
              <a:t> </a:t>
            </a:r>
            <a:r>
              <a:rPr lang="en-US" sz="1600" u="sng" dirty="0" err="1">
                <a:effectLst/>
                <a:latin typeface="+mj-lt"/>
                <a:ea typeface="Times New Roman" panose="02020603050405020304" pitchFamily="18" charset="0"/>
              </a:rPr>
              <a:t>poslovodečega</a:t>
            </a:r>
            <a:r>
              <a:rPr lang="en-US" sz="1600" dirty="0">
                <a:effectLst/>
                <a:latin typeface="+mj-lt"/>
                <a:ea typeface="Times New Roman" panose="02020603050405020304" pitchFamily="18" charset="0"/>
              </a:rPr>
              <a:t>)</a:t>
            </a:r>
            <a:r>
              <a:rPr lang="sl-SI" sz="1600" dirty="0">
                <a:effectLst/>
                <a:latin typeface="+mj-lt"/>
                <a:ea typeface="Times New Roman" panose="02020603050405020304" pitchFamily="18" charset="0"/>
              </a:rPr>
              <a:t> (Priloga 2e prijavnice)</a:t>
            </a:r>
            <a:r>
              <a:rPr lang="en-US" sz="1600" dirty="0">
                <a:effectLst/>
                <a:latin typeface="+mj-lt"/>
                <a:ea typeface="Times New Roman" panose="02020603050405020304" pitchFamily="18" charset="0"/>
              </a:rPr>
              <a:t>;</a:t>
            </a:r>
            <a:endParaRPr lang="sl-SI" sz="1600" dirty="0">
              <a:effectLst/>
              <a:latin typeface="+mj-lt"/>
              <a:ea typeface="Times New Roman" panose="02020603050405020304" pitchFamily="18" charset="0"/>
            </a:endParaRP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pooblastila za pridobitev potrdila iz kazenske evidence za fizično osebo (</a:t>
            </a:r>
            <a:r>
              <a:rPr lang="sl-SI" sz="1600" b="1" u="sng" dirty="0">
                <a:solidFill>
                  <a:srgbClr val="000000"/>
                </a:solidFill>
                <a:effectLst/>
                <a:latin typeface="+mj-lt"/>
                <a:ea typeface="Times New Roman" panose="02020603050405020304" pitchFamily="18" charset="0"/>
              </a:rPr>
              <a:t>za vse </a:t>
            </a:r>
            <a:r>
              <a:rPr lang="sl-SI" sz="1600" u="sng" dirty="0">
                <a:solidFill>
                  <a:srgbClr val="000000"/>
                </a:solidFill>
                <a:effectLst/>
                <a:latin typeface="+mj-lt"/>
                <a:ea typeface="Times New Roman" panose="02020603050405020304" pitchFamily="18" charset="0"/>
              </a:rPr>
              <a:t>dodatne zakonite zastopnike </a:t>
            </a:r>
            <a:r>
              <a:rPr lang="sl-SI" sz="1600" b="1" u="sng" dirty="0">
                <a:solidFill>
                  <a:srgbClr val="000000"/>
                </a:solidFill>
                <a:effectLst/>
                <a:latin typeface="+mj-lt"/>
                <a:ea typeface="Times New Roman" panose="02020603050405020304" pitchFamily="18" charset="0"/>
              </a:rPr>
              <a:t>vseh</a:t>
            </a:r>
            <a:r>
              <a:rPr lang="sl-SI" sz="1600" u="sng" dirty="0">
                <a:solidFill>
                  <a:srgbClr val="000000"/>
                </a:solidFill>
                <a:effectLst/>
                <a:latin typeface="+mj-lt"/>
                <a:ea typeface="Times New Roman" panose="02020603050405020304" pitchFamily="18" charset="0"/>
              </a:rPr>
              <a:t> partnerjev v konzorciju</a:t>
            </a:r>
            <a:r>
              <a:rPr lang="sl-SI" sz="1600" dirty="0">
                <a:solidFill>
                  <a:srgbClr val="000000"/>
                </a:solidFill>
                <a:effectLst/>
                <a:latin typeface="+mj-lt"/>
                <a:ea typeface="Times New Roman" panose="02020603050405020304" pitchFamily="18" charset="0"/>
              </a:rPr>
              <a:t>) </a:t>
            </a:r>
            <a:r>
              <a:rPr lang="sl-SI" sz="1600" dirty="0">
                <a:effectLst/>
                <a:latin typeface="+mj-lt"/>
                <a:ea typeface="Times New Roman" panose="02020603050405020304" pitchFamily="18" charset="0"/>
              </a:rPr>
              <a:t>(Priloga 2f prijavnice)</a:t>
            </a:r>
            <a:r>
              <a:rPr lang="sl-SI" sz="1600" dirty="0">
                <a:solidFill>
                  <a:srgbClr val="000000"/>
                </a:solidFill>
                <a:effectLst/>
                <a:latin typeface="+mj-lt"/>
                <a:ea typeface="Times New Roman" panose="02020603050405020304" pitchFamily="18" charset="0"/>
              </a:rPr>
              <a:t>;</a:t>
            </a:r>
            <a:endParaRPr lang="sl-SI" sz="1600" dirty="0">
              <a:effectLst/>
              <a:latin typeface="+mj-lt"/>
              <a:ea typeface="Times New Roman" panose="02020603050405020304" pitchFamily="18" charset="0"/>
            </a:endParaRPr>
          </a:p>
          <a:p>
            <a:pPr marL="342900" lvl="0" indent="-342900" algn="just">
              <a:buFont typeface="+mj-lt"/>
              <a:buAutoNum type="arabicParenR"/>
            </a:pPr>
            <a:r>
              <a:rPr lang="sl-SI" sz="1600" dirty="0">
                <a:effectLst/>
                <a:latin typeface="+mj-lt"/>
                <a:ea typeface="Times New Roman" panose="02020603050405020304" pitchFamily="18" charset="0"/>
              </a:rPr>
              <a:t>finančni načrt (Priloga 3 razpisne dokumentacije sklopa A);</a:t>
            </a:r>
          </a:p>
          <a:p>
            <a:pPr marL="342900" lvl="0" indent="-342900" algn="just">
              <a:buFont typeface="+mj-lt"/>
              <a:buAutoNum type="arabicParenR"/>
            </a:pPr>
            <a:r>
              <a:rPr lang="sl-SI" sz="1600" dirty="0">
                <a:effectLst/>
                <a:latin typeface="+mj-lt"/>
                <a:ea typeface="Times New Roman" panose="02020603050405020304" pitchFamily="18" charset="0"/>
              </a:rPr>
              <a:t>fotokopije dokazil o vodenju in izvajanju projektov prijavitelja, sofinanciranih s strani Evropskega socialnega sklada v programskem obdobju 2014-2020 iz 4. točke prijavnice (fotokopije pogodb o sofinanciranju in fotokopije </a:t>
            </a:r>
            <a:r>
              <a:rPr lang="sl-SI" sz="1600" dirty="0" err="1">
                <a:effectLst/>
                <a:latin typeface="+mj-lt"/>
                <a:ea typeface="Times New Roman" panose="02020603050405020304" pitchFamily="18" charset="0"/>
              </a:rPr>
              <a:t>konzorcijskih</a:t>
            </a:r>
            <a:r>
              <a:rPr lang="sl-SI" sz="1600" dirty="0">
                <a:effectLst/>
                <a:latin typeface="+mj-lt"/>
                <a:ea typeface="Times New Roman" panose="02020603050405020304" pitchFamily="18" charset="0"/>
              </a:rPr>
              <a:t> pogodb </a:t>
            </a:r>
            <a:r>
              <a:rPr lang="sl-SI" sz="1200" dirty="0">
                <a:effectLst/>
                <a:latin typeface="+mj-lt"/>
                <a:ea typeface="Times New Roman" panose="02020603050405020304" pitchFamily="18" charset="0"/>
              </a:rPr>
              <a:t>(če je prijavitelj sodeloval v konzorciju)</a:t>
            </a:r>
            <a:r>
              <a:rPr lang="sl-SI" sz="1600" dirty="0">
                <a:effectLst/>
                <a:latin typeface="+mj-lt"/>
                <a:ea typeface="Times New Roman" panose="02020603050405020304" pitchFamily="18" charset="0"/>
              </a:rPr>
              <a:t>,</a:t>
            </a:r>
            <a:r>
              <a:rPr lang="sl-SI" sz="1200" dirty="0">
                <a:effectLst/>
                <a:latin typeface="+mj-lt"/>
                <a:ea typeface="Times New Roman" panose="02020603050405020304" pitchFamily="18" charset="0"/>
              </a:rPr>
              <a:t> </a:t>
            </a:r>
            <a:r>
              <a:rPr lang="sl-SI" sz="1600" dirty="0">
                <a:effectLst/>
                <a:latin typeface="+mj-lt"/>
                <a:ea typeface="Times New Roman" panose="02020603050405020304" pitchFamily="18" charset="0"/>
              </a:rPr>
              <a:t>če MIZŠ ni bil financer projektov)</a:t>
            </a: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dod</a:t>
            </a:r>
            <a:r>
              <a:rPr lang="sl-SI" sz="1600" dirty="0">
                <a:effectLst/>
                <a:latin typeface="+mj-lt"/>
                <a:ea typeface="Times New Roman" panose="02020603050405020304" pitchFamily="18" charset="0"/>
              </a:rPr>
              <a:t>atna obvezna priloga za javne zavode v mladinskem sektorju, ki so </a:t>
            </a:r>
            <a:r>
              <a:rPr lang="sl-SI" sz="1600" u="sng" dirty="0">
                <a:effectLst/>
                <a:latin typeface="+mj-lt"/>
                <a:ea typeface="Times New Roman" panose="02020603050405020304" pitchFamily="18" charset="0"/>
              </a:rPr>
              <a:t>prijavitelji in </a:t>
            </a:r>
            <a:r>
              <a:rPr lang="sl-SI" sz="1600" u="sng" dirty="0" err="1">
                <a:effectLst/>
                <a:latin typeface="+mj-lt"/>
                <a:ea typeface="Times New Roman" panose="02020603050405020304" pitchFamily="18" charset="0"/>
              </a:rPr>
              <a:t>konzorcijski</a:t>
            </a:r>
            <a:r>
              <a:rPr lang="sl-SI" sz="1600" u="sng" dirty="0">
                <a:effectLst/>
                <a:latin typeface="+mj-lt"/>
                <a:ea typeface="Times New Roman" panose="02020603050405020304" pitchFamily="18" charset="0"/>
              </a:rPr>
              <a:t> partnerji</a:t>
            </a:r>
            <a:r>
              <a:rPr lang="sl-SI" sz="1600" dirty="0">
                <a:effectLst/>
                <a:latin typeface="+mj-lt"/>
                <a:ea typeface="Times New Roman" panose="02020603050405020304" pitchFamily="18" charset="0"/>
              </a:rPr>
              <a:t>: </a:t>
            </a:r>
          </a:p>
          <a:p>
            <a:pPr marL="800100" lvl="1" indent="-342900" algn="just">
              <a:buFont typeface="Calibri" panose="020F0502020204030204" pitchFamily="34" charset="0"/>
              <a:buChar char="−"/>
            </a:pPr>
            <a:r>
              <a:rPr lang="sl-SI" sz="1600" dirty="0">
                <a:effectLst/>
                <a:latin typeface="+mj-lt"/>
                <a:ea typeface="Times New Roman" panose="02020603050405020304" pitchFamily="18" charset="0"/>
                <a:cs typeface="Times New Roman" panose="02020603050405020304" pitchFamily="18" charset="0"/>
              </a:rPr>
              <a:t>fotokopija veljavnega temeljnega akta javnega zavoda v mladinskem sektorju (npr. statut).</a:t>
            </a:r>
          </a:p>
          <a:p>
            <a:pPr marL="457200" lvl="1" indent="0" algn="just">
              <a:buNone/>
            </a:pPr>
            <a:endParaRPr lang="sl-SI" sz="1600" dirty="0">
              <a:latin typeface="+mj-lt"/>
              <a:ea typeface="Times New Roman" panose="02020603050405020304" pitchFamily="18" charset="0"/>
              <a:cs typeface="Times New Roman" panose="02020603050405020304" pitchFamily="18" charset="0"/>
            </a:endParaRPr>
          </a:p>
          <a:p>
            <a:pPr marL="457200" lvl="1" indent="0" algn="just">
              <a:buNone/>
            </a:pPr>
            <a:r>
              <a:rPr lang="sl-SI" sz="1600" dirty="0">
                <a:solidFill>
                  <a:srgbClr val="FF0000"/>
                </a:solidFill>
                <a:latin typeface="+mj-lt"/>
                <a:ea typeface="Times New Roman" panose="02020603050405020304" pitchFamily="18" charset="0"/>
                <a:cs typeface="Times New Roman" panose="02020603050405020304" pitchFamily="18" charset="0"/>
              </a:rPr>
              <a:t>OBVEZNA PRILOGA (če je relevantno) – VELJAVNO POOBLASTILO!</a:t>
            </a:r>
          </a:p>
        </p:txBody>
      </p:sp>
      <p:pic>
        <p:nvPicPr>
          <p:cNvPr id="4" name="Slika 1">
            <a:extLst>
              <a:ext uri="{FF2B5EF4-FFF2-40B4-BE49-F238E27FC236}">
                <a16:creationId xmlns:a16="http://schemas.microsoft.com/office/drawing/2014/main" id="{0712FA50-5D70-D1F0-0EEB-2FA3BB6BDE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31698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7FF608-D7FA-606E-14EB-E0ADCDCE1E53}"/>
              </a:ext>
            </a:extLst>
          </p:cNvPr>
          <p:cNvSpPr>
            <a:spLocks noGrp="1"/>
          </p:cNvSpPr>
          <p:nvPr>
            <p:ph type="title"/>
          </p:nvPr>
        </p:nvSpPr>
        <p:spPr/>
        <p:txBody>
          <a:bodyPr>
            <a:normAutofit/>
          </a:bodyPr>
          <a:lstStyle/>
          <a:p>
            <a:r>
              <a:rPr lang="sl-SI" sz="2800" b="1" dirty="0">
                <a:solidFill>
                  <a:srgbClr val="0070C0"/>
                </a:solidFill>
              </a:rPr>
              <a:t>SKLOP A – postopek izbora projekta</a:t>
            </a:r>
            <a:endParaRPr lang="sl-SI" sz="2800" dirty="0"/>
          </a:p>
        </p:txBody>
      </p:sp>
      <p:sp>
        <p:nvSpPr>
          <p:cNvPr id="3" name="Označba mesta vsebine 2">
            <a:extLst>
              <a:ext uri="{FF2B5EF4-FFF2-40B4-BE49-F238E27FC236}">
                <a16:creationId xmlns:a16="http://schemas.microsoft.com/office/drawing/2014/main" id="{340333F2-40BB-6E9E-5929-4F1307F3C38D}"/>
              </a:ext>
            </a:extLst>
          </p:cNvPr>
          <p:cNvSpPr>
            <a:spLocks noGrp="1"/>
          </p:cNvSpPr>
          <p:nvPr>
            <p:ph idx="1"/>
          </p:nvPr>
        </p:nvSpPr>
        <p:spPr>
          <a:xfrm>
            <a:off x="838200" y="1382619"/>
            <a:ext cx="10515600" cy="5110256"/>
          </a:xfrm>
        </p:spPr>
        <p:txBody>
          <a:bodyPr>
            <a:normAutofit lnSpcReduction="10000"/>
          </a:bodyPr>
          <a:lstStyle/>
          <a:p>
            <a:pPr marL="457200" indent="-457200">
              <a:buFont typeface="+mj-lt"/>
              <a:buAutoNum type="arabicPeriod"/>
            </a:pPr>
            <a:endParaRPr lang="sl-SI" sz="1700" b="1" dirty="0">
              <a:latin typeface="+mj-lt"/>
            </a:endParaRPr>
          </a:p>
          <a:p>
            <a:pPr marL="457200" indent="-457200">
              <a:buFont typeface="+mj-lt"/>
              <a:buAutoNum type="arabicPeriod"/>
            </a:pPr>
            <a:r>
              <a:rPr lang="sl-SI" sz="1700" dirty="0">
                <a:latin typeface="+mj-lt"/>
              </a:rPr>
              <a:t>Komisija</a:t>
            </a:r>
            <a:r>
              <a:rPr lang="sl-SI" sz="1700" b="1" dirty="0">
                <a:latin typeface="+mj-lt"/>
              </a:rPr>
              <a:t> </a:t>
            </a:r>
            <a:r>
              <a:rPr lang="sl-SI" sz="1700" dirty="0">
                <a:latin typeface="+mj-lt"/>
              </a:rPr>
              <a:t>za izvedbo postopka javnega razpisa </a:t>
            </a:r>
            <a:r>
              <a:rPr lang="sl-SI" sz="1700" b="1" dirty="0">
                <a:latin typeface="+mj-lt"/>
              </a:rPr>
              <a:t>preveri pravočasnost prispele vloge in pravilno označenost.</a:t>
            </a:r>
            <a:r>
              <a:rPr lang="sl-SI" sz="1700" dirty="0">
                <a:latin typeface="+mj-lt"/>
              </a:rPr>
              <a:t> </a:t>
            </a:r>
            <a:endParaRPr lang="sl-SI" sz="1700" b="1" dirty="0">
              <a:latin typeface="+mj-lt"/>
            </a:endParaRPr>
          </a:p>
          <a:p>
            <a:pPr marL="457200" indent="-457200">
              <a:buFont typeface="+mj-lt"/>
              <a:buAutoNum type="arabicPeriod"/>
            </a:pPr>
            <a:r>
              <a:rPr lang="sl-SI" sz="1700" dirty="0">
                <a:latin typeface="+mj-lt"/>
              </a:rPr>
              <a:t>Komisija preveri </a:t>
            </a:r>
            <a:r>
              <a:rPr lang="sl-SI" sz="1700" b="1" dirty="0">
                <a:latin typeface="+mj-lt"/>
              </a:rPr>
              <a:t>formalno popolnost vloge. </a:t>
            </a:r>
          </a:p>
          <a:p>
            <a:pPr marL="457200" indent="-457200">
              <a:buFont typeface="+mj-lt"/>
              <a:buAutoNum type="arabicPeriod"/>
            </a:pPr>
            <a:r>
              <a:rPr lang="sl-SI" sz="1700" b="1" dirty="0">
                <a:latin typeface="+mj-lt"/>
              </a:rPr>
              <a:t>Formalno popolne vloge </a:t>
            </a:r>
            <a:r>
              <a:rPr lang="sl-SI" sz="1700" dirty="0">
                <a:latin typeface="+mj-lt"/>
              </a:rPr>
              <a:t>se uvrstijo </a:t>
            </a:r>
            <a:r>
              <a:rPr lang="sl-SI" sz="1700" b="1" dirty="0">
                <a:latin typeface="+mj-lt"/>
              </a:rPr>
              <a:t>v postopek preverjanja izpolnjevanja pogojev za kandidiranje.</a:t>
            </a:r>
          </a:p>
          <a:p>
            <a:pPr marL="457200" indent="-457200">
              <a:buFont typeface="+mj-lt"/>
              <a:buAutoNum type="arabicPeriod"/>
            </a:pPr>
            <a:r>
              <a:rPr lang="sl-SI" sz="1700" b="1" dirty="0">
                <a:latin typeface="+mj-lt"/>
              </a:rPr>
              <a:t>Vloge, ki izpolnjujejo vse pogoje za kandidiranje </a:t>
            </a:r>
            <a:r>
              <a:rPr lang="sl-SI" sz="1700" dirty="0">
                <a:latin typeface="+mj-lt"/>
              </a:rPr>
              <a:t>se uvrstijo </a:t>
            </a:r>
            <a:r>
              <a:rPr lang="sl-SI" sz="1700" b="1" dirty="0">
                <a:latin typeface="+mj-lt"/>
              </a:rPr>
              <a:t>v postopek ocenjevanja</a:t>
            </a:r>
            <a:r>
              <a:rPr lang="sl-SI" sz="1700" dirty="0">
                <a:latin typeface="+mj-lt"/>
              </a:rPr>
              <a:t>.</a:t>
            </a:r>
            <a:endParaRPr lang="sl-SI" sz="600" dirty="0">
              <a:latin typeface="+mj-lt"/>
            </a:endParaRPr>
          </a:p>
          <a:p>
            <a:pPr marL="457200" indent="-457200">
              <a:buFont typeface="+mj-lt"/>
              <a:buAutoNum type="arabicPeriod"/>
            </a:pPr>
            <a:r>
              <a:rPr lang="sl-SI" sz="1700" dirty="0">
                <a:latin typeface="+mj-lt"/>
              </a:rPr>
              <a:t>Komisija za izvedbo postopka javnega razpisa posamezno vlogo oceni po merilih za izbor projekta.</a:t>
            </a:r>
            <a:endParaRPr lang="sl-SI" sz="900" dirty="0">
              <a:latin typeface="+mj-lt"/>
            </a:endParaRPr>
          </a:p>
          <a:p>
            <a:pPr marL="457200" indent="-457200">
              <a:buFont typeface="+mj-lt"/>
              <a:buAutoNum type="arabicPeriod"/>
            </a:pPr>
            <a:r>
              <a:rPr lang="sl-SI" sz="1700" dirty="0">
                <a:latin typeface="+mj-lt"/>
              </a:rPr>
              <a:t>Izmed prijaviteljev projektov sklopa A, ki bodo izpolnjevali vse pogoje za kandidiranje in katerih projekt bo dosegel minimalno število točk posameznega (pod)merila, bo izbran prijavitelj, ki bo dosegel </a:t>
            </a:r>
            <a:r>
              <a:rPr lang="sl-SI" sz="1700" b="1" dirty="0">
                <a:latin typeface="+mj-lt"/>
              </a:rPr>
              <a:t>najvišje skupno število točk</a:t>
            </a:r>
            <a:r>
              <a:rPr lang="sl-SI" sz="1700" dirty="0">
                <a:latin typeface="+mj-lt"/>
              </a:rPr>
              <a:t>.</a:t>
            </a:r>
            <a:endParaRPr lang="sl-SI" sz="800" dirty="0">
              <a:latin typeface="+mj-lt"/>
            </a:endParaRPr>
          </a:p>
          <a:p>
            <a:pPr marL="457200" indent="-457200">
              <a:buFont typeface="+mj-lt"/>
              <a:buAutoNum type="arabicPeriod"/>
            </a:pPr>
            <a:r>
              <a:rPr lang="sl-SI" sz="1700" dirty="0">
                <a:latin typeface="+mj-lt"/>
              </a:rPr>
              <a:t>Če bosta dva ali več prijaviteljev dosegla enako število točk, bo izbran tisti prijavitelj, ki je dosegel </a:t>
            </a:r>
            <a:r>
              <a:rPr lang="sl-SI" sz="1700" b="1" dirty="0">
                <a:latin typeface="+mj-lt"/>
              </a:rPr>
              <a:t>višje število točk pod sklopom merila 2: Ustreznost in kakovost operacije.</a:t>
            </a:r>
            <a:endParaRPr lang="sl-SI" sz="900" b="1" dirty="0">
              <a:latin typeface="+mj-lt"/>
            </a:endParaRPr>
          </a:p>
          <a:p>
            <a:pPr marL="457200" indent="-457200">
              <a:buFont typeface="+mj-lt"/>
              <a:buAutoNum type="arabicPeriod"/>
            </a:pPr>
            <a:r>
              <a:rPr lang="sl-SI" sz="1700" dirty="0">
                <a:latin typeface="+mj-lt"/>
              </a:rPr>
              <a:t>Če bosta še vedno dva ali več prijaviteljev z enakim številom točk, se izbere tisti, ki ima </a:t>
            </a:r>
            <a:r>
              <a:rPr lang="sl-SI" sz="1700" b="1" dirty="0">
                <a:latin typeface="+mj-lt"/>
              </a:rPr>
              <a:t>višje število točk pod sklopom merila 1: Število </a:t>
            </a:r>
            <a:r>
              <a:rPr lang="sl-SI" sz="1700" b="1" dirty="0" err="1">
                <a:latin typeface="+mj-lt"/>
              </a:rPr>
              <a:t>konzorcijskih</a:t>
            </a:r>
            <a:r>
              <a:rPr lang="sl-SI" sz="1700" b="1" dirty="0">
                <a:latin typeface="+mj-lt"/>
              </a:rPr>
              <a:t> partnerjev in teritorialna pokritost operacije</a:t>
            </a:r>
            <a:r>
              <a:rPr lang="sl-SI" sz="1700" dirty="0">
                <a:latin typeface="+mj-lt"/>
              </a:rPr>
              <a:t>.</a:t>
            </a:r>
            <a:endParaRPr lang="sl-SI" sz="1000" dirty="0">
              <a:latin typeface="+mj-lt"/>
            </a:endParaRPr>
          </a:p>
          <a:p>
            <a:pPr marL="457200" indent="-457200">
              <a:buFont typeface="+mj-lt"/>
              <a:buAutoNum type="arabicPeriod"/>
            </a:pPr>
            <a:r>
              <a:rPr lang="sl-SI" sz="1700" dirty="0">
                <a:latin typeface="+mj-lt"/>
              </a:rPr>
              <a:t>Če bosta še vedno dva ali več prijaviteljev z enakim številom točk, se izbere tisti, ki ima </a:t>
            </a:r>
            <a:r>
              <a:rPr lang="sl-SI" sz="1700" b="1" dirty="0">
                <a:latin typeface="+mj-lt"/>
              </a:rPr>
              <a:t>višje število točk pod sklopom merila 3: Usposobljenost prijavitelja, ki je </a:t>
            </a:r>
            <a:r>
              <a:rPr lang="sl-SI" sz="1700" b="1" dirty="0" err="1">
                <a:latin typeface="+mj-lt"/>
              </a:rPr>
              <a:t>poslovodeči</a:t>
            </a:r>
            <a:r>
              <a:rPr lang="sl-SI" sz="1700" b="1" dirty="0">
                <a:latin typeface="+mj-lt"/>
              </a:rPr>
              <a:t> </a:t>
            </a:r>
            <a:r>
              <a:rPr lang="sl-SI" sz="1700" b="1" dirty="0" err="1">
                <a:latin typeface="+mj-lt"/>
              </a:rPr>
              <a:t>konzorcijski</a:t>
            </a:r>
            <a:r>
              <a:rPr lang="sl-SI" sz="1700" b="1" dirty="0">
                <a:latin typeface="+mj-lt"/>
              </a:rPr>
              <a:t> partner</a:t>
            </a:r>
            <a:r>
              <a:rPr lang="sl-SI" sz="1700" dirty="0">
                <a:latin typeface="+mj-lt"/>
              </a:rPr>
              <a:t>.</a:t>
            </a:r>
            <a:endParaRPr lang="sl-SI" sz="1500" dirty="0">
              <a:latin typeface="+mj-lt"/>
            </a:endParaRPr>
          </a:p>
          <a:p>
            <a:pPr marL="457200" indent="-457200">
              <a:buFont typeface="+mj-lt"/>
              <a:buAutoNum type="arabicPeriod"/>
            </a:pPr>
            <a:r>
              <a:rPr lang="sl-SI" sz="1700" dirty="0">
                <a:latin typeface="+mj-lt"/>
              </a:rPr>
              <a:t>Če bosta še vedno dva ali več prijaviteljev z enakom številom točk, se o izbiri </a:t>
            </a:r>
            <a:r>
              <a:rPr lang="sl-SI" sz="1700" b="1" dirty="0">
                <a:latin typeface="+mj-lt"/>
              </a:rPr>
              <a:t>odloči glede na datum in uro oddaje </a:t>
            </a:r>
            <a:r>
              <a:rPr lang="sl-SI" sz="1700" b="1" u="sng" dirty="0">
                <a:latin typeface="+mj-lt"/>
              </a:rPr>
              <a:t>popolne</a:t>
            </a:r>
            <a:r>
              <a:rPr lang="sl-SI" sz="1700" b="1" dirty="0">
                <a:latin typeface="+mj-lt"/>
              </a:rPr>
              <a:t> vloge</a:t>
            </a:r>
            <a:r>
              <a:rPr lang="sl-SI" sz="1700" dirty="0">
                <a:latin typeface="+mj-lt"/>
              </a:rPr>
              <a:t> (</a:t>
            </a:r>
            <a:r>
              <a:rPr lang="sl-SI" sz="1700" b="1" dirty="0">
                <a:latin typeface="+mj-lt"/>
              </a:rPr>
              <a:t>prednost ima prijava, ki je bila oddana prej</a:t>
            </a:r>
            <a:r>
              <a:rPr lang="sl-SI" sz="1700" dirty="0">
                <a:latin typeface="+mj-lt"/>
              </a:rPr>
              <a:t>, pri čemer se šteje datum in ura oddaje vloge v vložišče ministrstva ali na pošto ali preko elektronske pošte). </a:t>
            </a:r>
          </a:p>
          <a:p>
            <a:endParaRPr lang="sl-SI" sz="2000" dirty="0"/>
          </a:p>
        </p:txBody>
      </p:sp>
      <p:pic>
        <p:nvPicPr>
          <p:cNvPr id="4" name="Slika 1">
            <a:extLst>
              <a:ext uri="{FF2B5EF4-FFF2-40B4-BE49-F238E27FC236}">
                <a16:creationId xmlns:a16="http://schemas.microsoft.com/office/drawing/2014/main" id="{1AC81437-650D-B40C-AB7B-3AB6FB13C8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2986" y="602504"/>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72342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B0DA5F-E720-A494-4332-AE8B5558299B}"/>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966A9AB8-580B-9B72-4F8D-3D254902D5E3}"/>
              </a:ext>
            </a:extLst>
          </p:cNvPr>
          <p:cNvSpPr>
            <a:spLocks noGrp="1"/>
          </p:cNvSpPr>
          <p:nvPr>
            <p:ph idx="1"/>
          </p:nvPr>
        </p:nvSpPr>
        <p:spPr/>
        <p:txBody>
          <a:bodyPr/>
          <a:lstStyle/>
          <a:p>
            <a:endParaRPr lang="sl-SI" dirty="0"/>
          </a:p>
          <a:p>
            <a:pPr marL="0" indent="0">
              <a:buNone/>
            </a:pPr>
            <a:endParaRPr lang="sl-SI" dirty="0"/>
          </a:p>
          <a:p>
            <a:pPr marL="0" indent="0" algn="ctr">
              <a:buNone/>
            </a:pPr>
            <a:r>
              <a:rPr lang="sl-SI" sz="6600" b="1" dirty="0">
                <a:solidFill>
                  <a:srgbClr val="0070C0"/>
                </a:solidFill>
                <a:latin typeface="+mj-lt"/>
                <a:ea typeface="+mj-ea"/>
                <a:cs typeface="+mj-cs"/>
              </a:rPr>
              <a:t>Sklop B</a:t>
            </a:r>
          </a:p>
        </p:txBody>
      </p:sp>
      <p:pic>
        <p:nvPicPr>
          <p:cNvPr id="4" name="Slika 1">
            <a:extLst>
              <a:ext uri="{FF2B5EF4-FFF2-40B4-BE49-F238E27FC236}">
                <a16:creationId xmlns:a16="http://schemas.microsoft.com/office/drawing/2014/main" id="{F7C9BD36-299E-4ED6-073E-09161159E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856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6B1E4D6-F665-BA0A-9D8A-3BE35BA0BF21}"/>
              </a:ext>
            </a:extLst>
          </p:cNvPr>
          <p:cNvSpPr>
            <a:spLocks noGrp="1"/>
          </p:cNvSpPr>
          <p:nvPr>
            <p:ph type="title"/>
          </p:nvPr>
        </p:nvSpPr>
        <p:spPr/>
        <p:txBody>
          <a:bodyPr/>
          <a:lstStyle/>
          <a:p>
            <a:r>
              <a:rPr lang="sl-SI" sz="2800" b="1" dirty="0">
                <a:solidFill>
                  <a:srgbClr val="0070C0"/>
                </a:solidFill>
              </a:rPr>
              <a:t>Skupna</a:t>
            </a:r>
            <a:r>
              <a:rPr lang="sl-SI" dirty="0"/>
              <a:t> </a:t>
            </a:r>
            <a:r>
              <a:rPr lang="sl-SI" sz="2800" b="1" dirty="0">
                <a:solidFill>
                  <a:srgbClr val="0070C0"/>
                </a:solidFill>
              </a:rPr>
              <a:t>vrednost javnega razpisa </a:t>
            </a:r>
            <a:br>
              <a:rPr lang="sl-SI" dirty="0"/>
            </a:br>
            <a:endParaRPr lang="sl-SI" dirty="0"/>
          </a:p>
        </p:txBody>
      </p:sp>
      <p:sp>
        <p:nvSpPr>
          <p:cNvPr id="3" name="Označba mesta vsebine 2">
            <a:extLst>
              <a:ext uri="{FF2B5EF4-FFF2-40B4-BE49-F238E27FC236}">
                <a16:creationId xmlns:a16="http://schemas.microsoft.com/office/drawing/2014/main" id="{E9460DCF-634A-0EC6-F07F-A1EC66986E4B}"/>
              </a:ext>
            </a:extLst>
          </p:cNvPr>
          <p:cNvSpPr>
            <a:spLocks noGrp="1"/>
          </p:cNvSpPr>
          <p:nvPr>
            <p:ph idx="1"/>
          </p:nvPr>
        </p:nvSpPr>
        <p:spPr>
          <a:xfrm>
            <a:off x="758952" y="1544276"/>
            <a:ext cx="10515600" cy="4538599"/>
          </a:xfrm>
        </p:spPr>
        <p:txBody>
          <a:bodyPr>
            <a:normAutofit fontScale="92500" lnSpcReduction="20000"/>
          </a:bodyPr>
          <a:lstStyle/>
          <a:p>
            <a:pPr marL="0" indent="0">
              <a:buNone/>
            </a:pPr>
            <a:r>
              <a:rPr lang="sl-SI" b="1" dirty="0">
                <a:latin typeface="+mj-lt"/>
              </a:rPr>
              <a:t>5.187.968,00 EUR, </a:t>
            </a:r>
            <a:r>
              <a:rPr lang="sl-SI" sz="2400" dirty="0">
                <a:latin typeface="+mj-lt"/>
              </a:rPr>
              <a:t>od tega: 	</a:t>
            </a:r>
          </a:p>
          <a:p>
            <a:pPr marL="0" indent="0">
              <a:buNone/>
            </a:pPr>
            <a:r>
              <a:rPr lang="sl-SI" sz="2400" b="1" dirty="0">
                <a:solidFill>
                  <a:srgbClr val="0070C0"/>
                </a:solidFill>
                <a:latin typeface="+mj-lt"/>
                <a:ea typeface="+mj-ea"/>
                <a:cs typeface="+mj-cs"/>
              </a:rPr>
              <a:t>	</a:t>
            </a:r>
          </a:p>
          <a:p>
            <a:pPr marL="0" indent="0">
              <a:buNone/>
            </a:pPr>
            <a:r>
              <a:rPr lang="sl-SI" sz="2400" b="1" dirty="0">
                <a:solidFill>
                  <a:srgbClr val="0070C0"/>
                </a:solidFill>
                <a:latin typeface="+mj-lt"/>
                <a:ea typeface="+mj-ea"/>
                <a:cs typeface="+mj-cs"/>
              </a:rPr>
              <a:t>	KRVS</a:t>
            </a:r>
            <a:r>
              <a:rPr lang="sl-SI" sz="2400" dirty="0">
                <a:latin typeface="+mj-lt"/>
              </a:rPr>
              <a:t> 2.749.623,04 EUR, in sicer:</a:t>
            </a:r>
          </a:p>
          <a:p>
            <a:pPr marL="0" indent="0">
              <a:buNone/>
            </a:pPr>
            <a:r>
              <a:rPr lang="sl-SI" sz="2400" dirty="0">
                <a:latin typeface="+mj-lt"/>
              </a:rPr>
              <a:t>		EU del: 2.337.179,59 EUR (85 %) in</a:t>
            </a:r>
          </a:p>
          <a:p>
            <a:pPr marL="0" indent="0">
              <a:buNone/>
            </a:pPr>
            <a:r>
              <a:rPr lang="sl-SI" sz="2400" dirty="0">
                <a:latin typeface="+mj-lt"/>
              </a:rPr>
              <a:t>		SLO del: 412.443,45 EUR (15 %).</a:t>
            </a:r>
          </a:p>
          <a:p>
            <a:pPr marL="0" indent="0">
              <a:buNone/>
            </a:pPr>
            <a:endParaRPr lang="sl-SI" sz="2400" dirty="0">
              <a:latin typeface="+mj-lt"/>
            </a:endParaRPr>
          </a:p>
          <a:p>
            <a:pPr marL="0" indent="0">
              <a:buNone/>
            </a:pPr>
            <a:r>
              <a:rPr lang="sl-SI" sz="2400" b="1" dirty="0">
                <a:solidFill>
                  <a:srgbClr val="0070C0"/>
                </a:solidFill>
                <a:latin typeface="+mj-lt"/>
                <a:ea typeface="+mj-ea"/>
                <a:cs typeface="+mj-cs"/>
              </a:rPr>
              <a:t>	KRZS</a:t>
            </a:r>
            <a:r>
              <a:rPr lang="sl-SI" sz="2400" dirty="0">
                <a:latin typeface="+mj-lt"/>
              </a:rPr>
              <a:t> 2.438.344,96 EUR, in sicer:</a:t>
            </a:r>
          </a:p>
          <a:p>
            <a:pPr marL="0" indent="0">
              <a:buNone/>
            </a:pPr>
            <a:r>
              <a:rPr lang="sl-SI" sz="2400" dirty="0">
                <a:latin typeface="+mj-lt"/>
              </a:rPr>
              <a:t>		EU del: 975.337,98 EUR (40 %) </a:t>
            </a:r>
          </a:p>
          <a:p>
            <a:pPr marL="0" indent="0">
              <a:buNone/>
            </a:pPr>
            <a:r>
              <a:rPr lang="sl-SI" sz="2400" dirty="0">
                <a:latin typeface="+mj-lt"/>
              </a:rPr>
              <a:t>		SLO del: 1.463.006,98 EUR (60 %).</a:t>
            </a:r>
          </a:p>
          <a:p>
            <a:pPr marL="0" indent="0">
              <a:buNone/>
            </a:pPr>
            <a:endParaRPr lang="sl-SI" sz="2400" dirty="0">
              <a:latin typeface="+mj-lt"/>
            </a:endParaRPr>
          </a:p>
          <a:p>
            <a:pPr marL="0" indent="0">
              <a:buNone/>
            </a:pPr>
            <a:r>
              <a:rPr lang="sl-SI" sz="2400" dirty="0">
                <a:latin typeface="+mj-lt"/>
              </a:rPr>
              <a:t>Način delitve sredstev po regijah glede na Izvedbeni načrt Programa: </a:t>
            </a:r>
          </a:p>
          <a:p>
            <a:pPr marL="0" indent="0">
              <a:buNone/>
            </a:pPr>
            <a:r>
              <a:rPr lang="sl-SI" sz="2400" dirty="0">
                <a:latin typeface="+mj-lt"/>
              </a:rPr>
              <a:t>53% za KRVS in 47% za KRZS</a:t>
            </a:r>
          </a:p>
        </p:txBody>
      </p:sp>
      <p:pic>
        <p:nvPicPr>
          <p:cNvPr id="4" name="Slika 1">
            <a:extLst>
              <a:ext uri="{FF2B5EF4-FFF2-40B4-BE49-F238E27FC236}">
                <a16:creationId xmlns:a16="http://schemas.microsoft.com/office/drawing/2014/main" id="{27B52AAD-E2A2-F848-3A1E-85F907ABB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9244" y="623146"/>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50358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B0DBBC2-85A8-2D50-F552-CEDE984016BD}"/>
              </a:ext>
            </a:extLst>
          </p:cNvPr>
          <p:cNvSpPr>
            <a:spLocks noGrp="1"/>
          </p:cNvSpPr>
          <p:nvPr>
            <p:ph type="title"/>
          </p:nvPr>
        </p:nvSpPr>
        <p:spPr/>
        <p:txBody>
          <a:bodyPr>
            <a:normAutofit/>
          </a:bodyPr>
          <a:lstStyle/>
          <a:p>
            <a:r>
              <a:rPr lang="sl-SI" sz="3200" b="1" dirty="0">
                <a:solidFill>
                  <a:srgbClr val="0070C0"/>
                </a:solidFill>
              </a:rPr>
              <a:t>SKLOP B – pilotni projekti</a:t>
            </a:r>
            <a:endParaRPr lang="sl-SI" sz="3200" dirty="0"/>
          </a:p>
        </p:txBody>
      </p:sp>
      <p:sp>
        <p:nvSpPr>
          <p:cNvPr id="3" name="Označba mesta vsebine 2">
            <a:extLst>
              <a:ext uri="{FF2B5EF4-FFF2-40B4-BE49-F238E27FC236}">
                <a16:creationId xmlns:a16="http://schemas.microsoft.com/office/drawing/2014/main" id="{B36444CE-B543-5390-E92F-DECA3B8F881B}"/>
              </a:ext>
            </a:extLst>
          </p:cNvPr>
          <p:cNvSpPr>
            <a:spLocks noGrp="1"/>
          </p:cNvSpPr>
          <p:nvPr>
            <p:ph idx="1"/>
          </p:nvPr>
        </p:nvSpPr>
        <p:spPr/>
        <p:txBody>
          <a:bodyPr>
            <a:normAutofit/>
          </a:bodyPr>
          <a:lstStyle/>
          <a:p>
            <a:r>
              <a:rPr lang="sl-SI" sz="2000" dirty="0">
                <a:latin typeface="+mj-lt"/>
              </a:rPr>
              <a:t>51 individualnih operacij (24 KRZS, 27 KRVS)</a:t>
            </a:r>
          </a:p>
          <a:p>
            <a:r>
              <a:rPr lang="sl-SI" sz="2000" dirty="0">
                <a:latin typeface="+mj-lt"/>
              </a:rPr>
              <a:t>Izvajanje operacije na lokalni ravni znotraj kohezijske regije, v kateri je sedež prijavitelja</a:t>
            </a:r>
          </a:p>
          <a:p>
            <a:r>
              <a:rPr lang="sl-SI" sz="2000" dirty="0">
                <a:latin typeface="+mj-lt"/>
              </a:rPr>
              <a:t>En prijavitelj = ena vloga = ena operacija</a:t>
            </a:r>
          </a:p>
          <a:p>
            <a:pPr marL="0" indent="0">
              <a:buNone/>
            </a:pPr>
            <a:endParaRPr lang="sl-SI" sz="2000" dirty="0">
              <a:latin typeface="+mj-lt"/>
            </a:endParaRPr>
          </a:p>
          <a:p>
            <a:r>
              <a:rPr lang="sl-SI" sz="2000" b="1" dirty="0">
                <a:latin typeface="+mj-lt"/>
              </a:rPr>
              <a:t>Ciljna skupina: </a:t>
            </a:r>
            <a:r>
              <a:rPr lang="sl-SI" sz="2000" dirty="0">
                <a:latin typeface="+mj-lt"/>
              </a:rPr>
              <a:t>mladi, ki so na dan vključitve v operacijo stari od 15 do vključno 29 let.</a:t>
            </a:r>
          </a:p>
          <a:p>
            <a:r>
              <a:rPr lang="sl-SI" sz="2000" b="1" dirty="0">
                <a:latin typeface="+mj-lt"/>
              </a:rPr>
              <a:t>Obdobje izvajanja operacije: </a:t>
            </a:r>
            <a:r>
              <a:rPr lang="sl-SI" sz="2000" dirty="0">
                <a:latin typeface="+mj-lt"/>
              </a:rPr>
              <a:t>od 1. 6. 2024 do 31. 12. 2026</a:t>
            </a:r>
          </a:p>
          <a:p>
            <a:r>
              <a:rPr lang="sl-SI" sz="2000" b="1" dirty="0">
                <a:latin typeface="+mj-lt"/>
              </a:rPr>
              <a:t>Najvišja vrednost operacije: </a:t>
            </a:r>
            <a:r>
              <a:rPr lang="sl-SI" sz="2000" dirty="0">
                <a:latin typeface="+mj-lt"/>
              </a:rPr>
              <a:t>87.060,40 EUR</a:t>
            </a:r>
          </a:p>
        </p:txBody>
      </p:sp>
      <p:pic>
        <p:nvPicPr>
          <p:cNvPr id="4" name="Slika 1">
            <a:extLst>
              <a:ext uri="{FF2B5EF4-FFF2-40B4-BE49-F238E27FC236}">
                <a16:creationId xmlns:a16="http://schemas.microsoft.com/office/drawing/2014/main" id="{010FEFF2-07FF-762F-5667-9403720FE7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641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6863AA5-1813-D3DC-5A61-617EBA7921CF}"/>
              </a:ext>
            </a:extLst>
          </p:cNvPr>
          <p:cNvSpPr>
            <a:spLocks noGrp="1"/>
          </p:cNvSpPr>
          <p:nvPr>
            <p:ph type="title"/>
          </p:nvPr>
        </p:nvSpPr>
        <p:spPr/>
        <p:txBody>
          <a:bodyPr>
            <a:normAutofit/>
          </a:bodyPr>
          <a:lstStyle/>
          <a:p>
            <a:r>
              <a:rPr lang="sl-SI" sz="3200" b="1" dirty="0">
                <a:solidFill>
                  <a:srgbClr val="0070C0"/>
                </a:solidFill>
              </a:rPr>
              <a:t>SKLOP B – aktivnosti pilotnega projekta </a:t>
            </a:r>
            <a:endParaRPr lang="sl-SI" sz="3200" dirty="0"/>
          </a:p>
        </p:txBody>
      </p:sp>
      <p:sp>
        <p:nvSpPr>
          <p:cNvPr id="3" name="Označba mesta vsebine 2">
            <a:extLst>
              <a:ext uri="{FF2B5EF4-FFF2-40B4-BE49-F238E27FC236}">
                <a16:creationId xmlns:a16="http://schemas.microsoft.com/office/drawing/2014/main" id="{0BA6388D-F75F-1A89-B7AD-B2F2B3DB5A4D}"/>
              </a:ext>
            </a:extLst>
          </p:cNvPr>
          <p:cNvSpPr>
            <a:spLocks noGrp="1"/>
          </p:cNvSpPr>
          <p:nvPr>
            <p:ph idx="1"/>
          </p:nvPr>
        </p:nvSpPr>
        <p:spPr/>
        <p:txBody>
          <a:bodyPr>
            <a:normAutofit/>
          </a:bodyPr>
          <a:lstStyle/>
          <a:p>
            <a:r>
              <a:rPr lang="sl-SI" sz="2400" b="1" dirty="0">
                <a:solidFill>
                  <a:srgbClr val="0070C0"/>
                </a:solidFill>
                <a:latin typeface="+mj-lt"/>
                <a:ea typeface="+mj-ea"/>
                <a:cs typeface="+mj-cs"/>
              </a:rPr>
              <a:t>Zaposlitev mladinskega delavca – vodja pilotnega projekta</a:t>
            </a:r>
          </a:p>
          <a:p>
            <a:endParaRPr lang="sl-SI" sz="2400" b="1" dirty="0">
              <a:solidFill>
                <a:srgbClr val="0070C0"/>
              </a:solidFill>
              <a:latin typeface="+mj-lt"/>
              <a:ea typeface="+mj-ea"/>
              <a:cs typeface="+mj-cs"/>
            </a:endParaRPr>
          </a:p>
          <a:p>
            <a:r>
              <a:rPr lang="sl-SI" sz="2400" b="1" dirty="0">
                <a:solidFill>
                  <a:srgbClr val="0070C0"/>
                </a:solidFill>
                <a:latin typeface="+mj-lt"/>
                <a:ea typeface="+mj-ea"/>
                <a:cs typeface="+mj-cs"/>
              </a:rPr>
              <a:t>Priprava in izvajanje programa usposabljanja za mlade s področja </a:t>
            </a:r>
            <a:r>
              <a:rPr lang="sl-SI" sz="2400" b="1" dirty="0" err="1">
                <a:solidFill>
                  <a:srgbClr val="0070C0"/>
                </a:solidFill>
                <a:latin typeface="+mj-lt"/>
                <a:ea typeface="+mj-ea"/>
                <a:cs typeface="+mj-cs"/>
              </a:rPr>
              <a:t>prekarnosti</a:t>
            </a:r>
            <a:endParaRPr lang="sl-SI" sz="2400" b="1" dirty="0">
              <a:solidFill>
                <a:srgbClr val="0070C0"/>
              </a:solidFill>
              <a:latin typeface="+mj-lt"/>
              <a:ea typeface="+mj-ea"/>
              <a:cs typeface="+mj-cs"/>
            </a:endParaRPr>
          </a:p>
          <a:p>
            <a:endParaRPr lang="sl-SI" sz="2400" b="1" dirty="0">
              <a:solidFill>
                <a:srgbClr val="0070C0"/>
              </a:solidFill>
              <a:latin typeface="+mj-lt"/>
              <a:ea typeface="+mj-ea"/>
              <a:cs typeface="+mj-cs"/>
            </a:endParaRPr>
          </a:p>
          <a:p>
            <a:r>
              <a:rPr lang="sl-SI" sz="2400" b="1" dirty="0">
                <a:solidFill>
                  <a:srgbClr val="0070C0"/>
                </a:solidFill>
                <a:latin typeface="+mj-lt"/>
                <a:ea typeface="+mj-ea"/>
                <a:cs typeface="+mj-cs"/>
              </a:rPr>
              <a:t>Svetovalna pomoč in podpora mladim</a:t>
            </a:r>
          </a:p>
          <a:p>
            <a:endParaRPr lang="sl-SI" sz="2400" b="1" dirty="0">
              <a:solidFill>
                <a:srgbClr val="0070C0"/>
              </a:solidFill>
              <a:latin typeface="+mj-lt"/>
              <a:ea typeface="+mj-ea"/>
              <a:cs typeface="+mj-cs"/>
            </a:endParaRPr>
          </a:p>
          <a:p>
            <a:r>
              <a:rPr lang="sl-SI" sz="2400" b="1" dirty="0">
                <a:solidFill>
                  <a:srgbClr val="0070C0"/>
                </a:solidFill>
                <a:latin typeface="+mj-lt"/>
                <a:ea typeface="+mj-ea"/>
                <a:cs typeface="+mj-cs"/>
              </a:rPr>
              <a:t>Podporne aktivnosti operacije </a:t>
            </a:r>
          </a:p>
          <a:p>
            <a:pPr marL="0" indent="0">
              <a:buNone/>
            </a:pPr>
            <a:endParaRPr lang="sl-SI" sz="2400" b="1" dirty="0">
              <a:solidFill>
                <a:srgbClr val="0070C0"/>
              </a:solidFill>
              <a:latin typeface="+mj-lt"/>
              <a:ea typeface="+mj-ea"/>
              <a:cs typeface="+mj-cs"/>
            </a:endParaRPr>
          </a:p>
          <a:p>
            <a:pPr marL="0" indent="0">
              <a:buNone/>
            </a:pPr>
            <a:r>
              <a:rPr lang="sl-SI" sz="2000" b="1" dirty="0">
                <a:latin typeface="+mj-lt"/>
                <a:ea typeface="+mj-ea"/>
                <a:cs typeface="+mj-cs"/>
              </a:rPr>
              <a:t>Vse aktivnosti so za udeležence brezplačne. </a:t>
            </a:r>
          </a:p>
          <a:p>
            <a:pPr marL="0" indent="0">
              <a:buNone/>
            </a:pPr>
            <a:endParaRPr lang="sl-SI" sz="2400" b="1" dirty="0">
              <a:solidFill>
                <a:srgbClr val="0070C0"/>
              </a:solidFill>
              <a:latin typeface="+mj-lt"/>
              <a:ea typeface="+mj-ea"/>
              <a:cs typeface="+mj-cs"/>
            </a:endParaRPr>
          </a:p>
        </p:txBody>
      </p:sp>
      <p:pic>
        <p:nvPicPr>
          <p:cNvPr id="4" name="Slika 1">
            <a:extLst>
              <a:ext uri="{FF2B5EF4-FFF2-40B4-BE49-F238E27FC236}">
                <a16:creationId xmlns:a16="http://schemas.microsoft.com/office/drawing/2014/main" id="{5A5D6DDA-1D19-63B7-E0DE-CCBD2E7EEC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2713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4C36486-5536-2E21-2C7B-B72512818439}"/>
              </a:ext>
            </a:extLst>
          </p:cNvPr>
          <p:cNvSpPr>
            <a:spLocks noGrp="1"/>
          </p:cNvSpPr>
          <p:nvPr>
            <p:ph type="title"/>
          </p:nvPr>
        </p:nvSpPr>
        <p:spPr/>
        <p:txBody>
          <a:bodyPr>
            <a:normAutofit/>
          </a:bodyPr>
          <a:lstStyle/>
          <a:p>
            <a:r>
              <a:rPr lang="sl-SI" sz="2400" b="1" dirty="0">
                <a:solidFill>
                  <a:srgbClr val="0070C0"/>
                </a:solidFill>
              </a:rPr>
              <a:t>SKLOP B – aktivnosti pilotnega projekta </a:t>
            </a:r>
            <a:endParaRPr lang="sl-SI" sz="2400" dirty="0"/>
          </a:p>
        </p:txBody>
      </p:sp>
      <p:sp>
        <p:nvSpPr>
          <p:cNvPr id="3" name="Označba mesta vsebine 2">
            <a:extLst>
              <a:ext uri="{FF2B5EF4-FFF2-40B4-BE49-F238E27FC236}">
                <a16:creationId xmlns:a16="http://schemas.microsoft.com/office/drawing/2014/main" id="{776C640B-3864-26A9-B4DA-CA1680A61E9A}"/>
              </a:ext>
            </a:extLst>
          </p:cNvPr>
          <p:cNvSpPr>
            <a:spLocks noGrp="1"/>
          </p:cNvSpPr>
          <p:nvPr>
            <p:ph idx="1"/>
          </p:nvPr>
        </p:nvSpPr>
        <p:spPr>
          <a:xfrm>
            <a:off x="838200" y="1435481"/>
            <a:ext cx="10515600" cy="4351338"/>
          </a:xfrm>
        </p:spPr>
        <p:txBody>
          <a:bodyPr/>
          <a:lstStyle/>
          <a:p>
            <a:r>
              <a:rPr lang="sl-SI" sz="2000" b="1" dirty="0">
                <a:solidFill>
                  <a:srgbClr val="0070C0"/>
                </a:solidFill>
                <a:latin typeface="+mj-lt"/>
                <a:ea typeface="+mj-ea"/>
                <a:cs typeface="+mj-cs"/>
              </a:rPr>
              <a:t>Zaposlitev mladinskega delavca – vodja pilotnega projekta (VPP)</a:t>
            </a:r>
          </a:p>
          <a:p>
            <a:pPr marL="0" indent="0">
              <a:buNone/>
            </a:pPr>
            <a:endParaRPr lang="sl-SI" dirty="0"/>
          </a:p>
        </p:txBody>
      </p:sp>
      <p:pic>
        <p:nvPicPr>
          <p:cNvPr id="4" name="Slika 1">
            <a:extLst>
              <a:ext uri="{FF2B5EF4-FFF2-40B4-BE49-F238E27FC236}">
                <a16:creationId xmlns:a16="http://schemas.microsoft.com/office/drawing/2014/main" id="{E1CEFBC0-CD84-43E8-3602-4778E20AA8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jeZBesedilom 6">
            <a:extLst>
              <a:ext uri="{FF2B5EF4-FFF2-40B4-BE49-F238E27FC236}">
                <a16:creationId xmlns:a16="http://schemas.microsoft.com/office/drawing/2014/main" id="{B3D3658A-8A15-9F39-C2EB-70B8448DD43D}"/>
              </a:ext>
            </a:extLst>
          </p:cNvPr>
          <p:cNvSpPr txBox="1"/>
          <p:nvPr/>
        </p:nvSpPr>
        <p:spPr>
          <a:xfrm>
            <a:off x="621367" y="1807423"/>
            <a:ext cx="10588752" cy="5001369"/>
          </a:xfrm>
          <a:prstGeom prst="rect">
            <a:avLst/>
          </a:prstGeom>
          <a:noFill/>
        </p:spPr>
        <p:txBody>
          <a:bodyPr wrap="square">
            <a:spAutoFit/>
          </a:bodyPr>
          <a:lstStyle/>
          <a:p>
            <a:pPr marL="742950" lvl="1" indent="-285750">
              <a:buFont typeface="Arial" panose="020B0604020202020204" pitchFamily="34" charset="0"/>
              <a:buChar char="•"/>
            </a:pPr>
            <a:r>
              <a:rPr lang="sl-SI" sz="1600" dirty="0">
                <a:latin typeface="+mj-lt"/>
                <a:ea typeface="+mj-ea"/>
                <a:cs typeface="+mj-cs"/>
              </a:rPr>
              <a:t>zaposlen za čas trajanja operacije </a:t>
            </a:r>
          </a:p>
          <a:p>
            <a:pPr marL="742950" lvl="1" indent="-285750">
              <a:buFont typeface="Arial" panose="020B0604020202020204" pitchFamily="34" charset="0"/>
              <a:buChar char="•"/>
            </a:pPr>
            <a:r>
              <a:rPr lang="sl-SI" sz="1600" dirty="0">
                <a:latin typeface="+mj-lt"/>
                <a:ea typeface="+mj-ea"/>
                <a:cs typeface="+mj-cs"/>
              </a:rPr>
              <a:t>zaposlitev enega mladinskega delavca VPP za </a:t>
            </a:r>
            <a:r>
              <a:rPr lang="sl-SI" sz="1600" dirty="0">
                <a:solidFill>
                  <a:srgbClr val="FF0000"/>
                </a:solidFill>
                <a:latin typeface="+mj-lt"/>
                <a:ea typeface="+mj-ea"/>
                <a:cs typeface="+mj-cs"/>
              </a:rPr>
              <a:t>polni ali krajši delovni čas od polnega </a:t>
            </a:r>
            <a:r>
              <a:rPr lang="sl-SI" sz="1600" dirty="0">
                <a:latin typeface="+mj-lt"/>
                <a:ea typeface="+mj-ea"/>
                <a:cs typeface="+mj-cs"/>
              </a:rPr>
              <a:t>ali več mladinskih delavcev VPP za krajši delovni čas od polnega (seštevek deležev delovnega časa ne sme presegati polnega delovnega časa enega mladinskega delavca VPP)</a:t>
            </a:r>
          </a:p>
          <a:p>
            <a:pPr marL="742950" lvl="1" indent="-285750">
              <a:buFont typeface="Arial" panose="020B0604020202020204" pitchFamily="34" charset="0"/>
              <a:buChar char="•"/>
            </a:pPr>
            <a:r>
              <a:rPr lang="sl-SI" sz="1600" dirty="0">
                <a:latin typeface="+mj-lt"/>
                <a:ea typeface="+mj-ea"/>
                <a:cs typeface="+mj-cs"/>
              </a:rPr>
              <a:t>prerazporeditev zaposlene osebe v organizaciji ali objava prostega delovnega mesta (več glej tč. 7 Navodil za prijavo)</a:t>
            </a:r>
          </a:p>
          <a:p>
            <a:pPr marL="742950" lvl="1" indent="-285750">
              <a:buFont typeface="Arial" panose="020B0604020202020204" pitchFamily="34" charset="0"/>
              <a:buChar char="•"/>
            </a:pPr>
            <a:r>
              <a:rPr lang="sl-SI" sz="1600" dirty="0">
                <a:latin typeface="+mj-lt"/>
                <a:ea typeface="+mj-ea"/>
                <a:cs typeface="+mj-cs"/>
              </a:rPr>
              <a:t>Naloge: priprava in izvajanje programa usposabljanja za mlade s področja </a:t>
            </a:r>
            <a:r>
              <a:rPr lang="sl-SI" sz="1600" dirty="0" err="1">
                <a:latin typeface="+mj-lt"/>
                <a:ea typeface="+mj-ea"/>
                <a:cs typeface="+mj-cs"/>
              </a:rPr>
              <a:t>prekarnosti</a:t>
            </a:r>
            <a:r>
              <a:rPr lang="sl-SI" sz="1600" dirty="0">
                <a:latin typeface="+mj-lt"/>
                <a:ea typeface="+mj-ea"/>
                <a:cs typeface="+mj-cs"/>
              </a:rPr>
              <a:t>, nudenje svetovalne pomoči in podpore mladim pri soočanju s </a:t>
            </a:r>
            <a:r>
              <a:rPr lang="sl-SI" sz="1600" dirty="0" err="1">
                <a:latin typeface="+mj-lt"/>
                <a:ea typeface="+mj-ea"/>
                <a:cs typeface="+mj-cs"/>
              </a:rPr>
              <a:t>prekarnostjo</a:t>
            </a:r>
            <a:r>
              <a:rPr lang="sl-SI" sz="1600" dirty="0">
                <a:latin typeface="+mj-lt"/>
                <a:ea typeface="+mj-ea"/>
                <a:cs typeface="+mj-cs"/>
              </a:rPr>
              <a:t>, vodenje, usmerjanje in koordiniranje celotne operacije, načrtovanje, organiziranje, koordiniranje in skrb za izvedbo posameznih aktivnosti operacije, spremljanje in nadziranje dela zunanjih izvajalcev, sodelovanje s ključnimi deležniki, finančno in vsebinsko spremljanje in poročanje o izvajanju operacije, pripravljanje zahtevkov za izplačilo in poročil o izvajanju operacije, poročanje o rezultatih projekta, predstavljanje operacijo strokovni in širši javnosti, sodelovanje z ministrstvom, izvajanje drugih nalog v skladu s pogodbo o sofinanciranju, navodili organa upravljanja in navodili ministrstva ipd. </a:t>
            </a:r>
          </a:p>
          <a:p>
            <a:pPr marL="628650" lvl="1" indent="-171450">
              <a:buFont typeface="Arial" panose="020B0604020202020204" pitchFamily="34" charset="0"/>
              <a:buChar char="•"/>
            </a:pPr>
            <a:endParaRPr lang="sl-SI" sz="500" dirty="0">
              <a:latin typeface="+mj-lt"/>
              <a:ea typeface="+mj-ea"/>
              <a:cs typeface="+mj-cs"/>
            </a:endParaRPr>
          </a:p>
          <a:p>
            <a:pPr marL="742950" lvl="1" indent="-285750">
              <a:buFont typeface="Arial" panose="020B0604020202020204" pitchFamily="34" charset="0"/>
              <a:buChar char="•"/>
            </a:pPr>
            <a:r>
              <a:rPr lang="sl-SI" u="sng" dirty="0">
                <a:latin typeface="+mj-lt"/>
                <a:ea typeface="+mj-ea"/>
                <a:cs typeface="+mj-cs"/>
              </a:rPr>
              <a:t>Pogoj za zaposlitev na projektu:</a:t>
            </a:r>
          </a:p>
          <a:p>
            <a:pPr lvl="2"/>
            <a:r>
              <a:rPr lang="sl-SI" b="1" dirty="0">
                <a:latin typeface="+mj-lt"/>
                <a:ea typeface="+mj-ea"/>
                <a:cs typeface="+mj-cs"/>
              </a:rPr>
              <a:t>uspešno zaključen program usposabljanja za mladinske delavce s področja </a:t>
            </a:r>
            <a:r>
              <a:rPr lang="sl-SI" b="1" dirty="0" err="1">
                <a:latin typeface="+mj-lt"/>
                <a:ea typeface="+mj-ea"/>
                <a:cs typeface="+mj-cs"/>
              </a:rPr>
              <a:t>prekarnosti</a:t>
            </a:r>
            <a:r>
              <a:rPr lang="sl-SI" b="1" dirty="0">
                <a:latin typeface="+mj-lt"/>
                <a:ea typeface="+mj-ea"/>
                <a:cs typeface="+mj-cs"/>
              </a:rPr>
              <a:t> </a:t>
            </a:r>
            <a:r>
              <a:rPr lang="sl-SI" dirty="0">
                <a:latin typeface="+mj-lt"/>
                <a:ea typeface="+mj-ea"/>
                <a:cs typeface="+mj-cs"/>
              </a:rPr>
              <a:t>v okviru nacionalnega projekta iz sklopa A, izbranega na tem javnem razpisu, </a:t>
            </a:r>
            <a:r>
              <a:rPr lang="sl-SI" b="1" dirty="0">
                <a:latin typeface="+mj-lt"/>
                <a:ea typeface="+mj-ea"/>
                <a:cs typeface="+mj-cs"/>
              </a:rPr>
              <a:t>ki ga opravi najpozneje v treh mesecih od dneva zaposlitve na operaciji</a:t>
            </a:r>
          </a:p>
          <a:p>
            <a:pPr lvl="1"/>
            <a:endParaRPr lang="sl-SI" u="sng" dirty="0">
              <a:latin typeface="+mj-lt"/>
              <a:ea typeface="+mj-ea"/>
              <a:cs typeface="+mj-cs"/>
            </a:endParaRPr>
          </a:p>
          <a:p>
            <a:pPr marL="742950" lvl="1" indent="-285750">
              <a:buFont typeface="Arial" panose="020B0604020202020204" pitchFamily="34" charset="0"/>
              <a:buChar char="•"/>
            </a:pPr>
            <a:r>
              <a:rPr lang="sl-SI" sz="1600" b="1" dirty="0">
                <a:latin typeface="+mj-lt"/>
                <a:ea typeface="+mj-ea"/>
                <a:cs typeface="+mj-cs"/>
              </a:rPr>
              <a:t>Zakoniti zastopniki ne morejo biti zaposleni na delovnem mestu mladinskega delavca – vodje pilotnega projekta, ki so financirani iz sredstev tega javnega razpisa.</a:t>
            </a:r>
          </a:p>
        </p:txBody>
      </p:sp>
    </p:spTree>
    <p:extLst>
      <p:ext uri="{BB962C8B-B14F-4D97-AF65-F5344CB8AC3E}">
        <p14:creationId xmlns:p14="http://schemas.microsoft.com/office/powerpoint/2010/main" val="35312255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9972942-3B55-FB0C-6EAA-DE424923F881}"/>
              </a:ext>
            </a:extLst>
          </p:cNvPr>
          <p:cNvSpPr>
            <a:spLocks noGrp="1"/>
          </p:cNvSpPr>
          <p:nvPr>
            <p:ph type="title"/>
          </p:nvPr>
        </p:nvSpPr>
        <p:spPr/>
        <p:txBody>
          <a:bodyPr>
            <a:normAutofit/>
          </a:bodyPr>
          <a:lstStyle/>
          <a:p>
            <a:r>
              <a:rPr lang="sl-SI" sz="3200" b="1" dirty="0">
                <a:solidFill>
                  <a:srgbClr val="0070C0"/>
                </a:solidFill>
              </a:rPr>
              <a:t>SKLOP B – aktivnosti pilotnega projekta </a:t>
            </a:r>
            <a:endParaRPr lang="sl-SI" sz="3200" dirty="0"/>
          </a:p>
        </p:txBody>
      </p:sp>
      <p:sp>
        <p:nvSpPr>
          <p:cNvPr id="3" name="Označba mesta vsebine 2">
            <a:extLst>
              <a:ext uri="{FF2B5EF4-FFF2-40B4-BE49-F238E27FC236}">
                <a16:creationId xmlns:a16="http://schemas.microsoft.com/office/drawing/2014/main" id="{180EBBF3-7759-7587-604D-A9093AA93A6D}"/>
              </a:ext>
            </a:extLst>
          </p:cNvPr>
          <p:cNvSpPr>
            <a:spLocks noGrp="1"/>
          </p:cNvSpPr>
          <p:nvPr>
            <p:ph idx="1"/>
          </p:nvPr>
        </p:nvSpPr>
        <p:spPr/>
        <p:txBody>
          <a:bodyPr/>
          <a:lstStyle/>
          <a:p>
            <a:r>
              <a:rPr lang="sl-SI" sz="2400" b="1" dirty="0">
                <a:solidFill>
                  <a:srgbClr val="0070C0"/>
                </a:solidFill>
                <a:latin typeface="+mj-lt"/>
                <a:ea typeface="+mj-ea"/>
                <a:cs typeface="+mj-cs"/>
              </a:rPr>
              <a:t>Priprava in izvajanje programa usposabljanja za mlade s področja </a:t>
            </a:r>
            <a:r>
              <a:rPr lang="sl-SI" sz="2400" b="1" dirty="0" err="1">
                <a:solidFill>
                  <a:srgbClr val="0070C0"/>
                </a:solidFill>
                <a:latin typeface="+mj-lt"/>
                <a:ea typeface="+mj-ea"/>
                <a:cs typeface="+mj-cs"/>
              </a:rPr>
              <a:t>prekarnosti</a:t>
            </a:r>
            <a:endParaRPr lang="sl-SI" sz="2400" b="1" dirty="0">
              <a:solidFill>
                <a:srgbClr val="0070C0"/>
              </a:solidFill>
              <a:latin typeface="+mj-lt"/>
              <a:ea typeface="+mj-ea"/>
              <a:cs typeface="+mj-cs"/>
            </a:endParaRPr>
          </a:p>
          <a:p>
            <a:pPr>
              <a:buFontTx/>
              <a:buChar char="-"/>
            </a:pPr>
            <a:r>
              <a:rPr lang="sl-SI" sz="1800" dirty="0">
                <a:latin typeface="+mj-lt"/>
              </a:rPr>
              <a:t>Pri pripravi programa usposabljanja sodelujejo mladi iz lokalnega okolja</a:t>
            </a:r>
          </a:p>
          <a:p>
            <a:pPr>
              <a:buFontTx/>
              <a:buChar char="-"/>
            </a:pPr>
            <a:r>
              <a:rPr lang="sl-SI" sz="1800" b="1" dirty="0">
                <a:latin typeface="+mj-lt"/>
              </a:rPr>
              <a:t>Trajanje programa: </a:t>
            </a:r>
            <a:r>
              <a:rPr lang="sl-SI" sz="1800" dirty="0">
                <a:latin typeface="+mj-lt"/>
              </a:rPr>
              <a:t>najmanj</a:t>
            </a:r>
            <a:r>
              <a:rPr lang="sl-SI" sz="1800" b="1" dirty="0">
                <a:latin typeface="+mj-lt"/>
              </a:rPr>
              <a:t> </a:t>
            </a:r>
            <a:r>
              <a:rPr lang="sl-SI" sz="1800" dirty="0">
                <a:latin typeface="+mj-lt"/>
              </a:rPr>
              <a:t>8 ur</a:t>
            </a:r>
          </a:p>
          <a:p>
            <a:pPr>
              <a:buFontTx/>
              <a:buChar char="-"/>
            </a:pPr>
            <a:r>
              <a:rPr lang="sl-SI" sz="1800" b="1" dirty="0">
                <a:latin typeface="+mj-lt"/>
              </a:rPr>
              <a:t>Vsebine programa: </a:t>
            </a:r>
            <a:r>
              <a:rPr lang="sl-SI" sz="1800" dirty="0">
                <a:latin typeface="+mj-lt"/>
              </a:rPr>
              <a:t>neposredno povezane s tematiko </a:t>
            </a:r>
            <a:r>
              <a:rPr lang="sl-SI" sz="1800" dirty="0" err="1">
                <a:latin typeface="+mj-lt"/>
              </a:rPr>
              <a:t>prekarnosti</a:t>
            </a:r>
            <a:endParaRPr lang="sl-SI" sz="1800" dirty="0">
              <a:latin typeface="+mj-lt"/>
            </a:endParaRPr>
          </a:p>
          <a:p>
            <a:pPr>
              <a:buFontTx/>
              <a:buChar char="-"/>
            </a:pPr>
            <a:r>
              <a:rPr lang="sl-SI" sz="1800" dirty="0">
                <a:latin typeface="+mj-lt"/>
              </a:rPr>
              <a:t>Program se predloži ministrstvu za pridobitev soglasja najkasneje </a:t>
            </a:r>
            <a:r>
              <a:rPr lang="sl-SI" sz="1800" b="1" dirty="0">
                <a:latin typeface="+mj-lt"/>
              </a:rPr>
              <a:t>oktobra 2024</a:t>
            </a:r>
          </a:p>
          <a:p>
            <a:pPr>
              <a:buFontTx/>
              <a:buChar char="-"/>
            </a:pPr>
            <a:r>
              <a:rPr lang="sl-SI" sz="1800" b="1" dirty="0">
                <a:latin typeface="+mj-lt"/>
              </a:rPr>
              <a:t>Izvajanje programa </a:t>
            </a:r>
            <a:r>
              <a:rPr lang="sl-SI" sz="1800" dirty="0">
                <a:latin typeface="+mj-lt"/>
              </a:rPr>
              <a:t>se mora pričeti najkasneje </a:t>
            </a:r>
            <a:r>
              <a:rPr lang="sl-SI" sz="1800" b="1" dirty="0">
                <a:latin typeface="+mj-lt"/>
              </a:rPr>
              <a:t>decembra 2024</a:t>
            </a:r>
          </a:p>
          <a:p>
            <a:pPr>
              <a:buFontTx/>
              <a:buChar char="-"/>
            </a:pPr>
            <a:r>
              <a:rPr lang="sl-SI" sz="1800" b="1" dirty="0">
                <a:latin typeface="+mj-lt"/>
              </a:rPr>
              <a:t>Usposabljanje se izvaja v živo</a:t>
            </a:r>
            <a:r>
              <a:rPr lang="sl-SI" sz="1800" dirty="0">
                <a:latin typeface="+mj-lt"/>
              </a:rPr>
              <a:t>, v utemeljenih primerih na daljavo ali hibridno (soglasje ministrstva!)</a:t>
            </a:r>
          </a:p>
          <a:p>
            <a:pPr>
              <a:buFontTx/>
              <a:buChar char="-"/>
            </a:pPr>
            <a:r>
              <a:rPr lang="sl-SI" sz="1800" dirty="0">
                <a:latin typeface="+mj-lt"/>
              </a:rPr>
              <a:t>Program se izvaja </a:t>
            </a:r>
            <a:r>
              <a:rPr lang="sl-SI" sz="1800" b="1" dirty="0">
                <a:latin typeface="+mj-lt"/>
              </a:rPr>
              <a:t>v vseh letih </a:t>
            </a:r>
            <a:r>
              <a:rPr lang="sl-SI" sz="1800" dirty="0">
                <a:latin typeface="+mj-lt"/>
              </a:rPr>
              <a:t>trajanja projekta (2024, 2025 in 2026)</a:t>
            </a:r>
          </a:p>
          <a:p>
            <a:pPr>
              <a:buFontTx/>
              <a:buChar char="-"/>
            </a:pPr>
            <a:endParaRPr lang="sl-SI" sz="1800" dirty="0">
              <a:latin typeface="+mj-lt"/>
            </a:endParaRPr>
          </a:p>
          <a:p>
            <a:pPr>
              <a:buFontTx/>
              <a:buChar char="-"/>
            </a:pPr>
            <a:r>
              <a:rPr lang="sl-SI" sz="1800" dirty="0">
                <a:latin typeface="+mj-lt"/>
              </a:rPr>
              <a:t>Uspešno zaključeno usposabljanje: 80% prisotnost udeleženca</a:t>
            </a:r>
          </a:p>
          <a:p>
            <a:pPr>
              <a:buFontTx/>
              <a:buChar char="-"/>
            </a:pPr>
            <a:endParaRPr lang="sl-SI" sz="2000" dirty="0"/>
          </a:p>
          <a:p>
            <a:pPr>
              <a:buFontTx/>
              <a:buChar char="-"/>
            </a:pPr>
            <a:endParaRPr lang="sl-SI" sz="2400" dirty="0"/>
          </a:p>
          <a:p>
            <a:pPr>
              <a:buFontTx/>
              <a:buChar char="-"/>
            </a:pPr>
            <a:endParaRPr lang="sl-SI" dirty="0"/>
          </a:p>
        </p:txBody>
      </p:sp>
      <p:pic>
        <p:nvPicPr>
          <p:cNvPr id="4" name="Slika 1">
            <a:extLst>
              <a:ext uri="{FF2B5EF4-FFF2-40B4-BE49-F238E27FC236}">
                <a16:creationId xmlns:a16="http://schemas.microsoft.com/office/drawing/2014/main" id="{00A36B05-A7EB-7DF3-39AF-A6096313C9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2814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99F9032-6241-E4B3-538A-DE505E76F0FA}"/>
              </a:ext>
            </a:extLst>
          </p:cNvPr>
          <p:cNvSpPr>
            <a:spLocks noGrp="1"/>
          </p:cNvSpPr>
          <p:nvPr>
            <p:ph type="title"/>
          </p:nvPr>
        </p:nvSpPr>
        <p:spPr/>
        <p:txBody>
          <a:bodyPr>
            <a:normAutofit/>
          </a:bodyPr>
          <a:lstStyle/>
          <a:p>
            <a:r>
              <a:rPr lang="sl-SI" sz="2800" b="1" dirty="0">
                <a:solidFill>
                  <a:srgbClr val="0070C0"/>
                </a:solidFill>
              </a:rPr>
              <a:t>SKLOP B – aktivnosti pilotnega projekta </a:t>
            </a:r>
            <a:endParaRPr lang="sl-SI" sz="2800" dirty="0"/>
          </a:p>
        </p:txBody>
      </p:sp>
      <p:sp>
        <p:nvSpPr>
          <p:cNvPr id="3" name="Označba mesta vsebine 2">
            <a:extLst>
              <a:ext uri="{FF2B5EF4-FFF2-40B4-BE49-F238E27FC236}">
                <a16:creationId xmlns:a16="http://schemas.microsoft.com/office/drawing/2014/main" id="{491A80AD-5402-E0A9-2FD7-673DF2F7F608}"/>
              </a:ext>
            </a:extLst>
          </p:cNvPr>
          <p:cNvSpPr>
            <a:spLocks noGrp="1"/>
          </p:cNvSpPr>
          <p:nvPr>
            <p:ph idx="1"/>
          </p:nvPr>
        </p:nvSpPr>
        <p:spPr>
          <a:xfrm>
            <a:off x="838200" y="1825625"/>
            <a:ext cx="10515600" cy="4002151"/>
          </a:xfrm>
        </p:spPr>
        <p:txBody>
          <a:bodyPr/>
          <a:lstStyle/>
          <a:p>
            <a:r>
              <a:rPr lang="sl-SI" sz="2400" b="1" dirty="0">
                <a:solidFill>
                  <a:srgbClr val="0070C0"/>
                </a:solidFill>
                <a:latin typeface="+mj-lt"/>
                <a:ea typeface="+mj-ea"/>
                <a:cs typeface="+mj-cs"/>
              </a:rPr>
              <a:t>Svetovalna pomoč in podpora mladim pri premagovanju problema </a:t>
            </a:r>
            <a:r>
              <a:rPr lang="sl-SI" sz="2400" b="1" dirty="0" err="1">
                <a:solidFill>
                  <a:srgbClr val="0070C0"/>
                </a:solidFill>
                <a:latin typeface="+mj-lt"/>
                <a:ea typeface="+mj-ea"/>
                <a:cs typeface="+mj-cs"/>
              </a:rPr>
              <a:t>prekarnosti</a:t>
            </a:r>
            <a:endParaRPr lang="sl-SI" sz="2400" b="1" dirty="0">
              <a:solidFill>
                <a:srgbClr val="0070C0"/>
              </a:solidFill>
              <a:latin typeface="+mj-lt"/>
              <a:ea typeface="+mj-ea"/>
              <a:cs typeface="+mj-cs"/>
            </a:endParaRPr>
          </a:p>
          <a:p>
            <a:pPr marL="0" indent="0">
              <a:buNone/>
            </a:pPr>
            <a:endParaRPr lang="sl-SI" sz="2400" b="1" dirty="0">
              <a:solidFill>
                <a:srgbClr val="0070C0"/>
              </a:solidFill>
              <a:latin typeface="+mj-lt"/>
              <a:ea typeface="+mj-ea"/>
              <a:cs typeface="+mj-cs"/>
            </a:endParaRPr>
          </a:p>
          <a:p>
            <a:r>
              <a:rPr lang="sl-SI" sz="2400" b="1" dirty="0">
                <a:solidFill>
                  <a:srgbClr val="0070C0"/>
                </a:solidFill>
                <a:latin typeface="+mj-lt"/>
                <a:ea typeface="+mj-ea"/>
                <a:cs typeface="+mj-cs"/>
              </a:rPr>
              <a:t>Podporne aktivnosti operacije:</a:t>
            </a:r>
          </a:p>
          <a:p>
            <a:pPr marL="0" indent="0">
              <a:buNone/>
            </a:pPr>
            <a:r>
              <a:rPr lang="sl-SI" sz="1800" dirty="0">
                <a:latin typeface="+mj-lt"/>
                <a:ea typeface="+mj-ea"/>
                <a:cs typeface="+mj-cs"/>
              </a:rPr>
              <a:t>npr. promocijske in komunikacijske aktivnosti, spremljanje in </a:t>
            </a:r>
            <a:r>
              <a:rPr lang="sl-SI" sz="1800" dirty="0" err="1">
                <a:latin typeface="+mj-lt"/>
                <a:ea typeface="+mj-ea"/>
                <a:cs typeface="+mj-cs"/>
              </a:rPr>
              <a:t>evalviranje</a:t>
            </a:r>
            <a:r>
              <a:rPr lang="sl-SI" sz="1800" dirty="0">
                <a:latin typeface="+mj-lt"/>
                <a:ea typeface="+mj-ea"/>
                <a:cs typeface="+mj-cs"/>
              </a:rPr>
              <a:t> programa usposabljanja za mlade s področja </a:t>
            </a:r>
            <a:r>
              <a:rPr lang="sl-SI" sz="1800" dirty="0" err="1">
                <a:latin typeface="+mj-lt"/>
                <a:ea typeface="+mj-ea"/>
                <a:cs typeface="+mj-cs"/>
              </a:rPr>
              <a:t>prekarnosti</a:t>
            </a:r>
            <a:r>
              <a:rPr lang="sl-SI" sz="1800" dirty="0">
                <a:latin typeface="+mj-lt"/>
                <a:ea typeface="+mj-ea"/>
                <a:cs typeface="+mj-cs"/>
              </a:rPr>
              <a:t>, </a:t>
            </a:r>
            <a:r>
              <a:rPr lang="sl-SI" sz="1800" dirty="0" err="1">
                <a:latin typeface="+mj-lt"/>
                <a:ea typeface="+mj-ea"/>
                <a:cs typeface="+mj-cs"/>
              </a:rPr>
              <a:t>supervizije</a:t>
            </a:r>
            <a:r>
              <a:rPr lang="sl-SI" sz="1800" dirty="0">
                <a:latin typeface="+mj-lt"/>
                <a:ea typeface="+mj-ea"/>
                <a:cs typeface="+mj-cs"/>
              </a:rPr>
              <a:t> za mladinskega delavca VPP, sodelovanje s ključnimi deležniki za izboljšanje položaja mladih na trgu dela – Zavod RS za zaposlovanje (ZRSZ), sindikati, delodajalci, itd. </a:t>
            </a:r>
          </a:p>
          <a:p>
            <a:pPr lvl="1"/>
            <a:r>
              <a:rPr lang="sl-SI" sz="1800" dirty="0">
                <a:latin typeface="+mj-lt"/>
                <a:ea typeface="+mj-ea"/>
                <a:cs typeface="+mj-cs"/>
              </a:rPr>
              <a:t>ZRSZ – zagotoviti vključenim mladim vsaj sodelovanje v aktualnih ukrepih ZRSZ in aktivne politike zaposlovanja za mlade</a:t>
            </a:r>
          </a:p>
          <a:p>
            <a:pPr lvl="1"/>
            <a:endParaRPr lang="sl-SI" sz="1800" b="1" dirty="0">
              <a:latin typeface="+mj-lt"/>
              <a:ea typeface="+mj-ea"/>
              <a:cs typeface="+mj-cs"/>
            </a:endParaRPr>
          </a:p>
          <a:p>
            <a:endParaRPr lang="sl-SI" b="1" dirty="0"/>
          </a:p>
        </p:txBody>
      </p:sp>
      <p:pic>
        <p:nvPicPr>
          <p:cNvPr id="4" name="Slika 1">
            <a:extLst>
              <a:ext uri="{FF2B5EF4-FFF2-40B4-BE49-F238E27FC236}">
                <a16:creationId xmlns:a16="http://schemas.microsoft.com/office/drawing/2014/main" id="{EE2AA6A2-D696-8462-D38B-67C898275C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41589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95ED70-BF03-862F-81EB-993CBE9516AC}"/>
              </a:ext>
            </a:extLst>
          </p:cNvPr>
          <p:cNvSpPr>
            <a:spLocks noGrp="1"/>
          </p:cNvSpPr>
          <p:nvPr>
            <p:ph type="title"/>
          </p:nvPr>
        </p:nvSpPr>
        <p:spPr>
          <a:xfrm>
            <a:off x="923544" y="232902"/>
            <a:ext cx="10515600" cy="1325563"/>
          </a:xfrm>
        </p:spPr>
        <p:txBody>
          <a:bodyPr>
            <a:normAutofit/>
          </a:bodyPr>
          <a:lstStyle/>
          <a:p>
            <a:r>
              <a:rPr lang="sl-SI" sz="3200" b="1" dirty="0">
                <a:solidFill>
                  <a:srgbClr val="0070C0"/>
                </a:solidFill>
              </a:rPr>
              <a:t>SKLOP B – kazalniki</a:t>
            </a:r>
            <a:endParaRPr lang="sl-SI" sz="3200" dirty="0"/>
          </a:p>
        </p:txBody>
      </p:sp>
      <p:pic>
        <p:nvPicPr>
          <p:cNvPr id="37" name="Označba mesta vsebine 36" descr="Business Growth outline">
            <a:extLst>
              <a:ext uri="{FF2B5EF4-FFF2-40B4-BE49-F238E27FC236}">
                <a16:creationId xmlns:a16="http://schemas.microsoft.com/office/drawing/2014/main" id="{53674CAE-5AB6-545E-AA40-98A7AFE73AFC}"/>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6272" y="232902"/>
            <a:ext cx="1093502" cy="1093502"/>
          </a:xfrm>
        </p:spPr>
      </p:pic>
      <p:pic>
        <p:nvPicPr>
          <p:cNvPr id="4" name="Slika 1">
            <a:extLst>
              <a:ext uri="{FF2B5EF4-FFF2-40B4-BE49-F238E27FC236}">
                <a16:creationId xmlns:a16="http://schemas.microsoft.com/office/drawing/2014/main" id="{5A880A96-00E9-0B43-18FB-E99FC8A208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2" name="Tabela 6">
            <a:extLst>
              <a:ext uri="{FF2B5EF4-FFF2-40B4-BE49-F238E27FC236}">
                <a16:creationId xmlns:a16="http://schemas.microsoft.com/office/drawing/2014/main" id="{CEB36E20-B769-92D2-9A95-433376023B47}"/>
              </a:ext>
            </a:extLst>
          </p:cNvPr>
          <p:cNvGraphicFramePr>
            <a:graphicFrameLocks/>
          </p:cNvGraphicFramePr>
          <p:nvPr>
            <p:extLst>
              <p:ext uri="{D42A27DB-BD31-4B8C-83A1-F6EECF244321}">
                <p14:modId xmlns:p14="http://schemas.microsoft.com/office/powerpoint/2010/main" val="1654230811"/>
              </p:ext>
            </p:extLst>
          </p:nvPr>
        </p:nvGraphicFramePr>
        <p:xfrm>
          <a:off x="838200" y="1674495"/>
          <a:ext cx="10677142" cy="5090160"/>
        </p:xfrm>
        <a:graphic>
          <a:graphicData uri="http://schemas.openxmlformats.org/drawingml/2006/table">
            <a:tbl>
              <a:tblPr firstRow="1" bandRow="1">
                <a:tableStyleId>{5C22544A-7EE6-4342-B048-85BDC9FD1C3A}</a:tableStyleId>
              </a:tblPr>
              <a:tblGrid>
                <a:gridCol w="1605606">
                  <a:extLst>
                    <a:ext uri="{9D8B030D-6E8A-4147-A177-3AD203B41FA5}">
                      <a16:colId xmlns:a16="http://schemas.microsoft.com/office/drawing/2014/main" val="2688876201"/>
                    </a:ext>
                  </a:extLst>
                </a:gridCol>
                <a:gridCol w="1896546">
                  <a:extLst>
                    <a:ext uri="{9D8B030D-6E8A-4147-A177-3AD203B41FA5}">
                      <a16:colId xmlns:a16="http://schemas.microsoft.com/office/drawing/2014/main" val="1226067377"/>
                    </a:ext>
                  </a:extLst>
                </a:gridCol>
                <a:gridCol w="877824">
                  <a:extLst>
                    <a:ext uri="{9D8B030D-6E8A-4147-A177-3AD203B41FA5}">
                      <a16:colId xmlns:a16="http://schemas.microsoft.com/office/drawing/2014/main" val="374611574"/>
                    </a:ext>
                  </a:extLst>
                </a:gridCol>
                <a:gridCol w="1011936">
                  <a:extLst>
                    <a:ext uri="{9D8B030D-6E8A-4147-A177-3AD203B41FA5}">
                      <a16:colId xmlns:a16="http://schemas.microsoft.com/office/drawing/2014/main" val="336721258"/>
                    </a:ext>
                  </a:extLst>
                </a:gridCol>
                <a:gridCol w="1055557">
                  <a:extLst>
                    <a:ext uri="{9D8B030D-6E8A-4147-A177-3AD203B41FA5}">
                      <a16:colId xmlns:a16="http://schemas.microsoft.com/office/drawing/2014/main" val="1580926244"/>
                    </a:ext>
                  </a:extLst>
                </a:gridCol>
                <a:gridCol w="1780915">
                  <a:extLst>
                    <a:ext uri="{9D8B030D-6E8A-4147-A177-3AD203B41FA5}">
                      <a16:colId xmlns:a16="http://schemas.microsoft.com/office/drawing/2014/main" val="2400057553"/>
                    </a:ext>
                  </a:extLst>
                </a:gridCol>
                <a:gridCol w="2448758">
                  <a:extLst>
                    <a:ext uri="{9D8B030D-6E8A-4147-A177-3AD203B41FA5}">
                      <a16:colId xmlns:a16="http://schemas.microsoft.com/office/drawing/2014/main" val="2238892637"/>
                    </a:ext>
                  </a:extLst>
                </a:gridCol>
              </a:tblGrid>
              <a:tr h="370840">
                <a:tc>
                  <a:txBody>
                    <a:bodyPr/>
                    <a:lstStyle/>
                    <a:p>
                      <a:r>
                        <a:rPr lang="sl-SI" dirty="0">
                          <a:latin typeface="+mj-lt"/>
                        </a:rPr>
                        <a:t>Kazalnik</a:t>
                      </a:r>
                    </a:p>
                  </a:txBody>
                  <a:tcPr>
                    <a:solidFill>
                      <a:srgbClr val="3E8BCA"/>
                    </a:solidFill>
                  </a:tcPr>
                </a:tc>
                <a:tc>
                  <a:txBody>
                    <a:bodyPr/>
                    <a:lstStyle/>
                    <a:p>
                      <a:r>
                        <a:rPr lang="sl-SI" dirty="0">
                          <a:latin typeface="+mj-lt"/>
                        </a:rPr>
                        <a:t>Naziv kazalnika</a:t>
                      </a:r>
                    </a:p>
                  </a:txBody>
                  <a:tcPr>
                    <a:solidFill>
                      <a:srgbClr val="3E8BCA"/>
                    </a:solidFill>
                  </a:tcPr>
                </a:tc>
                <a:tc>
                  <a:txBody>
                    <a:bodyPr/>
                    <a:lstStyle/>
                    <a:p>
                      <a:r>
                        <a:rPr lang="sl-SI" dirty="0">
                          <a:latin typeface="+mj-lt"/>
                        </a:rPr>
                        <a:t>Merska enota</a:t>
                      </a:r>
                    </a:p>
                  </a:txBody>
                  <a:tcPr>
                    <a:solidFill>
                      <a:srgbClr val="3E8BC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800" b="0" kern="1200" dirty="0">
                          <a:solidFill>
                            <a:schemeClr val="lt1"/>
                          </a:solidFill>
                          <a:latin typeface="+mn-lt"/>
                          <a:ea typeface="+mn-ea"/>
                          <a:cs typeface="+mn-cs"/>
                        </a:rPr>
                        <a:t>Ciljna vrednost na ravni javnega razpisa</a:t>
                      </a:r>
                    </a:p>
                    <a:p>
                      <a:endParaRPr lang="sl-SI" b="0" dirty="0">
                        <a:latin typeface="+mj-lt"/>
                      </a:endParaRPr>
                    </a:p>
                  </a:txBody>
                  <a:tcPr>
                    <a:solidFill>
                      <a:srgbClr val="3E8BCA"/>
                    </a:solidFill>
                  </a:tcPr>
                </a:tc>
                <a:tc>
                  <a:txBody>
                    <a:bodyPr/>
                    <a:lstStyle/>
                    <a:p>
                      <a:r>
                        <a:rPr lang="sl-SI" dirty="0">
                          <a:latin typeface="+mj-lt"/>
                        </a:rPr>
                        <a:t>Ciljna vrednost na ravni operacije</a:t>
                      </a:r>
                    </a:p>
                  </a:txBody>
                  <a:tcPr>
                    <a:solidFill>
                      <a:srgbClr val="3E8BCA"/>
                    </a:solidFill>
                  </a:tcPr>
                </a:tc>
                <a:tc>
                  <a:txBody>
                    <a:bodyPr/>
                    <a:lstStyle/>
                    <a:p>
                      <a:r>
                        <a:rPr lang="sl-SI" dirty="0">
                          <a:latin typeface="+mj-lt"/>
                        </a:rPr>
                        <a:t>Kdaj se zajame podatek?</a:t>
                      </a:r>
                    </a:p>
                  </a:txBody>
                  <a:tcPr>
                    <a:solidFill>
                      <a:srgbClr val="3E8BCA"/>
                    </a:solidFill>
                  </a:tcPr>
                </a:tc>
                <a:tc>
                  <a:txBody>
                    <a:bodyPr/>
                    <a:lstStyle/>
                    <a:p>
                      <a:r>
                        <a:rPr lang="sl-SI" dirty="0">
                          <a:latin typeface="+mj-lt"/>
                        </a:rPr>
                        <a:t>Dokazila</a:t>
                      </a:r>
                    </a:p>
                  </a:txBody>
                  <a:tcPr>
                    <a:solidFill>
                      <a:srgbClr val="3E8BCA"/>
                    </a:solidFill>
                  </a:tcPr>
                </a:tc>
                <a:extLst>
                  <a:ext uri="{0D108BD9-81ED-4DB2-BD59-A6C34878D82A}">
                    <a16:rowId xmlns:a16="http://schemas.microsoft.com/office/drawing/2014/main" val="15038748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Projektno specifični kazalnik učinka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dirty="0">
                          <a:latin typeface="+mj-lt"/>
                        </a:rPr>
                        <a:t>Število mladih, v starosti od 15. do vključno 29. leta, vključeni v usposabljanje za mlade s področja </a:t>
                      </a:r>
                      <a:r>
                        <a:rPr lang="sl-SI" sz="1600" dirty="0" err="1">
                          <a:latin typeface="+mj-lt"/>
                        </a:rPr>
                        <a:t>prekarnosti</a:t>
                      </a:r>
                      <a:endParaRPr lang="sl-SI" sz="1100" dirty="0">
                        <a:latin typeface="+mj-lt"/>
                      </a:endParaRPr>
                    </a:p>
                  </a:txBody>
                  <a:tcPr>
                    <a:solidFill>
                      <a:srgbClr val="C7DEF3"/>
                    </a:solidFill>
                  </a:tcPr>
                </a:tc>
                <a:tc>
                  <a:txBody>
                    <a:bodyPr/>
                    <a:lstStyle/>
                    <a:p>
                      <a:r>
                        <a:rPr lang="sl-SI" sz="1600" dirty="0">
                          <a:latin typeface="+mj-lt"/>
                        </a:rPr>
                        <a:t>Število</a:t>
                      </a:r>
                    </a:p>
                  </a:txBody>
                  <a:tcPr>
                    <a:solidFill>
                      <a:srgbClr val="C7DEF3"/>
                    </a:solidFill>
                  </a:tcPr>
                </a:tc>
                <a:tc>
                  <a:txBody>
                    <a:bodyPr/>
                    <a:lstStyle/>
                    <a:p>
                      <a:r>
                        <a:rPr lang="sl-SI" sz="1600" kern="1200" dirty="0">
                          <a:solidFill>
                            <a:schemeClr val="dk1"/>
                          </a:solidFill>
                          <a:latin typeface="+mj-lt"/>
                          <a:ea typeface="+mn-ea"/>
                          <a:cs typeface="+mn-cs"/>
                        </a:rPr>
                        <a:t>6.630</a:t>
                      </a:r>
                    </a:p>
                    <a:p>
                      <a:r>
                        <a:rPr lang="sl-SI" sz="1400" kern="1200" dirty="0">
                          <a:solidFill>
                            <a:schemeClr val="dk1"/>
                          </a:solidFill>
                          <a:latin typeface="+mj-lt"/>
                          <a:ea typeface="+mn-ea"/>
                          <a:cs typeface="+mn-cs"/>
                        </a:rPr>
                        <a:t>(3.514 KRVS in 3.116 KRZS)</a:t>
                      </a:r>
                    </a:p>
                  </a:txBody>
                  <a:tcPr>
                    <a:solidFill>
                      <a:srgbClr val="C7DEF3"/>
                    </a:solidFill>
                  </a:tcPr>
                </a:tc>
                <a:tc>
                  <a:txBody>
                    <a:bodyPr/>
                    <a:lstStyle/>
                    <a:p>
                      <a:r>
                        <a:rPr lang="sl-SI" sz="1600" dirty="0">
                          <a:latin typeface="+mj-lt"/>
                        </a:rPr>
                        <a:t>Najmanj 130</a:t>
                      </a:r>
                    </a:p>
                    <a:p>
                      <a:endParaRPr lang="sl-SI" sz="1400" dirty="0">
                        <a:latin typeface="+mj-lt"/>
                      </a:endParaRPr>
                    </a:p>
                  </a:txBody>
                  <a:tcPr>
                    <a:solidFill>
                      <a:srgbClr val="C7DEF3"/>
                    </a:solidFill>
                  </a:tcPr>
                </a:tc>
                <a:tc>
                  <a:txBody>
                    <a:bodyPr/>
                    <a:lstStyle/>
                    <a:p>
                      <a:r>
                        <a:rPr lang="sl-SI" sz="1600" dirty="0">
                          <a:latin typeface="+mj-lt"/>
                        </a:rPr>
                        <a:t>Ob vključitvi udeleženca v operacijo (prvi dan njegove udeležbe v programu usposabljanja)</a:t>
                      </a: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600" kern="1200" dirty="0">
                          <a:solidFill>
                            <a:schemeClr val="dk1"/>
                          </a:solidFill>
                          <a:latin typeface="+mj-lt"/>
                          <a:ea typeface="+mn-ea"/>
                          <a:cs typeface="+mn-cs"/>
                        </a:rPr>
                        <a:t>Vprašalnik za spremljanje podatkov o udeležencih na operacijah sofinanciranih iz ESS+</a:t>
                      </a:r>
                    </a:p>
                    <a:p>
                      <a:pPr marL="285750" indent="-285750">
                        <a:buFont typeface="Arial" panose="020B0604020202020204" pitchFamily="34" charset="0"/>
                        <a:buChar char="•"/>
                      </a:pPr>
                      <a:r>
                        <a:rPr lang="sl-SI" sz="1600" dirty="0">
                          <a:latin typeface="+mj-lt"/>
                        </a:rPr>
                        <a:t>Liste prisotnosti</a:t>
                      </a:r>
                    </a:p>
                  </a:txBody>
                  <a:tcPr>
                    <a:solidFill>
                      <a:srgbClr val="C7DEF3"/>
                    </a:solidFill>
                  </a:tcPr>
                </a:tc>
                <a:extLst>
                  <a:ext uri="{0D108BD9-81ED-4DB2-BD59-A6C34878D82A}">
                    <a16:rowId xmlns:a16="http://schemas.microsoft.com/office/drawing/2014/main" val="92604671"/>
                  </a:ext>
                </a:extLst>
              </a:tr>
              <a:tr h="370840">
                <a:tc>
                  <a:txBody>
                    <a:bodyPr/>
                    <a:lstStyle/>
                    <a:p>
                      <a:r>
                        <a:rPr lang="sl-SI" sz="1600" b="1" kern="1200" dirty="0">
                          <a:solidFill>
                            <a:schemeClr val="dk1"/>
                          </a:solidFill>
                          <a:latin typeface="+mj-lt"/>
                          <a:ea typeface="+mn-ea"/>
                          <a:cs typeface="+mn-cs"/>
                        </a:rPr>
                        <a:t>Projektno specifični kazalnik rezultata</a:t>
                      </a:r>
                    </a:p>
                  </a:txBody>
                  <a:tcPr>
                    <a:solidFill>
                      <a:srgbClr val="E8F2F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kern="1200" dirty="0">
                          <a:solidFill>
                            <a:schemeClr val="dk1"/>
                          </a:solidFill>
                          <a:latin typeface="+mj-lt"/>
                          <a:ea typeface="+mn-ea"/>
                          <a:cs typeface="+mn-cs"/>
                        </a:rPr>
                        <a:t>Delež vključenih mladih, ki so uspešno končali usposabljanje za mlade s področja </a:t>
                      </a:r>
                      <a:r>
                        <a:rPr lang="sl-SI" sz="1600" kern="1200" dirty="0" err="1">
                          <a:solidFill>
                            <a:schemeClr val="dk1"/>
                          </a:solidFill>
                          <a:latin typeface="+mj-lt"/>
                          <a:ea typeface="+mn-ea"/>
                          <a:cs typeface="+mn-cs"/>
                        </a:rPr>
                        <a:t>prekarnosti</a:t>
                      </a:r>
                      <a:endParaRPr lang="sl-SI" sz="1600" kern="1200" dirty="0">
                        <a:solidFill>
                          <a:schemeClr val="dk1"/>
                        </a:solidFill>
                        <a:latin typeface="+mj-lt"/>
                        <a:ea typeface="+mn-ea"/>
                        <a:cs typeface="+mn-cs"/>
                      </a:endParaRPr>
                    </a:p>
                  </a:txBody>
                  <a:tcPr>
                    <a:solidFill>
                      <a:srgbClr val="E8F2FC"/>
                    </a:solidFill>
                  </a:tcPr>
                </a:tc>
                <a:tc>
                  <a:txBody>
                    <a:bodyPr/>
                    <a:lstStyle/>
                    <a:p>
                      <a:r>
                        <a:rPr lang="sl-SI" sz="1600" dirty="0">
                          <a:latin typeface="+mj-lt"/>
                        </a:rPr>
                        <a:t>Delež</a:t>
                      </a:r>
                    </a:p>
                  </a:txBody>
                  <a:tcPr>
                    <a:solidFill>
                      <a:srgbClr val="E8F2FC"/>
                    </a:solidFill>
                  </a:tcPr>
                </a:tc>
                <a:tc>
                  <a:txBody>
                    <a:bodyPr/>
                    <a:lstStyle/>
                    <a:p>
                      <a:r>
                        <a:rPr lang="sl-SI" sz="1600" b="0" dirty="0">
                          <a:latin typeface="+mj-lt"/>
                        </a:rPr>
                        <a:t>80%</a:t>
                      </a:r>
                    </a:p>
                  </a:txBody>
                  <a:tcPr>
                    <a:solidFill>
                      <a:srgbClr val="E8F2FC"/>
                    </a:solidFill>
                  </a:tcPr>
                </a:tc>
                <a:tc>
                  <a:txBody>
                    <a:bodyPr/>
                    <a:lstStyle/>
                    <a:p>
                      <a:r>
                        <a:rPr lang="sl-SI" sz="1600" dirty="0">
                          <a:latin typeface="+mj-lt"/>
                        </a:rPr>
                        <a:t>80 %</a:t>
                      </a:r>
                    </a:p>
                  </a:txBody>
                  <a:tcPr>
                    <a:solidFill>
                      <a:srgbClr val="E8F2FC"/>
                    </a:solidFill>
                  </a:tcPr>
                </a:tc>
                <a:tc>
                  <a:txBody>
                    <a:bodyPr/>
                    <a:lstStyle/>
                    <a:p>
                      <a:r>
                        <a:rPr lang="sl-SI" sz="1600" dirty="0">
                          <a:latin typeface="+mj-lt"/>
                        </a:rPr>
                        <a:t>Ob uspešno zaključenem programu usposabljanja </a:t>
                      </a:r>
                    </a:p>
                  </a:txBody>
                  <a:tcPr>
                    <a:solidFill>
                      <a:srgbClr val="E8F2FC"/>
                    </a:solidFill>
                  </a:tcPr>
                </a:tc>
                <a:tc>
                  <a:txBody>
                    <a:bodyPr/>
                    <a:lstStyle/>
                    <a:p>
                      <a:r>
                        <a:rPr lang="sl-SI" sz="1600" dirty="0">
                          <a:latin typeface="+mj-lt"/>
                        </a:rPr>
                        <a:t>Liste prisotnosti </a:t>
                      </a:r>
                    </a:p>
                    <a:p>
                      <a:r>
                        <a:rPr lang="sl-SI" sz="1600" dirty="0">
                          <a:latin typeface="+mj-lt"/>
                        </a:rPr>
                        <a:t>(80% prisotnost udeleženca na programu usposabljanja)</a:t>
                      </a:r>
                    </a:p>
                  </a:txBody>
                  <a:tcPr>
                    <a:solidFill>
                      <a:srgbClr val="E8F2FC"/>
                    </a:solidFill>
                  </a:tcPr>
                </a:tc>
                <a:extLst>
                  <a:ext uri="{0D108BD9-81ED-4DB2-BD59-A6C34878D82A}">
                    <a16:rowId xmlns:a16="http://schemas.microsoft.com/office/drawing/2014/main" val="29603236"/>
                  </a:ext>
                </a:extLst>
              </a:tr>
            </a:tbl>
          </a:graphicData>
        </a:graphic>
      </p:graphicFrame>
      <p:sp>
        <p:nvSpPr>
          <p:cNvPr id="43" name="Označba mesta vsebine 7">
            <a:extLst>
              <a:ext uri="{FF2B5EF4-FFF2-40B4-BE49-F238E27FC236}">
                <a16:creationId xmlns:a16="http://schemas.microsoft.com/office/drawing/2014/main" id="{C2392D0C-6C16-8BA7-CABC-1189D7F78081}"/>
              </a:ext>
            </a:extLst>
          </p:cNvPr>
          <p:cNvSpPr txBox="1">
            <a:spLocks/>
          </p:cNvSpPr>
          <p:nvPr/>
        </p:nvSpPr>
        <p:spPr>
          <a:xfrm>
            <a:off x="838200" y="1270572"/>
            <a:ext cx="10515600" cy="8078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l-SI" sz="2400" b="1" dirty="0">
                <a:solidFill>
                  <a:srgbClr val="0070C0"/>
                </a:solidFill>
                <a:latin typeface="+mj-lt"/>
                <a:ea typeface="+mj-ea"/>
                <a:cs typeface="+mj-cs"/>
              </a:rPr>
              <a:t>Projektno specifična kazalnika:</a:t>
            </a:r>
          </a:p>
        </p:txBody>
      </p:sp>
    </p:spTree>
    <p:extLst>
      <p:ext uri="{BB962C8B-B14F-4D97-AF65-F5344CB8AC3E}">
        <p14:creationId xmlns:p14="http://schemas.microsoft.com/office/powerpoint/2010/main" val="26293478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1">
            <a:extLst>
              <a:ext uri="{FF2B5EF4-FFF2-40B4-BE49-F238E27FC236}">
                <a16:creationId xmlns:a16="http://schemas.microsoft.com/office/drawing/2014/main" id="{95E9256F-4751-FE9D-0796-91A694EB65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A45D1D11-E8B5-4FBE-9050-D3A3BA871DD5}"/>
              </a:ext>
            </a:extLst>
          </p:cNvPr>
          <p:cNvSpPr>
            <a:spLocks noGrp="1"/>
          </p:cNvSpPr>
          <p:nvPr>
            <p:ph idx="1"/>
          </p:nvPr>
        </p:nvSpPr>
        <p:spPr>
          <a:xfrm>
            <a:off x="819912" y="783295"/>
            <a:ext cx="8439912" cy="862711"/>
          </a:xfrm>
        </p:spPr>
        <p:txBody>
          <a:bodyPr>
            <a:normAutofit fontScale="92500" lnSpcReduction="20000"/>
          </a:bodyPr>
          <a:lstStyle/>
          <a:p>
            <a:pPr marL="0" indent="0">
              <a:buNone/>
            </a:pPr>
            <a:r>
              <a:rPr lang="sl-SI" sz="2400" b="1" dirty="0">
                <a:solidFill>
                  <a:srgbClr val="0070C0"/>
                </a:solidFill>
                <a:latin typeface="+mj-lt"/>
                <a:ea typeface="+mj-ea"/>
                <a:cs typeface="+mj-cs"/>
              </a:rPr>
              <a:t>Skupni kazalniki – po Prilogi I Uredbe 2021/1057/EU: </a:t>
            </a:r>
          </a:p>
          <a:p>
            <a:pPr lvl="1">
              <a:buFont typeface="Courier New" panose="02070309020205020404" pitchFamily="49" charset="0"/>
              <a:buChar char="o"/>
            </a:pPr>
            <a:endParaRPr lang="sl-SI" sz="1400" b="1" kern="1200" dirty="0">
              <a:solidFill>
                <a:schemeClr val="dk1"/>
              </a:solidFill>
              <a:latin typeface="+mj-lt"/>
              <a:ea typeface="+mn-ea"/>
              <a:cs typeface="+mn-cs"/>
            </a:endParaRPr>
          </a:p>
          <a:p>
            <a:pPr lvl="1">
              <a:buFont typeface="Courier New" panose="02070309020205020404" pitchFamily="49" charset="0"/>
              <a:buChar char="o"/>
            </a:pPr>
            <a:r>
              <a:rPr lang="sl-SI" sz="1900" b="1" kern="1200" dirty="0">
                <a:solidFill>
                  <a:schemeClr val="dk1"/>
                </a:solidFill>
                <a:latin typeface="+mj-lt"/>
                <a:ea typeface="+mn-ea"/>
                <a:cs typeface="+mn-cs"/>
              </a:rPr>
              <a:t>Skupni kazalniki učinka za udeležence (ob vključitvi v operacijo):  </a:t>
            </a:r>
          </a:p>
        </p:txBody>
      </p:sp>
      <p:graphicFrame>
        <p:nvGraphicFramePr>
          <p:cNvPr id="7" name="Tabela 6">
            <a:extLst>
              <a:ext uri="{FF2B5EF4-FFF2-40B4-BE49-F238E27FC236}">
                <a16:creationId xmlns:a16="http://schemas.microsoft.com/office/drawing/2014/main" id="{11079E55-3A56-B414-EC19-A5088FB57954}"/>
              </a:ext>
            </a:extLst>
          </p:cNvPr>
          <p:cNvGraphicFramePr>
            <a:graphicFrameLocks noGrp="1"/>
          </p:cNvGraphicFramePr>
          <p:nvPr/>
        </p:nvGraphicFramePr>
        <p:xfrm>
          <a:off x="894282" y="1825570"/>
          <a:ext cx="10022928" cy="4450080"/>
        </p:xfrm>
        <a:graphic>
          <a:graphicData uri="http://schemas.openxmlformats.org/drawingml/2006/table">
            <a:tbl>
              <a:tblPr firstRow="1" bandRow="1">
                <a:tableStyleId>{5C22544A-7EE6-4342-B048-85BDC9FD1C3A}</a:tableStyleId>
              </a:tblPr>
              <a:tblGrid>
                <a:gridCol w="2008863">
                  <a:extLst>
                    <a:ext uri="{9D8B030D-6E8A-4147-A177-3AD203B41FA5}">
                      <a16:colId xmlns:a16="http://schemas.microsoft.com/office/drawing/2014/main" val="1386026866"/>
                    </a:ext>
                  </a:extLst>
                </a:gridCol>
                <a:gridCol w="4052301">
                  <a:extLst>
                    <a:ext uri="{9D8B030D-6E8A-4147-A177-3AD203B41FA5}">
                      <a16:colId xmlns:a16="http://schemas.microsoft.com/office/drawing/2014/main" val="4065035238"/>
                    </a:ext>
                  </a:extLst>
                </a:gridCol>
                <a:gridCol w="1320588">
                  <a:extLst>
                    <a:ext uri="{9D8B030D-6E8A-4147-A177-3AD203B41FA5}">
                      <a16:colId xmlns:a16="http://schemas.microsoft.com/office/drawing/2014/main" val="1686022508"/>
                    </a:ext>
                  </a:extLst>
                </a:gridCol>
                <a:gridCol w="1320588">
                  <a:extLst>
                    <a:ext uri="{9D8B030D-6E8A-4147-A177-3AD203B41FA5}">
                      <a16:colId xmlns:a16="http://schemas.microsoft.com/office/drawing/2014/main" val="2484064092"/>
                    </a:ext>
                  </a:extLst>
                </a:gridCol>
                <a:gridCol w="1320588">
                  <a:extLst>
                    <a:ext uri="{9D8B030D-6E8A-4147-A177-3AD203B41FA5}">
                      <a16:colId xmlns:a16="http://schemas.microsoft.com/office/drawing/2014/main" val="4291787565"/>
                    </a:ext>
                  </a:extLst>
                </a:gridCol>
              </a:tblGrid>
              <a:tr h="745349">
                <a:tc>
                  <a:txBody>
                    <a:bodyPr/>
                    <a:lstStyle/>
                    <a:p>
                      <a:r>
                        <a:rPr lang="sl-SI" sz="1600" dirty="0">
                          <a:latin typeface="+mj-lt"/>
                        </a:rPr>
                        <a:t>Kazalnik</a:t>
                      </a:r>
                    </a:p>
                  </a:txBody>
                  <a:tcPr>
                    <a:solidFill>
                      <a:srgbClr val="3E8BCA"/>
                    </a:solidFill>
                  </a:tcPr>
                </a:tc>
                <a:tc>
                  <a:txBody>
                    <a:bodyPr/>
                    <a:lstStyle/>
                    <a:p>
                      <a:r>
                        <a:rPr lang="sl-SI" sz="1600" dirty="0">
                          <a:latin typeface="+mj-lt"/>
                        </a:rPr>
                        <a:t>Nazivi kazalnikov</a:t>
                      </a:r>
                    </a:p>
                  </a:txBody>
                  <a:tcPr>
                    <a:solidFill>
                      <a:srgbClr val="3E8BCA"/>
                    </a:solidFill>
                  </a:tcPr>
                </a:tc>
                <a:tc>
                  <a:txBody>
                    <a:bodyPr/>
                    <a:lstStyle/>
                    <a:p>
                      <a:r>
                        <a:rPr lang="sl-SI" sz="1600" dirty="0">
                          <a:latin typeface="+mj-lt"/>
                        </a:rPr>
                        <a:t>Način zbiranja podatkov</a:t>
                      </a:r>
                    </a:p>
                  </a:txBody>
                  <a:tcPr>
                    <a:solidFill>
                      <a:srgbClr val="3E8BCA"/>
                    </a:solidFill>
                  </a:tcPr>
                </a:tc>
                <a:tc>
                  <a:txBody>
                    <a:bodyPr/>
                    <a:lstStyle/>
                    <a:p>
                      <a:r>
                        <a:rPr lang="sl-SI" sz="1600" dirty="0">
                          <a:latin typeface="+mj-lt"/>
                        </a:rPr>
                        <a:t>Kdaj se zajame podatek?</a:t>
                      </a:r>
                    </a:p>
                  </a:txBody>
                  <a:tcPr>
                    <a:solidFill>
                      <a:srgbClr val="3E8BC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0" kern="1200" dirty="0">
                          <a:solidFill>
                            <a:schemeClr val="lt1"/>
                          </a:solidFill>
                          <a:latin typeface="+mn-lt"/>
                          <a:ea typeface="+mn-ea"/>
                          <a:cs typeface="+mn-cs"/>
                        </a:rPr>
                        <a:t>Način poročanja podatkov</a:t>
                      </a:r>
                    </a:p>
                    <a:p>
                      <a:endParaRPr lang="sl-SI" sz="1600" dirty="0">
                        <a:latin typeface="+mj-lt"/>
                      </a:endParaRPr>
                    </a:p>
                  </a:txBody>
                  <a:tcPr>
                    <a:solidFill>
                      <a:srgbClr val="3E8BCA"/>
                    </a:solidFill>
                  </a:tcPr>
                </a:tc>
                <a:extLst>
                  <a:ext uri="{0D108BD9-81ED-4DB2-BD59-A6C34878D82A}">
                    <a16:rowId xmlns:a16="http://schemas.microsoft.com/office/drawing/2014/main" val="2844846181"/>
                  </a:ext>
                </a:extLst>
              </a:tr>
              <a:tr h="1924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Skupni kazalniki učinka za udeležence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Status na trgu dela </a:t>
                      </a:r>
                      <a:r>
                        <a:rPr lang="sl-SI" sz="1400" dirty="0">
                          <a:latin typeface="+mj-lt"/>
                        </a:rPr>
                        <a:t>(Brezposelni, vključno z dolgotrajno brezposelnimi; dolgotrajno brezposelni; neaktivni; zaposleni, vključno s samozaposlenimi);</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Starost</a:t>
                      </a:r>
                      <a:r>
                        <a:rPr lang="sl-SI" sz="1400" dirty="0">
                          <a:latin typeface="+mj-lt"/>
                        </a:rPr>
                        <a:t> (število otrok, mlajših od 18 let; mladi, stari med 18 in 29 let; število udeležencev, starih 55 let in več);</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Izobrazba</a:t>
                      </a:r>
                      <a:r>
                        <a:rPr lang="sl-SI" sz="1400" dirty="0">
                          <a:latin typeface="+mj-lt"/>
                        </a:rPr>
                        <a:t> (z nižjo sekundarno izobrazbo ali manj; z višjo sekundarno ali </a:t>
                      </a:r>
                      <a:r>
                        <a:rPr lang="sl-SI" sz="1400" dirty="0" err="1">
                          <a:latin typeface="+mj-lt"/>
                        </a:rPr>
                        <a:t>postsekundarno</a:t>
                      </a:r>
                      <a:r>
                        <a:rPr lang="sl-SI" sz="1400" dirty="0">
                          <a:latin typeface="+mj-lt"/>
                        </a:rPr>
                        <a:t> izobrazbo; s terciarno izobrazbo); ter</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400" b="1" dirty="0">
                          <a:latin typeface="+mj-lt"/>
                        </a:rPr>
                        <a:t>Skupno število udeležencev</a:t>
                      </a:r>
                      <a:endParaRPr lang="sl-SI" sz="1050" b="1" dirty="0">
                        <a:latin typeface="+mj-lt"/>
                      </a:endParaRPr>
                    </a:p>
                  </a:txBody>
                  <a:tcPr>
                    <a:solidFill>
                      <a:srgbClr val="C7DEF3"/>
                    </a:solidFill>
                  </a:tcPr>
                </a:tc>
                <a:tc rowSpan="2">
                  <a:txBody>
                    <a:bodyPr/>
                    <a:lstStyle/>
                    <a:p>
                      <a:r>
                        <a:rPr lang="sl-SI" sz="1400" dirty="0">
                          <a:latin typeface="+mj-lt"/>
                        </a:rPr>
                        <a:t>Zbiranje podatkov po Vprašalniku za spremljanje podatkov o udeležencih na operacijah sofinanciranih iz ESS+; </a:t>
                      </a:r>
                    </a:p>
                    <a:p>
                      <a:r>
                        <a:rPr lang="sl-SI" sz="1400" dirty="0">
                          <a:latin typeface="+mj-lt"/>
                        </a:rPr>
                        <a:t>Vprašalnik izpolni udeleženec</a:t>
                      </a:r>
                    </a:p>
                    <a:p>
                      <a:endParaRPr lang="sl-SI" sz="1400" dirty="0">
                        <a:latin typeface="+mj-lt"/>
                      </a:endParaRPr>
                    </a:p>
                  </a:txBody>
                  <a:tcPr>
                    <a:solidFill>
                      <a:srgbClr val="C7DEF3"/>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Ob vključitvi udeleženca v operacijo (prvi dan njegove udeležbe v programu usposabljanja)</a:t>
                      </a:r>
                    </a:p>
                    <a:p>
                      <a:endParaRPr lang="sl-SI" sz="1400" kern="1200" dirty="0">
                        <a:solidFill>
                          <a:schemeClr val="dk1"/>
                        </a:solidFill>
                        <a:latin typeface="+mj-lt"/>
                        <a:ea typeface="+mn-ea"/>
                        <a:cs typeface="+mn-cs"/>
                      </a:endParaRPr>
                    </a:p>
                  </a:txBody>
                  <a:tcPr>
                    <a:solidFill>
                      <a:srgbClr val="C7DEF3"/>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Agregirano poročanje</a:t>
                      </a:r>
                    </a:p>
                    <a:p>
                      <a:endParaRPr lang="sl-SI" sz="1400" kern="1200" dirty="0">
                        <a:solidFill>
                          <a:schemeClr val="dk1"/>
                        </a:solidFill>
                        <a:latin typeface="+mj-lt"/>
                        <a:ea typeface="+mn-ea"/>
                        <a:cs typeface="+mn-cs"/>
                      </a:endParaRPr>
                    </a:p>
                  </a:txBody>
                  <a:tcPr>
                    <a:solidFill>
                      <a:srgbClr val="C7DEF3"/>
                    </a:solidFill>
                  </a:tcPr>
                </a:tc>
                <a:extLst>
                  <a:ext uri="{0D108BD9-81ED-4DB2-BD59-A6C34878D82A}">
                    <a16:rowId xmlns:a16="http://schemas.microsoft.com/office/drawing/2014/main" val="3415074134"/>
                  </a:ext>
                </a:extLst>
              </a:tr>
              <a:tr h="848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Drugi skupni kazalniki učinka za udeležence</a:t>
                      </a:r>
                    </a:p>
                  </a:txBody>
                  <a:tcPr>
                    <a:solidFill>
                      <a:srgbClr val="C7DE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400" kern="1200" dirty="0">
                          <a:solidFill>
                            <a:schemeClr val="dk1"/>
                          </a:solidFill>
                          <a:latin typeface="+mj-lt"/>
                          <a:ea typeface="+mn-ea"/>
                          <a:cs typeface="+mn-cs"/>
                        </a:rPr>
                        <a:t>Invalidi, državljani tretjih držav, udeleženci tujega porekla, manjšine (vključno z marginaliziranimi skupnostmi kot so Romi), brezdomci ali prizadeti zaradi izključenosti na področju nastanitve, udeleženci s podeželskih območij</a:t>
                      </a: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a:p>
                  </a:txBody>
                  <a:tcPr/>
                </a:tc>
                <a:extLst>
                  <a:ext uri="{0D108BD9-81ED-4DB2-BD59-A6C34878D82A}">
                    <a16:rowId xmlns:a16="http://schemas.microsoft.com/office/drawing/2014/main" val="1949509663"/>
                  </a:ext>
                </a:extLst>
              </a:tr>
            </a:tbl>
          </a:graphicData>
        </a:graphic>
      </p:graphicFrame>
      <p:sp>
        <p:nvSpPr>
          <p:cNvPr id="3" name="PoljeZBesedilom 2">
            <a:extLst>
              <a:ext uri="{FF2B5EF4-FFF2-40B4-BE49-F238E27FC236}">
                <a16:creationId xmlns:a16="http://schemas.microsoft.com/office/drawing/2014/main" id="{45C86829-1C6F-7AB9-68C6-E291516D78FE}"/>
              </a:ext>
            </a:extLst>
          </p:cNvPr>
          <p:cNvSpPr txBox="1"/>
          <p:nvPr/>
        </p:nvSpPr>
        <p:spPr>
          <a:xfrm>
            <a:off x="819912" y="213018"/>
            <a:ext cx="6096000" cy="369332"/>
          </a:xfrm>
          <a:prstGeom prst="rect">
            <a:avLst/>
          </a:prstGeom>
          <a:noFill/>
        </p:spPr>
        <p:txBody>
          <a:bodyPr wrap="square">
            <a:spAutoFit/>
          </a:bodyPr>
          <a:lstStyle/>
          <a:p>
            <a:r>
              <a:rPr lang="sl-SI" sz="1800" b="1" dirty="0">
                <a:solidFill>
                  <a:srgbClr val="0070C0"/>
                </a:solidFill>
              </a:rPr>
              <a:t>SKLOP </a:t>
            </a:r>
            <a:r>
              <a:rPr lang="sl-SI" b="1" dirty="0">
                <a:solidFill>
                  <a:srgbClr val="0070C0"/>
                </a:solidFill>
              </a:rPr>
              <a:t>B</a:t>
            </a:r>
            <a:r>
              <a:rPr lang="sl-SI" sz="1800" b="1" dirty="0">
                <a:solidFill>
                  <a:srgbClr val="0070C0"/>
                </a:solidFill>
              </a:rPr>
              <a:t> – kazalniki</a:t>
            </a:r>
            <a:endParaRPr lang="sl-SI" dirty="0"/>
          </a:p>
        </p:txBody>
      </p:sp>
    </p:spTree>
    <p:extLst>
      <p:ext uri="{BB962C8B-B14F-4D97-AF65-F5344CB8AC3E}">
        <p14:creationId xmlns:p14="http://schemas.microsoft.com/office/powerpoint/2010/main" val="14462284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a:extLst>
              <a:ext uri="{FF2B5EF4-FFF2-40B4-BE49-F238E27FC236}">
                <a16:creationId xmlns:a16="http://schemas.microsoft.com/office/drawing/2014/main" id="{DB98175A-5976-5842-5935-4E6B71E24D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316726B4-FB78-F5B4-9C73-45E1FC2E26D2}"/>
              </a:ext>
            </a:extLst>
          </p:cNvPr>
          <p:cNvSpPr>
            <a:spLocks noGrp="1"/>
          </p:cNvSpPr>
          <p:nvPr>
            <p:ph idx="1"/>
          </p:nvPr>
        </p:nvSpPr>
        <p:spPr>
          <a:xfrm>
            <a:off x="838200" y="1058712"/>
            <a:ext cx="10515600" cy="4351338"/>
          </a:xfrm>
        </p:spPr>
        <p:txBody>
          <a:bodyPr/>
          <a:lstStyle/>
          <a:p>
            <a:r>
              <a:rPr lang="sl-SI" sz="2400" b="1" dirty="0">
                <a:solidFill>
                  <a:srgbClr val="0070C0"/>
                </a:solidFill>
                <a:latin typeface="+mj-lt"/>
                <a:ea typeface="+mj-ea"/>
                <a:cs typeface="+mj-cs"/>
              </a:rPr>
              <a:t>Skupni kazalniki – po Prilogi I Uredbe 2021/1057/EU: </a:t>
            </a:r>
          </a:p>
          <a:p>
            <a:pPr marL="457200" lvl="1" indent="0">
              <a:buNone/>
            </a:pPr>
            <a:endParaRPr lang="sl-SI" sz="1050" b="1" kern="1200" dirty="0">
              <a:solidFill>
                <a:schemeClr val="dk1"/>
              </a:solidFill>
              <a:latin typeface="+mj-lt"/>
              <a:ea typeface="+mn-ea"/>
              <a:cs typeface="+mn-cs"/>
            </a:endParaRPr>
          </a:p>
          <a:p>
            <a:pPr lvl="1">
              <a:buFont typeface="Courier New" panose="02070309020205020404" pitchFamily="49" charset="0"/>
              <a:buChar char="o"/>
            </a:pPr>
            <a:r>
              <a:rPr lang="sl-SI" sz="2000" b="1" kern="1200" dirty="0">
                <a:solidFill>
                  <a:schemeClr val="dk1"/>
                </a:solidFill>
                <a:latin typeface="+mj-lt"/>
                <a:ea typeface="+mn-ea"/>
                <a:cs typeface="+mn-cs"/>
              </a:rPr>
              <a:t>Skupni kazalniki rezultatov (ob izhodu iz operacije):  </a:t>
            </a:r>
          </a:p>
        </p:txBody>
      </p:sp>
      <p:graphicFrame>
        <p:nvGraphicFramePr>
          <p:cNvPr id="7" name="Tabela 6">
            <a:extLst>
              <a:ext uri="{FF2B5EF4-FFF2-40B4-BE49-F238E27FC236}">
                <a16:creationId xmlns:a16="http://schemas.microsoft.com/office/drawing/2014/main" id="{E19B814A-A96D-621E-44BB-336776BD0F7B}"/>
              </a:ext>
            </a:extLst>
          </p:cNvPr>
          <p:cNvGraphicFramePr>
            <a:graphicFrameLocks noGrp="1"/>
          </p:cNvGraphicFramePr>
          <p:nvPr/>
        </p:nvGraphicFramePr>
        <p:xfrm>
          <a:off x="918666" y="2130370"/>
          <a:ext cx="10022927" cy="4037189"/>
        </p:xfrm>
        <a:graphic>
          <a:graphicData uri="http://schemas.openxmlformats.org/drawingml/2006/table">
            <a:tbl>
              <a:tblPr firstRow="1" bandRow="1">
                <a:tableStyleId>{5C22544A-7EE6-4342-B048-85BDC9FD1C3A}</a:tableStyleId>
              </a:tblPr>
              <a:tblGrid>
                <a:gridCol w="2313710">
                  <a:extLst>
                    <a:ext uri="{9D8B030D-6E8A-4147-A177-3AD203B41FA5}">
                      <a16:colId xmlns:a16="http://schemas.microsoft.com/office/drawing/2014/main" val="1386026866"/>
                    </a:ext>
                  </a:extLst>
                </a:gridCol>
                <a:gridCol w="4667241">
                  <a:extLst>
                    <a:ext uri="{9D8B030D-6E8A-4147-A177-3AD203B41FA5}">
                      <a16:colId xmlns:a16="http://schemas.microsoft.com/office/drawing/2014/main" val="4065035238"/>
                    </a:ext>
                  </a:extLst>
                </a:gridCol>
                <a:gridCol w="1520988">
                  <a:extLst>
                    <a:ext uri="{9D8B030D-6E8A-4147-A177-3AD203B41FA5}">
                      <a16:colId xmlns:a16="http://schemas.microsoft.com/office/drawing/2014/main" val="1686022508"/>
                    </a:ext>
                  </a:extLst>
                </a:gridCol>
                <a:gridCol w="1520988">
                  <a:extLst>
                    <a:ext uri="{9D8B030D-6E8A-4147-A177-3AD203B41FA5}">
                      <a16:colId xmlns:a16="http://schemas.microsoft.com/office/drawing/2014/main" val="2484064092"/>
                    </a:ext>
                  </a:extLst>
                </a:gridCol>
              </a:tblGrid>
              <a:tr h="745349">
                <a:tc>
                  <a:txBody>
                    <a:bodyPr/>
                    <a:lstStyle/>
                    <a:p>
                      <a:r>
                        <a:rPr lang="sl-SI" sz="1600" dirty="0">
                          <a:latin typeface="+mj-lt"/>
                        </a:rPr>
                        <a:t>Kazalnik</a:t>
                      </a:r>
                    </a:p>
                  </a:txBody>
                  <a:tcPr>
                    <a:solidFill>
                      <a:srgbClr val="3E8BCA"/>
                    </a:solidFill>
                  </a:tcPr>
                </a:tc>
                <a:tc>
                  <a:txBody>
                    <a:bodyPr/>
                    <a:lstStyle/>
                    <a:p>
                      <a:r>
                        <a:rPr lang="sl-SI" sz="1600" dirty="0">
                          <a:latin typeface="+mj-lt"/>
                        </a:rPr>
                        <a:t>Nazivi kazalnikov</a:t>
                      </a:r>
                    </a:p>
                  </a:txBody>
                  <a:tcPr>
                    <a:solidFill>
                      <a:srgbClr val="3E8BCA"/>
                    </a:solidFill>
                  </a:tcPr>
                </a:tc>
                <a:tc>
                  <a:txBody>
                    <a:bodyPr/>
                    <a:lstStyle/>
                    <a:p>
                      <a:r>
                        <a:rPr lang="sl-SI" sz="1600" dirty="0">
                          <a:latin typeface="+mj-lt"/>
                        </a:rPr>
                        <a:t>Način zbiranja podatkov</a:t>
                      </a:r>
                    </a:p>
                  </a:txBody>
                  <a:tcPr>
                    <a:solidFill>
                      <a:srgbClr val="3E8BCA"/>
                    </a:solidFill>
                  </a:tcPr>
                </a:tc>
                <a:tc>
                  <a:txBody>
                    <a:bodyPr/>
                    <a:lstStyle/>
                    <a:p>
                      <a:r>
                        <a:rPr lang="sl-SI" sz="1600" dirty="0">
                          <a:latin typeface="+mj-lt"/>
                        </a:rPr>
                        <a:t>Način poročanja podatkov</a:t>
                      </a:r>
                    </a:p>
                  </a:txBody>
                  <a:tcPr>
                    <a:solidFill>
                      <a:srgbClr val="3E8BCA"/>
                    </a:solidFill>
                  </a:tcPr>
                </a:tc>
                <a:extLst>
                  <a:ext uri="{0D108BD9-81ED-4DB2-BD59-A6C34878D82A}">
                    <a16:rowId xmlns:a16="http://schemas.microsoft.com/office/drawing/2014/main" val="2844846181"/>
                  </a:ext>
                </a:extLst>
              </a:tr>
              <a:tr h="15210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Skupni kazalniki neposrednih rezultatov za udeležence </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kern="1200" dirty="0">
                          <a:solidFill>
                            <a:schemeClr val="dk1"/>
                          </a:solidFill>
                          <a:latin typeface="+mj-lt"/>
                          <a:ea typeface="+mn-ea"/>
                          <a:cs typeface="+mn-cs"/>
                        </a:rPr>
                        <a:t>(merjenje </a:t>
                      </a:r>
                      <a:r>
                        <a:rPr lang="sl-SI" sz="1600" b="1" u="sng" kern="1200" dirty="0">
                          <a:solidFill>
                            <a:schemeClr val="dk1"/>
                          </a:solidFill>
                          <a:latin typeface="+mj-lt"/>
                          <a:ea typeface="+mn-ea"/>
                          <a:cs typeface="+mn-cs"/>
                        </a:rPr>
                        <a:t>v roku 4 tednov </a:t>
                      </a:r>
                      <a:r>
                        <a:rPr lang="sl-SI" sz="1600" b="1" kern="1200" dirty="0">
                          <a:solidFill>
                            <a:schemeClr val="dk1"/>
                          </a:solidFill>
                          <a:latin typeface="+mj-lt"/>
                          <a:ea typeface="+mn-ea"/>
                          <a:cs typeface="+mn-cs"/>
                        </a:rPr>
                        <a:t>po izstopu udeleženca iz operacije)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sz="1200" b="1" dirty="0">
                        <a:latin typeface="+mj-lt"/>
                      </a:endParaRP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po zaključku sodelovanja iščejo zaposlitev;</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so po zaključku sodelovanja vključeni v izobraževanje ali usposabljanje;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ki imajo po zaključku sodelovanja zaposlitev</a:t>
                      </a:r>
                    </a:p>
                  </a:txBody>
                  <a:tcPr>
                    <a:solidFill>
                      <a:srgbClr val="C7DEF3"/>
                    </a:solidFill>
                  </a:tcPr>
                </a:tc>
                <a:tc rowSpan="2">
                  <a:txBody>
                    <a:bodyPr/>
                    <a:lstStyle/>
                    <a:p>
                      <a:r>
                        <a:rPr lang="sl-SI" sz="1400" dirty="0">
                          <a:latin typeface="+mj-lt"/>
                        </a:rPr>
                        <a:t>način pridobivanja podatkov določi upravičenec – dokazila!</a:t>
                      </a:r>
                    </a:p>
                    <a:p>
                      <a:endParaRPr lang="sl-SI" sz="1400" dirty="0">
                        <a:latin typeface="+mj-lt"/>
                      </a:endParaRPr>
                    </a:p>
                    <a:p>
                      <a:endParaRPr lang="sl-SI" sz="1400" dirty="0">
                        <a:latin typeface="+mj-lt"/>
                      </a:endParaRPr>
                    </a:p>
                    <a:p>
                      <a:endParaRPr lang="sl-SI" sz="1400" dirty="0">
                        <a:latin typeface="+mj-lt"/>
                      </a:endParaRPr>
                    </a:p>
                  </a:txBody>
                  <a:tcPr>
                    <a:solidFill>
                      <a:srgbClr val="C7DEF3"/>
                    </a:solidFill>
                  </a:tcPr>
                </a:tc>
                <a:tc rowSpan="2">
                  <a:txBody>
                    <a:bodyPr/>
                    <a:lstStyle/>
                    <a:p>
                      <a:r>
                        <a:rPr lang="sl-SI" sz="1400" dirty="0">
                          <a:latin typeface="+mj-lt"/>
                        </a:rPr>
                        <a:t>Agregirano poročanje</a:t>
                      </a:r>
                    </a:p>
                  </a:txBody>
                  <a:tcPr>
                    <a:solidFill>
                      <a:srgbClr val="C7DEF3"/>
                    </a:solidFill>
                  </a:tcPr>
                </a:tc>
                <a:extLst>
                  <a:ext uri="{0D108BD9-81ED-4DB2-BD59-A6C34878D82A}">
                    <a16:rowId xmlns:a16="http://schemas.microsoft.com/office/drawing/2014/main" val="3415074134"/>
                  </a:ext>
                </a:extLst>
              </a:tr>
              <a:tr h="848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Skupni kazalniki dolgoročnejših rezultatov za udeležence </a:t>
                      </a:r>
                    </a:p>
                    <a:p>
                      <a:pPr marL="0" marR="0" lvl="0" indent="0" algn="l" defTabSz="914400" rtl="0" eaLnBrk="1" fontAlgn="auto" latinLnBrk="0" hangingPunct="1">
                        <a:lnSpc>
                          <a:spcPct val="100000"/>
                        </a:lnSpc>
                        <a:spcBef>
                          <a:spcPts val="0"/>
                        </a:spcBef>
                        <a:spcAft>
                          <a:spcPts val="0"/>
                        </a:spcAft>
                        <a:buClrTx/>
                        <a:buSzTx/>
                        <a:buFontTx/>
                        <a:buNone/>
                        <a:tabLst/>
                        <a:defRPr/>
                      </a:pPr>
                      <a:r>
                        <a:rPr lang="sl-SI" sz="1600" b="1" dirty="0">
                          <a:latin typeface="+mj-lt"/>
                        </a:rPr>
                        <a:t>(merjenje </a:t>
                      </a:r>
                      <a:r>
                        <a:rPr lang="sl-SI" sz="1600" b="1" u="sng" dirty="0">
                          <a:latin typeface="+mj-lt"/>
                        </a:rPr>
                        <a:t>v roku 6 mesecev</a:t>
                      </a:r>
                      <a:r>
                        <a:rPr lang="sl-SI" sz="1600" b="1" dirty="0">
                          <a:latin typeface="+mj-lt"/>
                        </a:rPr>
                        <a:t> po izstopu udeleženca iz operacije)</a:t>
                      </a:r>
                    </a:p>
                  </a:txBody>
                  <a:tcPr>
                    <a:solidFill>
                      <a:srgbClr val="C7DEF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vključno s samozaposlenimi, ki so zaposleni šest mesecev po zaključku sodelovanja;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l-SI" sz="1400" kern="1200" dirty="0">
                          <a:solidFill>
                            <a:schemeClr val="dk1"/>
                          </a:solidFill>
                          <a:latin typeface="+mj-lt"/>
                          <a:ea typeface="+mn-ea"/>
                          <a:cs typeface="+mn-cs"/>
                        </a:rPr>
                        <a:t>Udeleženci z izboljšanim položajem na trgu dela šest mesecev po zaključku sodelovanja</a:t>
                      </a:r>
                    </a:p>
                  </a:txBody>
                  <a:tcPr>
                    <a:solidFill>
                      <a:srgbClr val="C7DEF3"/>
                    </a:solidFill>
                  </a:tcPr>
                </a:tc>
                <a:tc vMerge="1">
                  <a:txBody>
                    <a:bodyPr/>
                    <a:lstStyle/>
                    <a:p>
                      <a:endParaRPr lang="sl-SI" sz="1400" dirty="0">
                        <a:latin typeface="+mj-lt"/>
                      </a:endParaRPr>
                    </a:p>
                  </a:txBody>
                  <a:tcPr>
                    <a:solidFill>
                      <a:srgbClr val="C7DEF3"/>
                    </a:solidFill>
                  </a:tcPr>
                </a:tc>
                <a:tc vMerge="1">
                  <a:txBody>
                    <a:bodyPr/>
                    <a:lstStyle/>
                    <a:p>
                      <a:endParaRPr lang="sl-SI" sz="1400" dirty="0">
                        <a:latin typeface="+mj-lt"/>
                      </a:endParaRPr>
                    </a:p>
                  </a:txBody>
                  <a:tcPr>
                    <a:solidFill>
                      <a:srgbClr val="C7DEF3"/>
                    </a:solidFill>
                  </a:tcPr>
                </a:tc>
                <a:extLst>
                  <a:ext uri="{0D108BD9-81ED-4DB2-BD59-A6C34878D82A}">
                    <a16:rowId xmlns:a16="http://schemas.microsoft.com/office/drawing/2014/main" val="1949509663"/>
                  </a:ext>
                </a:extLst>
              </a:tr>
            </a:tbl>
          </a:graphicData>
        </a:graphic>
      </p:graphicFrame>
      <p:sp>
        <p:nvSpPr>
          <p:cNvPr id="3" name="PoljeZBesedilom 2">
            <a:extLst>
              <a:ext uri="{FF2B5EF4-FFF2-40B4-BE49-F238E27FC236}">
                <a16:creationId xmlns:a16="http://schemas.microsoft.com/office/drawing/2014/main" id="{FAB8D689-563A-DAE5-EACD-AC10D24EE2F4}"/>
              </a:ext>
            </a:extLst>
          </p:cNvPr>
          <p:cNvSpPr txBox="1"/>
          <p:nvPr/>
        </p:nvSpPr>
        <p:spPr>
          <a:xfrm>
            <a:off x="981881" y="416187"/>
            <a:ext cx="6096000" cy="369332"/>
          </a:xfrm>
          <a:prstGeom prst="rect">
            <a:avLst/>
          </a:prstGeom>
          <a:noFill/>
        </p:spPr>
        <p:txBody>
          <a:bodyPr wrap="square">
            <a:spAutoFit/>
          </a:bodyPr>
          <a:lstStyle/>
          <a:p>
            <a:r>
              <a:rPr lang="sl-SI" sz="1800" b="1" dirty="0">
                <a:solidFill>
                  <a:srgbClr val="0070C0"/>
                </a:solidFill>
              </a:rPr>
              <a:t>SKLOP </a:t>
            </a:r>
            <a:r>
              <a:rPr lang="sl-SI" b="1" dirty="0">
                <a:solidFill>
                  <a:srgbClr val="0070C0"/>
                </a:solidFill>
              </a:rPr>
              <a:t>B</a:t>
            </a:r>
            <a:r>
              <a:rPr lang="sl-SI" sz="1800" b="1" dirty="0">
                <a:solidFill>
                  <a:srgbClr val="0070C0"/>
                </a:solidFill>
              </a:rPr>
              <a:t> – kazalniki</a:t>
            </a:r>
            <a:endParaRPr lang="sl-SI" dirty="0"/>
          </a:p>
        </p:txBody>
      </p:sp>
    </p:spTree>
    <p:extLst>
      <p:ext uri="{BB962C8B-B14F-4D97-AF65-F5344CB8AC3E}">
        <p14:creationId xmlns:p14="http://schemas.microsoft.com/office/powerpoint/2010/main" val="17357409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E10A1E0E-9CE0-CB29-EDF9-21D34B0C130C}"/>
              </a:ext>
            </a:extLst>
          </p:cNvPr>
          <p:cNvSpPr>
            <a:spLocks noGrp="1"/>
          </p:cNvSpPr>
          <p:nvPr>
            <p:ph idx="1"/>
          </p:nvPr>
        </p:nvSpPr>
        <p:spPr/>
        <p:txBody>
          <a:bodyPr>
            <a:normAutofit/>
          </a:bodyPr>
          <a:lstStyle/>
          <a:p>
            <a:pPr marL="0" indent="0">
              <a:buNone/>
            </a:pPr>
            <a:r>
              <a:rPr lang="sl-SI" sz="2000" dirty="0">
                <a:latin typeface="+mj-lt"/>
              </a:rPr>
              <a:t>Poročanje o doseženih vrednosti </a:t>
            </a:r>
            <a:r>
              <a:rPr lang="sl-SI" sz="2000" u="sng" dirty="0">
                <a:latin typeface="+mj-lt"/>
              </a:rPr>
              <a:t>vseh kazalnikov </a:t>
            </a:r>
            <a:r>
              <a:rPr lang="sl-SI" sz="2000" dirty="0">
                <a:latin typeface="+mj-lt"/>
              </a:rPr>
              <a:t>2x letno:</a:t>
            </a:r>
          </a:p>
          <a:p>
            <a:pPr marL="0" indent="0">
              <a:buNone/>
            </a:pPr>
            <a:endParaRPr lang="sl-SI" sz="1100" dirty="0">
              <a:latin typeface="+mj-lt"/>
            </a:endParaRPr>
          </a:p>
          <a:p>
            <a:pPr marL="914400" lvl="1" indent="-457200">
              <a:buAutoNum type="arabicParenR"/>
            </a:pPr>
            <a:r>
              <a:rPr lang="sl-SI" sz="1800" dirty="0">
                <a:latin typeface="+mj-lt"/>
              </a:rPr>
              <a:t>na presečni datum 30. 6. (poročanje julija)</a:t>
            </a:r>
          </a:p>
          <a:p>
            <a:pPr marL="914400" lvl="1" indent="-457200">
              <a:buAutoNum type="arabicParenR"/>
            </a:pPr>
            <a:r>
              <a:rPr lang="sl-SI" sz="1800" dirty="0">
                <a:latin typeface="+mj-lt"/>
              </a:rPr>
              <a:t>na presečni datum 31. 12. (poročanje januarja)</a:t>
            </a:r>
          </a:p>
        </p:txBody>
      </p:sp>
      <p:pic>
        <p:nvPicPr>
          <p:cNvPr id="4" name="Slika 1">
            <a:extLst>
              <a:ext uri="{FF2B5EF4-FFF2-40B4-BE49-F238E27FC236}">
                <a16:creationId xmlns:a16="http://schemas.microsoft.com/office/drawing/2014/main" id="{719D5FA7-49BB-31DA-5589-AEFEB183EB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3EFC72F6-2F89-BC47-78E7-065883B0DD4D}"/>
              </a:ext>
            </a:extLst>
          </p:cNvPr>
          <p:cNvSpPr txBox="1"/>
          <p:nvPr/>
        </p:nvSpPr>
        <p:spPr>
          <a:xfrm>
            <a:off x="981881" y="758617"/>
            <a:ext cx="6096000" cy="369332"/>
          </a:xfrm>
          <a:prstGeom prst="rect">
            <a:avLst/>
          </a:prstGeom>
          <a:noFill/>
        </p:spPr>
        <p:txBody>
          <a:bodyPr wrap="square">
            <a:spAutoFit/>
          </a:bodyPr>
          <a:lstStyle/>
          <a:p>
            <a:r>
              <a:rPr lang="sl-SI" sz="1800" b="1" dirty="0">
                <a:solidFill>
                  <a:srgbClr val="0070C0"/>
                </a:solidFill>
                <a:latin typeface="+mn-lt"/>
              </a:rPr>
              <a:t>SKLOP </a:t>
            </a:r>
            <a:r>
              <a:rPr lang="sl-SI" b="1" dirty="0">
                <a:solidFill>
                  <a:srgbClr val="0070C0"/>
                </a:solidFill>
              </a:rPr>
              <a:t>B</a:t>
            </a:r>
            <a:r>
              <a:rPr lang="sl-SI" sz="1800" b="1" dirty="0">
                <a:solidFill>
                  <a:srgbClr val="0070C0"/>
                </a:solidFill>
                <a:latin typeface="+mn-lt"/>
              </a:rPr>
              <a:t> – kazalniki</a:t>
            </a:r>
            <a:endParaRPr lang="sl-SI" dirty="0"/>
          </a:p>
        </p:txBody>
      </p:sp>
    </p:spTree>
    <p:extLst>
      <p:ext uri="{BB962C8B-B14F-4D97-AF65-F5344CB8AC3E}">
        <p14:creationId xmlns:p14="http://schemas.microsoft.com/office/powerpoint/2010/main" val="28364732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6D8F8B-0310-5EC8-B167-C908FBDFAA3E}"/>
              </a:ext>
            </a:extLst>
          </p:cNvPr>
          <p:cNvSpPr>
            <a:spLocks noGrp="1"/>
          </p:cNvSpPr>
          <p:nvPr>
            <p:ph type="title"/>
          </p:nvPr>
        </p:nvSpPr>
        <p:spPr/>
        <p:txBody>
          <a:bodyPr>
            <a:normAutofit/>
          </a:bodyPr>
          <a:lstStyle/>
          <a:p>
            <a:r>
              <a:rPr lang="sl-SI" sz="3600" b="1" dirty="0">
                <a:solidFill>
                  <a:srgbClr val="0070C0"/>
                </a:solidFill>
              </a:rPr>
              <a:t>SKLOP B – upravičeni stroški</a:t>
            </a:r>
            <a:endParaRPr lang="sl-SI" sz="3600" dirty="0"/>
          </a:p>
        </p:txBody>
      </p:sp>
      <p:sp>
        <p:nvSpPr>
          <p:cNvPr id="3" name="Označba mesta vsebine 2">
            <a:extLst>
              <a:ext uri="{FF2B5EF4-FFF2-40B4-BE49-F238E27FC236}">
                <a16:creationId xmlns:a16="http://schemas.microsoft.com/office/drawing/2014/main" id="{D16044C3-81DB-3DFE-A21C-A9C0D49E3D6A}"/>
              </a:ext>
            </a:extLst>
          </p:cNvPr>
          <p:cNvSpPr>
            <a:spLocks noGrp="1"/>
          </p:cNvSpPr>
          <p:nvPr>
            <p:ph idx="1"/>
          </p:nvPr>
        </p:nvSpPr>
        <p:spPr/>
        <p:txBody>
          <a:bodyPr>
            <a:normAutofit fontScale="77500" lnSpcReduction="20000"/>
          </a:bodyPr>
          <a:lstStyle/>
          <a:p>
            <a:pPr lvl="0" algn="just">
              <a:lnSpc>
                <a:spcPct val="103000"/>
              </a:lnSpc>
            </a:pPr>
            <a:r>
              <a:rPr lang="sl-SI" sz="2400" b="1" dirty="0">
                <a:solidFill>
                  <a:srgbClr val="0070C0"/>
                </a:solidFill>
                <a:latin typeface="+mj-lt"/>
                <a:ea typeface="+mj-ea"/>
                <a:cs typeface="+mj-cs"/>
              </a:rPr>
              <a:t>Standardni strošek na enoto za neposredni strošek osebja (mesečni stroški za zaposlitev mladinskega delavca – vodje  pilotnega projekta) (SSE - mesečni strošek)</a:t>
            </a:r>
          </a:p>
          <a:p>
            <a:pPr marL="0" lvl="0" indent="0" algn="just">
              <a:lnSpc>
                <a:spcPct val="103000"/>
              </a:lnSpc>
              <a:buNone/>
            </a:pPr>
            <a:r>
              <a:rPr lang="sl-SI" sz="2300" b="1" dirty="0">
                <a:solidFill>
                  <a:srgbClr val="000000"/>
                </a:solidFill>
                <a:latin typeface="+mj-lt"/>
                <a:ea typeface="Times New Roman" panose="02020603050405020304" pitchFamily="18" charset="0"/>
                <a:cs typeface="Times New Roman" panose="02020603050405020304" pitchFamily="18" charset="0"/>
              </a:rPr>
              <a:t>Vrednost SSE: 2.006,00 EUR/ mesec (polni delovni čas – 100% zaposlitev)</a:t>
            </a:r>
          </a:p>
          <a:p>
            <a:pPr marL="0" lvl="0" indent="0" algn="just">
              <a:lnSpc>
                <a:spcPct val="103000"/>
              </a:lnSpc>
              <a:buNone/>
            </a:pPr>
            <a:endParaRPr lang="sl-SI" sz="1800" dirty="0">
              <a:solidFill>
                <a:srgbClr val="000000"/>
              </a:solidFill>
              <a:effectLst/>
              <a:latin typeface="+mj-lt"/>
              <a:ea typeface="Times New Roman" panose="02020603050405020304" pitchFamily="18" charset="0"/>
              <a:cs typeface="Times New Roman" panose="02020603050405020304" pitchFamily="18" charset="0"/>
            </a:endParaRPr>
          </a:p>
          <a:p>
            <a:pPr marL="0" lvl="0" indent="0" algn="just">
              <a:lnSpc>
                <a:spcPct val="103000"/>
              </a:lnSpc>
              <a:spcAft>
                <a:spcPts val="25"/>
              </a:spcAft>
              <a:buNone/>
            </a:pPr>
            <a:r>
              <a:rPr lang="sl-SI" sz="2000" b="1" dirty="0">
                <a:latin typeface="+mj-lt"/>
                <a:ea typeface="+mj-ea"/>
                <a:cs typeface="+mj-cs"/>
              </a:rPr>
              <a:t>Dokazila za uveljavljanje stroška: </a:t>
            </a:r>
          </a:p>
          <a:p>
            <a:pPr algn="just">
              <a:lnSpc>
                <a:spcPct val="103000"/>
              </a:lnSpc>
              <a:spcAft>
                <a:spcPts val="25"/>
              </a:spcAft>
            </a:pPr>
            <a:r>
              <a:rPr lang="sl-SI" sz="2000" dirty="0">
                <a:latin typeface="+mj-lt"/>
                <a:ea typeface="+mj-ea"/>
                <a:cs typeface="+mj-cs"/>
              </a:rPr>
              <a:t>mesečno poročilo zaposlene osebe za posamezni mesec,</a:t>
            </a:r>
          </a:p>
          <a:p>
            <a:pPr algn="just">
              <a:lnSpc>
                <a:spcPct val="103000"/>
              </a:lnSpc>
              <a:spcAft>
                <a:spcPts val="25"/>
              </a:spcAft>
            </a:pPr>
            <a:r>
              <a:rPr lang="sl-SI" sz="2000" dirty="0">
                <a:latin typeface="+mj-lt"/>
                <a:ea typeface="+mj-ea"/>
                <a:cs typeface="+mj-cs"/>
              </a:rPr>
              <a:t>pogodba o zaposlitvi ali druga pravna podlaga, ki se priloži pri prvem zahtevku za izplačilo v okviru katerega se uveljavlja strošek,</a:t>
            </a:r>
          </a:p>
          <a:p>
            <a:pPr algn="just">
              <a:lnSpc>
                <a:spcPct val="103000"/>
              </a:lnSpc>
              <a:spcAft>
                <a:spcPts val="25"/>
              </a:spcAft>
            </a:pPr>
            <a:r>
              <a:rPr lang="sl-SI" sz="2000" dirty="0">
                <a:latin typeface="+mj-lt"/>
                <a:ea typeface="+mj-ea"/>
                <a:cs typeface="+mj-cs"/>
              </a:rPr>
              <a:t>obrazec M-1 s pripadajočim potrdilom o prijavi, ki se priloži pri prvem zahtevku za izplačilo v okviru katerega se uveljavlja strošek,</a:t>
            </a:r>
          </a:p>
          <a:p>
            <a:pPr algn="just">
              <a:lnSpc>
                <a:spcPct val="103000"/>
              </a:lnSpc>
              <a:spcAft>
                <a:spcPts val="25"/>
              </a:spcAft>
            </a:pPr>
            <a:r>
              <a:rPr lang="sl-SI" sz="2000" dirty="0">
                <a:latin typeface="+mj-lt"/>
                <a:ea typeface="+mj-ea"/>
                <a:cs typeface="+mj-cs"/>
              </a:rPr>
              <a:t>potrdilo o uspešno zaključenem programu usposabljanja za mladinske delavce s področja </a:t>
            </a:r>
            <a:r>
              <a:rPr lang="sl-SI" sz="2000" dirty="0" err="1">
                <a:latin typeface="+mj-lt"/>
                <a:ea typeface="+mj-ea"/>
                <a:cs typeface="+mj-cs"/>
              </a:rPr>
              <a:t>prekarnosti</a:t>
            </a:r>
            <a:r>
              <a:rPr lang="sl-SI" sz="2000" dirty="0">
                <a:latin typeface="+mj-lt"/>
                <a:ea typeface="+mj-ea"/>
                <a:cs typeface="+mj-cs"/>
              </a:rPr>
              <a:t> v okviru izbranega nacionalnega projekta iz sklopa A, ki se priloži pri prvem zahtevku za izplačilo po opravljenem usposabljanju;</a:t>
            </a:r>
          </a:p>
          <a:p>
            <a:pPr algn="just">
              <a:lnSpc>
                <a:spcPct val="103000"/>
              </a:lnSpc>
              <a:spcAft>
                <a:spcPts val="25"/>
              </a:spcAft>
            </a:pPr>
            <a:r>
              <a:rPr lang="sl-SI" sz="2000" dirty="0">
                <a:latin typeface="+mj-lt"/>
                <a:ea typeface="+mj-ea"/>
                <a:cs typeface="+mj-cs"/>
              </a:rPr>
              <a:t>morebitne spremembe k pogodbi, ki se priložijo pri prvem naslednjem zahtevku za izplačilo od nastanka spremembe.</a:t>
            </a:r>
          </a:p>
          <a:p>
            <a:pPr lvl="0" algn="just">
              <a:lnSpc>
                <a:spcPct val="103000"/>
              </a:lnSpc>
              <a:spcAft>
                <a:spcPts val="25"/>
              </a:spcAft>
            </a:pPr>
            <a:endParaRPr lang="sl-SI" sz="2000" b="1" dirty="0">
              <a:solidFill>
                <a:srgbClr val="0070C0"/>
              </a:solidFill>
              <a:latin typeface="+mj-lt"/>
              <a:ea typeface="+mj-ea"/>
              <a:cs typeface="+mj-cs"/>
            </a:endParaRPr>
          </a:p>
          <a:p>
            <a:endParaRPr lang="sl-SI" dirty="0"/>
          </a:p>
        </p:txBody>
      </p:sp>
      <p:pic>
        <p:nvPicPr>
          <p:cNvPr id="4" name="Slika 1">
            <a:extLst>
              <a:ext uri="{FF2B5EF4-FFF2-40B4-BE49-F238E27FC236}">
                <a16:creationId xmlns:a16="http://schemas.microsoft.com/office/drawing/2014/main" id="{6DCF5FB2-391D-CDE5-5464-067F79C82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78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B0DA5F-E720-A494-4332-AE8B5558299B}"/>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966A9AB8-580B-9B72-4F8D-3D254902D5E3}"/>
              </a:ext>
            </a:extLst>
          </p:cNvPr>
          <p:cNvSpPr>
            <a:spLocks noGrp="1"/>
          </p:cNvSpPr>
          <p:nvPr>
            <p:ph idx="1"/>
          </p:nvPr>
        </p:nvSpPr>
        <p:spPr/>
        <p:txBody>
          <a:bodyPr/>
          <a:lstStyle/>
          <a:p>
            <a:endParaRPr lang="sl-SI" dirty="0"/>
          </a:p>
          <a:p>
            <a:pPr marL="0" indent="0">
              <a:buNone/>
            </a:pPr>
            <a:endParaRPr lang="sl-SI" dirty="0"/>
          </a:p>
          <a:p>
            <a:pPr marL="0" indent="0" algn="ctr">
              <a:buNone/>
            </a:pPr>
            <a:r>
              <a:rPr lang="sl-SI" sz="6000" b="1" dirty="0">
                <a:solidFill>
                  <a:srgbClr val="0070C0"/>
                </a:solidFill>
                <a:latin typeface="+mj-lt"/>
                <a:ea typeface="+mj-ea"/>
                <a:cs typeface="+mj-cs"/>
              </a:rPr>
              <a:t>Sklop</a:t>
            </a:r>
            <a:r>
              <a:rPr lang="sl-SI" sz="6600" b="1" dirty="0">
                <a:solidFill>
                  <a:srgbClr val="0070C0"/>
                </a:solidFill>
                <a:latin typeface="+mj-lt"/>
                <a:ea typeface="+mj-ea"/>
                <a:cs typeface="+mj-cs"/>
              </a:rPr>
              <a:t> A</a:t>
            </a:r>
          </a:p>
        </p:txBody>
      </p:sp>
      <p:pic>
        <p:nvPicPr>
          <p:cNvPr id="4" name="Slika 1">
            <a:extLst>
              <a:ext uri="{FF2B5EF4-FFF2-40B4-BE49-F238E27FC236}">
                <a16:creationId xmlns:a16="http://schemas.microsoft.com/office/drawing/2014/main" id="{F7C9BD36-299E-4ED6-073E-09161159E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44520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57253AD-58FE-7A57-DA32-5C54633B9795}"/>
              </a:ext>
            </a:extLst>
          </p:cNvPr>
          <p:cNvSpPr>
            <a:spLocks noGrp="1"/>
          </p:cNvSpPr>
          <p:nvPr>
            <p:ph type="title"/>
          </p:nvPr>
        </p:nvSpPr>
        <p:spPr/>
        <p:txBody>
          <a:bodyPr>
            <a:normAutofit/>
          </a:bodyPr>
          <a:lstStyle/>
          <a:p>
            <a:r>
              <a:rPr lang="sl-SI" sz="3600" b="1" dirty="0">
                <a:solidFill>
                  <a:srgbClr val="0070C0"/>
                </a:solidFill>
              </a:rPr>
              <a:t>SKLOP B – upravičeni stroški</a:t>
            </a:r>
            <a:endParaRPr lang="sl-SI" sz="3600" dirty="0"/>
          </a:p>
        </p:txBody>
      </p:sp>
      <p:sp>
        <p:nvSpPr>
          <p:cNvPr id="3" name="Označba mesta vsebine 2">
            <a:extLst>
              <a:ext uri="{FF2B5EF4-FFF2-40B4-BE49-F238E27FC236}">
                <a16:creationId xmlns:a16="http://schemas.microsoft.com/office/drawing/2014/main" id="{053FACFA-F3A9-AE7B-8C84-90DC67B0408A}"/>
              </a:ext>
            </a:extLst>
          </p:cNvPr>
          <p:cNvSpPr>
            <a:spLocks noGrp="1"/>
          </p:cNvSpPr>
          <p:nvPr>
            <p:ph idx="1"/>
          </p:nvPr>
        </p:nvSpPr>
        <p:spPr/>
        <p:txBody>
          <a:bodyPr/>
          <a:lstStyle/>
          <a:p>
            <a:r>
              <a:rPr lang="sl-SI" sz="2000" b="1" dirty="0">
                <a:solidFill>
                  <a:srgbClr val="0070C0"/>
                </a:solidFill>
                <a:latin typeface="+mj-lt"/>
                <a:ea typeface="+mj-ea"/>
                <a:cs typeface="+mj-cs"/>
              </a:rPr>
              <a:t>Pavšalno financiranje za upravičene stroške, ki niso neposredni stroški osebja – pavšalna stopnja 40 % upravičenih neposrednih stroškov osebja</a:t>
            </a:r>
          </a:p>
          <a:p>
            <a:pPr marL="0" indent="0">
              <a:buNone/>
            </a:pPr>
            <a:endParaRPr lang="sl-SI" sz="2000" b="1" dirty="0">
              <a:solidFill>
                <a:srgbClr val="0070C0"/>
              </a:solidFill>
              <a:latin typeface="+mj-lt"/>
              <a:ea typeface="+mj-ea"/>
              <a:cs typeface="+mj-cs"/>
            </a:endParaRPr>
          </a:p>
          <a:p>
            <a:pPr lvl="1">
              <a:buFontTx/>
              <a:buChar char="-"/>
            </a:pPr>
            <a:r>
              <a:rPr lang="sl-SI" sz="1800" dirty="0">
                <a:latin typeface="+mj-lt"/>
              </a:rPr>
              <a:t>za kritje vseh preostalih stroškov operacije </a:t>
            </a:r>
          </a:p>
          <a:p>
            <a:pPr lvl="1">
              <a:buFontTx/>
              <a:buChar char="-"/>
            </a:pPr>
            <a:r>
              <a:rPr lang="sl-SI" sz="1800" dirty="0">
                <a:latin typeface="+mj-lt"/>
              </a:rPr>
              <a:t>osnova za izračun: SSE mesečni strošek </a:t>
            </a:r>
          </a:p>
          <a:p>
            <a:pPr lvl="1">
              <a:buFontTx/>
              <a:buChar char="-"/>
            </a:pPr>
            <a:r>
              <a:rPr lang="sl-SI" sz="1800" dirty="0">
                <a:latin typeface="+mj-lt"/>
              </a:rPr>
              <a:t>ni dodatnih dokazil za uveljavljanje 40% pavšalne stopnje</a:t>
            </a:r>
          </a:p>
          <a:p>
            <a:pPr lvl="1">
              <a:buFontTx/>
              <a:buChar char="-"/>
            </a:pPr>
            <a:r>
              <a:rPr lang="sl-SI" sz="1800" dirty="0">
                <a:latin typeface="+mj-lt"/>
              </a:rPr>
              <a:t>samodejen izračun v finančnem načrtu in v IS eMA2</a:t>
            </a:r>
          </a:p>
          <a:p>
            <a:pPr>
              <a:buFontTx/>
              <a:buChar char="-"/>
            </a:pPr>
            <a:endParaRPr lang="sl-SI" dirty="0"/>
          </a:p>
          <a:p>
            <a:pPr>
              <a:buFontTx/>
              <a:buChar char="-"/>
            </a:pPr>
            <a:endParaRPr lang="sl-SI" dirty="0"/>
          </a:p>
          <a:p>
            <a:pPr>
              <a:buFontTx/>
              <a:buChar char="-"/>
            </a:pPr>
            <a:endParaRPr lang="sl-SI" dirty="0"/>
          </a:p>
          <a:p>
            <a:pPr>
              <a:buFontTx/>
              <a:buChar char="-"/>
            </a:pPr>
            <a:endParaRPr lang="sl-SI" dirty="0"/>
          </a:p>
        </p:txBody>
      </p:sp>
      <p:pic>
        <p:nvPicPr>
          <p:cNvPr id="4" name="Slika 1">
            <a:extLst>
              <a:ext uri="{FF2B5EF4-FFF2-40B4-BE49-F238E27FC236}">
                <a16:creationId xmlns:a16="http://schemas.microsoft.com/office/drawing/2014/main" id="{99BDE54B-6632-AA79-A5FC-010FB7EE15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0650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38B357-98F3-9155-8589-5D100146178B}"/>
              </a:ext>
            </a:extLst>
          </p:cNvPr>
          <p:cNvSpPr>
            <a:spLocks noGrp="1"/>
          </p:cNvSpPr>
          <p:nvPr>
            <p:ph type="title"/>
          </p:nvPr>
        </p:nvSpPr>
        <p:spPr/>
        <p:txBody>
          <a:bodyPr>
            <a:normAutofit/>
          </a:bodyPr>
          <a:lstStyle/>
          <a:p>
            <a:r>
              <a:rPr lang="sl-SI" sz="3200" b="1" dirty="0">
                <a:solidFill>
                  <a:srgbClr val="0070C0"/>
                </a:solidFill>
              </a:rPr>
              <a:t>SKLOP B – predplačilo</a:t>
            </a:r>
            <a:endParaRPr lang="sl-SI" sz="3200" dirty="0"/>
          </a:p>
        </p:txBody>
      </p:sp>
      <p:sp>
        <p:nvSpPr>
          <p:cNvPr id="3" name="Označba mesta vsebine 2">
            <a:extLst>
              <a:ext uri="{FF2B5EF4-FFF2-40B4-BE49-F238E27FC236}">
                <a16:creationId xmlns:a16="http://schemas.microsoft.com/office/drawing/2014/main" id="{8D863159-7D6B-74AE-972A-327D3082E969}"/>
              </a:ext>
            </a:extLst>
          </p:cNvPr>
          <p:cNvSpPr>
            <a:spLocks noGrp="1"/>
          </p:cNvSpPr>
          <p:nvPr>
            <p:ph idx="1"/>
          </p:nvPr>
        </p:nvSpPr>
        <p:spPr/>
        <p:txBody>
          <a:bodyPr>
            <a:normAutofit/>
          </a:bodyPr>
          <a:lstStyle/>
          <a:p>
            <a:pPr marL="0" indent="0">
              <a:buNone/>
            </a:pPr>
            <a:r>
              <a:rPr lang="sl-SI" sz="2400" b="1" dirty="0">
                <a:solidFill>
                  <a:srgbClr val="0070C0"/>
                </a:solidFill>
                <a:latin typeface="+mj-lt"/>
                <a:ea typeface="+mj-ea"/>
                <a:cs typeface="+mj-cs"/>
              </a:rPr>
              <a:t>Upravičenost do predplačila: </a:t>
            </a:r>
          </a:p>
          <a:p>
            <a:pPr marL="0" indent="0">
              <a:buNone/>
            </a:pPr>
            <a:r>
              <a:rPr lang="sl-SI" sz="2400" b="1" dirty="0">
                <a:latin typeface="+mj-lt"/>
              </a:rPr>
              <a:t>33(1(2)) člen Zakona o izvrševanju proračunov Republike Slovenije za leti 2023 in 2024 (Uradni list RS, št. 150/22, 65/23, 76/23 – ZJF-I in 97/23):</a:t>
            </a:r>
          </a:p>
          <a:p>
            <a:pPr marL="0" indent="0">
              <a:buNone/>
            </a:pPr>
            <a:r>
              <a:rPr lang="sl-SI" sz="2000" b="0" i="1" dirty="0">
                <a:solidFill>
                  <a:srgbClr val="000000"/>
                </a:solidFill>
                <a:effectLst/>
                <a:latin typeface="+mj-lt"/>
              </a:rPr>
              <a:t>za namenska sredstva EU, namenska sredstva finančnih mehanizmov in sredstva slovenske udeležbe </a:t>
            </a:r>
            <a:r>
              <a:rPr lang="sl-SI" sz="2000" b="1" i="1" dirty="0">
                <a:solidFill>
                  <a:srgbClr val="0070C0"/>
                </a:solidFill>
                <a:latin typeface="+mj-lt"/>
                <a:ea typeface="+mj-ea"/>
                <a:cs typeface="+mj-cs"/>
              </a:rPr>
              <a:t>do višine 30 odstotkov vrednosti predvidenih izplačil teh sredstev in pod pogojem</a:t>
            </a:r>
            <a:r>
              <a:rPr lang="sl-SI" sz="2000" b="0" i="1" dirty="0">
                <a:solidFill>
                  <a:srgbClr val="000000"/>
                </a:solidFill>
                <a:effectLst/>
                <a:latin typeface="+mj-lt"/>
              </a:rPr>
              <a:t>, da je </a:t>
            </a:r>
            <a:r>
              <a:rPr lang="sl-SI" sz="2000" b="1" i="1" dirty="0">
                <a:solidFill>
                  <a:srgbClr val="0070C0"/>
                </a:solidFill>
                <a:latin typeface="+mj-lt"/>
                <a:ea typeface="+mj-ea"/>
                <a:cs typeface="+mj-cs"/>
              </a:rPr>
              <a:t>prejemnik oseba zasebnega ali javnega prava</a:t>
            </a:r>
            <a:r>
              <a:rPr lang="sl-SI" b="1" dirty="0">
                <a:solidFill>
                  <a:srgbClr val="0070C0"/>
                </a:solidFill>
                <a:latin typeface="+mj-lt"/>
                <a:ea typeface="+mj-ea"/>
                <a:cs typeface="+mj-cs"/>
              </a:rPr>
              <a:t> </a:t>
            </a:r>
            <a:r>
              <a:rPr lang="sl-SI" sz="2000" b="0" i="1" dirty="0">
                <a:solidFill>
                  <a:srgbClr val="000000"/>
                </a:solidFill>
                <a:effectLst/>
                <a:latin typeface="+mj-lt"/>
              </a:rPr>
              <a:t>ter je ustanovljena in deluje kot </a:t>
            </a:r>
            <a:r>
              <a:rPr lang="sl-SI" sz="2000" b="1" i="1" dirty="0">
                <a:solidFill>
                  <a:srgbClr val="0070C0"/>
                </a:solidFill>
                <a:latin typeface="+mj-lt"/>
                <a:ea typeface="+mj-ea"/>
                <a:cs typeface="+mj-cs"/>
              </a:rPr>
              <a:t>društvo, zasebni ali javni zavod</a:t>
            </a:r>
            <a:r>
              <a:rPr lang="sl-SI" sz="2000" b="0" i="1" dirty="0">
                <a:solidFill>
                  <a:srgbClr val="000000"/>
                </a:solidFill>
                <a:effectLst/>
                <a:latin typeface="+mj-lt"/>
              </a:rPr>
              <a:t>, javna agencija s področja kulture </a:t>
            </a:r>
            <a:r>
              <a:rPr lang="sl-SI" sz="2000" b="1" i="1" dirty="0">
                <a:solidFill>
                  <a:srgbClr val="0070C0"/>
                </a:solidFill>
                <a:latin typeface="+mj-lt"/>
                <a:ea typeface="+mj-ea"/>
                <a:cs typeface="+mj-cs"/>
              </a:rPr>
              <a:t>ali ustanova.</a:t>
            </a:r>
            <a:endParaRPr lang="sl-SI" sz="2400" b="1" i="1" dirty="0">
              <a:solidFill>
                <a:srgbClr val="0070C0"/>
              </a:solidFill>
              <a:latin typeface="+mj-lt"/>
              <a:ea typeface="+mj-ea"/>
              <a:cs typeface="+mj-cs"/>
            </a:endParaRPr>
          </a:p>
          <a:p>
            <a:pPr marL="0" indent="0">
              <a:buNone/>
            </a:pPr>
            <a:endParaRPr lang="sl-SI" sz="1800" b="1" i="1" dirty="0">
              <a:solidFill>
                <a:srgbClr val="000000"/>
              </a:solidFill>
              <a:latin typeface="+mj-lt"/>
            </a:endParaRPr>
          </a:p>
          <a:p>
            <a:pPr marL="0" indent="0">
              <a:buNone/>
            </a:pPr>
            <a:r>
              <a:rPr lang="sl-SI" sz="2000" dirty="0">
                <a:solidFill>
                  <a:srgbClr val="000000"/>
                </a:solidFill>
                <a:latin typeface="+mj-lt"/>
              </a:rPr>
              <a:t>Poračun predplačila v roku 180 dni po prejemu sredstev. </a:t>
            </a:r>
            <a:endParaRPr lang="sl-SI" sz="2000" b="1" i="1" dirty="0">
              <a:solidFill>
                <a:srgbClr val="000000"/>
              </a:solidFill>
              <a:latin typeface="+mj-lt"/>
            </a:endParaRPr>
          </a:p>
          <a:p>
            <a:pPr marL="0" indent="0">
              <a:buNone/>
            </a:pPr>
            <a:endParaRPr lang="sl-SI" sz="1800" b="1" i="1" dirty="0">
              <a:solidFill>
                <a:srgbClr val="000000"/>
              </a:solidFill>
              <a:latin typeface="+mj-lt"/>
            </a:endParaRPr>
          </a:p>
          <a:p>
            <a:pPr marL="0" indent="0">
              <a:buNone/>
            </a:pPr>
            <a:r>
              <a:rPr lang="sl-SI" sz="2000" dirty="0">
                <a:solidFill>
                  <a:srgbClr val="000000"/>
                </a:solidFill>
                <a:latin typeface="+mj-lt"/>
              </a:rPr>
              <a:t>Do predplačila po zakonu </a:t>
            </a:r>
            <a:r>
              <a:rPr lang="sl-SI" sz="2000" b="1" dirty="0">
                <a:solidFill>
                  <a:srgbClr val="000000"/>
                </a:solidFill>
                <a:latin typeface="+mj-lt"/>
              </a:rPr>
              <a:t>niso</a:t>
            </a:r>
            <a:r>
              <a:rPr lang="sl-SI" sz="2000" dirty="0">
                <a:solidFill>
                  <a:srgbClr val="000000"/>
                </a:solidFill>
                <a:latin typeface="+mj-lt"/>
              </a:rPr>
              <a:t> upravičeni: sindikat, politični podmladki in mladinski sveti </a:t>
            </a:r>
          </a:p>
        </p:txBody>
      </p:sp>
      <p:pic>
        <p:nvPicPr>
          <p:cNvPr id="4" name="Slika 1">
            <a:extLst>
              <a:ext uri="{FF2B5EF4-FFF2-40B4-BE49-F238E27FC236}">
                <a16:creationId xmlns:a16="http://schemas.microsoft.com/office/drawing/2014/main" id="{9A0EF9EC-3B72-C1AA-9E06-E3EE7EE34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569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ACDA5E8-ECC4-093B-0752-B5647D46047A}"/>
              </a:ext>
            </a:extLst>
          </p:cNvPr>
          <p:cNvSpPr>
            <a:spLocks noGrp="1"/>
          </p:cNvSpPr>
          <p:nvPr>
            <p:ph type="title"/>
          </p:nvPr>
        </p:nvSpPr>
        <p:spPr/>
        <p:txBody>
          <a:bodyPr/>
          <a:lstStyle/>
          <a:p>
            <a:r>
              <a:rPr lang="sl-SI" sz="3600" b="1" dirty="0">
                <a:solidFill>
                  <a:srgbClr val="0070C0"/>
                </a:solidFill>
              </a:rPr>
              <a:t>SKLOP B – razpoložljiva sredstva </a:t>
            </a:r>
          </a:p>
        </p:txBody>
      </p:sp>
      <p:sp>
        <p:nvSpPr>
          <p:cNvPr id="3" name="Označba mesta vsebine 2">
            <a:extLst>
              <a:ext uri="{FF2B5EF4-FFF2-40B4-BE49-F238E27FC236}">
                <a16:creationId xmlns:a16="http://schemas.microsoft.com/office/drawing/2014/main" id="{7184876B-C787-DD2B-32F4-F2632CD67832}"/>
              </a:ext>
            </a:extLst>
          </p:cNvPr>
          <p:cNvSpPr>
            <a:spLocks noGrp="1"/>
          </p:cNvSpPr>
          <p:nvPr>
            <p:ph idx="1"/>
          </p:nvPr>
        </p:nvSpPr>
        <p:spPr/>
        <p:txBody>
          <a:bodyPr/>
          <a:lstStyle/>
          <a:p>
            <a:r>
              <a:rPr lang="sl-SI" sz="2400" b="1" dirty="0">
                <a:solidFill>
                  <a:srgbClr val="0070C0"/>
                </a:solidFill>
                <a:latin typeface="+mj-lt"/>
                <a:ea typeface="+mj-ea"/>
                <a:cs typeface="+mj-cs"/>
              </a:rPr>
              <a:t>Razpoložljiva sredstva na ravni javnega razpisa: </a:t>
            </a:r>
          </a:p>
          <a:p>
            <a:pPr marL="914400" lvl="2" indent="0">
              <a:buNone/>
            </a:pPr>
            <a:r>
              <a:rPr lang="sl-SI" b="1" dirty="0">
                <a:latin typeface="+mj-lt"/>
              </a:rPr>
              <a:t>4.445.658,00 EUR</a:t>
            </a:r>
            <a:r>
              <a:rPr lang="sl-SI" dirty="0">
                <a:latin typeface="+mj-lt"/>
              </a:rPr>
              <a:t>, od tega: </a:t>
            </a:r>
          </a:p>
          <a:p>
            <a:pPr marL="914400" lvl="2" indent="0">
              <a:buNone/>
            </a:pPr>
            <a:r>
              <a:rPr lang="sl-SI" sz="1800" dirty="0">
                <a:latin typeface="+mj-lt"/>
              </a:rPr>
              <a:t>KRVS: 2.356.198,74 EUR</a:t>
            </a:r>
          </a:p>
          <a:p>
            <a:pPr marL="914400" lvl="2" indent="0">
              <a:buNone/>
            </a:pPr>
            <a:r>
              <a:rPr lang="sl-SI" sz="1800" dirty="0">
                <a:latin typeface="+mj-lt"/>
              </a:rPr>
              <a:t>KRZS: 2.089.459,36 EUR</a:t>
            </a:r>
          </a:p>
          <a:p>
            <a:pPr marL="914400" lvl="2" indent="0">
              <a:buNone/>
            </a:pPr>
            <a:endParaRPr lang="sl-SI" b="1" dirty="0">
              <a:solidFill>
                <a:srgbClr val="0070C0"/>
              </a:solidFill>
              <a:latin typeface="+mj-lt"/>
              <a:ea typeface="+mj-ea"/>
              <a:cs typeface="+mj-cs"/>
            </a:endParaRPr>
          </a:p>
          <a:p>
            <a:r>
              <a:rPr lang="sl-SI" sz="2400" b="1" dirty="0">
                <a:solidFill>
                  <a:srgbClr val="0070C0"/>
                </a:solidFill>
                <a:latin typeface="+mj-lt"/>
                <a:ea typeface="+mj-ea"/>
                <a:cs typeface="+mj-cs"/>
              </a:rPr>
              <a:t>Razpoložljiva sredstva na ravni operacije: </a:t>
            </a:r>
          </a:p>
          <a:p>
            <a:pPr marL="457200" lvl="1" indent="0">
              <a:buNone/>
            </a:pPr>
            <a:r>
              <a:rPr lang="sl-SI" sz="2000" b="1" dirty="0">
                <a:solidFill>
                  <a:srgbClr val="0070C0"/>
                </a:solidFill>
                <a:latin typeface="+mj-lt"/>
                <a:ea typeface="+mj-ea"/>
                <a:cs typeface="+mj-cs"/>
              </a:rPr>
              <a:t>	</a:t>
            </a:r>
            <a:r>
              <a:rPr lang="sl-SI" sz="2000" b="1" dirty="0">
                <a:latin typeface="+mj-lt"/>
                <a:ea typeface="+mj-ea"/>
                <a:cs typeface="+mj-cs"/>
              </a:rPr>
              <a:t>87.060,40 EUR</a:t>
            </a:r>
            <a:r>
              <a:rPr lang="sl-SI" sz="2000" dirty="0">
                <a:latin typeface="+mj-lt"/>
                <a:ea typeface="+mj-ea"/>
                <a:cs typeface="+mj-cs"/>
              </a:rPr>
              <a:t>, od tega: </a:t>
            </a:r>
          </a:p>
          <a:p>
            <a:pPr marL="0" indent="0">
              <a:buNone/>
            </a:pPr>
            <a:r>
              <a:rPr lang="sl-SI" sz="2400" b="1" dirty="0">
                <a:latin typeface="+mj-lt"/>
                <a:ea typeface="+mj-ea"/>
                <a:cs typeface="+mj-cs"/>
              </a:rPr>
              <a:t>	</a:t>
            </a:r>
            <a:r>
              <a:rPr lang="sl-SI" sz="1800" dirty="0">
                <a:latin typeface="+mj-lt"/>
                <a:ea typeface="+mj-ea"/>
                <a:cs typeface="+mj-cs"/>
              </a:rPr>
              <a:t>2024: 16.850,40 EUR</a:t>
            </a:r>
          </a:p>
          <a:p>
            <a:pPr marL="0" indent="0">
              <a:buNone/>
            </a:pPr>
            <a:r>
              <a:rPr lang="sl-SI" sz="1800" dirty="0">
                <a:latin typeface="+mj-lt"/>
                <a:ea typeface="+mj-ea"/>
                <a:cs typeface="+mj-cs"/>
              </a:rPr>
              <a:t>	2025: 33.700,80 EUR</a:t>
            </a:r>
          </a:p>
          <a:p>
            <a:pPr marL="0" indent="0">
              <a:buNone/>
            </a:pPr>
            <a:r>
              <a:rPr lang="sl-SI" sz="1800" dirty="0">
                <a:latin typeface="+mj-lt"/>
                <a:ea typeface="+mj-ea"/>
                <a:cs typeface="+mj-cs"/>
              </a:rPr>
              <a:t>	2026: 33.700,80 EUR</a:t>
            </a:r>
          </a:p>
          <a:p>
            <a:pPr marL="0" indent="0">
              <a:buNone/>
            </a:pPr>
            <a:r>
              <a:rPr lang="sl-SI" sz="1800" dirty="0">
                <a:latin typeface="+mj-lt"/>
                <a:ea typeface="+mj-ea"/>
                <a:cs typeface="+mj-cs"/>
              </a:rPr>
              <a:t>	2027: 2.808,40 EUR</a:t>
            </a:r>
          </a:p>
          <a:p>
            <a:endParaRPr lang="sl-SI" b="1" dirty="0">
              <a:solidFill>
                <a:srgbClr val="0070C0"/>
              </a:solidFill>
              <a:latin typeface="+mj-lt"/>
              <a:ea typeface="+mj-ea"/>
              <a:cs typeface="+mj-cs"/>
            </a:endParaRPr>
          </a:p>
          <a:p>
            <a:pPr marL="914400" lvl="2" indent="0">
              <a:buNone/>
            </a:pPr>
            <a:endParaRPr lang="sl-SI" dirty="0"/>
          </a:p>
        </p:txBody>
      </p:sp>
      <p:pic>
        <p:nvPicPr>
          <p:cNvPr id="4" name="Slika 1">
            <a:extLst>
              <a:ext uri="{FF2B5EF4-FFF2-40B4-BE49-F238E27FC236}">
                <a16:creationId xmlns:a16="http://schemas.microsoft.com/office/drawing/2014/main" id="{36CEB8F6-609F-A1D6-CDF4-FEEBDC3687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080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EA02C6-6ADF-68FE-2EE3-420CB1DC05E9}"/>
              </a:ext>
            </a:extLst>
          </p:cNvPr>
          <p:cNvSpPr>
            <a:spLocks noGrp="1"/>
          </p:cNvSpPr>
          <p:nvPr>
            <p:ph type="title"/>
          </p:nvPr>
        </p:nvSpPr>
        <p:spPr/>
        <p:txBody>
          <a:bodyPr>
            <a:normAutofit/>
          </a:bodyPr>
          <a:lstStyle/>
          <a:p>
            <a:r>
              <a:rPr lang="sl-SI" sz="3200" b="1" dirty="0">
                <a:solidFill>
                  <a:srgbClr val="0070C0"/>
                </a:solidFill>
              </a:rPr>
              <a:t>SKLOP B – finančni načrt – TABELA I.</a:t>
            </a:r>
            <a:r>
              <a:rPr lang="sl-SI" sz="4000" b="1" dirty="0">
                <a:solidFill>
                  <a:srgbClr val="0070C0"/>
                </a:solidFill>
              </a:rPr>
              <a:t>	</a:t>
            </a:r>
            <a:endParaRPr lang="sl-SI" sz="4000" dirty="0"/>
          </a:p>
        </p:txBody>
      </p:sp>
      <p:pic>
        <p:nvPicPr>
          <p:cNvPr id="4" name="Slika 1">
            <a:extLst>
              <a:ext uri="{FF2B5EF4-FFF2-40B4-BE49-F238E27FC236}">
                <a16:creationId xmlns:a16="http://schemas.microsoft.com/office/drawing/2014/main" id="{E094F062-2B13-197A-15B3-FFFBD0CBF9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Slika 5">
            <a:extLst>
              <a:ext uri="{FF2B5EF4-FFF2-40B4-BE49-F238E27FC236}">
                <a16:creationId xmlns:a16="http://schemas.microsoft.com/office/drawing/2014/main" id="{C6C37A9F-7EA6-C8F0-0E5E-060063BE57B1}"/>
              </a:ext>
            </a:extLst>
          </p:cNvPr>
          <p:cNvPicPr>
            <a:picLocks noChangeAspect="1"/>
          </p:cNvPicPr>
          <p:nvPr/>
        </p:nvPicPr>
        <p:blipFill>
          <a:blip r:embed="rId3"/>
          <a:stretch>
            <a:fillRect/>
          </a:stretch>
        </p:blipFill>
        <p:spPr>
          <a:xfrm>
            <a:off x="566109" y="2256798"/>
            <a:ext cx="11149430" cy="3884422"/>
          </a:xfrm>
          <a:prstGeom prst="rect">
            <a:avLst/>
          </a:prstGeom>
        </p:spPr>
      </p:pic>
      <p:sp>
        <p:nvSpPr>
          <p:cNvPr id="8" name="PoljeZBesedilom 7">
            <a:extLst>
              <a:ext uri="{FF2B5EF4-FFF2-40B4-BE49-F238E27FC236}">
                <a16:creationId xmlns:a16="http://schemas.microsoft.com/office/drawing/2014/main" id="{E96F1840-037D-B0B3-0C48-BCD615284025}"/>
              </a:ext>
            </a:extLst>
          </p:cNvPr>
          <p:cNvSpPr txBox="1"/>
          <p:nvPr/>
        </p:nvSpPr>
        <p:spPr>
          <a:xfrm>
            <a:off x="838200" y="1490633"/>
            <a:ext cx="6824472" cy="461665"/>
          </a:xfrm>
          <a:prstGeom prst="rect">
            <a:avLst/>
          </a:prstGeom>
          <a:noFill/>
        </p:spPr>
        <p:txBody>
          <a:bodyPr wrap="square">
            <a:spAutoFit/>
          </a:bodyPr>
          <a:lstStyle/>
          <a:p>
            <a:r>
              <a:rPr lang="sl-SI" sz="2400" dirty="0"/>
              <a:t>Primer za zaposlitev za polni delovni čas (100%):</a:t>
            </a:r>
            <a:r>
              <a:rPr lang="sl-SI" sz="2000" dirty="0"/>
              <a:t>	</a:t>
            </a:r>
          </a:p>
        </p:txBody>
      </p:sp>
    </p:spTree>
    <p:extLst>
      <p:ext uri="{BB962C8B-B14F-4D97-AF65-F5344CB8AC3E}">
        <p14:creationId xmlns:p14="http://schemas.microsoft.com/office/powerpoint/2010/main" val="36584702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D95C1A7-2A6C-07C4-19CE-05997CD5EB9B}"/>
              </a:ext>
            </a:extLst>
          </p:cNvPr>
          <p:cNvSpPr>
            <a:spLocks noGrp="1"/>
          </p:cNvSpPr>
          <p:nvPr>
            <p:ph type="title"/>
          </p:nvPr>
        </p:nvSpPr>
        <p:spPr>
          <a:xfrm>
            <a:off x="637032" y="333581"/>
            <a:ext cx="10515600" cy="1325563"/>
          </a:xfrm>
        </p:spPr>
        <p:txBody>
          <a:bodyPr>
            <a:normAutofit/>
          </a:bodyPr>
          <a:lstStyle/>
          <a:p>
            <a:r>
              <a:rPr lang="sl-SI" sz="3600" b="1" dirty="0">
                <a:solidFill>
                  <a:srgbClr val="0070C0"/>
                </a:solidFill>
              </a:rPr>
              <a:t>SKLOP B – finančni načrt – TABELA II.</a:t>
            </a:r>
            <a:r>
              <a:rPr lang="sl-SI" sz="4000" b="1" dirty="0">
                <a:solidFill>
                  <a:srgbClr val="0070C0"/>
                </a:solidFill>
              </a:rPr>
              <a:t>	</a:t>
            </a:r>
            <a:endParaRPr lang="sl-SI" sz="4000" dirty="0"/>
          </a:p>
        </p:txBody>
      </p:sp>
      <p:sp>
        <p:nvSpPr>
          <p:cNvPr id="3" name="Označba mesta vsebine 2">
            <a:extLst>
              <a:ext uri="{FF2B5EF4-FFF2-40B4-BE49-F238E27FC236}">
                <a16:creationId xmlns:a16="http://schemas.microsoft.com/office/drawing/2014/main" id="{9184DCB5-D7B5-1497-B5C9-F59BAC890BC0}"/>
              </a:ext>
            </a:extLst>
          </p:cNvPr>
          <p:cNvSpPr>
            <a:spLocks noGrp="1"/>
          </p:cNvSpPr>
          <p:nvPr>
            <p:ph idx="1"/>
          </p:nvPr>
        </p:nvSpPr>
        <p:spPr>
          <a:xfrm>
            <a:off x="771144" y="1552985"/>
            <a:ext cx="10515600" cy="4351338"/>
          </a:xfrm>
        </p:spPr>
        <p:txBody>
          <a:bodyPr/>
          <a:lstStyle/>
          <a:p>
            <a:pPr marL="0" indent="0">
              <a:buNone/>
            </a:pPr>
            <a:r>
              <a:rPr lang="sl-SI" dirty="0"/>
              <a:t>Primer za zaposlitev za polni delovni čas (100%):			</a:t>
            </a:r>
          </a:p>
          <a:p>
            <a:pPr marL="0" indent="0">
              <a:buNone/>
            </a:pPr>
            <a:r>
              <a:rPr lang="sl-SI" sz="3600" b="1" dirty="0">
                <a:solidFill>
                  <a:srgbClr val="0070C0"/>
                </a:solidFill>
                <a:latin typeface="+mj-lt"/>
                <a:ea typeface="+mj-ea"/>
                <a:cs typeface="+mj-cs"/>
              </a:rPr>
              <a:t>    </a:t>
            </a:r>
            <a:r>
              <a:rPr lang="sl-SI" sz="3200" b="1" u="sng" dirty="0">
                <a:solidFill>
                  <a:srgbClr val="0070C0"/>
                </a:solidFill>
                <a:latin typeface="+mj-lt"/>
                <a:ea typeface="+mj-ea"/>
                <a:cs typeface="+mj-cs"/>
              </a:rPr>
              <a:t>VZHOD: </a:t>
            </a:r>
            <a:endParaRPr lang="sl-SI" sz="3600" b="1" u="sng" dirty="0">
              <a:solidFill>
                <a:srgbClr val="0070C0"/>
              </a:solidFill>
              <a:latin typeface="+mj-lt"/>
              <a:ea typeface="+mj-ea"/>
              <a:cs typeface="+mj-cs"/>
            </a:endParaRPr>
          </a:p>
        </p:txBody>
      </p:sp>
      <p:pic>
        <p:nvPicPr>
          <p:cNvPr id="4" name="Slika 1">
            <a:extLst>
              <a:ext uri="{FF2B5EF4-FFF2-40B4-BE49-F238E27FC236}">
                <a16:creationId xmlns:a16="http://schemas.microsoft.com/office/drawing/2014/main" id="{106AB293-F973-B092-02D3-D1A8DE105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Slika 7">
            <a:extLst>
              <a:ext uri="{FF2B5EF4-FFF2-40B4-BE49-F238E27FC236}">
                <a16:creationId xmlns:a16="http://schemas.microsoft.com/office/drawing/2014/main" id="{5A11B93F-D904-AE1F-8ED4-5738C504A849}"/>
              </a:ext>
            </a:extLst>
          </p:cNvPr>
          <p:cNvPicPr>
            <a:picLocks noChangeAspect="1"/>
          </p:cNvPicPr>
          <p:nvPr/>
        </p:nvPicPr>
        <p:blipFill>
          <a:blip r:embed="rId3"/>
          <a:stretch>
            <a:fillRect/>
          </a:stretch>
        </p:blipFill>
        <p:spPr>
          <a:xfrm>
            <a:off x="1210056" y="3176086"/>
            <a:ext cx="3257550" cy="352425"/>
          </a:xfrm>
          <a:prstGeom prst="rect">
            <a:avLst/>
          </a:prstGeom>
        </p:spPr>
      </p:pic>
      <p:pic>
        <p:nvPicPr>
          <p:cNvPr id="10" name="Slika 9">
            <a:extLst>
              <a:ext uri="{FF2B5EF4-FFF2-40B4-BE49-F238E27FC236}">
                <a16:creationId xmlns:a16="http://schemas.microsoft.com/office/drawing/2014/main" id="{3A35D43B-8E0E-66E5-7930-14F24A72E7F5}"/>
              </a:ext>
            </a:extLst>
          </p:cNvPr>
          <p:cNvPicPr>
            <a:picLocks noChangeAspect="1"/>
          </p:cNvPicPr>
          <p:nvPr/>
        </p:nvPicPr>
        <p:blipFill>
          <a:blip r:embed="rId4"/>
          <a:stretch>
            <a:fillRect/>
          </a:stretch>
        </p:blipFill>
        <p:spPr>
          <a:xfrm>
            <a:off x="1100328" y="3837056"/>
            <a:ext cx="9344025" cy="2143125"/>
          </a:xfrm>
          <a:prstGeom prst="rect">
            <a:avLst/>
          </a:prstGeom>
        </p:spPr>
      </p:pic>
      <p:sp>
        <p:nvSpPr>
          <p:cNvPr id="6" name="PoljeZBesedilom 5">
            <a:extLst>
              <a:ext uri="{FF2B5EF4-FFF2-40B4-BE49-F238E27FC236}">
                <a16:creationId xmlns:a16="http://schemas.microsoft.com/office/drawing/2014/main" id="{79DD27F0-925E-2287-A9CC-F2F2648C9409}"/>
              </a:ext>
            </a:extLst>
          </p:cNvPr>
          <p:cNvSpPr txBox="1"/>
          <p:nvPr/>
        </p:nvSpPr>
        <p:spPr>
          <a:xfrm>
            <a:off x="771144" y="2651613"/>
            <a:ext cx="6928104" cy="369332"/>
          </a:xfrm>
          <a:prstGeom prst="rect">
            <a:avLst/>
          </a:prstGeom>
          <a:noFill/>
        </p:spPr>
        <p:txBody>
          <a:bodyPr wrap="square">
            <a:spAutoFit/>
          </a:bodyPr>
          <a:lstStyle/>
          <a:p>
            <a:pPr marL="0" indent="0">
              <a:buNone/>
            </a:pPr>
            <a:r>
              <a:rPr lang="sl-SI" sz="1800" dirty="0"/>
              <a:t>Dinamika sofinanciranja, ki bo določena v pogodbi o sofinanciranju: </a:t>
            </a:r>
          </a:p>
        </p:txBody>
      </p:sp>
    </p:spTree>
    <p:extLst>
      <p:ext uri="{BB962C8B-B14F-4D97-AF65-F5344CB8AC3E}">
        <p14:creationId xmlns:p14="http://schemas.microsoft.com/office/powerpoint/2010/main" val="16980336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D95C1A7-2A6C-07C4-19CE-05997CD5EB9B}"/>
              </a:ext>
            </a:extLst>
          </p:cNvPr>
          <p:cNvSpPr>
            <a:spLocks noGrp="1"/>
          </p:cNvSpPr>
          <p:nvPr>
            <p:ph type="title"/>
          </p:nvPr>
        </p:nvSpPr>
        <p:spPr>
          <a:xfrm>
            <a:off x="637032" y="333581"/>
            <a:ext cx="10515600" cy="1325563"/>
          </a:xfrm>
        </p:spPr>
        <p:txBody>
          <a:bodyPr>
            <a:normAutofit/>
          </a:bodyPr>
          <a:lstStyle/>
          <a:p>
            <a:r>
              <a:rPr lang="sl-SI" sz="3600" b="1" dirty="0">
                <a:solidFill>
                  <a:srgbClr val="0070C0"/>
                </a:solidFill>
              </a:rPr>
              <a:t>SKLOP B – finančni načrt – TABELA II.</a:t>
            </a:r>
            <a:r>
              <a:rPr lang="sl-SI" sz="4000" b="1" dirty="0">
                <a:solidFill>
                  <a:srgbClr val="0070C0"/>
                </a:solidFill>
              </a:rPr>
              <a:t>	</a:t>
            </a:r>
            <a:endParaRPr lang="sl-SI" sz="4000" dirty="0"/>
          </a:p>
        </p:txBody>
      </p:sp>
      <p:sp>
        <p:nvSpPr>
          <p:cNvPr id="3" name="Označba mesta vsebine 2">
            <a:extLst>
              <a:ext uri="{FF2B5EF4-FFF2-40B4-BE49-F238E27FC236}">
                <a16:creationId xmlns:a16="http://schemas.microsoft.com/office/drawing/2014/main" id="{9184DCB5-D7B5-1497-B5C9-F59BAC890BC0}"/>
              </a:ext>
            </a:extLst>
          </p:cNvPr>
          <p:cNvSpPr>
            <a:spLocks noGrp="1"/>
          </p:cNvSpPr>
          <p:nvPr>
            <p:ph idx="1"/>
          </p:nvPr>
        </p:nvSpPr>
        <p:spPr>
          <a:xfrm>
            <a:off x="771144" y="1552985"/>
            <a:ext cx="10515600" cy="4351338"/>
          </a:xfrm>
        </p:spPr>
        <p:txBody>
          <a:bodyPr/>
          <a:lstStyle/>
          <a:p>
            <a:pPr marL="0" indent="0">
              <a:buNone/>
            </a:pPr>
            <a:r>
              <a:rPr lang="sl-SI" dirty="0"/>
              <a:t>Primer za zaposlitev za polni delovni čas (100%):			</a:t>
            </a:r>
          </a:p>
          <a:p>
            <a:pPr marL="0" indent="0">
              <a:buNone/>
            </a:pPr>
            <a:r>
              <a:rPr lang="sl-SI" sz="3600" b="1" dirty="0">
                <a:solidFill>
                  <a:srgbClr val="0070C0"/>
                </a:solidFill>
                <a:latin typeface="+mj-lt"/>
                <a:ea typeface="+mj-ea"/>
                <a:cs typeface="+mj-cs"/>
              </a:rPr>
              <a:t>    </a:t>
            </a:r>
            <a:r>
              <a:rPr lang="sl-SI" sz="3200" b="1" u="sng" dirty="0">
                <a:solidFill>
                  <a:srgbClr val="0070C0"/>
                </a:solidFill>
                <a:latin typeface="+mj-lt"/>
                <a:ea typeface="+mj-ea"/>
                <a:cs typeface="+mj-cs"/>
              </a:rPr>
              <a:t>ZAHOD: </a:t>
            </a:r>
          </a:p>
          <a:p>
            <a:pPr marL="0" indent="0">
              <a:buNone/>
            </a:pPr>
            <a:r>
              <a:rPr lang="sl-SI" sz="1800" dirty="0"/>
              <a:t>Dinamika sofinanciranja, ki bo določena v pogodbi o sofinanciranju: </a:t>
            </a:r>
          </a:p>
        </p:txBody>
      </p:sp>
      <p:pic>
        <p:nvPicPr>
          <p:cNvPr id="4" name="Slika 1">
            <a:extLst>
              <a:ext uri="{FF2B5EF4-FFF2-40B4-BE49-F238E27FC236}">
                <a16:creationId xmlns:a16="http://schemas.microsoft.com/office/drawing/2014/main" id="{106AB293-F973-B092-02D3-D1A8DE105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Slika 7">
            <a:extLst>
              <a:ext uri="{FF2B5EF4-FFF2-40B4-BE49-F238E27FC236}">
                <a16:creationId xmlns:a16="http://schemas.microsoft.com/office/drawing/2014/main" id="{5A11B93F-D904-AE1F-8ED4-5738C504A849}"/>
              </a:ext>
            </a:extLst>
          </p:cNvPr>
          <p:cNvPicPr>
            <a:picLocks noChangeAspect="1"/>
          </p:cNvPicPr>
          <p:nvPr/>
        </p:nvPicPr>
        <p:blipFill>
          <a:blip r:embed="rId3"/>
          <a:stretch>
            <a:fillRect/>
          </a:stretch>
        </p:blipFill>
        <p:spPr>
          <a:xfrm>
            <a:off x="862584" y="3107145"/>
            <a:ext cx="3257550" cy="352425"/>
          </a:xfrm>
          <a:prstGeom prst="rect">
            <a:avLst/>
          </a:prstGeom>
        </p:spPr>
      </p:pic>
      <p:pic>
        <p:nvPicPr>
          <p:cNvPr id="9" name="Slika 8">
            <a:extLst>
              <a:ext uri="{FF2B5EF4-FFF2-40B4-BE49-F238E27FC236}">
                <a16:creationId xmlns:a16="http://schemas.microsoft.com/office/drawing/2014/main" id="{A7D97A16-B856-4871-5AB2-05E6BAF4230C}"/>
              </a:ext>
            </a:extLst>
          </p:cNvPr>
          <p:cNvPicPr>
            <a:picLocks noChangeAspect="1"/>
          </p:cNvPicPr>
          <p:nvPr/>
        </p:nvPicPr>
        <p:blipFill>
          <a:blip r:embed="rId4"/>
          <a:stretch>
            <a:fillRect/>
          </a:stretch>
        </p:blipFill>
        <p:spPr>
          <a:xfrm>
            <a:off x="862584" y="3427961"/>
            <a:ext cx="10207371" cy="2465826"/>
          </a:xfrm>
          <a:prstGeom prst="rect">
            <a:avLst/>
          </a:prstGeom>
        </p:spPr>
      </p:pic>
    </p:spTree>
    <p:extLst>
      <p:ext uri="{BB962C8B-B14F-4D97-AF65-F5344CB8AC3E}">
        <p14:creationId xmlns:p14="http://schemas.microsoft.com/office/powerpoint/2010/main" val="1281004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3F49BAB-6626-892C-0F27-22A1A25E07CB}"/>
              </a:ext>
            </a:extLst>
          </p:cNvPr>
          <p:cNvSpPr>
            <a:spLocks noGrp="1"/>
          </p:cNvSpPr>
          <p:nvPr>
            <p:ph type="title"/>
          </p:nvPr>
        </p:nvSpPr>
        <p:spPr/>
        <p:txBody>
          <a:bodyPr>
            <a:normAutofit/>
          </a:bodyPr>
          <a:lstStyle/>
          <a:p>
            <a:r>
              <a:rPr lang="sl-SI" sz="3600" b="1" dirty="0">
                <a:solidFill>
                  <a:srgbClr val="0070C0"/>
                </a:solidFill>
              </a:rPr>
              <a:t>Sklop B – izplačilo sredstev</a:t>
            </a:r>
            <a:endParaRPr lang="sl-SI" sz="3600" dirty="0"/>
          </a:p>
        </p:txBody>
      </p:sp>
      <p:sp>
        <p:nvSpPr>
          <p:cNvPr id="3" name="Označba mesta vsebine 2">
            <a:extLst>
              <a:ext uri="{FF2B5EF4-FFF2-40B4-BE49-F238E27FC236}">
                <a16:creationId xmlns:a16="http://schemas.microsoft.com/office/drawing/2014/main" id="{86F334E2-5C71-7EB9-FA4A-688DA06B30B1}"/>
              </a:ext>
            </a:extLst>
          </p:cNvPr>
          <p:cNvSpPr>
            <a:spLocks noGrp="1"/>
          </p:cNvSpPr>
          <p:nvPr>
            <p:ph idx="1"/>
          </p:nvPr>
        </p:nvSpPr>
        <p:spPr/>
        <p:txBody>
          <a:bodyPr>
            <a:normAutofit/>
          </a:bodyPr>
          <a:lstStyle/>
          <a:p>
            <a:r>
              <a:rPr lang="sl-SI" sz="2400" dirty="0">
                <a:latin typeface="+mj-lt"/>
              </a:rPr>
              <a:t>Podlaga za izplačilo sredstev je pravilno, popolno in pravočasno izpolnjen zahtevek za izplačilo (ZZI) z obveznimi prilogami. </a:t>
            </a:r>
          </a:p>
          <a:p>
            <a:r>
              <a:rPr lang="sl-SI" sz="2400" dirty="0">
                <a:latin typeface="+mj-lt"/>
              </a:rPr>
              <a:t>Upravičenec posreduje ministrstvu ZZI </a:t>
            </a:r>
            <a:r>
              <a:rPr lang="sl-SI" sz="2400" b="1" dirty="0">
                <a:latin typeface="+mj-lt"/>
              </a:rPr>
              <a:t>15 dni po zaključku vsakega trimesečnega obdobja </a:t>
            </a:r>
            <a:r>
              <a:rPr lang="sl-SI" sz="2400" dirty="0">
                <a:latin typeface="+mj-lt"/>
              </a:rPr>
              <a:t>od datuma podpisa pogodbe o sofinanciranju. </a:t>
            </a:r>
          </a:p>
          <a:p>
            <a:r>
              <a:rPr lang="sl-SI" sz="2400" dirty="0">
                <a:latin typeface="+mj-lt"/>
              </a:rPr>
              <a:t>Ministrstvo bo sredstva nakazalo upravičencu na podlagi pravilnih in popolnih ter v roku predloženih zahtevkov za izplačilo. </a:t>
            </a:r>
          </a:p>
          <a:p>
            <a:r>
              <a:rPr lang="sl-SI" sz="2400" dirty="0">
                <a:latin typeface="+mj-lt"/>
              </a:rPr>
              <a:t>Upravičenec, ki ni upravičen do predplačila zadnji ZZI v koledarskem letu odda decembra (za uveljavljanje stroškov do vključno novembra)</a:t>
            </a:r>
          </a:p>
        </p:txBody>
      </p:sp>
      <p:pic>
        <p:nvPicPr>
          <p:cNvPr id="4" name="Slika 1">
            <a:extLst>
              <a:ext uri="{FF2B5EF4-FFF2-40B4-BE49-F238E27FC236}">
                <a16:creationId xmlns:a16="http://schemas.microsoft.com/office/drawing/2014/main" id="{0E2B8A3D-7C22-4E5F-C242-61E4EC7741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2521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34AEF6-C02D-268D-8842-4C3B1E045D05}"/>
              </a:ext>
            </a:extLst>
          </p:cNvPr>
          <p:cNvSpPr>
            <a:spLocks noGrp="1"/>
          </p:cNvSpPr>
          <p:nvPr>
            <p:ph type="title"/>
          </p:nvPr>
        </p:nvSpPr>
        <p:spPr>
          <a:xfrm>
            <a:off x="838200" y="365125"/>
            <a:ext cx="10515600" cy="1146683"/>
          </a:xfrm>
        </p:spPr>
        <p:txBody>
          <a:bodyPr>
            <a:normAutofit/>
          </a:bodyPr>
          <a:lstStyle/>
          <a:p>
            <a:r>
              <a:rPr lang="sl-SI" sz="2800" b="1" dirty="0">
                <a:solidFill>
                  <a:srgbClr val="0070C0"/>
                </a:solidFill>
              </a:rPr>
              <a:t>SKLOP B – pogoji za kandidiranje na razpisu </a:t>
            </a:r>
            <a:endParaRPr lang="sl-SI" sz="2800" dirty="0"/>
          </a:p>
        </p:txBody>
      </p:sp>
      <p:sp>
        <p:nvSpPr>
          <p:cNvPr id="3" name="Označba mesta vsebine 2">
            <a:extLst>
              <a:ext uri="{FF2B5EF4-FFF2-40B4-BE49-F238E27FC236}">
                <a16:creationId xmlns:a16="http://schemas.microsoft.com/office/drawing/2014/main" id="{07338D2B-5658-DFF5-65B7-A612CBC27A7B}"/>
              </a:ext>
            </a:extLst>
          </p:cNvPr>
          <p:cNvSpPr>
            <a:spLocks noGrp="1"/>
          </p:cNvSpPr>
          <p:nvPr>
            <p:ph idx="1"/>
          </p:nvPr>
        </p:nvSpPr>
        <p:spPr>
          <a:xfrm>
            <a:off x="838200" y="1447673"/>
            <a:ext cx="10515600" cy="4351338"/>
          </a:xfrm>
        </p:spPr>
        <p:txBody>
          <a:bodyPr>
            <a:normAutofit/>
          </a:bodyPr>
          <a:lstStyle/>
          <a:p>
            <a:pPr marL="0" indent="0">
              <a:buNone/>
            </a:pPr>
            <a:r>
              <a:rPr lang="sl-SI" sz="2000" dirty="0"/>
              <a:t>Splošni pogoji za prijavitelja: </a:t>
            </a:r>
          </a:p>
        </p:txBody>
      </p:sp>
      <p:pic>
        <p:nvPicPr>
          <p:cNvPr id="4" name="Slika 1">
            <a:extLst>
              <a:ext uri="{FF2B5EF4-FFF2-40B4-BE49-F238E27FC236}">
                <a16:creationId xmlns:a16="http://schemas.microsoft.com/office/drawing/2014/main" id="{EB1C96C9-E388-54C1-C926-60F4AEA54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253F8CBB-C276-6F7F-E434-18751C8EC5F3}"/>
              </a:ext>
            </a:extLst>
          </p:cNvPr>
          <p:cNvGraphicFramePr>
            <a:graphicFrameLocks noGrp="1"/>
          </p:cNvGraphicFramePr>
          <p:nvPr>
            <p:extLst>
              <p:ext uri="{D42A27DB-BD31-4B8C-83A1-F6EECF244321}">
                <p14:modId xmlns:p14="http://schemas.microsoft.com/office/powerpoint/2010/main" val="2109762011"/>
              </p:ext>
            </p:extLst>
          </p:nvPr>
        </p:nvGraphicFramePr>
        <p:xfrm>
          <a:off x="944880" y="1944962"/>
          <a:ext cx="10265240" cy="4577080"/>
        </p:xfrm>
        <a:graphic>
          <a:graphicData uri="http://schemas.openxmlformats.org/drawingml/2006/table">
            <a:tbl>
              <a:tblPr firstRow="1" bandRow="1">
                <a:tableStyleId>{7DF18680-E054-41AD-8BC1-D1AEF772440D}</a:tableStyleId>
              </a:tblPr>
              <a:tblGrid>
                <a:gridCol w="1641660">
                  <a:extLst>
                    <a:ext uri="{9D8B030D-6E8A-4147-A177-3AD203B41FA5}">
                      <a16:colId xmlns:a16="http://schemas.microsoft.com/office/drawing/2014/main" val="3498149495"/>
                    </a:ext>
                  </a:extLst>
                </a:gridCol>
                <a:gridCol w="5201833">
                  <a:extLst>
                    <a:ext uri="{9D8B030D-6E8A-4147-A177-3AD203B41FA5}">
                      <a16:colId xmlns:a16="http://schemas.microsoft.com/office/drawing/2014/main" val="642996222"/>
                    </a:ext>
                  </a:extLst>
                </a:gridCol>
                <a:gridCol w="3421747">
                  <a:extLst>
                    <a:ext uri="{9D8B030D-6E8A-4147-A177-3AD203B41FA5}">
                      <a16:colId xmlns:a16="http://schemas.microsoft.com/office/drawing/2014/main" val="1749591674"/>
                    </a:ext>
                  </a:extLst>
                </a:gridCol>
              </a:tblGrid>
              <a:tr h="370840">
                <a:tc rowSpan="4">
                  <a:txBody>
                    <a:bodyPr/>
                    <a:lstStyle/>
                    <a:p>
                      <a:r>
                        <a:rPr lang="sl-SI" dirty="0">
                          <a:latin typeface="+mj-lt"/>
                        </a:rPr>
                        <a:t>Pogoj: Ustreznost in sposobnost prijavitelja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370840">
                <a:tc vMerge="1">
                  <a:txBody>
                    <a:bodyPr/>
                    <a:lstStyle/>
                    <a:p>
                      <a:endParaRPr lang="sl-SI" dirty="0"/>
                    </a:p>
                  </a:txBody>
                  <a:tcPr/>
                </a:tc>
                <a:tc>
                  <a:txBody>
                    <a:bodyPr/>
                    <a:lstStyle/>
                    <a:p>
                      <a:r>
                        <a:rPr lang="sl-SI" sz="1400" dirty="0">
                          <a:latin typeface="+mj-lt"/>
                        </a:rPr>
                        <a:t>Prijavitelj je:</a:t>
                      </a:r>
                    </a:p>
                    <a:p>
                      <a:pPr marL="285750" indent="-285750">
                        <a:buFont typeface="Arial" panose="020B0604020202020204" pitchFamily="34" charset="0"/>
                        <a:buChar char="•"/>
                      </a:pPr>
                      <a:r>
                        <a:rPr lang="sl-SI" sz="1400" dirty="0">
                          <a:latin typeface="+mj-lt"/>
                        </a:rPr>
                        <a:t>organizacija, ki ima </a:t>
                      </a:r>
                      <a:r>
                        <a:rPr lang="sl-SI" sz="1400" u="sng" dirty="0">
                          <a:latin typeface="+mj-lt"/>
                        </a:rPr>
                        <a:t>na dan objave javnega razpisa </a:t>
                      </a:r>
                      <a:r>
                        <a:rPr lang="sl-SI" sz="1400" dirty="0">
                          <a:latin typeface="+mj-lt"/>
                        </a:rPr>
                        <a:t>status organizacije v javnem interesu v mladinskem sektorju skladno z 11. in 12. členom ZJIMS ali s 7. členom </a:t>
                      </a:r>
                      <a:r>
                        <a:rPr lang="sl-SI" sz="1400" dirty="0" err="1">
                          <a:latin typeface="+mj-lt"/>
                        </a:rPr>
                        <a:t>ZNOrg</a:t>
                      </a:r>
                      <a:r>
                        <a:rPr lang="sl-SI" sz="1400" dirty="0">
                          <a:latin typeface="+mj-lt"/>
                        </a:rPr>
                        <a:t> ali</a:t>
                      </a:r>
                    </a:p>
                    <a:p>
                      <a:pPr marL="0" indent="0">
                        <a:buFont typeface="Arial" panose="020B0604020202020204" pitchFamily="34" charset="0"/>
                        <a:buNone/>
                      </a:pPr>
                      <a:endParaRPr lang="sl-SI" sz="1400" dirty="0">
                        <a:latin typeface="+mj-lt"/>
                      </a:endParaRPr>
                    </a:p>
                    <a:p>
                      <a:pPr marL="285750" indent="-285750">
                        <a:buFont typeface="Arial" panose="020B0604020202020204" pitchFamily="34" charset="0"/>
                        <a:buChar char="•"/>
                      </a:pPr>
                      <a:r>
                        <a:rPr lang="sl-SI" sz="1400" dirty="0">
                          <a:latin typeface="+mj-lt"/>
                        </a:rPr>
                        <a:t>javni zavod, ki deluje v mladinskem sektorju in v okviru katerega je zagotovljena avtonomija mladih ali</a:t>
                      </a:r>
                    </a:p>
                    <a:p>
                      <a:pPr marL="0" indent="0">
                        <a:buFont typeface="Arial" panose="020B0604020202020204" pitchFamily="34" charset="0"/>
                        <a:buNone/>
                      </a:pPr>
                      <a:endParaRPr lang="sl-SI" sz="1400" dirty="0">
                        <a:latin typeface="+mj-lt"/>
                      </a:endParaRPr>
                    </a:p>
                    <a:p>
                      <a:pPr marL="285750" indent="-285750">
                        <a:buFont typeface="Arial" panose="020B0604020202020204" pitchFamily="34" charset="0"/>
                        <a:buChar char="•"/>
                      </a:pPr>
                      <a:r>
                        <a:rPr lang="sl-SI" sz="1400" dirty="0">
                          <a:latin typeface="+mj-lt"/>
                        </a:rPr>
                        <a:t>mladinski svet, ki je </a:t>
                      </a:r>
                      <a:r>
                        <a:rPr lang="sl-SI" sz="1400" u="sng" dirty="0">
                          <a:latin typeface="+mj-lt"/>
                        </a:rPr>
                        <a:t>na dan objave javnega razpisa </a:t>
                      </a:r>
                      <a:r>
                        <a:rPr lang="sl-SI" sz="1400" dirty="0">
                          <a:latin typeface="+mj-lt"/>
                        </a:rPr>
                        <a:t>vpisan v uradni evidenci registra mladinskih svetov pri Uradu RS za mladino</a:t>
                      </a:r>
                    </a:p>
                    <a:p>
                      <a:endParaRPr lang="sl-SI" sz="1400" dirty="0">
                        <a:latin typeface="+mj-lt"/>
                      </a:endParaRPr>
                    </a:p>
                  </a:txBody>
                  <a:tcPr/>
                </a:tc>
                <a:tc>
                  <a:txBody>
                    <a:bodyPr/>
                    <a:lstStyle/>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prve alineje</a:t>
                      </a:r>
                      <a:r>
                        <a:rPr lang="sl-SI" sz="1200" b="1" kern="1200" dirty="0">
                          <a:solidFill>
                            <a:schemeClr val="dk1"/>
                          </a:solidFill>
                          <a:effectLst/>
                          <a:latin typeface="+mj-lt"/>
                          <a:ea typeface="+mn-ea"/>
                          <a:cs typeface="+mn-cs"/>
                        </a:rPr>
                        <a:t> </a:t>
                      </a:r>
                      <a:r>
                        <a:rPr lang="sl-SI" sz="1200" kern="1200" dirty="0">
                          <a:solidFill>
                            <a:schemeClr val="dk1"/>
                          </a:solidFill>
                          <a:effectLst/>
                          <a:latin typeface="+mj-lt"/>
                          <a:ea typeface="+mn-ea"/>
                          <a:cs typeface="+mn-cs"/>
                        </a:rPr>
                        <a:t>se pogoj preveri v </a:t>
                      </a:r>
                      <a:r>
                        <a:rPr lang="sl-SI" sz="1200" kern="1200" dirty="0">
                          <a:solidFill>
                            <a:schemeClr val="dk1"/>
                          </a:solidFill>
                          <a:effectLst/>
                          <a:latin typeface="+mj-lt"/>
                          <a:ea typeface="+mn-ea"/>
                          <a:cs typeface="+mn-cs"/>
                          <a:hlinkClick r:id="rId3"/>
                        </a:rPr>
                        <a:t>uradni evidenci organizacij s statusom v javnem interesu v mladinskem sektorju</a:t>
                      </a:r>
                      <a:r>
                        <a:rPr lang="sl-SI" sz="1200" kern="1200" dirty="0">
                          <a:solidFill>
                            <a:schemeClr val="dk1"/>
                          </a:solidFill>
                          <a:effectLst/>
                          <a:latin typeface="+mj-lt"/>
                          <a:ea typeface="+mn-ea"/>
                          <a:cs typeface="+mn-cs"/>
                        </a:rPr>
                        <a:t>, ki jo vodi Urad RS za mladino pri Ministrstvu za vzgojo in izobraževanje;</a:t>
                      </a:r>
                    </a:p>
                    <a:p>
                      <a:pPr marL="171450" lvl="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druge alineje</a:t>
                      </a:r>
                      <a:r>
                        <a:rPr lang="sl-SI" sz="1200" kern="1200" dirty="0">
                          <a:solidFill>
                            <a:schemeClr val="dk1"/>
                          </a:solidFill>
                          <a:effectLst/>
                          <a:latin typeface="+mj-lt"/>
                          <a:ea typeface="+mn-ea"/>
                          <a:cs typeface="+mn-cs"/>
                        </a:rPr>
                        <a:t> se pogoj preveri:</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veljavnim temeljnim aktom prijavitelja (npr. statut), iz katerega je razvidna avtonomija mladih v javnem zavodu ter </a:t>
                      </a:r>
                    </a:p>
                    <a:p>
                      <a:pPr marL="628650" lvl="1" indent="-171450">
                        <a:buFont typeface="Courier New" panose="02070309020205020404" pitchFamily="49" charset="0"/>
                        <a:buChar char="o"/>
                      </a:pPr>
                      <a:r>
                        <a:rPr lang="sl-SI" sz="1200" kern="1200" dirty="0">
                          <a:solidFill>
                            <a:schemeClr val="dk1"/>
                          </a:solidFill>
                          <a:effectLst/>
                          <a:latin typeface="+mj-lt"/>
                          <a:ea typeface="+mn-ea"/>
                          <a:cs typeface="+mn-cs"/>
                        </a:rPr>
                        <a:t>z opisom avtonomije mladih v prijavnici (točka 2.3. prijavnice);  </a:t>
                      </a:r>
                    </a:p>
                    <a:p>
                      <a:pPr marL="171450" indent="-171450">
                        <a:buFont typeface="Arial" panose="020B0604020202020204" pitchFamily="34" charset="0"/>
                        <a:buChar char="•"/>
                      </a:pPr>
                      <a:r>
                        <a:rPr lang="sl-SI" sz="1200" b="1" u="sng" kern="1200" dirty="0">
                          <a:solidFill>
                            <a:schemeClr val="dk1"/>
                          </a:solidFill>
                          <a:effectLst/>
                          <a:latin typeface="+mj-lt"/>
                          <a:ea typeface="+mn-ea"/>
                          <a:cs typeface="+mn-cs"/>
                        </a:rPr>
                        <a:t>za prijavitelja iz tretje alineje</a:t>
                      </a:r>
                      <a:r>
                        <a:rPr lang="sl-SI" sz="1200" kern="1200" dirty="0">
                          <a:solidFill>
                            <a:schemeClr val="dk1"/>
                          </a:solidFill>
                          <a:effectLst/>
                          <a:latin typeface="+mj-lt"/>
                          <a:ea typeface="+mn-ea"/>
                          <a:cs typeface="+mn-cs"/>
                        </a:rPr>
                        <a:t> se pogoj preveri v </a:t>
                      </a:r>
                      <a:r>
                        <a:rPr lang="sl-SI" sz="1200" kern="1200" dirty="0">
                          <a:solidFill>
                            <a:schemeClr val="dk1"/>
                          </a:solidFill>
                          <a:effectLst/>
                          <a:latin typeface="+mj-lt"/>
                          <a:ea typeface="+mn-ea"/>
                          <a:cs typeface="+mn-cs"/>
                          <a:hlinkClick r:id="rId4"/>
                        </a:rPr>
                        <a:t>registru mladinskih svetov </a:t>
                      </a:r>
                      <a:r>
                        <a:rPr lang="sl-SI" sz="1200" kern="1200" dirty="0">
                          <a:solidFill>
                            <a:schemeClr val="dk1"/>
                          </a:solidFill>
                          <a:effectLst/>
                          <a:latin typeface="+mj-lt"/>
                          <a:ea typeface="+mn-ea"/>
                          <a:cs typeface="+mn-cs"/>
                        </a:rPr>
                        <a:t>na Uradu RS za mladino pri Ministrstvu za vzgojo in izobraževanje.</a:t>
                      </a:r>
                      <a:endParaRPr lang="sl-SI" sz="1200" dirty="0">
                        <a:latin typeface="+mj-lt"/>
                      </a:endParaRPr>
                    </a:p>
                  </a:txBody>
                  <a:tcPr/>
                </a:tc>
                <a:extLst>
                  <a:ext uri="{0D108BD9-81ED-4DB2-BD59-A6C34878D82A}">
                    <a16:rowId xmlns:a16="http://schemas.microsoft.com/office/drawing/2014/main" val="2931035259"/>
                  </a:ext>
                </a:extLst>
              </a:tr>
              <a:tr h="370840">
                <a:tc vMerge="1">
                  <a:txBody>
                    <a:bodyPr/>
                    <a:lstStyle/>
                    <a:p>
                      <a:endParaRPr lang="sl-SI" dirty="0"/>
                    </a:p>
                  </a:txBody>
                  <a:tcPr/>
                </a:tc>
                <a:tc>
                  <a:txBody>
                    <a:bodyPr/>
                    <a:lstStyle/>
                    <a:p>
                      <a:r>
                        <a:rPr lang="sl-SI" sz="1400" kern="1200" dirty="0">
                          <a:solidFill>
                            <a:schemeClr val="dk1"/>
                          </a:solidFill>
                          <a:latin typeface="+mj-lt"/>
                          <a:ea typeface="+mn-ea"/>
                          <a:cs typeface="+mn-cs"/>
                        </a:rPr>
                        <a:t>Prijavitelj </a:t>
                      </a:r>
                      <a:r>
                        <a:rPr lang="sl-SI" sz="1400" u="sng" kern="1200" dirty="0">
                          <a:solidFill>
                            <a:schemeClr val="dk1"/>
                          </a:solidFill>
                          <a:latin typeface="+mj-lt"/>
                          <a:ea typeface="+mn-ea"/>
                          <a:cs typeface="+mn-cs"/>
                        </a:rPr>
                        <a:t>na dan oddaje vloge </a:t>
                      </a:r>
                      <a:r>
                        <a:rPr lang="sl-SI" sz="1400" kern="1200" dirty="0">
                          <a:solidFill>
                            <a:schemeClr val="dk1"/>
                          </a:solidFill>
                          <a:latin typeface="+mj-lt"/>
                          <a:ea typeface="+mn-ea"/>
                          <a:cs typeface="+mn-cs"/>
                        </a:rPr>
                        <a:t>ni v postopku zaradi insolventnosti ali postopku prisilnega prenehanja skladno z zakonom, ki ureja finančno poslovanje, postopke zaradi insolventnosti in prisilno prenehanje.</a:t>
                      </a: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Poslovnem registru Slovenije (AJPES)</a:t>
                      </a:r>
                    </a:p>
                    <a:p>
                      <a:pPr marL="171450" indent="-171450">
                        <a:buFont typeface="Arial" panose="020B0604020202020204" pitchFamily="34" charset="0"/>
                        <a:buChar char="•"/>
                      </a:pPr>
                      <a:r>
                        <a:rPr lang="sl-SI" sz="1200" kern="1200" dirty="0">
                          <a:solidFill>
                            <a:schemeClr val="dk1"/>
                          </a:solidFill>
                          <a:effectLst/>
                          <a:latin typeface="+mj-lt"/>
                          <a:ea typeface="+mn-ea"/>
                          <a:cs typeface="+mn-cs"/>
                        </a:rPr>
                        <a:t>izjava prijavitelja: 4. točka prijavnice</a:t>
                      </a:r>
                      <a:endParaRPr lang="sl-SI" sz="1200" dirty="0">
                        <a:latin typeface="+mj-lt"/>
                      </a:endParaRPr>
                    </a:p>
                  </a:txBody>
                  <a:tcPr/>
                </a:tc>
                <a:extLst>
                  <a:ext uri="{0D108BD9-81ED-4DB2-BD59-A6C34878D82A}">
                    <a16:rowId xmlns:a16="http://schemas.microsoft.com/office/drawing/2014/main" val="2755611688"/>
                  </a:ext>
                </a:extLst>
              </a:tr>
              <a:tr h="370840">
                <a:tc vMerge="1">
                  <a:txBody>
                    <a:bodyPr/>
                    <a:lstStyle/>
                    <a:p>
                      <a:endParaRPr lang="sl-SI" dirty="0"/>
                    </a:p>
                  </a:txBody>
                  <a:tcPr/>
                </a:tc>
                <a:tc>
                  <a:txBody>
                    <a:bodyPr/>
                    <a:lstStyle/>
                    <a:p>
                      <a:r>
                        <a:rPr lang="sl-SI" sz="1400" kern="1200" dirty="0">
                          <a:solidFill>
                            <a:schemeClr val="dk1"/>
                          </a:solidFill>
                          <a:effectLst/>
                          <a:latin typeface="+mj-lt"/>
                          <a:ea typeface="+mn-ea"/>
                          <a:cs typeface="+mn-cs"/>
                        </a:rPr>
                        <a:t>Prijavitelj </a:t>
                      </a:r>
                      <a:r>
                        <a:rPr lang="sl-SI" sz="1400" u="sng" kern="1200" dirty="0">
                          <a:solidFill>
                            <a:schemeClr val="dk1"/>
                          </a:solidFill>
                          <a:effectLst/>
                          <a:latin typeface="+mj-lt"/>
                          <a:ea typeface="+mn-ea"/>
                          <a:cs typeface="+mn-cs"/>
                        </a:rPr>
                        <a:t>na dan oddaje vloge </a:t>
                      </a:r>
                      <a:r>
                        <a:rPr lang="sl-SI" sz="1400" kern="1200" dirty="0">
                          <a:solidFill>
                            <a:schemeClr val="dk1"/>
                          </a:solidFill>
                          <a:effectLst/>
                          <a:latin typeface="+mj-lt"/>
                          <a:ea typeface="+mn-ea"/>
                          <a:cs typeface="+mn-cs"/>
                        </a:rPr>
                        <a:t>nima neizpolnjenih pogodbenih obveznosti oziroma odprtih zapadlih terjatev do Ministrstva za vzgojo in izobraževanje in Urada RS za mladino.</a:t>
                      </a:r>
                      <a:endParaRPr lang="sl-SI" sz="1400" dirty="0">
                        <a:latin typeface="+mj-lt"/>
                      </a:endParaRPr>
                    </a:p>
                  </a:txBody>
                  <a:tcPr/>
                </a:tc>
                <a:tc>
                  <a:txBody>
                    <a:bodyPr/>
                    <a:lstStyle/>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pogoj se preveri v evidenci odprtih terjatev Ministrstva za vzgojo in izobraževanje in v evidenci odprtih terjatev Urada RS za mladino</a:t>
                      </a:r>
                    </a:p>
                    <a:p>
                      <a:pPr marL="171450" lvl="0" indent="-171450">
                        <a:buFont typeface="Arial" panose="020B0604020202020204" pitchFamily="34" charset="0"/>
                        <a:buChar char="•"/>
                      </a:pPr>
                      <a:r>
                        <a:rPr lang="sl-SI" sz="1200" kern="1200" dirty="0">
                          <a:solidFill>
                            <a:schemeClr val="dk1"/>
                          </a:solidFill>
                          <a:effectLst/>
                          <a:latin typeface="+mj-lt"/>
                          <a:ea typeface="+mn-ea"/>
                          <a:cs typeface="+mn-cs"/>
                        </a:rPr>
                        <a:t>izjava prijavitelja: 4. točka prijavnice</a:t>
                      </a:r>
                    </a:p>
                  </a:txBody>
                  <a:tcPr/>
                </a:tc>
                <a:extLst>
                  <a:ext uri="{0D108BD9-81ED-4DB2-BD59-A6C34878D82A}">
                    <a16:rowId xmlns:a16="http://schemas.microsoft.com/office/drawing/2014/main" val="3645401639"/>
                  </a:ext>
                </a:extLst>
              </a:tr>
            </a:tbl>
          </a:graphicData>
        </a:graphic>
      </p:graphicFrame>
    </p:spTree>
    <p:extLst>
      <p:ext uri="{BB962C8B-B14F-4D97-AF65-F5344CB8AC3E}">
        <p14:creationId xmlns:p14="http://schemas.microsoft.com/office/powerpoint/2010/main" val="35717584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5">
            <a:extLst>
              <a:ext uri="{FF2B5EF4-FFF2-40B4-BE49-F238E27FC236}">
                <a16:creationId xmlns:a16="http://schemas.microsoft.com/office/drawing/2014/main" id="{CD99F28E-3326-DFEF-2C2F-FC482FC6D812}"/>
              </a:ext>
            </a:extLst>
          </p:cNvPr>
          <p:cNvGraphicFramePr>
            <a:graphicFrameLocks noGrp="1"/>
          </p:cNvGraphicFramePr>
          <p:nvPr>
            <p:extLst>
              <p:ext uri="{D42A27DB-BD31-4B8C-83A1-F6EECF244321}">
                <p14:modId xmlns:p14="http://schemas.microsoft.com/office/powerpoint/2010/main" val="1091895267"/>
              </p:ext>
            </p:extLst>
          </p:nvPr>
        </p:nvGraphicFramePr>
        <p:xfrm>
          <a:off x="665988" y="1129307"/>
          <a:ext cx="10762488" cy="5444731"/>
        </p:xfrm>
        <a:graphic>
          <a:graphicData uri="http://schemas.openxmlformats.org/drawingml/2006/table">
            <a:tbl>
              <a:tblPr firstRow="1" bandRow="1">
                <a:tableStyleId>{7DF18680-E054-41AD-8BC1-D1AEF772440D}</a:tableStyleId>
              </a:tblPr>
              <a:tblGrid>
                <a:gridCol w="1721182">
                  <a:extLst>
                    <a:ext uri="{9D8B030D-6E8A-4147-A177-3AD203B41FA5}">
                      <a16:colId xmlns:a16="http://schemas.microsoft.com/office/drawing/2014/main" val="3498149495"/>
                    </a:ext>
                  </a:extLst>
                </a:gridCol>
                <a:gridCol w="5453810">
                  <a:extLst>
                    <a:ext uri="{9D8B030D-6E8A-4147-A177-3AD203B41FA5}">
                      <a16:colId xmlns:a16="http://schemas.microsoft.com/office/drawing/2014/main" val="642996222"/>
                    </a:ext>
                  </a:extLst>
                </a:gridCol>
                <a:gridCol w="3587496">
                  <a:extLst>
                    <a:ext uri="{9D8B030D-6E8A-4147-A177-3AD203B41FA5}">
                      <a16:colId xmlns:a16="http://schemas.microsoft.com/office/drawing/2014/main" val="1749591674"/>
                    </a:ext>
                  </a:extLst>
                </a:gridCol>
              </a:tblGrid>
              <a:tr h="362782">
                <a:tc rowSpan="4">
                  <a:txBody>
                    <a:bodyPr/>
                    <a:lstStyle/>
                    <a:p>
                      <a:r>
                        <a:rPr lang="sl-SI" dirty="0">
                          <a:latin typeface="+mj-lt"/>
                        </a:rPr>
                        <a:t>Pogoj: Ustreznost in sposobnost prijavitelja</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2038693474"/>
                  </a:ext>
                </a:extLst>
              </a:tr>
              <a:tr h="924349">
                <a:tc vMerge="1">
                  <a:txBody>
                    <a:bodyPr/>
                    <a:lstStyle/>
                    <a:p>
                      <a:endParaRPr lang="sl-SI" dirty="0"/>
                    </a:p>
                  </a:txBody>
                  <a:tcPr/>
                </a:tc>
                <a:tc>
                  <a:txBody>
                    <a:bodyPr/>
                    <a:lstStyle/>
                    <a:p>
                      <a:r>
                        <a:rPr lang="sl-SI" sz="1400" kern="1200" dirty="0">
                          <a:solidFill>
                            <a:schemeClr val="dk1"/>
                          </a:solidFill>
                          <a:effectLst/>
                          <a:latin typeface="+mj-lt"/>
                          <a:ea typeface="+mn-ea"/>
                          <a:cs typeface="+mn-cs"/>
                        </a:rPr>
                        <a:t>Prijavitelj za stroške, ki so predmet tega javnega razpisa, ni sofinanciran, ni pridobil in ni v postopku pridobivanja sofinanciranja istih stroškov, iz drugih javnih virov, </a:t>
                      </a:r>
                      <a:r>
                        <a:rPr lang="sl-SI" sz="1400" kern="1200" dirty="0" err="1">
                          <a:solidFill>
                            <a:schemeClr val="dk1"/>
                          </a:solidFill>
                          <a:effectLst/>
                          <a:latin typeface="+mj-lt"/>
                          <a:ea typeface="+mn-ea"/>
                          <a:cs typeface="+mn-cs"/>
                        </a:rPr>
                        <a:t>t.j</a:t>
                      </a:r>
                      <a:r>
                        <a:rPr lang="sl-SI" sz="1400" kern="1200" dirty="0">
                          <a:solidFill>
                            <a:schemeClr val="dk1"/>
                          </a:solidFill>
                          <a:effectLst/>
                          <a:latin typeface="+mj-lt"/>
                          <a:ea typeface="+mn-ea"/>
                          <a:cs typeface="+mn-cs"/>
                        </a:rPr>
                        <a:t>. javnih finančnih sredstev evropskega, državnega ali občinskega proračuna.</a:t>
                      </a:r>
                      <a:endParaRPr lang="sl-SI" sz="1400" dirty="0">
                        <a:latin typeface="+mj-lt"/>
                      </a:endParaRPr>
                    </a:p>
                  </a:txBody>
                  <a:tcPr/>
                </a:tc>
                <a:tc>
                  <a:txBody>
                    <a:bodyPr/>
                    <a:lstStyle/>
                    <a:p>
                      <a:pPr marL="171450" lvl="0" indent="-171450">
                        <a:buFont typeface="Arial" panose="020B0604020202020204" pitchFamily="34" charset="0"/>
                        <a:buChar char="•"/>
                      </a:pPr>
                      <a:r>
                        <a:rPr lang="sl-SI" sz="1100" kern="1200" dirty="0">
                          <a:solidFill>
                            <a:schemeClr val="dk1"/>
                          </a:solidFill>
                          <a:effectLst/>
                          <a:latin typeface="+mj-lt"/>
                          <a:ea typeface="+mn-ea"/>
                          <a:cs typeface="+mn-cs"/>
                        </a:rPr>
                        <a:t>izjave prijavitelja:  4. točka prijavnice</a:t>
                      </a:r>
                      <a:endParaRPr lang="sl-SI" sz="1100" dirty="0">
                        <a:latin typeface="+mj-lt"/>
                      </a:endParaRPr>
                    </a:p>
                  </a:txBody>
                  <a:tcPr/>
                </a:tc>
                <a:extLst>
                  <a:ext uri="{0D108BD9-81ED-4DB2-BD59-A6C34878D82A}">
                    <a16:rowId xmlns:a16="http://schemas.microsoft.com/office/drawing/2014/main" val="2931035259"/>
                  </a:ext>
                </a:extLst>
              </a:tr>
              <a:tr h="1461068">
                <a:tc vMerge="1">
                  <a:txBody>
                    <a:bodyPr/>
                    <a:lstStyle/>
                    <a:p>
                      <a:endParaRPr lang="sl-SI" dirty="0"/>
                    </a:p>
                  </a:txBody>
                  <a:tcPr/>
                </a:tc>
                <a:tc>
                  <a:txBody>
                    <a:bodyPr/>
                    <a:lstStyle/>
                    <a:p>
                      <a:pPr algn="just"/>
                      <a:r>
                        <a:rPr lang="sl-SI" sz="1400" dirty="0">
                          <a:solidFill>
                            <a:srgbClr val="000000"/>
                          </a:solidFill>
                          <a:effectLst/>
                          <a:latin typeface="+mj-lt"/>
                          <a:ea typeface="Times New Roman" panose="02020603050405020304" pitchFamily="18" charset="0"/>
                        </a:rPr>
                        <a:t>Prijavitelj ima v okviru </a:t>
                      </a:r>
                      <a:r>
                        <a:rPr lang="sl-SI" sz="1400" u="sng" dirty="0">
                          <a:solidFill>
                            <a:srgbClr val="000000"/>
                          </a:solidFill>
                          <a:effectLst/>
                          <a:latin typeface="+mj-lt"/>
                          <a:ea typeface="Times New Roman" panose="02020603050405020304" pitchFamily="18" charset="0"/>
                        </a:rPr>
                        <a:t>zadnjih 30 dni pred datumom oddaje vloge, oziroma, če potrdilo pridobi ministrstvo, na dan oddaje vloge</a:t>
                      </a:r>
                      <a:r>
                        <a:rPr lang="sl-SI" sz="1400" dirty="0">
                          <a:solidFill>
                            <a:srgbClr val="000000"/>
                          </a:solidFill>
                          <a:effectLst/>
                          <a:latin typeface="+mj-lt"/>
                          <a:ea typeface="Times New Roman" panose="02020603050405020304" pitchFamily="18" charset="0"/>
                        </a:rPr>
                        <a:t>:</a:t>
                      </a:r>
                      <a:endParaRPr lang="sl-SI" sz="1400" dirty="0">
                        <a:effectLst/>
                        <a:latin typeface="+mj-lt"/>
                        <a:ea typeface="Times New Roman" panose="02020603050405020304" pitchFamily="18" charset="0"/>
                      </a:endParaRPr>
                    </a:p>
                    <a:p>
                      <a:pPr marL="342900" lvl="0" indent="-342900" algn="just">
                        <a:lnSpc>
                          <a:spcPct val="103000"/>
                        </a:lnSpc>
                        <a:buFont typeface="Symbol" panose="05050102010706020507" pitchFamily="18" charset="2"/>
                        <a:buChar char=""/>
                      </a:pPr>
                      <a:r>
                        <a:rPr lang="sl-SI" sz="1400" dirty="0">
                          <a:solidFill>
                            <a:srgbClr val="000000"/>
                          </a:solidFill>
                          <a:effectLst/>
                          <a:latin typeface="+mj-lt"/>
                          <a:ea typeface="Times New Roman" panose="02020603050405020304" pitchFamily="18" charset="0"/>
                        </a:rPr>
                        <a:t>poravnane vse davke, prispevke in druge dajatve, določene z zakonom, ki ureja davčni postopek, oziroma vrednost neplačanih zapadlih obveznosti ne znaša 50,00 eurov ali več in</a:t>
                      </a:r>
                    </a:p>
                    <a:p>
                      <a:pPr marL="342900" lvl="0" indent="-342900" algn="just">
                        <a:lnSpc>
                          <a:spcPct val="103000"/>
                        </a:lnSpc>
                        <a:spcAft>
                          <a:spcPts val="25"/>
                        </a:spcAft>
                        <a:buFont typeface="Symbol" panose="05050102010706020507" pitchFamily="18" charset="2"/>
                        <a:buChar char=""/>
                      </a:pPr>
                      <a:r>
                        <a:rPr lang="sl-SI" sz="1400" dirty="0">
                          <a:solidFill>
                            <a:srgbClr val="000000"/>
                          </a:solidFill>
                          <a:effectLst/>
                          <a:latin typeface="+mj-lt"/>
                          <a:ea typeface="Times New Roman" panose="02020603050405020304" pitchFamily="18" charset="0"/>
                        </a:rPr>
                        <a:t>predložene vse obračune davčnih odtegljajev za dohodke iz delovnega razmerja. </a:t>
                      </a:r>
                    </a:p>
                  </a:txBody>
                  <a:tcPr marL="68580" marR="68580" marT="0" marB="0"/>
                </a:tc>
                <a:tc>
                  <a:txBody>
                    <a:bodyPr/>
                    <a:lstStyle/>
                    <a:p>
                      <a:pPr marL="342900" marR="0" lvl="0" indent="-342900" algn="just"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sl-SI" sz="1100" dirty="0">
                          <a:solidFill>
                            <a:srgbClr val="000000"/>
                          </a:solidFill>
                          <a:effectLst/>
                          <a:latin typeface="+mj-lt"/>
                          <a:ea typeface="Times New Roman" panose="02020603050405020304" pitchFamily="18" charset="0"/>
                        </a:rPr>
                        <a:t>potrdilo Finančne uprave RS o plačanih obveznostih</a:t>
                      </a:r>
                      <a:r>
                        <a:rPr lang="sl-SI" sz="1100" kern="1200" dirty="0">
                          <a:solidFill>
                            <a:schemeClr val="dk1"/>
                          </a:solidFill>
                          <a:effectLst/>
                          <a:latin typeface="+mj-lt"/>
                          <a:ea typeface="+mn-ea"/>
                          <a:cs typeface="+mn-cs"/>
                        </a:rPr>
                        <a:t>* </a:t>
                      </a:r>
                      <a:r>
                        <a:rPr lang="sl-SI" sz="1100" kern="1200" dirty="0">
                          <a:solidFill>
                            <a:srgbClr val="FF0000"/>
                          </a:solidFill>
                          <a:effectLst/>
                          <a:latin typeface="+mj-lt"/>
                          <a:ea typeface="+mn-ea"/>
                          <a:cs typeface="+mn-cs"/>
                        </a:rPr>
                        <a:t>Priložiti!</a:t>
                      </a:r>
                      <a:endParaRPr lang="sl-SI" sz="1100" dirty="0">
                        <a:solidFill>
                          <a:srgbClr val="FF0000"/>
                        </a:solidFill>
                        <a:effectLst/>
                        <a:latin typeface="+mj-lt"/>
                        <a:ea typeface="Times New Roman" panose="02020603050405020304" pitchFamily="18" charset="0"/>
                      </a:endParaRPr>
                    </a:p>
                    <a:p>
                      <a:pPr marL="342900" lvl="0" indent="-342900" algn="just">
                        <a:buFont typeface="Symbol" panose="05050102010706020507" pitchFamily="18" charset="2"/>
                        <a:buChar char=""/>
                      </a:pPr>
                      <a:r>
                        <a:rPr lang="sl-SI" sz="1100" dirty="0">
                          <a:solidFill>
                            <a:srgbClr val="000000"/>
                          </a:solidFill>
                          <a:effectLst/>
                          <a:latin typeface="+mj-lt"/>
                          <a:ea typeface="Times New Roman" panose="02020603050405020304" pitchFamily="18" charset="0"/>
                        </a:rPr>
                        <a:t>izjave prijavitelja:  4. točka prijavnice</a:t>
                      </a:r>
                    </a:p>
                    <a:p>
                      <a:pPr marL="342900" lvl="0" indent="-342900" algn="just">
                        <a:buFont typeface="Symbol" panose="05050102010706020507" pitchFamily="18" charset="2"/>
                        <a:buChar char=""/>
                      </a:pPr>
                      <a:endParaRPr lang="sl-SI" sz="1100" dirty="0">
                        <a:solidFill>
                          <a:srgbClr val="000000"/>
                        </a:solidFill>
                        <a:effectLst/>
                        <a:latin typeface="+mj-lt"/>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sl-SI" sz="1100" kern="1200" dirty="0">
                          <a:solidFill>
                            <a:schemeClr val="dk1"/>
                          </a:solidFill>
                          <a:effectLst/>
                          <a:latin typeface="+mj-lt"/>
                          <a:ea typeface="+mn-ea"/>
                          <a:cs typeface="+mn-cs"/>
                        </a:rPr>
                        <a:t>*</a:t>
                      </a:r>
                      <a:r>
                        <a:rPr lang="sl-SI" sz="1100" dirty="0">
                          <a:solidFill>
                            <a:srgbClr val="000000"/>
                          </a:solidFill>
                          <a:effectLst/>
                          <a:latin typeface="+mj-lt"/>
                          <a:ea typeface="Times New Roman" panose="02020603050405020304" pitchFamily="18" charset="0"/>
                        </a:rPr>
                        <a:t> </a:t>
                      </a:r>
                      <a:r>
                        <a:rPr lang="sl-SI" sz="1100" i="1" kern="1200" dirty="0">
                          <a:solidFill>
                            <a:srgbClr val="000000"/>
                          </a:solidFill>
                          <a:effectLst/>
                          <a:latin typeface="+mj-lt"/>
                          <a:ea typeface="+mn-ea"/>
                          <a:cs typeface="+mn-cs"/>
                        </a:rPr>
                        <a:t>Če prijavitelj ne bo predložil potrdila Finančne uprave RS o plačanih obveznostih, ga bo pridobilo ministrstvo po uradni dolžnosti iz uradnih evidenc, v tem primeru se bo izpolnjevanje tega pogoja preverjalo na dan oddaje vloge.</a:t>
                      </a:r>
                      <a:endParaRPr lang="sl-SI" sz="1100" i="1" kern="1200" dirty="0">
                        <a:solidFill>
                          <a:srgbClr val="000000"/>
                        </a:solidFill>
                        <a:effectLst/>
                        <a:latin typeface="+mj-lt"/>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755611688"/>
                  </a:ext>
                </a:extLst>
              </a:tr>
              <a:tr h="2616504">
                <a:tc vMerge="1">
                  <a:txBody>
                    <a:bodyPr/>
                    <a:lstStyle/>
                    <a:p>
                      <a:endParaRPr lang="sl-SI" dirty="0"/>
                    </a:p>
                  </a:txBody>
                  <a:tcPr/>
                </a:tc>
                <a:tc>
                  <a:txBody>
                    <a:bodyPr/>
                    <a:lstStyle/>
                    <a:p>
                      <a:r>
                        <a:rPr lang="sl-SI" sz="1400" u="sng" kern="1200" dirty="0">
                          <a:solidFill>
                            <a:schemeClr val="dk1"/>
                          </a:solidFill>
                          <a:effectLst/>
                          <a:latin typeface="+mj-lt"/>
                          <a:ea typeface="+mn-ea"/>
                          <a:cs typeface="+mn-cs"/>
                        </a:rPr>
                        <a:t>Prijavitelju, vključno njegovi odgovorni osebi oziroma zakonitemu(</a:t>
                      </a:r>
                      <a:r>
                        <a:rPr lang="sl-SI" sz="1400" u="sng" kern="1200" dirty="0" err="1">
                          <a:solidFill>
                            <a:schemeClr val="dk1"/>
                          </a:solidFill>
                          <a:effectLst/>
                          <a:latin typeface="+mj-lt"/>
                          <a:ea typeface="+mn-ea"/>
                          <a:cs typeface="+mn-cs"/>
                        </a:rPr>
                        <a:t>im</a:t>
                      </a:r>
                      <a:r>
                        <a:rPr lang="sl-SI" sz="1400" u="sng" kern="1200" dirty="0">
                          <a:solidFill>
                            <a:schemeClr val="dk1"/>
                          </a:solidFill>
                          <a:effectLst/>
                          <a:latin typeface="+mj-lt"/>
                          <a:ea typeface="+mn-ea"/>
                          <a:cs typeface="+mn-cs"/>
                        </a:rPr>
                        <a:t>) zastopniku(om), </a:t>
                      </a:r>
                      <a:r>
                        <a:rPr lang="sl-SI" sz="1400" kern="1200" dirty="0">
                          <a:solidFill>
                            <a:schemeClr val="dk1"/>
                          </a:solidFill>
                          <a:effectLst/>
                          <a:latin typeface="+mj-lt"/>
                          <a:ea typeface="+mn-ea"/>
                          <a:cs typeface="+mn-cs"/>
                        </a:rPr>
                        <a:t>ni bila izrečena pravnomočna sodba, ki ima elemente kaznivih dejanj, taksativno naštetih v prvem odstavku 75. člena Zakona o javnem naročanju (Uradni list RS, št. 91/15, 14/18, 121/21, 10/22, 74/22 – </a:t>
                      </a:r>
                      <a:r>
                        <a:rPr lang="sl-SI" sz="1400" kern="1200" dirty="0" err="1">
                          <a:solidFill>
                            <a:schemeClr val="dk1"/>
                          </a:solidFill>
                          <a:effectLst/>
                          <a:latin typeface="+mj-lt"/>
                          <a:ea typeface="+mn-ea"/>
                          <a:cs typeface="+mn-cs"/>
                        </a:rPr>
                        <a:t>odl</a:t>
                      </a:r>
                      <a:r>
                        <a:rPr lang="sl-SI" sz="1400" kern="1200" dirty="0">
                          <a:solidFill>
                            <a:schemeClr val="dk1"/>
                          </a:solidFill>
                          <a:effectLst/>
                          <a:latin typeface="+mj-lt"/>
                          <a:ea typeface="+mn-ea"/>
                          <a:cs typeface="+mn-cs"/>
                        </a:rPr>
                        <a:t>. US, 100/22 – ZNUZSZS, 28/23 in 88/23 – ZOPNN-F), ali kaznivih dejanj zoper delovno razmerje in socialno varnost, naštetih v 196. - 203. členu Kazenskega zakonika (Uradni list RS, št. 50/12 – uradno prečiščeno besedilo, 6/16 – </a:t>
                      </a:r>
                      <a:r>
                        <a:rPr lang="sl-SI" sz="1400" kern="1200" dirty="0" err="1">
                          <a:solidFill>
                            <a:schemeClr val="dk1"/>
                          </a:solidFill>
                          <a:effectLst/>
                          <a:latin typeface="+mj-lt"/>
                          <a:ea typeface="+mn-ea"/>
                          <a:cs typeface="+mn-cs"/>
                        </a:rPr>
                        <a:t>popr</a:t>
                      </a:r>
                      <a:r>
                        <a:rPr lang="sl-SI" sz="1400" kern="1200" dirty="0">
                          <a:solidFill>
                            <a:schemeClr val="dk1"/>
                          </a:solidFill>
                          <a:effectLst/>
                          <a:latin typeface="+mj-lt"/>
                          <a:ea typeface="+mn-ea"/>
                          <a:cs typeface="+mn-cs"/>
                        </a:rPr>
                        <a:t>., 54/15, 38/16, 27/17, 23/20, 91/20, 95/21, 186/21, 105/22 – ZZNŠPP, 16/23).</a:t>
                      </a:r>
                      <a:endParaRPr lang="sl-SI" sz="1400" dirty="0">
                        <a:latin typeface="+mj-lt"/>
                      </a:endParaRPr>
                    </a:p>
                  </a:txBody>
                  <a:tcPr/>
                </a:tc>
                <a:tc>
                  <a:txBody>
                    <a:bodyPr/>
                    <a:lstStyle/>
                    <a:p>
                      <a:pPr marL="285750" lvl="0" indent="-285750">
                        <a:buFont typeface="Arial" panose="020B0604020202020204" pitchFamily="34" charset="0"/>
                        <a:buChar char="•"/>
                      </a:pPr>
                      <a:r>
                        <a:rPr lang="sl-SI" sz="1100" kern="1200" dirty="0">
                          <a:solidFill>
                            <a:schemeClr val="dk1"/>
                          </a:solidFill>
                          <a:effectLst/>
                          <a:latin typeface="+mj-lt"/>
                          <a:ea typeface="+mn-ea"/>
                          <a:cs typeface="+mn-cs"/>
                        </a:rPr>
                        <a:t>dokazilo Ministrstva za pravosodje o nekaznovanosti** </a:t>
                      </a:r>
                      <a:r>
                        <a:rPr lang="sl-SI" sz="1100" kern="1200" dirty="0">
                          <a:solidFill>
                            <a:srgbClr val="FF0000"/>
                          </a:solidFill>
                          <a:effectLst/>
                          <a:latin typeface="+mj-lt"/>
                          <a:ea typeface="+mn-ea"/>
                          <a:cs typeface="+mn-cs"/>
                        </a:rPr>
                        <a:t>Priložiti!</a:t>
                      </a:r>
                    </a:p>
                    <a:p>
                      <a:pPr marL="285750" indent="-285750">
                        <a:buFont typeface="Arial" panose="020B0604020202020204" pitchFamily="34" charset="0"/>
                        <a:buChar char="•"/>
                      </a:pPr>
                      <a:r>
                        <a:rPr lang="sl-SI" sz="1100" kern="1200" dirty="0">
                          <a:solidFill>
                            <a:schemeClr val="dk1"/>
                          </a:solidFill>
                          <a:effectLst/>
                          <a:latin typeface="+mj-lt"/>
                          <a:ea typeface="+mn-ea"/>
                          <a:cs typeface="+mn-cs"/>
                        </a:rPr>
                        <a:t>izjave prijavitelja:  4. točka prijavnice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p>
                      <a:pPr marL="0" indent="0">
                        <a:buFont typeface="Arial" panose="020B0604020202020204" pitchFamily="34" charset="0"/>
                        <a:buNone/>
                      </a:pPr>
                      <a:r>
                        <a:rPr lang="sl-SI" sz="1100" kern="1200" dirty="0">
                          <a:solidFill>
                            <a:srgbClr val="FF0000"/>
                          </a:solidFill>
                          <a:effectLst/>
                          <a:latin typeface="+mj-lt"/>
                          <a:ea typeface="+mn-ea"/>
                          <a:cs typeface="+mn-cs"/>
                        </a:rPr>
                        <a:t>Vsi dodatni zakoniti zastopniki prijavitelja: priloga 2a prijavnice!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p>
                      <a:pPr marL="0" indent="0">
                        <a:buFont typeface="Arial" panose="020B0604020202020204" pitchFamily="34" charset="0"/>
                        <a:buNone/>
                      </a:pPr>
                      <a:r>
                        <a:rPr lang="sl-SI" sz="1100" kern="1200" dirty="0">
                          <a:solidFill>
                            <a:schemeClr val="dk1"/>
                          </a:solidFill>
                          <a:effectLst/>
                          <a:latin typeface="+mj-lt"/>
                          <a:ea typeface="+mn-ea"/>
                          <a:cs typeface="+mn-cs"/>
                        </a:rPr>
                        <a:t>**</a:t>
                      </a:r>
                      <a:r>
                        <a:rPr lang="sl-SI" sz="1100" i="1" u="sng" kern="1200" dirty="0">
                          <a:solidFill>
                            <a:schemeClr val="dk1"/>
                          </a:solidFill>
                          <a:effectLst/>
                          <a:latin typeface="+mj-lt"/>
                          <a:ea typeface="+mn-ea"/>
                          <a:cs typeface="+mn-cs"/>
                        </a:rPr>
                        <a:t>Dokazilo ne sme biti starejše od 30 dni pred oddajo vloge.</a:t>
                      </a:r>
                      <a:r>
                        <a:rPr lang="sl-SI" sz="1100" i="1" kern="1200" dirty="0">
                          <a:solidFill>
                            <a:schemeClr val="dk1"/>
                          </a:solidFill>
                          <a:effectLst/>
                          <a:latin typeface="+mj-lt"/>
                          <a:ea typeface="+mn-ea"/>
                          <a:cs typeface="+mn-cs"/>
                        </a:rPr>
                        <a:t> Če prijavitelj ne bo predložil dokazila Ministrstva za pravosodje o nekaznovanosti ali bo dokazilo starejše od 30 dni pred oddajo vloge, ga bo pridobilo ministrstvo po uradni dolžnosti iz uradnih evidenc, v tem primeru se bo izpolnjevanje pogojev o nekaznovanosti preverjalo na dan oddaje vloge.</a:t>
                      </a:r>
                    </a:p>
                    <a:p>
                      <a:pPr marL="0" indent="0">
                        <a:buFont typeface="Arial" panose="020B0604020202020204" pitchFamily="34" charset="0"/>
                        <a:buNone/>
                      </a:pPr>
                      <a:endParaRPr lang="sl-SI" sz="1100" kern="1200" dirty="0">
                        <a:solidFill>
                          <a:schemeClr val="dk1"/>
                        </a:solidFill>
                        <a:effectLst/>
                        <a:latin typeface="+mj-lt"/>
                        <a:ea typeface="+mn-ea"/>
                        <a:cs typeface="+mn-cs"/>
                      </a:endParaRPr>
                    </a:p>
                  </a:txBody>
                  <a:tcPr/>
                </a:tc>
                <a:extLst>
                  <a:ext uri="{0D108BD9-81ED-4DB2-BD59-A6C34878D82A}">
                    <a16:rowId xmlns:a16="http://schemas.microsoft.com/office/drawing/2014/main" val="3645401639"/>
                  </a:ext>
                </a:extLst>
              </a:tr>
            </a:tbl>
          </a:graphicData>
        </a:graphic>
      </p:graphicFrame>
      <p:pic>
        <p:nvPicPr>
          <p:cNvPr id="5" name="Slika 1">
            <a:extLst>
              <a:ext uri="{FF2B5EF4-FFF2-40B4-BE49-F238E27FC236}">
                <a16:creationId xmlns:a16="http://schemas.microsoft.com/office/drawing/2014/main" id="{73FB2142-6FA3-CF0E-90B2-B42DC8FA2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3363" y="482939"/>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ljeZBesedilom 2">
            <a:extLst>
              <a:ext uri="{FF2B5EF4-FFF2-40B4-BE49-F238E27FC236}">
                <a16:creationId xmlns:a16="http://schemas.microsoft.com/office/drawing/2014/main" id="{EE590867-06B5-4DFD-6076-92B388A23AB2}"/>
              </a:ext>
            </a:extLst>
          </p:cNvPr>
          <p:cNvSpPr txBox="1"/>
          <p:nvPr/>
        </p:nvSpPr>
        <p:spPr>
          <a:xfrm>
            <a:off x="755904" y="482939"/>
            <a:ext cx="6096000" cy="369332"/>
          </a:xfrm>
          <a:prstGeom prst="rect">
            <a:avLst/>
          </a:prstGeom>
          <a:noFill/>
        </p:spPr>
        <p:txBody>
          <a:bodyPr wrap="square">
            <a:spAutoFit/>
          </a:bodyPr>
          <a:lstStyle/>
          <a:p>
            <a:r>
              <a:rPr lang="sl-SI" sz="1800" b="1" dirty="0">
                <a:solidFill>
                  <a:srgbClr val="0070C0"/>
                </a:solidFill>
              </a:rPr>
              <a:t>SKLOP B – pogoji za kandidiranje na razpisu </a:t>
            </a:r>
            <a:endParaRPr lang="sl-SI" dirty="0"/>
          </a:p>
        </p:txBody>
      </p:sp>
    </p:spTree>
    <p:extLst>
      <p:ext uri="{BB962C8B-B14F-4D97-AF65-F5344CB8AC3E}">
        <p14:creationId xmlns:p14="http://schemas.microsoft.com/office/powerpoint/2010/main" val="30134692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8D197E-0274-A2E5-FD67-D7B932BA511D}"/>
              </a:ext>
            </a:extLst>
          </p:cNvPr>
          <p:cNvSpPr>
            <a:spLocks noGrp="1"/>
          </p:cNvSpPr>
          <p:nvPr>
            <p:ph type="title"/>
          </p:nvPr>
        </p:nvSpPr>
        <p:spPr>
          <a:xfrm>
            <a:off x="838200" y="217129"/>
            <a:ext cx="10515600" cy="1325563"/>
          </a:xfrm>
        </p:spPr>
        <p:txBody>
          <a:bodyPr>
            <a:normAutofit/>
          </a:bodyPr>
          <a:lstStyle/>
          <a:p>
            <a:r>
              <a:rPr lang="sl-SI" sz="2400" b="1" dirty="0">
                <a:solidFill>
                  <a:srgbClr val="0070C0"/>
                </a:solidFill>
              </a:rPr>
              <a:t>SKLOP B – pogoji za kandidiranje na razpisu </a:t>
            </a:r>
            <a:endParaRPr lang="sl-SI" sz="2400" dirty="0"/>
          </a:p>
        </p:txBody>
      </p:sp>
      <p:sp>
        <p:nvSpPr>
          <p:cNvPr id="3" name="Označba mesta vsebine 2">
            <a:extLst>
              <a:ext uri="{FF2B5EF4-FFF2-40B4-BE49-F238E27FC236}">
                <a16:creationId xmlns:a16="http://schemas.microsoft.com/office/drawing/2014/main" id="{9DF68E1F-C39E-6C33-C3BB-E768D89B2A09}"/>
              </a:ext>
            </a:extLst>
          </p:cNvPr>
          <p:cNvSpPr>
            <a:spLocks noGrp="1"/>
          </p:cNvSpPr>
          <p:nvPr>
            <p:ph idx="1"/>
          </p:nvPr>
        </p:nvSpPr>
        <p:spPr>
          <a:xfrm>
            <a:off x="838200" y="1170940"/>
            <a:ext cx="10515600" cy="4351338"/>
          </a:xfrm>
        </p:spPr>
        <p:txBody>
          <a:bodyPr>
            <a:normAutofit/>
          </a:bodyPr>
          <a:lstStyle/>
          <a:p>
            <a:r>
              <a:rPr lang="sl-SI" sz="2000" dirty="0"/>
              <a:t>Splošni pogoji, vezani na vlogo: </a:t>
            </a:r>
          </a:p>
        </p:txBody>
      </p:sp>
      <p:pic>
        <p:nvPicPr>
          <p:cNvPr id="4" name="Slika 1">
            <a:extLst>
              <a:ext uri="{FF2B5EF4-FFF2-40B4-BE49-F238E27FC236}">
                <a16:creationId xmlns:a16="http://schemas.microsoft.com/office/drawing/2014/main" id="{A5BD0206-8A26-907E-20ED-848DD99316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510E9958-9AED-089E-20D1-BB1F5962DA39}"/>
              </a:ext>
            </a:extLst>
          </p:cNvPr>
          <p:cNvGraphicFramePr>
            <a:graphicFrameLocks noGrp="1"/>
          </p:cNvGraphicFramePr>
          <p:nvPr>
            <p:extLst>
              <p:ext uri="{D42A27DB-BD31-4B8C-83A1-F6EECF244321}">
                <p14:modId xmlns:p14="http://schemas.microsoft.com/office/powerpoint/2010/main" val="2619741998"/>
              </p:ext>
            </p:extLst>
          </p:nvPr>
        </p:nvGraphicFramePr>
        <p:xfrm>
          <a:off x="838200" y="1543392"/>
          <a:ext cx="10649286" cy="4490720"/>
        </p:xfrm>
        <a:graphic>
          <a:graphicData uri="http://schemas.openxmlformats.org/drawingml/2006/table">
            <a:tbl>
              <a:tblPr firstRow="1" bandRow="1">
                <a:tableStyleId>{7DF18680-E054-41AD-8BC1-D1AEF772440D}</a:tableStyleId>
              </a:tblPr>
              <a:tblGrid>
                <a:gridCol w="3549762">
                  <a:extLst>
                    <a:ext uri="{9D8B030D-6E8A-4147-A177-3AD203B41FA5}">
                      <a16:colId xmlns:a16="http://schemas.microsoft.com/office/drawing/2014/main" val="1660760005"/>
                    </a:ext>
                  </a:extLst>
                </a:gridCol>
                <a:gridCol w="4542678">
                  <a:extLst>
                    <a:ext uri="{9D8B030D-6E8A-4147-A177-3AD203B41FA5}">
                      <a16:colId xmlns:a16="http://schemas.microsoft.com/office/drawing/2014/main" val="3254939315"/>
                    </a:ext>
                  </a:extLst>
                </a:gridCol>
                <a:gridCol w="2556846">
                  <a:extLst>
                    <a:ext uri="{9D8B030D-6E8A-4147-A177-3AD203B41FA5}">
                      <a16:colId xmlns:a16="http://schemas.microsoft.com/office/drawing/2014/main" val="2648010428"/>
                    </a:ext>
                  </a:extLst>
                </a:gridCol>
              </a:tblGrid>
              <a:tr h="370840">
                <a:tc>
                  <a:txBody>
                    <a:bodyPr/>
                    <a:lstStyle/>
                    <a:p>
                      <a:r>
                        <a:rPr lang="sl-SI" dirty="0">
                          <a:latin typeface="+mj-lt"/>
                        </a:rPr>
                        <a:t>Pogoj</a:t>
                      </a:r>
                    </a:p>
                  </a:txBody>
                  <a:tcPr/>
                </a:tc>
                <a:tc>
                  <a:txBody>
                    <a:bodyPr/>
                    <a:lstStyle/>
                    <a:p>
                      <a:r>
                        <a:rPr lang="sl-SI" dirty="0">
                          <a:latin typeface="+mj-lt"/>
                        </a:rPr>
                        <a:t>Opis</a:t>
                      </a:r>
                    </a:p>
                  </a:txBody>
                  <a:tcPr/>
                </a:tc>
                <a:tc>
                  <a:txBody>
                    <a:bodyPr/>
                    <a:lstStyle/>
                    <a:p>
                      <a:r>
                        <a:rPr lang="sl-SI" dirty="0">
                          <a:latin typeface="+mj-lt"/>
                        </a:rPr>
                        <a:t>Dokazilo</a:t>
                      </a:r>
                    </a:p>
                  </a:txBody>
                  <a:tcPr/>
                </a:tc>
                <a:extLst>
                  <a:ext uri="{0D108BD9-81ED-4DB2-BD59-A6C34878D82A}">
                    <a16:rowId xmlns:a16="http://schemas.microsoft.com/office/drawing/2014/main" val="1082178922"/>
                  </a:ext>
                </a:extLst>
              </a:tr>
              <a:tr h="370840">
                <a:tc>
                  <a:txBody>
                    <a:bodyPr/>
                    <a:lstStyle/>
                    <a:p>
                      <a:r>
                        <a:rPr lang="sl-SI" sz="1400" b="1" kern="1200" dirty="0">
                          <a:solidFill>
                            <a:schemeClr val="dk1"/>
                          </a:solidFill>
                          <a:effectLst/>
                          <a:latin typeface="+mj-lt"/>
                          <a:ea typeface="+mn-ea"/>
                          <a:cs typeface="+mn-cs"/>
                        </a:rPr>
                        <a:t>Prispevek k doseganju ciljev in rezultatov na ravni cilja politike, prednostne naloge in specifičnega cilja in neposrednih učinkov Programa 2021</a:t>
                      </a:r>
                      <a:r>
                        <a:rPr lang="sl-SI" sz="1400" kern="1200" dirty="0">
                          <a:solidFill>
                            <a:schemeClr val="dk1"/>
                          </a:solidFill>
                          <a:effectLst/>
                          <a:latin typeface="+mj-lt"/>
                          <a:ea typeface="+mn-ea"/>
                          <a:cs typeface="+mn-cs"/>
                        </a:rPr>
                        <a:t>–</a:t>
                      </a:r>
                      <a:r>
                        <a:rPr lang="sl-SI" sz="1400" b="1" kern="1200" dirty="0">
                          <a:solidFill>
                            <a:schemeClr val="dk1"/>
                          </a:solidFill>
                          <a:effectLst/>
                          <a:latin typeface="+mj-lt"/>
                          <a:ea typeface="+mn-ea"/>
                          <a:cs typeface="+mn-cs"/>
                        </a:rPr>
                        <a:t>2027</a:t>
                      </a:r>
                      <a:endParaRPr lang="sl-SI" sz="1400" dirty="0">
                        <a:latin typeface="+mj-lt"/>
                      </a:endParaRPr>
                    </a:p>
                  </a:txBody>
                  <a:tcPr/>
                </a:tc>
                <a:tc>
                  <a:txBody>
                    <a:bodyPr/>
                    <a:lstStyle/>
                    <a:p>
                      <a:r>
                        <a:rPr lang="sl-SI" sz="1200" kern="1200" dirty="0">
                          <a:solidFill>
                            <a:schemeClr val="dk1"/>
                          </a:solidFill>
                          <a:effectLst/>
                          <a:latin typeface="+mj-lt"/>
                          <a:ea typeface="+mn-ea"/>
                          <a:cs typeface="+mn-cs"/>
                        </a:rPr>
                        <a:t>Iz predlagane operacije je razviden </a:t>
                      </a:r>
                      <a:r>
                        <a:rPr lang="sl-SI" sz="1200" u="none" kern="1200" dirty="0">
                          <a:solidFill>
                            <a:schemeClr val="dk1"/>
                          </a:solidFill>
                          <a:effectLst/>
                          <a:latin typeface="+mj-lt"/>
                          <a:ea typeface="+mn-ea"/>
                          <a:cs typeface="+mn-cs"/>
                        </a:rPr>
                        <a:t>prispevek k doseganju ciljev in rezultatov na ravni cilja politike</a:t>
                      </a:r>
                      <a:r>
                        <a:rPr lang="sl-SI" sz="1200" kern="1200" dirty="0">
                          <a:solidFill>
                            <a:schemeClr val="dk1"/>
                          </a:solidFill>
                          <a:effectLst/>
                          <a:latin typeface="+mj-lt"/>
                          <a:ea typeface="+mn-ea"/>
                          <a:cs typeface="+mn-cs"/>
                        </a:rPr>
                        <a:t>, prednostne naloge in specifičnega cilja in neposrednih učinkov Programa 2021-2027.</a:t>
                      </a:r>
                      <a:endParaRPr lang="sl-SI" sz="1200" dirty="0">
                        <a:latin typeface="+mj-lt"/>
                      </a:endParaRPr>
                    </a:p>
                  </a:txBody>
                  <a:tcPr/>
                </a:tc>
                <a:tc>
                  <a:txBody>
                    <a:bodyPr/>
                    <a:lstStyle/>
                    <a:p>
                      <a:r>
                        <a:rPr lang="sl-SI" sz="1200" kern="1200" dirty="0">
                          <a:solidFill>
                            <a:schemeClr val="dk1"/>
                          </a:solidFill>
                          <a:effectLst/>
                          <a:latin typeface="+mj-lt"/>
                          <a:ea typeface="+mn-ea"/>
                          <a:cs typeface="+mn-cs"/>
                        </a:rPr>
                        <a:t>pogoj se preveri glede na celotno prijavo</a:t>
                      </a:r>
                      <a:endParaRPr lang="sl-SI" sz="1200" dirty="0">
                        <a:latin typeface="+mj-lt"/>
                      </a:endParaRPr>
                    </a:p>
                  </a:txBody>
                  <a:tcPr/>
                </a:tc>
                <a:extLst>
                  <a:ext uri="{0D108BD9-81ED-4DB2-BD59-A6C34878D82A}">
                    <a16:rowId xmlns:a16="http://schemas.microsoft.com/office/drawing/2014/main" val="836112593"/>
                  </a:ext>
                </a:extLst>
              </a:tr>
              <a:tr h="370840">
                <a:tc>
                  <a:txBody>
                    <a:bodyPr/>
                    <a:lstStyle/>
                    <a:p>
                      <a:r>
                        <a:rPr lang="sl-SI" sz="1400" b="1" kern="1200" dirty="0">
                          <a:solidFill>
                            <a:schemeClr val="dk1"/>
                          </a:solidFill>
                          <a:effectLst/>
                          <a:latin typeface="+mj-lt"/>
                          <a:ea typeface="+mn-ea"/>
                          <a:cs typeface="+mn-cs"/>
                        </a:rPr>
                        <a:t>Realna izvedljivost v obdobju, za katerega velja podpora</a:t>
                      </a:r>
                      <a:r>
                        <a:rPr lang="sl-SI" sz="1400" b="0" kern="1200" dirty="0">
                          <a:solidFill>
                            <a:schemeClr val="dk1"/>
                          </a:solidFill>
                          <a:effectLst/>
                          <a:latin typeface="+mj-lt"/>
                          <a:ea typeface="+mn-ea"/>
                          <a:cs typeface="+mn-cs"/>
                        </a:rPr>
                        <a:t> </a:t>
                      </a:r>
                      <a:r>
                        <a:rPr lang="sl-SI" sz="1400" b="1" kern="1200" dirty="0">
                          <a:solidFill>
                            <a:schemeClr val="dk1"/>
                          </a:solidFill>
                          <a:effectLst/>
                          <a:latin typeface="+mj-lt"/>
                          <a:ea typeface="+mn-ea"/>
                          <a:cs typeface="+mn-cs"/>
                        </a:rPr>
                        <a:t>ter</a:t>
                      </a:r>
                      <a:endParaRPr lang="sl-SI" sz="1400" kern="1200" dirty="0">
                        <a:solidFill>
                          <a:schemeClr val="dk1"/>
                        </a:solidFill>
                        <a:effectLst/>
                        <a:latin typeface="+mj-lt"/>
                        <a:ea typeface="+mn-ea"/>
                        <a:cs typeface="+mn-cs"/>
                      </a:endParaRPr>
                    </a:p>
                    <a:p>
                      <a:r>
                        <a:rPr lang="sl-SI" sz="1400" b="1" kern="1200" dirty="0">
                          <a:solidFill>
                            <a:schemeClr val="dk1"/>
                          </a:solidFill>
                          <a:effectLst/>
                          <a:latin typeface="+mj-lt"/>
                          <a:ea typeface="+mn-ea"/>
                          <a:cs typeface="+mn-cs"/>
                        </a:rPr>
                        <a:t>zagotovljenost stroškovne učinkovitosti</a:t>
                      </a:r>
                      <a:endParaRPr lang="sl-SI" sz="1400" dirty="0">
                        <a:latin typeface="+mj-lt"/>
                      </a:endParaRPr>
                    </a:p>
                  </a:txBody>
                  <a:tcPr/>
                </a:tc>
                <a:tc>
                  <a:txBody>
                    <a:bodyPr/>
                    <a:lstStyle/>
                    <a:p>
                      <a:r>
                        <a:rPr lang="sl-SI" sz="1200" kern="1200" dirty="0">
                          <a:solidFill>
                            <a:schemeClr val="dk1"/>
                          </a:solidFill>
                          <a:effectLst/>
                          <a:latin typeface="+mj-lt"/>
                          <a:ea typeface="+mn-ea"/>
                          <a:cs typeface="+mn-cs"/>
                        </a:rPr>
                        <a:t>Iz predlagane operacije je razvidna realna izvedljivost v obdobju, za katerega velja podpora (</a:t>
                      </a:r>
                      <a:r>
                        <a:rPr lang="sl-SI" sz="1200" i="1" kern="1200" dirty="0">
                          <a:solidFill>
                            <a:schemeClr val="dk1"/>
                          </a:solidFill>
                          <a:effectLst/>
                          <a:latin typeface="+mj-lt"/>
                          <a:ea typeface="+mn-ea"/>
                          <a:cs typeface="+mn-cs"/>
                        </a:rPr>
                        <a:t>operacija upošteva aktivnosti ter </a:t>
                      </a:r>
                      <a:endParaRPr lang="sl-SI" sz="1200" kern="1200" dirty="0">
                        <a:solidFill>
                          <a:schemeClr val="dk1"/>
                        </a:solidFill>
                        <a:effectLst/>
                        <a:latin typeface="+mj-lt"/>
                        <a:ea typeface="+mn-ea"/>
                        <a:cs typeface="+mn-cs"/>
                      </a:endParaRPr>
                    </a:p>
                    <a:p>
                      <a:r>
                        <a:rPr lang="sl-SI" sz="1200" i="1" kern="1200" dirty="0">
                          <a:solidFill>
                            <a:schemeClr val="dk1"/>
                          </a:solidFill>
                          <a:effectLst/>
                          <a:latin typeface="+mj-lt"/>
                          <a:ea typeface="+mn-ea"/>
                          <a:cs typeface="+mn-cs"/>
                        </a:rPr>
                        <a:t>časovni in finančni okvir, določen s tem javnim</a:t>
                      </a:r>
                      <a:endParaRPr lang="sl-SI" sz="1200" kern="1200" dirty="0">
                        <a:solidFill>
                          <a:schemeClr val="dk1"/>
                        </a:solidFill>
                        <a:effectLst/>
                        <a:latin typeface="+mj-lt"/>
                        <a:ea typeface="+mn-ea"/>
                        <a:cs typeface="+mn-cs"/>
                      </a:endParaRPr>
                    </a:p>
                    <a:p>
                      <a:r>
                        <a:rPr lang="sl-SI" sz="1200" i="1" kern="1200" dirty="0">
                          <a:solidFill>
                            <a:schemeClr val="dk1"/>
                          </a:solidFill>
                          <a:effectLst/>
                          <a:latin typeface="+mj-lt"/>
                          <a:ea typeface="+mn-ea"/>
                          <a:cs typeface="+mn-cs"/>
                        </a:rPr>
                        <a:t>razpisom in razpisno dokumentacijo</a:t>
                      </a:r>
                      <a:r>
                        <a:rPr lang="sl-SI" sz="1200" kern="1200" dirty="0">
                          <a:solidFill>
                            <a:schemeClr val="dk1"/>
                          </a:solidFill>
                          <a:effectLst/>
                          <a:latin typeface="+mj-lt"/>
                          <a:ea typeface="+mn-ea"/>
                          <a:cs typeface="+mn-cs"/>
                        </a:rPr>
                        <a:t>) ter razvidna je zagotovljenost stroškovne učinkovitosti.</a:t>
                      </a:r>
                      <a:endParaRPr lang="sl-SI" sz="1200" dirty="0">
                        <a:latin typeface="+mj-lt"/>
                      </a:endParaRPr>
                    </a:p>
                  </a:txBody>
                  <a:tcPr/>
                </a:tc>
                <a:tc>
                  <a:txBody>
                    <a:bodyPr/>
                    <a:lstStyle/>
                    <a:p>
                      <a:r>
                        <a:rPr lang="sl-SI" sz="1200" kern="1200" dirty="0">
                          <a:solidFill>
                            <a:schemeClr val="dk1"/>
                          </a:solidFill>
                          <a:effectLst/>
                          <a:latin typeface="+mj-lt"/>
                          <a:ea typeface="+mn-ea"/>
                          <a:cs typeface="+mn-cs"/>
                        </a:rPr>
                        <a:t>pogoja se preverita glede na celotno prijavo</a:t>
                      </a:r>
                    </a:p>
                  </a:txBody>
                  <a:tcPr/>
                </a:tc>
                <a:extLst>
                  <a:ext uri="{0D108BD9-81ED-4DB2-BD59-A6C34878D82A}">
                    <a16:rowId xmlns:a16="http://schemas.microsoft.com/office/drawing/2014/main" val="3537262544"/>
                  </a:ext>
                </a:extLst>
              </a:tr>
              <a:tr h="370840">
                <a:tc>
                  <a:txBody>
                    <a:bodyPr/>
                    <a:lstStyle/>
                    <a:p>
                      <a:r>
                        <a:rPr lang="sl-SI" sz="1400" b="1" kern="1200" dirty="0">
                          <a:solidFill>
                            <a:schemeClr val="dk1"/>
                          </a:solidFill>
                          <a:effectLst/>
                          <a:latin typeface="+mj-lt"/>
                          <a:ea typeface="+mn-ea"/>
                          <a:cs typeface="+mn-cs"/>
                        </a:rPr>
                        <a:t>Ustreznost ciljnih skupin</a:t>
                      </a:r>
                    </a:p>
                  </a:txBody>
                  <a:tcPr/>
                </a:tc>
                <a:tc>
                  <a:txBody>
                    <a:bodyPr/>
                    <a:lstStyle/>
                    <a:p>
                      <a:r>
                        <a:rPr lang="sl-SI" sz="1200" kern="1200" dirty="0">
                          <a:solidFill>
                            <a:schemeClr val="dk1"/>
                          </a:solidFill>
                          <a:effectLst/>
                          <a:latin typeface="+mj-lt"/>
                          <a:ea typeface="+mn-ea"/>
                          <a:cs typeface="+mn-cs"/>
                        </a:rPr>
                        <a:t>Iz predlagane operacije je razvidna ustreznost ciljnih skupin.</a:t>
                      </a:r>
                    </a:p>
                  </a:txBody>
                  <a:tcPr/>
                </a:tc>
                <a:tc>
                  <a:txBody>
                    <a:bodyPr/>
                    <a:lstStyle/>
                    <a:p>
                      <a:r>
                        <a:rPr lang="sl-SI" sz="1200" kern="1200" dirty="0">
                          <a:solidFill>
                            <a:schemeClr val="dk1"/>
                          </a:solidFill>
                          <a:effectLst/>
                          <a:latin typeface="+mj-lt"/>
                          <a:ea typeface="+mn-ea"/>
                          <a:cs typeface="+mn-cs"/>
                        </a:rPr>
                        <a:t>pogoj se preveri v točki 2.1. prijavnice</a:t>
                      </a:r>
                    </a:p>
                  </a:txBody>
                  <a:tcPr/>
                </a:tc>
                <a:extLst>
                  <a:ext uri="{0D108BD9-81ED-4DB2-BD59-A6C34878D82A}">
                    <a16:rowId xmlns:a16="http://schemas.microsoft.com/office/drawing/2014/main" val="168103570"/>
                  </a:ext>
                </a:extLst>
              </a:tr>
              <a:tr h="370840">
                <a:tc>
                  <a:txBody>
                    <a:bodyPr/>
                    <a:lstStyle/>
                    <a:p>
                      <a:r>
                        <a:rPr lang="sl-SI" sz="1400" b="1" kern="1200" dirty="0">
                          <a:solidFill>
                            <a:schemeClr val="dk1"/>
                          </a:solidFill>
                          <a:effectLst/>
                          <a:latin typeface="+mj-lt"/>
                          <a:ea typeface="+mn-ea"/>
                          <a:cs typeface="+mn-cs"/>
                        </a:rPr>
                        <a:t>Vključitev najmanj 130 mladih v program usposabljanja za mlade s področja </a:t>
                      </a:r>
                      <a:r>
                        <a:rPr lang="sl-SI" sz="1400" b="1" kern="1200" dirty="0" err="1">
                          <a:solidFill>
                            <a:schemeClr val="dk1"/>
                          </a:solidFill>
                          <a:effectLst/>
                          <a:latin typeface="+mj-lt"/>
                          <a:ea typeface="+mn-ea"/>
                          <a:cs typeface="+mn-cs"/>
                        </a:rPr>
                        <a:t>prekarnosti</a:t>
                      </a:r>
                      <a:endParaRPr lang="sl-SI" sz="1400" b="1" kern="1200" dirty="0">
                        <a:solidFill>
                          <a:schemeClr val="dk1"/>
                        </a:solidFill>
                        <a:effectLst/>
                        <a:latin typeface="+mj-lt"/>
                        <a:ea typeface="+mn-ea"/>
                        <a:cs typeface="+mn-cs"/>
                      </a:endParaRPr>
                    </a:p>
                  </a:txBody>
                  <a:tcPr/>
                </a:tc>
                <a:tc>
                  <a:txBody>
                    <a:bodyPr/>
                    <a:lstStyle/>
                    <a:p>
                      <a:r>
                        <a:rPr lang="sl-SI" sz="1200" kern="1200" dirty="0">
                          <a:solidFill>
                            <a:schemeClr val="dk1"/>
                          </a:solidFill>
                          <a:effectLst/>
                          <a:latin typeface="+mj-lt"/>
                          <a:ea typeface="+mn-ea"/>
                          <a:cs typeface="+mn-cs"/>
                        </a:rPr>
                        <a:t>Na predlagani operaciji je načrtovana vključitev najmanj 130 mladih v program usposabljanja za mlade s področja </a:t>
                      </a:r>
                      <a:r>
                        <a:rPr lang="sl-SI" sz="1200" kern="1200" dirty="0" err="1">
                          <a:solidFill>
                            <a:schemeClr val="dk1"/>
                          </a:solidFill>
                          <a:effectLst/>
                          <a:latin typeface="+mj-lt"/>
                          <a:ea typeface="+mn-ea"/>
                          <a:cs typeface="+mn-cs"/>
                        </a:rPr>
                        <a:t>prekarnosti</a:t>
                      </a:r>
                      <a:r>
                        <a:rPr lang="sl-SI" sz="1200" kern="1200" dirty="0">
                          <a:solidFill>
                            <a:schemeClr val="dk1"/>
                          </a:solidFill>
                          <a:effectLst/>
                          <a:latin typeface="+mj-lt"/>
                          <a:ea typeface="+mn-ea"/>
                          <a:cs typeface="+mn-cs"/>
                        </a:rPr>
                        <a:t>.</a:t>
                      </a:r>
                    </a:p>
                  </a:txBody>
                  <a:tcPr/>
                </a:tc>
                <a:tc>
                  <a:txBody>
                    <a:bodyPr/>
                    <a:lstStyle/>
                    <a:p>
                      <a:pPr marL="285750" lvl="0" indent="-285750">
                        <a:buFont typeface="Arial" panose="020B0604020202020204" pitchFamily="34" charset="0"/>
                        <a:buChar char="•"/>
                      </a:pPr>
                      <a:r>
                        <a:rPr lang="sl-SI" sz="1200" kern="1200" dirty="0">
                          <a:solidFill>
                            <a:schemeClr val="dk1"/>
                          </a:solidFill>
                          <a:effectLst/>
                          <a:latin typeface="+mj-lt"/>
                          <a:ea typeface="+mn-ea"/>
                          <a:cs typeface="+mn-cs"/>
                        </a:rPr>
                        <a:t>točka 3.4.2. prijavnice</a:t>
                      </a:r>
                    </a:p>
                    <a:p>
                      <a:pPr marL="285750" indent="-285750">
                        <a:buFont typeface="Arial" panose="020B0604020202020204" pitchFamily="34" charset="0"/>
                        <a:buChar char="•"/>
                      </a:pPr>
                      <a:r>
                        <a:rPr lang="sl-SI" sz="1200" kern="1200" dirty="0">
                          <a:solidFill>
                            <a:schemeClr val="dk1"/>
                          </a:solidFill>
                          <a:effectLst/>
                          <a:latin typeface="+mj-lt"/>
                          <a:ea typeface="+mn-ea"/>
                          <a:cs typeface="+mn-cs"/>
                        </a:rPr>
                        <a:t>izjava prijavitelja: 4. točka prijavnice </a:t>
                      </a:r>
                    </a:p>
                  </a:txBody>
                  <a:tcPr/>
                </a:tc>
                <a:extLst>
                  <a:ext uri="{0D108BD9-81ED-4DB2-BD59-A6C34878D82A}">
                    <a16:rowId xmlns:a16="http://schemas.microsoft.com/office/drawing/2014/main" val="1710638746"/>
                  </a:ext>
                </a:extLst>
              </a:tr>
              <a:tr h="370752">
                <a:tc>
                  <a:txBody>
                    <a:bodyPr/>
                    <a:lstStyle/>
                    <a:p>
                      <a:r>
                        <a:rPr lang="sl-SI" sz="1400" b="1" kern="1200" dirty="0">
                          <a:solidFill>
                            <a:schemeClr val="dk1"/>
                          </a:solidFill>
                          <a:effectLst/>
                          <a:latin typeface="+mj-lt"/>
                          <a:ea typeface="+mn-ea"/>
                          <a:cs typeface="+mn-cs"/>
                        </a:rPr>
                        <a:t>Upoštevanje načela </a:t>
                      </a:r>
                      <a:r>
                        <a:rPr lang="sl-SI" sz="1400" b="1" kern="1200" dirty="0" err="1">
                          <a:solidFill>
                            <a:schemeClr val="dk1"/>
                          </a:solidFill>
                          <a:effectLst/>
                          <a:latin typeface="+mj-lt"/>
                          <a:ea typeface="+mn-ea"/>
                          <a:cs typeface="+mn-cs"/>
                        </a:rPr>
                        <a:t>nediskriminatornosti</a:t>
                      </a:r>
                      <a:r>
                        <a:rPr lang="sl-SI" sz="1400" b="1" kern="1200" dirty="0">
                          <a:solidFill>
                            <a:schemeClr val="dk1"/>
                          </a:solidFill>
                          <a:effectLst/>
                          <a:latin typeface="+mj-lt"/>
                          <a:ea typeface="+mn-ea"/>
                          <a:cs typeface="+mn-cs"/>
                        </a:rPr>
                        <a:t>, enakih možnosti, vključno z dostopnostjo za invalide, enakosti spolov</a:t>
                      </a:r>
                    </a:p>
                    <a:p>
                      <a:r>
                        <a:rPr lang="sl-SI" sz="1400" b="1" kern="1200" dirty="0">
                          <a:solidFill>
                            <a:schemeClr val="dk1"/>
                          </a:solidFill>
                          <a:effectLst/>
                          <a:latin typeface="+mj-lt"/>
                          <a:ea typeface="+mn-ea"/>
                          <a:cs typeface="+mn-cs"/>
                        </a:rPr>
                        <a:t>(zagotavljanje skladnosti s horizontalnimi načeli iz 9. člena Uredbe 2021/1060/EU)</a:t>
                      </a:r>
                    </a:p>
                  </a:txBody>
                  <a:tcPr/>
                </a:tc>
                <a:tc>
                  <a:txBody>
                    <a:bodyPr/>
                    <a:lstStyle/>
                    <a:p>
                      <a:pPr algn="just"/>
                      <a:r>
                        <a:rPr lang="sl-SI" sz="1200" kern="1200" dirty="0">
                          <a:solidFill>
                            <a:schemeClr val="dk1"/>
                          </a:solidFill>
                          <a:effectLst/>
                          <a:latin typeface="+mj-lt"/>
                          <a:ea typeface="+mn-ea"/>
                          <a:cs typeface="+mn-cs"/>
                        </a:rPr>
                        <a:t>Iz predlagane operacije je razvidno zagotavljanje spodbujanja enakosti moških in žensk ter preprečevanje vsakršne diskriminacije na podlagi spola, rase ali narodnosti, vere ali prepričanja, invalidnosti, starosti ali spolne usmerjenosti med osebami, ki so oziroma bodo vključene v izvajanje aktivnosti v okviru tega javnega razpisa, v skladu z zakonodajo, ki pokriva področje zagotavljanja enakosti in nediskriminacije.</a:t>
                      </a:r>
                    </a:p>
                  </a:txBody>
                  <a:tcPr marL="68580" marR="68580" marT="0" marB="0"/>
                </a:tc>
                <a:tc>
                  <a:txBody>
                    <a:bodyPr/>
                    <a:lstStyle/>
                    <a:p>
                      <a:r>
                        <a:rPr lang="sl-SI" sz="1200" kern="1200" dirty="0">
                          <a:solidFill>
                            <a:schemeClr val="dk1"/>
                          </a:solidFill>
                          <a:effectLst/>
                          <a:latin typeface="+mj-lt"/>
                          <a:ea typeface="+mn-ea"/>
                          <a:cs typeface="+mn-cs"/>
                        </a:rPr>
                        <a:t>pogoj se preveri v točki 2.2. prijavnice </a:t>
                      </a:r>
                    </a:p>
                  </a:txBody>
                  <a:tcPr/>
                </a:tc>
                <a:extLst>
                  <a:ext uri="{0D108BD9-81ED-4DB2-BD59-A6C34878D82A}">
                    <a16:rowId xmlns:a16="http://schemas.microsoft.com/office/drawing/2014/main" val="1255336131"/>
                  </a:ext>
                </a:extLst>
              </a:tr>
            </a:tbl>
          </a:graphicData>
        </a:graphic>
      </p:graphicFrame>
    </p:spTree>
    <p:extLst>
      <p:ext uri="{BB962C8B-B14F-4D97-AF65-F5344CB8AC3E}">
        <p14:creationId xmlns:p14="http://schemas.microsoft.com/office/powerpoint/2010/main" val="165978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AE9EE6D-ACB6-989B-2E01-8F7BF71E3117}"/>
              </a:ext>
            </a:extLst>
          </p:cNvPr>
          <p:cNvSpPr>
            <a:spLocks noGrp="1"/>
          </p:cNvSpPr>
          <p:nvPr>
            <p:ph type="title"/>
          </p:nvPr>
        </p:nvSpPr>
        <p:spPr/>
        <p:txBody>
          <a:bodyPr>
            <a:normAutofit/>
          </a:bodyPr>
          <a:lstStyle/>
          <a:p>
            <a:r>
              <a:rPr lang="sl-SI" sz="2800" b="1" dirty="0">
                <a:solidFill>
                  <a:srgbClr val="0070C0"/>
                </a:solidFill>
              </a:rPr>
              <a:t>SKLOP A – nacionalni projekt</a:t>
            </a:r>
          </a:p>
        </p:txBody>
      </p:sp>
      <p:sp>
        <p:nvSpPr>
          <p:cNvPr id="3" name="Označba mesta vsebine 2">
            <a:extLst>
              <a:ext uri="{FF2B5EF4-FFF2-40B4-BE49-F238E27FC236}">
                <a16:creationId xmlns:a16="http://schemas.microsoft.com/office/drawing/2014/main" id="{43C53990-915D-E74B-80BA-C4FA0D21CD07}"/>
              </a:ext>
            </a:extLst>
          </p:cNvPr>
          <p:cNvSpPr>
            <a:spLocks noGrp="1"/>
          </p:cNvSpPr>
          <p:nvPr>
            <p:ph idx="1"/>
          </p:nvPr>
        </p:nvSpPr>
        <p:spPr/>
        <p:txBody>
          <a:bodyPr/>
          <a:lstStyle/>
          <a:p>
            <a:r>
              <a:rPr lang="sl-SI" sz="2000" dirty="0">
                <a:latin typeface="+mj-lt"/>
              </a:rPr>
              <a:t>Izbran en nacionalni projekt v obliki konzorcija partnerjev</a:t>
            </a:r>
          </a:p>
          <a:p>
            <a:r>
              <a:rPr lang="sl-SI" sz="2000" dirty="0">
                <a:latin typeface="+mj-lt"/>
              </a:rPr>
              <a:t>Izvajanje operacije v obeh kohezijskih regijah </a:t>
            </a:r>
            <a:endParaRPr lang="sl-SI" sz="2000" b="1" dirty="0">
              <a:latin typeface="+mj-lt"/>
            </a:endParaRPr>
          </a:p>
          <a:p>
            <a:pPr algn="just"/>
            <a:r>
              <a:rPr lang="sl-SI" sz="2000" b="1" dirty="0">
                <a:latin typeface="+mj-lt"/>
              </a:rPr>
              <a:t>Ciljna skupina: </a:t>
            </a:r>
            <a:r>
              <a:rPr lang="sl-SI" sz="2000" dirty="0">
                <a:latin typeface="+mj-lt"/>
              </a:rPr>
              <a:t>mladinski delavci</a:t>
            </a:r>
          </a:p>
          <a:p>
            <a:pPr algn="just"/>
            <a:r>
              <a:rPr lang="sl-SI" sz="2000" b="1" dirty="0">
                <a:latin typeface="+mj-lt"/>
              </a:rPr>
              <a:t>Obdobje izvajanja operacije</a:t>
            </a:r>
            <a:r>
              <a:rPr lang="sl-SI" sz="2000" dirty="0">
                <a:latin typeface="+mj-lt"/>
              </a:rPr>
              <a:t>: 1. 2. 2024 do 30. 9. 2026</a:t>
            </a:r>
          </a:p>
          <a:p>
            <a:pPr algn="just"/>
            <a:r>
              <a:rPr lang="sl-SI" sz="2000" b="1" dirty="0">
                <a:latin typeface="+mj-lt"/>
              </a:rPr>
              <a:t>Najvišja vrednost operacije</a:t>
            </a:r>
            <a:r>
              <a:rPr lang="sl-SI" sz="2000" dirty="0">
                <a:latin typeface="+mj-lt"/>
              </a:rPr>
              <a:t>: 742.310,00 EUR </a:t>
            </a:r>
          </a:p>
          <a:p>
            <a:pPr algn="just"/>
            <a:r>
              <a:rPr lang="sl-SI" sz="2000" dirty="0">
                <a:latin typeface="+mj-lt"/>
              </a:rPr>
              <a:t>Način delitve sredstev po regijah: </a:t>
            </a:r>
            <a:r>
              <a:rPr lang="sl-SI" sz="2000" b="1" dirty="0">
                <a:latin typeface="+mj-lt"/>
              </a:rPr>
              <a:t>pro-rata:</a:t>
            </a:r>
            <a:r>
              <a:rPr lang="sl-SI" sz="2800" b="1" dirty="0">
                <a:latin typeface="+mj-lt"/>
              </a:rPr>
              <a:t> </a:t>
            </a:r>
            <a:r>
              <a:rPr lang="sl-SI" sz="2000" b="1" dirty="0">
                <a:latin typeface="+mj-lt"/>
              </a:rPr>
              <a:t>53% KRVS in 47% KRZS</a:t>
            </a:r>
          </a:p>
        </p:txBody>
      </p:sp>
      <p:pic>
        <p:nvPicPr>
          <p:cNvPr id="4" name="Slika 1">
            <a:extLst>
              <a:ext uri="{FF2B5EF4-FFF2-40B4-BE49-F238E27FC236}">
                <a16:creationId xmlns:a16="http://schemas.microsoft.com/office/drawing/2014/main" id="{06A73440-7FAF-177B-8A04-330684A483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značba mesta vsebine 28" descr="Meeting outline">
            <a:extLst>
              <a:ext uri="{FF2B5EF4-FFF2-40B4-BE49-F238E27FC236}">
                <a16:creationId xmlns:a16="http://schemas.microsoft.com/office/drawing/2014/main" id="{DAACBE89-7112-76F8-4CBE-684FFD6CA3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4048" y="2827680"/>
            <a:ext cx="1479144" cy="1479144"/>
          </a:xfrm>
          <a:prstGeom prst="rect">
            <a:avLst/>
          </a:prstGeom>
        </p:spPr>
      </p:pic>
    </p:spTree>
    <p:extLst>
      <p:ext uri="{BB962C8B-B14F-4D97-AF65-F5344CB8AC3E}">
        <p14:creationId xmlns:p14="http://schemas.microsoft.com/office/powerpoint/2010/main" val="17190788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DE770FD-64C4-FC49-3FE3-F225CE3DD851}"/>
              </a:ext>
            </a:extLst>
          </p:cNvPr>
          <p:cNvSpPr>
            <a:spLocks noGrp="1"/>
          </p:cNvSpPr>
          <p:nvPr>
            <p:ph type="title"/>
          </p:nvPr>
        </p:nvSpPr>
        <p:spPr/>
        <p:txBody>
          <a:bodyPr>
            <a:normAutofit/>
          </a:bodyPr>
          <a:lstStyle/>
          <a:p>
            <a:r>
              <a:rPr lang="sl-SI" sz="3200" b="1" dirty="0">
                <a:solidFill>
                  <a:srgbClr val="0070C0"/>
                </a:solidFill>
              </a:rPr>
              <a:t>SKLOP B – merila za izbor projekta</a:t>
            </a:r>
            <a:endParaRPr lang="sl-SI" sz="3200" dirty="0"/>
          </a:p>
        </p:txBody>
      </p:sp>
      <p:pic>
        <p:nvPicPr>
          <p:cNvPr id="4" name="Slika 1">
            <a:extLst>
              <a:ext uri="{FF2B5EF4-FFF2-40B4-BE49-F238E27FC236}">
                <a16:creationId xmlns:a16="http://schemas.microsoft.com/office/drawing/2014/main" id="{4AD2795F-89AA-4FD8-75C0-95994F954B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Tabela 8">
            <a:extLst>
              <a:ext uri="{FF2B5EF4-FFF2-40B4-BE49-F238E27FC236}">
                <a16:creationId xmlns:a16="http://schemas.microsoft.com/office/drawing/2014/main" id="{AD92FCA7-CDFF-3AAB-79DB-841F132D2874}"/>
              </a:ext>
            </a:extLst>
          </p:cNvPr>
          <p:cNvGraphicFramePr>
            <a:graphicFrameLocks noGrp="1"/>
          </p:cNvGraphicFramePr>
          <p:nvPr>
            <p:extLst>
              <p:ext uri="{D42A27DB-BD31-4B8C-83A1-F6EECF244321}">
                <p14:modId xmlns:p14="http://schemas.microsoft.com/office/powerpoint/2010/main" val="1256922702"/>
              </p:ext>
            </p:extLst>
          </p:nvPr>
        </p:nvGraphicFramePr>
        <p:xfrm>
          <a:off x="1501648" y="2119526"/>
          <a:ext cx="7154672" cy="2839720"/>
        </p:xfrm>
        <a:graphic>
          <a:graphicData uri="http://schemas.openxmlformats.org/drawingml/2006/table">
            <a:tbl>
              <a:tblPr firstRow="1" bandRow="1">
                <a:tableStyleId>{7DF18680-E054-41AD-8BC1-D1AEF772440D}</a:tableStyleId>
              </a:tblPr>
              <a:tblGrid>
                <a:gridCol w="1059642">
                  <a:extLst>
                    <a:ext uri="{9D8B030D-6E8A-4147-A177-3AD203B41FA5}">
                      <a16:colId xmlns:a16="http://schemas.microsoft.com/office/drawing/2014/main" val="3075240485"/>
                    </a:ext>
                  </a:extLst>
                </a:gridCol>
                <a:gridCol w="3419047">
                  <a:extLst>
                    <a:ext uri="{9D8B030D-6E8A-4147-A177-3AD203B41FA5}">
                      <a16:colId xmlns:a16="http://schemas.microsoft.com/office/drawing/2014/main" val="3592134947"/>
                    </a:ext>
                  </a:extLst>
                </a:gridCol>
                <a:gridCol w="1414111">
                  <a:extLst>
                    <a:ext uri="{9D8B030D-6E8A-4147-A177-3AD203B41FA5}">
                      <a16:colId xmlns:a16="http://schemas.microsoft.com/office/drawing/2014/main" val="2648908420"/>
                    </a:ext>
                  </a:extLst>
                </a:gridCol>
                <a:gridCol w="1261872">
                  <a:extLst>
                    <a:ext uri="{9D8B030D-6E8A-4147-A177-3AD203B41FA5}">
                      <a16:colId xmlns:a16="http://schemas.microsoft.com/office/drawing/2014/main" val="1075551701"/>
                    </a:ext>
                  </a:extLst>
                </a:gridCol>
              </a:tblGrid>
              <a:tr h="370840">
                <a:tc>
                  <a:txBody>
                    <a:bodyPr/>
                    <a:lstStyle/>
                    <a:p>
                      <a:r>
                        <a:rPr lang="sl-SI" dirty="0" err="1">
                          <a:latin typeface="+mj-lt"/>
                        </a:rPr>
                        <a:t>Zap</a:t>
                      </a:r>
                      <a:r>
                        <a:rPr lang="sl-SI" dirty="0">
                          <a:latin typeface="+mj-lt"/>
                        </a:rPr>
                        <a:t>. št.</a:t>
                      </a:r>
                    </a:p>
                  </a:txBody>
                  <a:tcPr/>
                </a:tc>
                <a:tc>
                  <a:txBody>
                    <a:bodyPr/>
                    <a:lstStyle/>
                    <a:p>
                      <a:r>
                        <a:rPr lang="sl-SI" dirty="0">
                          <a:latin typeface="+mj-lt"/>
                        </a:rPr>
                        <a:t>Merilo</a:t>
                      </a:r>
                    </a:p>
                  </a:txBody>
                  <a:tcPr/>
                </a:tc>
                <a:tc>
                  <a:txBody>
                    <a:bodyPr/>
                    <a:lstStyle/>
                    <a:p>
                      <a:r>
                        <a:rPr lang="sl-SI" dirty="0">
                          <a:latin typeface="+mj-lt"/>
                        </a:rPr>
                        <a:t>Število točk merila</a:t>
                      </a:r>
                    </a:p>
                  </a:txBody>
                  <a:tcPr/>
                </a:tc>
                <a:tc>
                  <a:txBody>
                    <a:bodyPr/>
                    <a:lstStyle/>
                    <a:p>
                      <a:r>
                        <a:rPr lang="sl-SI" dirty="0">
                          <a:latin typeface="+mj-lt"/>
                        </a:rPr>
                        <a:t>Minimalno število točk merila (!)</a:t>
                      </a:r>
                    </a:p>
                  </a:txBody>
                  <a:tcPr/>
                </a:tc>
                <a:extLst>
                  <a:ext uri="{0D108BD9-81ED-4DB2-BD59-A6C34878D82A}">
                    <a16:rowId xmlns:a16="http://schemas.microsoft.com/office/drawing/2014/main" val="2053737564"/>
                  </a:ext>
                </a:extLst>
              </a:tr>
              <a:tr h="370840">
                <a:tc>
                  <a:txBody>
                    <a:bodyPr/>
                    <a:lstStyle/>
                    <a:p>
                      <a:pPr algn="ctr"/>
                      <a:r>
                        <a:rPr lang="sl-SI" dirty="0">
                          <a:latin typeface="+mj-lt"/>
                        </a:rPr>
                        <a:t>1</a:t>
                      </a:r>
                    </a:p>
                  </a:txBody>
                  <a:tcPr/>
                </a:tc>
                <a:tc>
                  <a:txBody>
                    <a:bodyPr/>
                    <a:lstStyle/>
                    <a:p>
                      <a:pPr algn="ctr"/>
                      <a:r>
                        <a:rPr lang="sl-SI" sz="1800" b="1" kern="1200" dirty="0">
                          <a:solidFill>
                            <a:schemeClr val="dk1"/>
                          </a:solidFill>
                          <a:effectLst/>
                          <a:latin typeface="+mj-lt"/>
                          <a:ea typeface="+mn-ea"/>
                          <a:cs typeface="+mn-cs"/>
                        </a:rPr>
                        <a:t>VKLJUČEVANJE KLJUČNIH DELEŽNIKOV IN ŠTEVILO VKLJUČENIH MLADIH</a:t>
                      </a:r>
                      <a:endParaRPr lang="sl-SI" dirty="0">
                        <a:latin typeface="+mj-lt"/>
                      </a:endParaRPr>
                    </a:p>
                  </a:txBody>
                  <a:tcPr/>
                </a:tc>
                <a:tc>
                  <a:txBody>
                    <a:bodyPr/>
                    <a:lstStyle/>
                    <a:p>
                      <a:pPr algn="ctr"/>
                      <a:r>
                        <a:rPr lang="sl-SI" dirty="0">
                          <a:latin typeface="+mj-lt"/>
                        </a:rPr>
                        <a:t>4</a:t>
                      </a:r>
                    </a:p>
                  </a:txBody>
                  <a:tcPr/>
                </a:tc>
                <a:tc>
                  <a:txBody>
                    <a:bodyPr/>
                    <a:lstStyle/>
                    <a:p>
                      <a:pPr algn="ctr"/>
                      <a:r>
                        <a:rPr lang="sl-SI" dirty="0">
                          <a:latin typeface="+mj-lt"/>
                        </a:rPr>
                        <a:t>/</a:t>
                      </a:r>
                    </a:p>
                  </a:txBody>
                  <a:tcPr/>
                </a:tc>
                <a:extLst>
                  <a:ext uri="{0D108BD9-81ED-4DB2-BD59-A6C34878D82A}">
                    <a16:rowId xmlns:a16="http://schemas.microsoft.com/office/drawing/2014/main" val="2201751753"/>
                  </a:ext>
                </a:extLst>
              </a:tr>
              <a:tr h="370840">
                <a:tc>
                  <a:txBody>
                    <a:bodyPr/>
                    <a:lstStyle/>
                    <a:p>
                      <a:pPr algn="ctr"/>
                      <a:r>
                        <a:rPr lang="sl-SI" dirty="0">
                          <a:latin typeface="+mj-lt"/>
                        </a:rPr>
                        <a:t>2</a:t>
                      </a:r>
                    </a:p>
                  </a:txBody>
                  <a:tcPr/>
                </a:tc>
                <a:tc>
                  <a:txBody>
                    <a:bodyPr/>
                    <a:lstStyle/>
                    <a:p>
                      <a:pPr algn="ctr"/>
                      <a:r>
                        <a:rPr lang="sl-SI" sz="1800" b="1" kern="1200" dirty="0">
                          <a:solidFill>
                            <a:schemeClr val="dk1"/>
                          </a:solidFill>
                          <a:effectLst/>
                          <a:latin typeface="+mj-lt"/>
                          <a:ea typeface="+mn-ea"/>
                          <a:cs typeface="+mn-cs"/>
                        </a:rPr>
                        <a:t>USTREZNOST IN KAKOVOST OPERACIJE</a:t>
                      </a:r>
                      <a:endParaRPr lang="sl-SI" dirty="0">
                        <a:latin typeface="+mj-lt"/>
                      </a:endParaRPr>
                    </a:p>
                  </a:txBody>
                  <a:tcPr/>
                </a:tc>
                <a:tc>
                  <a:txBody>
                    <a:bodyPr/>
                    <a:lstStyle/>
                    <a:p>
                      <a:pPr algn="ctr"/>
                      <a:r>
                        <a:rPr lang="sl-SI" dirty="0">
                          <a:latin typeface="+mj-lt"/>
                        </a:rPr>
                        <a:t>10</a:t>
                      </a:r>
                    </a:p>
                  </a:txBody>
                  <a:tcPr/>
                </a:tc>
                <a:tc>
                  <a:txBody>
                    <a:bodyPr/>
                    <a:lstStyle/>
                    <a:p>
                      <a:pPr algn="ctr"/>
                      <a:r>
                        <a:rPr lang="sl-SI" dirty="0">
                          <a:latin typeface="+mj-lt"/>
                        </a:rPr>
                        <a:t>3</a:t>
                      </a:r>
                    </a:p>
                  </a:txBody>
                  <a:tcPr/>
                </a:tc>
                <a:extLst>
                  <a:ext uri="{0D108BD9-81ED-4DB2-BD59-A6C34878D82A}">
                    <a16:rowId xmlns:a16="http://schemas.microsoft.com/office/drawing/2014/main" val="1144004913"/>
                  </a:ext>
                </a:extLst>
              </a:tr>
              <a:tr h="370840">
                <a:tc gridSpan="2">
                  <a:txBody>
                    <a:bodyPr/>
                    <a:lstStyle/>
                    <a:p>
                      <a:pPr algn="r"/>
                      <a:r>
                        <a:rPr lang="sl-SI" b="1" dirty="0">
                          <a:latin typeface="+mj-lt"/>
                        </a:rPr>
                        <a:t>Skupaj:</a:t>
                      </a:r>
                    </a:p>
                  </a:txBody>
                  <a:tcPr/>
                </a:tc>
                <a:tc hMerge="1">
                  <a:txBody>
                    <a:bodyPr/>
                    <a:lstStyle/>
                    <a:p>
                      <a:pPr algn="ctr"/>
                      <a:endParaRPr lang="sl-SI" dirty="0">
                        <a:latin typeface="+mj-lt"/>
                      </a:endParaRPr>
                    </a:p>
                  </a:txBody>
                  <a:tcPr/>
                </a:tc>
                <a:tc>
                  <a:txBody>
                    <a:bodyPr/>
                    <a:lstStyle/>
                    <a:p>
                      <a:pPr algn="ctr"/>
                      <a:r>
                        <a:rPr lang="sl-SI" b="1" dirty="0">
                          <a:latin typeface="+mj-lt"/>
                        </a:rPr>
                        <a:t>14</a:t>
                      </a:r>
                    </a:p>
                  </a:txBody>
                  <a:tcPr/>
                </a:tc>
                <a:tc>
                  <a:txBody>
                    <a:bodyPr/>
                    <a:lstStyle/>
                    <a:p>
                      <a:pPr algn="ctr"/>
                      <a:endParaRPr lang="sl-SI" dirty="0">
                        <a:latin typeface="+mj-lt"/>
                      </a:endParaRPr>
                    </a:p>
                  </a:txBody>
                  <a:tcPr/>
                </a:tc>
                <a:extLst>
                  <a:ext uri="{0D108BD9-81ED-4DB2-BD59-A6C34878D82A}">
                    <a16:rowId xmlns:a16="http://schemas.microsoft.com/office/drawing/2014/main" val="1479053147"/>
                  </a:ext>
                </a:extLst>
              </a:tr>
            </a:tbl>
          </a:graphicData>
        </a:graphic>
      </p:graphicFrame>
    </p:spTree>
    <p:extLst>
      <p:ext uri="{BB962C8B-B14F-4D97-AF65-F5344CB8AC3E}">
        <p14:creationId xmlns:p14="http://schemas.microsoft.com/office/powerpoint/2010/main" val="41498542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C6B35DF-4C18-A9DD-156B-96D91306FA5D}"/>
              </a:ext>
            </a:extLst>
          </p:cNvPr>
          <p:cNvSpPr>
            <a:spLocks noGrp="1"/>
          </p:cNvSpPr>
          <p:nvPr>
            <p:ph type="title"/>
          </p:nvPr>
        </p:nvSpPr>
        <p:spPr>
          <a:xfrm>
            <a:off x="759968" y="168295"/>
            <a:ext cx="10515600" cy="1325563"/>
          </a:xfrm>
        </p:spPr>
        <p:txBody>
          <a:bodyPr>
            <a:normAutofit/>
          </a:bodyPr>
          <a:lstStyle/>
          <a:p>
            <a:r>
              <a:rPr lang="sl-SI" sz="2400" b="1" dirty="0">
                <a:solidFill>
                  <a:srgbClr val="0070C0"/>
                </a:solidFill>
              </a:rPr>
              <a:t>SKLOP B – merila za izbor projekta</a:t>
            </a:r>
            <a:endParaRPr lang="sl-SI" sz="2400" dirty="0"/>
          </a:p>
        </p:txBody>
      </p:sp>
      <p:pic>
        <p:nvPicPr>
          <p:cNvPr id="4" name="Slika 1">
            <a:extLst>
              <a:ext uri="{FF2B5EF4-FFF2-40B4-BE49-F238E27FC236}">
                <a16:creationId xmlns:a16="http://schemas.microsoft.com/office/drawing/2014/main" id="{96BA7D40-A9B1-F8EE-7DC6-0B4B8D50D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890" y="500506"/>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AC244EAF-5E6A-D216-7E85-292D0C988EAC}"/>
              </a:ext>
            </a:extLst>
          </p:cNvPr>
          <p:cNvGraphicFramePr>
            <a:graphicFrameLocks noGrp="1"/>
          </p:cNvGraphicFramePr>
          <p:nvPr>
            <p:extLst>
              <p:ext uri="{D42A27DB-BD31-4B8C-83A1-F6EECF244321}">
                <p14:modId xmlns:p14="http://schemas.microsoft.com/office/powerpoint/2010/main" val="4048524179"/>
              </p:ext>
            </p:extLst>
          </p:nvPr>
        </p:nvGraphicFramePr>
        <p:xfrm>
          <a:off x="651256" y="1493858"/>
          <a:ext cx="10889488" cy="384048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554224">
                  <a:extLst>
                    <a:ext uri="{9D8B030D-6E8A-4147-A177-3AD203B41FA5}">
                      <a16:colId xmlns:a16="http://schemas.microsoft.com/office/drawing/2014/main" val="2716464906"/>
                    </a:ext>
                  </a:extLst>
                </a:gridCol>
                <a:gridCol w="676656">
                  <a:extLst>
                    <a:ext uri="{9D8B030D-6E8A-4147-A177-3AD203B41FA5}">
                      <a16:colId xmlns:a16="http://schemas.microsoft.com/office/drawing/2014/main" val="1302876541"/>
                    </a:ext>
                  </a:extLst>
                </a:gridCol>
                <a:gridCol w="5864959">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100" b="1" dirty="0">
                          <a:latin typeface="+mj-lt"/>
                        </a:rPr>
                        <a:t>1.</a:t>
                      </a:r>
                    </a:p>
                  </a:txBody>
                  <a:tcPr/>
                </a:tc>
                <a:tc>
                  <a:txBody>
                    <a:bodyPr/>
                    <a:lstStyle/>
                    <a:p>
                      <a:pPr algn="ctr"/>
                      <a:r>
                        <a:rPr lang="sl-SI" sz="1200" b="1" kern="1200" dirty="0">
                          <a:solidFill>
                            <a:schemeClr val="dk1"/>
                          </a:solidFill>
                          <a:effectLst/>
                          <a:latin typeface="+mj-lt"/>
                          <a:ea typeface="+mn-ea"/>
                          <a:cs typeface="+mn-cs"/>
                        </a:rPr>
                        <a:t>VKLJUČEVANJE KLJUČNIH DELEŽNIKOV IN ŠTEVILO VKLJUČENIH MLADIH</a:t>
                      </a:r>
                      <a:endParaRPr lang="sl-SI" sz="1200" kern="1200" dirty="0">
                        <a:solidFill>
                          <a:schemeClr val="dk1"/>
                        </a:solidFill>
                        <a:latin typeface="+mj-lt"/>
                        <a:ea typeface="+mn-ea"/>
                        <a:cs typeface="+mn-cs"/>
                      </a:endParaRPr>
                    </a:p>
                  </a:txBody>
                  <a:tcPr/>
                </a:tc>
                <a:tc>
                  <a:txBody>
                    <a:bodyPr/>
                    <a:lstStyle/>
                    <a:p>
                      <a:pPr algn="ctr"/>
                      <a:r>
                        <a:rPr lang="sl-SI" sz="1200" b="1" dirty="0">
                          <a:latin typeface="+mj-lt"/>
                        </a:rPr>
                        <a:t>Skupaj </a:t>
                      </a:r>
                    </a:p>
                    <a:p>
                      <a:pPr algn="ctr"/>
                      <a:r>
                        <a:rPr lang="sl-SI" sz="1200" b="1" dirty="0">
                          <a:latin typeface="+mj-lt"/>
                        </a:rPr>
                        <a:t>4</a:t>
                      </a:r>
                    </a:p>
                  </a:txBody>
                  <a:tcPr/>
                </a:tc>
                <a:tc>
                  <a:txBody>
                    <a:bodyPr/>
                    <a:lstStyle/>
                    <a:p>
                      <a:endParaRPr lang="sl-SI" dirty="0">
                        <a:latin typeface="+mj-lt"/>
                      </a:endParaRPr>
                    </a:p>
                  </a:txBody>
                  <a:tcPr/>
                </a:tc>
                <a:tc>
                  <a:txBody>
                    <a:bodyPr/>
                    <a:lstStyle/>
                    <a:p>
                      <a:pPr algn="ctr"/>
                      <a:endParaRPr lang="sl-SI" dirty="0">
                        <a:latin typeface="+mj-lt"/>
                      </a:endParaRPr>
                    </a:p>
                  </a:txBody>
                  <a:tcPr/>
                </a:tc>
                <a:extLst>
                  <a:ext uri="{0D108BD9-81ED-4DB2-BD59-A6C34878D82A}">
                    <a16:rowId xmlns:a16="http://schemas.microsoft.com/office/drawing/2014/main" val="1175461904"/>
                  </a:ext>
                </a:extLst>
              </a:tr>
              <a:tr h="370840">
                <a:tc>
                  <a:txBody>
                    <a:bodyPr/>
                    <a:lstStyle/>
                    <a:p>
                      <a:r>
                        <a:rPr lang="sl-SI" sz="1200" dirty="0"/>
                        <a:t>1.1.</a:t>
                      </a:r>
                    </a:p>
                  </a:txBody>
                  <a:tcPr/>
                </a:tc>
                <a:tc>
                  <a:txBody>
                    <a:bodyPr/>
                    <a:lstStyle/>
                    <a:p>
                      <a:r>
                        <a:rPr lang="sl-SI" sz="1200" b="1" kern="1200" dirty="0">
                          <a:solidFill>
                            <a:schemeClr val="dk1"/>
                          </a:solidFill>
                          <a:effectLst/>
                          <a:latin typeface="+mj-lt"/>
                          <a:ea typeface="+mn-ea"/>
                          <a:cs typeface="+mn-cs"/>
                        </a:rPr>
                        <a:t>Število mladih, vključenih v program usposabljanja za mlade s področja </a:t>
                      </a:r>
                      <a:r>
                        <a:rPr lang="sl-SI" sz="1200" b="1" kern="1200" dirty="0" err="1">
                          <a:solidFill>
                            <a:schemeClr val="dk1"/>
                          </a:solidFill>
                          <a:effectLst/>
                          <a:latin typeface="+mj-lt"/>
                          <a:ea typeface="+mn-ea"/>
                          <a:cs typeface="+mn-cs"/>
                        </a:rPr>
                        <a:t>prekarnosti</a:t>
                      </a:r>
                      <a:r>
                        <a:rPr lang="sl-SI" sz="1200" b="1" kern="1200" dirty="0">
                          <a:solidFill>
                            <a:schemeClr val="dk1"/>
                          </a:solidFill>
                          <a:effectLst/>
                          <a:latin typeface="+mj-lt"/>
                          <a:ea typeface="+mn-ea"/>
                          <a:cs typeface="+mn-cs"/>
                        </a:rPr>
                        <a:t> </a:t>
                      </a:r>
                      <a:endParaRPr lang="sl-SI" sz="1200" dirty="0">
                        <a:latin typeface="+mj-lt"/>
                      </a:endParaRPr>
                    </a:p>
                  </a:txBody>
                  <a:tcPr/>
                </a:tc>
                <a:tc>
                  <a:txBody>
                    <a:bodyPr/>
                    <a:lstStyle/>
                    <a:p>
                      <a:pPr algn="ctr"/>
                      <a:r>
                        <a:rPr lang="sl-SI" sz="1200" dirty="0">
                          <a:latin typeface="+mj-lt"/>
                        </a:rPr>
                        <a:t>2</a:t>
                      </a:r>
                    </a:p>
                  </a:txBody>
                  <a:tcPr/>
                </a:tc>
                <a:tc>
                  <a:txBody>
                    <a:bodyPr/>
                    <a:lstStyle/>
                    <a:p>
                      <a:pPr marL="171450" indent="-171450">
                        <a:buFont typeface="Arial" panose="020B0604020202020204" pitchFamily="34" charset="0"/>
                        <a:buChar char="•"/>
                      </a:pPr>
                      <a:r>
                        <a:rPr lang="sl-SI" sz="1100" kern="1200" dirty="0">
                          <a:solidFill>
                            <a:schemeClr val="dk1"/>
                          </a:solidFill>
                          <a:effectLst/>
                          <a:latin typeface="+mj-lt"/>
                          <a:ea typeface="+mn-ea"/>
                          <a:cs typeface="+mn-cs"/>
                        </a:rPr>
                        <a:t>130 mladih – 0 točk</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Od 131 do 139 mladih – 0,5 točke</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Od 140 do 149 mladih – 1 točka</a:t>
                      </a:r>
                    </a:p>
                    <a:p>
                      <a:pPr marL="171450" indent="-171450">
                        <a:buFont typeface="Arial" panose="020B0604020202020204" pitchFamily="34" charset="0"/>
                        <a:buChar char="•"/>
                      </a:pPr>
                      <a:r>
                        <a:rPr lang="sl-SI" sz="1100" kern="1200" dirty="0">
                          <a:solidFill>
                            <a:schemeClr val="dk1"/>
                          </a:solidFill>
                          <a:effectLst/>
                          <a:latin typeface="+mj-lt"/>
                          <a:ea typeface="+mn-ea"/>
                          <a:cs typeface="+mn-cs"/>
                        </a:rPr>
                        <a:t>Od 150 in več mladih – 2 točki</a:t>
                      </a:r>
                    </a:p>
                  </a:txBody>
                  <a:tcPr/>
                </a:tc>
                <a:tc>
                  <a:txBody>
                    <a:bodyPr/>
                    <a:lstStyle/>
                    <a:p>
                      <a:pPr marL="0" indent="0">
                        <a:buFont typeface="Arial" panose="020B0604020202020204" pitchFamily="34" charset="0"/>
                        <a:buNone/>
                      </a:pPr>
                      <a:r>
                        <a:rPr lang="sl-SI" sz="1050" kern="1200" dirty="0">
                          <a:solidFill>
                            <a:schemeClr val="dk1"/>
                          </a:solidFill>
                          <a:effectLst/>
                          <a:latin typeface="+mj-lt"/>
                          <a:ea typeface="+mn-ea"/>
                          <a:cs typeface="+mn-cs"/>
                        </a:rPr>
                        <a:t>Točka 3.4.2. prijavnice</a:t>
                      </a:r>
                    </a:p>
                  </a:txBody>
                  <a:tcPr/>
                </a:tc>
                <a:extLst>
                  <a:ext uri="{0D108BD9-81ED-4DB2-BD59-A6C34878D82A}">
                    <a16:rowId xmlns:a16="http://schemas.microsoft.com/office/drawing/2014/main" val="1080729613"/>
                  </a:ext>
                </a:extLst>
              </a:tr>
              <a:tr h="370840">
                <a:tc>
                  <a:txBody>
                    <a:bodyPr/>
                    <a:lstStyle/>
                    <a:p>
                      <a:r>
                        <a:rPr lang="sl-SI" sz="1200" dirty="0"/>
                        <a:t>1.2.</a:t>
                      </a:r>
                    </a:p>
                  </a:txBody>
                  <a:tcPr/>
                </a:tc>
                <a:tc>
                  <a:txBody>
                    <a:bodyPr/>
                    <a:lstStyle/>
                    <a:p>
                      <a:r>
                        <a:rPr lang="sl-SI" sz="1200" b="1" kern="1200" dirty="0">
                          <a:solidFill>
                            <a:schemeClr val="dk1"/>
                          </a:solidFill>
                          <a:effectLst/>
                          <a:latin typeface="+mj-lt"/>
                          <a:ea typeface="+mn-ea"/>
                          <a:cs typeface="+mn-cs"/>
                        </a:rPr>
                        <a:t>Vključevanje ključnih deležnikov</a:t>
                      </a:r>
                    </a:p>
                  </a:txBody>
                  <a:tcPr/>
                </a:tc>
                <a:tc>
                  <a:txBody>
                    <a:bodyPr/>
                    <a:lstStyle/>
                    <a:p>
                      <a:pPr algn="ctr"/>
                      <a:r>
                        <a:rPr lang="sl-SI" sz="1200" b="0" kern="1200" dirty="0">
                          <a:solidFill>
                            <a:schemeClr val="dk1"/>
                          </a:solidFill>
                          <a:effectLst/>
                          <a:latin typeface="+mj-lt"/>
                          <a:ea typeface="+mn-ea"/>
                          <a:cs typeface="+mn-cs"/>
                        </a:rPr>
                        <a:t>2</a:t>
                      </a:r>
                    </a:p>
                  </a:txBody>
                  <a:tcPr/>
                </a:tc>
                <a:tc>
                  <a:txBody>
                    <a:bodyPr/>
                    <a:lstStyle/>
                    <a:p>
                      <a:r>
                        <a:rPr lang="sl-SI" sz="1100" kern="1200" dirty="0">
                          <a:solidFill>
                            <a:schemeClr val="dk1"/>
                          </a:solidFill>
                          <a:effectLst/>
                          <a:latin typeface="+mj-lt"/>
                          <a:ea typeface="+mn-ea"/>
                          <a:cs typeface="+mn-cs"/>
                        </a:rPr>
                        <a:t>Prijavitelj načrtuje vključevanje vsaj ene relevantne skupine ključnih deležnikov v projekt, pri čemer je navedena in podrobno pojasnjena vsaj ena aktivnost njegovega sodelovanja s posamezno relevantno skupino ključnih deležnikov za izboljšanje položaja mladih na trgu dela. – 1 točka</a:t>
                      </a:r>
                    </a:p>
                    <a:p>
                      <a:endParaRPr lang="sl-SI" sz="1100" kern="1200" dirty="0">
                        <a:solidFill>
                          <a:schemeClr val="dk1"/>
                        </a:solidFill>
                        <a:effectLst/>
                        <a:latin typeface="+mj-lt"/>
                        <a:ea typeface="+mn-ea"/>
                        <a:cs typeface="+mn-cs"/>
                      </a:endParaRPr>
                    </a:p>
                    <a:p>
                      <a:r>
                        <a:rPr lang="sl-SI" sz="1100" kern="1200" dirty="0">
                          <a:solidFill>
                            <a:schemeClr val="dk1"/>
                          </a:solidFill>
                          <a:effectLst/>
                          <a:latin typeface="+mj-lt"/>
                          <a:ea typeface="+mn-ea"/>
                          <a:cs typeface="+mn-cs"/>
                        </a:rPr>
                        <a:t>Prijavitelj načrtuje sodelovanje z Zavodom RS za zaposlovanje. – 1 točka </a:t>
                      </a:r>
                    </a:p>
                    <a:p>
                      <a:endParaRPr lang="sl-SI" sz="1100" kern="1200" dirty="0">
                        <a:solidFill>
                          <a:schemeClr val="dk1"/>
                        </a:solidFill>
                        <a:effectLst/>
                        <a:latin typeface="+mj-lt"/>
                        <a:ea typeface="+mn-ea"/>
                        <a:cs typeface="+mn-cs"/>
                      </a:endParaRPr>
                    </a:p>
                    <a:p>
                      <a:r>
                        <a:rPr lang="sl-SI" sz="1100" kern="1200" dirty="0">
                          <a:solidFill>
                            <a:schemeClr val="dk1"/>
                          </a:solidFill>
                          <a:effectLst/>
                          <a:latin typeface="+mj-lt"/>
                          <a:ea typeface="+mn-ea"/>
                          <a:cs typeface="+mn-cs"/>
                        </a:rPr>
                        <a:t>Prijavitelj na projektu ne načrtuje vključevanja ključnih deležnikov za izboljšanje položaja mladih na trgu dela. – 0 točk</a:t>
                      </a:r>
                    </a:p>
                    <a:p>
                      <a:endParaRPr lang="sl-SI" sz="1100" kern="1200" dirty="0">
                        <a:solidFill>
                          <a:schemeClr val="dk1"/>
                        </a:solidFill>
                        <a:effectLst/>
                        <a:latin typeface="+mj-lt"/>
                        <a:ea typeface="+mn-ea"/>
                        <a:cs typeface="+mn-cs"/>
                      </a:endParaRPr>
                    </a:p>
                    <a:p>
                      <a:r>
                        <a:rPr lang="sl-SI" sz="1100" i="1" kern="1200" dirty="0">
                          <a:solidFill>
                            <a:schemeClr val="dk1"/>
                          </a:solidFill>
                          <a:effectLst/>
                          <a:latin typeface="+mj-lt"/>
                          <a:ea typeface="+mn-ea"/>
                          <a:cs typeface="+mn-cs"/>
                        </a:rPr>
                        <a:t>Ključni deležniki, ki lahko pripomorejo k izboljšanju položaja mladih na trgu dela so npr. skupina delodajalcev, sindikatov, Zavod RS za zaposlovanje. Med ključne deležnike se ne šteje ciljna skupina tega javnega razpisa. </a:t>
                      </a:r>
                    </a:p>
                  </a:txBody>
                  <a:tcPr/>
                </a:tc>
                <a:tc>
                  <a:txBody>
                    <a:bodyPr/>
                    <a:lstStyle/>
                    <a:p>
                      <a:r>
                        <a:rPr lang="sl-SI" sz="1050" kern="1200" dirty="0">
                          <a:solidFill>
                            <a:schemeClr val="dk1"/>
                          </a:solidFill>
                          <a:effectLst/>
                          <a:latin typeface="+mj-lt"/>
                          <a:ea typeface="+mn-ea"/>
                          <a:cs typeface="+mn-cs"/>
                        </a:rPr>
                        <a:t>Točka 3.1. prijavnice</a:t>
                      </a:r>
                    </a:p>
                  </a:txBody>
                  <a:tcPr/>
                </a:tc>
                <a:extLst>
                  <a:ext uri="{0D108BD9-81ED-4DB2-BD59-A6C34878D82A}">
                    <a16:rowId xmlns:a16="http://schemas.microsoft.com/office/drawing/2014/main" val="3022417323"/>
                  </a:ext>
                </a:extLst>
              </a:tr>
            </a:tbl>
          </a:graphicData>
        </a:graphic>
      </p:graphicFrame>
    </p:spTree>
    <p:extLst>
      <p:ext uri="{BB962C8B-B14F-4D97-AF65-F5344CB8AC3E}">
        <p14:creationId xmlns:p14="http://schemas.microsoft.com/office/powerpoint/2010/main" val="37224987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C6B35DF-4C18-A9DD-156B-96D91306FA5D}"/>
              </a:ext>
            </a:extLst>
          </p:cNvPr>
          <p:cNvSpPr>
            <a:spLocks noGrp="1"/>
          </p:cNvSpPr>
          <p:nvPr>
            <p:ph type="title"/>
          </p:nvPr>
        </p:nvSpPr>
        <p:spPr>
          <a:xfrm>
            <a:off x="759968" y="168295"/>
            <a:ext cx="10515600" cy="1325563"/>
          </a:xfrm>
        </p:spPr>
        <p:txBody>
          <a:bodyPr>
            <a:normAutofit/>
          </a:bodyPr>
          <a:lstStyle/>
          <a:p>
            <a:r>
              <a:rPr lang="sl-SI" sz="2400" b="1" dirty="0">
                <a:solidFill>
                  <a:srgbClr val="0070C0"/>
                </a:solidFill>
              </a:rPr>
              <a:t>SKLOP B – merila za izbor projekta</a:t>
            </a:r>
            <a:endParaRPr lang="sl-SI" sz="2400" dirty="0"/>
          </a:p>
        </p:txBody>
      </p:sp>
      <p:pic>
        <p:nvPicPr>
          <p:cNvPr id="4" name="Slika 1">
            <a:extLst>
              <a:ext uri="{FF2B5EF4-FFF2-40B4-BE49-F238E27FC236}">
                <a16:creationId xmlns:a16="http://schemas.microsoft.com/office/drawing/2014/main" id="{96BA7D40-A9B1-F8EE-7DC6-0B4B8D50D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890" y="500506"/>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AC244EAF-5E6A-D216-7E85-292D0C988EAC}"/>
              </a:ext>
            </a:extLst>
          </p:cNvPr>
          <p:cNvGraphicFramePr>
            <a:graphicFrameLocks noGrp="1"/>
          </p:cNvGraphicFramePr>
          <p:nvPr>
            <p:extLst>
              <p:ext uri="{D42A27DB-BD31-4B8C-83A1-F6EECF244321}">
                <p14:modId xmlns:p14="http://schemas.microsoft.com/office/powerpoint/2010/main" val="2766816211"/>
              </p:ext>
            </p:extLst>
          </p:nvPr>
        </p:nvGraphicFramePr>
        <p:xfrm>
          <a:off x="651256" y="1493858"/>
          <a:ext cx="10889488" cy="448056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061464">
                  <a:extLst>
                    <a:ext uri="{9D8B030D-6E8A-4147-A177-3AD203B41FA5}">
                      <a16:colId xmlns:a16="http://schemas.microsoft.com/office/drawing/2014/main" val="2716464906"/>
                    </a:ext>
                  </a:extLst>
                </a:gridCol>
                <a:gridCol w="1169416">
                  <a:extLst>
                    <a:ext uri="{9D8B030D-6E8A-4147-A177-3AD203B41FA5}">
                      <a16:colId xmlns:a16="http://schemas.microsoft.com/office/drawing/2014/main" val="1302876541"/>
                    </a:ext>
                  </a:extLst>
                </a:gridCol>
                <a:gridCol w="5864959">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100" b="1" dirty="0">
                          <a:latin typeface="+mj-lt"/>
                        </a:rPr>
                        <a:t>2.</a:t>
                      </a:r>
                    </a:p>
                  </a:txBody>
                  <a:tcPr/>
                </a:tc>
                <a:tc>
                  <a:txBody>
                    <a:bodyPr/>
                    <a:lstStyle/>
                    <a:p>
                      <a:pPr algn="ctr"/>
                      <a:r>
                        <a:rPr lang="sl-SI" sz="1200" b="1" kern="1200" dirty="0">
                          <a:solidFill>
                            <a:schemeClr val="dk1"/>
                          </a:solidFill>
                          <a:effectLst/>
                          <a:latin typeface="+mj-lt"/>
                          <a:ea typeface="+mn-ea"/>
                          <a:cs typeface="+mn-cs"/>
                        </a:rPr>
                        <a:t>USTREZNOST IN KAKOVOST OPERACIJE</a:t>
                      </a:r>
                    </a:p>
                    <a:p>
                      <a:pPr algn="ctr"/>
                      <a:endParaRPr lang="sl-SI" sz="1200" b="1" kern="1200" dirty="0">
                        <a:solidFill>
                          <a:schemeClr val="dk1"/>
                        </a:solidFill>
                        <a:effectLst/>
                        <a:latin typeface="+mj-lt"/>
                        <a:ea typeface="+mn-ea"/>
                        <a:cs typeface="+mn-cs"/>
                      </a:endParaRPr>
                    </a:p>
                    <a:p>
                      <a:pPr algn="ctr"/>
                      <a:endParaRPr lang="sl-SI" sz="1200" b="1" kern="1200" dirty="0">
                        <a:solidFill>
                          <a:schemeClr val="dk1"/>
                        </a:solidFill>
                        <a:effectLst/>
                        <a:latin typeface="+mj-lt"/>
                        <a:ea typeface="+mn-ea"/>
                        <a:cs typeface="+mn-cs"/>
                      </a:endParaRPr>
                    </a:p>
                    <a:p>
                      <a:pPr algn="ctr"/>
                      <a:r>
                        <a:rPr lang="sl-SI" sz="1200" b="1" kern="1200" dirty="0">
                          <a:solidFill>
                            <a:srgbClr val="FF0000"/>
                          </a:solidFill>
                          <a:effectLst/>
                          <a:latin typeface="+mj-lt"/>
                          <a:ea typeface="+mn-ea"/>
                          <a:cs typeface="+mn-cs"/>
                        </a:rPr>
                        <a:t>POZOR: IZLOČITVENO MERILO!</a:t>
                      </a:r>
                      <a:endParaRPr lang="sl-SI" sz="1200" kern="1200" dirty="0">
                        <a:solidFill>
                          <a:srgbClr val="FF0000"/>
                        </a:solidFill>
                        <a:latin typeface="+mj-lt"/>
                        <a:ea typeface="+mn-ea"/>
                        <a:cs typeface="+mn-cs"/>
                      </a:endParaRPr>
                    </a:p>
                  </a:txBody>
                  <a:tcPr/>
                </a:tc>
                <a:tc>
                  <a:txBody>
                    <a:bodyPr/>
                    <a:lstStyle/>
                    <a:p>
                      <a:pPr algn="ctr"/>
                      <a:r>
                        <a:rPr lang="sl-SI" sz="1200" b="1" dirty="0">
                          <a:latin typeface="+mj-lt"/>
                        </a:rPr>
                        <a:t>Skupaj </a:t>
                      </a:r>
                    </a:p>
                    <a:p>
                      <a:pPr algn="ctr"/>
                      <a:r>
                        <a:rPr lang="sl-SI" sz="1200" b="1" dirty="0">
                          <a:latin typeface="+mj-lt"/>
                        </a:rPr>
                        <a:t>10</a:t>
                      </a:r>
                    </a:p>
                    <a:p>
                      <a:pPr algn="ctr"/>
                      <a:endParaRPr lang="sl-SI" sz="1200" b="1" dirty="0">
                        <a:latin typeface="+mj-lt"/>
                      </a:endParaRPr>
                    </a:p>
                    <a:p>
                      <a:pPr algn="ctr"/>
                      <a:r>
                        <a:rPr lang="sl-SI" sz="1200" b="1" dirty="0">
                          <a:solidFill>
                            <a:srgbClr val="FF0000"/>
                          </a:solidFill>
                          <a:latin typeface="+mj-lt"/>
                        </a:rPr>
                        <a:t>MINIMALNO DOSEČI: 3 TOČKE!</a:t>
                      </a:r>
                    </a:p>
                  </a:txBody>
                  <a:tcPr/>
                </a:tc>
                <a:tc>
                  <a:txBody>
                    <a:bodyPr/>
                    <a:lstStyle/>
                    <a:p>
                      <a:endParaRPr lang="sl-SI" dirty="0">
                        <a:latin typeface="+mj-lt"/>
                      </a:endParaRPr>
                    </a:p>
                  </a:txBody>
                  <a:tcPr/>
                </a:tc>
                <a:tc>
                  <a:txBody>
                    <a:bodyPr/>
                    <a:lstStyle/>
                    <a:p>
                      <a:pPr algn="ctr"/>
                      <a:endParaRPr lang="sl-SI" dirty="0">
                        <a:latin typeface="+mj-lt"/>
                      </a:endParaRPr>
                    </a:p>
                  </a:txBody>
                  <a:tcPr/>
                </a:tc>
                <a:extLst>
                  <a:ext uri="{0D108BD9-81ED-4DB2-BD59-A6C34878D82A}">
                    <a16:rowId xmlns:a16="http://schemas.microsoft.com/office/drawing/2014/main" val="1175461904"/>
                  </a:ext>
                </a:extLst>
              </a:tr>
              <a:tr h="370840">
                <a:tc>
                  <a:txBody>
                    <a:bodyPr/>
                    <a:lstStyle/>
                    <a:p>
                      <a:r>
                        <a:rPr lang="sl-SI" sz="1200" dirty="0"/>
                        <a:t>2.1.</a:t>
                      </a:r>
                    </a:p>
                  </a:txBody>
                  <a:tcPr/>
                </a:tc>
                <a:tc>
                  <a:txBody>
                    <a:bodyPr/>
                    <a:lstStyle/>
                    <a:p>
                      <a:r>
                        <a:rPr lang="sl-SI" sz="1200" b="1" kern="1200" dirty="0">
                          <a:solidFill>
                            <a:schemeClr val="dk1"/>
                          </a:solidFill>
                          <a:effectLst/>
                          <a:latin typeface="+mj-lt"/>
                          <a:ea typeface="+mn-ea"/>
                          <a:cs typeface="+mn-cs"/>
                        </a:rPr>
                        <a:t>Načrt pilotnega projekta</a:t>
                      </a:r>
                      <a:endParaRPr lang="sl-SI" sz="1200" dirty="0">
                        <a:latin typeface="+mj-lt"/>
                      </a:endParaRPr>
                    </a:p>
                  </a:txBody>
                  <a:tcPr/>
                </a:tc>
                <a:tc>
                  <a:txBody>
                    <a:bodyPr/>
                    <a:lstStyle/>
                    <a:p>
                      <a:pPr algn="ctr"/>
                      <a:r>
                        <a:rPr lang="sl-SI" sz="1200" dirty="0">
                          <a:latin typeface="+mj-lt"/>
                        </a:rPr>
                        <a:t>5</a:t>
                      </a:r>
                    </a:p>
                  </a:txBody>
                  <a:tcPr/>
                </a:tc>
                <a:tc>
                  <a:txBody>
                    <a:bodyPr/>
                    <a:lstStyle/>
                    <a:p>
                      <a:pPr marL="0" indent="0">
                        <a:buFont typeface="Arial" panose="020B0604020202020204" pitchFamily="34" charset="0"/>
                        <a:buNone/>
                      </a:pPr>
                      <a:r>
                        <a:rPr lang="sl-SI" sz="1100" i="1" kern="1200" dirty="0">
                          <a:solidFill>
                            <a:schemeClr val="dk1"/>
                          </a:solidFill>
                          <a:effectLst/>
                          <a:latin typeface="+mj-lt"/>
                          <a:ea typeface="+mn-ea"/>
                          <a:cs typeface="+mn-cs"/>
                        </a:rPr>
                        <a:t>Predlog načrta pilotnega projekta vsebuje sledeče podrobno in razumljivo razdelane elemente: (1) priprava programa usposabljanja za mlade s področja </a:t>
                      </a:r>
                      <a:r>
                        <a:rPr lang="sl-SI" sz="1100" i="1" kern="1200" dirty="0" err="1">
                          <a:solidFill>
                            <a:schemeClr val="dk1"/>
                          </a:solidFill>
                          <a:effectLst/>
                          <a:latin typeface="+mj-lt"/>
                          <a:ea typeface="+mn-ea"/>
                          <a:cs typeface="+mn-cs"/>
                        </a:rPr>
                        <a:t>prekarnosti</a:t>
                      </a:r>
                      <a:r>
                        <a:rPr lang="sl-SI" sz="1100" i="1" kern="1200" dirty="0">
                          <a:solidFill>
                            <a:schemeClr val="dk1"/>
                          </a:solidFill>
                          <a:effectLst/>
                          <a:latin typeface="+mj-lt"/>
                          <a:ea typeface="+mn-ea"/>
                          <a:cs typeface="+mn-cs"/>
                        </a:rPr>
                        <a:t>, v katero so vključeni tudi mladi; (2) svetovalna pomoč in podpora mladim; (3) vsaj ena glavna podporna aktivnost, ki je potrebna za izvajanje osnovnih aktivnosti pilotnega projekta; (4) finančni načrt.  </a:t>
                      </a:r>
                    </a:p>
                    <a:p>
                      <a:pPr marL="0" indent="0">
                        <a:buFont typeface="Arial" panose="020B0604020202020204" pitchFamily="34" charset="0"/>
                        <a:buNone/>
                      </a:pPr>
                      <a:endParaRPr lang="sl-SI" sz="500" kern="1200" dirty="0">
                        <a:solidFill>
                          <a:schemeClr val="dk1"/>
                        </a:solidFill>
                        <a:effectLst/>
                        <a:latin typeface="+mj-lt"/>
                        <a:ea typeface="+mn-ea"/>
                        <a:cs typeface="+mn-cs"/>
                      </a:endParaRP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Predlog načrta pilotnega projekta ima podrobno in razumljivo razdelane vse štiri (4) elemente. – 5 točk</a:t>
                      </a:r>
                    </a:p>
                    <a:p>
                      <a:pPr marL="0" indent="0">
                        <a:buFont typeface="Arial" panose="020B0604020202020204" pitchFamily="34" charset="0"/>
                        <a:buNone/>
                      </a:pPr>
                      <a:endParaRPr lang="sl-SI" sz="500" kern="1200" dirty="0">
                        <a:solidFill>
                          <a:schemeClr val="dk1"/>
                        </a:solidFill>
                        <a:effectLst/>
                        <a:latin typeface="+mj-lt"/>
                        <a:ea typeface="+mn-ea"/>
                        <a:cs typeface="+mn-cs"/>
                      </a:endParaRP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Predlog načrta pilotnega projekta ima podrobno in razumljivo razdelana dva (2) zahtevana elementa. – 3 točke</a:t>
                      </a:r>
                    </a:p>
                    <a:p>
                      <a:pPr marL="171450" indent="-171450">
                        <a:buFont typeface="Arial" panose="020B0604020202020204" pitchFamily="34" charset="0"/>
                        <a:buChar char="•"/>
                      </a:pPr>
                      <a:endParaRPr lang="sl-SI" sz="600" kern="1200" dirty="0">
                        <a:solidFill>
                          <a:schemeClr val="dk1"/>
                        </a:solidFill>
                        <a:effectLst/>
                        <a:latin typeface="+mj-lt"/>
                        <a:ea typeface="+mn-ea"/>
                        <a:cs typeface="+mn-cs"/>
                      </a:endParaRP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Predlog načrta pilotnega projekta ima podrobno in razumljivo razdelan en (1) zahtevani element. – 1 točka </a:t>
                      </a:r>
                    </a:p>
                    <a:p>
                      <a:pPr marL="171450" indent="-171450">
                        <a:buFont typeface="Arial" panose="020B0604020202020204" pitchFamily="34" charset="0"/>
                        <a:buChar char="•"/>
                      </a:pPr>
                      <a:endParaRPr lang="sl-SI" sz="600" kern="1200" dirty="0">
                        <a:solidFill>
                          <a:schemeClr val="dk1"/>
                        </a:solidFill>
                        <a:effectLst/>
                        <a:latin typeface="+mj-lt"/>
                        <a:ea typeface="+mn-ea"/>
                        <a:cs typeface="+mn-cs"/>
                      </a:endParaRPr>
                    </a:p>
                    <a:p>
                      <a:pPr marL="171450" indent="-171450">
                        <a:buFont typeface="Arial" panose="020B0604020202020204" pitchFamily="34" charset="0"/>
                        <a:buChar char="•"/>
                      </a:pPr>
                      <a:r>
                        <a:rPr lang="sl-SI" sz="1100" kern="1200" dirty="0">
                          <a:solidFill>
                            <a:schemeClr val="dk1"/>
                          </a:solidFill>
                          <a:effectLst/>
                          <a:latin typeface="+mj-lt"/>
                          <a:ea typeface="+mn-ea"/>
                          <a:cs typeface="+mn-cs"/>
                        </a:rPr>
                        <a:t>Predlog načrta pilotnega projekta nima podrobno in razumljivo razdelanih elementov. – 0 točk</a:t>
                      </a:r>
                    </a:p>
                    <a:p>
                      <a:pPr marL="171450" indent="-171450">
                        <a:buFont typeface="Arial" panose="020B0604020202020204" pitchFamily="34" charset="0"/>
                        <a:buChar char="•"/>
                      </a:pPr>
                      <a:endParaRPr lang="sl-SI" sz="1100" kern="1200" dirty="0">
                        <a:solidFill>
                          <a:schemeClr val="dk1"/>
                        </a:solidFill>
                        <a:effectLst/>
                        <a:latin typeface="+mj-lt"/>
                        <a:ea typeface="+mn-ea"/>
                        <a:cs typeface="+mn-cs"/>
                      </a:endParaRPr>
                    </a:p>
                    <a:p>
                      <a:pPr marL="0" indent="0">
                        <a:buFont typeface="Arial" panose="020B0604020202020204" pitchFamily="34" charset="0"/>
                        <a:buNone/>
                      </a:pPr>
                      <a:r>
                        <a:rPr lang="sl-SI" sz="1100" i="1" kern="1200" dirty="0">
                          <a:solidFill>
                            <a:schemeClr val="dk1"/>
                          </a:solidFill>
                          <a:effectLst/>
                          <a:latin typeface="+mj-lt"/>
                          <a:ea typeface="+mn-ea"/>
                          <a:cs typeface="+mn-cs"/>
                        </a:rPr>
                        <a:t>Sodelovanje s ključnimi deležniki kot glavna podporna aktivnost pilotnega projekta ni predmet ocenjevanja tega merila. </a:t>
                      </a:r>
                    </a:p>
                  </a:txBody>
                  <a:tcPr/>
                </a:tc>
                <a:tc>
                  <a:txBody>
                    <a:bodyPr/>
                    <a:lstStyle/>
                    <a:p>
                      <a:pPr marL="171450" indent="-171450">
                        <a:buFont typeface="Arial" panose="020B0604020202020204" pitchFamily="34" charset="0"/>
                        <a:buChar char="•"/>
                      </a:pPr>
                      <a:r>
                        <a:rPr lang="sl-SI" sz="1050" kern="1200" dirty="0">
                          <a:solidFill>
                            <a:schemeClr val="dk1"/>
                          </a:solidFill>
                          <a:effectLst/>
                          <a:latin typeface="+mj-lt"/>
                          <a:ea typeface="+mn-ea"/>
                          <a:cs typeface="+mn-cs"/>
                        </a:rPr>
                        <a:t>Točka 3.2.1 prijavnice</a:t>
                      </a:r>
                    </a:p>
                    <a:p>
                      <a:pPr marL="171450" indent="-171450">
                        <a:buFont typeface="Arial" panose="020B0604020202020204" pitchFamily="34" charset="0"/>
                        <a:buChar char="•"/>
                      </a:pPr>
                      <a:r>
                        <a:rPr lang="sl-SI" sz="1050" kern="1200" dirty="0">
                          <a:solidFill>
                            <a:schemeClr val="dk1"/>
                          </a:solidFill>
                          <a:effectLst/>
                          <a:latin typeface="+mj-lt"/>
                          <a:ea typeface="+mn-ea"/>
                          <a:cs typeface="+mn-cs"/>
                        </a:rPr>
                        <a:t>Točka 3.3. prijavnice</a:t>
                      </a:r>
                    </a:p>
                    <a:p>
                      <a:pPr marL="171450" indent="-171450">
                        <a:buFont typeface="Arial" panose="020B0604020202020204" pitchFamily="34" charset="0"/>
                        <a:buChar char="•"/>
                      </a:pPr>
                      <a:r>
                        <a:rPr lang="sl-SI" sz="1050" kern="1200" dirty="0">
                          <a:solidFill>
                            <a:schemeClr val="dk1"/>
                          </a:solidFill>
                          <a:effectLst/>
                          <a:latin typeface="+mj-lt"/>
                          <a:ea typeface="+mn-ea"/>
                          <a:cs typeface="+mn-cs"/>
                        </a:rPr>
                        <a:t>Priloga 3 – finančni načrt</a:t>
                      </a:r>
                    </a:p>
                  </a:txBody>
                  <a:tcPr/>
                </a:tc>
                <a:extLst>
                  <a:ext uri="{0D108BD9-81ED-4DB2-BD59-A6C34878D82A}">
                    <a16:rowId xmlns:a16="http://schemas.microsoft.com/office/drawing/2014/main" val="1080729613"/>
                  </a:ext>
                </a:extLst>
              </a:tr>
            </a:tbl>
          </a:graphicData>
        </a:graphic>
      </p:graphicFrame>
    </p:spTree>
    <p:extLst>
      <p:ext uri="{BB962C8B-B14F-4D97-AF65-F5344CB8AC3E}">
        <p14:creationId xmlns:p14="http://schemas.microsoft.com/office/powerpoint/2010/main" val="19981824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C6B35DF-4C18-A9DD-156B-96D91306FA5D}"/>
              </a:ext>
            </a:extLst>
          </p:cNvPr>
          <p:cNvSpPr>
            <a:spLocks noGrp="1"/>
          </p:cNvSpPr>
          <p:nvPr>
            <p:ph type="title"/>
          </p:nvPr>
        </p:nvSpPr>
        <p:spPr>
          <a:xfrm>
            <a:off x="759968" y="168295"/>
            <a:ext cx="10515600" cy="1325563"/>
          </a:xfrm>
        </p:spPr>
        <p:txBody>
          <a:bodyPr>
            <a:normAutofit/>
          </a:bodyPr>
          <a:lstStyle/>
          <a:p>
            <a:r>
              <a:rPr lang="sl-SI" sz="2400" b="1" dirty="0">
                <a:solidFill>
                  <a:srgbClr val="0070C0"/>
                </a:solidFill>
              </a:rPr>
              <a:t>SKLOP B – merila za izbor projekta</a:t>
            </a:r>
            <a:endParaRPr lang="sl-SI" sz="2400" dirty="0"/>
          </a:p>
        </p:txBody>
      </p:sp>
      <p:pic>
        <p:nvPicPr>
          <p:cNvPr id="4" name="Slika 1">
            <a:extLst>
              <a:ext uri="{FF2B5EF4-FFF2-40B4-BE49-F238E27FC236}">
                <a16:creationId xmlns:a16="http://schemas.microsoft.com/office/drawing/2014/main" id="{96BA7D40-A9B1-F8EE-7DC6-0B4B8D50D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890" y="500506"/>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AC244EAF-5E6A-D216-7E85-292D0C988EAC}"/>
              </a:ext>
            </a:extLst>
          </p:cNvPr>
          <p:cNvGraphicFramePr>
            <a:graphicFrameLocks noGrp="1"/>
          </p:cNvGraphicFramePr>
          <p:nvPr>
            <p:extLst>
              <p:ext uri="{D42A27DB-BD31-4B8C-83A1-F6EECF244321}">
                <p14:modId xmlns:p14="http://schemas.microsoft.com/office/powerpoint/2010/main" val="1482527396"/>
              </p:ext>
            </p:extLst>
          </p:nvPr>
        </p:nvGraphicFramePr>
        <p:xfrm>
          <a:off x="651256" y="1493858"/>
          <a:ext cx="10889488" cy="362712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554224">
                  <a:extLst>
                    <a:ext uri="{9D8B030D-6E8A-4147-A177-3AD203B41FA5}">
                      <a16:colId xmlns:a16="http://schemas.microsoft.com/office/drawing/2014/main" val="2716464906"/>
                    </a:ext>
                  </a:extLst>
                </a:gridCol>
                <a:gridCol w="676656">
                  <a:extLst>
                    <a:ext uri="{9D8B030D-6E8A-4147-A177-3AD203B41FA5}">
                      <a16:colId xmlns:a16="http://schemas.microsoft.com/office/drawing/2014/main" val="1302876541"/>
                    </a:ext>
                  </a:extLst>
                </a:gridCol>
                <a:gridCol w="5864959">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200" dirty="0"/>
                        <a:t>2.2.</a:t>
                      </a:r>
                    </a:p>
                  </a:txBody>
                  <a:tcPr/>
                </a:tc>
                <a:tc>
                  <a:txBody>
                    <a:bodyPr/>
                    <a:lstStyle/>
                    <a:p>
                      <a:r>
                        <a:rPr lang="sl-SI" sz="1200" b="1" kern="1200" dirty="0">
                          <a:solidFill>
                            <a:schemeClr val="dk1"/>
                          </a:solidFill>
                          <a:effectLst/>
                          <a:latin typeface="+mj-lt"/>
                          <a:ea typeface="+mn-ea"/>
                          <a:cs typeface="+mn-cs"/>
                        </a:rPr>
                        <a:t>Aktivnosti za vključevanje in zagotavljanje kontinuirane udeležbe mladih v programu usposabljanja za mlade s področja </a:t>
                      </a:r>
                      <a:r>
                        <a:rPr lang="sl-SI" sz="1200" b="1" kern="1200" dirty="0" err="1">
                          <a:solidFill>
                            <a:schemeClr val="dk1"/>
                          </a:solidFill>
                          <a:effectLst/>
                          <a:latin typeface="+mj-lt"/>
                          <a:ea typeface="+mn-ea"/>
                          <a:cs typeface="+mn-cs"/>
                        </a:rPr>
                        <a:t>prekarnosti</a:t>
                      </a:r>
                      <a:endParaRPr lang="sl-SI" sz="1200" dirty="0">
                        <a:latin typeface="+mj-lt"/>
                      </a:endParaRPr>
                    </a:p>
                  </a:txBody>
                  <a:tcPr/>
                </a:tc>
                <a:tc>
                  <a:txBody>
                    <a:bodyPr/>
                    <a:lstStyle/>
                    <a:p>
                      <a:pPr algn="ctr"/>
                      <a:r>
                        <a:rPr lang="sl-SI" sz="1200" dirty="0">
                          <a:latin typeface="+mj-lt"/>
                        </a:rPr>
                        <a:t>3</a:t>
                      </a:r>
                    </a:p>
                  </a:txBody>
                  <a:tcPr/>
                </a:tc>
                <a:tc>
                  <a:txBody>
                    <a:bodyPr/>
                    <a:lstStyle/>
                    <a:p>
                      <a:r>
                        <a:rPr lang="sl-SI" sz="1100" kern="1200" dirty="0">
                          <a:solidFill>
                            <a:schemeClr val="dk1"/>
                          </a:solidFill>
                          <a:effectLst/>
                          <a:latin typeface="+mj-lt"/>
                          <a:ea typeface="+mn-ea"/>
                          <a:cs typeface="+mn-cs"/>
                        </a:rPr>
                        <a:t>Opredeljene so vsaj tri (3) aktivnosti za spodbujanje vključevanja mladih in vsaj tri (3) aktivnosti za zagotavljanje kontinuirane udeležbe mladih v programu usposabljanja za mlade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ki so podrobno razdelane in pojasnjene. – 3 točke</a:t>
                      </a:r>
                    </a:p>
                    <a:p>
                      <a:r>
                        <a:rPr lang="sl-SI" sz="1100" kern="1200" dirty="0">
                          <a:solidFill>
                            <a:schemeClr val="dk1"/>
                          </a:solidFill>
                          <a:effectLst/>
                          <a:latin typeface="+mj-lt"/>
                          <a:ea typeface="+mn-ea"/>
                          <a:cs typeface="+mn-cs"/>
                        </a:rPr>
                        <a:t> </a:t>
                      </a:r>
                    </a:p>
                    <a:p>
                      <a:r>
                        <a:rPr lang="sl-SI" sz="1100" kern="1200" dirty="0">
                          <a:solidFill>
                            <a:schemeClr val="dk1"/>
                          </a:solidFill>
                          <a:effectLst/>
                          <a:latin typeface="+mj-lt"/>
                          <a:ea typeface="+mn-ea"/>
                          <a:cs typeface="+mn-cs"/>
                        </a:rPr>
                        <a:t>Opredeljeni sta dve (2) aktivnosti za spodbujanje vključevanja mladih in dve (2) aktivnosti za zagotavljanje kontinuirane udeležbe mladih v programu usposabljanja za mlade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ki sta podrobno razdelani in pojasnjeni. – 1 točka</a:t>
                      </a:r>
                    </a:p>
                    <a:p>
                      <a:r>
                        <a:rPr lang="sl-SI" sz="1100" kern="1200" dirty="0">
                          <a:solidFill>
                            <a:schemeClr val="dk1"/>
                          </a:solidFill>
                          <a:effectLst/>
                          <a:latin typeface="+mj-lt"/>
                          <a:ea typeface="+mn-ea"/>
                          <a:cs typeface="+mn-cs"/>
                        </a:rPr>
                        <a:t> </a:t>
                      </a:r>
                    </a:p>
                    <a:p>
                      <a:r>
                        <a:rPr lang="sl-SI" sz="1100" kern="1200" dirty="0">
                          <a:solidFill>
                            <a:schemeClr val="dk1"/>
                          </a:solidFill>
                          <a:effectLst/>
                          <a:latin typeface="+mj-lt"/>
                          <a:ea typeface="+mn-ea"/>
                          <a:cs typeface="+mn-cs"/>
                        </a:rPr>
                        <a:t>Opredeljena je ena (1) aktivnost za spodbujanje vključevanja mladih in ena (1) aktivnost za zagotavljanje kontinuirane udeležbe mladih v programu usposabljanja za mlade s področja </a:t>
                      </a:r>
                      <a:r>
                        <a:rPr lang="sl-SI" sz="1100" kern="1200" dirty="0" err="1">
                          <a:solidFill>
                            <a:schemeClr val="dk1"/>
                          </a:solidFill>
                          <a:effectLst/>
                          <a:latin typeface="+mj-lt"/>
                          <a:ea typeface="+mn-ea"/>
                          <a:cs typeface="+mn-cs"/>
                        </a:rPr>
                        <a:t>prekarnosti</a:t>
                      </a:r>
                      <a:r>
                        <a:rPr lang="sl-SI" sz="1100" kern="1200" dirty="0">
                          <a:solidFill>
                            <a:schemeClr val="dk1"/>
                          </a:solidFill>
                          <a:effectLst/>
                          <a:latin typeface="+mj-lt"/>
                          <a:ea typeface="+mn-ea"/>
                          <a:cs typeface="+mn-cs"/>
                        </a:rPr>
                        <a:t>, ki je podrobno razdelana in pojasnjena oziroma ni opredeljene aktivnosti. – 0 točk</a:t>
                      </a:r>
                    </a:p>
                    <a:p>
                      <a:r>
                        <a:rPr lang="sl-SI" sz="1100" kern="1200" dirty="0">
                          <a:solidFill>
                            <a:schemeClr val="dk1"/>
                          </a:solidFill>
                          <a:effectLst/>
                          <a:latin typeface="+mj-lt"/>
                          <a:ea typeface="+mn-ea"/>
                          <a:cs typeface="+mn-cs"/>
                        </a:rPr>
                        <a:t> </a:t>
                      </a:r>
                    </a:p>
                    <a:p>
                      <a:r>
                        <a:rPr lang="sl-SI" sz="1100" i="1" kern="1200" dirty="0">
                          <a:solidFill>
                            <a:schemeClr val="dk1"/>
                          </a:solidFill>
                          <a:effectLst/>
                          <a:latin typeface="+mj-lt"/>
                          <a:ea typeface="+mn-ea"/>
                          <a:cs typeface="+mn-cs"/>
                        </a:rPr>
                        <a:t>Če obe vrsti aktivnosti (aktivnosti za vključevanje in aktivnosti za zagotavljanje kontinuirane udeležbe) nista enako številčno opredeljeni kot zahtevajo podani kriteriji, se dodeli nižja ocena (npr. opredeljene so tri (3) aktivnosti za spodbujanje vključevanja mladih in dve (2) aktivnosti za zagotavljanje kontinuirane udeležbe mladih, ki so podrobno pojasnjene in razdelane. V tem primeru se ne dodeli najvišji kriterij (tj. za navedeni primer tri (3) točke), ampak se dodeli en kriterij nižje (tj. za navedeni primer ena (1) točka)). </a:t>
                      </a:r>
                      <a:endParaRPr lang="sl-SI" sz="1100" kern="1200" dirty="0">
                        <a:solidFill>
                          <a:schemeClr val="dk1"/>
                        </a:solidFill>
                        <a:effectLst/>
                        <a:latin typeface="+mj-lt"/>
                        <a:ea typeface="+mn-ea"/>
                        <a:cs typeface="+mn-cs"/>
                      </a:endParaRPr>
                    </a:p>
                  </a:txBody>
                  <a:tcPr/>
                </a:tc>
                <a:tc>
                  <a:txBody>
                    <a:bodyPr/>
                    <a:lstStyle/>
                    <a:p>
                      <a:pPr marL="171450" indent="-171450">
                        <a:buFont typeface="Arial" panose="020B0604020202020204" pitchFamily="34" charset="0"/>
                        <a:buChar char="•"/>
                      </a:pPr>
                      <a:r>
                        <a:rPr lang="sl-SI" sz="1050" kern="1200" dirty="0">
                          <a:solidFill>
                            <a:schemeClr val="dk1"/>
                          </a:solidFill>
                          <a:effectLst/>
                          <a:latin typeface="+mj-lt"/>
                          <a:ea typeface="+mn-ea"/>
                          <a:cs typeface="+mn-cs"/>
                        </a:rPr>
                        <a:t>Točka 3.2.2. prijavnice</a:t>
                      </a:r>
                    </a:p>
                  </a:txBody>
                  <a:tcPr/>
                </a:tc>
                <a:extLst>
                  <a:ext uri="{0D108BD9-81ED-4DB2-BD59-A6C34878D82A}">
                    <a16:rowId xmlns:a16="http://schemas.microsoft.com/office/drawing/2014/main" val="1080729613"/>
                  </a:ext>
                </a:extLst>
              </a:tr>
            </a:tbl>
          </a:graphicData>
        </a:graphic>
      </p:graphicFrame>
    </p:spTree>
    <p:extLst>
      <p:ext uri="{BB962C8B-B14F-4D97-AF65-F5344CB8AC3E}">
        <p14:creationId xmlns:p14="http://schemas.microsoft.com/office/powerpoint/2010/main" val="42935232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C6B35DF-4C18-A9DD-156B-96D91306FA5D}"/>
              </a:ext>
            </a:extLst>
          </p:cNvPr>
          <p:cNvSpPr>
            <a:spLocks noGrp="1"/>
          </p:cNvSpPr>
          <p:nvPr>
            <p:ph type="title"/>
          </p:nvPr>
        </p:nvSpPr>
        <p:spPr>
          <a:xfrm>
            <a:off x="759968" y="168295"/>
            <a:ext cx="10515600" cy="1325563"/>
          </a:xfrm>
        </p:spPr>
        <p:txBody>
          <a:bodyPr>
            <a:normAutofit/>
          </a:bodyPr>
          <a:lstStyle/>
          <a:p>
            <a:r>
              <a:rPr lang="sl-SI" sz="2400" b="1" dirty="0">
                <a:solidFill>
                  <a:srgbClr val="0070C0"/>
                </a:solidFill>
              </a:rPr>
              <a:t>SKLOP B – merila za izbor projekta</a:t>
            </a:r>
            <a:endParaRPr lang="sl-SI" sz="2400" dirty="0"/>
          </a:p>
        </p:txBody>
      </p:sp>
      <p:pic>
        <p:nvPicPr>
          <p:cNvPr id="4" name="Slika 1">
            <a:extLst>
              <a:ext uri="{FF2B5EF4-FFF2-40B4-BE49-F238E27FC236}">
                <a16:creationId xmlns:a16="http://schemas.microsoft.com/office/drawing/2014/main" id="{96BA7D40-A9B1-F8EE-7DC6-0B4B8D50D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6890" y="500506"/>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a 5">
            <a:extLst>
              <a:ext uri="{FF2B5EF4-FFF2-40B4-BE49-F238E27FC236}">
                <a16:creationId xmlns:a16="http://schemas.microsoft.com/office/drawing/2014/main" id="{AC244EAF-5E6A-D216-7E85-292D0C988EAC}"/>
              </a:ext>
            </a:extLst>
          </p:cNvPr>
          <p:cNvGraphicFramePr>
            <a:graphicFrameLocks noGrp="1"/>
          </p:cNvGraphicFramePr>
          <p:nvPr>
            <p:extLst>
              <p:ext uri="{D42A27DB-BD31-4B8C-83A1-F6EECF244321}">
                <p14:modId xmlns:p14="http://schemas.microsoft.com/office/powerpoint/2010/main" val="3769295331"/>
              </p:ext>
            </p:extLst>
          </p:nvPr>
        </p:nvGraphicFramePr>
        <p:xfrm>
          <a:off x="651256" y="1493858"/>
          <a:ext cx="10889488" cy="1950720"/>
        </p:xfrm>
        <a:graphic>
          <a:graphicData uri="http://schemas.openxmlformats.org/drawingml/2006/table">
            <a:tbl>
              <a:tblPr firstRow="1" bandRow="1">
                <a:tableStyleId>{7DF18680-E054-41AD-8BC1-D1AEF772440D}</a:tableStyleId>
              </a:tblPr>
              <a:tblGrid>
                <a:gridCol w="573024">
                  <a:extLst>
                    <a:ext uri="{9D8B030D-6E8A-4147-A177-3AD203B41FA5}">
                      <a16:colId xmlns:a16="http://schemas.microsoft.com/office/drawing/2014/main" val="2969438054"/>
                    </a:ext>
                  </a:extLst>
                </a:gridCol>
                <a:gridCol w="2554224">
                  <a:extLst>
                    <a:ext uri="{9D8B030D-6E8A-4147-A177-3AD203B41FA5}">
                      <a16:colId xmlns:a16="http://schemas.microsoft.com/office/drawing/2014/main" val="2716464906"/>
                    </a:ext>
                  </a:extLst>
                </a:gridCol>
                <a:gridCol w="676656">
                  <a:extLst>
                    <a:ext uri="{9D8B030D-6E8A-4147-A177-3AD203B41FA5}">
                      <a16:colId xmlns:a16="http://schemas.microsoft.com/office/drawing/2014/main" val="1302876541"/>
                    </a:ext>
                  </a:extLst>
                </a:gridCol>
                <a:gridCol w="5864959">
                  <a:extLst>
                    <a:ext uri="{9D8B030D-6E8A-4147-A177-3AD203B41FA5}">
                      <a16:colId xmlns:a16="http://schemas.microsoft.com/office/drawing/2014/main" val="922182965"/>
                    </a:ext>
                  </a:extLst>
                </a:gridCol>
                <a:gridCol w="1220625">
                  <a:extLst>
                    <a:ext uri="{9D8B030D-6E8A-4147-A177-3AD203B41FA5}">
                      <a16:colId xmlns:a16="http://schemas.microsoft.com/office/drawing/2014/main" val="4267695653"/>
                    </a:ext>
                  </a:extLst>
                </a:gridCol>
              </a:tblGrid>
              <a:tr h="370840">
                <a:tc>
                  <a:txBody>
                    <a:bodyPr/>
                    <a:lstStyle/>
                    <a:p>
                      <a:r>
                        <a:rPr lang="sl-SI" sz="1400" dirty="0" err="1">
                          <a:latin typeface="+mj-lt"/>
                        </a:rPr>
                        <a:t>Zap</a:t>
                      </a:r>
                      <a:r>
                        <a:rPr lang="sl-SI" sz="1400" dirty="0">
                          <a:latin typeface="+mj-lt"/>
                        </a:rPr>
                        <a:t>. št.</a:t>
                      </a:r>
                    </a:p>
                  </a:txBody>
                  <a:tcPr/>
                </a:tc>
                <a:tc>
                  <a:txBody>
                    <a:bodyPr/>
                    <a:lstStyle/>
                    <a:p>
                      <a:r>
                        <a:rPr lang="sl-SI" sz="1400" dirty="0">
                          <a:latin typeface="+mj-lt"/>
                        </a:rPr>
                        <a:t>Merilo</a:t>
                      </a:r>
                    </a:p>
                  </a:txBody>
                  <a:tcPr/>
                </a:tc>
                <a:tc>
                  <a:txBody>
                    <a:bodyPr/>
                    <a:lstStyle/>
                    <a:p>
                      <a:r>
                        <a:rPr lang="sl-SI" sz="1400" dirty="0">
                          <a:latin typeface="+mj-lt"/>
                        </a:rPr>
                        <a:t>Št. točk</a:t>
                      </a:r>
                    </a:p>
                  </a:txBody>
                  <a:tcPr/>
                </a:tc>
                <a:tc>
                  <a:txBody>
                    <a:bodyPr/>
                    <a:lstStyle/>
                    <a:p>
                      <a:r>
                        <a:rPr lang="sl-SI" sz="1400" dirty="0">
                          <a:latin typeface="+mj-lt"/>
                        </a:rPr>
                        <a:t>Kriterij ocenjevanja</a:t>
                      </a:r>
                    </a:p>
                  </a:txBody>
                  <a:tcPr/>
                </a:tc>
                <a:tc>
                  <a:txBody>
                    <a:bodyPr/>
                    <a:lstStyle/>
                    <a:p>
                      <a:r>
                        <a:rPr lang="sl-SI" sz="1400" dirty="0">
                          <a:latin typeface="+mj-lt"/>
                        </a:rPr>
                        <a:t>Vir ocenjevanja</a:t>
                      </a:r>
                    </a:p>
                  </a:txBody>
                  <a:tcPr/>
                </a:tc>
                <a:extLst>
                  <a:ext uri="{0D108BD9-81ED-4DB2-BD59-A6C34878D82A}">
                    <a16:rowId xmlns:a16="http://schemas.microsoft.com/office/drawing/2014/main" val="2844929791"/>
                  </a:ext>
                </a:extLst>
              </a:tr>
              <a:tr h="370840">
                <a:tc>
                  <a:txBody>
                    <a:bodyPr/>
                    <a:lstStyle/>
                    <a:p>
                      <a:r>
                        <a:rPr lang="sl-SI" sz="1200" dirty="0"/>
                        <a:t>2.3.</a:t>
                      </a:r>
                    </a:p>
                  </a:txBody>
                  <a:tcPr/>
                </a:tc>
                <a:tc>
                  <a:txBody>
                    <a:bodyPr/>
                    <a:lstStyle/>
                    <a:p>
                      <a:r>
                        <a:rPr lang="sl-SI" sz="1200" b="1" kern="1200" dirty="0">
                          <a:solidFill>
                            <a:schemeClr val="dk1"/>
                          </a:solidFill>
                          <a:effectLst/>
                          <a:latin typeface="+mj-lt"/>
                          <a:ea typeface="+mn-ea"/>
                          <a:cs typeface="+mn-cs"/>
                        </a:rPr>
                        <a:t>Spremljanje mladih udeležencev in doseganje kazalnikov projekta</a:t>
                      </a:r>
                      <a:endParaRPr lang="sl-SI" sz="1200" dirty="0">
                        <a:latin typeface="+mj-lt"/>
                      </a:endParaRPr>
                    </a:p>
                  </a:txBody>
                  <a:tcPr/>
                </a:tc>
                <a:tc>
                  <a:txBody>
                    <a:bodyPr/>
                    <a:lstStyle/>
                    <a:p>
                      <a:pPr algn="ctr"/>
                      <a:r>
                        <a:rPr lang="sl-SI" sz="1200" dirty="0">
                          <a:latin typeface="+mj-lt"/>
                        </a:rPr>
                        <a:t>2</a:t>
                      </a:r>
                    </a:p>
                  </a:txBody>
                  <a:tcPr/>
                </a:tc>
                <a:tc>
                  <a:txBody>
                    <a:bodyPr/>
                    <a:lstStyle/>
                    <a:p>
                      <a:r>
                        <a:rPr lang="sl-SI" sz="1100" kern="1200" dirty="0">
                          <a:solidFill>
                            <a:schemeClr val="dk1"/>
                          </a:solidFill>
                          <a:effectLst/>
                          <a:latin typeface="+mj-lt"/>
                          <a:ea typeface="+mn-ea"/>
                          <a:cs typeface="+mn-cs"/>
                        </a:rPr>
                        <a:t>Načrt evidentiranja in spremljanja mladih udeležencev vključuje vsaj dve (2) aktivnosti za doseganje pričakovanih kazalnikov, ki sta pojasnjeni in razdelani. – 2 točki </a:t>
                      </a:r>
                    </a:p>
                    <a:p>
                      <a:endParaRPr lang="sl-SI" sz="1100" kern="1200" dirty="0">
                        <a:solidFill>
                          <a:schemeClr val="dk1"/>
                        </a:solidFill>
                        <a:effectLst/>
                        <a:latin typeface="+mj-lt"/>
                        <a:ea typeface="+mn-ea"/>
                        <a:cs typeface="+mn-cs"/>
                      </a:endParaRPr>
                    </a:p>
                    <a:p>
                      <a:r>
                        <a:rPr lang="sl-SI" sz="1100" kern="1200" dirty="0">
                          <a:solidFill>
                            <a:schemeClr val="dk1"/>
                          </a:solidFill>
                          <a:effectLst/>
                          <a:latin typeface="+mj-lt"/>
                          <a:ea typeface="+mn-ea"/>
                          <a:cs typeface="+mn-cs"/>
                        </a:rPr>
                        <a:t>Načrt evidentiranja in spremljanja mladih udeležencev vključuje vsaj eno (1) aktivnost za doseganje pričakovanih kazalnikov, ki je pojasnjena in razdelana. – 1 točka </a:t>
                      </a:r>
                    </a:p>
                    <a:p>
                      <a:endParaRPr lang="sl-SI" sz="1100" kern="1200" dirty="0">
                        <a:solidFill>
                          <a:schemeClr val="dk1"/>
                        </a:solidFill>
                        <a:effectLst/>
                        <a:latin typeface="+mj-lt"/>
                        <a:ea typeface="+mn-ea"/>
                        <a:cs typeface="+mn-cs"/>
                      </a:endParaRPr>
                    </a:p>
                    <a:p>
                      <a:r>
                        <a:rPr lang="sl-SI" sz="1100" kern="1200" dirty="0">
                          <a:solidFill>
                            <a:schemeClr val="dk1"/>
                          </a:solidFill>
                          <a:effectLst/>
                          <a:latin typeface="+mj-lt"/>
                          <a:ea typeface="+mn-ea"/>
                          <a:cs typeface="+mn-cs"/>
                        </a:rPr>
                        <a:t>Načrt evidentiranja in spremljanja mladih udeležencev ne vključuje aktivnosti za doseganje pričakovanih kazalnikov, ki so pojasnjene in razdelane. – 0 točk </a:t>
                      </a:r>
                    </a:p>
                  </a:txBody>
                  <a:tcPr/>
                </a:tc>
                <a:tc>
                  <a:txBody>
                    <a:bodyPr/>
                    <a:lstStyle/>
                    <a:p>
                      <a:pPr marL="171450" indent="-171450">
                        <a:buFont typeface="Arial" panose="020B0604020202020204" pitchFamily="34" charset="0"/>
                        <a:buChar char="•"/>
                      </a:pPr>
                      <a:r>
                        <a:rPr lang="sl-SI" sz="1050" kern="1200" dirty="0">
                          <a:solidFill>
                            <a:schemeClr val="dk1"/>
                          </a:solidFill>
                          <a:effectLst/>
                          <a:latin typeface="+mj-lt"/>
                          <a:ea typeface="+mn-ea"/>
                          <a:cs typeface="+mn-cs"/>
                        </a:rPr>
                        <a:t>Točka 3.4. prijavnice</a:t>
                      </a:r>
                    </a:p>
                  </a:txBody>
                  <a:tcPr/>
                </a:tc>
                <a:extLst>
                  <a:ext uri="{0D108BD9-81ED-4DB2-BD59-A6C34878D82A}">
                    <a16:rowId xmlns:a16="http://schemas.microsoft.com/office/drawing/2014/main" val="1080729613"/>
                  </a:ext>
                </a:extLst>
              </a:tr>
            </a:tbl>
          </a:graphicData>
        </a:graphic>
      </p:graphicFrame>
    </p:spTree>
    <p:extLst>
      <p:ext uri="{BB962C8B-B14F-4D97-AF65-F5344CB8AC3E}">
        <p14:creationId xmlns:p14="http://schemas.microsoft.com/office/powerpoint/2010/main" val="25738172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1EB01D8-53B5-82DA-D81D-C7819B14A5AE}"/>
              </a:ext>
            </a:extLst>
          </p:cNvPr>
          <p:cNvSpPr>
            <a:spLocks noGrp="1"/>
          </p:cNvSpPr>
          <p:nvPr>
            <p:ph type="title"/>
          </p:nvPr>
        </p:nvSpPr>
        <p:spPr/>
        <p:txBody>
          <a:bodyPr>
            <a:normAutofit/>
          </a:bodyPr>
          <a:lstStyle/>
          <a:p>
            <a:r>
              <a:rPr lang="sl-SI" sz="2800" b="1" dirty="0">
                <a:solidFill>
                  <a:srgbClr val="0070C0"/>
                </a:solidFill>
              </a:rPr>
              <a:t>SKLOP B – Dodatne zahteve</a:t>
            </a:r>
            <a:endParaRPr lang="sl-SI" sz="2800" dirty="0"/>
          </a:p>
        </p:txBody>
      </p:sp>
      <p:sp>
        <p:nvSpPr>
          <p:cNvPr id="3" name="Označba mesta vsebine 2">
            <a:extLst>
              <a:ext uri="{FF2B5EF4-FFF2-40B4-BE49-F238E27FC236}">
                <a16:creationId xmlns:a16="http://schemas.microsoft.com/office/drawing/2014/main" id="{71FEFD49-6F2D-A356-7563-1E8ADB7F9B6D}"/>
              </a:ext>
            </a:extLst>
          </p:cNvPr>
          <p:cNvSpPr>
            <a:spLocks noGrp="1"/>
          </p:cNvSpPr>
          <p:nvPr>
            <p:ph idx="1"/>
          </p:nvPr>
        </p:nvSpPr>
        <p:spPr/>
        <p:txBody>
          <a:bodyPr/>
          <a:lstStyle/>
          <a:p>
            <a:pPr algn="just"/>
            <a:r>
              <a:rPr lang="sl-SI" sz="1600" dirty="0">
                <a:solidFill>
                  <a:srgbClr val="000000"/>
                </a:solidFill>
                <a:effectLst/>
                <a:latin typeface="+mj-lt"/>
                <a:ea typeface="Times New Roman" panose="02020603050405020304" pitchFamily="18" charset="0"/>
              </a:rPr>
              <a:t>Izbrani prijavitelj bo operacijo izvajal </a:t>
            </a:r>
            <a:r>
              <a:rPr lang="sl-SI" sz="1600" b="1" dirty="0">
                <a:solidFill>
                  <a:srgbClr val="000000"/>
                </a:solidFill>
                <a:effectLst/>
                <a:latin typeface="+mj-lt"/>
                <a:ea typeface="Times New Roman" panose="02020603050405020304" pitchFamily="18" charset="0"/>
              </a:rPr>
              <a:t>v korist ene kohezijske regije</a:t>
            </a:r>
            <a:r>
              <a:rPr lang="sl-SI" sz="1600" dirty="0">
                <a:solidFill>
                  <a:srgbClr val="000000"/>
                </a:solidFill>
                <a:effectLst/>
                <a:latin typeface="+mj-lt"/>
                <a:ea typeface="Times New Roman" panose="02020603050405020304" pitchFamily="18" charset="0"/>
              </a:rPr>
              <a:t>. Za lokacijo izvajanja operacije se upošteva </a:t>
            </a:r>
            <a:r>
              <a:rPr lang="sl-SI" sz="1600" b="1" dirty="0">
                <a:solidFill>
                  <a:srgbClr val="000000"/>
                </a:solidFill>
                <a:effectLst/>
                <a:latin typeface="+mj-lt"/>
                <a:ea typeface="Times New Roman" panose="02020603050405020304" pitchFamily="18" charset="0"/>
              </a:rPr>
              <a:t>kohezijska regija, v kateri je sedež prijavitelja. </a:t>
            </a:r>
          </a:p>
          <a:p>
            <a:pPr marL="0" indent="0" algn="just">
              <a:buNone/>
            </a:pPr>
            <a:endParaRPr lang="sl-SI" sz="1600" dirty="0">
              <a:solidFill>
                <a:srgbClr val="000000"/>
              </a:solidFill>
              <a:effectLst/>
              <a:latin typeface="+mj-lt"/>
              <a:ea typeface="Times New Roman" panose="02020603050405020304" pitchFamily="18" charset="0"/>
            </a:endParaRPr>
          </a:p>
          <a:p>
            <a:pPr algn="just"/>
            <a:r>
              <a:rPr lang="sl-SI" sz="1600" dirty="0">
                <a:solidFill>
                  <a:srgbClr val="000000"/>
                </a:solidFill>
                <a:effectLst/>
                <a:latin typeface="+mj-lt"/>
                <a:ea typeface="Times New Roman" panose="02020603050405020304" pitchFamily="18" charset="0"/>
              </a:rPr>
              <a:t>Izbrani prijavitelj bo </a:t>
            </a:r>
            <a:r>
              <a:rPr lang="sl-SI" sz="1600" b="1" dirty="0">
                <a:solidFill>
                  <a:srgbClr val="000000"/>
                </a:solidFill>
                <a:effectLst/>
                <a:latin typeface="+mj-lt"/>
                <a:ea typeface="Times New Roman" panose="02020603050405020304" pitchFamily="18" charset="0"/>
              </a:rPr>
              <a:t>za čas trajanja operacije zaposlil mladinskega delavca – vodjo pilotnega projekta</a:t>
            </a:r>
            <a:r>
              <a:rPr lang="sl-SI" sz="1600" dirty="0">
                <a:solidFill>
                  <a:srgbClr val="000000"/>
                </a:solidFill>
                <a:effectLst/>
                <a:latin typeface="+mj-lt"/>
                <a:ea typeface="Times New Roman" panose="02020603050405020304" pitchFamily="18" charset="0"/>
              </a:rPr>
              <a:t>. </a:t>
            </a:r>
          </a:p>
          <a:p>
            <a:pPr algn="just"/>
            <a:endParaRPr lang="sl-SI" sz="1600" dirty="0">
              <a:solidFill>
                <a:srgbClr val="000000"/>
              </a:solidFill>
              <a:effectLst/>
              <a:latin typeface="+mj-lt"/>
              <a:ea typeface="Times New Roman" panose="02020603050405020304" pitchFamily="18" charset="0"/>
            </a:endParaRPr>
          </a:p>
          <a:p>
            <a:pPr algn="just"/>
            <a:r>
              <a:rPr lang="sl-SI" sz="1600" dirty="0">
                <a:solidFill>
                  <a:srgbClr val="000000"/>
                </a:solidFill>
                <a:effectLst/>
                <a:latin typeface="+mj-lt"/>
                <a:ea typeface="Times New Roman" panose="02020603050405020304" pitchFamily="18" charset="0"/>
              </a:rPr>
              <a:t>Izbrani prijavitelj bo v program usposabljanja za mlade s področja </a:t>
            </a:r>
            <a:r>
              <a:rPr lang="sl-SI" sz="1600" dirty="0" err="1">
                <a:solidFill>
                  <a:srgbClr val="000000"/>
                </a:solidFill>
                <a:effectLst/>
                <a:latin typeface="+mj-lt"/>
                <a:ea typeface="Times New Roman" panose="02020603050405020304" pitchFamily="18" charset="0"/>
              </a:rPr>
              <a:t>prekarnosti</a:t>
            </a:r>
            <a:r>
              <a:rPr lang="sl-SI" sz="1600" dirty="0">
                <a:solidFill>
                  <a:srgbClr val="000000"/>
                </a:solidFill>
                <a:effectLst/>
                <a:latin typeface="+mj-lt"/>
                <a:ea typeface="Times New Roman" panose="02020603050405020304" pitchFamily="18" charset="0"/>
              </a:rPr>
              <a:t> vključil </a:t>
            </a:r>
            <a:r>
              <a:rPr lang="sl-SI" sz="1600" b="1" dirty="0">
                <a:solidFill>
                  <a:srgbClr val="000000"/>
                </a:solidFill>
                <a:effectLst/>
                <a:latin typeface="+mj-lt"/>
                <a:ea typeface="Times New Roman" panose="02020603050405020304" pitchFamily="18" charset="0"/>
              </a:rPr>
              <a:t>najmanj 130 mladih</a:t>
            </a:r>
            <a:r>
              <a:rPr lang="sl-SI" sz="1600" dirty="0">
                <a:solidFill>
                  <a:srgbClr val="000000"/>
                </a:solidFill>
                <a:effectLst/>
                <a:latin typeface="+mj-lt"/>
                <a:ea typeface="Times New Roman" panose="02020603050405020304" pitchFamily="18" charset="0"/>
              </a:rPr>
              <a:t>. </a:t>
            </a:r>
          </a:p>
          <a:p>
            <a:pPr algn="just"/>
            <a:endParaRPr lang="sl-SI" sz="1600" dirty="0">
              <a:solidFill>
                <a:srgbClr val="000000"/>
              </a:solidFill>
              <a:latin typeface="+mj-lt"/>
              <a:ea typeface="Times New Roman" panose="02020603050405020304" pitchFamily="18" charset="0"/>
            </a:endParaRPr>
          </a:p>
          <a:p>
            <a:pPr algn="just"/>
            <a:r>
              <a:rPr lang="pl-PL" sz="1600" dirty="0">
                <a:solidFill>
                  <a:srgbClr val="000000"/>
                </a:solidFill>
                <a:effectLst/>
                <a:latin typeface="+mj-lt"/>
                <a:ea typeface="Times New Roman" panose="02020603050405020304" pitchFamily="18" charset="0"/>
              </a:rPr>
              <a:t>Skupna vrednost posamezne operacije je </a:t>
            </a:r>
            <a:r>
              <a:rPr lang="pl-PL" sz="1600" b="1" dirty="0">
                <a:solidFill>
                  <a:srgbClr val="000000"/>
                </a:solidFill>
                <a:effectLst/>
                <a:latin typeface="+mj-lt"/>
                <a:ea typeface="Times New Roman" panose="02020603050405020304" pitchFamily="18" charset="0"/>
              </a:rPr>
              <a:t>največ do 87.060,40 EUR. </a:t>
            </a:r>
            <a:endParaRPr lang="sl-SI" sz="1600" b="1" dirty="0">
              <a:solidFill>
                <a:srgbClr val="000000"/>
              </a:solidFill>
              <a:effectLst/>
              <a:latin typeface="+mj-lt"/>
              <a:ea typeface="Times New Roman" panose="02020603050405020304" pitchFamily="18" charset="0"/>
            </a:endParaRPr>
          </a:p>
          <a:p>
            <a:pPr marL="0" indent="0" algn="just">
              <a:buNone/>
            </a:pPr>
            <a:endParaRPr lang="sl-SI" sz="1600" dirty="0">
              <a:solidFill>
                <a:srgbClr val="000000"/>
              </a:solidFill>
              <a:latin typeface="+mj-lt"/>
              <a:ea typeface="Times New Roman" panose="02020603050405020304" pitchFamily="18" charset="0"/>
            </a:endParaRPr>
          </a:p>
          <a:p>
            <a:pPr marL="0" indent="0">
              <a:buNone/>
            </a:pPr>
            <a:endParaRPr lang="sl-SI" dirty="0"/>
          </a:p>
        </p:txBody>
      </p:sp>
      <p:pic>
        <p:nvPicPr>
          <p:cNvPr id="4" name="Slika 1">
            <a:extLst>
              <a:ext uri="{FF2B5EF4-FFF2-40B4-BE49-F238E27FC236}">
                <a16:creationId xmlns:a16="http://schemas.microsoft.com/office/drawing/2014/main" id="{3CF4F250-FAD2-258B-7E90-50662DF00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38314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969E6E9-3D96-AE94-5E1D-84A385E33E2D}"/>
              </a:ext>
            </a:extLst>
          </p:cNvPr>
          <p:cNvSpPr>
            <a:spLocks noGrp="1"/>
          </p:cNvSpPr>
          <p:nvPr>
            <p:ph type="title"/>
          </p:nvPr>
        </p:nvSpPr>
        <p:spPr/>
        <p:txBody>
          <a:bodyPr>
            <a:normAutofit/>
          </a:bodyPr>
          <a:lstStyle/>
          <a:p>
            <a:r>
              <a:rPr lang="sl-SI" sz="2800" b="1" dirty="0">
                <a:solidFill>
                  <a:srgbClr val="0070C0"/>
                </a:solidFill>
              </a:rPr>
              <a:t>Sklop B – razpisna dokumentacija</a:t>
            </a:r>
          </a:p>
        </p:txBody>
      </p:sp>
      <p:pic>
        <p:nvPicPr>
          <p:cNvPr id="4" name="Slika 1">
            <a:extLst>
              <a:ext uri="{FF2B5EF4-FFF2-40B4-BE49-F238E27FC236}">
                <a16:creationId xmlns:a16="http://schemas.microsoft.com/office/drawing/2014/main" id="{3D68477D-83C6-D761-7778-A396F0969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značba mesta vsebine 5">
            <a:extLst>
              <a:ext uri="{FF2B5EF4-FFF2-40B4-BE49-F238E27FC236}">
                <a16:creationId xmlns:a16="http://schemas.microsoft.com/office/drawing/2014/main" id="{23B7012B-1EF7-FC5E-B132-E70A1E457FB5}"/>
              </a:ext>
            </a:extLst>
          </p:cNvPr>
          <p:cNvSpPr>
            <a:spLocks noGrp="1"/>
          </p:cNvSpPr>
          <p:nvPr>
            <p:ph idx="1"/>
          </p:nvPr>
        </p:nvSpPr>
        <p:spPr>
          <a:xfrm>
            <a:off x="838200" y="1358235"/>
            <a:ext cx="10515600" cy="5134639"/>
          </a:xfrm>
        </p:spPr>
        <p:txBody>
          <a:bodyPr>
            <a:normAutofit/>
          </a:bodyPr>
          <a:lstStyle/>
          <a:p>
            <a:pPr lvl="0" algn="just">
              <a:spcBef>
                <a:spcPts val="0"/>
              </a:spcBef>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Javni razpis »Z mladinskim delom proti </a:t>
            </a:r>
            <a:r>
              <a:rPr lang="sl-SI" sz="1100" dirty="0" err="1">
                <a:solidFill>
                  <a:srgbClr val="000000"/>
                </a:solidFill>
                <a:effectLst/>
                <a:latin typeface="+mj-lt"/>
                <a:ea typeface="Times New Roman" panose="02020603050405020304" pitchFamily="18" charset="0"/>
                <a:cs typeface="Arial" panose="020B0604020202020204" pitchFamily="34" charset="0"/>
              </a:rPr>
              <a:t>prekarnosti</a:t>
            </a:r>
            <a:r>
              <a:rPr lang="sl-SI" sz="1100" dirty="0">
                <a:solidFill>
                  <a:srgbClr val="000000"/>
                </a:solidFill>
                <a:effectLst/>
                <a:latin typeface="+mj-lt"/>
                <a:ea typeface="Times New Roman" panose="02020603050405020304" pitchFamily="18" charset="0"/>
                <a:cs typeface="Arial" panose="020B0604020202020204" pitchFamily="34" charset="0"/>
              </a:rPr>
              <a:t> mladih«,</a:t>
            </a:r>
          </a:p>
          <a:p>
            <a:pPr lvl="0" algn="just">
              <a:spcBef>
                <a:spcPts val="0"/>
              </a:spcBef>
              <a:tabLst>
                <a:tab pos="457200" algn="l"/>
              </a:tabLst>
            </a:pPr>
            <a:endParaRPr lang="sl-SI" sz="8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effectLst/>
                <a:latin typeface="+mj-lt"/>
                <a:ea typeface="Times New Roman" panose="02020603050405020304" pitchFamily="18" charset="0"/>
                <a:cs typeface="Arial" panose="020B0604020202020204" pitchFamily="34" charset="0"/>
              </a:rPr>
              <a:t>Priloga A: Navodila za prijavo na Javni razpis  »Z mladinskim delom proti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 mladih« - SKLOP </a:t>
            </a:r>
            <a:r>
              <a:rPr lang="sl-SI" sz="1100" dirty="0">
                <a:latin typeface="+mj-lt"/>
                <a:ea typeface="Times New Roman" panose="02020603050405020304" pitchFamily="18" charset="0"/>
                <a:cs typeface="Arial" panose="020B0604020202020204" pitchFamily="34" charset="0"/>
              </a:rPr>
              <a:t>B</a:t>
            </a:r>
            <a:r>
              <a:rPr lang="sl-SI" sz="1100" dirty="0">
                <a:effectLst/>
                <a:latin typeface="+mj-lt"/>
                <a:ea typeface="Times New Roman" panose="02020603050405020304" pitchFamily="18" charset="0"/>
                <a:cs typeface="Arial" panose="020B0604020202020204" pitchFamily="34" charset="0"/>
              </a:rPr>
              <a:t>, </a:t>
            </a:r>
          </a:p>
          <a:p>
            <a:pPr lvl="0" algn="just">
              <a:spcBef>
                <a:spcPts val="0"/>
              </a:spcBef>
              <a:tabLst>
                <a:tab pos="457200" algn="l"/>
              </a:tabLst>
            </a:pPr>
            <a:endParaRPr lang="sl-SI" sz="8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effectLst/>
                <a:latin typeface="+mj-lt"/>
                <a:ea typeface="Times New Roman" panose="02020603050405020304" pitchFamily="18" charset="0"/>
                <a:cs typeface="Arial" panose="020B0604020202020204" pitchFamily="34" charset="0"/>
              </a:rPr>
              <a:t>Priloga B: Splošna pojasnila in zahteve glede spremljanja, poročanja in vrednotenja ciljev in kazalnikov (vezane na sklop </a:t>
            </a:r>
            <a:r>
              <a:rPr lang="sl-SI" sz="1100" dirty="0">
                <a:latin typeface="+mj-lt"/>
                <a:ea typeface="Times New Roman" panose="02020603050405020304" pitchFamily="18" charset="0"/>
                <a:cs typeface="Arial" panose="020B0604020202020204" pitchFamily="34" charset="0"/>
              </a:rPr>
              <a:t>B</a:t>
            </a:r>
            <a:r>
              <a:rPr lang="sl-SI" sz="1100" dirty="0">
                <a:effectLst/>
                <a:latin typeface="+mj-lt"/>
                <a:ea typeface="Times New Roman" panose="02020603050405020304" pitchFamily="18" charset="0"/>
                <a:cs typeface="Arial" panose="020B0604020202020204" pitchFamily="34" charset="0"/>
              </a:rPr>
              <a:t>), </a:t>
            </a:r>
          </a:p>
          <a:p>
            <a:pPr lvl="0" algn="just">
              <a:spcBef>
                <a:spcPts val="0"/>
              </a:spcBef>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effectLst/>
                <a:latin typeface="+mj-lt"/>
                <a:ea typeface="Times New Roman" panose="02020603050405020304" pitchFamily="18" charset="0"/>
                <a:cs typeface="Arial" panose="020B0604020202020204" pitchFamily="34" charset="0"/>
              </a:rPr>
              <a:t>Priloga C: Vprašalnik za spremljanje podatkov o udeležencih na operacijah sofinanciranih iz ESS+,</a:t>
            </a:r>
          </a:p>
          <a:p>
            <a:pPr lvl="0" algn="just">
              <a:spcBef>
                <a:spcPts val="0"/>
              </a:spcBef>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effectLst/>
                <a:latin typeface="+mj-lt"/>
                <a:ea typeface="Times New Roman" panose="02020603050405020304" pitchFamily="18" charset="0"/>
                <a:cs typeface="Arial" panose="020B0604020202020204" pitchFamily="34" charset="0"/>
              </a:rPr>
              <a:t>Priloga D: Varovanje osebnih podatkov na ravni izvedbe javnega razpisa »Z mladinskim delom proti </a:t>
            </a:r>
            <a:r>
              <a:rPr lang="sl-SI" sz="1100" dirty="0" err="1">
                <a:effectLst/>
                <a:latin typeface="+mj-lt"/>
                <a:ea typeface="Times New Roman" panose="02020603050405020304" pitchFamily="18" charset="0"/>
                <a:cs typeface="Arial" panose="020B0604020202020204" pitchFamily="34" charset="0"/>
              </a:rPr>
              <a:t>prekarnosti</a:t>
            </a:r>
            <a:r>
              <a:rPr lang="sl-SI" sz="1100" dirty="0">
                <a:effectLst/>
                <a:latin typeface="+mj-lt"/>
                <a:ea typeface="Times New Roman" panose="02020603050405020304" pitchFamily="18" charset="0"/>
                <a:cs typeface="Arial" panose="020B0604020202020204" pitchFamily="34" charset="0"/>
              </a:rPr>
              <a:t> mladih«,</a:t>
            </a:r>
          </a:p>
          <a:p>
            <a:pPr lvl="0" algn="just">
              <a:spcBef>
                <a:spcPts val="0"/>
              </a:spcBef>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effectLst/>
                <a:latin typeface="+mj-lt"/>
                <a:ea typeface="Times New Roman" panose="02020603050405020304" pitchFamily="18" charset="0"/>
                <a:cs typeface="Arial" panose="020B0604020202020204" pitchFamily="34" charset="0"/>
              </a:rPr>
              <a:t>Priloga E: Navodila Ministrstva za izobraževanje, znanost in šport za izvajanje operacij evropske kohezijske politike v programskem obdobju 2014–2020, ver. 2.9. s prilogami, ki so dostopna na spletnem naslovu: </a:t>
            </a:r>
            <a:r>
              <a:rPr lang="sl-SI" sz="1100" u="sng" dirty="0">
                <a:solidFill>
                  <a:srgbClr val="0000FF"/>
                </a:solidFill>
                <a:effectLst/>
                <a:latin typeface="+mj-lt"/>
                <a:ea typeface="Times New Roman" panose="02020603050405020304" pitchFamily="18" charset="0"/>
                <a:cs typeface="Times New Roman" panose="02020603050405020304" pitchFamily="18" charset="0"/>
                <a:hlinkClick r:id="rId3"/>
              </a:rPr>
              <a:t>Služba za evropska sredstva | GOV.SI</a:t>
            </a:r>
            <a:endParaRPr lang="sl-SI" sz="1100" u="sng" dirty="0">
              <a:solidFill>
                <a:srgbClr val="0000FF"/>
              </a:solidFill>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Priloga F: </a:t>
            </a:r>
            <a:r>
              <a:rPr lang="sl-SI" sz="1100" dirty="0">
                <a:effectLst/>
                <a:latin typeface="+mj-lt"/>
                <a:ea typeface="Times New Roman" panose="02020603050405020304" pitchFamily="18" charset="0"/>
                <a:cs typeface="Arial" panose="020B0604020202020204" pitchFamily="34" charset="0"/>
              </a:rPr>
              <a:t>Navodila OU o upravičenih stroških za sredstva evropske kohezijske politike v programskem obdobju 2021–2027</a:t>
            </a:r>
            <a:r>
              <a:rPr lang="sl-SI" sz="1100" dirty="0">
                <a:solidFill>
                  <a:srgbClr val="000000"/>
                </a:solidFill>
                <a:effectLst/>
                <a:latin typeface="+mj-lt"/>
                <a:ea typeface="Times New Roman" panose="02020603050405020304" pitchFamily="18" charset="0"/>
                <a:cs typeface="Arial" panose="020B0604020202020204" pitchFamily="34" charset="0"/>
              </a:rPr>
              <a:t>, ki so dostopna na spletnem naslovu: </a:t>
            </a:r>
            <a:r>
              <a:rPr lang="sl-SI" sz="1100" u="sng" dirty="0">
                <a:solidFill>
                  <a:srgbClr val="0000FF"/>
                </a:solidFill>
                <a:effectLst/>
                <a:latin typeface="+mj-lt"/>
                <a:ea typeface="Times New Roman" panose="02020603050405020304" pitchFamily="18" charset="0"/>
                <a:cs typeface="Times New Roman" panose="02020603050405020304" pitchFamily="18" charset="0"/>
                <a:hlinkClick r:id="rId4"/>
              </a:rPr>
              <a:t>Navodila in smernice - Evropska sredstva</a:t>
            </a:r>
            <a:endParaRPr lang="sl-SI" sz="1100" u="sng" dirty="0">
              <a:solidFill>
                <a:srgbClr val="0000FF"/>
              </a:solidFill>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endParaRPr lang="sl-SI" sz="900" dirty="0">
              <a:effectLst/>
              <a:latin typeface="+mj-lt"/>
              <a:ea typeface="Times New Roman" panose="02020603050405020304" pitchFamily="18" charset="0"/>
              <a:cs typeface="Times New Roman" panose="02020603050405020304" pitchFamily="18" charset="0"/>
            </a:endParaRPr>
          </a:p>
          <a:p>
            <a:pPr lvl="0" algn="just">
              <a:spcBef>
                <a:spcPts val="0"/>
              </a:spcBef>
              <a:tabLst>
                <a:tab pos="457200" algn="l"/>
              </a:tabLst>
            </a:pPr>
            <a:r>
              <a:rPr lang="sl-SI" sz="1100" dirty="0">
                <a:solidFill>
                  <a:srgbClr val="000000"/>
                </a:solidFill>
                <a:effectLst/>
                <a:latin typeface="+mj-lt"/>
                <a:ea typeface="Times New Roman" panose="02020603050405020304" pitchFamily="18" charset="0"/>
                <a:cs typeface="Arial" panose="020B0604020202020204" pitchFamily="34" charset="0"/>
              </a:rPr>
              <a:t>Dokumentacija informacijskega sistema e-MA2 je dostopna na spletnem naslovu </a:t>
            </a:r>
            <a:r>
              <a:rPr lang="sl-SI" sz="1100" u="none" strike="noStrike" dirty="0">
                <a:solidFill>
                  <a:srgbClr val="000000"/>
                </a:solidFill>
                <a:effectLst/>
                <a:latin typeface="+mj-lt"/>
                <a:ea typeface="Times New Roman" panose="02020603050405020304" pitchFamily="18" charset="0"/>
                <a:cs typeface="Arial" panose="020B0604020202020204" pitchFamily="34" charset="0"/>
                <a:hlinkClick r:id="rId5"/>
              </a:rPr>
              <a:t>https://evropskasredstva.si/evropska-kohezijska-politika/is-e-ma2/</a:t>
            </a:r>
            <a:r>
              <a:rPr lang="sl-SI" sz="1100" dirty="0">
                <a:solidFill>
                  <a:srgbClr val="000000"/>
                </a:solidFill>
                <a:effectLst/>
                <a:latin typeface="+mj-lt"/>
                <a:ea typeface="Times New Roman" panose="02020603050405020304" pitchFamily="18" charset="0"/>
                <a:cs typeface="Arial" panose="020B0604020202020204" pitchFamily="34" charset="0"/>
              </a:rPr>
              <a:t> ter</a:t>
            </a:r>
            <a:endParaRPr lang="sl-SI" sz="1100" dirty="0">
              <a:solidFill>
                <a:srgbClr val="000000"/>
              </a:solidFill>
              <a:effectLst/>
              <a:latin typeface="+mj-lt"/>
              <a:ea typeface="Times New Roman" panose="02020603050405020304" pitchFamily="18" charset="0"/>
              <a:cs typeface="Times New Roman" panose="02020603050405020304" pitchFamily="18" charset="0"/>
            </a:endParaRPr>
          </a:p>
          <a:p>
            <a:pPr lvl="0" algn="just"/>
            <a:r>
              <a:rPr lang="sl-SI" sz="1100" dirty="0">
                <a:latin typeface="+mj-lt"/>
                <a:cs typeface="Arial" panose="020B0604020202020204" pitchFamily="34" charset="0"/>
              </a:rPr>
              <a:t>Priloga 1: Obrazec za oddajo prijave, </a:t>
            </a:r>
          </a:p>
          <a:p>
            <a:pPr lvl="0"/>
            <a:r>
              <a:rPr lang="sl-SI" sz="1100" dirty="0">
                <a:latin typeface="+mj-lt"/>
                <a:cs typeface="Arial" panose="020B0604020202020204" pitchFamily="34" charset="0"/>
              </a:rPr>
              <a:t>Priloga 2: Prijavnica na javni razpis,</a:t>
            </a:r>
            <a:endParaRPr lang="sl-SI" sz="1050" dirty="0">
              <a:latin typeface="+mj-lt"/>
              <a:cs typeface="Arial" panose="020B0604020202020204" pitchFamily="34" charset="0"/>
            </a:endParaRPr>
          </a:p>
          <a:p>
            <a:pPr lvl="1" algn="just"/>
            <a:endParaRPr lang="sl-SI" sz="400" dirty="0">
              <a:latin typeface="+mj-lt"/>
              <a:cs typeface="Arial" panose="020B0604020202020204" pitchFamily="34" charset="0"/>
            </a:endParaRPr>
          </a:p>
          <a:p>
            <a:pPr lvl="1" algn="just"/>
            <a:r>
              <a:rPr lang="sl-SI" sz="1100" dirty="0">
                <a:latin typeface="+mj-lt"/>
                <a:cs typeface="Arial" panose="020B0604020202020204" pitchFamily="34" charset="0"/>
              </a:rPr>
              <a:t>Priloga 2a: Pooblastilo za pridobitev potrdila iz kazenske evidence za fizično osebo (za vse dodatne zakonite zastopnike prijavitelja),</a:t>
            </a:r>
            <a:endParaRPr lang="sl-SI" sz="100" dirty="0">
              <a:latin typeface="+mj-lt"/>
              <a:cs typeface="Arial" panose="020B0604020202020204" pitchFamily="34" charset="0"/>
            </a:endParaRPr>
          </a:p>
          <a:p>
            <a:pPr lvl="0"/>
            <a:r>
              <a:rPr lang="sl-SI" sz="1100" dirty="0">
                <a:latin typeface="+mj-lt"/>
                <a:cs typeface="Arial" panose="020B0604020202020204" pitchFamily="34" charset="0"/>
              </a:rPr>
              <a:t>Priloga 3: Finančni načrt (Vzhod oziroma Zahod),</a:t>
            </a:r>
          </a:p>
          <a:p>
            <a:pPr lvl="0" algn="just"/>
            <a:r>
              <a:rPr lang="sl-SI" sz="1100" dirty="0">
                <a:latin typeface="+mj-lt"/>
                <a:cs typeface="Arial" panose="020B0604020202020204" pitchFamily="34" charset="0"/>
              </a:rPr>
              <a:t>Priloga 4: Vzorec pogodbe o sofinanciranju, </a:t>
            </a:r>
          </a:p>
          <a:p>
            <a:pPr lvl="0" algn="just"/>
            <a:r>
              <a:rPr lang="sl-SI" sz="1100" dirty="0">
                <a:latin typeface="+mj-lt"/>
                <a:cs typeface="Arial" panose="020B0604020202020204" pitchFamily="34" charset="0"/>
              </a:rPr>
              <a:t>Priloga 5: Ocenjevalni list, </a:t>
            </a:r>
          </a:p>
          <a:p>
            <a:pPr lvl="0" algn="just"/>
            <a:r>
              <a:rPr lang="sl-SI" sz="1100" dirty="0">
                <a:latin typeface="+mj-lt"/>
                <a:cs typeface="Arial" panose="020B0604020202020204" pitchFamily="34" charset="0"/>
              </a:rPr>
              <a:t>Priloga 6: Obračun standardnega stroška na enoto (plače) SSE D – mladinski delavec – vodja pilotnega projekta,</a:t>
            </a:r>
          </a:p>
          <a:p>
            <a:pPr lvl="0" algn="just"/>
            <a:r>
              <a:rPr lang="sl-SI" sz="1100" dirty="0">
                <a:latin typeface="+mj-lt"/>
                <a:cs typeface="Arial" panose="020B0604020202020204" pitchFamily="34" charset="0"/>
              </a:rPr>
              <a:t>Priloga 7: Lista prisotnosti. </a:t>
            </a:r>
          </a:p>
          <a:p>
            <a:pPr indent="0" algn="just">
              <a:spcBef>
                <a:spcPts val="0"/>
              </a:spcBef>
              <a:buNone/>
            </a:pPr>
            <a:endParaRPr lang="sl-SI" sz="900"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99982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A6FC02F-FC75-C0C7-A84F-9E8A3B3259D0}"/>
              </a:ext>
            </a:extLst>
          </p:cNvPr>
          <p:cNvSpPr>
            <a:spLocks noGrp="1"/>
          </p:cNvSpPr>
          <p:nvPr>
            <p:ph type="title"/>
          </p:nvPr>
        </p:nvSpPr>
        <p:spPr/>
        <p:txBody>
          <a:bodyPr/>
          <a:lstStyle/>
          <a:p>
            <a:r>
              <a:rPr lang="sl-SI" sz="2800" b="1" dirty="0">
                <a:solidFill>
                  <a:srgbClr val="0070C0"/>
                </a:solidFill>
              </a:rPr>
              <a:t>Sklop B – Formalno popolna vloga</a:t>
            </a:r>
          </a:p>
        </p:txBody>
      </p:sp>
      <p:sp>
        <p:nvSpPr>
          <p:cNvPr id="3" name="Označba mesta vsebine 2">
            <a:extLst>
              <a:ext uri="{FF2B5EF4-FFF2-40B4-BE49-F238E27FC236}">
                <a16:creationId xmlns:a16="http://schemas.microsoft.com/office/drawing/2014/main" id="{BF067EF5-F2B5-C643-F2C4-F42A14FF65C4}"/>
              </a:ext>
            </a:extLst>
          </p:cNvPr>
          <p:cNvSpPr>
            <a:spLocks noGrp="1"/>
          </p:cNvSpPr>
          <p:nvPr>
            <p:ph idx="1"/>
          </p:nvPr>
        </p:nvSpPr>
        <p:spPr>
          <a:xfrm>
            <a:off x="838200" y="1690688"/>
            <a:ext cx="10515600" cy="4993797"/>
          </a:xfrm>
        </p:spPr>
        <p:txBody>
          <a:bodyPr>
            <a:normAutofit/>
          </a:bodyPr>
          <a:lstStyle/>
          <a:p>
            <a:pPr marL="0" indent="0" algn="just">
              <a:buNone/>
            </a:pPr>
            <a:r>
              <a:rPr lang="sl-SI" sz="1600" b="1" dirty="0">
                <a:solidFill>
                  <a:srgbClr val="000000"/>
                </a:solidFill>
                <a:effectLst/>
                <a:latin typeface="+mj-lt"/>
                <a:ea typeface="Times New Roman" panose="02020603050405020304" pitchFamily="18" charset="0"/>
              </a:rPr>
              <a:t>Popolno izpolnjeni, podpisani in žigosani </a:t>
            </a:r>
            <a:r>
              <a:rPr lang="sl-SI" sz="1400" b="1" i="1" dirty="0">
                <a:solidFill>
                  <a:srgbClr val="000000"/>
                </a:solidFill>
                <a:effectLst/>
                <a:latin typeface="+mj-lt"/>
                <a:ea typeface="Times New Roman" panose="02020603050405020304" pitchFamily="18" charset="0"/>
              </a:rPr>
              <a:t>(če prijavitelj pri svojem poslovanju uporablja žig) </a:t>
            </a:r>
            <a:r>
              <a:rPr lang="sl-SI" sz="1600" b="1" dirty="0">
                <a:solidFill>
                  <a:srgbClr val="000000"/>
                </a:solidFill>
                <a:effectLst/>
                <a:latin typeface="+mj-lt"/>
                <a:ea typeface="Times New Roman" panose="02020603050405020304" pitchFamily="18" charset="0"/>
              </a:rPr>
              <a:t>obrazci ter dokazila:</a:t>
            </a:r>
            <a:endParaRPr lang="sl-SI" sz="1600" b="1" dirty="0">
              <a:effectLst/>
              <a:latin typeface="+mj-lt"/>
              <a:ea typeface="Times New Roman" panose="02020603050405020304" pitchFamily="18" charset="0"/>
            </a:endParaRP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prijavnica na javni razpis (Priloga 2);</a:t>
            </a:r>
            <a:endParaRPr lang="sl-SI" sz="1600" dirty="0">
              <a:effectLst/>
              <a:latin typeface="+mj-lt"/>
              <a:ea typeface="Times New Roman" panose="02020603050405020304" pitchFamily="18" charset="0"/>
            </a:endParaRP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pooblastila za pridobitev potrdila iz kazenske evidence za fizično osebo (</a:t>
            </a:r>
            <a:r>
              <a:rPr lang="sl-SI" sz="1600" b="1" u="sng" dirty="0">
                <a:solidFill>
                  <a:srgbClr val="000000"/>
                </a:solidFill>
                <a:effectLst/>
                <a:latin typeface="+mj-lt"/>
                <a:ea typeface="Times New Roman" panose="02020603050405020304" pitchFamily="18" charset="0"/>
              </a:rPr>
              <a:t>za vse </a:t>
            </a:r>
            <a:r>
              <a:rPr lang="sl-SI" sz="1600" u="sng" dirty="0">
                <a:solidFill>
                  <a:srgbClr val="000000"/>
                </a:solidFill>
                <a:effectLst/>
                <a:latin typeface="+mj-lt"/>
                <a:ea typeface="Times New Roman" panose="02020603050405020304" pitchFamily="18" charset="0"/>
              </a:rPr>
              <a:t>dodatne zakonite zastopnike </a:t>
            </a:r>
            <a:r>
              <a:rPr lang="sl-SI" sz="1600" u="sng" dirty="0">
                <a:solidFill>
                  <a:srgbClr val="000000"/>
                </a:solidFill>
                <a:latin typeface="+mj-lt"/>
                <a:ea typeface="Times New Roman" panose="02020603050405020304" pitchFamily="18" charset="0"/>
              </a:rPr>
              <a:t>prijavitelja</a:t>
            </a:r>
            <a:r>
              <a:rPr lang="sl-SI" sz="1600" dirty="0">
                <a:solidFill>
                  <a:srgbClr val="000000"/>
                </a:solidFill>
                <a:effectLst/>
                <a:latin typeface="+mj-lt"/>
                <a:ea typeface="Times New Roman" panose="02020603050405020304" pitchFamily="18" charset="0"/>
              </a:rPr>
              <a:t>) </a:t>
            </a:r>
            <a:r>
              <a:rPr lang="sl-SI" sz="1600" dirty="0">
                <a:effectLst/>
                <a:latin typeface="+mj-lt"/>
                <a:ea typeface="Times New Roman" panose="02020603050405020304" pitchFamily="18" charset="0"/>
              </a:rPr>
              <a:t>(Priloga 2a prijavnice)</a:t>
            </a:r>
            <a:r>
              <a:rPr lang="sl-SI" sz="1600" dirty="0">
                <a:solidFill>
                  <a:srgbClr val="000000"/>
                </a:solidFill>
                <a:effectLst/>
                <a:latin typeface="+mj-lt"/>
                <a:ea typeface="Times New Roman" panose="02020603050405020304" pitchFamily="18" charset="0"/>
              </a:rPr>
              <a:t>;</a:t>
            </a:r>
            <a:endParaRPr lang="sl-SI" sz="1600" dirty="0">
              <a:effectLst/>
              <a:latin typeface="+mj-lt"/>
              <a:ea typeface="Times New Roman" panose="02020603050405020304" pitchFamily="18" charset="0"/>
            </a:endParaRPr>
          </a:p>
          <a:p>
            <a:pPr marL="342900" lvl="0" indent="-342900" algn="just">
              <a:buFont typeface="+mj-lt"/>
              <a:buAutoNum type="arabicParenR"/>
            </a:pPr>
            <a:r>
              <a:rPr lang="sl-SI" sz="1600" dirty="0">
                <a:effectLst/>
                <a:latin typeface="+mj-lt"/>
                <a:ea typeface="Times New Roman" panose="02020603050405020304" pitchFamily="18" charset="0"/>
              </a:rPr>
              <a:t>finančni načrt – </a:t>
            </a:r>
            <a:r>
              <a:rPr lang="sl-SI" sz="1600" u="sng" dirty="0">
                <a:effectLst/>
                <a:latin typeface="+mj-lt"/>
                <a:ea typeface="Times New Roman" panose="02020603050405020304" pitchFamily="18" charset="0"/>
              </a:rPr>
              <a:t>VZHOD ali ZAHOD </a:t>
            </a:r>
            <a:r>
              <a:rPr lang="sl-SI" sz="1600" dirty="0">
                <a:effectLst/>
                <a:latin typeface="+mj-lt"/>
                <a:ea typeface="Times New Roman" panose="02020603050405020304" pitchFamily="18" charset="0"/>
              </a:rPr>
              <a:t>(Priloga 3 razpisne dokumentacije sklopa </a:t>
            </a:r>
            <a:r>
              <a:rPr lang="sl-SI" sz="1600" dirty="0">
                <a:latin typeface="+mj-lt"/>
                <a:ea typeface="Times New Roman" panose="02020603050405020304" pitchFamily="18" charset="0"/>
              </a:rPr>
              <a:t>B</a:t>
            </a:r>
            <a:r>
              <a:rPr lang="sl-SI" sz="1600" dirty="0">
                <a:effectLst/>
                <a:latin typeface="+mj-lt"/>
                <a:ea typeface="Times New Roman" panose="02020603050405020304" pitchFamily="18" charset="0"/>
              </a:rPr>
              <a:t>);</a:t>
            </a:r>
          </a:p>
          <a:p>
            <a:pPr marL="342900" lvl="0" indent="-342900" algn="just">
              <a:buFont typeface="+mj-lt"/>
              <a:buAutoNum type="arabicParenR"/>
            </a:pPr>
            <a:r>
              <a:rPr lang="sl-SI" sz="1600" dirty="0">
                <a:solidFill>
                  <a:srgbClr val="000000"/>
                </a:solidFill>
                <a:effectLst/>
                <a:latin typeface="+mj-lt"/>
                <a:ea typeface="Times New Roman" panose="02020603050405020304" pitchFamily="18" charset="0"/>
              </a:rPr>
              <a:t>dod</a:t>
            </a:r>
            <a:r>
              <a:rPr lang="sl-SI" sz="1600" dirty="0">
                <a:effectLst/>
                <a:latin typeface="+mj-lt"/>
                <a:ea typeface="Times New Roman" panose="02020603050405020304" pitchFamily="18" charset="0"/>
              </a:rPr>
              <a:t>atna obvezna priloga za javni zavod v mladinskem sektorju, ki je prijavitelj: </a:t>
            </a:r>
          </a:p>
          <a:p>
            <a:pPr marL="800100" lvl="1" indent="-342900" algn="just">
              <a:buFont typeface="Calibri" panose="020F0502020204030204" pitchFamily="34" charset="0"/>
              <a:buChar char="−"/>
            </a:pPr>
            <a:r>
              <a:rPr lang="sl-SI" sz="1600" dirty="0">
                <a:effectLst/>
                <a:latin typeface="+mj-lt"/>
                <a:ea typeface="Times New Roman" panose="02020603050405020304" pitchFamily="18" charset="0"/>
                <a:cs typeface="Times New Roman" panose="02020603050405020304" pitchFamily="18" charset="0"/>
              </a:rPr>
              <a:t>fotokopija veljavnega temeljnega akta javnega zavoda v mladinskem sektorju (npr. statut).</a:t>
            </a:r>
          </a:p>
          <a:p>
            <a:pPr marL="457200" lvl="1" indent="0" algn="just">
              <a:buNone/>
            </a:pPr>
            <a:endParaRPr lang="sl-SI" sz="1600" dirty="0">
              <a:latin typeface="+mj-lt"/>
              <a:ea typeface="Times New Roman" panose="02020603050405020304" pitchFamily="18" charset="0"/>
              <a:cs typeface="Times New Roman" panose="02020603050405020304" pitchFamily="18" charset="0"/>
            </a:endParaRPr>
          </a:p>
          <a:p>
            <a:pPr marL="457200" lvl="1" indent="0" algn="just">
              <a:buNone/>
            </a:pPr>
            <a:r>
              <a:rPr lang="sl-SI" sz="1600" dirty="0">
                <a:solidFill>
                  <a:srgbClr val="FF0000"/>
                </a:solidFill>
                <a:latin typeface="+mj-lt"/>
                <a:ea typeface="Times New Roman" panose="02020603050405020304" pitchFamily="18" charset="0"/>
                <a:cs typeface="Times New Roman" panose="02020603050405020304" pitchFamily="18" charset="0"/>
              </a:rPr>
              <a:t>OBVEZNA PRILOGA (če je relevantno) – VELJAVNO POOBLASTILO!</a:t>
            </a:r>
          </a:p>
        </p:txBody>
      </p:sp>
      <p:pic>
        <p:nvPicPr>
          <p:cNvPr id="4" name="Slika 1">
            <a:extLst>
              <a:ext uri="{FF2B5EF4-FFF2-40B4-BE49-F238E27FC236}">
                <a16:creationId xmlns:a16="http://schemas.microsoft.com/office/drawing/2014/main" id="{0712FA50-5D70-D1F0-0EEB-2FA3BB6BDE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674" y="590312"/>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87267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7FF608-D7FA-606E-14EB-E0ADCDCE1E53}"/>
              </a:ext>
            </a:extLst>
          </p:cNvPr>
          <p:cNvSpPr>
            <a:spLocks noGrp="1"/>
          </p:cNvSpPr>
          <p:nvPr>
            <p:ph type="title"/>
          </p:nvPr>
        </p:nvSpPr>
        <p:spPr/>
        <p:txBody>
          <a:bodyPr>
            <a:normAutofit/>
          </a:bodyPr>
          <a:lstStyle/>
          <a:p>
            <a:r>
              <a:rPr lang="sl-SI" sz="2800" b="1" dirty="0">
                <a:solidFill>
                  <a:srgbClr val="0070C0"/>
                </a:solidFill>
              </a:rPr>
              <a:t>SKLOP B – postopek izbora projektov</a:t>
            </a:r>
            <a:endParaRPr lang="sl-SI" sz="2800" dirty="0"/>
          </a:p>
        </p:txBody>
      </p:sp>
      <p:sp>
        <p:nvSpPr>
          <p:cNvPr id="3" name="Označba mesta vsebine 2">
            <a:extLst>
              <a:ext uri="{FF2B5EF4-FFF2-40B4-BE49-F238E27FC236}">
                <a16:creationId xmlns:a16="http://schemas.microsoft.com/office/drawing/2014/main" id="{340333F2-40BB-6E9E-5929-4F1307F3C38D}"/>
              </a:ext>
            </a:extLst>
          </p:cNvPr>
          <p:cNvSpPr>
            <a:spLocks noGrp="1"/>
          </p:cNvSpPr>
          <p:nvPr>
            <p:ph idx="1"/>
          </p:nvPr>
        </p:nvSpPr>
        <p:spPr>
          <a:xfrm>
            <a:off x="838200" y="1382619"/>
            <a:ext cx="10515600" cy="5110256"/>
          </a:xfrm>
        </p:spPr>
        <p:txBody>
          <a:bodyPr>
            <a:normAutofit/>
          </a:bodyPr>
          <a:lstStyle/>
          <a:p>
            <a:pPr marL="457200" indent="-457200">
              <a:buFont typeface="+mj-lt"/>
              <a:buAutoNum type="arabicPeriod"/>
            </a:pPr>
            <a:r>
              <a:rPr lang="sl-SI" sz="1700" dirty="0">
                <a:latin typeface="+mj-lt"/>
              </a:rPr>
              <a:t>Komisija</a:t>
            </a:r>
            <a:r>
              <a:rPr lang="sl-SI" sz="1700" b="1" dirty="0">
                <a:latin typeface="+mj-lt"/>
              </a:rPr>
              <a:t> </a:t>
            </a:r>
            <a:r>
              <a:rPr lang="sl-SI" sz="1700" dirty="0">
                <a:latin typeface="+mj-lt"/>
              </a:rPr>
              <a:t>za izvedbo postopka javnega razpisa </a:t>
            </a:r>
            <a:r>
              <a:rPr lang="sl-SI" sz="1700" b="1" dirty="0">
                <a:latin typeface="+mj-lt"/>
              </a:rPr>
              <a:t>preveri pravočasnost prispele vloge in pravilno označenost.</a:t>
            </a:r>
            <a:r>
              <a:rPr lang="sl-SI" sz="1700" dirty="0">
                <a:latin typeface="+mj-lt"/>
              </a:rPr>
              <a:t> </a:t>
            </a:r>
            <a:endParaRPr lang="sl-SI" sz="1700" b="1" dirty="0">
              <a:latin typeface="+mj-lt"/>
            </a:endParaRPr>
          </a:p>
          <a:p>
            <a:pPr marL="457200" indent="-457200">
              <a:buFont typeface="+mj-lt"/>
              <a:buAutoNum type="arabicPeriod"/>
            </a:pPr>
            <a:r>
              <a:rPr lang="sl-SI" sz="1700" dirty="0">
                <a:latin typeface="+mj-lt"/>
              </a:rPr>
              <a:t>Komisija preveri </a:t>
            </a:r>
            <a:r>
              <a:rPr lang="sl-SI" sz="1700" b="1" dirty="0">
                <a:latin typeface="+mj-lt"/>
              </a:rPr>
              <a:t>formalno popolnost vloge. </a:t>
            </a:r>
          </a:p>
          <a:p>
            <a:pPr marL="457200" indent="-457200">
              <a:buFont typeface="+mj-lt"/>
              <a:buAutoNum type="arabicPeriod"/>
            </a:pPr>
            <a:r>
              <a:rPr lang="sl-SI" sz="1700" b="1" dirty="0">
                <a:latin typeface="+mj-lt"/>
              </a:rPr>
              <a:t>Formalno popolne vloge </a:t>
            </a:r>
            <a:r>
              <a:rPr lang="sl-SI" sz="1700" dirty="0">
                <a:latin typeface="+mj-lt"/>
              </a:rPr>
              <a:t>se uvrstijo </a:t>
            </a:r>
            <a:r>
              <a:rPr lang="sl-SI" sz="1700" b="1" dirty="0">
                <a:latin typeface="+mj-lt"/>
              </a:rPr>
              <a:t>v postopek preverjanja izpolnjevanja pogojev za kandidiranje.</a:t>
            </a:r>
          </a:p>
          <a:p>
            <a:pPr marL="457200" indent="-457200">
              <a:buFont typeface="+mj-lt"/>
              <a:buAutoNum type="arabicPeriod"/>
            </a:pPr>
            <a:r>
              <a:rPr lang="sl-SI" sz="1700" b="1" dirty="0">
                <a:latin typeface="+mj-lt"/>
              </a:rPr>
              <a:t>Vloge, ki izpolnjujejo vse pogoje za kandidiranje </a:t>
            </a:r>
            <a:r>
              <a:rPr lang="sl-SI" sz="1700" dirty="0">
                <a:latin typeface="+mj-lt"/>
              </a:rPr>
              <a:t>se uvrstijo </a:t>
            </a:r>
            <a:r>
              <a:rPr lang="sl-SI" sz="1700" b="1" dirty="0">
                <a:latin typeface="+mj-lt"/>
              </a:rPr>
              <a:t>v postopek ocenjevanja</a:t>
            </a:r>
            <a:r>
              <a:rPr lang="sl-SI" sz="1700" dirty="0">
                <a:latin typeface="+mj-lt"/>
              </a:rPr>
              <a:t>.</a:t>
            </a:r>
            <a:endParaRPr lang="sl-SI" sz="100" dirty="0">
              <a:latin typeface="+mj-lt"/>
            </a:endParaRPr>
          </a:p>
          <a:p>
            <a:pPr marL="457200" indent="-457200">
              <a:buFont typeface="+mj-lt"/>
              <a:buAutoNum type="arabicPeriod"/>
            </a:pPr>
            <a:r>
              <a:rPr lang="sl-SI" sz="1700" dirty="0">
                <a:latin typeface="+mj-lt"/>
              </a:rPr>
              <a:t>Komisija za izvedbo postopka javnega razpisa vloge razdeli glede na kohezijsko regijo in jih oceni po merilih za izbor projekta.</a:t>
            </a:r>
            <a:endParaRPr lang="sl-SI" sz="900" dirty="0">
              <a:latin typeface="+mj-lt"/>
            </a:endParaRPr>
          </a:p>
          <a:p>
            <a:pPr marL="457200" indent="-457200">
              <a:buFont typeface="+mj-lt"/>
              <a:buAutoNum type="arabicPeriod"/>
            </a:pPr>
            <a:r>
              <a:rPr lang="sl-SI" sz="1700" dirty="0">
                <a:latin typeface="+mj-lt"/>
              </a:rPr>
              <a:t>Komisija razdeli sredstva med vloge, glede na število doseženih točk, po padajočem vrstnem redu, do razdelitve celotnih razpoložljivih sredstev javnega razpisa za posamezno kohezijsko regijo in upoštevaje zahtevano zaprto finančno konstrukcijo.</a:t>
            </a:r>
            <a:endParaRPr lang="sl-SI" sz="100" dirty="0">
              <a:latin typeface="+mj-lt"/>
            </a:endParaRPr>
          </a:p>
          <a:p>
            <a:pPr marL="457200" indent="-457200">
              <a:buFont typeface="+mj-lt"/>
              <a:buAutoNum type="arabicPeriod"/>
            </a:pPr>
            <a:r>
              <a:rPr lang="sl-SI" sz="1700" dirty="0">
                <a:latin typeface="+mj-lt"/>
              </a:rPr>
              <a:t>Če bosta dva ali več prijaviteljev dosegla enako število točk, bo izbran tisti prijavitelj, ki je dosegel </a:t>
            </a:r>
            <a:r>
              <a:rPr lang="sl-SI" sz="1700" b="1" dirty="0">
                <a:latin typeface="+mj-lt"/>
              </a:rPr>
              <a:t>višje število točk pod sklopom merila 2: Ustreznost in kakovost operacije.</a:t>
            </a:r>
            <a:endParaRPr lang="sl-SI" sz="700" b="1" dirty="0">
              <a:latin typeface="+mj-lt"/>
            </a:endParaRPr>
          </a:p>
          <a:p>
            <a:pPr marL="457200" indent="-457200">
              <a:buFont typeface="+mj-lt"/>
              <a:buAutoNum type="arabicPeriod"/>
            </a:pPr>
            <a:r>
              <a:rPr lang="sl-SI" sz="1700" dirty="0">
                <a:latin typeface="+mj-lt"/>
              </a:rPr>
              <a:t>Če bosta še vedno dva ali več prijaviteljev z enakim številom točk, se izbere tisti, ki ima </a:t>
            </a:r>
            <a:r>
              <a:rPr lang="sl-SI" sz="1700" b="1" dirty="0">
                <a:latin typeface="+mj-lt"/>
              </a:rPr>
              <a:t>višje število točk pod sklopom merila 1: Vključevanje ključnih deležnikov in število vključenih mladih</a:t>
            </a:r>
            <a:r>
              <a:rPr lang="sl-SI" sz="1700" dirty="0">
                <a:latin typeface="+mj-lt"/>
              </a:rPr>
              <a:t>.</a:t>
            </a:r>
          </a:p>
          <a:p>
            <a:pPr marL="457200" indent="-457200">
              <a:buFont typeface="+mj-lt"/>
              <a:buAutoNum type="arabicPeriod"/>
            </a:pPr>
            <a:r>
              <a:rPr lang="sl-SI" sz="1700" dirty="0">
                <a:latin typeface="+mj-lt"/>
              </a:rPr>
              <a:t>Če bosta še vedno dva ali več prijaviteljev z enakom številom točk, se o izbiri </a:t>
            </a:r>
            <a:r>
              <a:rPr lang="sl-SI" sz="1700" b="1" dirty="0">
                <a:latin typeface="+mj-lt"/>
              </a:rPr>
              <a:t>odloči glede na datum in uro oddaje </a:t>
            </a:r>
            <a:r>
              <a:rPr lang="sl-SI" sz="1700" b="1" u="sng" dirty="0">
                <a:latin typeface="+mj-lt"/>
              </a:rPr>
              <a:t>popolne</a:t>
            </a:r>
            <a:r>
              <a:rPr lang="sl-SI" sz="1700" b="1" dirty="0">
                <a:latin typeface="+mj-lt"/>
              </a:rPr>
              <a:t> vloge</a:t>
            </a:r>
            <a:r>
              <a:rPr lang="sl-SI" sz="1700" dirty="0">
                <a:latin typeface="+mj-lt"/>
              </a:rPr>
              <a:t> (</a:t>
            </a:r>
            <a:r>
              <a:rPr lang="sl-SI" sz="1700" b="1" dirty="0">
                <a:latin typeface="+mj-lt"/>
              </a:rPr>
              <a:t>prednost ima prijava, ki je bila oddana prej</a:t>
            </a:r>
            <a:r>
              <a:rPr lang="sl-SI" sz="1700" dirty="0">
                <a:latin typeface="+mj-lt"/>
              </a:rPr>
              <a:t>, pri čemer se šteje datum in ura oddaje vloge v vložišče ministrstva ali na pošto ali preko elektronske pošte). </a:t>
            </a:r>
          </a:p>
          <a:p>
            <a:endParaRPr lang="sl-SI" sz="2000" dirty="0"/>
          </a:p>
        </p:txBody>
      </p:sp>
      <p:pic>
        <p:nvPicPr>
          <p:cNvPr id="4" name="Slika 1">
            <a:extLst>
              <a:ext uri="{FF2B5EF4-FFF2-40B4-BE49-F238E27FC236}">
                <a16:creationId xmlns:a16="http://schemas.microsoft.com/office/drawing/2014/main" id="{1AC81437-650D-B40C-AB7B-3AB6FB13C8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2986" y="602504"/>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0481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B0DA5F-E720-A494-4332-AE8B5558299B}"/>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966A9AB8-580B-9B72-4F8D-3D254902D5E3}"/>
              </a:ext>
            </a:extLst>
          </p:cNvPr>
          <p:cNvSpPr>
            <a:spLocks noGrp="1"/>
          </p:cNvSpPr>
          <p:nvPr>
            <p:ph idx="1"/>
          </p:nvPr>
        </p:nvSpPr>
        <p:spPr/>
        <p:txBody>
          <a:bodyPr/>
          <a:lstStyle/>
          <a:p>
            <a:pPr marL="0" indent="0">
              <a:buNone/>
            </a:pPr>
            <a:endParaRPr lang="sl-SI" dirty="0"/>
          </a:p>
          <a:p>
            <a:pPr marL="0" indent="0" algn="ctr">
              <a:buNone/>
            </a:pPr>
            <a:r>
              <a:rPr lang="sl-SI" sz="4800" b="1" dirty="0">
                <a:solidFill>
                  <a:srgbClr val="0070C0"/>
                </a:solidFill>
                <a:latin typeface="+mj-lt"/>
                <a:ea typeface="+mj-ea"/>
                <a:cs typeface="+mj-cs"/>
              </a:rPr>
              <a:t>Način in rok za oddajo vlog </a:t>
            </a:r>
          </a:p>
          <a:p>
            <a:pPr marL="0" indent="0" algn="ctr">
              <a:buNone/>
            </a:pPr>
            <a:r>
              <a:rPr lang="sl-SI" sz="4800" b="1" dirty="0">
                <a:solidFill>
                  <a:srgbClr val="0070C0"/>
                </a:solidFill>
                <a:latin typeface="+mj-lt"/>
                <a:ea typeface="+mj-ea"/>
                <a:cs typeface="+mj-cs"/>
              </a:rPr>
              <a:t>(sklop A in sklop B)</a:t>
            </a:r>
          </a:p>
        </p:txBody>
      </p:sp>
      <p:pic>
        <p:nvPicPr>
          <p:cNvPr id="4" name="Slika 1">
            <a:extLst>
              <a:ext uri="{FF2B5EF4-FFF2-40B4-BE49-F238E27FC236}">
                <a16:creationId xmlns:a16="http://schemas.microsoft.com/office/drawing/2014/main" id="{F7C9BD36-299E-4ED6-073E-09161159E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2233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1278B287-E555-F33A-9EA1-48E61BF98EB1}"/>
              </a:ext>
            </a:extLst>
          </p:cNvPr>
          <p:cNvSpPr>
            <a:spLocks noGrp="1"/>
          </p:cNvSpPr>
          <p:nvPr>
            <p:ph idx="1"/>
          </p:nvPr>
        </p:nvSpPr>
        <p:spPr>
          <a:xfrm>
            <a:off x="758952" y="1782953"/>
            <a:ext cx="10515600" cy="4351338"/>
          </a:xfrm>
        </p:spPr>
        <p:txBody>
          <a:bodyPr>
            <a:normAutofit/>
          </a:bodyPr>
          <a:lstStyle/>
          <a:p>
            <a:pPr marL="0" indent="0">
              <a:buNone/>
            </a:pPr>
            <a:r>
              <a:rPr lang="sl-SI" sz="2000" b="1" dirty="0">
                <a:solidFill>
                  <a:srgbClr val="0070C0"/>
                </a:solidFill>
                <a:latin typeface="+mj-lt"/>
                <a:ea typeface="+mj-ea"/>
                <a:cs typeface="+mj-cs"/>
              </a:rPr>
              <a:t>1. Izvajanje programa usposabljanja za mladinske delavce s področja </a:t>
            </a:r>
            <a:r>
              <a:rPr lang="sl-SI" sz="2000" b="1" dirty="0" err="1">
                <a:solidFill>
                  <a:srgbClr val="0070C0"/>
                </a:solidFill>
                <a:latin typeface="+mj-lt"/>
                <a:ea typeface="+mj-ea"/>
                <a:cs typeface="+mj-cs"/>
              </a:rPr>
              <a:t>prekarnosti</a:t>
            </a:r>
            <a:endParaRPr lang="sl-SI" sz="2000" b="1" dirty="0">
              <a:solidFill>
                <a:srgbClr val="0070C0"/>
              </a:solidFill>
              <a:latin typeface="+mj-lt"/>
              <a:ea typeface="+mj-ea"/>
              <a:cs typeface="+mj-cs"/>
            </a:endParaRPr>
          </a:p>
          <a:p>
            <a:pPr marL="0" indent="0">
              <a:buNone/>
            </a:pPr>
            <a:endParaRPr lang="sl-SI" sz="2000" b="1" dirty="0">
              <a:solidFill>
                <a:srgbClr val="0070C0"/>
              </a:solidFill>
              <a:latin typeface="+mj-lt"/>
              <a:ea typeface="+mj-ea"/>
              <a:cs typeface="+mj-cs"/>
            </a:endParaRPr>
          </a:p>
          <a:p>
            <a:pPr marL="0" indent="0">
              <a:buNone/>
            </a:pPr>
            <a:r>
              <a:rPr lang="sl-SI" sz="2000" b="1" dirty="0">
                <a:solidFill>
                  <a:srgbClr val="0070C0"/>
                </a:solidFill>
                <a:latin typeface="+mj-lt"/>
                <a:ea typeface="+mj-ea"/>
                <a:cs typeface="+mj-cs"/>
              </a:rPr>
              <a:t>2. </a:t>
            </a:r>
            <a:r>
              <a:rPr lang="sl-SI" sz="2000" b="1" dirty="0" err="1">
                <a:solidFill>
                  <a:srgbClr val="0070C0"/>
                </a:solidFill>
                <a:latin typeface="+mj-lt"/>
                <a:ea typeface="+mj-ea"/>
                <a:cs typeface="+mj-cs"/>
              </a:rPr>
              <a:t>Evalviranje</a:t>
            </a:r>
            <a:r>
              <a:rPr lang="sl-SI" sz="2000" b="1" dirty="0">
                <a:solidFill>
                  <a:srgbClr val="0070C0"/>
                </a:solidFill>
                <a:latin typeface="+mj-lt"/>
                <a:ea typeface="+mj-ea"/>
                <a:cs typeface="+mj-cs"/>
              </a:rPr>
              <a:t> projektnih aktivnosti</a:t>
            </a:r>
          </a:p>
          <a:p>
            <a:pPr marL="0" indent="0">
              <a:buNone/>
            </a:pPr>
            <a:endParaRPr lang="sl-SI" sz="2000" b="1" dirty="0">
              <a:solidFill>
                <a:srgbClr val="0070C0"/>
              </a:solidFill>
              <a:latin typeface="+mj-lt"/>
              <a:ea typeface="+mj-ea"/>
              <a:cs typeface="+mj-cs"/>
            </a:endParaRPr>
          </a:p>
          <a:p>
            <a:pPr marL="0" indent="0">
              <a:buNone/>
            </a:pPr>
            <a:r>
              <a:rPr lang="sl-SI" sz="2000" b="1" dirty="0">
                <a:solidFill>
                  <a:srgbClr val="0070C0"/>
                </a:solidFill>
                <a:latin typeface="+mj-lt"/>
                <a:ea typeface="+mj-ea"/>
                <a:cs typeface="+mj-cs"/>
              </a:rPr>
              <a:t>3. Aktivnosti informiranja in komuniciranja za namen obveščanja mladih, organizacij v mladinskem sektorju in splošne javnosti o problematiki </a:t>
            </a:r>
            <a:r>
              <a:rPr lang="sl-SI" sz="2000" b="1" dirty="0" err="1">
                <a:solidFill>
                  <a:srgbClr val="0070C0"/>
                </a:solidFill>
                <a:latin typeface="+mj-lt"/>
                <a:ea typeface="+mj-ea"/>
                <a:cs typeface="+mj-cs"/>
              </a:rPr>
              <a:t>prekarnosti</a:t>
            </a:r>
            <a:r>
              <a:rPr lang="sl-SI" sz="2000" b="1" dirty="0">
                <a:solidFill>
                  <a:srgbClr val="0070C0"/>
                </a:solidFill>
                <a:latin typeface="+mj-lt"/>
                <a:ea typeface="+mj-ea"/>
                <a:cs typeface="+mj-cs"/>
              </a:rPr>
              <a:t> med mladimi in vzpostavitev spletne strani za potrebe izvajanja operacije</a:t>
            </a:r>
          </a:p>
          <a:p>
            <a:pPr marL="0" indent="0">
              <a:buNone/>
            </a:pPr>
            <a:endParaRPr lang="sl-SI" sz="2000" b="1" dirty="0">
              <a:solidFill>
                <a:srgbClr val="0070C0"/>
              </a:solidFill>
              <a:latin typeface="+mj-lt"/>
              <a:ea typeface="+mj-ea"/>
              <a:cs typeface="+mj-cs"/>
            </a:endParaRPr>
          </a:p>
          <a:p>
            <a:pPr marL="0" indent="0">
              <a:buNone/>
            </a:pPr>
            <a:r>
              <a:rPr lang="sl-SI" sz="2000" b="1" dirty="0">
                <a:solidFill>
                  <a:srgbClr val="0070C0"/>
                </a:solidFill>
                <a:latin typeface="+mj-lt"/>
                <a:ea typeface="+mj-ea"/>
                <a:cs typeface="+mj-cs"/>
              </a:rPr>
              <a:t>4. Zaposlitev osebja na projektu</a:t>
            </a:r>
          </a:p>
          <a:p>
            <a:pPr marL="0" indent="0">
              <a:buNone/>
            </a:pPr>
            <a:endParaRPr lang="sl-SI" sz="2000" b="1" dirty="0">
              <a:solidFill>
                <a:srgbClr val="0070C0"/>
              </a:solidFill>
              <a:latin typeface="+mj-lt"/>
              <a:ea typeface="+mj-ea"/>
              <a:cs typeface="+mj-cs"/>
            </a:endParaRPr>
          </a:p>
          <a:p>
            <a:pPr marL="0" indent="0">
              <a:buNone/>
            </a:pPr>
            <a:r>
              <a:rPr lang="sl-SI" sz="2000" b="1" dirty="0">
                <a:latin typeface="+mj-lt"/>
                <a:ea typeface="+mj-ea"/>
                <a:cs typeface="+mj-cs"/>
              </a:rPr>
              <a:t>Vse aktivnosti so za udeležence brezplačne. </a:t>
            </a:r>
          </a:p>
          <a:p>
            <a:pPr marL="0" indent="0">
              <a:buNone/>
            </a:pPr>
            <a:endParaRPr lang="sl-SI" sz="2000" b="1" dirty="0">
              <a:solidFill>
                <a:srgbClr val="0070C0"/>
              </a:solidFill>
              <a:latin typeface="+mj-lt"/>
              <a:ea typeface="+mj-ea"/>
              <a:cs typeface="+mj-cs"/>
            </a:endParaRPr>
          </a:p>
        </p:txBody>
      </p:sp>
      <p:sp>
        <p:nvSpPr>
          <p:cNvPr id="4" name="Naslov 1">
            <a:extLst>
              <a:ext uri="{FF2B5EF4-FFF2-40B4-BE49-F238E27FC236}">
                <a16:creationId xmlns:a16="http://schemas.microsoft.com/office/drawing/2014/main" id="{5736EE6B-A38B-E853-6BD7-305E2F3AF1EB}"/>
              </a:ext>
            </a:extLst>
          </p:cNvPr>
          <p:cNvSpPr>
            <a:spLocks noGrp="1"/>
          </p:cNvSpPr>
          <p:nvPr>
            <p:ph type="title"/>
          </p:nvPr>
        </p:nvSpPr>
        <p:spPr>
          <a:xfrm>
            <a:off x="838200" y="365125"/>
            <a:ext cx="10515600" cy="1325563"/>
          </a:xfrm>
        </p:spPr>
        <p:txBody>
          <a:bodyPr>
            <a:normAutofit/>
          </a:bodyPr>
          <a:lstStyle/>
          <a:p>
            <a:r>
              <a:rPr lang="sl-SI" sz="2800" b="1" dirty="0">
                <a:solidFill>
                  <a:srgbClr val="0070C0"/>
                </a:solidFill>
              </a:rPr>
              <a:t>SKLOP A – aktivnosti nacionalnega projekta </a:t>
            </a:r>
          </a:p>
        </p:txBody>
      </p:sp>
      <p:pic>
        <p:nvPicPr>
          <p:cNvPr id="5" name="Slika 1">
            <a:extLst>
              <a:ext uri="{FF2B5EF4-FFF2-40B4-BE49-F238E27FC236}">
                <a16:creationId xmlns:a16="http://schemas.microsoft.com/office/drawing/2014/main" id="{060314F8-E412-6896-E8E2-F644C5C94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84320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38B357-98F3-9155-8589-5D100146178B}"/>
              </a:ext>
            </a:extLst>
          </p:cNvPr>
          <p:cNvSpPr>
            <a:spLocks noGrp="1"/>
          </p:cNvSpPr>
          <p:nvPr>
            <p:ph type="title"/>
          </p:nvPr>
        </p:nvSpPr>
        <p:spPr/>
        <p:txBody>
          <a:bodyPr>
            <a:normAutofit/>
          </a:bodyPr>
          <a:lstStyle/>
          <a:p>
            <a:r>
              <a:rPr lang="sl-SI" sz="2800" b="1" dirty="0">
                <a:solidFill>
                  <a:srgbClr val="0070C0"/>
                </a:solidFill>
              </a:rPr>
              <a:t>Način in rok za oddajo vlog (sklop A in sklop B)</a:t>
            </a:r>
            <a:endParaRPr lang="sl-SI" sz="2800" dirty="0">
              <a:solidFill>
                <a:schemeClr val="accent1"/>
              </a:solidFill>
            </a:endParaRPr>
          </a:p>
        </p:txBody>
      </p:sp>
      <p:sp>
        <p:nvSpPr>
          <p:cNvPr id="3" name="Označba mesta vsebine 2">
            <a:extLst>
              <a:ext uri="{FF2B5EF4-FFF2-40B4-BE49-F238E27FC236}">
                <a16:creationId xmlns:a16="http://schemas.microsoft.com/office/drawing/2014/main" id="{8D863159-7D6B-74AE-972A-327D3082E969}"/>
              </a:ext>
            </a:extLst>
          </p:cNvPr>
          <p:cNvSpPr>
            <a:spLocks noGrp="1"/>
          </p:cNvSpPr>
          <p:nvPr>
            <p:ph idx="1"/>
          </p:nvPr>
        </p:nvSpPr>
        <p:spPr>
          <a:xfrm>
            <a:off x="838200" y="1533016"/>
            <a:ext cx="10515600" cy="4788535"/>
          </a:xfrm>
        </p:spPr>
        <p:txBody>
          <a:bodyPr>
            <a:normAutofit fontScale="92500" lnSpcReduction="10000"/>
          </a:bodyPr>
          <a:lstStyle/>
          <a:p>
            <a:r>
              <a:rPr lang="sl-SI" sz="2000" b="1" dirty="0">
                <a:solidFill>
                  <a:srgbClr val="000000"/>
                </a:solidFill>
                <a:latin typeface="+mj-lt"/>
              </a:rPr>
              <a:t>Rok za oddajo vlog </a:t>
            </a:r>
            <a:r>
              <a:rPr lang="sl-SI" sz="2000" dirty="0">
                <a:solidFill>
                  <a:srgbClr val="000000"/>
                </a:solidFill>
                <a:latin typeface="+mj-lt"/>
              </a:rPr>
              <a:t>za dodelitev sredstev je </a:t>
            </a:r>
            <a:r>
              <a:rPr lang="sl-SI" sz="2200" b="1" u="sng" dirty="0">
                <a:solidFill>
                  <a:srgbClr val="000000"/>
                </a:solidFill>
                <a:latin typeface="+mj-lt"/>
              </a:rPr>
              <a:t>ponedeljek, 11. 12. 2023 </a:t>
            </a:r>
            <a:r>
              <a:rPr lang="sl-SI" sz="2000" u="sng" dirty="0">
                <a:solidFill>
                  <a:srgbClr val="000000"/>
                </a:solidFill>
                <a:latin typeface="+mj-lt"/>
              </a:rPr>
              <a:t>do </a:t>
            </a:r>
            <a:r>
              <a:rPr lang="sl-SI" sz="2000" b="1" u="sng" dirty="0">
                <a:solidFill>
                  <a:srgbClr val="000000"/>
                </a:solidFill>
                <a:latin typeface="+mj-lt"/>
              </a:rPr>
              <a:t>23.59</a:t>
            </a:r>
            <a:r>
              <a:rPr lang="sl-SI" sz="2000" b="1" dirty="0">
                <a:solidFill>
                  <a:srgbClr val="000000"/>
                </a:solidFill>
                <a:latin typeface="+mj-lt"/>
              </a:rPr>
              <a:t>.</a:t>
            </a:r>
          </a:p>
          <a:p>
            <a:pPr marL="0" indent="0">
              <a:buNone/>
            </a:pPr>
            <a:endParaRPr lang="sl-SI" sz="1200" dirty="0">
              <a:solidFill>
                <a:srgbClr val="000000"/>
              </a:solidFill>
              <a:latin typeface="+mj-lt"/>
            </a:endParaRPr>
          </a:p>
          <a:p>
            <a:r>
              <a:rPr lang="sl-SI" sz="2000" b="1" dirty="0">
                <a:solidFill>
                  <a:srgbClr val="000000"/>
                </a:solidFill>
                <a:latin typeface="+mj-lt"/>
              </a:rPr>
              <a:t>DVA</a:t>
            </a:r>
            <a:r>
              <a:rPr lang="sl-SI" sz="2000" dirty="0">
                <a:solidFill>
                  <a:srgbClr val="000000"/>
                </a:solidFill>
                <a:latin typeface="+mj-lt"/>
              </a:rPr>
              <a:t> </a:t>
            </a:r>
            <a:r>
              <a:rPr lang="sl-SI" sz="2000" b="1" dirty="0">
                <a:solidFill>
                  <a:srgbClr val="000000"/>
                </a:solidFill>
                <a:latin typeface="+mj-lt"/>
              </a:rPr>
              <a:t>načina</a:t>
            </a:r>
            <a:r>
              <a:rPr lang="sl-SI" sz="2000" dirty="0">
                <a:solidFill>
                  <a:srgbClr val="000000"/>
                </a:solidFill>
                <a:latin typeface="+mj-lt"/>
              </a:rPr>
              <a:t> </a:t>
            </a:r>
            <a:r>
              <a:rPr lang="sl-SI" sz="2000" b="1" dirty="0">
                <a:solidFill>
                  <a:srgbClr val="000000"/>
                </a:solidFill>
                <a:latin typeface="+mj-lt"/>
              </a:rPr>
              <a:t>oddaje vloge: </a:t>
            </a:r>
          </a:p>
          <a:p>
            <a:pPr marL="0" indent="0">
              <a:buNone/>
            </a:pPr>
            <a:endParaRPr lang="sl-SI" sz="500" dirty="0">
              <a:solidFill>
                <a:srgbClr val="000000"/>
              </a:solidFill>
              <a:latin typeface="+mj-lt"/>
            </a:endParaRPr>
          </a:p>
          <a:p>
            <a:pPr marL="0" indent="0">
              <a:buNone/>
            </a:pPr>
            <a:r>
              <a:rPr lang="sl-SI" sz="1800" b="1" u="sng" dirty="0">
                <a:solidFill>
                  <a:srgbClr val="000000"/>
                </a:solidFill>
                <a:latin typeface="+mj-lt"/>
              </a:rPr>
              <a:t>PRVI NAČIN: Oddaja v fizični obliki:</a:t>
            </a:r>
          </a:p>
          <a:p>
            <a:pPr marL="457200" lvl="1" indent="0">
              <a:buNone/>
            </a:pPr>
            <a:endParaRPr lang="sl-SI" sz="1600" dirty="0">
              <a:solidFill>
                <a:srgbClr val="000000"/>
              </a:solidFill>
              <a:latin typeface="+mj-lt"/>
            </a:endParaRPr>
          </a:p>
          <a:p>
            <a:pPr lvl="1"/>
            <a:r>
              <a:rPr lang="sl-SI" sz="1600" dirty="0">
                <a:solidFill>
                  <a:srgbClr val="000000"/>
                </a:solidFill>
                <a:latin typeface="+mj-lt"/>
              </a:rPr>
              <a:t>Natisnjena, </a:t>
            </a:r>
            <a:r>
              <a:rPr lang="sl-SI" sz="1600" b="1" dirty="0">
                <a:solidFill>
                  <a:srgbClr val="000000"/>
                </a:solidFill>
                <a:latin typeface="+mj-lt"/>
              </a:rPr>
              <a:t>žigosana</a:t>
            </a:r>
            <a:r>
              <a:rPr lang="sl-SI" sz="1600" dirty="0">
                <a:solidFill>
                  <a:srgbClr val="000000"/>
                </a:solidFill>
                <a:latin typeface="+mj-lt"/>
              </a:rPr>
              <a:t> in </a:t>
            </a:r>
            <a:r>
              <a:rPr lang="sl-SI" sz="1600" b="1" dirty="0">
                <a:solidFill>
                  <a:srgbClr val="000000"/>
                </a:solidFill>
                <a:latin typeface="+mj-lt"/>
              </a:rPr>
              <a:t>lastnoročno podpisana vloga in vsi obrazci (lastnoročno podpisani!)</a:t>
            </a:r>
          </a:p>
          <a:p>
            <a:pPr marL="457200" lvl="1" indent="0">
              <a:buNone/>
            </a:pPr>
            <a:endParaRPr lang="sl-SI" sz="1600" dirty="0">
              <a:solidFill>
                <a:srgbClr val="000000"/>
              </a:solidFill>
              <a:latin typeface="+mj-lt"/>
            </a:endParaRPr>
          </a:p>
          <a:p>
            <a:pPr lvl="1"/>
            <a:r>
              <a:rPr lang="sl-SI" sz="1600" b="1" dirty="0">
                <a:solidFill>
                  <a:srgbClr val="000000"/>
                </a:solidFill>
                <a:latin typeface="+mj-lt"/>
              </a:rPr>
              <a:t>Oddati osebno v vložišče ministrstva ali</a:t>
            </a:r>
            <a:r>
              <a:rPr lang="sl-SI" sz="1600" dirty="0">
                <a:solidFill>
                  <a:srgbClr val="000000"/>
                </a:solidFill>
                <a:latin typeface="+mj-lt"/>
              </a:rPr>
              <a:t> poslati </a:t>
            </a:r>
            <a:r>
              <a:rPr lang="sl-SI" sz="1600" b="1" dirty="0">
                <a:solidFill>
                  <a:srgbClr val="000000"/>
                </a:solidFill>
                <a:latin typeface="+mj-lt"/>
              </a:rPr>
              <a:t>priporočeno po pošti </a:t>
            </a:r>
            <a:r>
              <a:rPr lang="sl-SI" sz="1600" dirty="0">
                <a:solidFill>
                  <a:srgbClr val="000000"/>
                </a:solidFill>
                <a:latin typeface="+mj-lt"/>
              </a:rPr>
              <a:t>na naslov: </a:t>
            </a:r>
          </a:p>
          <a:p>
            <a:pPr marL="457200" lvl="1" indent="0">
              <a:buNone/>
            </a:pPr>
            <a:r>
              <a:rPr lang="sl-SI" sz="1600" dirty="0">
                <a:solidFill>
                  <a:srgbClr val="000000"/>
                </a:solidFill>
                <a:latin typeface="+mj-lt"/>
              </a:rPr>
              <a:t>	Urad RS za mladino, Ministrstvo za vzgojo in izobraževanje, Masarykova 16, 1000 Ljubljana</a:t>
            </a:r>
          </a:p>
          <a:p>
            <a:pPr marL="457200" lvl="1" indent="0">
              <a:buNone/>
            </a:pPr>
            <a:endParaRPr lang="sl-SI" sz="1600" dirty="0">
              <a:solidFill>
                <a:srgbClr val="000000"/>
              </a:solidFill>
              <a:latin typeface="+mj-lt"/>
            </a:endParaRPr>
          </a:p>
          <a:p>
            <a:pPr lvl="1"/>
            <a:r>
              <a:rPr lang="sl-SI" sz="1600" dirty="0">
                <a:solidFill>
                  <a:srgbClr val="000000"/>
                </a:solidFill>
                <a:latin typeface="+mj-lt"/>
              </a:rPr>
              <a:t>Z vidno oznako </a:t>
            </a:r>
            <a:r>
              <a:rPr lang="sl-SI" sz="1600" b="1" u="sng" dirty="0">
                <a:solidFill>
                  <a:srgbClr val="000000"/>
                </a:solidFill>
                <a:latin typeface="+mj-lt"/>
              </a:rPr>
              <a:t>za sklop A: </a:t>
            </a:r>
            <a:r>
              <a:rPr lang="sl-SI" sz="1600" b="1" dirty="0">
                <a:solidFill>
                  <a:srgbClr val="000000"/>
                </a:solidFill>
                <a:latin typeface="+mj-lt"/>
              </a:rPr>
              <a:t>»NE ODPIRAJ - prijava na javni razpis »Z MLADINSKIM DELOM PROTI PREKARNOSTI MLADIH« – SKLOP A«</a:t>
            </a:r>
          </a:p>
          <a:p>
            <a:pPr marL="457200" lvl="1" indent="0">
              <a:buNone/>
            </a:pPr>
            <a:endParaRPr lang="sl-SI" sz="1600" b="1" dirty="0">
              <a:solidFill>
                <a:srgbClr val="000000"/>
              </a:solidFill>
              <a:latin typeface="+mj-lt"/>
            </a:endParaRPr>
          </a:p>
          <a:p>
            <a:pPr lvl="1"/>
            <a:r>
              <a:rPr lang="sl-SI" sz="1600" b="1" dirty="0">
                <a:solidFill>
                  <a:srgbClr val="000000"/>
                </a:solidFill>
                <a:latin typeface="+mj-lt"/>
              </a:rPr>
              <a:t>Z vidno oznako </a:t>
            </a:r>
            <a:r>
              <a:rPr lang="sl-SI" sz="1600" b="1" u="sng" dirty="0">
                <a:solidFill>
                  <a:srgbClr val="000000"/>
                </a:solidFill>
                <a:latin typeface="+mj-lt"/>
              </a:rPr>
              <a:t>za sklop B: </a:t>
            </a:r>
            <a:r>
              <a:rPr lang="sl-SI" sz="1600" b="1" dirty="0">
                <a:solidFill>
                  <a:srgbClr val="000000"/>
                </a:solidFill>
                <a:latin typeface="+mj-lt"/>
              </a:rPr>
              <a:t>»NE ODPIRAJ - prijava na javni razpis »Z MLADINSKIM DELOM PROTI PREKARNOSTI MLADIH« – SKLOP B« </a:t>
            </a:r>
            <a:endParaRPr lang="sl-SI" sz="2000" b="1" dirty="0">
              <a:solidFill>
                <a:srgbClr val="000000"/>
              </a:solidFill>
              <a:latin typeface="+mj-lt"/>
            </a:endParaRPr>
          </a:p>
          <a:p>
            <a:pPr marL="0" indent="0">
              <a:buNone/>
            </a:pPr>
            <a:endParaRPr lang="sl-SI" sz="2000" dirty="0">
              <a:solidFill>
                <a:srgbClr val="000000"/>
              </a:solidFill>
              <a:latin typeface="+mj-lt"/>
            </a:endParaRPr>
          </a:p>
          <a:p>
            <a:pPr marL="0" indent="0">
              <a:buNone/>
            </a:pPr>
            <a:r>
              <a:rPr lang="sl-SI" sz="1900" dirty="0">
                <a:solidFill>
                  <a:srgbClr val="000000"/>
                </a:solidFill>
                <a:latin typeface="+mj-lt"/>
              </a:rPr>
              <a:t>Uporabi se lahko Priloga 1 – Obrazec za oddajo prijave (vsak sklop ima svoj obrazec!)</a:t>
            </a:r>
          </a:p>
          <a:p>
            <a:pPr marL="0" indent="0">
              <a:buNone/>
            </a:pPr>
            <a:endParaRPr lang="sl-SI" sz="2000" dirty="0">
              <a:solidFill>
                <a:srgbClr val="000000"/>
              </a:solidFill>
              <a:latin typeface="+mj-lt"/>
            </a:endParaRPr>
          </a:p>
        </p:txBody>
      </p:sp>
      <p:pic>
        <p:nvPicPr>
          <p:cNvPr id="4" name="Slika 1">
            <a:extLst>
              <a:ext uri="{FF2B5EF4-FFF2-40B4-BE49-F238E27FC236}">
                <a16:creationId xmlns:a16="http://schemas.microsoft.com/office/drawing/2014/main" id="{9A0EF9EC-3B72-C1AA-9E06-E3EE7EE34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639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38B357-98F3-9155-8589-5D100146178B}"/>
              </a:ext>
            </a:extLst>
          </p:cNvPr>
          <p:cNvSpPr>
            <a:spLocks noGrp="1"/>
          </p:cNvSpPr>
          <p:nvPr>
            <p:ph type="title"/>
          </p:nvPr>
        </p:nvSpPr>
        <p:spPr/>
        <p:txBody>
          <a:bodyPr>
            <a:normAutofit/>
          </a:bodyPr>
          <a:lstStyle/>
          <a:p>
            <a:r>
              <a:rPr lang="sl-SI" sz="2800" b="1" dirty="0">
                <a:solidFill>
                  <a:srgbClr val="0070C0"/>
                </a:solidFill>
              </a:rPr>
              <a:t>Način in rok za oddajo vlog (sklop A in sklop B)</a:t>
            </a:r>
            <a:endParaRPr lang="sl-SI" sz="2800" dirty="0">
              <a:solidFill>
                <a:schemeClr val="accent1"/>
              </a:solidFill>
            </a:endParaRPr>
          </a:p>
        </p:txBody>
      </p:sp>
      <p:sp>
        <p:nvSpPr>
          <p:cNvPr id="3" name="Označba mesta vsebine 2">
            <a:extLst>
              <a:ext uri="{FF2B5EF4-FFF2-40B4-BE49-F238E27FC236}">
                <a16:creationId xmlns:a16="http://schemas.microsoft.com/office/drawing/2014/main" id="{8D863159-7D6B-74AE-972A-327D3082E969}"/>
              </a:ext>
            </a:extLst>
          </p:cNvPr>
          <p:cNvSpPr>
            <a:spLocks noGrp="1"/>
          </p:cNvSpPr>
          <p:nvPr>
            <p:ph idx="1"/>
          </p:nvPr>
        </p:nvSpPr>
        <p:spPr>
          <a:xfrm>
            <a:off x="838200" y="1533017"/>
            <a:ext cx="10515600" cy="4351338"/>
          </a:xfrm>
        </p:spPr>
        <p:txBody>
          <a:bodyPr>
            <a:normAutofit fontScale="85000" lnSpcReduction="20000"/>
          </a:bodyPr>
          <a:lstStyle/>
          <a:p>
            <a:pPr marL="0" indent="0">
              <a:buNone/>
            </a:pPr>
            <a:r>
              <a:rPr lang="sl-SI" sz="2000" b="1" u="sng" dirty="0">
                <a:solidFill>
                  <a:srgbClr val="FF0000"/>
                </a:solidFill>
                <a:latin typeface="+mj-lt"/>
              </a:rPr>
              <a:t>ALI:</a:t>
            </a:r>
          </a:p>
          <a:p>
            <a:pPr marL="0" indent="0">
              <a:buNone/>
            </a:pPr>
            <a:endParaRPr lang="sl-SI" sz="500" dirty="0">
              <a:solidFill>
                <a:srgbClr val="000000"/>
              </a:solidFill>
              <a:latin typeface="+mj-lt"/>
            </a:endParaRPr>
          </a:p>
          <a:p>
            <a:pPr marL="0" indent="0">
              <a:buNone/>
            </a:pPr>
            <a:r>
              <a:rPr lang="sl-SI" sz="1900" b="1" u="sng" dirty="0">
                <a:solidFill>
                  <a:srgbClr val="000000"/>
                </a:solidFill>
                <a:latin typeface="+mj-lt"/>
              </a:rPr>
              <a:t>DRUGI NAČIN: Oddaja v elektronski obliki:</a:t>
            </a:r>
          </a:p>
          <a:p>
            <a:pPr lvl="1"/>
            <a:endParaRPr lang="sl-SI" sz="1600" b="1" dirty="0">
              <a:solidFill>
                <a:srgbClr val="000000"/>
              </a:solidFill>
              <a:latin typeface="+mj-lt"/>
            </a:endParaRPr>
          </a:p>
          <a:p>
            <a:pPr lvl="1"/>
            <a:r>
              <a:rPr lang="sl-SI" sz="1600" b="1" dirty="0">
                <a:solidFill>
                  <a:srgbClr val="000000"/>
                </a:solidFill>
                <a:latin typeface="+mj-lt"/>
              </a:rPr>
              <a:t>vloga in vsi obrazci so podpisani s kvalificiranim elektronskim podpisom (!), </a:t>
            </a:r>
            <a:r>
              <a:rPr lang="sl-SI" sz="1600" dirty="0">
                <a:solidFill>
                  <a:srgbClr val="000000"/>
                </a:solidFill>
                <a:latin typeface="+mj-lt"/>
              </a:rPr>
              <a:t>razen dokazil, ki so fotokopije (in se priložijo v obliki </a:t>
            </a:r>
            <a:r>
              <a:rPr lang="sl-SI" sz="1600" dirty="0" err="1">
                <a:solidFill>
                  <a:srgbClr val="000000"/>
                </a:solidFill>
                <a:latin typeface="+mj-lt"/>
              </a:rPr>
              <a:t>skenov</a:t>
            </a:r>
            <a:r>
              <a:rPr lang="sl-SI" sz="1600" dirty="0">
                <a:solidFill>
                  <a:srgbClr val="000000"/>
                </a:solidFill>
                <a:latin typeface="+mj-lt"/>
              </a:rPr>
              <a:t>)</a:t>
            </a:r>
          </a:p>
          <a:p>
            <a:pPr lvl="1"/>
            <a:endParaRPr lang="sl-SI" sz="1600" dirty="0">
              <a:solidFill>
                <a:srgbClr val="000000"/>
              </a:solidFill>
              <a:latin typeface="+mj-lt"/>
            </a:endParaRPr>
          </a:p>
          <a:p>
            <a:pPr lvl="1"/>
            <a:r>
              <a:rPr lang="sl-SI" sz="1600" dirty="0">
                <a:solidFill>
                  <a:srgbClr val="000000"/>
                </a:solidFill>
                <a:latin typeface="+mj-lt"/>
              </a:rPr>
              <a:t>Poslati na elektronski naslov: </a:t>
            </a:r>
            <a:r>
              <a:rPr lang="sl-SI" sz="2100" b="1" u="sng" dirty="0">
                <a:solidFill>
                  <a:srgbClr val="000000"/>
                </a:solidFill>
                <a:latin typeface="+mj-lt"/>
              </a:rPr>
              <a:t>jr-mdpm.mvi@gov.si</a:t>
            </a:r>
          </a:p>
          <a:p>
            <a:pPr marL="457200" lvl="1" indent="0">
              <a:buNone/>
            </a:pPr>
            <a:r>
              <a:rPr lang="sl-SI" sz="1600" dirty="0">
                <a:solidFill>
                  <a:srgbClr val="000000"/>
                </a:solidFill>
                <a:latin typeface="+mj-lt"/>
              </a:rPr>
              <a:t>	</a:t>
            </a:r>
          </a:p>
          <a:p>
            <a:pPr lvl="1"/>
            <a:r>
              <a:rPr lang="sl-SI" sz="1600" dirty="0">
                <a:solidFill>
                  <a:srgbClr val="000000"/>
                </a:solidFill>
                <a:latin typeface="+mj-lt"/>
              </a:rPr>
              <a:t> Polje „zadeva“ elektronskega sporočila </a:t>
            </a:r>
            <a:r>
              <a:rPr lang="sl-SI" sz="1600" b="1" u="sng" dirty="0">
                <a:solidFill>
                  <a:srgbClr val="000000"/>
                </a:solidFill>
                <a:latin typeface="+mj-lt"/>
              </a:rPr>
              <a:t>za sklop A: </a:t>
            </a:r>
            <a:r>
              <a:rPr lang="sl-SI" sz="1600" b="1" dirty="0">
                <a:solidFill>
                  <a:srgbClr val="000000"/>
                </a:solidFill>
                <a:latin typeface="+mj-lt"/>
              </a:rPr>
              <a:t>»NE ODPIRAJ - prijava na javni razpis »Z MLADINSKIM DELOM PROTI PREKARNOSTI MLADIH« – SKLOP A«</a:t>
            </a:r>
          </a:p>
          <a:p>
            <a:pPr marL="457200" lvl="1" indent="0">
              <a:buNone/>
            </a:pPr>
            <a:endParaRPr lang="sl-SI" sz="1600" dirty="0">
              <a:solidFill>
                <a:srgbClr val="000000"/>
              </a:solidFill>
              <a:latin typeface="+mj-lt"/>
            </a:endParaRPr>
          </a:p>
          <a:p>
            <a:pPr lvl="1"/>
            <a:r>
              <a:rPr lang="sl-SI" sz="1600" dirty="0">
                <a:solidFill>
                  <a:srgbClr val="000000"/>
                </a:solidFill>
                <a:latin typeface="+mj-lt"/>
              </a:rPr>
              <a:t>Polje „zadeva“ elektronskega sporočila </a:t>
            </a:r>
            <a:r>
              <a:rPr lang="sl-SI" sz="1600" b="1" u="sng" dirty="0">
                <a:solidFill>
                  <a:srgbClr val="000000"/>
                </a:solidFill>
                <a:latin typeface="+mj-lt"/>
              </a:rPr>
              <a:t>za sklop B:</a:t>
            </a:r>
            <a:r>
              <a:rPr lang="sl-SI" sz="1600" b="1" dirty="0">
                <a:solidFill>
                  <a:srgbClr val="000000"/>
                </a:solidFill>
                <a:latin typeface="+mj-lt"/>
              </a:rPr>
              <a:t> »NE ODPIRAJ - prijava na javni razpis »Z MLADINSKIM DELOM PROTI PREKARNOSTI MLADIH« – SKLOP B« </a:t>
            </a:r>
            <a:endParaRPr lang="sl-SI" sz="2000" b="1" dirty="0">
              <a:solidFill>
                <a:srgbClr val="000000"/>
              </a:solidFill>
              <a:latin typeface="+mj-lt"/>
            </a:endParaRPr>
          </a:p>
          <a:p>
            <a:pPr marL="0" indent="0">
              <a:buNone/>
            </a:pPr>
            <a:endParaRPr lang="sl-SI" sz="2000" dirty="0">
              <a:solidFill>
                <a:srgbClr val="000000"/>
              </a:solidFill>
              <a:latin typeface="+mj-lt"/>
            </a:endParaRPr>
          </a:p>
          <a:p>
            <a:pPr marL="0" indent="0">
              <a:buNone/>
            </a:pPr>
            <a:r>
              <a:rPr lang="sl-SI" sz="1900" dirty="0">
                <a:solidFill>
                  <a:srgbClr val="000000"/>
                </a:solidFill>
                <a:latin typeface="+mj-lt"/>
              </a:rPr>
              <a:t>V primeru vložitve elektronske vloge se je v fizični obliki ne vlaga.  </a:t>
            </a:r>
          </a:p>
          <a:p>
            <a:pPr marL="0" indent="0">
              <a:buNone/>
            </a:pPr>
            <a:endParaRPr lang="sl-SI" sz="1900" dirty="0">
              <a:solidFill>
                <a:srgbClr val="000000"/>
              </a:solidFill>
              <a:latin typeface="+mj-lt"/>
            </a:endParaRPr>
          </a:p>
          <a:p>
            <a:pPr marL="0" indent="0">
              <a:buNone/>
            </a:pPr>
            <a:r>
              <a:rPr lang="sl-SI" sz="1900" dirty="0">
                <a:solidFill>
                  <a:srgbClr val="000000"/>
                </a:solidFill>
                <a:latin typeface="+mj-lt"/>
              </a:rPr>
              <a:t>Kot kvalificirani elektronski podpis šteje </a:t>
            </a:r>
            <a:r>
              <a:rPr lang="sl-SI" sz="1900" b="1" dirty="0">
                <a:solidFill>
                  <a:srgbClr val="000000"/>
                </a:solidFill>
                <a:latin typeface="+mj-lt"/>
                <a:hlinkClick r:id="rId2"/>
              </a:rPr>
              <a:t>e-podpisovanje SI-PASS </a:t>
            </a:r>
            <a:r>
              <a:rPr lang="sl-SI" sz="1900" b="1" dirty="0">
                <a:solidFill>
                  <a:srgbClr val="000000"/>
                </a:solidFill>
                <a:latin typeface="+mj-lt"/>
              </a:rPr>
              <a:t>ali </a:t>
            </a:r>
            <a:r>
              <a:rPr lang="sl-SI" sz="1900" b="1" dirty="0">
                <a:solidFill>
                  <a:srgbClr val="000000"/>
                </a:solidFill>
                <a:latin typeface="+mj-lt"/>
                <a:hlinkClick r:id="rId3"/>
              </a:rPr>
              <a:t>kvalificirano digitalno potrdilo</a:t>
            </a:r>
            <a:r>
              <a:rPr lang="sl-SI" sz="1900" b="1" dirty="0">
                <a:solidFill>
                  <a:srgbClr val="000000"/>
                </a:solidFill>
                <a:latin typeface="+mj-lt"/>
              </a:rPr>
              <a:t>. </a:t>
            </a:r>
          </a:p>
          <a:p>
            <a:pPr marL="0" indent="0">
              <a:buNone/>
            </a:pPr>
            <a:endParaRPr lang="sl-SI" sz="1900" dirty="0">
              <a:solidFill>
                <a:srgbClr val="000000"/>
              </a:solidFill>
              <a:latin typeface="+mj-lt"/>
            </a:endParaRPr>
          </a:p>
          <a:p>
            <a:pPr marL="0" indent="0">
              <a:buNone/>
            </a:pPr>
            <a:endParaRPr lang="sl-SI" sz="2000" dirty="0">
              <a:solidFill>
                <a:srgbClr val="000000"/>
              </a:solidFill>
              <a:latin typeface="+mj-lt"/>
            </a:endParaRPr>
          </a:p>
        </p:txBody>
      </p:sp>
      <p:pic>
        <p:nvPicPr>
          <p:cNvPr id="4" name="Slika 1">
            <a:extLst>
              <a:ext uri="{FF2B5EF4-FFF2-40B4-BE49-F238E27FC236}">
                <a16:creationId xmlns:a16="http://schemas.microsoft.com/office/drawing/2014/main" id="{9A0EF9EC-3B72-C1AA-9E06-E3EE7EE34C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26234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B0DA5F-E720-A494-4332-AE8B5558299B}"/>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966A9AB8-580B-9B72-4F8D-3D254902D5E3}"/>
              </a:ext>
            </a:extLst>
          </p:cNvPr>
          <p:cNvSpPr>
            <a:spLocks noGrp="1"/>
          </p:cNvSpPr>
          <p:nvPr>
            <p:ph idx="1"/>
          </p:nvPr>
        </p:nvSpPr>
        <p:spPr/>
        <p:txBody>
          <a:bodyPr/>
          <a:lstStyle/>
          <a:p>
            <a:pPr marL="0" indent="0">
              <a:buNone/>
            </a:pPr>
            <a:endParaRPr lang="sl-SI" dirty="0"/>
          </a:p>
          <a:p>
            <a:pPr marL="0" indent="0" algn="ctr">
              <a:buNone/>
            </a:pPr>
            <a:r>
              <a:rPr lang="sl-SI" sz="5400" b="1" dirty="0">
                <a:solidFill>
                  <a:srgbClr val="0070C0"/>
                </a:solidFill>
                <a:latin typeface="+mj-lt"/>
                <a:ea typeface="+mj-ea"/>
                <a:cs typeface="+mj-cs"/>
              </a:rPr>
              <a:t>Dodatno</a:t>
            </a:r>
          </a:p>
          <a:p>
            <a:pPr marL="0" indent="0" algn="ctr">
              <a:buNone/>
            </a:pPr>
            <a:r>
              <a:rPr lang="sl-SI" sz="5400" b="1" dirty="0">
                <a:solidFill>
                  <a:srgbClr val="0070C0"/>
                </a:solidFill>
                <a:latin typeface="+mj-lt"/>
                <a:ea typeface="+mj-ea"/>
                <a:cs typeface="+mj-cs"/>
              </a:rPr>
              <a:t>(sklop A in sklop B)</a:t>
            </a:r>
          </a:p>
        </p:txBody>
      </p:sp>
      <p:pic>
        <p:nvPicPr>
          <p:cNvPr id="4" name="Slika 1">
            <a:extLst>
              <a:ext uri="{FF2B5EF4-FFF2-40B4-BE49-F238E27FC236}">
                <a16:creationId xmlns:a16="http://schemas.microsoft.com/office/drawing/2014/main" id="{F7C9BD36-299E-4ED6-073E-09161159E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34351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B13AEC-0B90-3A76-F1F4-2BA905D2B113}"/>
              </a:ext>
            </a:extLst>
          </p:cNvPr>
          <p:cNvSpPr>
            <a:spLocks noGrp="1"/>
          </p:cNvSpPr>
          <p:nvPr>
            <p:ph type="title"/>
          </p:nvPr>
        </p:nvSpPr>
        <p:spPr/>
        <p:txBody>
          <a:bodyPr/>
          <a:lstStyle/>
          <a:p>
            <a:endParaRPr lang="sl-SI" dirty="0"/>
          </a:p>
        </p:txBody>
      </p:sp>
      <p:sp>
        <p:nvSpPr>
          <p:cNvPr id="3" name="Označba mesta vsebine 2">
            <a:extLst>
              <a:ext uri="{FF2B5EF4-FFF2-40B4-BE49-F238E27FC236}">
                <a16:creationId xmlns:a16="http://schemas.microsoft.com/office/drawing/2014/main" id="{DE497D1A-A39D-42B3-EA18-460E02896AFB}"/>
              </a:ext>
            </a:extLst>
          </p:cNvPr>
          <p:cNvSpPr>
            <a:spLocks noGrp="1"/>
          </p:cNvSpPr>
          <p:nvPr>
            <p:ph idx="1"/>
          </p:nvPr>
        </p:nvSpPr>
        <p:spPr/>
        <p:txBody>
          <a:bodyPr>
            <a:normAutofit/>
          </a:bodyPr>
          <a:lstStyle/>
          <a:p>
            <a:pPr algn="just"/>
            <a:endParaRPr lang="sl-SI"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sl-SI" sz="1800" dirty="0">
                <a:effectLst/>
                <a:latin typeface="+mj-lt"/>
                <a:ea typeface="Times New Roman" panose="02020603050405020304" pitchFamily="18" charset="0"/>
                <a:cs typeface="Arial" panose="020B0604020202020204" pitchFamily="34" charset="0"/>
              </a:rPr>
              <a:t>Prijavitelj iz sklopa A, ki je </a:t>
            </a:r>
            <a:r>
              <a:rPr lang="sl-SI" sz="1800" dirty="0" err="1">
                <a:effectLst/>
                <a:latin typeface="+mj-lt"/>
                <a:ea typeface="Times New Roman" panose="02020603050405020304" pitchFamily="18" charset="0"/>
                <a:cs typeface="Arial" panose="020B0604020202020204" pitchFamily="34" charset="0"/>
              </a:rPr>
              <a:t>poslovodeči</a:t>
            </a:r>
            <a:r>
              <a:rPr lang="sl-SI" sz="1800" dirty="0">
                <a:effectLst/>
                <a:latin typeface="+mj-lt"/>
                <a:ea typeface="Times New Roman" panose="02020603050405020304" pitchFamily="18" charset="0"/>
                <a:cs typeface="Arial" panose="020B0604020202020204" pitchFamily="34" charset="0"/>
              </a:rPr>
              <a:t> </a:t>
            </a:r>
            <a:r>
              <a:rPr lang="sl-SI" sz="1800" dirty="0" err="1">
                <a:effectLst/>
                <a:latin typeface="+mj-lt"/>
                <a:ea typeface="Times New Roman" panose="02020603050405020304" pitchFamily="18" charset="0"/>
                <a:cs typeface="Arial" panose="020B0604020202020204" pitchFamily="34" charset="0"/>
              </a:rPr>
              <a:t>konzorcijski</a:t>
            </a:r>
            <a:r>
              <a:rPr lang="sl-SI" sz="1800" dirty="0">
                <a:effectLst/>
                <a:latin typeface="+mj-lt"/>
                <a:ea typeface="Times New Roman" panose="02020603050405020304" pitchFamily="18" charset="0"/>
                <a:cs typeface="Arial" panose="020B0604020202020204" pitchFamily="34" charset="0"/>
              </a:rPr>
              <a:t> partner, lahko kandidira le z eno vlogo za sklop A na tem javnem razpisu. </a:t>
            </a:r>
            <a:endParaRPr lang="sl-SI" sz="1800" dirty="0">
              <a:effectLst/>
              <a:latin typeface="+mj-lt"/>
              <a:ea typeface="Times New Roman" panose="02020603050405020304" pitchFamily="18" charset="0"/>
              <a:cs typeface="Times New Roman" panose="02020603050405020304" pitchFamily="18" charset="0"/>
            </a:endParaRPr>
          </a:p>
          <a:p>
            <a:pPr marL="0" indent="0" algn="just">
              <a:buNone/>
            </a:pPr>
            <a:endParaRPr lang="sl-SI" sz="1800" dirty="0">
              <a:effectLst/>
              <a:latin typeface="+mj-lt"/>
              <a:ea typeface="Times New Roman" panose="02020603050405020304" pitchFamily="18" charset="0"/>
              <a:cs typeface="Times New Roman" panose="02020603050405020304" pitchFamily="18" charset="0"/>
            </a:endParaRPr>
          </a:p>
          <a:p>
            <a:pPr algn="just"/>
            <a:r>
              <a:rPr lang="sl-SI" sz="1800" dirty="0">
                <a:effectLst/>
                <a:latin typeface="+mj-lt"/>
                <a:ea typeface="Times New Roman" panose="02020603050405020304" pitchFamily="18" charset="0"/>
                <a:cs typeface="Arial" panose="020B0604020202020204" pitchFamily="34" charset="0"/>
              </a:rPr>
              <a:t>Prijavitelj in posamezni </a:t>
            </a:r>
            <a:r>
              <a:rPr lang="sl-SI" sz="1800" dirty="0" err="1">
                <a:effectLst/>
                <a:latin typeface="+mj-lt"/>
                <a:ea typeface="Times New Roman" panose="02020603050405020304" pitchFamily="18" charset="0"/>
                <a:cs typeface="Arial" panose="020B0604020202020204" pitchFamily="34" charset="0"/>
              </a:rPr>
              <a:t>konzorcijski</a:t>
            </a:r>
            <a:r>
              <a:rPr lang="sl-SI" sz="1800" dirty="0">
                <a:effectLst/>
                <a:latin typeface="+mj-lt"/>
                <a:ea typeface="Times New Roman" panose="02020603050405020304" pitchFamily="18" charset="0"/>
                <a:cs typeface="Arial" panose="020B0604020202020204" pitchFamily="34" charset="0"/>
              </a:rPr>
              <a:t> partner iz sklopa A lahko kandidira tudi na sklopu B tega javnega razpisa.</a:t>
            </a:r>
            <a:endParaRPr lang="sl-SI" sz="1800" dirty="0">
              <a:latin typeface="+mj-lt"/>
              <a:ea typeface="Times New Roman" panose="02020603050405020304" pitchFamily="18" charset="0"/>
              <a:cs typeface="Arial" panose="020B0604020202020204" pitchFamily="34" charset="0"/>
            </a:endParaRPr>
          </a:p>
          <a:p>
            <a:pPr marL="0" indent="0" algn="just">
              <a:buNone/>
            </a:pPr>
            <a:endParaRPr lang="sl-SI" sz="1800" dirty="0">
              <a:latin typeface="+mj-lt"/>
              <a:ea typeface="Times New Roman" panose="02020603050405020304" pitchFamily="18" charset="0"/>
              <a:cs typeface="Arial" panose="020B0604020202020204" pitchFamily="34" charset="0"/>
            </a:endParaRPr>
          </a:p>
          <a:p>
            <a:pPr algn="just"/>
            <a:r>
              <a:rPr lang="sl-SI" sz="1800" dirty="0">
                <a:effectLst/>
                <a:latin typeface="+mj-lt"/>
                <a:ea typeface="Times New Roman" panose="02020603050405020304" pitchFamily="18" charset="0"/>
                <a:cs typeface="Arial" panose="020B0604020202020204" pitchFamily="34" charset="0"/>
              </a:rPr>
              <a:t>Prijavitelj iz sklopa B lahko kandidira le z eno vlogo za sklop B na tem javnem razpisu. </a:t>
            </a:r>
            <a:endParaRPr lang="sl-SI" sz="1800" dirty="0">
              <a:effectLst/>
              <a:latin typeface="+mj-lt"/>
              <a:ea typeface="Times New Roman" panose="02020603050405020304" pitchFamily="18" charset="0"/>
              <a:cs typeface="Times New Roman" panose="02020603050405020304" pitchFamily="18" charset="0"/>
            </a:endParaRPr>
          </a:p>
          <a:p>
            <a:pPr algn="just"/>
            <a:endParaRPr lang="sl-SI" sz="1800" dirty="0">
              <a:effectLst/>
              <a:latin typeface="+mj-lt"/>
              <a:ea typeface="Times New Roman" panose="02020603050405020304" pitchFamily="18" charset="0"/>
              <a:cs typeface="Times New Roman" panose="02020603050405020304" pitchFamily="18" charset="0"/>
            </a:endParaRPr>
          </a:p>
          <a:p>
            <a:pPr algn="just"/>
            <a:r>
              <a:rPr lang="sl-SI" sz="1800" dirty="0">
                <a:effectLst/>
                <a:latin typeface="+mj-lt"/>
                <a:ea typeface="Times New Roman" panose="02020603050405020304" pitchFamily="18" charset="0"/>
                <a:cs typeface="Arial" panose="020B0604020202020204" pitchFamily="34" charset="0"/>
              </a:rPr>
              <a:t>Prijavitelj iz sklopa B lahko kandidira kot </a:t>
            </a:r>
            <a:r>
              <a:rPr lang="sl-SI" sz="1800" dirty="0" err="1">
                <a:effectLst/>
                <a:latin typeface="+mj-lt"/>
                <a:ea typeface="Times New Roman" panose="02020603050405020304" pitchFamily="18" charset="0"/>
                <a:cs typeface="Arial" panose="020B0604020202020204" pitchFamily="34" charset="0"/>
              </a:rPr>
              <a:t>poslovodeči</a:t>
            </a:r>
            <a:r>
              <a:rPr lang="sl-SI" sz="1800" dirty="0">
                <a:effectLst/>
                <a:latin typeface="+mj-lt"/>
                <a:ea typeface="Times New Roman" panose="02020603050405020304" pitchFamily="18" charset="0"/>
                <a:cs typeface="Arial" panose="020B0604020202020204" pitchFamily="34" charset="0"/>
              </a:rPr>
              <a:t> ali </a:t>
            </a:r>
            <a:r>
              <a:rPr lang="sl-SI" sz="1800" dirty="0" err="1">
                <a:effectLst/>
                <a:latin typeface="+mj-lt"/>
                <a:ea typeface="Times New Roman" panose="02020603050405020304" pitchFamily="18" charset="0"/>
                <a:cs typeface="Arial" panose="020B0604020202020204" pitchFamily="34" charset="0"/>
              </a:rPr>
              <a:t>konzorcijski</a:t>
            </a:r>
            <a:r>
              <a:rPr lang="sl-SI" sz="1800" dirty="0">
                <a:effectLst/>
                <a:latin typeface="+mj-lt"/>
                <a:ea typeface="Times New Roman" panose="02020603050405020304" pitchFamily="18" charset="0"/>
                <a:cs typeface="Arial" panose="020B0604020202020204" pitchFamily="34" charset="0"/>
              </a:rPr>
              <a:t> partner na sklopu A tega javnega razpisa. </a:t>
            </a:r>
            <a:endParaRPr lang="sl-SI" sz="1800" dirty="0">
              <a:effectLst/>
              <a:latin typeface="+mj-lt"/>
              <a:ea typeface="Times New Roman" panose="02020603050405020304" pitchFamily="18" charset="0"/>
              <a:cs typeface="Times New Roman" panose="02020603050405020304" pitchFamily="18" charset="0"/>
            </a:endParaRPr>
          </a:p>
          <a:p>
            <a:endParaRPr lang="sl-SI" dirty="0"/>
          </a:p>
        </p:txBody>
      </p:sp>
      <p:pic>
        <p:nvPicPr>
          <p:cNvPr id="4" name="Slika 1">
            <a:extLst>
              <a:ext uri="{FF2B5EF4-FFF2-40B4-BE49-F238E27FC236}">
                <a16:creationId xmlns:a16="http://schemas.microsoft.com/office/drawing/2014/main" id="{7F6DE0C7-2506-DA33-7F50-FD2625A21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33437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63F74B-19F7-B24E-19BC-940EC29D1E39}"/>
              </a:ext>
            </a:extLst>
          </p:cNvPr>
          <p:cNvSpPr>
            <a:spLocks noGrp="1"/>
          </p:cNvSpPr>
          <p:nvPr>
            <p:ph type="title"/>
          </p:nvPr>
        </p:nvSpPr>
        <p:spPr/>
        <p:txBody>
          <a:bodyPr>
            <a:normAutofit/>
          </a:bodyPr>
          <a:lstStyle/>
          <a:p>
            <a:r>
              <a:rPr lang="sl-SI" sz="2400" b="1" dirty="0">
                <a:solidFill>
                  <a:srgbClr val="0070C0"/>
                </a:solidFill>
              </a:rPr>
              <a:t>Dostop do javnega razpisa in razpisne dokumentacije</a:t>
            </a:r>
            <a:endParaRPr lang="sl-SI" sz="2400" dirty="0"/>
          </a:p>
        </p:txBody>
      </p:sp>
      <p:sp>
        <p:nvSpPr>
          <p:cNvPr id="3" name="Označba mesta vsebine 2">
            <a:extLst>
              <a:ext uri="{FF2B5EF4-FFF2-40B4-BE49-F238E27FC236}">
                <a16:creationId xmlns:a16="http://schemas.microsoft.com/office/drawing/2014/main" id="{8DD3A966-0773-EC32-B4B3-3351095E6A5D}"/>
              </a:ext>
            </a:extLst>
          </p:cNvPr>
          <p:cNvSpPr>
            <a:spLocks noGrp="1"/>
          </p:cNvSpPr>
          <p:nvPr>
            <p:ph idx="1"/>
          </p:nvPr>
        </p:nvSpPr>
        <p:spPr/>
        <p:txBody>
          <a:bodyPr>
            <a:normAutofit lnSpcReduction="10000"/>
          </a:bodyPr>
          <a:lstStyle/>
          <a:p>
            <a:pPr marL="457200" lvl="1" indent="0">
              <a:buNone/>
            </a:pPr>
            <a:r>
              <a:rPr lang="sl-SI" dirty="0"/>
              <a:t>Spletna stran Urada RS za mladino (Javne objave): </a:t>
            </a:r>
          </a:p>
          <a:p>
            <a:pPr marL="457200" lvl="1" indent="0">
              <a:buNone/>
            </a:pPr>
            <a:r>
              <a:rPr lang="sl-SI" dirty="0">
                <a:hlinkClick r:id="rId2"/>
              </a:rPr>
              <a:t>Javni razpis »Z mladinskim delom proti </a:t>
            </a:r>
            <a:r>
              <a:rPr lang="sl-SI" dirty="0" err="1">
                <a:hlinkClick r:id="rId2"/>
              </a:rPr>
              <a:t>prekarnosti</a:t>
            </a:r>
            <a:r>
              <a:rPr lang="sl-SI" dirty="0">
                <a:hlinkClick r:id="rId2"/>
              </a:rPr>
              <a:t> mladih« (gov.si)</a:t>
            </a:r>
            <a:endParaRPr lang="sl-SI" dirty="0"/>
          </a:p>
          <a:p>
            <a:pPr marL="457200" lvl="1" indent="0">
              <a:buNone/>
            </a:pPr>
            <a:endParaRPr lang="sl-SI" dirty="0"/>
          </a:p>
          <a:p>
            <a:pPr marL="457200" lvl="1" indent="0">
              <a:buNone/>
            </a:pPr>
            <a:r>
              <a:rPr lang="sl-SI" dirty="0"/>
              <a:t>Dokument Najpogostejših vprašanj in odgovorov</a:t>
            </a:r>
          </a:p>
          <a:p>
            <a:pPr marL="457200" lvl="1" indent="0">
              <a:buNone/>
            </a:pPr>
            <a:endParaRPr lang="sl-SI" dirty="0"/>
          </a:p>
          <a:p>
            <a:pPr marL="457200" lvl="1" indent="0">
              <a:buNone/>
            </a:pPr>
            <a:r>
              <a:rPr lang="sl-SI" dirty="0"/>
              <a:t>Dodatno: </a:t>
            </a:r>
          </a:p>
          <a:p>
            <a:pPr marL="457200" lvl="1" indent="0">
              <a:buNone/>
            </a:pPr>
            <a:r>
              <a:rPr lang="sl-SI" dirty="0">
                <a:hlinkClick r:id="rId3"/>
              </a:rPr>
              <a:t>Portal - Evropska sredstva</a:t>
            </a:r>
            <a:endParaRPr lang="sl-SI" dirty="0">
              <a:hlinkClick r:id="rId4"/>
            </a:endParaRPr>
          </a:p>
          <a:p>
            <a:pPr marL="457200" lvl="1" indent="0">
              <a:buNone/>
            </a:pPr>
            <a:r>
              <a:rPr lang="sl-SI" dirty="0">
                <a:hlinkClick r:id="rId4"/>
              </a:rPr>
              <a:t>Ključni dokumenti - Evropska sredstva</a:t>
            </a:r>
            <a:endParaRPr lang="sl-SI" dirty="0">
              <a:hlinkClick r:id="rId5"/>
            </a:endParaRPr>
          </a:p>
          <a:p>
            <a:pPr marL="457200" lvl="1" indent="0">
              <a:buNone/>
            </a:pPr>
            <a:r>
              <a:rPr lang="sl-SI" dirty="0">
                <a:hlinkClick r:id="rId5"/>
              </a:rPr>
              <a:t>Navodila in smernice - Evropska sredstva</a:t>
            </a:r>
            <a:endParaRPr lang="sl-SI" dirty="0"/>
          </a:p>
          <a:p>
            <a:pPr marL="457200" lvl="1" indent="0">
              <a:buNone/>
            </a:pPr>
            <a:r>
              <a:rPr lang="sl-SI" dirty="0">
                <a:hlinkClick r:id="rId6"/>
              </a:rPr>
              <a:t>Služba za evropska sredstva | GOV.SI</a:t>
            </a:r>
            <a:r>
              <a:rPr lang="sl-SI" dirty="0"/>
              <a:t> </a:t>
            </a:r>
            <a:r>
              <a:rPr lang="sl-SI" sz="1800" dirty="0"/>
              <a:t>(Navodila MIZŠ za izvajanje operacij kohezijske politike v programskem obdobju 2014-2020 se do sprejetja novih navodil ministrstva smiselno uporabljajo, če niso v nasprotju s predpisi in pravili evropske kohezijske politike 2021-2027)</a:t>
            </a:r>
          </a:p>
        </p:txBody>
      </p:sp>
      <p:pic>
        <p:nvPicPr>
          <p:cNvPr id="4" name="Slika 1">
            <a:extLst>
              <a:ext uri="{FF2B5EF4-FFF2-40B4-BE49-F238E27FC236}">
                <a16:creationId xmlns:a16="http://schemas.microsoft.com/office/drawing/2014/main" id="{6EAF6670-D950-BD6C-D350-B60018F78BF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uščica: gor 4">
            <a:extLst>
              <a:ext uri="{FF2B5EF4-FFF2-40B4-BE49-F238E27FC236}">
                <a16:creationId xmlns:a16="http://schemas.microsoft.com/office/drawing/2014/main" id="{84F15918-826F-7341-FD4F-2DCEC0AF0734}"/>
              </a:ext>
            </a:extLst>
          </p:cNvPr>
          <p:cNvSpPr/>
          <p:nvPr/>
        </p:nvSpPr>
        <p:spPr>
          <a:xfrm>
            <a:off x="3017520" y="2621280"/>
            <a:ext cx="134112" cy="2926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391116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63F74B-19F7-B24E-19BC-940EC29D1E39}"/>
              </a:ext>
            </a:extLst>
          </p:cNvPr>
          <p:cNvSpPr>
            <a:spLocks noGrp="1"/>
          </p:cNvSpPr>
          <p:nvPr>
            <p:ph type="title"/>
          </p:nvPr>
        </p:nvSpPr>
        <p:spPr/>
        <p:txBody>
          <a:bodyPr>
            <a:normAutofit/>
          </a:bodyPr>
          <a:lstStyle/>
          <a:p>
            <a:r>
              <a:rPr lang="sl-SI" sz="2800" b="1" dirty="0" err="1">
                <a:solidFill>
                  <a:srgbClr val="0070C0"/>
                </a:solidFill>
              </a:rPr>
              <a:t>Časovnica</a:t>
            </a:r>
            <a:r>
              <a:rPr lang="sl-SI" sz="2800" b="1" dirty="0">
                <a:solidFill>
                  <a:srgbClr val="0070C0"/>
                </a:solidFill>
              </a:rPr>
              <a:t> </a:t>
            </a:r>
            <a:endParaRPr lang="sl-SI" sz="2800" dirty="0"/>
          </a:p>
        </p:txBody>
      </p:sp>
      <p:sp>
        <p:nvSpPr>
          <p:cNvPr id="3" name="Označba mesta vsebine 2">
            <a:extLst>
              <a:ext uri="{FF2B5EF4-FFF2-40B4-BE49-F238E27FC236}">
                <a16:creationId xmlns:a16="http://schemas.microsoft.com/office/drawing/2014/main" id="{8DD3A966-0773-EC32-B4B3-3351095E6A5D}"/>
              </a:ext>
            </a:extLst>
          </p:cNvPr>
          <p:cNvSpPr>
            <a:spLocks noGrp="1"/>
          </p:cNvSpPr>
          <p:nvPr>
            <p:ph idx="1"/>
          </p:nvPr>
        </p:nvSpPr>
        <p:spPr>
          <a:xfrm>
            <a:off x="838200" y="1472057"/>
            <a:ext cx="10515600" cy="4351338"/>
          </a:xfrm>
        </p:spPr>
        <p:txBody>
          <a:bodyPr>
            <a:normAutofit lnSpcReduction="10000"/>
          </a:bodyPr>
          <a:lstStyle/>
          <a:p>
            <a:pPr marL="457200" lvl="1" indent="0">
              <a:buNone/>
            </a:pPr>
            <a:r>
              <a:rPr lang="sl-SI" b="1" dirty="0"/>
              <a:t>Rok za oddajo vlog: </a:t>
            </a:r>
            <a:r>
              <a:rPr lang="sl-SI" dirty="0"/>
              <a:t>11. 12. 2023</a:t>
            </a:r>
          </a:p>
          <a:p>
            <a:pPr marL="457200" lvl="1" indent="0">
              <a:buNone/>
            </a:pPr>
            <a:endParaRPr lang="sl-SI" dirty="0"/>
          </a:p>
          <a:p>
            <a:pPr marL="457200" lvl="1" indent="0">
              <a:buNone/>
            </a:pPr>
            <a:r>
              <a:rPr lang="sl-SI" b="1" dirty="0"/>
              <a:t>Odpiranje vlog: </a:t>
            </a:r>
            <a:r>
              <a:rPr lang="sl-SI" dirty="0"/>
              <a:t>v roku 8 dni od roka za oddajo vlog</a:t>
            </a:r>
          </a:p>
          <a:p>
            <a:pPr marL="457200" lvl="1" indent="0">
              <a:buNone/>
            </a:pPr>
            <a:endParaRPr lang="sl-SI" dirty="0"/>
          </a:p>
          <a:p>
            <a:pPr marL="457200" lvl="1" indent="0">
              <a:buNone/>
            </a:pPr>
            <a:r>
              <a:rPr lang="sl-SI" b="1" dirty="0"/>
              <a:t>Pozivi k dopolnitvi: </a:t>
            </a:r>
            <a:r>
              <a:rPr lang="sl-SI" dirty="0"/>
              <a:t>v roku 8 dni od odpiranja vlog </a:t>
            </a:r>
            <a:r>
              <a:rPr lang="sl-SI" b="1" dirty="0"/>
              <a:t>(dosegljivost prijavitelja za prevzem poštne pošiljke)</a:t>
            </a:r>
          </a:p>
          <a:p>
            <a:pPr marL="457200" lvl="1" indent="0">
              <a:buNone/>
            </a:pPr>
            <a:endParaRPr lang="sl-SI" dirty="0"/>
          </a:p>
          <a:p>
            <a:pPr marL="457200" lvl="1" indent="0">
              <a:buNone/>
            </a:pPr>
            <a:r>
              <a:rPr lang="sl-SI" b="1" dirty="0"/>
              <a:t>Rezultati: </a:t>
            </a:r>
            <a:r>
              <a:rPr lang="sl-SI" dirty="0"/>
              <a:t>v roku 60 dni od datuma odpiranja vlog (februar 2024)</a:t>
            </a:r>
          </a:p>
          <a:p>
            <a:pPr marL="457200" lvl="1" indent="0">
              <a:buNone/>
            </a:pPr>
            <a:endParaRPr lang="sl-SI" dirty="0"/>
          </a:p>
          <a:p>
            <a:pPr marL="457200" lvl="1" indent="0">
              <a:buNone/>
            </a:pPr>
            <a:r>
              <a:rPr lang="sl-SI" b="1" dirty="0"/>
              <a:t>Podpis pogodb: </a:t>
            </a:r>
            <a:r>
              <a:rPr lang="sl-SI" dirty="0"/>
              <a:t>pomlad 2024</a:t>
            </a:r>
          </a:p>
          <a:p>
            <a:pPr marL="457200" lvl="1" indent="0">
              <a:buNone/>
            </a:pPr>
            <a:endParaRPr lang="sl-SI" dirty="0"/>
          </a:p>
          <a:p>
            <a:pPr marL="457200" lvl="1" indent="0">
              <a:buNone/>
            </a:pPr>
            <a:r>
              <a:rPr lang="sl-SI" b="1" dirty="0"/>
              <a:t>Ob začetku izvajanja operacij </a:t>
            </a:r>
            <a:r>
              <a:rPr lang="sl-SI" dirty="0"/>
              <a:t>delovni sestanki z upravičenci</a:t>
            </a:r>
          </a:p>
          <a:p>
            <a:pPr marL="457200" lvl="1" indent="0">
              <a:buNone/>
            </a:pPr>
            <a:endParaRPr lang="sl-SI" dirty="0"/>
          </a:p>
          <a:p>
            <a:pPr marL="457200" lvl="1" indent="0">
              <a:buNone/>
            </a:pPr>
            <a:endParaRPr lang="sl-SI" dirty="0"/>
          </a:p>
        </p:txBody>
      </p:sp>
      <p:pic>
        <p:nvPicPr>
          <p:cNvPr id="4" name="Slika 1">
            <a:extLst>
              <a:ext uri="{FF2B5EF4-FFF2-40B4-BE49-F238E27FC236}">
                <a16:creationId xmlns:a16="http://schemas.microsoft.com/office/drawing/2014/main" id="{6EAF6670-D950-BD6C-D350-B60018F78B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85593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A01A40-403B-2210-F976-4CBB9A125AE9}"/>
              </a:ext>
            </a:extLst>
          </p:cNvPr>
          <p:cNvSpPr>
            <a:spLocks noGrp="1"/>
          </p:cNvSpPr>
          <p:nvPr>
            <p:ph type="title"/>
          </p:nvPr>
        </p:nvSpPr>
        <p:spPr/>
        <p:txBody>
          <a:bodyPr>
            <a:normAutofit/>
          </a:bodyPr>
          <a:lstStyle/>
          <a:p>
            <a:r>
              <a:rPr lang="sl-SI" sz="4000" b="1" dirty="0">
                <a:solidFill>
                  <a:srgbClr val="0070C0"/>
                </a:solidFill>
              </a:rPr>
              <a:t>Dodatna vprašanja</a:t>
            </a:r>
          </a:p>
        </p:txBody>
      </p:sp>
      <p:sp>
        <p:nvSpPr>
          <p:cNvPr id="3" name="Označba mesta vsebine 2">
            <a:extLst>
              <a:ext uri="{FF2B5EF4-FFF2-40B4-BE49-F238E27FC236}">
                <a16:creationId xmlns:a16="http://schemas.microsoft.com/office/drawing/2014/main" id="{A63CD984-10BA-F072-83D2-74AB7DD33DE9}"/>
              </a:ext>
            </a:extLst>
          </p:cNvPr>
          <p:cNvSpPr>
            <a:spLocks noGrp="1"/>
          </p:cNvSpPr>
          <p:nvPr>
            <p:ph idx="1"/>
          </p:nvPr>
        </p:nvSpPr>
        <p:spPr/>
        <p:txBody>
          <a:bodyPr/>
          <a:lstStyle/>
          <a:p>
            <a:pPr marL="0" indent="0">
              <a:buNone/>
            </a:pPr>
            <a:r>
              <a:rPr lang="sl-SI" dirty="0"/>
              <a:t>Natalija Ravnikar</a:t>
            </a:r>
          </a:p>
          <a:p>
            <a:pPr marL="0" indent="0">
              <a:buNone/>
            </a:pPr>
            <a:r>
              <a:rPr lang="sl-SI" dirty="0"/>
              <a:t>E-naslov: </a:t>
            </a:r>
            <a:r>
              <a:rPr lang="sl-SI" dirty="0">
                <a:hlinkClick r:id="rId2"/>
              </a:rPr>
              <a:t>natalija.ravnikar@gov.si</a:t>
            </a:r>
            <a:endParaRPr lang="sl-SI" dirty="0"/>
          </a:p>
          <a:p>
            <a:pPr marL="0" indent="0">
              <a:buNone/>
            </a:pPr>
            <a:r>
              <a:rPr lang="sl-SI" dirty="0"/>
              <a:t>Telefon: (01) 400 5611 </a:t>
            </a:r>
            <a:r>
              <a:rPr lang="sl-SI" sz="2400" dirty="0"/>
              <a:t>(vsak delovnik od 10. do 11. ure in od 13.30 do 14.30)</a:t>
            </a:r>
          </a:p>
          <a:p>
            <a:pPr marL="0" indent="0">
              <a:buNone/>
            </a:pPr>
            <a:endParaRPr lang="sl-SI" sz="2400" dirty="0"/>
          </a:p>
          <a:p>
            <a:pPr marL="0" indent="0">
              <a:buNone/>
            </a:pPr>
            <a:r>
              <a:rPr lang="sl-SI" dirty="0"/>
              <a:t>Zadnji dan za vprašanja: </a:t>
            </a:r>
            <a:r>
              <a:rPr lang="sl-SI" b="1" dirty="0"/>
              <a:t>sreda, 6. 12. 2023</a:t>
            </a:r>
          </a:p>
          <a:p>
            <a:pPr marL="0" indent="0">
              <a:buNone/>
            </a:pPr>
            <a:endParaRPr lang="sl-SI" sz="3200" b="1" dirty="0"/>
          </a:p>
        </p:txBody>
      </p:sp>
      <p:pic>
        <p:nvPicPr>
          <p:cNvPr id="4" name="Slika 1">
            <a:extLst>
              <a:ext uri="{FF2B5EF4-FFF2-40B4-BE49-F238E27FC236}">
                <a16:creationId xmlns:a16="http://schemas.microsoft.com/office/drawing/2014/main" id="{D56CB282-8910-2F80-2433-5BB370A3B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38721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A12FAF-4B52-8D9B-FAF3-4ACCDCBE867D}"/>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DF46109F-C6CA-4304-7D31-B7460BFAA02E}"/>
              </a:ext>
            </a:extLst>
          </p:cNvPr>
          <p:cNvSpPr>
            <a:spLocks noGrp="1"/>
          </p:cNvSpPr>
          <p:nvPr>
            <p:ph idx="1"/>
          </p:nvPr>
        </p:nvSpPr>
        <p:spPr/>
        <p:txBody>
          <a:bodyPr/>
          <a:lstStyle/>
          <a:p>
            <a:pPr marL="0" indent="0">
              <a:buNone/>
            </a:pPr>
            <a:endParaRPr lang="sl-SI" dirty="0"/>
          </a:p>
          <a:p>
            <a:pPr marL="0" indent="0">
              <a:buNone/>
            </a:pPr>
            <a:endParaRPr lang="sl-SI" dirty="0"/>
          </a:p>
          <a:p>
            <a:pPr marL="0" indent="0">
              <a:buNone/>
            </a:pPr>
            <a:r>
              <a:rPr lang="sl-SI" sz="3200" b="1" dirty="0">
                <a:solidFill>
                  <a:srgbClr val="0070C0"/>
                </a:solidFill>
                <a:latin typeface="+mj-lt"/>
                <a:ea typeface="+mj-ea"/>
                <a:cs typeface="+mj-cs"/>
              </a:rPr>
              <a:t>ŽELIMO VAM USPEŠNO PRIJAVO!     </a:t>
            </a:r>
          </a:p>
        </p:txBody>
      </p:sp>
      <p:pic>
        <p:nvPicPr>
          <p:cNvPr id="4" name="Slika 1">
            <a:extLst>
              <a:ext uri="{FF2B5EF4-FFF2-40B4-BE49-F238E27FC236}">
                <a16:creationId xmlns:a16="http://schemas.microsoft.com/office/drawing/2014/main" id="{F46A5489-A912-2D99-E233-7E0971CBF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300" y="671914"/>
            <a:ext cx="3333819" cy="66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značba mesta vsebine 8" descr="Four Leaf Clover outline">
            <a:extLst>
              <a:ext uri="{FF2B5EF4-FFF2-40B4-BE49-F238E27FC236}">
                <a16:creationId xmlns:a16="http://schemas.microsoft.com/office/drawing/2014/main" id="{A3892B50-7AC3-B485-0E38-F595B324E8E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51259" y="2519965"/>
            <a:ext cx="1300861" cy="1300861"/>
          </a:xfrm>
          <a:prstGeom prst="rect">
            <a:avLst/>
          </a:prstGeom>
        </p:spPr>
      </p:pic>
    </p:spTree>
    <p:extLst>
      <p:ext uri="{BB962C8B-B14F-4D97-AF65-F5344CB8AC3E}">
        <p14:creationId xmlns:p14="http://schemas.microsoft.com/office/powerpoint/2010/main" val="215304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11A4656-442C-D831-505C-9FF2D126A13A}"/>
              </a:ext>
            </a:extLst>
          </p:cNvPr>
          <p:cNvSpPr>
            <a:spLocks noGrp="1"/>
          </p:cNvSpPr>
          <p:nvPr>
            <p:ph type="title"/>
          </p:nvPr>
        </p:nvSpPr>
        <p:spPr/>
        <p:txBody>
          <a:bodyPr>
            <a:normAutofit/>
          </a:bodyPr>
          <a:lstStyle/>
          <a:p>
            <a:r>
              <a:rPr lang="sl-SI" sz="1800" b="1" dirty="0">
                <a:solidFill>
                  <a:srgbClr val="0070C0"/>
                </a:solidFill>
                <a:latin typeface="+mn-lt"/>
              </a:rPr>
              <a:t>SKLOP A – aktivnosti nacionalnega projekta</a:t>
            </a:r>
          </a:p>
        </p:txBody>
      </p:sp>
      <p:sp>
        <p:nvSpPr>
          <p:cNvPr id="3" name="Označba mesta vsebine 2">
            <a:extLst>
              <a:ext uri="{FF2B5EF4-FFF2-40B4-BE49-F238E27FC236}">
                <a16:creationId xmlns:a16="http://schemas.microsoft.com/office/drawing/2014/main" id="{0C9948A1-F0AB-EF20-29D2-29C91BFE9097}"/>
              </a:ext>
            </a:extLst>
          </p:cNvPr>
          <p:cNvSpPr>
            <a:spLocks noGrp="1"/>
          </p:cNvSpPr>
          <p:nvPr>
            <p:ph idx="1"/>
          </p:nvPr>
        </p:nvSpPr>
        <p:spPr>
          <a:xfrm>
            <a:off x="405384" y="1643360"/>
            <a:ext cx="11073384" cy="4592847"/>
          </a:xfrm>
        </p:spPr>
        <p:txBody>
          <a:bodyPr>
            <a:normAutofit fontScale="92500" lnSpcReduction="20000"/>
          </a:bodyPr>
          <a:lstStyle/>
          <a:p>
            <a:pPr marL="457200" lvl="1" indent="0">
              <a:buNone/>
            </a:pPr>
            <a:r>
              <a:rPr lang="sl-SI" sz="2200" b="1" dirty="0">
                <a:solidFill>
                  <a:srgbClr val="0070C0"/>
                </a:solidFill>
                <a:latin typeface="+mj-lt"/>
                <a:ea typeface="+mj-ea"/>
                <a:cs typeface="+mj-cs"/>
              </a:rPr>
              <a:t>1. AKTIVNOST: </a:t>
            </a:r>
          </a:p>
          <a:p>
            <a:pPr marL="457200" lvl="1" indent="0">
              <a:buNone/>
            </a:pPr>
            <a:endParaRPr lang="sl-SI" sz="2200" b="1" dirty="0">
              <a:solidFill>
                <a:srgbClr val="0070C0"/>
              </a:solidFill>
              <a:latin typeface="+mj-lt"/>
              <a:ea typeface="+mj-ea"/>
              <a:cs typeface="+mj-cs"/>
            </a:endParaRPr>
          </a:p>
          <a:p>
            <a:pPr marL="457200" lvl="1" indent="0">
              <a:buNone/>
            </a:pPr>
            <a:r>
              <a:rPr lang="sl-SI" sz="2200" b="1" dirty="0">
                <a:solidFill>
                  <a:srgbClr val="0070C0"/>
                </a:solidFill>
                <a:latin typeface="+mj-lt"/>
                <a:ea typeface="+mj-ea"/>
                <a:cs typeface="+mj-cs"/>
              </a:rPr>
              <a:t>Izvajanje programa usposabljanja za mladinske delavce s področja </a:t>
            </a:r>
            <a:r>
              <a:rPr lang="sl-SI" sz="2200" b="1" dirty="0" err="1">
                <a:solidFill>
                  <a:srgbClr val="0070C0"/>
                </a:solidFill>
                <a:latin typeface="+mj-lt"/>
                <a:ea typeface="+mj-ea"/>
                <a:cs typeface="+mj-cs"/>
              </a:rPr>
              <a:t>prekarnosti</a:t>
            </a:r>
            <a:endParaRPr lang="sl-SI" sz="1900" dirty="0">
              <a:latin typeface="+mj-lt"/>
            </a:endParaRPr>
          </a:p>
          <a:p>
            <a:pPr marL="914400" lvl="2" indent="0">
              <a:buNone/>
            </a:pPr>
            <a:endParaRPr lang="sl-SI" sz="1900" dirty="0">
              <a:latin typeface="+mj-lt"/>
            </a:endParaRPr>
          </a:p>
          <a:p>
            <a:pPr marL="914400" lvl="2" indent="0">
              <a:buNone/>
            </a:pPr>
            <a:r>
              <a:rPr lang="sl-SI" sz="2200" b="1" u="sng" dirty="0">
                <a:latin typeface="+mj-lt"/>
              </a:rPr>
              <a:t>Obvezne</a:t>
            </a:r>
            <a:r>
              <a:rPr lang="sl-SI" sz="1900" b="1" dirty="0">
                <a:latin typeface="+mj-lt"/>
              </a:rPr>
              <a:t> minimalne vsebine programa (vsebinska področja iz točke 2.5.1 besedila javnega razpisa): </a:t>
            </a:r>
          </a:p>
          <a:p>
            <a:pPr marL="914400" lvl="2" indent="0">
              <a:buNone/>
            </a:pPr>
            <a:endParaRPr lang="sl-SI" sz="1900" dirty="0">
              <a:latin typeface="+mj-lt"/>
            </a:endParaRPr>
          </a:p>
          <a:p>
            <a:pPr marL="1257300" lvl="2" indent="-342900" algn="just">
              <a:lnSpc>
                <a:spcPct val="103000"/>
              </a:lnSpc>
              <a:buFont typeface="+mj-lt"/>
              <a:buAutoNum type="alphaLcParenR"/>
            </a:pPr>
            <a:r>
              <a:rPr lang="sl-SI" sz="1900" b="1" dirty="0">
                <a:solidFill>
                  <a:srgbClr val="000000"/>
                </a:solidFill>
                <a:effectLst/>
                <a:latin typeface="+mj-lt"/>
                <a:ea typeface="Times New Roman" panose="02020603050405020304" pitchFamily="18" charset="0"/>
              </a:rPr>
              <a:t>področje delovnega in socialnega prava </a:t>
            </a:r>
            <a:r>
              <a:rPr lang="sl-SI" sz="1900" dirty="0">
                <a:solidFill>
                  <a:srgbClr val="000000"/>
                </a:solidFill>
                <a:effectLst/>
                <a:latin typeface="+mj-lt"/>
                <a:ea typeface="Times New Roman" panose="02020603050405020304" pitchFamily="18" charset="0"/>
              </a:rPr>
              <a:t>(delavske in socialne pravice, oblike dela, varnost in zdravje pri delu ipd.),</a:t>
            </a:r>
          </a:p>
          <a:p>
            <a:pPr marL="1257300" lvl="2" indent="-342900" algn="just">
              <a:lnSpc>
                <a:spcPct val="103000"/>
              </a:lnSpc>
              <a:buFont typeface="+mj-lt"/>
              <a:buAutoNum type="alphaLcParenR"/>
            </a:pPr>
            <a:r>
              <a:rPr lang="sl-SI" sz="1900" b="1" dirty="0">
                <a:solidFill>
                  <a:srgbClr val="000000"/>
                </a:solidFill>
                <a:effectLst/>
                <a:latin typeface="+mj-lt"/>
                <a:ea typeface="Times New Roman" panose="02020603050405020304" pitchFamily="18" charset="0"/>
              </a:rPr>
              <a:t>področje ekonomsko-socialnih vidikov posledic </a:t>
            </a:r>
            <a:r>
              <a:rPr lang="sl-SI" sz="1900" b="1" dirty="0" err="1">
                <a:solidFill>
                  <a:srgbClr val="000000"/>
                </a:solidFill>
                <a:effectLst/>
                <a:latin typeface="+mj-lt"/>
                <a:ea typeface="Times New Roman" panose="02020603050405020304" pitchFamily="18" charset="0"/>
              </a:rPr>
              <a:t>prekarnega</a:t>
            </a:r>
            <a:r>
              <a:rPr lang="sl-SI" sz="1900" b="1" dirty="0">
                <a:solidFill>
                  <a:srgbClr val="000000"/>
                </a:solidFill>
                <a:effectLst/>
                <a:latin typeface="+mj-lt"/>
                <a:ea typeface="Times New Roman" panose="02020603050405020304" pitchFamily="18" charset="0"/>
              </a:rPr>
              <a:t> dela </a:t>
            </a:r>
            <a:r>
              <a:rPr lang="sl-SI" sz="1900" dirty="0">
                <a:solidFill>
                  <a:srgbClr val="000000"/>
                </a:solidFill>
                <a:effectLst/>
                <a:latin typeface="+mj-lt"/>
                <a:ea typeface="Times New Roman" panose="02020603050405020304" pitchFamily="18" charset="0"/>
              </a:rPr>
              <a:t>(stanje na trgu dela v Sloveniji, revščina, socialna izključenost ipd.) in </a:t>
            </a:r>
          </a:p>
          <a:p>
            <a:pPr marL="1257300" lvl="2" indent="-342900" algn="just">
              <a:lnSpc>
                <a:spcPct val="103000"/>
              </a:lnSpc>
              <a:spcAft>
                <a:spcPts val="25"/>
              </a:spcAft>
              <a:buFont typeface="+mj-lt"/>
              <a:buAutoNum type="alphaLcParenR"/>
            </a:pPr>
            <a:r>
              <a:rPr lang="sl-SI" sz="1900" b="1" dirty="0">
                <a:solidFill>
                  <a:srgbClr val="000000"/>
                </a:solidFill>
                <a:effectLst/>
                <a:latin typeface="+mj-lt"/>
                <a:ea typeface="Times New Roman" panose="02020603050405020304" pitchFamily="18" charset="0"/>
              </a:rPr>
              <a:t>področje zdravja, s poudarkom na vplivu oziroma posledicah </a:t>
            </a:r>
            <a:r>
              <a:rPr lang="sl-SI" sz="1900" b="1" dirty="0" err="1">
                <a:solidFill>
                  <a:srgbClr val="000000"/>
                </a:solidFill>
                <a:effectLst/>
                <a:latin typeface="+mj-lt"/>
                <a:ea typeface="Times New Roman" panose="02020603050405020304" pitchFamily="18" charset="0"/>
              </a:rPr>
              <a:t>prekarnega</a:t>
            </a:r>
            <a:r>
              <a:rPr lang="sl-SI" sz="1900" b="1" dirty="0">
                <a:solidFill>
                  <a:srgbClr val="000000"/>
                </a:solidFill>
                <a:effectLst/>
                <a:latin typeface="+mj-lt"/>
                <a:ea typeface="Times New Roman" panose="02020603050405020304" pitchFamily="18" charset="0"/>
              </a:rPr>
              <a:t> dela na zdravje mladih </a:t>
            </a:r>
            <a:r>
              <a:rPr lang="sl-SI" sz="1900" dirty="0">
                <a:solidFill>
                  <a:srgbClr val="000000"/>
                </a:solidFill>
                <a:effectLst/>
                <a:latin typeface="+mj-lt"/>
                <a:ea typeface="Times New Roman" panose="02020603050405020304" pitchFamily="18" charset="0"/>
              </a:rPr>
              <a:t>(duševno zdravje mladih vključno z zaznavanjem težav in stisk ipd.). </a:t>
            </a:r>
          </a:p>
          <a:p>
            <a:pPr marL="457200" lvl="1" indent="0">
              <a:buNone/>
            </a:pPr>
            <a:endParaRPr lang="sl-SI" sz="1900" dirty="0">
              <a:latin typeface="+mj-lt"/>
            </a:endParaRPr>
          </a:p>
          <a:p>
            <a:pPr marL="457200" lvl="1" indent="0">
              <a:buNone/>
            </a:pPr>
            <a:r>
              <a:rPr lang="sl-SI" sz="1900" dirty="0">
                <a:latin typeface="+mj-lt"/>
              </a:rPr>
              <a:t>Dodatne vsebine programa:</a:t>
            </a:r>
          </a:p>
          <a:p>
            <a:pPr lvl="1">
              <a:buFontTx/>
              <a:buChar char="-"/>
            </a:pPr>
            <a:r>
              <a:rPr lang="sl-SI" sz="1900" dirty="0">
                <a:latin typeface="+mj-lt"/>
              </a:rPr>
              <a:t>neposredno povezane s področjem </a:t>
            </a:r>
            <a:r>
              <a:rPr lang="sl-SI" sz="1900" dirty="0" err="1">
                <a:latin typeface="+mj-lt"/>
              </a:rPr>
              <a:t>prekarnosti</a:t>
            </a:r>
            <a:endParaRPr lang="sl-SI" sz="1900" dirty="0">
              <a:latin typeface="+mj-lt"/>
            </a:endParaRPr>
          </a:p>
          <a:p>
            <a:pPr lvl="1">
              <a:buFontTx/>
              <a:buChar char="-"/>
            </a:pPr>
            <a:r>
              <a:rPr lang="sl-SI" sz="1900" dirty="0">
                <a:latin typeface="+mj-lt"/>
              </a:rPr>
              <a:t>utemeljiti v prijavnici in jih podkrepiti z analizami, raziskavami, študijami itd. </a:t>
            </a:r>
          </a:p>
          <a:p>
            <a:pPr lvl="1">
              <a:buFontTx/>
              <a:buChar char="-"/>
            </a:pPr>
            <a:endParaRPr lang="sl-SI" sz="1800" dirty="0">
              <a:latin typeface="Arial" panose="020B0604020202020204" pitchFamily="34" charset="0"/>
            </a:endParaRPr>
          </a:p>
          <a:p>
            <a:pPr lvl="1">
              <a:buFontTx/>
              <a:buChar char="-"/>
            </a:pPr>
            <a:endParaRPr lang="sl-SI" sz="1800" dirty="0">
              <a:latin typeface="Arial" panose="020B0604020202020204" pitchFamily="34" charset="0"/>
            </a:endParaRPr>
          </a:p>
          <a:p>
            <a:pPr lvl="1">
              <a:buFontTx/>
              <a:buChar char="-"/>
            </a:pPr>
            <a:endParaRPr lang="sl-SI" sz="1800" dirty="0">
              <a:latin typeface="Arial" panose="020B0604020202020204" pitchFamily="34" charset="0"/>
            </a:endParaRPr>
          </a:p>
          <a:p>
            <a:pPr lvl="1">
              <a:buFontTx/>
              <a:buChar char="-"/>
            </a:pPr>
            <a:endParaRPr lang="sl-SI" sz="1800" dirty="0">
              <a:latin typeface="Arial" panose="020B0604020202020204" pitchFamily="34" charset="0"/>
            </a:endParaRPr>
          </a:p>
          <a:p>
            <a:pPr lvl="1">
              <a:buFontTx/>
              <a:buChar char="-"/>
            </a:pPr>
            <a:endParaRPr lang="sl-SI" sz="1800" dirty="0">
              <a:latin typeface="Arial" panose="020B0604020202020204" pitchFamily="34" charset="0"/>
            </a:endParaRPr>
          </a:p>
          <a:p>
            <a:pPr lvl="1">
              <a:buFontTx/>
              <a:buChar char="-"/>
            </a:pPr>
            <a:endParaRPr lang="sl-SI" sz="1800" dirty="0">
              <a:latin typeface="Arial" panose="020B0604020202020204" pitchFamily="34" charset="0"/>
            </a:endParaRPr>
          </a:p>
        </p:txBody>
      </p:sp>
      <p:pic>
        <p:nvPicPr>
          <p:cNvPr id="4" name="Slika 1">
            <a:extLst>
              <a:ext uri="{FF2B5EF4-FFF2-40B4-BE49-F238E27FC236}">
                <a16:creationId xmlns:a16="http://schemas.microsoft.com/office/drawing/2014/main" id="{E4DDA4ED-E4D2-35C2-C6F8-C67D982B14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1482" y="671915"/>
            <a:ext cx="2728637" cy="54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značba mesta vsebine 32" descr="Classroom outline">
            <a:extLst>
              <a:ext uri="{FF2B5EF4-FFF2-40B4-BE49-F238E27FC236}">
                <a16:creationId xmlns:a16="http://schemas.microsoft.com/office/drawing/2014/main" id="{E5574CB8-3452-E7C5-01AB-DFE4B4EC05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53434" y="1702701"/>
            <a:ext cx="1016758" cy="1016758"/>
          </a:xfrm>
          <a:prstGeom prst="rect">
            <a:avLst/>
          </a:prstGeom>
        </p:spPr>
      </p:pic>
    </p:spTree>
    <p:extLst>
      <p:ext uri="{BB962C8B-B14F-4D97-AF65-F5344CB8AC3E}">
        <p14:creationId xmlns:p14="http://schemas.microsoft.com/office/powerpoint/2010/main" val="880457269"/>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5000</TotalTime>
  <Words>12869</Words>
  <Application>Microsoft Office PowerPoint</Application>
  <PresentationFormat>Širokozaslonsko</PresentationFormat>
  <Paragraphs>1229</Paragraphs>
  <Slides>87</Slides>
  <Notes>0</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87</vt:i4>
      </vt:variant>
    </vt:vector>
  </HeadingPairs>
  <TitlesOfParts>
    <vt:vector size="95" baseType="lpstr">
      <vt:lpstr>Arial</vt:lpstr>
      <vt:lpstr>Calibri</vt:lpstr>
      <vt:lpstr>Calibri Light</vt:lpstr>
      <vt:lpstr>Courier New</vt:lpstr>
      <vt:lpstr>Symbol</vt:lpstr>
      <vt:lpstr>Times New Roman</vt:lpstr>
      <vt:lpstr>Wingdings</vt:lpstr>
      <vt:lpstr>Officeova tema</vt:lpstr>
      <vt:lpstr>       JAVNI RAZPIS  „Z MLADINSKIM DELOM PROTI PREKARNOSTI MLADIH“ (krajši naslov javnega razpisa: JR MDPM)  Uradni list RS, št. 113/2023 z dne 10. 11. 2023   INFORMATIVNI DAN ZA PRIJAVITELJE Ljubljana, 17. 11. 2023</vt:lpstr>
      <vt:lpstr>PowerPointova predstavitev</vt:lpstr>
      <vt:lpstr>PowerPointova predstavitev</vt:lpstr>
      <vt:lpstr>PowerPointova predstavitev</vt:lpstr>
      <vt:lpstr>Skupna vrednost javnega razpisa  </vt:lpstr>
      <vt:lpstr>PowerPointova predstavitev</vt:lpstr>
      <vt:lpstr>SKLOP A – nacionalni projekt</vt:lpstr>
      <vt:lpstr>SKLOP A – aktivnosti nacionalnega projekta </vt:lpstr>
      <vt:lpstr>SKLOP A – aktivnosti nacionalnega projekta</vt:lpstr>
      <vt:lpstr>SKLOP A – aktivnosti nacionalnega projekta</vt:lpstr>
      <vt:lpstr>SKLOP A – aktivnosti nacionalnega projekta</vt:lpstr>
      <vt:lpstr>SKLOP A – aktivnosti nacionalnega projekta</vt:lpstr>
      <vt:lpstr>SKLOP A – aktivnosti nacionalnega projekta</vt:lpstr>
      <vt:lpstr>PowerPointova predstavitev</vt:lpstr>
      <vt:lpstr>SKLOP A – kazalniki</vt:lpstr>
      <vt:lpstr>PowerPointova predstavitev</vt:lpstr>
      <vt:lpstr>PowerPointova predstavitev</vt:lpstr>
      <vt:lpstr>PowerPointova predstavitev</vt:lpstr>
      <vt:lpstr>SKLOP A - Upravičeni stroški</vt:lpstr>
      <vt:lpstr>SKLOP A - Upravičeni stroški</vt:lpstr>
      <vt:lpstr>SKLOP A - Upravičeni stroški  SSE - urna postavka - IZRAČUN </vt:lpstr>
      <vt:lpstr>SKLOP A - Upravičeni stroški</vt:lpstr>
      <vt:lpstr> SKLOP A - Upravičeni stroški </vt:lpstr>
      <vt:lpstr>SKLOP A - Upravičeni stroški</vt:lpstr>
      <vt:lpstr>SKLOP A - Upravičeni stroški</vt:lpstr>
      <vt:lpstr>SKLOP A - Upravičeni stroški</vt:lpstr>
      <vt:lpstr>SKLOP A - Upravičeni stroški</vt:lpstr>
      <vt:lpstr>SKLOP A – predplačilo</vt:lpstr>
      <vt:lpstr>Sklop A – razpoložljiva sredstva</vt:lpstr>
      <vt:lpstr>SKLOP A – finančni načrt</vt:lpstr>
      <vt:lpstr>Sklop A – finančni načrt</vt:lpstr>
      <vt:lpstr>Sklop A – izplačilo sredstev</vt:lpstr>
      <vt:lpstr>SKLOP A – pogoji za kandidiranje na razpisu </vt:lpstr>
      <vt:lpstr>PowerPointova predstavitev</vt:lpstr>
      <vt:lpstr>PowerPointova predstavitev</vt:lpstr>
      <vt:lpstr>PowerPointova predstavitev</vt:lpstr>
      <vt:lpstr>SKLOP A – pogoji za kandidiranje na razpisu </vt:lpstr>
      <vt:lpstr>SKLOP A – merila za izbor projekta</vt:lpstr>
      <vt:lpstr>SKLOP A – merila za izbor projekta</vt:lpstr>
      <vt:lpstr>SKLOP A – merila za izbor projekta</vt:lpstr>
      <vt:lpstr>SKLOP A – merila za izbor projekta</vt:lpstr>
      <vt:lpstr>SKLOP A – merila za izbor projekta</vt:lpstr>
      <vt:lpstr>SKLOP A – merila za izbor projekta</vt:lpstr>
      <vt:lpstr>SKLOP A – merila za izbor projekta</vt:lpstr>
      <vt:lpstr>SKLOP A – Dodatne zahteve</vt:lpstr>
      <vt:lpstr>Sklop A – razpisna dokumentacija</vt:lpstr>
      <vt:lpstr>Sklop A – Formalno popolna vloga</vt:lpstr>
      <vt:lpstr>SKLOP A – postopek izbora projekta</vt:lpstr>
      <vt:lpstr>PowerPointova predstavitev</vt:lpstr>
      <vt:lpstr>SKLOP B – pilotni projekti</vt:lpstr>
      <vt:lpstr>SKLOP B – aktivnosti pilotnega projekta </vt:lpstr>
      <vt:lpstr>SKLOP B – aktivnosti pilotnega projekta </vt:lpstr>
      <vt:lpstr>SKLOP B – aktivnosti pilotnega projekta </vt:lpstr>
      <vt:lpstr>SKLOP B – aktivnosti pilotnega projekta </vt:lpstr>
      <vt:lpstr>SKLOP B – kazalniki</vt:lpstr>
      <vt:lpstr>PowerPointova predstavitev</vt:lpstr>
      <vt:lpstr>PowerPointova predstavitev</vt:lpstr>
      <vt:lpstr>PowerPointova predstavitev</vt:lpstr>
      <vt:lpstr>SKLOP B – upravičeni stroški</vt:lpstr>
      <vt:lpstr>SKLOP B – upravičeni stroški</vt:lpstr>
      <vt:lpstr>SKLOP B – predplačilo</vt:lpstr>
      <vt:lpstr>SKLOP B – razpoložljiva sredstva </vt:lpstr>
      <vt:lpstr>SKLOP B – finančni načrt – TABELA I. </vt:lpstr>
      <vt:lpstr>SKLOP B – finančni načrt – TABELA II. </vt:lpstr>
      <vt:lpstr>SKLOP B – finančni načrt – TABELA II. </vt:lpstr>
      <vt:lpstr>Sklop B – izplačilo sredstev</vt:lpstr>
      <vt:lpstr>SKLOP B – pogoji za kandidiranje na razpisu </vt:lpstr>
      <vt:lpstr>PowerPointova predstavitev</vt:lpstr>
      <vt:lpstr>SKLOP B – pogoji za kandidiranje na razpisu </vt:lpstr>
      <vt:lpstr>SKLOP B – merila za izbor projekta</vt:lpstr>
      <vt:lpstr>SKLOP B – merila za izbor projekta</vt:lpstr>
      <vt:lpstr>SKLOP B – merila za izbor projekta</vt:lpstr>
      <vt:lpstr>SKLOP B – merila za izbor projekta</vt:lpstr>
      <vt:lpstr>SKLOP B – merila za izbor projekta</vt:lpstr>
      <vt:lpstr>SKLOP B – Dodatne zahteve</vt:lpstr>
      <vt:lpstr>Sklop B – razpisna dokumentacija</vt:lpstr>
      <vt:lpstr>Sklop B – Formalno popolna vloga</vt:lpstr>
      <vt:lpstr>SKLOP B – postopek izbora projektov</vt:lpstr>
      <vt:lpstr>PowerPointova predstavitev</vt:lpstr>
      <vt:lpstr>Način in rok za oddajo vlog (sklop A in sklop B)</vt:lpstr>
      <vt:lpstr>Način in rok za oddajo vlog (sklop A in sklop B)</vt:lpstr>
      <vt:lpstr>PowerPointova predstavitev</vt:lpstr>
      <vt:lpstr>PowerPointova predstavitev</vt:lpstr>
      <vt:lpstr>Dostop do javnega razpisa in razpisne dokumentacije</vt:lpstr>
      <vt:lpstr>Časovnica </vt:lpstr>
      <vt:lpstr>Dodatna vprašanja</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RAZPIS „Z MLADINSKIM DELOM PROTI PREKARNOSTI MLADIH“  DRUGI POSVET</dc:title>
  <dc:creator>Natalija Ravnikar</dc:creator>
  <cp:lastModifiedBy>Natalija Ravnikar</cp:lastModifiedBy>
  <cp:revision>383</cp:revision>
  <cp:lastPrinted>2023-11-15T16:19:30Z</cp:lastPrinted>
  <dcterms:created xsi:type="dcterms:W3CDTF">2023-06-05T07:43:38Z</dcterms:created>
  <dcterms:modified xsi:type="dcterms:W3CDTF">2023-11-22T13:47:07Z</dcterms:modified>
</cp:coreProperties>
</file>