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5" r:id="rId1"/>
    <p:sldMasterId id="2147484249" r:id="rId2"/>
  </p:sldMasterIdLst>
  <p:notesMasterIdLst>
    <p:notesMasterId r:id="rId37"/>
  </p:notesMasterIdLst>
  <p:sldIdLst>
    <p:sldId id="258" r:id="rId3"/>
    <p:sldId id="359" r:id="rId4"/>
    <p:sldId id="263" r:id="rId5"/>
    <p:sldId id="356" r:id="rId6"/>
    <p:sldId id="261" r:id="rId7"/>
    <p:sldId id="348" r:id="rId8"/>
    <p:sldId id="357" r:id="rId9"/>
    <p:sldId id="358" r:id="rId10"/>
    <p:sldId id="265" r:id="rId11"/>
    <p:sldId id="267" r:id="rId12"/>
    <p:sldId id="269" r:id="rId13"/>
    <p:sldId id="271" r:id="rId14"/>
    <p:sldId id="259" r:id="rId15"/>
    <p:sldId id="278" r:id="rId16"/>
    <p:sldId id="282" r:id="rId17"/>
    <p:sldId id="276" r:id="rId18"/>
    <p:sldId id="280" r:id="rId19"/>
    <p:sldId id="345" r:id="rId20"/>
    <p:sldId id="284" r:id="rId21"/>
    <p:sldId id="309" r:id="rId22"/>
    <p:sldId id="262" r:id="rId23"/>
    <p:sldId id="310" r:id="rId24"/>
    <p:sldId id="313" r:id="rId25"/>
    <p:sldId id="336" r:id="rId26"/>
    <p:sldId id="351" r:id="rId27"/>
    <p:sldId id="353" r:id="rId28"/>
    <p:sldId id="316" r:id="rId29"/>
    <p:sldId id="321" r:id="rId30"/>
    <p:sldId id="327" r:id="rId31"/>
    <p:sldId id="328" r:id="rId32"/>
    <p:sldId id="331" r:id="rId33"/>
    <p:sldId id="332" r:id="rId34"/>
    <p:sldId id="333" r:id="rId35"/>
    <p:sldId id="456" r:id="rId36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4C0E40-08FB-4C63-9667-859AEEDA7676}" type="doc">
      <dgm:prSet loTypeId="urn:microsoft.com/office/officeart/2005/8/layout/hierarchy6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23834D1E-49EE-463D-864E-C9D198FF53E0}">
      <dgm:prSet phldrT="[besedilo]"/>
      <dgm:spPr/>
      <dgm:t>
        <a:bodyPr/>
        <a:lstStyle/>
        <a:p>
          <a:r>
            <a:rPr lang="sl-SI" dirty="0">
              <a:solidFill>
                <a:schemeClr val="tx1"/>
              </a:solidFill>
            </a:rPr>
            <a:t>SEKTOR DRŽAVA</a:t>
          </a:r>
        </a:p>
      </dgm:t>
    </dgm:pt>
    <dgm:pt modelId="{4EDDEADC-C9D7-4B2F-9ABB-978EBB5E8DB5}" type="parTrans" cxnId="{51D5FBA9-C58E-42CE-B1B9-FF5F523019CF}">
      <dgm:prSet/>
      <dgm:spPr/>
      <dgm:t>
        <a:bodyPr/>
        <a:lstStyle/>
        <a:p>
          <a:endParaRPr lang="sl-SI"/>
        </a:p>
      </dgm:t>
    </dgm:pt>
    <dgm:pt modelId="{24BC04EF-37D6-42A5-A4BE-10681F666FD5}" type="sibTrans" cxnId="{51D5FBA9-C58E-42CE-B1B9-FF5F523019CF}">
      <dgm:prSet/>
      <dgm:spPr/>
      <dgm:t>
        <a:bodyPr/>
        <a:lstStyle/>
        <a:p>
          <a:endParaRPr lang="sl-SI"/>
        </a:p>
      </dgm:t>
    </dgm:pt>
    <dgm:pt modelId="{83112A08-4E8A-490F-83CD-399A50EA9D09}" type="asst">
      <dgm:prSet phldrT="[besedilo]" custT="1"/>
      <dgm:spPr/>
      <dgm:t>
        <a:bodyPr/>
        <a:lstStyle/>
        <a:p>
          <a:r>
            <a:rPr lang="sl-SI" sz="1000" dirty="0">
              <a:solidFill>
                <a:schemeClr val="tx1"/>
              </a:solidFill>
            </a:rPr>
            <a:t>ENOTNE CENTRALNE RAVNI DRŽAVE</a:t>
          </a:r>
        </a:p>
      </dgm:t>
    </dgm:pt>
    <dgm:pt modelId="{5E571D9E-89EA-4CBC-A9AE-C47CF598D86C}" type="parTrans" cxnId="{F975E72E-F1D4-4620-9652-4E870CEC25FB}">
      <dgm:prSet/>
      <dgm:spPr/>
      <dgm:t>
        <a:bodyPr/>
        <a:lstStyle/>
        <a:p>
          <a:endParaRPr lang="sl-SI"/>
        </a:p>
      </dgm:t>
    </dgm:pt>
    <dgm:pt modelId="{078E4919-EF09-4F58-BF0A-0CD62C07207B}" type="sibTrans" cxnId="{F975E72E-F1D4-4620-9652-4E870CEC25FB}">
      <dgm:prSet/>
      <dgm:spPr/>
      <dgm:t>
        <a:bodyPr/>
        <a:lstStyle/>
        <a:p>
          <a:endParaRPr lang="sl-SI"/>
        </a:p>
      </dgm:t>
    </dgm:pt>
    <dgm:pt modelId="{C6EF315C-C266-432D-A358-165625AF4BC5}">
      <dgm:prSet phldrT="[besedilo]" custT="1"/>
      <dgm:spPr/>
      <dgm:t>
        <a:bodyPr/>
        <a:lstStyle/>
        <a:p>
          <a:r>
            <a:rPr lang="sl-SI" sz="1000" dirty="0">
              <a:solidFill>
                <a:schemeClr val="tx1"/>
              </a:solidFill>
            </a:rPr>
            <a:t>ENOTE LOKALNE RAVNI DRŽAVE</a:t>
          </a:r>
        </a:p>
      </dgm:t>
    </dgm:pt>
    <dgm:pt modelId="{8530234C-A627-4B6F-A704-E9850BAE4372}" type="parTrans" cxnId="{52D9635A-F039-4DD4-8F7F-994AC15F6D28}">
      <dgm:prSet/>
      <dgm:spPr/>
      <dgm:t>
        <a:bodyPr/>
        <a:lstStyle/>
        <a:p>
          <a:endParaRPr lang="sl-SI"/>
        </a:p>
      </dgm:t>
    </dgm:pt>
    <dgm:pt modelId="{D47C7FB5-629A-4ED1-B08A-743109A2FA77}" type="sibTrans" cxnId="{52D9635A-F039-4DD4-8F7F-994AC15F6D28}">
      <dgm:prSet/>
      <dgm:spPr/>
      <dgm:t>
        <a:bodyPr/>
        <a:lstStyle/>
        <a:p>
          <a:endParaRPr lang="sl-SI"/>
        </a:p>
      </dgm:t>
    </dgm:pt>
    <dgm:pt modelId="{A015087B-C2BA-4454-8126-75B77FAB4A8B}">
      <dgm:prSet phldrT="[besedilo]" custT="1"/>
      <dgm:spPr/>
      <dgm:t>
        <a:bodyPr/>
        <a:lstStyle/>
        <a:p>
          <a:r>
            <a:rPr lang="sl-SI" sz="1000" dirty="0">
              <a:solidFill>
                <a:schemeClr val="tx1"/>
              </a:solidFill>
            </a:rPr>
            <a:t>SKLADI SOCIALNEGA ZAVAROVANJA</a:t>
          </a:r>
        </a:p>
      </dgm:t>
    </dgm:pt>
    <dgm:pt modelId="{7A1E871B-0547-47A9-890E-5F7E0AFDDC54}" type="parTrans" cxnId="{05CEB8DB-5FE2-485E-B2F9-7988CED019D9}">
      <dgm:prSet/>
      <dgm:spPr/>
      <dgm:t>
        <a:bodyPr/>
        <a:lstStyle/>
        <a:p>
          <a:endParaRPr lang="sl-SI"/>
        </a:p>
      </dgm:t>
    </dgm:pt>
    <dgm:pt modelId="{7FCB90DF-4F28-432F-A3BC-711587BE8DA6}" type="sibTrans" cxnId="{05CEB8DB-5FE2-485E-B2F9-7988CED019D9}">
      <dgm:prSet/>
      <dgm:spPr/>
      <dgm:t>
        <a:bodyPr/>
        <a:lstStyle/>
        <a:p>
          <a:endParaRPr lang="sl-SI"/>
        </a:p>
      </dgm:t>
    </dgm:pt>
    <dgm:pt modelId="{7F6C2B78-4DCC-4B4D-B1DC-9C507B172E80}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Zavod za pokojninsko in invalidsko zavarovanje</a:t>
          </a:r>
        </a:p>
      </dgm:t>
    </dgm:pt>
    <dgm:pt modelId="{D295604F-2E5C-4542-9476-E6165FC9C398}" type="parTrans" cxnId="{D4D235F8-62BC-414B-B16A-ADA4B0B9EEBB}">
      <dgm:prSet/>
      <dgm:spPr/>
      <dgm:t>
        <a:bodyPr/>
        <a:lstStyle/>
        <a:p>
          <a:endParaRPr lang="sl-SI"/>
        </a:p>
      </dgm:t>
    </dgm:pt>
    <dgm:pt modelId="{07F436EA-5D35-44C0-B3E0-8C6669989139}" type="sibTrans" cxnId="{D4D235F8-62BC-414B-B16A-ADA4B0B9EEBB}">
      <dgm:prSet/>
      <dgm:spPr/>
      <dgm:t>
        <a:bodyPr/>
        <a:lstStyle/>
        <a:p>
          <a:endParaRPr lang="sl-SI"/>
        </a:p>
      </dgm:t>
    </dgm:pt>
    <dgm:pt modelId="{B9A0C16E-9354-43EB-A951-F63C97375F7A}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Neposredni uporabniki proračunov občin</a:t>
          </a:r>
        </a:p>
      </dgm:t>
    </dgm:pt>
    <dgm:pt modelId="{4892B0B4-79FE-4826-9A04-1B0655148C16}" type="parTrans" cxnId="{83591548-77FE-42FD-8522-A1E17CCEF2CB}">
      <dgm:prSet/>
      <dgm:spPr/>
      <dgm:t>
        <a:bodyPr/>
        <a:lstStyle/>
        <a:p>
          <a:endParaRPr lang="sl-SI"/>
        </a:p>
      </dgm:t>
    </dgm:pt>
    <dgm:pt modelId="{A386B28E-98B7-4590-A15D-4168EC5FBADC}" type="sibTrans" cxnId="{83591548-77FE-42FD-8522-A1E17CCEF2CB}">
      <dgm:prSet/>
      <dgm:spPr/>
      <dgm:t>
        <a:bodyPr/>
        <a:lstStyle/>
        <a:p>
          <a:endParaRPr lang="sl-SI"/>
        </a:p>
      </dgm:t>
    </dgm:pt>
    <dgm:pt modelId="{91B33258-9BE8-4A6B-833C-67B2E005436F}" type="asst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Neposredni uporabniki državnega pror</a:t>
          </a:r>
          <a:r>
            <a:rPr lang="sl-SI" sz="800" b="1" dirty="0">
              <a:solidFill>
                <a:schemeClr val="tx1"/>
              </a:solidFill>
            </a:rPr>
            <a:t>a</a:t>
          </a:r>
          <a:r>
            <a:rPr lang="sl-SI" sz="800" dirty="0">
              <a:solidFill>
                <a:schemeClr val="tx1"/>
              </a:solidFill>
            </a:rPr>
            <a:t>čuna</a:t>
          </a:r>
        </a:p>
      </dgm:t>
    </dgm:pt>
    <dgm:pt modelId="{B916654D-83BB-40EF-A0E5-5135345787C5}" type="parTrans" cxnId="{11120FED-AF79-42D8-9DD6-23E7A96FD2B5}">
      <dgm:prSet/>
      <dgm:spPr/>
      <dgm:t>
        <a:bodyPr/>
        <a:lstStyle/>
        <a:p>
          <a:endParaRPr lang="sl-SI"/>
        </a:p>
      </dgm:t>
    </dgm:pt>
    <dgm:pt modelId="{E50CC9DC-7898-486D-AC22-40595C7C374A}" type="sibTrans" cxnId="{11120FED-AF79-42D8-9DD6-23E7A96FD2B5}">
      <dgm:prSet/>
      <dgm:spPr/>
      <dgm:t>
        <a:bodyPr/>
        <a:lstStyle/>
        <a:p>
          <a:endParaRPr lang="sl-SI"/>
        </a:p>
      </dgm:t>
    </dgm:pt>
    <dgm:pt modelId="{1C9CE477-9A4D-4936-909B-44E11AB57E9F}" type="asst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Javni skladi države</a:t>
          </a:r>
        </a:p>
      </dgm:t>
    </dgm:pt>
    <dgm:pt modelId="{E7185D99-5042-4348-AD34-FDEC15215F93}" type="parTrans" cxnId="{CBF4D2EA-B086-4935-A640-F3A60AB11C77}">
      <dgm:prSet/>
      <dgm:spPr/>
      <dgm:t>
        <a:bodyPr/>
        <a:lstStyle/>
        <a:p>
          <a:endParaRPr lang="sl-SI"/>
        </a:p>
      </dgm:t>
    </dgm:pt>
    <dgm:pt modelId="{19119EF7-6A21-4448-B0C9-B14F43733EDD}" type="sibTrans" cxnId="{CBF4D2EA-B086-4935-A640-F3A60AB11C77}">
      <dgm:prSet/>
      <dgm:spPr/>
      <dgm:t>
        <a:bodyPr/>
        <a:lstStyle/>
        <a:p>
          <a:endParaRPr lang="sl-SI"/>
        </a:p>
      </dgm:t>
    </dgm:pt>
    <dgm:pt modelId="{DA114E6A-C9A2-4CEB-B55C-0872F321CF27}" type="asst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Posredni proračunski uporabniki centralne ravni države</a:t>
          </a:r>
        </a:p>
      </dgm:t>
    </dgm:pt>
    <dgm:pt modelId="{4BE92285-DCEA-4694-B93F-EBF6CB447D9A}" type="parTrans" cxnId="{ADE934B2-4EAC-4959-9D7F-EA65CE0F9F76}">
      <dgm:prSet/>
      <dgm:spPr/>
      <dgm:t>
        <a:bodyPr/>
        <a:lstStyle/>
        <a:p>
          <a:endParaRPr lang="sl-SI"/>
        </a:p>
      </dgm:t>
    </dgm:pt>
    <dgm:pt modelId="{263AAD95-1DE3-4743-905E-AACCB60D9F69}" type="sibTrans" cxnId="{ADE934B2-4EAC-4959-9D7F-EA65CE0F9F76}">
      <dgm:prSet/>
      <dgm:spPr/>
      <dgm:t>
        <a:bodyPr/>
        <a:lstStyle/>
        <a:p>
          <a:endParaRPr lang="sl-SI"/>
        </a:p>
      </dgm:t>
    </dgm:pt>
    <dgm:pt modelId="{29B5579A-1590-4C8F-98AD-4A341A7BD037}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Javni skladi občin</a:t>
          </a:r>
        </a:p>
      </dgm:t>
    </dgm:pt>
    <dgm:pt modelId="{CF3CA46B-6109-45C6-80BD-4643523379B7}" type="parTrans" cxnId="{A4C17470-4DCD-4FB7-A07D-73D1ABD229CB}">
      <dgm:prSet/>
      <dgm:spPr/>
      <dgm:t>
        <a:bodyPr/>
        <a:lstStyle/>
        <a:p>
          <a:endParaRPr lang="sl-SI"/>
        </a:p>
      </dgm:t>
    </dgm:pt>
    <dgm:pt modelId="{F183F68E-FDD9-47B8-A86D-C11E825D2533}" type="sibTrans" cxnId="{A4C17470-4DCD-4FB7-A07D-73D1ABD229CB}">
      <dgm:prSet/>
      <dgm:spPr/>
      <dgm:t>
        <a:bodyPr/>
        <a:lstStyle/>
        <a:p>
          <a:endParaRPr lang="sl-SI"/>
        </a:p>
      </dgm:t>
    </dgm:pt>
    <dgm:pt modelId="{0ADEFB17-C32B-445A-A4A1-BEC419702B33}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Posredni proračunski  uporabniki lokalne ravni </a:t>
          </a:r>
        </a:p>
      </dgm:t>
    </dgm:pt>
    <dgm:pt modelId="{3AF93DB0-04AD-42BA-9879-08DA9547C674}" type="parTrans" cxnId="{EBDA8B55-E0E2-4112-88BE-BF6FDB606D37}">
      <dgm:prSet/>
      <dgm:spPr/>
      <dgm:t>
        <a:bodyPr/>
        <a:lstStyle/>
        <a:p>
          <a:endParaRPr lang="sl-SI"/>
        </a:p>
      </dgm:t>
    </dgm:pt>
    <dgm:pt modelId="{C22F2A7E-9A7B-49EA-A7E9-23328A605554}" type="sibTrans" cxnId="{EBDA8B55-E0E2-4112-88BE-BF6FDB606D37}">
      <dgm:prSet/>
      <dgm:spPr/>
      <dgm:t>
        <a:bodyPr/>
        <a:lstStyle/>
        <a:p>
          <a:endParaRPr lang="sl-SI"/>
        </a:p>
      </dgm:t>
    </dgm:pt>
    <dgm:pt modelId="{4B526756-C59F-4456-89F3-74A9BB811086}">
      <dgm:prSet phldrT="[besedilo]" custT="1"/>
      <dgm:spPr/>
      <dgm:t>
        <a:bodyPr/>
        <a:lstStyle/>
        <a:p>
          <a:r>
            <a:rPr lang="sl-SI" sz="800" dirty="0">
              <a:solidFill>
                <a:schemeClr val="tx1"/>
              </a:solidFill>
            </a:rPr>
            <a:t>Zavod za zdravstveno zavarovanje Slovenije</a:t>
          </a:r>
        </a:p>
      </dgm:t>
    </dgm:pt>
    <dgm:pt modelId="{C446F89E-7ABC-4D47-B037-473CFA4420EC}" type="parTrans" cxnId="{E343449B-7A35-45C4-AF9A-5ADCDCEE0CB0}">
      <dgm:prSet/>
      <dgm:spPr/>
      <dgm:t>
        <a:bodyPr/>
        <a:lstStyle/>
        <a:p>
          <a:endParaRPr lang="sl-SI"/>
        </a:p>
      </dgm:t>
    </dgm:pt>
    <dgm:pt modelId="{B46A754D-8003-4938-A846-46CC9828A0F8}" type="sibTrans" cxnId="{E343449B-7A35-45C4-AF9A-5ADCDCEE0CB0}">
      <dgm:prSet/>
      <dgm:spPr/>
      <dgm:t>
        <a:bodyPr/>
        <a:lstStyle/>
        <a:p>
          <a:endParaRPr lang="sl-SI"/>
        </a:p>
      </dgm:t>
    </dgm:pt>
    <dgm:pt modelId="{F4EB1371-459F-4C97-AE2F-7A7B855DE4FA}" type="pres">
      <dgm:prSet presAssocID="{024C0E40-08FB-4C63-9667-859AEEDA767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72A4CBD-861E-43F5-BF1D-42CF47EB9E56}" type="pres">
      <dgm:prSet presAssocID="{024C0E40-08FB-4C63-9667-859AEEDA7676}" presName="hierFlow" presStyleCnt="0"/>
      <dgm:spPr/>
    </dgm:pt>
    <dgm:pt modelId="{67BFBA30-DB7D-4A55-AFE6-483F426324DA}" type="pres">
      <dgm:prSet presAssocID="{024C0E40-08FB-4C63-9667-859AEEDA767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AB3FE63-B694-4C30-8261-FC74B2473491}" type="pres">
      <dgm:prSet presAssocID="{23834D1E-49EE-463D-864E-C9D198FF53E0}" presName="Name14" presStyleCnt="0"/>
      <dgm:spPr/>
    </dgm:pt>
    <dgm:pt modelId="{EA51C527-1FE9-4110-B7BE-8FECB828CEB3}" type="pres">
      <dgm:prSet presAssocID="{23834D1E-49EE-463D-864E-C9D198FF53E0}" presName="level1Shape" presStyleLbl="node0" presStyleIdx="0" presStyleCnt="1" custScaleY="25998">
        <dgm:presLayoutVars>
          <dgm:chPref val="3"/>
        </dgm:presLayoutVars>
      </dgm:prSet>
      <dgm:spPr/>
    </dgm:pt>
    <dgm:pt modelId="{3F805DC4-A6F4-4D08-98E1-07C6D7E6EF8E}" type="pres">
      <dgm:prSet presAssocID="{23834D1E-49EE-463D-864E-C9D198FF53E0}" presName="hierChild2" presStyleCnt="0"/>
      <dgm:spPr/>
    </dgm:pt>
    <dgm:pt modelId="{D8CFA129-54E2-4C65-AFFF-C0D16C4DADBD}" type="pres">
      <dgm:prSet presAssocID="{5E571D9E-89EA-4CBC-A9AE-C47CF598D86C}" presName="Name19" presStyleLbl="parChTrans1D2" presStyleIdx="0" presStyleCnt="3"/>
      <dgm:spPr/>
    </dgm:pt>
    <dgm:pt modelId="{B86905E8-DEFF-450D-98AF-2C02CEF55926}" type="pres">
      <dgm:prSet presAssocID="{83112A08-4E8A-490F-83CD-399A50EA9D09}" presName="Name21" presStyleCnt="0"/>
      <dgm:spPr/>
    </dgm:pt>
    <dgm:pt modelId="{30609AF9-B44D-4CBF-8CF7-8C1533DA1BB7}" type="pres">
      <dgm:prSet presAssocID="{83112A08-4E8A-490F-83CD-399A50EA9D09}" presName="level2Shape" presStyleLbl="asst1" presStyleIdx="0" presStyleCnt="4" custScaleY="68596"/>
      <dgm:spPr/>
    </dgm:pt>
    <dgm:pt modelId="{1ED97070-C488-4890-9096-FDB96B4F26A0}" type="pres">
      <dgm:prSet presAssocID="{83112A08-4E8A-490F-83CD-399A50EA9D09}" presName="hierChild3" presStyleCnt="0"/>
      <dgm:spPr/>
    </dgm:pt>
    <dgm:pt modelId="{16FDDE4C-2E65-4A63-A21B-41F1D4643720}" type="pres">
      <dgm:prSet presAssocID="{B916654D-83BB-40EF-A0E5-5135345787C5}" presName="Name19" presStyleLbl="parChTrans1D3" presStyleIdx="0" presStyleCnt="3"/>
      <dgm:spPr/>
    </dgm:pt>
    <dgm:pt modelId="{1DD368CE-6D22-4E58-A551-F266CB175F9E}" type="pres">
      <dgm:prSet presAssocID="{91B33258-9BE8-4A6B-833C-67B2E005436F}" presName="Name21" presStyleCnt="0"/>
      <dgm:spPr/>
    </dgm:pt>
    <dgm:pt modelId="{705197FE-F749-4087-89CB-8079A4207382}" type="pres">
      <dgm:prSet presAssocID="{91B33258-9BE8-4A6B-833C-67B2E005436F}" presName="level2Shape" presStyleLbl="asst1" presStyleIdx="1" presStyleCnt="4" custScaleY="58053"/>
      <dgm:spPr/>
    </dgm:pt>
    <dgm:pt modelId="{E96FB79B-0997-4846-809A-B16E2BBB0AF1}" type="pres">
      <dgm:prSet presAssocID="{91B33258-9BE8-4A6B-833C-67B2E005436F}" presName="hierChild3" presStyleCnt="0"/>
      <dgm:spPr/>
    </dgm:pt>
    <dgm:pt modelId="{28C42950-1509-417F-B5D1-D3439480E842}" type="pres">
      <dgm:prSet presAssocID="{E7185D99-5042-4348-AD34-FDEC15215F93}" presName="Name19" presStyleLbl="parChTrans1D4" presStyleIdx="0" presStyleCnt="5"/>
      <dgm:spPr/>
    </dgm:pt>
    <dgm:pt modelId="{826621C2-81AA-42F6-8671-55059320CE73}" type="pres">
      <dgm:prSet presAssocID="{1C9CE477-9A4D-4936-909B-44E11AB57E9F}" presName="Name21" presStyleCnt="0"/>
      <dgm:spPr/>
    </dgm:pt>
    <dgm:pt modelId="{1677F515-F5BD-4E1E-9D96-B44704270061}" type="pres">
      <dgm:prSet presAssocID="{1C9CE477-9A4D-4936-909B-44E11AB57E9F}" presName="level2Shape" presStyleLbl="asst1" presStyleIdx="2" presStyleCnt="4" custScaleY="29974"/>
      <dgm:spPr/>
    </dgm:pt>
    <dgm:pt modelId="{824C38A9-36E4-4834-A93C-A70D7006335F}" type="pres">
      <dgm:prSet presAssocID="{1C9CE477-9A4D-4936-909B-44E11AB57E9F}" presName="hierChild3" presStyleCnt="0"/>
      <dgm:spPr/>
    </dgm:pt>
    <dgm:pt modelId="{BB53C630-2F5E-441B-8603-0C1519516543}" type="pres">
      <dgm:prSet presAssocID="{4BE92285-DCEA-4694-B93F-EBF6CB447D9A}" presName="Name19" presStyleLbl="parChTrans1D4" presStyleIdx="1" presStyleCnt="5"/>
      <dgm:spPr/>
    </dgm:pt>
    <dgm:pt modelId="{C724319D-C702-49E0-A14B-6FA47E8A93D8}" type="pres">
      <dgm:prSet presAssocID="{DA114E6A-C9A2-4CEB-B55C-0872F321CF27}" presName="Name21" presStyleCnt="0"/>
      <dgm:spPr/>
    </dgm:pt>
    <dgm:pt modelId="{676776DE-3F51-4D1B-9ED0-D31C0186B873}" type="pres">
      <dgm:prSet presAssocID="{DA114E6A-C9A2-4CEB-B55C-0872F321CF27}" presName="level2Shape" presStyleLbl="asst1" presStyleIdx="3" presStyleCnt="4" custScaleY="39819"/>
      <dgm:spPr/>
    </dgm:pt>
    <dgm:pt modelId="{ABA79613-DE44-4C81-AE79-F82BC3FF22C3}" type="pres">
      <dgm:prSet presAssocID="{DA114E6A-C9A2-4CEB-B55C-0872F321CF27}" presName="hierChild3" presStyleCnt="0"/>
      <dgm:spPr/>
    </dgm:pt>
    <dgm:pt modelId="{043C7FF5-A127-488D-8C73-D917DA436B12}" type="pres">
      <dgm:prSet presAssocID="{8530234C-A627-4B6F-A704-E9850BAE4372}" presName="Name19" presStyleLbl="parChTrans1D2" presStyleIdx="1" presStyleCnt="3"/>
      <dgm:spPr/>
    </dgm:pt>
    <dgm:pt modelId="{3E3BECED-8737-41DE-90A7-59730BC297FC}" type="pres">
      <dgm:prSet presAssocID="{C6EF315C-C266-432D-A358-165625AF4BC5}" presName="Name21" presStyleCnt="0"/>
      <dgm:spPr/>
    </dgm:pt>
    <dgm:pt modelId="{E99F0DB3-3E39-4F16-9442-CF332B4D99D1}" type="pres">
      <dgm:prSet presAssocID="{C6EF315C-C266-432D-A358-165625AF4BC5}" presName="level2Shape" presStyleLbl="node2" presStyleIdx="0" presStyleCnt="2" custScaleY="74102"/>
      <dgm:spPr/>
    </dgm:pt>
    <dgm:pt modelId="{A5FD57FF-208E-4B76-B80E-12E776347229}" type="pres">
      <dgm:prSet presAssocID="{C6EF315C-C266-432D-A358-165625AF4BC5}" presName="hierChild3" presStyleCnt="0"/>
      <dgm:spPr/>
    </dgm:pt>
    <dgm:pt modelId="{5B776994-0A27-4167-840C-05D4A56C11DE}" type="pres">
      <dgm:prSet presAssocID="{4892B0B4-79FE-4826-9A04-1B0655148C16}" presName="Name19" presStyleLbl="parChTrans1D3" presStyleIdx="1" presStyleCnt="3"/>
      <dgm:spPr/>
    </dgm:pt>
    <dgm:pt modelId="{49296F36-1DD7-479E-A1BF-447D46A7727F}" type="pres">
      <dgm:prSet presAssocID="{B9A0C16E-9354-43EB-A951-F63C97375F7A}" presName="Name21" presStyleCnt="0"/>
      <dgm:spPr/>
    </dgm:pt>
    <dgm:pt modelId="{DC51D240-F40D-41F9-98FF-FEA7D851DC05}" type="pres">
      <dgm:prSet presAssocID="{B9A0C16E-9354-43EB-A951-F63C97375F7A}" presName="level2Shape" presStyleLbl="node3" presStyleIdx="0" presStyleCnt="2" custScaleY="44767"/>
      <dgm:spPr/>
    </dgm:pt>
    <dgm:pt modelId="{F0E416A2-1F22-474C-8D4E-C2E8F14643B8}" type="pres">
      <dgm:prSet presAssocID="{B9A0C16E-9354-43EB-A951-F63C97375F7A}" presName="hierChild3" presStyleCnt="0"/>
      <dgm:spPr/>
    </dgm:pt>
    <dgm:pt modelId="{46DF7382-EB54-4D3F-AAEA-2B16597D6D76}" type="pres">
      <dgm:prSet presAssocID="{CF3CA46B-6109-45C6-80BD-4643523379B7}" presName="Name19" presStyleLbl="parChTrans1D4" presStyleIdx="2" presStyleCnt="5"/>
      <dgm:spPr/>
    </dgm:pt>
    <dgm:pt modelId="{0899A1DD-7951-44DB-8596-9E154EA730F1}" type="pres">
      <dgm:prSet presAssocID="{29B5579A-1590-4C8F-98AD-4A341A7BD037}" presName="Name21" presStyleCnt="0"/>
      <dgm:spPr/>
    </dgm:pt>
    <dgm:pt modelId="{5E3D1070-1A40-4616-886F-1BB6C4C713C0}" type="pres">
      <dgm:prSet presAssocID="{29B5579A-1590-4C8F-98AD-4A341A7BD037}" presName="level2Shape" presStyleLbl="node4" presStyleIdx="0" presStyleCnt="3" custScaleY="28449"/>
      <dgm:spPr/>
    </dgm:pt>
    <dgm:pt modelId="{33A6D7F6-D586-4380-A550-2488E35A4D2B}" type="pres">
      <dgm:prSet presAssocID="{29B5579A-1590-4C8F-98AD-4A341A7BD037}" presName="hierChild3" presStyleCnt="0"/>
      <dgm:spPr/>
    </dgm:pt>
    <dgm:pt modelId="{659F577C-66E4-44B0-A881-1FA7F0AE09AE}" type="pres">
      <dgm:prSet presAssocID="{3AF93DB0-04AD-42BA-9879-08DA9547C674}" presName="Name19" presStyleLbl="parChTrans1D4" presStyleIdx="3" presStyleCnt="5"/>
      <dgm:spPr/>
    </dgm:pt>
    <dgm:pt modelId="{483B1F29-7E81-4B86-A5D3-D37D45DE8AF9}" type="pres">
      <dgm:prSet presAssocID="{0ADEFB17-C32B-445A-A4A1-BEC419702B33}" presName="Name21" presStyleCnt="0"/>
      <dgm:spPr/>
    </dgm:pt>
    <dgm:pt modelId="{5EBD84AF-5D35-480C-9C26-C68979F20D83}" type="pres">
      <dgm:prSet presAssocID="{0ADEFB17-C32B-445A-A4A1-BEC419702B33}" presName="level2Shape" presStyleLbl="node4" presStyleIdx="1" presStyleCnt="3" custScaleY="41079"/>
      <dgm:spPr/>
    </dgm:pt>
    <dgm:pt modelId="{060CF1F8-2451-49DB-B1AE-134E5C6D8DF8}" type="pres">
      <dgm:prSet presAssocID="{0ADEFB17-C32B-445A-A4A1-BEC419702B33}" presName="hierChild3" presStyleCnt="0"/>
      <dgm:spPr/>
    </dgm:pt>
    <dgm:pt modelId="{9ADE3E2B-125D-4E25-9D46-E0ED18A6908C}" type="pres">
      <dgm:prSet presAssocID="{7A1E871B-0547-47A9-890E-5F7E0AFDDC54}" presName="Name19" presStyleLbl="parChTrans1D2" presStyleIdx="2" presStyleCnt="3"/>
      <dgm:spPr/>
    </dgm:pt>
    <dgm:pt modelId="{5F505718-0BF2-43CF-90C1-20B8F65082C8}" type="pres">
      <dgm:prSet presAssocID="{A015087B-C2BA-4454-8126-75B77FAB4A8B}" presName="Name21" presStyleCnt="0"/>
      <dgm:spPr/>
    </dgm:pt>
    <dgm:pt modelId="{DE131BE4-8FEF-4FD8-AD7C-14C7EFDA0F9C}" type="pres">
      <dgm:prSet presAssocID="{A015087B-C2BA-4454-8126-75B77FAB4A8B}" presName="level2Shape" presStyleLbl="node2" presStyleIdx="1" presStyleCnt="2" custScaleY="83513"/>
      <dgm:spPr/>
    </dgm:pt>
    <dgm:pt modelId="{9589D284-CF73-4326-AD49-862D11D8923D}" type="pres">
      <dgm:prSet presAssocID="{A015087B-C2BA-4454-8126-75B77FAB4A8B}" presName="hierChild3" presStyleCnt="0"/>
      <dgm:spPr/>
    </dgm:pt>
    <dgm:pt modelId="{06E95069-7DC0-421E-B202-C826C1D2546D}" type="pres">
      <dgm:prSet presAssocID="{D295604F-2E5C-4542-9476-E6165FC9C398}" presName="Name19" presStyleLbl="parChTrans1D3" presStyleIdx="2" presStyleCnt="3"/>
      <dgm:spPr/>
    </dgm:pt>
    <dgm:pt modelId="{F4AF6F52-5A14-44C1-AE9B-E5A2799FED24}" type="pres">
      <dgm:prSet presAssocID="{7F6C2B78-4DCC-4B4D-B1DC-9C507B172E80}" presName="Name21" presStyleCnt="0"/>
      <dgm:spPr/>
    </dgm:pt>
    <dgm:pt modelId="{889AA047-406F-45EA-9C07-93381B07F34B}" type="pres">
      <dgm:prSet presAssocID="{7F6C2B78-4DCC-4B4D-B1DC-9C507B172E80}" presName="level2Shape" presStyleLbl="node3" presStyleIdx="1" presStyleCnt="2" custScaleY="68677"/>
      <dgm:spPr/>
    </dgm:pt>
    <dgm:pt modelId="{B430CF4A-AD50-482B-B8D0-36F0B5530227}" type="pres">
      <dgm:prSet presAssocID="{7F6C2B78-4DCC-4B4D-B1DC-9C507B172E80}" presName="hierChild3" presStyleCnt="0"/>
      <dgm:spPr/>
    </dgm:pt>
    <dgm:pt modelId="{0601526C-BE3A-42BD-ADFF-0506B5671520}" type="pres">
      <dgm:prSet presAssocID="{C446F89E-7ABC-4D47-B037-473CFA4420EC}" presName="Name19" presStyleLbl="parChTrans1D4" presStyleIdx="4" presStyleCnt="5"/>
      <dgm:spPr/>
    </dgm:pt>
    <dgm:pt modelId="{F5D06F94-6DEB-469F-B86F-081AEE6017C5}" type="pres">
      <dgm:prSet presAssocID="{4B526756-C59F-4456-89F3-74A9BB811086}" presName="Name21" presStyleCnt="0"/>
      <dgm:spPr/>
    </dgm:pt>
    <dgm:pt modelId="{4C545ED6-0521-40C7-B2E7-B6310393EF6A}" type="pres">
      <dgm:prSet presAssocID="{4B526756-C59F-4456-89F3-74A9BB811086}" presName="level2Shape" presStyleLbl="node4" presStyleIdx="2" presStyleCnt="3" custScaleY="65656"/>
      <dgm:spPr/>
    </dgm:pt>
    <dgm:pt modelId="{D77FD73A-105C-4CC3-8C62-D90710F5C8B5}" type="pres">
      <dgm:prSet presAssocID="{4B526756-C59F-4456-89F3-74A9BB811086}" presName="hierChild3" presStyleCnt="0"/>
      <dgm:spPr/>
    </dgm:pt>
    <dgm:pt modelId="{4AC44DFA-D8EF-4E91-8831-2609B9EF5FDE}" type="pres">
      <dgm:prSet presAssocID="{024C0E40-08FB-4C63-9667-859AEEDA7676}" presName="bgShapesFlow" presStyleCnt="0"/>
      <dgm:spPr/>
    </dgm:pt>
  </dgm:ptLst>
  <dgm:cxnLst>
    <dgm:cxn modelId="{18F21307-6AA1-4D56-857C-015744D59674}" type="presOf" srcId="{CF3CA46B-6109-45C6-80BD-4643523379B7}" destId="{46DF7382-EB54-4D3F-AAEA-2B16597D6D76}" srcOrd="0" destOrd="0" presId="urn:microsoft.com/office/officeart/2005/8/layout/hierarchy6"/>
    <dgm:cxn modelId="{245C760E-BF03-4B3A-9568-BFC6553DD9B3}" type="presOf" srcId="{A015087B-C2BA-4454-8126-75B77FAB4A8B}" destId="{DE131BE4-8FEF-4FD8-AD7C-14C7EFDA0F9C}" srcOrd="0" destOrd="0" presId="urn:microsoft.com/office/officeart/2005/8/layout/hierarchy6"/>
    <dgm:cxn modelId="{58CCAE0E-EB31-48EA-AC25-65A9817E5E0D}" type="presOf" srcId="{D295604F-2E5C-4542-9476-E6165FC9C398}" destId="{06E95069-7DC0-421E-B202-C826C1D2546D}" srcOrd="0" destOrd="0" presId="urn:microsoft.com/office/officeart/2005/8/layout/hierarchy6"/>
    <dgm:cxn modelId="{F5A25915-F105-4E40-92DE-9F3BD6742F33}" type="presOf" srcId="{C6EF315C-C266-432D-A358-165625AF4BC5}" destId="{E99F0DB3-3E39-4F16-9442-CF332B4D99D1}" srcOrd="0" destOrd="0" presId="urn:microsoft.com/office/officeart/2005/8/layout/hierarchy6"/>
    <dgm:cxn modelId="{C3EE4221-0FD8-4CAD-8B95-BC33629C6E8A}" type="presOf" srcId="{024C0E40-08FB-4C63-9667-859AEEDA7676}" destId="{F4EB1371-459F-4C97-AE2F-7A7B855DE4FA}" srcOrd="0" destOrd="0" presId="urn:microsoft.com/office/officeart/2005/8/layout/hierarchy6"/>
    <dgm:cxn modelId="{F975E72E-F1D4-4620-9652-4E870CEC25FB}" srcId="{23834D1E-49EE-463D-864E-C9D198FF53E0}" destId="{83112A08-4E8A-490F-83CD-399A50EA9D09}" srcOrd="0" destOrd="0" parTransId="{5E571D9E-89EA-4CBC-A9AE-C47CF598D86C}" sibTransId="{078E4919-EF09-4F58-BF0A-0CD62C07207B}"/>
    <dgm:cxn modelId="{B7BBCE38-19D0-4260-AFF7-72AB31969446}" type="presOf" srcId="{83112A08-4E8A-490F-83CD-399A50EA9D09}" destId="{30609AF9-B44D-4CBF-8CF7-8C1533DA1BB7}" srcOrd="0" destOrd="0" presId="urn:microsoft.com/office/officeart/2005/8/layout/hierarchy6"/>
    <dgm:cxn modelId="{6054623F-D269-4485-980F-B0171BA1525C}" type="presOf" srcId="{29B5579A-1590-4C8F-98AD-4A341A7BD037}" destId="{5E3D1070-1A40-4616-886F-1BB6C4C713C0}" srcOrd="0" destOrd="0" presId="urn:microsoft.com/office/officeart/2005/8/layout/hierarchy6"/>
    <dgm:cxn modelId="{85D94846-8D29-4835-8EDD-6EC9D29542CE}" type="presOf" srcId="{4B526756-C59F-4456-89F3-74A9BB811086}" destId="{4C545ED6-0521-40C7-B2E7-B6310393EF6A}" srcOrd="0" destOrd="0" presId="urn:microsoft.com/office/officeart/2005/8/layout/hierarchy6"/>
    <dgm:cxn modelId="{83591548-77FE-42FD-8522-A1E17CCEF2CB}" srcId="{C6EF315C-C266-432D-A358-165625AF4BC5}" destId="{B9A0C16E-9354-43EB-A951-F63C97375F7A}" srcOrd="0" destOrd="0" parTransId="{4892B0B4-79FE-4826-9A04-1B0655148C16}" sibTransId="{A386B28E-98B7-4590-A15D-4168EC5FBADC}"/>
    <dgm:cxn modelId="{B2940749-5131-4FCB-AE29-10017C7F95A2}" type="presOf" srcId="{23834D1E-49EE-463D-864E-C9D198FF53E0}" destId="{EA51C527-1FE9-4110-B7BE-8FECB828CEB3}" srcOrd="0" destOrd="0" presId="urn:microsoft.com/office/officeart/2005/8/layout/hierarchy6"/>
    <dgm:cxn modelId="{03A5984C-3746-4746-996D-F4CB5B59A0E5}" type="presOf" srcId="{1C9CE477-9A4D-4936-909B-44E11AB57E9F}" destId="{1677F515-F5BD-4E1E-9D96-B44704270061}" srcOrd="0" destOrd="0" presId="urn:microsoft.com/office/officeart/2005/8/layout/hierarchy6"/>
    <dgm:cxn modelId="{A4C17470-4DCD-4FB7-A07D-73D1ABD229CB}" srcId="{B9A0C16E-9354-43EB-A951-F63C97375F7A}" destId="{29B5579A-1590-4C8F-98AD-4A341A7BD037}" srcOrd="0" destOrd="0" parTransId="{CF3CA46B-6109-45C6-80BD-4643523379B7}" sibTransId="{F183F68E-FDD9-47B8-A86D-C11E825D2533}"/>
    <dgm:cxn modelId="{FD06EE53-4871-4BE6-8894-CDB7D6299F68}" type="presOf" srcId="{5E571D9E-89EA-4CBC-A9AE-C47CF598D86C}" destId="{D8CFA129-54E2-4C65-AFFF-C0D16C4DADBD}" srcOrd="0" destOrd="0" presId="urn:microsoft.com/office/officeart/2005/8/layout/hierarchy6"/>
    <dgm:cxn modelId="{EBDA8B55-E0E2-4112-88BE-BF6FDB606D37}" srcId="{29B5579A-1590-4C8F-98AD-4A341A7BD037}" destId="{0ADEFB17-C32B-445A-A4A1-BEC419702B33}" srcOrd="0" destOrd="0" parTransId="{3AF93DB0-04AD-42BA-9879-08DA9547C674}" sibTransId="{C22F2A7E-9A7B-49EA-A7E9-23328A605554}"/>
    <dgm:cxn modelId="{22C13156-1E31-48FC-A643-1D58870F9FB4}" type="presOf" srcId="{C446F89E-7ABC-4D47-B037-473CFA4420EC}" destId="{0601526C-BE3A-42BD-ADFF-0506B5671520}" srcOrd="0" destOrd="0" presId="urn:microsoft.com/office/officeart/2005/8/layout/hierarchy6"/>
    <dgm:cxn modelId="{52D9635A-F039-4DD4-8F7F-994AC15F6D28}" srcId="{23834D1E-49EE-463D-864E-C9D198FF53E0}" destId="{C6EF315C-C266-432D-A358-165625AF4BC5}" srcOrd="1" destOrd="0" parTransId="{8530234C-A627-4B6F-A704-E9850BAE4372}" sibTransId="{D47C7FB5-629A-4ED1-B08A-743109A2FA77}"/>
    <dgm:cxn modelId="{115EFD7B-CA9F-42F4-ACF4-1E0A4F994D6E}" type="presOf" srcId="{B916654D-83BB-40EF-A0E5-5135345787C5}" destId="{16FDDE4C-2E65-4A63-A21B-41F1D4643720}" srcOrd="0" destOrd="0" presId="urn:microsoft.com/office/officeart/2005/8/layout/hierarchy6"/>
    <dgm:cxn modelId="{B2117E7D-6011-47CA-A4F2-360379676787}" type="presOf" srcId="{8530234C-A627-4B6F-A704-E9850BAE4372}" destId="{043C7FF5-A127-488D-8C73-D917DA436B12}" srcOrd="0" destOrd="0" presId="urn:microsoft.com/office/officeart/2005/8/layout/hierarchy6"/>
    <dgm:cxn modelId="{58EA1C80-0404-433D-BAFA-861FC43CC648}" type="presOf" srcId="{3AF93DB0-04AD-42BA-9879-08DA9547C674}" destId="{659F577C-66E4-44B0-A881-1FA7F0AE09AE}" srcOrd="0" destOrd="0" presId="urn:microsoft.com/office/officeart/2005/8/layout/hierarchy6"/>
    <dgm:cxn modelId="{CC71EC8E-A286-4577-A00F-D76FE9FFAF5A}" type="presOf" srcId="{7F6C2B78-4DCC-4B4D-B1DC-9C507B172E80}" destId="{889AA047-406F-45EA-9C07-93381B07F34B}" srcOrd="0" destOrd="0" presId="urn:microsoft.com/office/officeart/2005/8/layout/hierarchy6"/>
    <dgm:cxn modelId="{7EE15D95-475D-4DC5-9C0A-92065687DA23}" type="presOf" srcId="{7A1E871B-0547-47A9-890E-5F7E0AFDDC54}" destId="{9ADE3E2B-125D-4E25-9D46-E0ED18A6908C}" srcOrd="0" destOrd="0" presId="urn:microsoft.com/office/officeart/2005/8/layout/hierarchy6"/>
    <dgm:cxn modelId="{E343449B-7A35-45C4-AF9A-5ADCDCEE0CB0}" srcId="{7F6C2B78-4DCC-4B4D-B1DC-9C507B172E80}" destId="{4B526756-C59F-4456-89F3-74A9BB811086}" srcOrd="0" destOrd="0" parTransId="{C446F89E-7ABC-4D47-B037-473CFA4420EC}" sibTransId="{B46A754D-8003-4938-A846-46CC9828A0F8}"/>
    <dgm:cxn modelId="{51D5FBA9-C58E-42CE-B1B9-FF5F523019CF}" srcId="{024C0E40-08FB-4C63-9667-859AEEDA7676}" destId="{23834D1E-49EE-463D-864E-C9D198FF53E0}" srcOrd="0" destOrd="0" parTransId="{4EDDEADC-C9D7-4B2F-9ABB-978EBB5E8DB5}" sibTransId="{24BC04EF-37D6-42A5-A4BE-10681F666FD5}"/>
    <dgm:cxn modelId="{ADE934B2-4EAC-4959-9D7F-EA65CE0F9F76}" srcId="{1C9CE477-9A4D-4936-909B-44E11AB57E9F}" destId="{DA114E6A-C9A2-4CEB-B55C-0872F321CF27}" srcOrd="0" destOrd="0" parTransId="{4BE92285-DCEA-4694-B93F-EBF6CB447D9A}" sibTransId="{263AAD95-1DE3-4743-905E-AACCB60D9F69}"/>
    <dgm:cxn modelId="{C1BBD3B9-FFD7-4234-83DC-DFC6FF1A784A}" type="presOf" srcId="{E7185D99-5042-4348-AD34-FDEC15215F93}" destId="{28C42950-1509-417F-B5D1-D3439480E842}" srcOrd="0" destOrd="0" presId="urn:microsoft.com/office/officeart/2005/8/layout/hierarchy6"/>
    <dgm:cxn modelId="{24CFD1C6-4742-4717-AFE5-9AF27074E5CA}" type="presOf" srcId="{4892B0B4-79FE-4826-9A04-1B0655148C16}" destId="{5B776994-0A27-4167-840C-05D4A56C11DE}" srcOrd="0" destOrd="0" presId="urn:microsoft.com/office/officeart/2005/8/layout/hierarchy6"/>
    <dgm:cxn modelId="{89B246C8-CCE0-4C23-97E9-BA12F573F637}" type="presOf" srcId="{B9A0C16E-9354-43EB-A951-F63C97375F7A}" destId="{DC51D240-F40D-41F9-98FF-FEA7D851DC05}" srcOrd="0" destOrd="0" presId="urn:microsoft.com/office/officeart/2005/8/layout/hierarchy6"/>
    <dgm:cxn modelId="{16FA21D3-6779-42F4-8DD7-C283313C37C0}" type="presOf" srcId="{DA114E6A-C9A2-4CEB-B55C-0872F321CF27}" destId="{676776DE-3F51-4D1B-9ED0-D31C0186B873}" srcOrd="0" destOrd="0" presId="urn:microsoft.com/office/officeart/2005/8/layout/hierarchy6"/>
    <dgm:cxn modelId="{B729D3D4-DB0D-4344-AF3A-0F1CBD25C0B6}" type="presOf" srcId="{0ADEFB17-C32B-445A-A4A1-BEC419702B33}" destId="{5EBD84AF-5D35-480C-9C26-C68979F20D83}" srcOrd="0" destOrd="0" presId="urn:microsoft.com/office/officeart/2005/8/layout/hierarchy6"/>
    <dgm:cxn modelId="{68BDBFD7-5F6B-46B3-A05E-16BBA40028BE}" type="presOf" srcId="{4BE92285-DCEA-4694-B93F-EBF6CB447D9A}" destId="{BB53C630-2F5E-441B-8603-0C1519516543}" srcOrd="0" destOrd="0" presId="urn:microsoft.com/office/officeart/2005/8/layout/hierarchy6"/>
    <dgm:cxn modelId="{05CEB8DB-5FE2-485E-B2F9-7988CED019D9}" srcId="{23834D1E-49EE-463D-864E-C9D198FF53E0}" destId="{A015087B-C2BA-4454-8126-75B77FAB4A8B}" srcOrd="2" destOrd="0" parTransId="{7A1E871B-0547-47A9-890E-5F7E0AFDDC54}" sibTransId="{7FCB90DF-4F28-432F-A3BC-711587BE8DA6}"/>
    <dgm:cxn modelId="{CBF4D2EA-B086-4935-A640-F3A60AB11C77}" srcId="{91B33258-9BE8-4A6B-833C-67B2E005436F}" destId="{1C9CE477-9A4D-4936-909B-44E11AB57E9F}" srcOrd="0" destOrd="0" parTransId="{E7185D99-5042-4348-AD34-FDEC15215F93}" sibTransId="{19119EF7-6A21-4448-B0C9-B14F43733EDD}"/>
    <dgm:cxn modelId="{11120FED-AF79-42D8-9DD6-23E7A96FD2B5}" srcId="{83112A08-4E8A-490F-83CD-399A50EA9D09}" destId="{91B33258-9BE8-4A6B-833C-67B2E005436F}" srcOrd="0" destOrd="0" parTransId="{B916654D-83BB-40EF-A0E5-5135345787C5}" sibTransId="{E50CC9DC-7898-486D-AC22-40595C7C374A}"/>
    <dgm:cxn modelId="{4CA951F7-4605-4D70-9D47-1E3F6FF0E955}" type="presOf" srcId="{91B33258-9BE8-4A6B-833C-67B2E005436F}" destId="{705197FE-F749-4087-89CB-8079A4207382}" srcOrd="0" destOrd="0" presId="urn:microsoft.com/office/officeart/2005/8/layout/hierarchy6"/>
    <dgm:cxn modelId="{D4D235F8-62BC-414B-B16A-ADA4B0B9EEBB}" srcId="{A015087B-C2BA-4454-8126-75B77FAB4A8B}" destId="{7F6C2B78-4DCC-4B4D-B1DC-9C507B172E80}" srcOrd="0" destOrd="0" parTransId="{D295604F-2E5C-4542-9476-E6165FC9C398}" sibTransId="{07F436EA-5D35-44C0-B3E0-8C6669989139}"/>
    <dgm:cxn modelId="{E9E1D8A1-746A-4333-8E01-C3EE2BB96468}" type="presParOf" srcId="{F4EB1371-459F-4C97-AE2F-7A7B855DE4FA}" destId="{D72A4CBD-861E-43F5-BF1D-42CF47EB9E56}" srcOrd="0" destOrd="0" presId="urn:microsoft.com/office/officeart/2005/8/layout/hierarchy6"/>
    <dgm:cxn modelId="{A157C72A-6872-4AD6-BCAF-C62B5B1FDF8C}" type="presParOf" srcId="{D72A4CBD-861E-43F5-BF1D-42CF47EB9E56}" destId="{67BFBA30-DB7D-4A55-AFE6-483F426324DA}" srcOrd="0" destOrd="0" presId="urn:microsoft.com/office/officeart/2005/8/layout/hierarchy6"/>
    <dgm:cxn modelId="{BC8D5A44-4D05-418F-9551-5CDFFCE4871E}" type="presParOf" srcId="{67BFBA30-DB7D-4A55-AFE6-483F426324DA}" destId="{5AB3FE63-B694-4C30-8261-FC74B2473491}" srcOrd="0" destOrd="0" presId="urn:microsoft.com/office/officeart/2005/8/layout/hierarchy6"/>
    <dgm:cxn modelId="{FB5211BA-AAF6-4FF0-AF79-898B50B24464}" type="presParOf" srcId="{5AB3FE63-B694-4C30-8261-FC74B2473491}" destId="{EA51C527-1FE9-4110-B7BE-8FECB828CEB3}" srcOrd="0" destOrd="0" presId="urn:microsoft.com/office/officeart/2005/8/layout/hierarchy6"/>
    <dgm:cxn modelId="{6C502C0D-6B44-4CF4-AFD4-8B41BF38274C}" type="presParOf" srcId="{5AB3FE63-B694-4C30-8261-FC74B2473491}" destId="{3F805DC4-A6F4-4D08-98E1-07C6D7E6EF8E}" srcOrd="1" destOrd="0" presId="urn:microsoft.com/office/officeart/2005/8/layout/hierarchy6"/>
    <dgm:cxn modelId="{78DE1038-7EC6-44E3-8B23-9B6927BB6BD1}" type="presParOf" srcId="{3F805DC4-A6F4-4D08-98E1-07C6D7E6EF8E}" destId="{D8CFA129-54E2-4C65-AFFF-C0D16C4DADBD}" srcOrd="0" destOrd="0" presId="urn:microsoft.com/office/officeart/2005/8/layout/hierarchy6"/>
    <dgm:cxn modelId="{7C7518E5-B5A4-44C6-95BD-F10BC7B648FA}" type="presParOf" srcId="{3F805DC4-A6F4-4D08-98E1-07C6D7E6EF8E}" destId="{B86905E8-DEFF-450D-98AF-2C02CEF55926}" srcOrd="1" destOrd="0" presId="urn:microsoft.com/office/officeart/2005/8/layout/hierarchy6"/>
    <dgm:cxn modelId="{BCA5971C-C739-4A84-8CE0-272A8F8334DD}" type="presParOf" srcId="{B86905E8-DEFF-450D-98AF-2C02CEF55926}" destId="{30609AF9-B44D-4CBF-8CF7-8C1533DA1BB7}" srcOrd="0" destOrd="0" presId="urn:microsoft.com/office/officeart/2005/8/layout/hierarchy6"/>
    <dgm:cxn modelId="{AA40C227-A09C-458A-9D2B-A2678B414136}" type="presParOf" srcId="{B86905E8-DEFF-450D-98AF-2C02CEF55926}" destId="{1ED97070-C488-4890-9096-FDB96B4F26A0}" srcOrd="1" destOrd="0" presId="urn:microsoft.com/office/officeart/2005/8/layout/hierarchy6"/>
    <dgm:cxn modelId="{3C4D1B56-A412-4B36-A5B5-659BF6F8288F}" type="presParOf" srcId="{1ED97070-C488-4890-9096-FDB96B4F26A0}" destId="{16FDDE4C-2E65-4A63-A21B-41F1D4643720}" srcOrd="0" destOrd="0" presId="urn:microsoft.com/office/officeart/2005/8/layout/hierarchy6"/>
    <dgm:cxn modelId="{B4F993E4-4F88-4655-86E7-E49C2F4E3061}" type="presParOf" srcId="{1ED97070-C488-4890-9096-FDB96B4F26A0}" destId="{1DD368CE-6D22-4E58-A551-F266CB175F9E}" srcOrd="1" destOrd="0" presId="urn:microsoft.com/office/officeart/2005/8/layout/hierarchy6"/>
    <dgm:cxn modelId="{00C87A6B-49D2-4384-95F7-57303824E7EF}" type="presParOf" srcId="{1DD368CE-6D22-4E58-A551-F266CB175F9E}" destId="{705197FE-F749-4087-89CB-8079A4207382}" srcOrd="0" destOrd="0" presId="urn:microsoft.com/office/officeart/2005/8/layout/hierarchy6"/>
    <dgm:cxn modelId="{04BD91FB-0C07-43C4-B3C2-89DC73F6FC4C}" type="presParOf" srcId="{1DD368CE-6D22-4E58-A551-F266CB175F9E}" destId="{E96FB79B-0997-4846-809A-B16E2BBB0AF1}" srcOrd="1" destOrd="0" presId="urn:microsoft.com/office/officeart/2005/8/layout/hierarchy6"/>
    <dgm:cxn modelId="{0DC1401F-B0CB-4D32-80C4-11AA725C2B90}" type="presParOf" srcId="{E96FB79B-0997-4846-809A-B16E2BBB0AF1}" destId="{28C42950-1509-417F-B5D1-D3439480E842}" srcOrd="0" destOrd="0" presId="urn:microsoft.com/office/officeart/2005/8/layout/hierarchy6"/>
    <dgm:cxn modelId="{E22F4352-95C8-452B-A992-7CB9F10775C2}" type="presParOf" srcId="{E96FB79B-0997-4846-809A-B16E2BBB0AF1}" destId="{826621C2-81AA-42F6-8671-55059320CE73}" srcOrd="1" destOrd="0" presId="urn:microsoft.com/office/officeart/2005/8/layout/hierarchy6"/>
    <dgm:cxn modelId="{A62B9E4D-16F6-469C-92B3-63C9D940DC96}" type="presParOf" srcId="{826621C2-81AA-42F6-8671-55059320CE73}" destId="{1677F515-F5BD-4E1E-9D96-B44704270061}" srcOrd="0" destOrd="0" presId="urn:microsoft.com/office/officeart/2005/8/layout/hierarchy6"/>
    <dgm:cxn modelId="{46855700-632A-4C65-92F0-BBE3FA017FE7}" type="presParOf" srcId="{826621C2-81AA-42F6-8671-55059320CE73}" destId="{824C38A9-36E4-4834-A93C-A70D7006335F}" srcOrd="1" destOrd="0" presId="urn:microsoft.com/office/officeart/2005/8/layout/hierarchy6"/>
    <dgm:cxn modelId="{DF0FD729-8426-4758-AFAA-7C46000AF3D7}" type="presParOf" srcId="{824C38A9-36E4-4834-A93C-A70D7006335F}" destId="{BB53C630-2F5E-441B-8603-0C1519516543}" srcOrd="0" destOrd="0" presId="urn:microsoft.com/office/officeart/2005/8/layout/hierarchy6"/>
    <dgm:cxn modelId="{3A085A7B-3D34-49AF-87D5-AF081CE75764}" type="presParOf" srcId="{824C38A9-36E4-4834-A93C-A70D7006335F}" destId="{C724319D-C702-49E0-A14B-6FA47E8A93D8}" srcOrd="1" destOrd="0" presId="urn:microsoft.com/office/officeart/2005/8/layout/hierarchy6"/>
    <dgm:cxn modelId="{7E89F3E9-BCDD-4297-99BE-8051414A60D7}" type="presParOf" srcId="{C724319D-C702-49E0-A14B-6FA47E8A93D8}" destId="{676776DE-3F51-4D1B-9ED0-D31C0186B873}" srcOrd="0" destOrd="0" presId="urn:microsoft.com/office/officeart/2005/8/layout/hierarchy6"/>
    <dgm:cxn modelId="{15A41857-66DB-4AEE-B85C-57A10ED1CECF}" type="presParOf" srcId="{C724319D-C702-49E0-A14B-6FA47E8A93D8}" destId="{ABA79613-DE44-4C81-AE79-F82BC3FF22C3}" srcOrd="1" destOrd="0" presId="urn:microsoft.com/office/officeart/2005/8/layout/hierarchy6"/>
    <dgm:cxn modelId="{936362DE-2D96-4536-9DB1-35C9E7EBC097}" type="presParOf" srcId="{3F805DC4-A6F4-4D08-98E1-07C6D7E6EF8E}" destId="{043C7FF5-A127-488D-8C73-D917DA436B12}" srcOrd="2" destOrd="0" presId="urn:microsoft.com/office/officeart/2005/8/layout/hierarchy6"/>
    <dgm:cxn modelId="{E7B0CDCD-04F2-45C8-9002-36DD00D79811}" type="presParOf" srcId="{3F805DC4-A6F4-4D08-98E1-07C6D7E6EF8E}" destId="{3E3BECED-8737-41DE-90A7-59730BC297FC}" srcOrd="3" destOrd="0" presId="urn:microsoft.com/office/officeart/2005/8/layout/hierarchy6"/>
    <dgm:cxn modelId="{5B02ED53-8FE6-419E-B336-414FDFBAF5BE}" type="presParOf" srcId="{3E3BECED-8737-41DE-90A7-59730BC297FC}" destId="{E99F0DB3-3E39-4F16-9442-CF332B4D99D1}" srcOrd="0" destOrd="0" presId="urn:microsoft.com/office/officeart/2005/8/layout/hierarchy6"/>
    <dgm:cxn modelId="{0A56676E-11EA-4550-862C-89EEE460ADEF}" type="presParOf" srcId="{3E3BECED-8737-41DE-90A7-59730BC297FC}" destId="{A5FD57FF-208E-4B76-B80E-12E776347229}" srcOrd="1" destOrd="0" presId="urn:microsoft.com/office/officeart/2005/8/layout/hierarchy6"/>
    <dgm:cxn modelId="{287024F9-3FD9-4DB1-9718-52A6E38F229E}" type="presParOf" srcId="{A5FD57FF-208E-4B76-B80E-12E776347229}" destId="{5B776994-0A27-4167-840C-05D4A56C11DE}" srcOrd="0" destOrd="0" presId="urn:microsoft.com/office/officeart/2005/8/layout/hierarchy6"/>
    <dgm:cxn modelId="{9566E0FD-FF03-4798-B3A6-C028B79D5543}" type="presParOf" srcId="{A5FD57FF-208E-4B76-B80E-12E776347229}" destId="{49296F36-1DD7-479E-A1BF-447D46A7727F}" srcOrd="1" destOrd="0" presId="urn:microsoft.com/office/officeart/2005/8/layout/hierarchy6"/>
    <dgm:cxn modelId="{CAD38768-2A71-431F-B606-90F93AD309EC}" type="presParOf" srcId="{49296F36-1DD7-479E-A1BF-447D46A7727F}" destId="{DC51D240-F40D-41F9-98FF-FEA7D851DC05}" srcOrd="0" destOrd="0" presId="urn:microsoft.com/office/officeart/2005/8/layout/hierarchy6"/>
    <dgm:cxn modelId="{FDF7B6DB-88E6-4D04-9414-05D59F3D36D0}" type="presParOf" srcId="{49296F36-1DD7-479E-A1BF-447D46A7727F}" destId="{F0E416A2-1F22-474C-8D4E-C2E8F14643B8}" srcOrd="1" destOrd="0" presId="urn:microsoft.com/office/officeart/2005/8/layout/hierarchy6"/>
    <dgm:cxn modelId="{D868BDB2-8E0B-4644-8AF3-DAD905184B95}" type="presParOf" srcId="{F0E416A2-1F22-474C-8D4E-C2E8F14643B8}" destId="{46DF7382-EB54-4D3F-AAEA-2B16597D6D76}" srcOrd="0" destOrd="0" presId="urn:microsoft.com/office/officeart/2005/8/layout/hierarchy6"/>
    <dgm:cxn modelId="{F11BD553-8D6A-464F-A4BE-6221148D0750}" type="presParOf" srcId="{F0E416A2-1F22-474C-8D4E-C2E8F14643B8}" destId="{0899A1DD-7951-44DB-8596-9E154EA730F1}" srcOrd="1" destOrd="0" presId="urn:microsoft.com/office/officeart/2005/8/layout/hierarchy6"/>
    <dgm:cxn modelId="{CD62968D-D517-4B40-9C37-A4E84FF34319}" type="presParOf" srcId="{0899A1DD-7951-44DB-8596-9E154EA730F1}" destId="{5E3D1070-1A40-4616-886F-1BB6C4C713C0}" srcOrd="0" destOrd="0" presId="urn:microsoft.com/office/officeart/2005/8/layout/hierarchy6"/>
    <dgm:cxn modelId="{7C292A41-8106-402B-B024-D1FB0FC185C1}" type="presParOf" srcId="{0899A1DD-7951-44DB-8596-9E154EA730F1}" destId="{33A6D7F6-D586-4380-A550-2488E35A4D2B}" srcOrd="1" destOrd="0" presId="urn:microsoft.com/office/officeart/2005/8/layout/hierarchy6"/>
    <dgm:cxn modelId="{6004EB5C-1860-405D-93CA-1D5C3E3E4AF0}" type="presParOf" srcId="{33A6D7F6-D586-4380-A550-2488E35A4D2B}" destId="{659F577C-66E4-44B0-A881-1FA7F0AE09AE}" srcOrd="0" destOrd="0" presId="urn:microsoft.com/office/officeart/2005/8/layout/hierarchy6"/>
    <dgm:cxn modelId="{2E654EBE-3440-4D46-B207-7B6E64ADB6C5}" type="presParOf" srcId="{33A6D7F6-D586-4380-A550-2488E35A4D2B}" destId="{483B1F29-7E81-4B86-A5D3-D37D45DE8AF9}" srcOrd="1" destOrd="0" presId="urn:microsoft.com/office/officeart/2005/8/layout/hierarchy6"/>
    <dgm:cxn modelId="{917B9EE8-ECD0-47F4-B4EA-844B5F3291DD}" type="presParOf" srcId="{483B1F29-7E81-4B86-A5D3-D37D45DE8AF9}" destId="{5EBD84AF-5D35-480C-9C26-C68979F20D83}" srcOrd="0" destOrd="0" presId="urn:microsoft.com/office/officeart/2005/8/layout/hierarchy6"/>
    <dgm:cxn modelId="{309B32E6-D070-4805-8C8E-8481DAA1AD5F}" type="presParOf" srcId="{483B1F29-7E81-4B86-A5D3-D37D45DE8AF9}" destId="{060CF1F8-2451-49DB-B1AE-134E5C6D8DF8}" srcOrd="1" destOrd="0" presId="urn:microsoft.com/office/officeart/2005/8/layout/hierarchy6"/>
    <dgm:cxn modelId="{19491BBF-174F-4D57-8D11-C73945EB6882}" type="presParOf" srcId="{3F805DC4-A6F4-4D08-98E1-07C6D7E6EF8E}" destId="{9ADE3E2B-125D-4E25-9D46-E0ED18A6908C}" srcOrd="4" destOrd="0" presId="urn:microsoft.com/office/officeart/2005/8/layout/hierarchy6"/>
    <dgm:cxn modelId="{19539AFC-A85E-4CFB-8782-147E034147FC}" type="presParOf" srcId="{3F805DC4-A6F4-4D08-98E1-07C6D7E6EF8E}" destId="{5F505718-0BF2-43CF-90C1-20B8F65082C8}" srcOrd="5" destOrd="0" presId="urn:microsoft.com/office/officeart/2005/8/layout/hierarchy6"/>
    <dgm:cxn modelId="{E65FA496-A55C-4900-8E9B-C0019E1DCBED}" type="presParOf" srcId="{5F505718-0BF2-43CF-90C1-20B8F65082C8}" destId="{DE131BE4-8FEF-4FD8-AD7C-14C7EFDA0F9C}" srcOrd="0" destOrd="0" presId="urn:microsoft.com/office/officeart/2005/8/layout/hierarchy6"/>
    <dgm:cxn modelId="{0EA9077D-D15A-4B07-A890-72B9C820057B}" type="presParOf" srcId="{5F505718-0BF2-43CF-90C1-20B8F65082C8}" destId="{9589D284-CF73-4326-AD49-862D11D8923D}" srcOrd="1" destOrd="0" presId="urn:microsoft.com/office/officeart/2005/8/layout/hierarchy6"/>
    <dgm:cxn modelId="{799AA91C-7779-40DF-A7FD-08CDBBC02279}" type="presParOf" srcId="{9589D284-CF73-4326-AD49-862D11D8923D}" destId="{06E95069-7DC0-421E-B202-C826C1D2546D}" srcOrd="0" destOrd="0" presId="urn:microsoft.com/office/officeart/2005/8/layout/hierarchy6"/>
    <dgm:cxn modelId="{ECC199B1-6CA1-4424-ADE7-5FBF384C9531}" type="presParOf" srcId="{9589D284-CF73-4326-AD49-862D11D8923D}" destId="{F4AF6F52-5A14-44C1-AE9B-E5A2799FED24}" srcOrd="1" destOrd="0" presId="urn:microsoft.com/office/officeart/2005/8/layout/hierarchy6"/>
    <dgm:cxn modelId="{A8F1085A-506F-404A-B0C5-5F2895CD6EBE}" type="presParOf" srcId="{F4AF6F52-5A14-44C1-AE9B-E5A2799FED24}" destId="{889AA047-406F-45EA-9C07-93381B07F34B}" srcOrd="0" destOrd="0" presId="urn:microsoft.com/office/officeart/2005/8/layout/hierarchy6"/>
    <dgm:cxn modelId="{4157E578-3CD5-441E-8202-ADBA1190393F}" type="presParOf" srcId="{F4AF6F52-5A14-44C1-AE9B-E5A2799FED24}" destId="{B430CF4A-AD50-482B-B8D0-36F0B5530227}" srcOrd="1" destOrd="0" presId="urn:microsoft.com/office/officeart/2005/8/layout/hierarchy6"/>
    <dgm:cxn modelId="{448DE086-3270-415A-ACD5-1411BA52A171}" type="presParOf" srcId="{B430CF4A-AD50-482B-B8D0-36F0B5530227}" destId="{0601526C-BE3A-42BD-ADFF-0506B5671520}" srcOrd="0" destOrd="0" presId="urn:microsoft.com/office/officeart/2005/8/layout/hierarchy6"/>
    <dgm:cxn modelId="{5CB09A79-0909-4401-B7EE-22C1F3475712}" type="presParOf" srcId="{B430CF4A-AD50-482B-B8D0-36F0B5530227}" destId="{F5D06F94-6DEB-469F-B86F-081AEE6017C5}" srcOrd="1" destOrd="0" presId="urn:microsoft.com/office/officeart/2005/8/layout/hierarchy6"/>
    <dgm:cxn modelId="{1ECD49DB-5DD9-4058-A68F-9742AD72A5AA}" type="presParOf" srcId="{F5D06F94-6DEB-469F-B86F-081AEE6017C5}" destId="{4C545ED6-0521-40C7-B2E7-B6310393EF6A}" srcOrd="0" destOrd="0" presId="urn:microsoft.com/office/officeart/2005/8/layout/hierarchy6"/>
    <dgm:cxn modelId="{597657C9-ED4E-439E-AEA8-6607D1CF49A1}" type="presParOf" srcId="{F5D06F94-6DEB-469F-B86F-081AEE6017C5}" destId="{D77FD73A-105C-4CC3-8C62-D90710F5C8B5}" srcOrd="1" destOrd="0" presId="urn:microsoft.com/office/officeart/2005/8/layout/hierarchy6"/>
    <dgm:cxn modelId="{294D882C-4D57-4B82-888C-A3F5C244F361}" type="presParOf" srcId="{F4EB1371-459F-4C97-AE2F-7A7B855DE4FA}" destId="{4AC44DFA-D8EF-4E91-8831-2609B9EF5F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CB0F40-FCE7-4CB3-99ED-1818DAED888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87C654FB-24D9-4CC9-813A-EFAC0A2933D4}">
      <dgm:prSet phldrT="[Text]" custT="1"/>
      <dgm:spPr>
        <a:solidFill>
          <a:srgbClr val="92D050"/>
        </a:solidFill>
      </dgm:spPr>
      <dgm:t>
        <a:bodyPr/>
        <a:lstStyle/>
        <a:p>
          <a:r>
            <a:rPr lang="sl-SI" sz="2400" b="1" dirty="0">
              <a:solidFill>
                <a:srgbClr val="C00000"/>
              </a:solidFill>
            </a:rPr>
            <a:t>RAČUNOVODSTVO</a:t>
          </a:r>
        </a:p>
      </dgm:t>
    </dgm:pt>
    <dgm:pt modelId="{BCE9C3F2-9BB4-44B2-94AF-1E48B5A6E990}" type="parTrans" cxnId="{3F49EDEC-61AE-4075-8B49-885A8E056274}">
      <dgm:prSet/>
      <dgm:spPr/>
      <dgm:t>
        <a:bodyPr/>
        <a:lstStyle/>
        <a:p>
          <a:endParaRPr lang="sl-SI"/>
        </a:p>
      </dgm:t>
    </dgm:pt>
    <dgm:pt modelId="{DE44927B-A7F5-4656-825A-64C398FAB299}" type="sibTrans" cxnId="{3F49EDEC-61AE-4075-8B49-885A8E056274}">
      <dgm:prSet/>
      <dgm:spPr/>
      <dgm:t>
        <a:bodyPr/>
        <a:lstStyle/>
        <a:p>
          <a:endParaRPr lang="sl-SI"/>
        </a:p>
      </dgm:t>
    </dgm:pt>
    <dgm:pt modelId="{0104D454-F874-4834-90E9-8213A4477DAD}">
      <dgm:prSet phldrT="[Text]" custT="1"/>
      <dgm:spPr>
        <a:solidFill>
          <a:srgbClr val="FFFF00"/>
        </a:solidFill>
      </dgm:spPr>
      <dgm:t>
        <a:bodyPr/>
        <a:lstStyle/>
        <a:p>
          <a:r>
            <a:rPr lang="sl-SI" sz="2000" b="1" dirty="0">
              <a:solidFill>
                <a:schemeClr val="tx1"/>
              </a:solidFill>
            </a:rPr>
            <a:t>RAČUNOVODSKO</a:t>
          </a:r>
        </a:p>
        <a:p>
          <a:r>
            <a:rPr lang="sl-SI" sz="2000" b="1" dirty="0">
              <a:solidFill>
                <a:schemeClr val="tx1"/>
              </a:solidFill>
            </a:rPr>
            <a:t>NAČRTOVANJE</a:t>
          </a:r>
        </a:p>
      </dgm:t>
    </dgm:pt>
    <dgm:pt modelId="{E021C2A2-2928-45F9-AC6A-F8BD0613AE9E}" type="parTrans" cxnId="{0AD279FA-9948-4B88-A3F2-23022D2266C3}">
      <dgm:prSet/>
      <dgm:spPr/>
      <dgm:t>
        <a:bodyPr/>
        <a:lstStyle/>
        <a:p>
          <a:endParaRPr lang="sl-SI"/>
        </a:p>
      </dgm:t>
    </dgm:pt>
    <dgm:pt modelId="{05EA3A07-9BC8-4226-8EBC-4C2D9B4ACF92}" type="sibTrans" cxnId="{0AD279FA-9948-4B88-A3F2-23022D2266C3}">
      <dgm:prSet/>
      <dgm:spPr/>
      <dgm:t>
        <a:bodyPr/>
        <a:lstStyle/>
        <a:p>
          <a:endParaRPr lang="sl-SI"/>
        </a:p>
      </dgm:t>
    </dgm:pt>
    <dgm:pt modelId="{DF29C195-0923-472A-A224-785D2E251916}">
      <dgm:prSet phldrT="[Text]" custT="1"/>
      <dgm:spPr>
        <a:solidFill>
          <a:srgbClr val="FFFF00"/>
        </a:solidFill>
      </dgm:spPr>
      <dgm:t>
        <a:bodyPr/>
        <a:lstStyle/>
        <a:p>
          <a:r>
            <a:rPr lang="sl-SI" sz="2000" b="1" dirty="0">
              <a:solidFill>
                <a:schemeClr val="tx1"/>
              </a:solidFill>
            </a:rPr>
            <a:t>KNJIGOVODSTVO</a:t>
          </a:r>
        </a:p>
      </dgm:t>
    </dgm:pt>
    <dgm:pt modelId="{0CE62C82-F8CB-48FE-B354-15EA2896CD65}" type="parTrans" cxnId="{B0C7CF7C-1569-47B8-97C3-5181EE175605}">
      <dgm:prSet/>
      <dgm:spPr/>
      <dgm:t>
        <a:bodyPr/>
        <a:lstStyle/>
        <a:p>
          <a:endParaRPr lang="sl-SI"/>
        </a:p>
      </dgm:t>
    </dgm:pt>
    <dgm:pt modelId="{AA43B06C-C812-4393-8509-6E76A197A771}" type="sibTrans" cxnId="{B0C7CF7C-1569-47B8-97C3-5181EE175605}">
      <dgm:prSet/>
      <dgm:spPr/>
      <dgm:t>
        <a:bodyPr/>
        <a:lstStyle/>
        <a:p>
          <a:endParaRPr lang="sl-SI"/>
        </a:p>
      </dgm:t>
    </dgm:pt>
    <dgm:pt modelId="{7C62695A-ECED-4335-AF11-E5039D108B7A}">
      <dgm:prSet phldrT="[Text]" custT="1"/>
      <dgm:spPr>
        <a:solidFill>
          <a:srgbClr val="FFFF00"/>
        </a:solidFill>
      </dgm:spPr>
      <dgm:t>
        <a:bodyPr/>
        <a:lstStyle/>
        <a:p>
          <a:r>
            <a:rPr lang="sl-SI" sz="2000" b="1" dirty="0">
              <a:solidFill>
                <a:schemeClr val="tx1"/>
              </a:solidFill>
            </a:rPr>
            <a:t>RAČUNOVODSKO </a:t>
          </a:r>
        </a:p>
        <a:p>
          <a:r>
            <a:rPr lang="sl-SI" sz="2000" b="1" dirty="0">
              <a:solidFill>
                <a:schemeClr val="tx1"/>
              </a:solidFill>
            </a:rPr>
            <a:t>ANALIZIRANJE IN NADZIRANJE</a:t>
          </a:r>
        </a:p>
        <a:p>
          <a:endParaRPr lang="sl-SI" sz="2000" dirty="0"/>
        </a:p>
      </dgm:t>
    </dgm:pt>
    <dgm:pt modelId="{CC89B291-B3CB-45EB-91DD-475C8545F7E0}" type="parTrans" cxnId="{9AFF94F9-733C-4288-9BB8-1378571E3A52}">
      <dgm:prSet/>
      <dgm:spPr/>
      <dgm:t>
        <a:bodyPr/>
        <a:lstStyle/>
        <a:p>
          <a:endParaRPr lang="sl-SI"/>
        </a:p>
      </dgm:t>
    </dgm:pt>
    <dgm:pt modelId="{F3626621-A0F5-4592-A1D5-E1360BEE9FEC}" type="sibTrans" cxnId="{9AFF94F9-733C-4288-9BB8-1378571E3A52}">
      <dgm:prSet/>
      <dgm:spPr/>
      <dgm:t>
        <a:bodyPr/>
        <a:lstStyle/>
        <a:p>
          <a:endParaRPr lang="sl-SI"/>
        </a:p>
      </dgm:t>
    </dgm:pt>
    <dgm:pt modelId="{E370F011-C424-4826-98B1-54262D3FCF9C}">
      <dgm:prSet phldrT="[Text]" custT="1"/>
      <dgm:spPr>
        <a:solidFill>
          <a:srgbClr val="FFFF00"/>
        </a:solidFill>
      </dgm:spPr>
      <dgm:t>
        <a:bodyPr/>
        <a:lstStyle/>
        <a:p>
          <a:r>
            <a:rPr lang="sl-SI" sz="2000" b="1" dirty="0">
              <a:solidFill>
                <a:schemeClr val="tx1"/>
              </a:solidFill>
            </a:rPr>
            <a:t>RAČUNOVODSKO </a:t>
          </a:r>
        </a:p>
        <a:p>
          <a:r>
            <a:rPr lang="sl-SI" sz="2000" b="1" dirty="0">
              <a:solidFill>
                <a:schemeClr val="tx1"/>
              </a:solidFill>
            </a:rPr>
            <a:t>INFORMIRANJE </a:t>
          </a:r>
          <a:endParaRPr lang="sl-SI" sz="2000" dirty="0"/>
        </a:p>
      </dgm:t>
    </dgm:pt>
    <dgm:pt modelId="{C163EFDD-D2FA-42B1-A296-FFDC54126D6D}" type="parTrans" cxnId="{0974F894-E5CC-4289-86C0-E3677A270079}">
      <dgm:prSet/>
      <dgm:spPr/>
      <dgm:t>
        <a:bodyPr/>
        <a:lstStyle/>
        <a:p>
          <a:endParaRPr lang="sl-SI"/>
        </a:p>
      </dgm:t>
    </dgm:pt>
    <dgm:pt modelId="{2A7ED637-F9A8-40C2-B3EB-A90824651869}" type="sibTrans" cxnId="{0974F894-E5CC-4289-86C0-E3677A270079}">
      <dgm:prSet/>
      <dgm:spPr/>
      <dgm:t>
        <a:bodyPr/>
        <a:lstStyle/>
        <a:p>
          <a:endParaRPr lang="sl-SI"/>
        </a:p>
      </dgm:t>
    </dgm:pt>
    <dgm:pt modelId="{24326DDA-9256-4A3C-A5D4-D97731F8A692}" type="pres">
      <dgm:prSet presAssocID="{3FCB0F40-FCE7-4CB3-99ED-1818DAED888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37F6DCE-BCF2-4F68-87A5-0C4AA901F02D}" type="pres">
      <dgm:prSet presAssocID="{3FCB0F40-FCE7-4CB3-99ED-1818DAED888F}" presName="matrix" presStyleCnt="0"/>
      <dgm:spPr/>
    </dgm:pt>
    <dgm:pt modelId="{40109544-2F43-475A-84C4-0B94C7ABB196}" type="pres">
      <dgm:prSet presAssocID="{3FCB0F40-FCE7-4CB3-99ED-1818DAED888F}" presName="tile1" presStyleLbl="node1" presStyleIdx="0" presStyleCnt="4"/>
      <dgm:spPr/>
    </dgm:pt>
    <dgm:pt modelId="{D1013BB3-B073-41B9-9A8E-500B18B05DDD}" type="pres">
      <dgm:prSet presAssocID="{3FCB0F40-FCE7-4CB3-99ED-1818DAED888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F13E4EC-1C8A-4BCA-924A-437184139263}" type="pres">
      <dgm:prSet presAssocID="{3FCB0F40-FCE7-4CB3-99ED-1818DAED888F}" presName="tile2" presStyleLbl="node1" presStyleIdx="1" presStyleCnt="4"/>
      <dgm:spPr/>
    </dgm:pt>
    <dgm:pt modelId="{5ED4B2CE-E8E5-49EC-BDDC-49DDC3E09D17}" type="pres">
      <dgm:prSet presAssocID="{3FCB0F40-FCE7-4CB3-99ED-1818DAED888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5282F5E-910D-4C0C-9C94-65BACC2107BC}" type="pres">
      <dgm:prSet presAssocID="{3FCB0F40-FCE7-4CB3-99ED-1818DAED888F}" presName="tile3" presStyleLbl="node1" presStyleIdx="2" presStyleCnt="4"/>
      <dgm:spPr/>
    </dgm:pt>
    <dgm:pt modelId="{F1D81D7F-009F-4E14-8028-4AE6D5A8F3E9}" type="pres">
      <dgm:prSet presAssocID="{3FCB0F40-FCE7-4CB3-99ED-1818DAED888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6A30E23-AA41-47DE-B009-422F33067ED7}" type="pres">
      <dgm:prSet presAssocID="{3FCB0F40-FCE7-4CB3-99ED-1818DAED888F}" presName="tile4" presStyleLbl="node1" presStyleIdx="3" presStyleCnt="4"/>
      <dgm:spPr/>
    </dgm:pt>
    <dgm:pt modelId="{4061B772-316F-43AF-AF8A-CCDFFA5AA330}" type="pres">
      <dgm:prSet presAssocID="{3FCB0F40-FCE7-4CB3-99ED-1818DAED888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07E01FB-1709-4EAE-982C-5D2B4FB68708}" type="pres">
      <dgm:prSet presAssocID="{3FCB0F40-FCE7-4CB3-99ED-1818DAED888F}" presName="centerTile" presStyleLbl="fgShp" presStyleIdx="0" presStyleCnt="1" custScaleX="220497" custScaleY="70874">
        <dgm:presLayoutVars>
          <dgm:chMax val="0"/>
          <dgm:chPref val="0"/>
        </dgm:presLayoutVars>
      </dgm:prSet>
      <dgm:spPr/>
    </dgm:pt>
  </dgm:ptLst>
  <dgm:cxnLst>
    <dgm:cxn modelId="{CB04971C-ACAC-43AB-91A9-802E7EF61E79}" type="presOf" srcId="{7C62695A-ECED-4335-AF11-E5039D108B7A}" destId="{05282F5E-910D-4C0C-9C94-65BACC2107BC}" srcOrd="0" destOrd="0" presId="urn:microsoft.com/office/officeart/2005/8/layout/matrix1"/>
    <dgm:cxn modelId="{9D812E3F-D46E-4F17-B192-4CD89D50F8FC}" type="presOf" srcId="{0104D454-F874-4834-90E9-8213A4477DAD}" destId="{40109544-2F43-475A-84C4-0B94C7ABB196}" srcOrd="0" destOrd="0" presId="urn:microsoft.com/office/officeart/2005/8/layout/matrix1"/>
    <dgm:cxn modelId="{BC51E959-85EC-4BF3-A375-C82BE2D00313}" type="presOf" srcId="{E370F011-C424-4826-98B1-54262D3FCF9C}" destId="{4061B772-316F-43AF-AF8A-CCDFFA5AA330}" srcOrd="1" destOrd="0" presId="urn:microsoft.com/office/officeart/2005/8/layout/matrix1"/>
    <dgm:cxn modelId="{B0C7CF7C-1569-47B8-97C3-5181EE175605}" srcId="{87C654FB-24D9-4CC9-813A-EFAC0A2933D4}" destId="{DF29C195-0923-472A-A224-785D2E251916}" srcOrd="1" destOrd="0" parTransId="{0CE62C82-F8CB-48FE-B354-15EA2896CD65}" sibTransId="{AA43B06C-C812-4393-8509-6E76A197A771}"/>
    <dgm:cxn modelId="{8D22EC80-DA83-4548-B2E6-F0B2D893CBC6}" type="presOf" srcId="{87C654FB-24D9-4CC9-813A-EFAC0A2933D4}" destId="{307E01FB-1709-4EAE-982C-5D2B4FB68708}" srcOrd="0" destOrd="0" presId="urn:microsoft.com/office/officeart/2005/8/layout/matrix1"/>
    <dgm:cxn modelId="{6B89E485-F2FB-4236-80F6-5A47F328A2F6}" type="presOf" srcId="{7C62695A-ECED-4335-AF11-E5039D108B7A}" destId="{F1D81D7F-009F-4E14-8028-4AE6D5A8F3E9}" srcOrd="1" destOrd="0" presId="urn:microsoft.com/office/officeart/2005/8/layout/matrix1"/>
    <dgm:cxn modelId="{0974F894-E5CC-4289-86C0-E3677A270079}" srcId="{87C654FB-24D9-4CC9-813A-EFAC0A2933D4}" destId="{E370F011-C424-4826-98B1-54262D3FCF9C}" srcOrd="3" destOrd="0" parTransId="{C163EFDD-D2FA-42B1-A296-FFDC54126D6D}" sibTransId="{2A7ED637-F9A8-40C2-B3EB-A90824651869}"/>
    <dgm:cxn modelId="{E23BB9A3-4444-47E8-A977-3EA04B37C7BE}" type="presOf" srcId="{3FCB0F40-FCE7-4CB3-99ED-1818DAED888F}" destId="{24326DDA-9256-4A3C-A5D4-D97731F8A692}" srcOrd="0" destOrd="0" presId="urn:microsoft.com/office/officeart/2005/8/layout/matrix1"/>
    <dgm:cxn modelId="{778FDCA7-2996-44A9-B65E-88912B08005E}" type="presOf" srcId="{0104D454-F874-4834-90E9-8213A4477DAD}" destId="{D1013BB3-B073-41B9-9A8E-500B18B05DDD}" srcOrd="1" destOrd="0" presId="urn:microsoft.com/office/officeart/2005/8/layout/matrix1"/>
    <dgm:cxn modelId="{058010C5-4499-49F6-BDC8-06DA05F8F5FF}" type="presOf" srcId="{E370F011-C424-4826-98B1-54262D3FCF9C}" destId="{B6A30E23-AA41-47DE-B009-422F33067ED7}" srcOrd="0" destOrd="0" presId="urn:microsoft.com/office/officeart/2005/8/layout/matrix1"/>
    <dgm:cxn modelId="{B5395DD9-124B-45AA-BFE5-6DD1DE79F398}" type="presOf" srcId="{DF29C195-0923-472A-A224-785D2E251916}" destId="{5ED4B2CE-E8E5-49EC-BDDC-49DDC3E09D17}" srcOrd="1" destOrd="0" presId="urn:microsoft.com/office/officeart/2005/8/layout/matrix1"/>
    <dgm:cxn modelId="{63A546DA-D5E9-4204-80BA-11DB2797A5A4}" type="presOf" srcId="{DF29C195-0923-472A-A224-785D2E251916}" destId="{7F13E4EC-1C8A-4BCA-924A-437184139263}" srcOrd="0" destOrd="0" presId="urn:microsoft.com/office/officeart/2005/8/layout/matrix1"/>
    <dgm:cxn modelId="{3F49EDEC-61AE-4075-8B49-885A8E056274}" srcId="{3FCB0F40-FCE7-4CB3-99ED-1818DAED888F}" destId="{87C654FB-24D9-4CC9-813A-EFAC0A2933D4}" srcOrd="0" destOrd="0" parTransId="{BCE9C3F2-9BB4-44B2-94AF-1E48B5A6E990}" sibTransId="{DE44927B-A7F5-4656-825A-64C398FAB299}"/>
    <dgm:cxn modelId="{9AFF94F9-733C-4288-9BB8-1378571E3A52}" srcId="{87C654FB-24D9-4CC9-813A-EFAC0A2933D4}" destId="{7C62695A-ECED-4335-AF11-E5039D108B7A}" srcOrd="2" destOrd="0" parTransId="{CC89B291-B3CB-45EB-91DD-475C8545F7E0}" sibTransId="{F3626621-A0F5-4592-A1D5-E1360BEE9FEC}"/>
    <dgm:cxn modelId="{0AD279FA-9948-4B88-A3F2-23022D2266C3}" srcId="{87C654FB-24D9-4CC9-813A-EFAC0A2933D4}" destId="{0104D454-F874-4834-90E9-8213A4477DAD}" srcOrd="0" destOrd="0" parTransId="{E021C2A2-2928-45F9-AC6A-F8BD0613AE9E}" sibTransId="{05EA3A07-9BC8-4226-8EBC-4C2D9B4ACF92}"/>
    <dgm:cxn modelId="{B46E5D49-AFDA-4954-B614-2DEC105F1E8B}" type="presParOf" srcId="{24326DDA-9256-4A3C-A5D4-D97731F8A692}" destId="{037F6DCE-BCF2-4F68-87A5-0C4AA901F02D}" srcOrd="0" destOrd="0" presId="urn:microsoft.com/office/officeart/2005/8/layout/matrix1"/>
    <dgm:cxn modelId="{C4D226C8-810A-4739-A23C-C214E826FFAD}" type="presParOf" srcId="{037F6DCE-BCF2-4F68-87A5-0C4AA901F02D}" destId="{40109544-2F43-475A-84C4-0B94C7ABB196}" srcOrd="0" destOrd="0" presId="urn:microsoft.com/office/officeart/2005/8/layout/matrix1"/>
    <dgm:cxn modelId="{AB653410-2616-4B78-9ED0-34DCE2225BF4}" type="presParOf" srcId="{037F6DCE-BCF2-4F68-87A5-0C4AA901F02D}" destId="{D1013BB3-B073-41B9-9A8E-500B18B05DDD}" srcOrd="1" destOrd="0" presId="urn:microsoft.com/office/officeart/2005/8/layout/matrix1"/>
    <dgm:cxn modelId="{52D3A5EB-AF27-4EF2-BCDC-902CE3023A13}" type="presParOf" srcId="{037F6DCE-BCF2-4F68-87A5-0C4AA901F02D}" destId="{7F13E4EC-1C8A-4BCA-924A-437184139263}" srcOrd="2" destOrd="0" presId="urn:microsoft.com/office/officeart/2005/8/layout/matrix1"/>
    <dgm:cxn modelId="{04001B0F-85B7-4562-8D3F-936E615EBA01}" type="presParOf" srcId="{037F6DCE-BCF2-4F68-87A5-0C4AA901F02D}" destId="{5ED4B2CE-E8E5-49EC-BDDC-49DDC3E09D17}" srcOrd="3" destOrd="0" presId="urn:microsoft.com/office/officeart/2005/8/layout/matrix1"/>
    <dgm:cxn modelId="{D9F95A5A-E596-41A5-9AA2-B18A023E0E91}" type="presParOf" srcId="{037F6DCE-BCF2-4F68-87A5-0C4AA901F02D}" destId="{05282F5E-910D-4C0C-9C94-65BACC2107BC}" srcOrd="4" destOrd="0" presId="urn:microsoft.com/office/officeart/2005/8/layout/matrix1"/>
    <dgm:cxn modelId="{61586F4F-7862-47A8-8C2E-8A7C2810D31F}" type="presParOf" srcId="{037F6DCE-BCF2-4F68-87A5-0C4AA901F02D}" destId="{F1D81D7F-009F-4E14-8028-4AE6D5A8F3E9}" srcOrd="5" destOrd="0" presId="urn:microsoft.com/office/officeart/2005/8/layout/matrix1"/>
    <dgm:cxn modelId="{0B33567E-C485-45D5-91CB-A4DA89904361}" type="presParOf" srcId="{037F6DCE-BCF2-4F68-87A5-0C4AA901F02D}" destId="{B6A30E23-AA41-47DE-B009-422F33067ED7}" srcOrd="6" destOrd="0" presId="urn:microsoft.com/office/officeart/2005/8/layout/matrix1"/>
    <dgm:cxn modelId="{C816F2C8-504A-4E38-AB68-46F26CA21061}" type="presParOf" srcId="{037F6DCE-BCF2-4F68-87A5-0C4AA901F02D}" destId="{4061B772-316F-43AF-AF8A-CCDFFA5AA330}" srcOrd="7" destOrd="0" presId="urn:microsoft.com/office/officeart/2005/8/layout/matrix1"/>
    <dgm:cxn modelId="{4721EAB9-1FA3-4765-9C7C-65B890EC3775}" type="presParOf" srcId="{24326DDA-9256-4A3C-A5D4-D97731F8A692}" destId="{307E01FB-1709-4EAE-982C-5D2B4FB6870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18C753-CC7C-4C68-A0E6-A9CC9F2F2F3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7B0BD305-F4F9-4381-93AF-4507C6C940F8}">
      <dgm:prSet phldrT="[Text]" custT="1"/>
      <dgm:spPr>
        <a:solidFill>
          <a:srgbClr val="00B0F0"/>
        </a:solidFill>
      </dgm:spPr>
      <dgm:t>
        <a:bodyPr/>
        <a:lstStyle/>
        <a:p>
          <a:endParaRPr lang="sl-SI" sz="1600" dirty="0"/>
        </a:p>
        <a:p>
          <a:r>
            <a:rPr lang="sl-SI" sz="1600" b="1" dirty="0"/>
            <a:t>LETNO </a:t>
          </a:r>
        </a:p>
        <a:p>
          <a:r>
            <a:rPr lang="sl-SI" sz="1600" b="1" dirty="0"/>
            <a:t>POROČILO</a:t>
          </a:r>
        </a:p>
      </dgm:t>
    </dgm:pt>
    <dgm:pt modelId="{4B7EF323-C8F8-4EEB-9E37-AE73602D8846}" type="parTrans" cxnId="{419EEA76-4D69-45C8-8A57-2B5A334F6446}">
      <dgm:prSet/>
      <dgm:spPr/>
      <dgm:t>
        <a:bodyPr/>
        <a:lstStyle/>
        <a:p>
          <a:endParaRPr lang="sl-SI"/>
        </a:p>
      </dgm:t>
    </dgm:pt>
    <dgm:pt modelId="{50004367-7CDA-4D2A-96B4-F92D8D85B519}" type="sibTrans" cxnId="{419EEA76-4D69-45C8-8A57-2B5A334F6446}">
      <dgm:prSet/>
      <dgm:spPr/>
      <dgm:t>
        <a:bodyPr/>
        <a:lstStyle/>
        <a:p>
          <a:endParaRPr lang="sl-SI"/>
        </a:p>
      </dgm:t>
    </dgm:pt>
    <dgm:pt modelId="{D53CAB68-DBBB-4A7A-94E5-941414D79A23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sl-SI" sz="1600" dirty="0"/>
            <a:t>GLAVNA KNJIGA</a:t>
          </a:r>
        </a:p>
        <a:p>
          <a:r>
            <a:rPr lang="sl-SI" sz="1600" dirty="0"/>
            <a:t>sintetični podatki</a:t>
          </a:r>
        </a:p>
      </dgm:t>
    </dgm:pt>
    <dgm:pt modelId="{8A9FC36A-E1F2-4E6A-A581-5EF91D0F7F2B}" type="parTrans" cxnId="{EF3C2B1A-623D-4292-8DDC-80C4A4F76947}">
      <dgm:prSet/>
      <dgm:spPr/>
      <dgm:t>
        <a:bodyPr/>
        <a:lstStyle/>
        <a:p>
          <a:endParaRPr lang="sl-SI"/>
        </a:p>
      </dgm:t>
    </dgm:pt>
    <dgm:pt modelId="{669942A2-DD85-45B4-98BE-0B90A0767648}" type="sibTrans" cxnId="{EF3C2B1A-623D-4292-8DDC-80C4A4F76947}">
      <dgm:prSet/>
      <dgm:spPr/>
      <dgm:t>
        <a:bodyPr/>
        <a:lstStyle/>
        <a:p>
          <a:endParaRPr lang="sl-SI"/>
        </a:p>
      </dgm:t>
    </dgm:pt>
    <dgm:pt modelId="{BE28DC1B-73A5-4F18-B8CB-EBEB8EC613AE}">
      <dgm:prSet phldrT="[Text]" custT="1"/>
      <dgm:spPr>
        <a:solidFill>
          <a:srgbClr val="00B050"/>
        </a:solidFill>
      </dgm:spPr>
      <dgm:t>
        <a:bodyPr/>
        <a:lstStyle/>
        <a:p>
          <a:r>
            <a:rPr lang="sl-SI" sz="1600" dirty="0"/>
            <a:t>ANALITIČNE EVIDENCE</a:t>
          </a:r>
        </a:p>
        <a:p>
          <a:r>
            <a:rPr lang="sl-SI" sz="1600" dirty="0"/>
            <a:t>analitični podatki</a:t>
          </a:r>
        </a:p>
      </dgm:t>
    </dgm:pt>
    <dgm:pt modelId="{23CA8366-DFD6-4823-AEE4-AF4484C8FB90}" type="parTrans" cxnId="{AC43485B-E4BE-4550-8B38-79BD94A01E83}">
      <dgm:prSet/>
      <dgm:spPr/>
      <dgm:t>
        <a:bodyPr/>
        <a:lstStyle/>
        <a:p>
          <a:endParaRPr lang="sl-SI"/>
        </a:p>
      </dgm:t>
    </dgm:pt>
    <dgm:pt modelId="{9E5CF5B0-924B-44F5-83D8-4FCE3524CECE}" type="sibTrans" cxnId="{AC43485B-E4BE-4550-8B38-79BD94A01E83}">
      <dgm:prSet/>
      <dgm:spPr/>
      <dgm:t>
        <a:bodyPr/>
        <a:lstStyle/>
        <a:p>
          <a:endParaRPr lang="sl-SI"/>
        </a:p>
      </dgm:t>
    </dgm:pt>
    <dgm:pt modelId="{3C26F74A-6B18-48B6-B4E8-062EE3C1CF15}">
      <dgm:prSet phldrT="[Text]" custT="1"/>
      <dgm:spPr>
        <a:solidFill>
          <a:srgbClr val="FFFF00"/>
        </a:solidFill>
      </dgm:spPr>
      <dgm:t>
        <a:bodyPr/>
        <a:lstStyle/>
        <a:p>
          <a:endParaRPr lang="sl-SI" sz="1600" dirty="0"/>
        </a:p>
        <a:p>
          <a:endParaRPr lang="sl-SI" sz="1600" dirty="0"/>
        </a:p>
        <a:p>
          <a:r>
            <a:rPr lang="sl-SI" sz="1600" dirty="0"/>
            <a:t>POSLOVNI DOGODKI</a:t>
          </a:r>
          <a:br>
            <a:rPr lang="sl-SI" sz="5400" dirty="0"/>
          </a:br>
          <a:endParaRPr lang="sl-SI" sz="5400" dirty="0"/>
        </a:p>
      </dgm:t>
    </dgm:pt>
    <dgm:pt modelId="{8327F9B0-34DD-44A7-B8C1-5C7AAE723B52}" type="parTrans" cxnId="{DEEE4566-59C6-40C7-8254-FB08A0FA5BF1}">
      <dgm:prSet/>
      <dgm:spPr/>
      <dgm:t>
        <a:bodyPr/>
        <a:lstStyle/>
        <a:p>
          <a:endParaRPr lang="sl-SI"/>
        </a:p>
      </dgm:t>
    </dgm:pt>
    <dgm:pt modelId="{F6131C18-1267-49D7-8693-37CBEF6EF746}" type="sibTrans" cxnId="{DEEE4566-59C6-40C7-8254-FB08A0FA5BF1}">
      <dgm:prSet/>
      <dgm:spPr/>
      <dgm:t>
        <a:bodyPr/>
        <a:lstStyle/>
        <a:p>
          <a:endParaRPr lang="sl-SI"/>
        </a:p>
      </dgm:t>
    </dgm:pt>
    <dgm:pt modelId="{60733764-BF44-4EA5-BBB4-6B5E9367B44A}" type="pres">
      <dgm:prSet presAssocID="{A918C753-CC7C-4C68-A0E6-A9CC9F2F2F3E}" presName="Name0" presStyleCnt="0">
        <dgm:presLayoutVars>
          <dgm:dir/>
          <dgm:animLvl val="lvl"/>
          <dgm:resizeHandles val="exact"/>
        </dgm:presLayoutVars>
      </dgm:prSet>
      <dgm:spPr/>
    </dgm:pt>
    <dgm:pt modelId="{E8AC3A56-06E4-4DF3-AC4D-371AD3CF145B}" type="pres">
      <dgm:prSet presAssocID="{7B0BD305-F4F9-4381-93AF-4507C6C940F8}" presName="Name8" presStyleCnt="0"/>
      <dgm:spPr/>
    </dgm:pt>
    <dgm:pt modelId="{D1A999B5-79DD-454F-B33C-514E11A5AFD2}" type="pres">
      <dgm:prSet presAssocID="{7B0BD305-F4F9-4381-93AF-4507C6C940F8}" presName="level" presStyleLbl="node1" presStyleIdx="0" presStyleCnt="4">
        <dgm:presLayoutVars>
          <dgm:chMax val="1"/>
          <dgm:bulletEnabled val="1"/>
        </dgm:presLayoutVars>
      </dgm:prSet>
      <dgm:spPr/>
    </dgm:pt>
    <dgm:pt modelId="{41A14615-28D7-4EBE-B5DC-060FC045F8B7}" type="pres">
      <dgm:prSet presAssocID="{7B0BD305-F4F9-4381-93AF-4507C6C940F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517DD7F-4C1C-423A-8599-F7CA28844307}" type="pres">
      <dgm:prSet presAssocID="{D53CAB68-DBBB-4A7A-94E5-941414D79A23}" presName="Name8" presStyleCnt="0"/>
      <dgm:spPr/>
    </dgm:pt>
    <dgm:pt modelId="{06F7F2F0-9282-4270-B2DE-2A971B0BD1D1}" type="pres">
      <dgm:prSet presAssocID="{D53CAB68-DBBB-4A7A-94E5-941414D79A23}" presName="level" presStyleLbl="node1" presStyleIdx="1" presStyleCnt="4">
        <dgm:presLayoutVars>
          <dgm:chMax val="1"/>
          <dgm:bulletEnabled val="1"/>
        </dgm:presLayoutVars>
      </dgm:prSet>
      <dgm:spPr/>
    </dgm:pt>
    <dgm:pt modelId="{8C413847-1633-4B2F-A550-B1282E83CA66}" type="pres">
      <dgm:prSet presAssocID="{D53CAB68-DBBB-4A7A-94E5-941414D79A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6A95911-1F85-4749-8F89-DF3255644CA6}" type="pres">
      <dgm:prSet presAssocID="{BE28DC1B-73A5-4F18-B8CB-EBEB8EC613AE}" presName="Name8" presStyleCnt="0"/>
      <dgm:spPr/>
    </dgm:pt>
    <dgm:pt modelId="{AA3A0E6C-774B-474F-8CC4-1296808831D9}" type="pres">
      <dgm:prSet presAssocID="{BE28DC1B-73A5-4F18-B8CB-EBEB8EC613AE}" presName="level" presStyleLbl="node1" presStyleIdx="2" presStyleCnt="4">
        <dgm:presLayoutVars>
          <dgm:chMax val="1"/>
          <dgm:bulletEnabled val="1"/>
        </dgm:presLayoutVars>
      </dgm:prSet>
      <dgm:spPr/>
    </dgm:pt>
    <dgm:pt modelId="{57D66ACC-7705-489E-B8A9-88717548769F}" type="pres">
      <dgm:prSet presAssocID="{BE28DC1B-73A5-4F18-B8CB-EBEB8EC613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ED22414-7F5A-4B6F-A8E5-AD2E7C7F681A}" type="pres">
      <dgm:prSet presAssocID="{3C26F74A-6B18-48B6-B4E8-062EE3C1CF15}" presName="Name8" presStyleCnt="0"/>
      <dgm:spPr/>
    </dgm:pt>
    <dgm:pt modelId="{6EA766E3-E543-4298-B4AF-55E6A72B07C6}" type="pres">
      <dgm:prSet presAssocID="{3C26F74A-6B18-48B6-B4E8-062EE3C1CF15}" presName="level" presStyleLbl="node1" presStyleIdx="3" presStyleCnt="4">
        <dgm:presLayoutVars>
          <dgm:chMax val="1"/>
          <dgm:bulletEnabled val="1"/>
        </dgm:presLayoutVars>
      </dgm:prSet>
      <dgm:spPr/>
    </dgm:pt>
    <dgm:pt modelId="{E1D822B5-D5F1-49B1-AAAD-60F01CA88EE3}" type="pres">
      <dgm:prSet presAssocID="{3C26F74A-6B18-48B6-B4E8-062EE3C1CF1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F3C2B1A-623D-4292-8DDC-80C4A4F76947}" srcId="{A918C753-CC7C-4C68-A0E6-A9CC9F2F2F3E}" destId="{D53CAB68-DBBB-4A7A-94E5-941414D79A23}" srcOrd="1" destOrd="0" parTransId="{8A9FC36A-E1F2-4E6A-A581-5EF91D0F7F2B}" sibTransId="{669942A2-DD85-45B4-98BE-0B90A0767648}"/>
    <dgm:cxn modelId="{C702432C-6980-4F25-92D6-48E9CC2BA1DE}" type="presOf" srcId="{3C26F74A-6B18-48B6-B4E8-062EE3C1CF15}" destId="{E1D822B5-D5F1-49B1-AAAD-60F01CA88EE3}" srcOrd="1" destOrd="0" presId="urn:microsoft.com/office/officeart/2005/8/layout/pyramid1"/>
    <dgm:cxn modelId="{AC43485B-E4BE-4550-8B38-79BD94A01E83}" srcId="{A918C753-CC7C-4C68-A0E6-A9CC9F2F2F3E}" destId="{BE28DC1B-73A5-4F18-B8CB-EBEB8EC613AE}" srcOrd="2" destOrd="0" parTransId="{23CA8366-DFD6-4823-AEE4-AF4484C8FB90}" sibTransId="{9E5CF5B0-924B-44F5-83D8-4FCE3524CECE}"/>
    <dgm:cxn modelId="{DEEE4566-59C6-40C7-8254-FB08A0FA5BF1}" srcId="{A918C753-CC7C-4C68-A0E6-A9CC9F2F2F3E}" destId="{3C26F74A-6B18-48B6-B4E8-062EE3C1CF15}" srcOrd="3" destOrd="0" parTransId="{8327F9B0-34DD-44A7-B8C1-5C7AAE723B52}" sibTransId="{F6131C18-1267-49D7-8693-37CBEF6EF746}"/>
    <dgm:cxn modelId="{91D7936A-AD68-4E39-88FC-CC49E5037ADC}" type="presOf" srcId="{D53CAB68-DBBB-4A7A-94E5-941414D79A23}" destId="{8C413847-1633-4B2F-A550-B1282E83CA66}" srcOrd="1" destOrd="0" presId="urn:microsoft.com/office/officeart/2005/8/layout/pyramid1"/>
    <dgm:cxn modelId="{6984CE51-03ED-4B90-B67A-7EDE94D37E4E}" type="presOf" srcId="{7B0BD305-F4F9-4381-93AF-4507C6C940F8}" destId="{D1A999B5-79DD-454F-B33C-514E11A5AFD2}" srcOrd="0" destOrd="0" presId="urn:microsoft.com/office/officeart/2005/8/layout/pyramid1"/>
    <dgm:cxn modelId="{11511F54-9C5D-437B-B569-F77BF6314054}" type="presOf" srcId="{BE28DC1B-73A5-4F18-B8CB-EBEB8EC613AE}" destId="{57D66ACC-7705-489E-B8A9-88717548769F}" srcOrd="1" destOrd="0" presId="urn:microsoft.com/office/officeart/2005/8/layout/pyramid1"/>
    <dgm:cxn modelId="{477B3476-1558-4601-A2E0-6E6407AAC708}" type="presOf" srcId="{7B0BD305-F4F9-4381-93AF-4507C6C940F8}" destId="{41A14615-28D7-4EBE-B5DC-060FC045F8B7}" srcOrd="1" destOrd="0" presId="urn:microsoft.com/office/officeart/2005/8/layout/pyramid1"/>
    <dgm:cxn modelId="{419EEA76-4D69-45C8-8A57-2B5A334F6446}" srcId="{A918C753-CC7C-4C68-A0E6-A9CC9F2F2F3E}" destId="{7B0BD305-F4F9-4381-93AF-4507C6C940F8}" srcOrd="0" destOrd="0" parTransId="{4B7EF323-C8F8-4EEB-9E37-AE73602D8846}" sibTransId="{50004367-7CDA-4D2A-96B4-F92D8D85B519}"/>
    <dgm:cxn modelId="{001BBC7C-9FC8-4768-BFA5-510F929CDA8A}" type="presOf" srcId="{3C26F74A-6B18-48B6-B4E8-062EE3C1CF15}" destId="{6EA766E3-E543-4298-B4AF-55E6A72B07C6}" srcOrd="0" destOrd="0" presId="urn:microsoft.com/office/officeart/2005/8/layout/pyramid1"/>
    <dgm:cxn modelId="{D7BB9F94-998C-41C0-A834-0BE0F13FDE2A}" type="presOf" srcId="{D53CAB68-DBBB-4A7A-94E5-941414D79A23}" destId="{06F7F2F0-9282-4270-B2DE-2A971B0BD1D1}" srcOrd="0" destOrd="0" presId="urn:microsoft.com/office/officeart/2005/8/layout/pyramid1"/>
    <dgm:cxn modelId="{D8080AAB-25E6-4922-A8CF-D75622F72AEB}" type="presOf" srcId="{BE28DC1B-73A5-4F18-B8CB-EBEB8EC613AE}" destId="{AA3A0E6C-774B-474F-8CC4-1296808831D9}" srcOrd="0" destOrd="0" presId="urn:microsoft.com/office/officeart/2005/8/layout/pyramid1"/>
    <dgm:cxn modelId="{A322B6BF-B3CA-44C4-ACF6-BAC019C4C4C5}" type="presOf" srcId="{A918C753-CC7C-4C68-A0E6-A9CC9F2F2F3E}" destId="{60733764-BF44-4EA5-BBB4-6B5E9367B44A}" srcOrd="0" destOrd="0" presId="urn:microsoft.com/office/officeart/2005/8/layout/pyramid1"/>
    <dgm:cxn modelId="{A6AF9F27-E88C-4DED-BB7C-2A70A43E3C59}" type="presParOf" srcId="{60733764-BF44-4EA5-BBB4-6B5E9367B44A}" destId="{E8AC3A56-06E4-4DF3-AC4D-371AD3CF145B}" srcOrd="0" destOrd="0" presId="urn:microsoft.com/office/officeart/2005/8/layout/pyramid1"/>
    <dgm:cxn modelId="{302A9EEF-8957-484E-B0E2-71C961B4DFB7}" type="presParOf" srcId="{E8AC3A56-06E4-4DF3-AC4D-371AD3CF145B}" destId="{D1A999B5-79DD-454F-B33C-514E11A5AFD2}" srcOrd="0" destOrd="0" presId="urn:microsoft.com/office/officeart/2005/8/layout/pyramid1"/>
    <dgm:cxn modelId="{DBA3F718-0559-4648-8513-6A79CAF4F155}" type="presParOf" srcId="{E8AC3A56-06E4-4DF3-AC4D-371AD3CF145B}" destId="{41A14615-28D7-4EBE-B5DC-060FC045F8B7}" srcOrd="1" destOrd="0" presId="urn:microsoft.com/office/officeart/2005/8/layout/pyramid1"/>
    <dgm:cxn modelId="{E302BB29-0547-412E-82CA-8BF512F37045}" type="presParOf" srcId="{60733764-BF44-4EA5-BBB4-6B5E9367B44A}" destId="{5517DD7F-4C1C-423A-8599-F7CA28844307}" srcOrd="1" destOrd="0" presId="urn:microsoft.com/office/officeart/2005/8/layout/pyramid1"/>
    <dgm:cxn modelId="{A9161ABD-2C29-43D2-B0E7-38291CBE7373}" type="presParOf" srcId="{5517DD7F-4C1C-423A-8599-F7CA28844307}" destId="{06F7F2F0-9282-4270-B2DE-2A971B0BD1D1}" srcOrd="0" destOrd="0" presId="urn:microsoft.com/office/officeart/2005/8/layout/pyramid1"/>
    <dgm:cxn modelId="{21A67D45-B4D4-4E00-9D19-33F261108532}" type="presParOf" srcId="{5517DD7F-4C1C-423A-8599-F7CA28844307}" destId="{8C413847-1633-4B2F-A550-B1282E83CA66}" srcOrd="1" destOrd="0" presId="urn:microsoft.com/office/officeart/2005/8/layout/pyramid1"/>
    <dgm:cxn modelId="{D60F5A1C-D43D-4FCD-A6C6-13D35A9F3758}" type="presParOf" srcId="{60733764-BF44-4EA5-BBB4-6B5E9367B44A}" destId="{56A95911-1F85-4749-8F89-DF3255644CA6}" srcOrd="2" destOrd="0" presId="urn:microsoft.com/office/officeart/2005/8/layout/pyramid1"/>
    <dgm:cxn modelId="{A9249BB0-FA6E-4E08-BB66-40D23C9CD805}" type="presParOf" srcId="{56A95911-1F85-4749-8F89-DF3255644CA6}" destId="{AA3A0E6C-774B-474F-8CC4-1296808831D9}" srcOrd="0" destOrd="0" presId="urn:microsoft.com/office/officeart/2005/8/layout/pyramid1"/>
    <dgm:cxn modelId="{64B12EB3-64FB-4E48-AD7C-EDBDD2985BED}" type="presParOf" srcId="{56A95911-1F85-4749-8F89-DF3255644CA6}" destId="{57D66ACC-7705-489E-B8A9-88717548769F}" srcOrd="1" destOrd="0" presId="urn:microsoft.com/office/officeart/2005/8/layout/pyramid1"/>
    <dgm:cxn modelId="{4AE827CC-79CE-48FD-9D1A-1B96856D1DB5}" type="presParOf" srcId="{60733764-BF44-4EA5-BBB4-6B5E9367B44A}" destId="{BED22414-7F5A-4B6F-A8E5-AD2E7C7F681A}" srcOrd="3" destOrd="0" presId="urn:microsoft.com/office/officeart/2005/8/layout/pyramid1"/>
    <dgm:cxn modelId="{2907C930-C0C3-4735-9F86-2457BC818C13}" type="presParOf" srcId="{BED22414-7F5A-4B6F-A8E5-AD2E7C7F681A}" destId="{6EA766E3-E543-4298-B4AF-55E6A72B07C6}" srcOrd="0" destOrd="0" presId="urn:microsoft.com/office/officeart/2005/8/layout/pyramid1"/>
    <dgm:cxn modelId="{0457B548-79D5-4662-B1B7-A2A87EF74FD4}" type="presParOf" srcId="{BED22414-7F5A-4B6F-A8E5-AD2E7C7F681A}" destId="{E1D822B5-D5F1-49B1-AAAD-60F01CA88EE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1C527-1FE9-4110-B7BE-8FECB828CEB3}">
      <dsp:nvSpPr>
        <dsp:cNvPr id="0" name=""/>
        <dsp:cNvSpPr/>
      </dsp:nvSpPr>
      <dsp:spPr>
        <a:xfrm>
          <a:off x="3120913" y="320478"/>
          <a:ext cx="1644872" cy="2850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200" kern="1200" dirty="0">
              <a:solidFill>
                <a:schemeClr val="tx1"/>
              </a:solidFill>
            </a:rPr>
            <a:t>SEKTOR DRŽAVA</a:t>
          </a:r>
        </a:p>
      </dsp:txBody>
      <dsp:txXfrm>
        <a:off x="3129263" y="328828"/>
        <a:ext cx="1628172" cy="268389"/>
      </dsp:txXfrm>
    </dsp:sp>
    <dsp:sp modelId="{D8CFA129-54E2-4C65-AFFF-C0D16C4DADBD}">
      <dsp:nvSpPr>
        <dsp:cNvPr id="0" name=""/>
        <dsp:cNvSpPr/>
      </dsp:nvSpPr>
      <dsp:spPr>
        <a:xfrm>
          <a:off x="1805015" y="605567"/>
          <a:ext cx="2138334" cy="438632"/>
        </a:xfrm>
        <a:custGeom>
          <a:avLst/>
          <a:gdLst/>
          <a:ahLst/>
          <a:cxnLst/>
          <a:rect l="0" t="0" r="0" b="0"/>
          <a:pathLst>
            <a:path>
              <a:moveTo>
                <a:pt x="2138334" y="0"/>
              </a:moveTo>
              <a:lnTo>
                <a:pt x="2138334" y="219316"/>
              </a:lnTo>
              <a:lnTo>
                <a:pt x="0" y="219316"/>
              </a:lnTo>
              <a:lnTo>
                <a:pt x="0" y="4386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09AF9-B44D-4CBF-8CF7-8C1533DA1BB7}">
      <dsp:nvSpPr>
        <dsp:cNvPr id="0" name=""/>
        <dsp:cNvSpPr/>
      </dsp:nvSpPr>
      <dsp:spPr>
        <a:xfrm>
          <a:off x="982579" y="1044200"/>
          <a:ext cx="1644872" cy="75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kern="1200" dirty="0">
              <a:solidFill>
                <a:schemeClr val="tx1"/>
              </a:solidFill>
            </a:rPr>
            <a:t>ENOTNE CENTRALNE RAVNI DRŽAVE</a:t>
          </a:r>
        </a:p>
      </dsp:txBody>
      <dsp:txXfrm>
        <a:off x="1004611" y="1066232"/>
        <a:ext cx="1600808" cy="708147"/>
      </dsp:txXfrm>
    </dsp:sp>
    <dsp:sp modelId="{16FDDE4C-2E65-4A63-A21B-41F1D4643720}">
      <dsp:nvSpPr>
        <dsp:cNvPr id="0" name=""/>
        <dsp:cNvSpPr/>
      </dsp:nvSpPr>
      <dsp:spPr>
        <a:xfrm>
          <a:off x="1759295" y="1796411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197FE-F749-4087-89CB-8079A4207382}">
      <dsp:nvSpPr>
        <dsp:cNvPr id="0" name=""/>
        <dsp:cNvSpPr/>
      </dsp:nvSpPr>
      <dsp:spPr>
        <a:xfrm>
          <a:off x="982579" y="2235044"/>
          <a:ext cx="1644872" cy="636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Neposredni uporabniki državnega pror</a:t>
          </a:r>
          <a:r>
            <a:rPr lang="sl-SI" sz="800" b="1" kern="1200" dirty="0">
              <a:solidFill>
                <a:schemeClr val="tx1"/>
              </a:solidFill>
            </a:rPr>
            <a:t>a</a:t>
          </a:r>
          <a:r>
            <a:rPr lang="sl-SI" sz="800" kern="1200" dirty="0">
              <a:solidFill>
                <a:schemeClr val="tx1"/>
              </a:solidFill>
            </a:rPr>
            <a:t>čuna</a:t>
          </a:r>
        </a:p>
      </dsp:txBody>
      <dsp:txXfrm>
        <a:off x="1001224" y="2253689"/>
        <a:ext cx="1607582" cy="599308"/>
      </dsp:txXfrm>
    </dsp:sp>
    <dsp:sp modelId="{28C42950-1509-417F-B5D1-D3439480E842}">
      <dsp:nvSpPr>
        <dsp:cNvPr id="0" name=""/>
        <dsp:cNvSpPr/>
      </dsp:nvSpPr>
      <dsp:spPr>
        <a:xfrm>
          <a:off x="1759295" y="2871642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7F515-F5BD-4E1E-9D96-B44704270061}">
      <dsp:nvSpPr>
        <dsp:cNvPr id="0" name=""/>
        <dsp:cNvSpPr/>
      </dsp:nvSpPr>
      <dsp:spPr>
        <a:xfrm>
          <a:off x="982579" y="3310275"/>
          <a:ext cx="1644872" cy="328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Javni skladi države</a:t>
          </a:r>
        </a:p>
      </dsp:txBody>
      <dsp:txXfrm>
        <a:off x="992206" y="3319902"/>
        <a:ext cx="1625618" cy="309435"/>
      </dsp:txXfrm>
    </dsp:sp>
    <dsp:sp modelId="{BB53C630-2F5E-441B-8603-0C1519516543}">
      <dsp:nvSpPr>
        <dsp:cNvPr id="0" name=""/>
        <dsp:cNvSpPr/>
      </dsp:nvSpPr>
      <dsp:spPr>
        <a:xfrm>
          <a:off x="1759295" y="3638965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776DE-3F51-4D1B-9ED0-D31C0186B873}">
      <dsp:nvSpPr>
        <dsp:cNvPr id="0" name=""/>
        <dsp:cNvSpPr/>
      </dsp:nvSpPr>
      <dsp:spPr>
        <a:xfrm>
          <a:off x="982579" y="4077597"/>
          <a:ext cx="1644872" cy="4366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Posredni proračunski uporabniki centralne ravni države</a:t>
          </a:r>
        </a:p>
      </dsp:txBody>
      <dsp:txXfrm>
        <a:off x="995368" y="4090386"/>
        <a:ext cx="1619294" cy="411069"/>
      </dsp:txXfrm>
    </dsp:sp>
    <dsp:sp modelId="{043C7FF5-A127-488D-8C73-D917DA436B12}">
      <dsp:nvSpPr>
        <dsp:cNvPr id="0" name=""/>
        <dsp:cNvSpPr/>
      </dsp:nvSpPr>
      <dsp:spPr>
        <a:xfrm>
          <a:off x="3897630" y="605567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F0DB3-3E39-4F16-9442-CF332B4D99D1}">
      <dsp:nvSpPr>
        <dsp:cNvPr id="0" name=""/>
        <dsp:cNvSpPr/>
      </dsp:nvSpPr>
      <dsp:spPr>
        <a:xfrm>
          <a:off x="3120913" y="1044200"/>
          <a:ext cx="1644872" cy="8125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kern="1200" dirty="0">
              <a:solidFill>
                <a:schemeClr val="tx1"/>
              </a:solidFill>
            </a:rPr>
            <a:t>ENOTE LOKALNE RAVNI DRŽAVE</a:t>
          </a:r>
        </a:p>
      </dsp:txBody>
      <dsp:txXfrm>
        <a:off x="3144713" y="1068000"/>
        <a:ext cx="1597272" cy="764989"/>
      </dsp:txXfrm>
    </dsp:sp>
    <dsp:sp modelId="{5B776994-0A27-4167-840C-05D4A56C11DE}">
      <dsp:nvSpPr>
        <dsp:cNvPr id="0" name=""/>
        <dsp:cNvSpPr/>
      </dsp:nvSpPr>
      <dsp:spPr>
        <a:xfrm>
          <a:off x="3897630" y="1856789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1D240-F40D-41F9-98FF-FEA7D851DC05}">
      <dsp:nvSpPr>
        <dsp:cNvPr id="0" name=""/>
        <dsp:cNvSpPr/>
      </dsp:nvSpPr>
      <dsp:spPr>
        <a:xfrm>
          <a:off x="3120913" y="2295422"/>
          <a:ext cx="1644872" cy="490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Neposredni uporabniki proračunov občin</a:t>
          </a:r>
        </a:p>
      </dsp:txBody>
      <dsp:txXfrm>
        <a:off x="3135291" y="2309800"/>
        <a:ext cx="1616116" cy="462150"/>
      </dsp:txXfrm>
    </dsp:sp>
    <dsp:sp modelId="{46DF7382-EB54-4D3F-AAEA-2B16597D6D76}">
      <dsp:nvSpPr>
        <dsp:cNvPr id="0" name=""/>
        <dsp:cNvSpPr/>
      </dsp:nvSpPr>
      <dsp:spPr>
        <a:xfrm>
          <a:off x="3897630" y="2786328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D1070-1A40-4616-886F-1BB6C4C713C0}">
      <dsp:nvSpPr>
        <dsp:cNvPr id="0" name=""/>
        <dsp:cNvSpPr/>
      </dsp:nvSpPr>
      <dsp:spPr>
        <a:xfrm>
          <a:off x="3120913" y="3224961"/>
          <a:ext cx="1644872" cy="311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Javni skladi občin</a:t>
          </a:r>
        </a:p>
      </dsp:txBody>
      <dsp:txXfrm>
        <a:off x="3130050" y="3234098"/>
        <a:ext cx="1626598" cy="293692"/>
      </dsp:txXfrm>
    </dsp:sp>
    <dsp:sp modelId="{659F577C-66E4-44B0-A881-1FA7F0AE09AE}">
      <dsp:nvSpPr>
        <dsp:cNvPr id="0" name=""/>
        <dsp:cNvSpPr/>
      </dsp:nvSpPr>
      <dsp:spPr>
        <a:xfrm>
          <a:off x="3897630" y="3536928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D84AF-5D35-480C-9C26-C68979F20D83}">
      <dsp:nvSpPr>
        <dsp:cNvPr id="0" name=""/>
        <dsp:cNvSpPr/>
      </dsp:nvSpPr>
      <dsp:spPr>
        <a:xfrm>
          <a:off x="3120913" y="3975560"/>
          <a:ext cx="1644872" cy="4504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Posredni proračunski  uporabniki lokalne ravni </a:t>
          </a:r>
        </a:p>
      </dsp:txBody>
      <dsp:txXfrm>
        <a:off x="3134107" y="3988754"/>
        <a:ext cx="1618484" cy="424076"/>
      </dsp:txXfrm>
    </dsp:sp>
    <dsp:sp modelId="{9ADE3E2B-125D-4E25-9D46-E0ED18A6908C}">
      <dsp:nvSpPr>
        <dsp:cNvPr id="0" name=""/>
        <dsp:cNvSpPr/>
      </dsp:nvSpPr>
      <dsp:spPr>
        <a:xfrm>
          <a:off x="3943350" y="605567"/>
          <a:ext cx="2138334" cy="438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316"/>
              </a:lnTo>
              <a:lnTo>
                <a:pt x="2138334" y="219316"/>
              </a:lnTo>
              <a:lnTo>
                <a:pt x="2138334" y="4386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31BE4-8FEF-4FD8-AD7C-14C7EFDA0F9C}">
      <dsp:nvSpPr>
        <dsp:cNvPr id="0" name=""/>
        <dsp:cNvSpPr/>
      </dsp:nvSpPr>
      <dsp:spPr>
        <a:xfrm>
          <a:off x="5259248" y="1044200"/>
          <a:ext cx="1644872" cy="915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000" kern="1200" dirty="0">
              <a:solidFill>
                <a:schemeClr val="tx1"/>
              </a:solidFill>
            </a:rPr>
            <a:t>SKLADI SOCIALNEGA ZAVAROVANJA</a:t>
          </a:r>
        </a:p>
      </dsp:txBody>
      <dsp:txXfrm>
        <a:off x="5286071" y="1071023"/>
        <a:ext cx="1591226" cy="862142"/>
      </dsp:txXfrm>
    </dsp:sp>
    <dsp:sp modelId="{06E95069-7DC0-421E-B202-C826C1D2546D}">
      <dsp:nvSpPr>
        <dsp:cNvPr id="0" name=""/>
        <dsp:cNvSpPr/>
      </dsp:nvSpPr>
      <dsp:spPr>
        <a:xfrm>
          <a:off x="6035964" y="1959988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AA047-406F-45EA-9C07-93381B07F34B}">
      <dsp:nvSpPr>
        <dsp:cNvPr id="0" name=""/>
        <dsp:cNvSpPr/>
      </dsp:nvSpPr>
      <dsp:spPr>
        <a:xfrm>
          <a:off x="5259248" y="2398621"/>
          <a:ext cx="1644872" cy="7530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Zavod za pokojninsko in invalidsko zavarovanje</a:t>
          </a:r>
        </a:p>
      </dsp:txBody>
      <dsp:txXfrm>
        <a:off x="5281306" y="2420679"/>
        <a:ext cx="1600756" cy="708983"/>
      </dsp:txXfrm>
    </dsp:sp>
    <dsp:sp modelId="{0601526C-BE3A-42BD-ADFF-0506B5671520}">
      <dsp:nvSpPr>
        <dsp:cNvPr id="0" name=""/>
        <dsp:cNvSpPr/>
      </dsp:nvSpPr>
      <dsp:spPr>
        <a:xfrm>
          <a:off x="6035964" y="3151720"/>
          <a:ext cx="91440" cy="438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6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45ED6-0521-40C7-B2E7-B6310393EF6A}">
      <dsp:nvSpPr>
        <dsp:cNvPr id="0" name=""/>
        <dsp:cNvSpPr/>
      </dsp:nvSpPr>
      <dsp:spPr>
        <a:xfrm>
          <a:off x="5259248" y="3590353"/>
          <a:ext cx="1644872" cy="7199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800" kern="1200" dirty="0">
              <a:solidFill>
                <a:schemeClr val="tx1"/>
              </a:solidFill>
            </a:rPr>
            <a:t>Zavod za zdravstveno zavarovanje Slovenije</a:t>
          </a:r>
        </a:p>
      </dsp:txBody>
      <dsp:txXfrm>
        <a:off x="5280335" y="3611440"/>
        <a:ext cx="1602698" cy="677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9544-2F43-475A-84C4-0B94C7ABB196}">
      <dsp:nvSpPr>
        <dsp:cNvPr id="0" name=""/>
        <dsp:cNvSpPr/>
      </dsp:nvSpPr>
      <dsp:spPr>
        <a:xfrm rot="16200000">
          <a:off x="843179" y="-843179"/>
          <a:ext cx="2058057" cy="3744416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RAČUNOVODSKO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NAČRTOVANJE</a:t>
          </a:r>
        </a:p>
      </dsp:txBody>
      <dsp:txXfrm rot="5400000">
        <a:off x="0" y="0"/>
        <a:ext cx="3744416" cy="1543543"/>
      </dsp:txXfrm>
    </dsp:sp>
    <dsp:sp modelId="{7F13E4EC-1C8A-4BCA-924A-437184139263}">
      <dsp:nvSpPr>
        <dsp:cNvPr id="0" name=""/>
        <dsp:cNvSpPr/>
      </dsp:nvSpPr>
      <dsp:spPr>
        <a:xfrm>
          <a:off x="3744416" y="0"/>
          <a:ext cx="3744416" cy="2058057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KNJIGOVODSTVO</a:t>
          </a:r>
        </a:p>
      </dsp:txBody>
      <dsp:txXfrm>
        <a:off x="3744416" y="0"/>
        <a:ext cx="3744416" cy="1543543"/>
      </dsp:txXfrm>
    </dsp:sp>
    <dsp:sp modelId="{05282F5E-910D-4C0C-9C94-65BACC2107BC}">
      <dsp:nvSpPr>
        <dsp:cNvPr id="0" name=""/>
        <dsp:cNvSpPr/>
      </dsp:nvSpPr>
      <dsp:spPr>
        <a:xfrm rot="10800000">
          <a:off x="0" y="2058057"/>
          <a:ext cx="3744416" cy="2058057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RAČUNOVODSKO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ANALIZIRANJE IN NADZIRANJE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2000" kern="1200" dirty="0"/>
        </a:p>
      </dsp:txBody>
      <dsp:txXfrm rot="10800000">
        <a:off x="0" y="2572571"/>
        <a:ext cx="3744416" cy="1543543"/>
      </dsp:txXfrm>
    </dsp:sp>
    <dsp:sp modelId="{B6A30E23-AA41-47DE-B009-422F33067ED7}">
      <dsp:nvSpPr>
        <dsp:cNvPr id="0" name=""/>
        <dsp:cNvSpPr/>
      </dsp:nvSpPr>
      <dsp:spPr>
        <a:xfrm rot="5400000">
          <a:off x="4587595" y="1214878"/>
          <a:ext cx="2058057" cy="3744416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RAČUNOVODSKO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INFORMIRANJE </a:t>
          </a:r>
          <a:endParaRPr lang="sl-SI" sz="2000" kern="1200" dirty="0"/>
        </a:p>
      </dsp:txBody>
      <dsp:txXfrm rot="-5400000">
        <a:off x="3744416" y="2572571"/>
        <a:ext cx="3744416" cy="1543543"/>
      </dsp:txXfrm>
    </dsp:sp>
    <dsp:sp modelId="{307E01FB-1709-4EAE-982C-5D2B4FB68708}">
      <dsp:nvSpPr>
        <dsp:cNvPr id="0" name=""/>
        <dsp:cNvSpPr/>
      </dsp:nvSpPr>
      <dsp:spPr>
        <a:xfrm>
          <a:off x="1267518" y="1693400"/>
          <a:ext cx="4953794" cy="729313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b="1" kern="1200" dirty="0">
              <a:solidFill>
                <a:srgbClr val="C00000"/>
              </a:solidFill>
            </a:rPr>
            <a:t>RAČUNOVODSTVO</a:t>
          </a:r>
        </a:p>
      </dsp:txBody>
      <dsp:txXfrm>
        <a:off x="1303120" y="1729002"/>
        <a:ext cx="4882590" cy="6581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999B5-79DD-454F-B33C-514E11A5AFD2}">
      <dsp:nvSpPr>
        <dsp:cNvPr id="0" name=""/>
        <dsp:cNvSpPr/>
      </dsp:nvSpPr>
      <dsp:spPr>
        <a:xfrm>
          <a:off x="3109224" y="0"/>
          <a:ext cx="2072816" cy="1130579"/>
        </a:xfrm>
        <a:prstGeom prst="trapezoid">
          <a:avLst>
            <a:gd name="adj" fmla="val 91671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/>
            <a:t>LETNO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/>
            <a:t>POROČILO</a:t>
          </a:r>
        </a:p>
      </dsp:txBody>
      <dsp:txXfrm>
        <a:off x="3109224" y="0"/>
        <a:ext cx="2072816" cy="1130579"/>
      </dsp:txXfrm>
    </dsp:sp>
    <dsp:sp modelId="{06F7F2F0-9282-4270-B2DE-2A971B0BD1D1}">
      <dsp:nvSpPr>
        <dsp:cNvPr id="0" name=""/>
        <dsp:cNvSpPr/>
      </dsp:nvSpPr>
      <dsp:spPr>
        <a:xfrm>
          <a:off x="2072816" y="1130579"/>
          <a:ext cx="4145632" cy="1130579"/>
        </a:xfrm>
        <a:prstGeom prst="trapezoid">
          <a:avLst>
            <a:gd name="adj" fmla="val 91671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GLAVNA KNJIGA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sintetični podatki</a:t>
          </a:r>
        </a:p>
      </dsp:txBody>
      <dsp:txXfrm>
        <a:off x="2798301" y="1130579"/>
        <a:ext cx="2694660" cy="1130579"/>
      </dsp:txXfrm>
    </dsp:sp>
    <dsp:sp modelId="{AA3A0E6C-774B-474F-8CC4-1296808831D9}">
      <dsp:nvSpPr>
        <dsp:cNvPr id="0" name=""/>
        <dsp:cNvSpPr/>
      </dsp:nvSpPr>
      <dsp:spPr>
        <a:xfrm>
          <a:off x="1036408" y="2261158"/>
          <a:ext cx="6218448" cy="1130579"/>
        </a:xfrm>
        <a:prstGeom prst="trapezoid">
          <a:avLst>
            <a:gd name="adj" fmla="val 91671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ANALITIČNE EVIDENCE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analitični podatki</a:t>
          </a:r>
        </a:p>
      </dsp:txBody>
      <dsp:txXfrm>
        <a:off x="2124636" y="2261158"/>
        <a:ext cx="4041991" cy="1130579"/>
      </dsp:txXfrm>
    </dsp:sp>
    <dsp:sp modelId="{6EA766E3-E543-4298-B4AF-55E6A72B07C6}">
      <dsp:nvSpPr>
        <dsp:cNvPr id="0" name=""/>
        <dsp:cNvSpPr/>
      </dsp:nvSpPr>
      <dsp:spPr>
        <a:xfrm>
          <a:off x="0" y="3391737"/>
          <a:ext cx="8291264" cy="1130579"/>
        </a:xfrm>
        <a:prstGeom prst="trapezoid">
          <a:avLst>
            <a:gd name="adj" fmla="val 91671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POSLOVNI DOGODKI</a:t>
          </a:r>
          <a:br>
            <a:rPr lang="sl-SI" sz="5400" kern="1200" dirty="0"/>
          </a:br>
          <a:endParaRPr lang="sl-SI" sz="5400" kern="1200" dirty="0"/>
        </a:p>
      </dsp:txBody>
      <dsp:txXfrm>
        <a:off x="1450971" y="3391737"/>
        <a:ext cx="5389321" cy="1130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A7AE34E7-97DD-4979-A08A-03B34B69E3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7D4ECF7F-33A8-441C-A9CE-EF64F4554A8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31E0B646-5DCF-48EE-B1CC-55B938B21349}" type="datetimeFigureOut">
              <a:rPr lang="sl-SI"/>
              <a:pPr>
                <a:defRPr/>
              </a:pPr>
              <a:t>19. 10. 2021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700237EA-BE8F-4C03-8172-990EE45B9F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DB458ACE-7A41-4024-B910-FEFE6D119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239029DE-FC2E-4B10-BCE4-A3BE80592F6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FE0A0451-A98A-4B04-B3AE-05655126AD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18FF42-9F6B-4454-82B7-6281BD366D5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A9E8B-DD59-4902-885F-325B43BF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D60BC-2A72-4181-9D53-2D1DAFAED85B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5DDF4-687C-471A-9D86-0E082DE4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DE3CA-5F7C-4B21-AA90-5E62C73E3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49BF0-1858-4ED9-B9E8-4B617EB909D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729339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02F14-C803-4E3D-AC0E-2D2A42F0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6B494-22AF-492B-8578-109B15D276C1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DAB3-83D5-4E01-A8C6-0BAD7FD8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3BE10-5811-4F7B-BF63-12A13625C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039A4-2934-4B90-A543-29FAE4CE237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329878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77AAE-6820-450E-87C8-6BA7787B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38B9-89F6-491F-A177-3F7C2EC13964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E41F8-417E-48E9-9F9D-6BFA2900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7C8EE-A8F0-4536-B1C8-F80E35FA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D1B0-1D2B-4197-864A-B09CF325123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070723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1C02B-BFD0-4CB4-8CB1-0CAD2440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9747-2C0B-4987-B567-E0A6E96F9149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77AFF-8560-4644-8F24-ECDCD9771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982AA-399D-492A-B83E-96E6D2AF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5431F-4B60-4703-893A-A88C6B51F4E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52605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214414" y="1071545"/>
            <a:ext cx="7715304" cy="421484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214414" y="5500702"/>
            <a:ext cx="771530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F5BDC6-8F55-4637-9211-7B71EFBB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17C09-3311-472E-84FB-DBDC771E5546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81E62D-C8FC-4D95-8BF7-2084D497F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A47E65-52A9-46B1-AEA8-C6462975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92065-A673-4961-85F7-2967B872ADC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45243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76000" y="1980000"/>
            <a:ext cx="7560000" cy="1800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sl-SI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576000" y="3780000"/>
            <a:ext cx="7560000" cy="180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2241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1C310-35DC-4287-A8EF-2712BB94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6479C-6DCB-4A56-9FD0-4BE78DB2546D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2E4EE-1A7B-4639-976B-879A0060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BCA33-F12F-45E6-BA4D-A522D3519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C3D01-4115-45A9-9688-8D1BE9737C9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85217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FB323-4667-495B-BEA9-D1B2B2D82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78E9-3A7C-4024-9AE1-66FDFA5565F5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3BD20-944E-4DCA-B055-CD9C6464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50171-138D-4F44-8991-763BEF2B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CBD76-79BE-4B41-A907-241AD33A0DE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2967456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48A78-3235-423B-8416-408767DFD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C0D08-0069-46D4-BDAE-EB4D4116EFAB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58E6C-02D3-4B19-9856-440A93C9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B2B0-5C8A-4B3A-B683-98361864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28750-73F8-4563-91B1-1C22A23A193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6105912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D2CE04-0BEB-4D77-928D-63BABBD03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62310-286D-4EEE-A38E-C7388D079DA2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46F9C4-54FE-489E-BAD0-52BBBBE34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E1EC5C-9C91-47E5-B96F-819925E0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29613-BE65-4A22-9A1F-E36608DBFED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937054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154B328-0008-4210-B665-37461A25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9C302-A3C9-4B30-8CBB-1011CB05D345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6B2822E-C623-4AF4-AFE4-3CB3B8499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0975DF6-3A10-4276-95CF-EB84C0CA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0FEB9-EAC9-4491-8E2D-2323D8646FF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9882938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E886577-9E28-486B-B78C-B10424BA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63EC8-18D7-45D2-822C-239B58993367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865228-325F-4D08-9870-526F0868B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99FE537-3797-4D03-BA41-DC836A7D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77C7F-C461-47D9-9A03-E4831EA5C00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926356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9D7DB0-208F-4279-9D97-09CFA633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44BF1-04F4-4DB4-A2D0-BC0E0140B881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BD69C55-944E-4AAE-B63C-369118C8F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897F920-30D9-4896-9624-1EF2AA29F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739AC-3B9B-465C-90C9-C30CC5D2D6E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802567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61A9E4-56CA-45ED-BC70-A10D44A4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2A34A-2471-442E-9EB2-9929F213B5B4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BB0433-748C-440D-A2DB-9064084E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FAE2A9-8C24-4F07-9E9D-4EF46868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29CF8-4566-4ABF-B10C-8C278BB747A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7391225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C3D183-E8E7-4A05-A0D5-C7A305D7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A506-6BA3-48D2-B2F3-88FE03D5F85F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8CB1EB-31E8-490C-86FD-5B25F30CB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2003B-9A52-499A-9301-E16B671A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18349-C4A9-4567-BBC1-9F553A7C02F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517588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DC1A339-5545-45BB-AAA9-9EE796586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sl-SI" altLang="sl-SI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34A554E-C97E-46B1-BDF5-FCAD165AD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sl-SI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2C307-A058-4AC5-AB38-DC66CA8F4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A4EEC6-1620-4A51-87A1-BB2A34C4A068}" type="datetime10">
              <a:rPr lang="sl-SI"/>
              <a:pPr>
                <a:defRPr/>
              </a:pPr>
              <a:t>10:05</a:t>
            </a:fld>
            <a:endParaRPr lang="sl-S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17B53-BAD0-4853-9C38-B0035FAA5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EDE61-A522-4960-8C43-B3B8B86F7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433601-EE84-4644-B013-C9A0A1B3598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  <p:sldLayoutId id="2147484248" r:id="rId13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AutoShape 12"/>
          <p:cNvSpPr>
            <a:spLocks noChangeAspect="1" noChangeArrowheads="1" noTextEdit="1"/>
          </p:cNvSpPr>
          <p:nvPr/>
        </p:nvSpPr>
        <p:spPr bwMode="auto">
          <a:xfrm>
            <a:off x="1951039" y="315915"/>
            <a:ext cx="22225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350">
              <a:latin typeface="+mn-lt"/>
              <a:cs typeface="+mn-cs"/>
            </a:endParaRPr>
          </a:p>
        </p:txBody>
      </p:sp>
      <p:sp>
        <p:nvSpPr>
          <p:cNvPr id="21" name="Slide Number Placeholder 5"/>
          <p:cNvSpPr txBox="1">
            <a:spLocks/>
          </p:cNvSpPr>
          <p:nvPr/>
        </p:nvSpPr>
        <p:spPr>
          <a:xfrm>
            <a:off x="7810501" y="6500815"/>
            <a:ext cx="471488" cy="357187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0186F1-CEF2-4E96-8EB4-03A2BDD95167}" type="slidenum">
              <a:rPr lang="sl-SI" sz="7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sl-SI" sz="750" dirty="0"/>
          </a:p>
        </p:txBody>
      </p:sp>
      <p:sp>
        <p:nvSpPr>
          <p:cNvPr id="51" name="Date Placeholder 3"/>
          <p:cNvSpPr txBox="1">
            <a:spLocks/>
          </p:cNvSpPr>
          <p:nvPr/>
        </p:nvSpPr>
        <p:spPr>
          <a:xfrm>
            <a:off x="2052639" y="6500813"/>
            <a:ext cx="2160587" cy="36036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7435354-2BDC-4163-8E45-03FD0296357E}" type="datetime1">
              <a:rPr lang="sl-SI" sz="750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19. 10. 2021</a:t>
            </a:fld>
            <a:endParaRPr lang="sl-SI" sz="750" dirty="0"/>
          </a:p>
        </p:txBody>
      </p:sp>
      <p:grpSp>
        <p:nvGrpSpPr>
          <p:cNvPr id="1085" name="Group 61"/>
          <p:cNvGrpSpPr>
            <a:grpSpLocks/>
          </p:cNvGrpSpPr>
          <p:nvPr userDrawn="1"/>
        </p:nvGrpSpPr>
        <p:grpSpPr bwMode="auto">
          <a:xfrm>
            <a:off x="0" y="0"/>
            <a:ext cx="9144000" cy="6899275"/>
            <a:chOff x="0" y="0"/>
            <a:chExt cx="5760" cy="4346"/>
          </a:xfrm>
        </p:grpSpPr>
        <p:pic>
          <p:nvPicPr>
            <p:cNvPr id="1086" name="Picture 6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81" t="19466" r="17749" b="21796"/>
            <a:stretch>
              <a:fillRect/>
            </a:stretch>
          </p:blipFill>
          <p:spPr bwMode="auto">
            <a:xfrm>
              <a:off x="0" y="0"/>
              <a:ext cx="5760" cy="4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87" name="Rectangle 63"/>
            <p:cNvSpPr>
              <a:spLocks noChangeArrowheads="1"/>
            </p:cNvSpPr>
            <p:nvPr/>
          </p:nvSpPr>
          <p:spPr bwMode="auto">
            <a:xfrm>
              <a:off x="748" y="0"/>
              <a:ext cx="1361" cy="11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 sz="1350"/>
            </a:p>
          </p:txBody>
        </p:sp>
      </p:grpSp>
      <p:pic>
        <p:nvPicPr>
          <p:cNvPr id="1088" name="Picture 64" descr="0246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39" t="37138" r="38892" b="33437"/>
          <a:stretch>
            <a:fillRect/>
          </a:stretch>
        </p:blipFill>
        <p:spPr bwMode="auto">
          <a:xfrm>
            <a:off x="923926" y="368300"/>
            <a:ext cx="2112963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13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4">
            <a:extLst>
              <a:ext uri="{FF2B5EF4-FFF2-40B4-BE49-F238E27FC236}">
                <a16:creationId xmlns:a16="http://schemas.microsoft.com/office/drawing/2014/main" id="{D2DF606D-78C2-4BEC-8C1D-48C19A7B8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0838" y="4797425"/>
            <a:ext cx="6983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3075" name="Text Box 6">
            <a:extLst>
              <a:ext uri="{FF2B5EF4-FFF2-40B4-BE49-F238E27FC236}">
                <a16:creationId xmlns:a16="http://schemas.microsoft.com/office/drawing/2014/main" id="{4DC6C16B-4B98-4303-8A80-2390A9E4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5000625"/>
            <a:ext cx="77866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800" i="1">
                <a:latin typeface="Verdana" panose="020B0604030504040204" pitchFamily="34" charset="0"/>
              </a:rPr>
              <a:t>VESNA MILANOVIČ 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800" i="1">
                <a:latin typeface="Verdana" panose="020B0604030504040204" pitchFamily="34" charset="0"/>
              </a:rPr>
              <a:t>                                                                    oktober 2021</a:t>
            </a:r>
          </a:p>
        </p:txBody>
      </p:sp>
      <p:sp>
        <p:nvSpPr>
          <p:cNvPr id="6" name="Naslov 5">
            <a:extLst>
              <a:ext uri="{FF2B5EF4-FFF2-40B4-BE49-F238E27FC236}">
                <a16:creationId xmlns:a16="http://schemas.microsoft.com/office/drawing/2014/main" id="{9F41486B-F564-431B-9BA6-4F42FA1B5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888" y="1196975"/>
            <a:ext cx="7772400" cy="2189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2800" b="1" cap="all" dirty="0"/>
              <a:t>PRORAČUNSKI IN RAČUNOVODSKI VIDIK UPRAVLJANJA JAVNIH SREDSTEV ter vpliv epidemije covid-19 na javna sredstva</a:t>
            </a:r>
            <a:endParaRPr sz="2800" b="1" dirty="0"/>
          </a:p>
        </p:txBody>
      </p:sp>
      <p:sp>
        <p:nvSpPr>
          <p:cNvPr id="3077" name="Podnaslov 6">
            <a:extLst>
              <a:ext uri="{FF2B5EF4-FFF2-40B4-BE49-F238E27FC236}">
                <a16:creationId xmlns:a16="http://schemas.microsoft.com/office/drawing/2014/main" id="{562163CA-6B03-4810-929F-DD3196DB9C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3500438"/>
            <a:ext cx="7786688" cy="1296987"/>
          </a:xfrm>
        </p:spPr>
        <p:txBody>
          <a:bodyPr/>
          <a:lstStyle/>
          <a:p>
            <a:pPr eaLnBrk="1" hangingPunct="1"/>
            <a:r>
              <a:rPr lang="sl-SI" altLang="sl-SI" sz="2800" b="1">
                <a:solidFill>
                  <a:srgbClr val="0070C0"/>
                </a:solidFill>
              </a:rPr>
              <a:t>RAČUNOVODSKI VIDIK UPRAVLJANJA JAVNIH SREDSTEV</a:t>
            </a:r>
          </a:p>
          <a:p>
            <a:pPr eaLnBrk="1" hangingPunct="1"/>
            <a:endParaRPr lang="sr-Cyrl-CS" altLang="sl-SI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>
            <a:extLst>
              <a:ext uri="{FF2B5EF4-FFF2-40B4-BE49-F238E27FC236}">
                <a16:creationId xmlns:a16="http://schemas.microsoft.com/office/drawing/2014/main" id="{2593AB2D-C11C-4773-9A06-F61BD37A0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INSTITUCIONALNA KLASIFIKACIJA </a:t>
            </a:r>
          </a:p>
        </p:txBody>
      </p:sp>
      <p:graphicFrame>
        <p:nvGraphicFramePr>
          <p:cNvPr id="10" name="Označba mesta vsebine 9">
            <a:extLst>
              <a:ext uri="{FF2B5EF4-FFF2-40B4-BE49-F238E27FC236}">
                <a16:creationId xmlns:a16="http://schemas.microsoft.com/office/drawing/2014/main" id="{A6E36472-539D-4A04-B8EE-14CCBC9B65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340768"/>
          <a:ext cx="7886700" cy="4834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3">
            <a:extLst>
              <a:ext uri="{FF2B5EF4-FFF2-40B4-BE49-F238E27FC236}">
                <a16:creationId xmlns:a16="http://schemas.microsoft.com/office/drawing/2014/main" id="{08374E77-E79B-4AE9-A4DF-D00B7F6C6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EKONOMSKA KLASIFIKACIJA JAVNOFINANČNIH TOKOV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1DA7022C-F0F2-47E8-A7FD-8B93BD534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0713" y="1052513"/>
            <a:ext cx="3303587" cy="4995862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sz="1600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lang="sl-SI"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lang="sl-SI"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40 </a:t>
            </a:r>
            <a:r>
              <a:rPr sz="1600" dirty="0" err="1">
                <a:solidFill>
                  <a:srgbClr val="0070C0"/>
                </a:solidFill>
              </a:rPr>
              <a:t>tekoči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odhodki</a:t>
            </a:r>
            <a:r>
              <a:rPr sz="1600" dirty="0">
                <a:solidFill>
                  <a:srgbClr val="0070C0"/>
                </a:solidFill>
              </a:rPr>
              <a:t>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41 </a:t>
            </a:r>
            <a:r>
              <a:rPr sz="1600" dirty="0" err="1">
                <a:solidFill>
                  <a:srgbClr val="0070C0"/>
                </a:solidFill>
              </a:rPr>
              <a:t>tekoči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transferi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42 </a:t>
            </a:r>
            <a:r>
              <a:rPr sz="1600" dirty="0" err="1">
                <a:solidFill>
                  <a:srgbClr val="0070C0"/>
                </a:solidFill>
              </a:rPr>
              <a:t>investicijski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odhodki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43 </a:t>
            </a:r>
            <a:r>
              <a:rPr sz="1600" dirty="0" err="1">
                <a:solidFill>
                  <a:srgbClr val="0070C0"/>
                </a:solidFill>
              </a:rPr>
              <a:t>investicijski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transferi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45 </a:t>
            </a:r>
            <a:r>
              <a:rPr sz="1600" dirty="0" err="1">
                <a:solidFill>
                  <a:srgbClr val="0070C0"/>
                </a:solidFill>
              </a:rPr>
              <a:t>plačila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sredstev</a:t>
            </a:r>
            <a:r>
              <a:rPr sz="1600" dirty="0">
                <a:solidFill>
                  <a:srgbClr val="0070C0"/>
                </a:solidFill>
              </a:rPr>
              <a:t> v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 err="1">
                <a:solidFill>
                  <a:srgbClr val="0070C0"/>
                </a:solidFill>
              </a:rPr>
              <a:t>proračun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Evropske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unije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sz="16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sz="16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    44 dana </a:t>
            </a:r>
            <a:r>
              <a:rPr sz="1600" dirty="0" err="1">
                <a:solidFill>
                  <a:srgbClr val="0070C0"/>
                </a:solidFill>
              </a:rPr>
              <a:t>posojila</a:t>
            </a:r>
            <a:r>
              <a:rPr sz="1600" dirty="0">
                <a:solidFill>
                  <a:srgbClr val="0070C0"/>
                </a:solidFill>
              </a:rPr>
              <a:t> in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    </a:t>
            </a:r>
            <a:r>
              <a:rPr sz="1600" dirty="0" err="1">
                <a:solidFill>
                  <a:srgbClr val="0070C0"/>
                </a:solidFill>
              </a:rPr>
              <a:t>povečanje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kapitalskih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    </a:t>
            </a:r>
            <a:r>
              <a:rPr sz="1600" dirty="0" err="1">
                <a:solidFill>
                  <a:srgbClr val="0070C0"/>
                </a:solidFill>
              </a:rPr>
              <a:t>deležev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     55 </a:t>
            </a:r>
            <a:r>
              <a:rPr sz="1600" dirty="0" err="1">
                <a:solidFill>
                  <a:srgbClr val="0070C0"/>
                </a:solidFill>
              </a:rPr>
              <a:t>odplačila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dolga</a:t>
            </a:r>
            <a:endParaRPr sz="1600" dirty="0">
              <a:solidFill>
                <a:srgbClr val="0070C0"/>
              </a:solidFill>
            </a:endParaRP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F52360B2-CC79-417B-982D-189A40004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57825" y="2000250"/>
            <a:ext cx="3217863" cy="417671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70 </a:t>
            </a:r>
            <a:r>
              <a:rPr sz="1600" dirty="0" err="1">
                <a:solidFill>
                  <a:srgbClr val="0070C0"/>
                </a:solidFill>
              </a:rPr>
              <a:t>davčni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prihodki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71 </a:t>
            </a:r>
            <a:r>
              <a:rPr sz="1600" dirty="0" err="1">
                <a:solidFill>
                  <a:srgbClr val="0070C0"/>
                </a:solidFill>
              </a:rPr>
              <a:t>nedavčni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prihodki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72 </a:t>
            </a:r>
            <a:r>
              <a:rPr sz="1600" dirty="0" err="1">
                <a:solidFill>
                  <a:srgbClr val="0070C0"/>
                </a:solidFill>
              </a:rPr>
              <a:t>kapitalski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prihodki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73 </a:t>
            </a:r>
            <a:r>
              <a:rPr sz="1600" dirty="0" err="1">
                <a:solidFill>
                  <a:srgbClr val="0070C0"/>
                </a:solidFill>
              </a:rPr>
              <a:t>prejete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donacije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74 </a:t>
            </a:r>
            <a:r>
              <a:rPr sz="1600" dirty="0" err="1">
                <a:solidFill>
                  <a:srgbClr val="0070C0"/>
                </a:solidFill>
              </a:rPr>
              <a:t>transferni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prihodki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78 </a:t>
            </a:r>
            <a:r>
              <a:rPr sz="1600" dirty="0" err="1">
                <a:solidFill>
                  <a:srgbClr val="0070C0"/>
                </a:solidFill>
              </a:rPr>
              <a:t>prejeta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sredstva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iz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Evropske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unije</a:t>
            </a:r>
            <a:r>
              <a:rPr sz="1600" dirty="0">
                <a:solidFill>
                  <a:srgbClr val="0070C0"/>
                </a:solidFill>
              </a:rPr>
              <a:t> in </a:t>
            </a:r>
            <a:r>
              <a:rPr sz="1600" dirty="0" err="1">
                <a:solidFill>
                  <a:srgbClr val="0070C0"/>
                </a:solidFill>
              </a:rPr>
              <a:t>iz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drugih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držav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lang="sl-SI"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75 </a:t>
            </a:r>
            <a:r>
              <a:rPr sz="1600" dirty="0" err="1">
                <a:solidFill>
                  <a:srgbClr val="0070C0"/>
                </a:solidFill>
              </a:rPr>
              <a:t>prejeta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vračila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danih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posojil</a:t>
            </a:r>
            <a:r>
              <a:rPr sz="1600" dirty="0">
                <a:solidFill>
                  <a:srgbClr val="0070C0"/>
                </a:solidFill>
              </a:rPr>
              <a:t> in </a:t>
            </a:r>
            <a:r>
              <a:rPr sz="1600" dirty="0" err="1">
                <a:solidFill>
                  <a:srgbClr val="0070C0"/>
                </a:solidFill>
              </a:rPr>
              <a:t>prodaja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kapitalskih</a:t>
            </a:r>
            <a:r>
              <a:rPr sz="1600" dirty="0">
                <a:solidFill>
                  <a:srgbClr val="0070C0"/>
                </a:solidFill>
              </a:rPr>
              <a:t> </a:t>
            </a:r>
            <a:r>
              <a:rPr sz="1600" dirty="0" err="1">
                <a:solidFill>
                  <a:srgbClr val="0070C0"/>
                </a:solidFill>
              </a:rPr>
              <a:t>deležev</a:t>
            </a: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lang="sl-SI" sz="1600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600" dirty="0">
                <a:solidFill>
                  <a:srgbClr val="0070C0"/>
                </a:solidFill>
              </a:rPr>
              <a:t>50 </a:t>
            </a:r>
            <a:r>
              <a:rPr sz="1600" dirty="0" err="1">
                <a:solidFill>
                  <a:srgbClr val="0070C0"/>
                </a:solidFill>
              </a:rPr>
              <a:t>zadolževanje</a:t>
            </a:r>
            <a:endParaRPr sz="1600" dirty="0">
              <a:solidFill>
                <a:srgbClr val="0070C0"/>
              </a:solidFill>
            </a:endParaRPr>
          </a:p>
        </p:txBody>
      </p:sp>
      <p:sp>
        <p:nvSpPr>
          <p:cNvPr id="13317" name="PoljeZBesedilom 6">
            <a:extLst>
              <a:ext uri="{FF2B5EF4-FFF2-40B4-BE49-F238E27FC236}">
                <a16:creationId xmlns:a16="http://schemas.microsoft.com/office/drawing/2014/main" id="{658BE1E2-9AD2-494B-83C5-45B9E8E2F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813" y="2205038"/>
            <a:ext cx="1689100" cy="8302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600" b="1">
                <a:latin typeface="Arial" panose="020B0604020202020204" pitchFamily="34" charset="0"/>
              </a:rPr>
              <a:t>BILANCA PRIHODKOV IN ODHODKOV</a:t>
            </a:r>
          </a:p>
        </p:txBody>
      </p:sp>
      <p:sp>
        <p:nvSpPr>
          <p:cNvPr id="13318" name="PoljeZBesedilom 7">
            <a:extLst>
              <a:ext uri="{FF2B5EF4-FFF2-40B4-BE49-F238E27FC236}">
                <a16:creationId xmlns:a16="http://schemas.microsoft.com/office/drawing/2014/main" id="{F26D3C0F-3852-42A8-9A43-93E329E2C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813" y="3386138"/>
            <a:ext cx="17605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600" b="1">
                <a:solidFill>
                  <a:srgbClr val="FF0000"/>
                </a:solidFill>
                <a:latin typeface="Arial" panose="020B0604020202020204" pitchFamily="34" charset="0"/>
              </a:rPr>
              <a:t>PRORAČUNSKI PRESEŽEK/PRIMANJKLJAJ</a:t>
            </a:r>
          </a:p>
        </p:txBody>
      </p:sp>
      <p:sp>
        <p:nvSpPr>
          <p:cNvPr id="13319" name="PoljeZBesedilom 38">
            <a:extLst>
              <a:ext uri="{FF2B5EF4-FFF2-40B4-BE49-F238E27FC236}">
                <a16:creationId xmlns:a16="http://schemas.microsoft.com/office/drawing/2014/main" id="{35C9E0CF-0F63-49F2-9FF3-0DF336220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813" y="4292600"/>
            <a:ext cx="1689100" cy="1108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600" b="1">
                <a:latin typeface="Arial" panose="020B0604020202020204" pitchFamily="34" charset="0"/>
              </a:rPr>
              <a:t>RAČUN FINANČNIH TERJATEV IN NALOŽB</a:t>
            </a:r>
          </a:p>
        </p:txBody>
      </p:sp>
      <p:cxnSp>
        <p:nvCxnSpPr>
          <p:cNvPr id="43" name="Raven povezovalnik 42">
            <a:extLst>
              <a:ext uri="{FF2B5EF4-FFF2-40B4-BE49-F238E27FC236}">
                <a16:creationId xmlns:a16="http://schemas.microsoft.com/office/drawing/2014/main" id="{3675308F-0BD0-4154-8C73-F5757D77977F}"/>
              </a:ext>
            </a:extLst>
          </p:cNvPr>
          <p:cNvCxnSpPr>
            <a:endCxn id="13319" idx="3"/>
          </p:cNvCxnSpPr>
          <p:nvPr/>
        </p:nvCxnSpPr>
        <p:spPr>
          <a:xfrm flipH="1">
            <a:off x="5014913" y="4511675"/>
            <a:ext cx="438150" cy="334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PoljeZBesedilom 43">
            <a:extLst>
              <a:ext uri="{FF2B5EF4-FFF2-40B4-BE49-F238E27FC236}">
                <a16:creationId xmlns:a16="http://schemas.microsoft.com/office/drawing/2014/main" id="{384E8698-C047-4121-A828-D8BC3E821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813" y="5516563"/>
            <a:ext cx="1760537" cy="58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600" b="1">
                <a:latin typeface="Arial" panose="020B0604020202020204" pitchFamily="34" charset="0"/>
              </a:rPr>
              <a:t>RAČUN FINANCIRANJA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B168D39-FFD6-421F-96DA-06C348716CA7}"/>
              </a:ext>
            </a:extLst>
          </p:cNvPr>
          <p:cNvCxnSpPr>
            <a:stCxn id="13317" idx="1"/>
          </p:cNvCxnSpPr>
          <p:nvPr/>
        </p:nvCxnSpPr>
        <p:spPr>
          <a:xfrm flipH="1" flipV="1">
            <a:off x="2555875" y="2205038"/>
            <a:ext cx="769938" cy="414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94CA39-EAE6-4EAE-9DDF-7FE69699ABDA}"/>
              </a:ext>
            </a:extLst>
          </p:cNvPr>
          <p:cNvCxnSpPr>
            <a:stCxn id="13317" idx="1"/>
          </p:cNvCxnSpPr>
          <p:nvPr/>
        </p:nvCxnSpPr>
        <p:spPr>
          <a:xfrm flipH="1" flipV="1">
            <a:off x="2627313" y="2492375"/>
            <a:ext cx="698500" cy="12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CA6DF8E-D3C2-4A5D-AD35-98D8DB0EC3FD}"/>
              </a:ext>
            </a:extLst>
          </p:cNvPr>
          <p:cNvCxnSpPr>
            <a:stCxn id="13317" idx="1"/>
          </p:cNvCxnSpPr>
          <p:nvPr/>
        </p:nvCxnSpPr>
        <p:spPr>
          <a:xfrm flipH="1">
            <a:off x="3132138" y="2619375"/>
            <a:ext cx="193675" cy="82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3141D1-F55F-4D08-945A-B909C3755E2E}"/>
              </a:ext>
            </a:extLst>
          </p:cNvPr>
          <p:cNvCxnSpPr>
            <a:stCxn id="13317" idx="1"/>
          </p:cNvCxnSpPr>
          <p:nvPr/>
        </p:nvCxnSpPr>
        <p:spPr>
          <a:xfrm flipH="1">
            <a:off x="3132138" y="2619375"/>
            <a:ext cx="193675" cy="328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A036BF9-D418-4ECA-B45D-D7E517119EC0}"/>
              </a:ext>
            </a:extLst>
          </p:cNvPr>
          <p:cNvCxnSpPr>
            <a:stCxn id="13317" idx="1"/>
          </p:cNvCxnSpPr>
          <p:nvPr/>
        </p:nvCxnSpPr>
        <p:spPr>
          <a:xfrm flipH="1">
            <a:off x="3059113" y="2619375"/>
            <a:ext cx="266700" cy="766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64334F9-B546-4D6B-A814-052E2A5F8A43}"/>
              </a:ext>
            </a:extLst>
          </p:cNvPr>
          <p:cNvCxnSpPr>
            <a:stCxn id="13317" idx="3"/>
          </p:cNvCxnSpPr>
          <p:nvPr/>
        </p:nvCxnSpPr>
        <p:spPr>
          <a:xfrm flipV="1">
            <a:off x="5014913" y="2205038"/>
            <a:ext cx="438150" cy="414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BDA2526-AB63-4CE3-A02B-1076F685E468}"/>
              </a:ext>
            </a:extLst>
          </p:cNvPr>
          <p:cNvCxnSpPr>
            <a:stCxn id="13317" idx="3"/>
          </p:cNvCxnSpPr>
          <p:nvPr/>
        </p:nvCxnSpPr>
        <p:spPr>
          <a:xfrm flipV="1">
            <a:off x="5014913" y="2413000"/>
            <a:ext cx="438150" cy="206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1EC7F1C-CC48-4B39-9E86-B3329D73F792}"/>
              </a:ext>
            </a:extLst>
          </p:cNvPr>
          <p:cNvCxnSpPr>
            <a:stCxn id="13317" idx="3"/>
          </p:cNvCxnSpPr>
          <p:nvPr/>
        </p:nvCxnSpPr>
        <p:spPr>
          <a:xfrm>
            <a:off x="5014913" y="2619375"/>
            <a:ext cx="438150" cy="41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73D0C35-B05F-4B27-AE44-3B52E3F07B95}"/>
              </a:ext>
            </a:extLst>
          </p:cNvPr>
          <p:cNvCxnSpPr>
            <a:stCxn id="13317" idx="3"/>
          </p:cNvCxnSpPr>
          <p:nvPr/>
        </p:nvCxnSpPr>
        <p:spPr>
          <a:xfrm>
            <a:off x="5014913" y="2619375"/>
            <a:ext cx="493712" cy="328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77E3894-354D-4E6D-B053-FBADF94E86B9}"/>
              </a:ext>
            </a:extLst>
          </p:cNvPr>
          <p:cNvCxnSpPr>
            <a:stCxn id="13317" idx="3"/>
          </p:cNvCxnSpPr>
          <p:nvPr/>
        </p:nvCxnSpPr>
        <p:spPr>
          <a:xfrm>
            <a:off x="5014913" y="2619375"/>
            <a:ext cx="493712" cy="52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2201C36-81B3-4F2A-8056-F11D9B45F8C6}"/>
              </a:ext>
            </a:extLst>
          </p:cNvPr>
          <p:cNvCxnSpPr>
            <a:stCxn id="13317" idx="3"/>
          </p:cNvCxnSpPr>
          <p:nvPr/>
        </p:nvCxnSpPr>
        <p:spPr>
          <a:xfrm>
            <a:off x="5014913" y="2619375"/>
            <a:ext cx="493712" cy="809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4B00833-0214-4C38-BFF6-F7D196D21A74}"/>
              </a:ext>
            </a:extLst>
          </p:cNvPr>
          <p:cNvCxnSpPr>
            <a:stCxn id="13319" idx="1"/>
          </p:cNvCxnSpPr>
          <p:nvPr/>
        </p:nvCxnSpPr>
        <p:spPr>
          <a:xfrm flipH="1" flipV="1">
            <a:off x="2940050" y="4724400"/>
            <a:ext cx="385763" cy="122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6503069-8814-49D0-9CAB-C18758C9B239}"/>
              </a:ext>
            </a:extLst>
          </p:cNvPr>
          <p:cNvCxnSpPr>
            <a:stCxn id="13321" idx="1"/>
          </p:cNvCxnSpPr>
          <p:nvPr/>
        </p:nvCxnSpPr>
        <p:spPr>
          <a:xfrm flipH="1" flipV="1">
            <a:off x="2940050" y="5732463"/>
            <a:ext cx="385763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7B3C95F-BDC9-4AAF-A27A-6096A59C68D2}"/>
              </a:ext>
            </a:extLst>
          </p:cNvPr>
          <p:cNvCxnSpPr>
            <a:stCxn id="13321" idx="3"/>
          </p:cNvCxnSpPr>
          <p:nvPr/>
        </p:nvCxnSpPr>
        <p:spPr>
          <a:xfrm flipV="1">
            <a:off x="5086350" y="5770563"/>
            <a:ext cx="366713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4">
            <a:extLst>
              <a:ext uri="{FF2B5EF4-FFF2-40B4-BE49-F238E27FC236}">
                <a16:creationId xmlns:a16="http://schemas.microsoft.com/office/drawing/2014/main" id="{96E88FA2-4F4B-4CE8-B7BE-60F6307BE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PROGRAMSKA KLASIFIKACIJA</a:t>
            </a:r>
            <a:br>
              <a:rPr lang="sl-SI" altLang="sl-SI" sz="2800">
                <a:solidFill>
                  <a:srgbClr val="C00000"/>
                </a:solidFill>
              </a:rPr>
            </a:br>
            <a:endParaRPr lang="sl-SI" altLang="sl-SI" sz="2800"/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3D9F99B5-38A1-4132-BD81-E337BCD5A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 err="1"/>
              <a:t>Pove</a:t>
            </a:r>
            <a:r>
              <a:rPr dirty="0"/>
              <a:t>, na katerih področjih država izvaja svoje naloge in programe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/>
              <a:t>Izdatki so razvrščeni v področja porabe (24), glavne programe (92) in podprograme (290)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sl-SI" dirty="0"/>
              <a:t>D</a:t>
            </a:r>
            <a:r>
              <a:rPr dirty="0" err="1"/>
              <a:t>ržavni</a:t>
            </a:r>
            <a:r>
              <a:rPr dirty="0"/>
              <a:t> proračun in občinski proračuni (PRORAČUNSKE POSTAVKE).</a:t>
            </a:r>
            <a:r>
              <a:rPr lang="sl-SI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>
            <a:extLst>
              <a:ext uri="{FF2B5EF4-FFF2-40B4-BE49-F238E27FC236}">
                <a16:creationId xmlns:a16="http://schemas.microsoft.com/office/drawing/2014/main" id="{C86C9046-B13B-4B98-9040-E31A2A6A0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06FEEA-7132-4B3E-9EC1-ACB8A004A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/>
              <a:t>                                        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Char char="-"/>
              <a:defRPr/>
            </a:pPr>
            <a:endParaRPr altLang="sl-SI" sz="2000" dirty="0">
              <a:latin typeface="Comic Sans MS" pitchFamily="66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CA6CFA-65C8-4071-B2A2-50F8D66F6D72}"/>
              </a:ext>
            </a:extLst>
          </p:cNvPr>
          <p:cNvCxnSpPr/>
          <p:nvPr/>
        </p:nvCxnSpPr>
        <p:spPr>
          <a:xfrm flipV="1">
            <a:off x="3132138" y="5589588"/>
            <a:ext cx="144462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D697B76-4A0D-4FB6-A9EF-B4A5EC1DB822}"/>
              </a:ext>
            </a:extLst>
          </p:cNvPr>
          <p:cNvGraphicFramePr/>
          <p:nvPr/>
        </p:nvGraphicFramePr>
        <p:xfrm>
          <a:off x="971600" y="2048094"/>
          <a:ext cx="7488832" cy="4116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>
            <a:extLst>
              <a:ext uri="{FF2B5EF4-FFF2-40B4-BE49-F238E27FC236}">
                <a16:creationId xmlns:a16="http://schemas.microsoft.com/office/drawing/2014/main" id="{D07F200F-B11D-489A-9261-262C79B71F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NAČRTOVANJE V PRORAČUNU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F0D834-994A-4806-9504-4A9F44E77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dirty="0"/>
              <a:t> </a:t>
            </a:r>
            <a:r>
              <a:rPr b="1" dirty="0">
                <a:solidFill>
                  <a:srgbClr val="C00000"/>
                </a:solidFill>
              </a:rPr>
              <a:t>PRORAČUN              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dirty="0">
                <a:solidFill>
                  <a:srgbClr val="002060"/>
                </a:solidFill>
              </a:rPr>
              <a:t>IZVRŠEVANJE PRORAČUNA – </a:t>
            </a:r>
            <a:r>
              <a:rPr sz="2400" b="1" dirty="0">
                <a:solidFill>
                  <a:srgbClr val="C00000"/>
                </a:solidFill>
              </a:rPr>
              <a:t>ODHODKI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sl-SI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dirty="0">
                <a:solidFill>
                  <a:srgbClr val="002060"/>
                </a:solidFill>
              </a:rPr>
              <a:t>JAVNOFINANČNI </a:t>
            </a:r>
            <a:r>
              <a:rPr sz="2400" b="1" dirty="0">
                <a:solidFill>
                  <a:srgbClr val="C00000"/>
                </a:solidFill>
              </a:rPr>
              <a:t>PRIHODKI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dirty="0">
                <a:solidFill>
                  <a:srgbClr val="002060"/>
                </a:solidFill>
              </a:rPr>
              <a:t>– prihodkovna stran proračuna/nadzorniki vodijo analitične evidence terjatev in obveznosti </a:t>
            </a:r>
            <a:endParaRPr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4DCF2E9A-16EE-423A-8554-69B22503D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90688"/>
            <a:ext cx="2447925" cy="19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>
            <a:extLst>
              <a:ext uri="{FF2B5EF4-FFF2-40B4-BE49-F238E27FC236}">
                <a16:creationId xmlns:a16="http://schemas.microsoft.com/office/drawing/2014/main" id="{6BAFBDC8-14C1-45D3-8348-48E0E3BF9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BLAGAJNE JAVNEGA FINANCIRANJA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FF5D23-13A4-400C-8726-7A71EB12C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1200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1200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000" dirty="0">
                <a:solidFill>
                  <a:srgbClr val="C00000"/>
                </a:solidFill>
              </a:rPr>
              <a:t>     </a:t>
            </a:r>
            <a:r>
              <a:rPr sz="2000" b="1" dirty="0">
                <a:solidFill>
                  <a:srgbClr val="C00000"/>
                </a:solidFill>
              </a:rPr>
              <a:t>DRŽAVNI                              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000" b="1" dirty="0">
                <a:solidFill>
                  <a:srgbClr val="C00000"/>
                </a:solidFill>
              </a:rPr>
              <a:t>     </a:t>
            </a:r>
            <a:r>
              <a:rPr sz="2000" b="1" dirty="0">
                <a:solidFill>
                  <a:srgbClr val="C00000"/>
                </a:solidFill>
              </a:rPr>
              <a:t>PRORAČUN</a:t>
            </a:r>
            <a:r>
              <a:rPr lang="sl-SI" sz="2000" dirty="0">
                <a:solidFill>
                  <a:srgbClr val="C00000"/>
                </a:solidFill>
              </a:rPr>
              <a:t>                                                                         </a:t>
            </a:r>
            <a:r>
              <a:rPr lang="sl-SI" sz="2000" b="1" dirty="0">
                <a:solidFill>
                  <a:srgbClr val="C00000"/>
                </a:solidFill>
              </a:rPr>
              <a:t>ZPIZ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1200" dirty="0">
                <a:solidFill>
                  <a:srgbClr val="C00000"/>
                </a:solidFill>
              </a:rPr>
              <a:t>                                                                                                  </a:t>
            </a:r>
            <a:r>
              <a:rPr sz="1200" dirty="0">
                <a:solidFill>
                  <a:srgbClr val="00B0F0"/>
                </a:solidFill>
              </a:rPr>
              <a:t>                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1200" dirty="0">
                <a:solidFill>
                  <a:srgbClr val="00B0F0"/>
                </a:solidFill>
              </a:rPr>
              <a:t>                                              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000" dirty="0">
                <a:solidFill>
                  <a:srgbClr val="7030A0"/>
                </a:solidFill>
              </a:rPr>
              <a:t>                                                 </a:t>
            </a:r>
            <a:r>
              <a:rPr lang="sl-SI" sz="2000" dirty="0">
                <a:solidFill>
                  <a:srgbClr val="7030A0"/>
                </a:solidFill>
              </a:rPr>
              <a:t>  </a:t>
            </a:r>
            <a:r>
              <a:rPr sz="2000" dirty="0" err="1">
                <a:solidFill>
                  <a:srgbClr val="7030A0"/>
                </a:solidFill>
              </a:rPr>
              <a:t>nadzorniki</a:t>
            </a:r>
            <a:r>
              <a:rPr sz="2000" dirty="0">
                <a:solidFill>
                  <a:srgbClr val="7030A0"/>
                </a:solidFill>
              </a:rPr>
              <a:t> JFP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000" dirty="0">
                <a:solidFill>
                  <a:srgbClr val="7030A0"/>
                </a:solidFill>
              </a:rPr>
              <a:t>                                             </a:t>
            </a:r>
            <a:r>
              <a:rPr lang="sl-SI" sz="2000" dirty="0">
                <a:solidFill>
                  <a:srgbClr val="7030A0"/>
                </a:solidFill>
              </a:rPr>
              <a:t>  </a:t>
            </a:r>
            <a:r>
              <a:rPr sz="2000" dirty="0">
                <a:solidFill>
                  <a:srgbClr val="7030A0"/>
                </a:solidFill>
              </a:rPr>
              <a:t> </a:t>
            </a:r>
            <a:r>
              <a:rPr lang="sl-SI" sz="2000" dirty="0">
                <a:solidFill>
                  <a:srgbClr val="7030A0"/>
                </a:solidFill>
              </a:rPr>
              <a:t>(F</a:t>
            </a:r>
            <a:r>
              <a:rPr sz="2000" dirty="0">
                <a:solidFill>
                  <a:srgbClr val="7030A0"/>
                </a:solidFill>
              </a:rPr>
              <a:t>URS, UE, sodišča)</a:t>
            </a:r>
            <a:endParaRPr sz="2000" dirty="0">
              <a:solidFill>
                <a:srgbClr val="00B0F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1200" dirty="0">
              <a:solidFill>
                <a:srgbClr val="C0000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1200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1200" dirty="0">
                <a:solidFill>
                  <a:srgbClr val="C00000"/>
                </a:solidFill>
              </a:rPr>
              <a:t>  </a:t>
            </a:r>
            <a:endParaRPr sz="1200" b="1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000" b="1" dirty="0">
                <a:solidFill>
                  <a:srgbClr val="C00000"/>
                </a:solidFill>
              </a:rPr>
              <a:t>  </a:t>
            </a:r>
            <a:r>
              <a:rPr sz="2000" b="1" dirty="0">
                <a:solidFill>
                  <a:srgbClr val="C00000"/>
                </a:solidFill>
              </a:rPr>
              <a:t>OBČINSKI                             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000" b="1" dirty="0">
                <a:solidFill>
                  <a:srgbClr val="C00000"/>
                </a:solidFill>
              </a:rPr>
              <a:t>  </a:t>
            </a:r>
            <a:r>
              <a:rPr sz="2000" b="1" dirty="0">
                <a:solidFill>
                  <a:srgbClr val="C00000"/>
                </a:solidFill>
              </a:rPr>
              <a:t>PRORAČUNI</a:t>
            </a:r>
            <a:r>
              <a:rPr sz="2000" b="1" dirty="0">
                <a:solidFill>
                  <a:srgbClr val="00B0F0"/>
                </a:solidFill>
              </a:rPr>
              <a:t>  </a:t>
            </a:r>
            <a:r>
              <a:rPr sz="2000" dirty="0">
                <a:solidFill>
                  <a:srgbClr val="00B0F0"/>
                </a:solidFill>
              </a:rPr>
              <a:t> </a:t>
            </a:r>
            <a:r>
              <a:rPr lang="sl-SI" sz="2000" dirty="0">
                <a:solidFill>
                  <a:srgbClr val="00B0F0"/>
                </a:solidFill>
              </a:rPr>
              <a:t>                                                                          </a:t>
            </a:r>
            <a:r>
              <a:rPr lang="sl-SI" sz="2000" b="1" dirty="0">
                <a:solidFill>
                  <a:srgbClr val="C00000"/>
                </a:solidFill>
              </a:rPr>
              <a:t>ZZZS</a:t>
            </a:r>
            <a:r>
              <a:rPr sz="2000" b="1" dirty="0">
                <a:solidFill>
                  <a:srgbClr val="C00000"/>
                </a:solidFill>
              </a:rPr>
              <a:t>        </a:t>
            </a:r>
            <a:r>
              <a:rPr sz="2000" dirty="0">
                <a:solidFill>
                  <a:srgbClr val="00B0F0"/>
                </a:solidFill>
              </a:rPr>
              <a:t>                                                                                                  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1200" dirty="0">
              <a:solidFill>
                <a:srgbClr val="00B0F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26646B3-34B4-483C-8E51-B9BB4856DA1D}"/>
              </a:ext>
            </a:extLst>
          </p:cNvPr>
          <p:cNvSpPr/>
          <p:nvPr/>
        </p:nvSpPr>
        <p:spPr>
          <a:xfrm>
            <a:off x="2987675" y="2997200"/>
            <a:ext cx="2736850" cy="203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17413" name="Picture 17">
            <a:extLst>
              <a:ext uri="{FF2B5EF4-FFF2-40B4-BE49-F238E27FC236}">
                <a16:creationId xmlns:a16="http://schemas.microsoft.com/office/drawing/2014/main" id="{46BD222C-6619-4746-AF68-D84BE9311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65125"/>
            <a:ext cx="1903413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4306B76-DEFE-4DDD-9183-2734E71664D6}"/>
              </a:ext>
            </a:extLst>
          </p:cNvPr>
          <p:cNvCxnSpPr>
            <a:stCxn id="8" idx="5"/>
          </p:cNvCxnSpPr>
          <p:nvPr/>
        </p:nvCxnSpPr>
        <p:spPr>
          <a:xfrm>
            <a:off x="5322888" y="4732338"/>
            <a:ext cx="1120775" cy="928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B0FF76A-E5B9-46A1-8ACB-A72AE4B5ABAF}"/>
              </a:ext>
            </a:extLst>
          </p:cNvPr>
          <p:cNvCxnSpPr/>
          <p:nvPr/>
        </p:nvCxnSpPr>
        <p:spPr>
          <a:xfrm flipV="1">
            <a:off x="5435600" y="2997200"/>
            <a:ext cx="865188" cy="287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818C5D-380B-488E-91EA-2247BCD7E61B}"/>
              </a:ext>
            </a:extLst>
          </p:cNvPr>
          <p:cNvCxnSpPr>
            <a:stCxn id="8" idx="1"/>
          </p:cNvCxnSpPr>
          <p:nvPr/>
        </p:nvCxnSpPr>
        <p:spPr>
          <a:xfrm flipH="1" flipV="1">
            <a:off x="2268538" y="2997200"/>
            <a:ext cx="1120775" cy="296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A84996-96D7-420E-9B93-61AC18D87AAA}"/>
              </a:ext>
            </a:extLst>
          </p:cNvPr>
          <p:cNvCxnSpPr/>
          <p:nvPr/>
        </p:nvCxnSpPr>
        <p:spPr>
          <a:xfrm flipH="1">
            <a:off x="2051050" y="4652963"/>
            <a:ext cx="1152525" cy="720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>
            <a:extLst>
              <a:ext uri="{FF2B5EF4-FFF2-40B4-BE49-F238E27FC236}">
                <a16:creationId xmlns:a16="http://schemas.microsoft.com/office/drawing/2014/main" id="{726EE363-86A9-4FAC-AC16-9C7AAD4FE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 </a:t>
            </a:r>
          </a:p>
        </p:txBody>
      </p:sp>
      <p:sp>
        <p:nvSpPr>
          <p:cNvPr id="18435" name="Content Placeholder 1">
            <a:extLst>
              <a:ext uri="{FF2B5EF4-FFF2-40B4-BE49-F238E27FC236}">
                <a16:creationId xmlns:a16="http://schemas.microsoft.com/office/drawing/2014/main" id="{2AB163C3-01E8-437E-A761-2324489095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sl-SI" altLang="sl-SI"/>
              <a:t> </a:t>
            </a:r>
            <a:endParaRPr lang="sl-SI" altLang="sl-SI" sz="1800"/>
          </a:p>
        </p:txBody>
      </p:sp>
      <p:pic>
        <p:nvPicPr>
          <p:cNvPr id="18436" name="Picture 3">
            <a:extLst>
              <a:ext uri="{FF2B5EF4-FFF2-40B4-BE49-F238E27FC236}">
                <a16:creationId xmlns:a16="http://schemas.microsoft.com/office/drawing/2014/main" id="{24012A1B-83CD-46F9-9B03-80198E47B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916113"/>
            <a:ext cx="6697663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>
            <a:extLst>
              <a:ext uri="{FF2B5EF4-FFF2-40B4-BE49-F238E27FC236}">
                <a16:creationId xmlns:a16="http://schemas.microsoft.com/office/drawing/2014/main" id="{779E5AE1-FC22-47D2-9238-9958EBB5E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CE5E0A-9D9C-47BC-AB00-5B67CF6D1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i="1" dirty="0">
                <a:solidFill>
                  <a:srgbClr val="FF0000"/>
                </a:solidFill>
              </a:rPr>
              <a:t>PRORAČUNSKO KNJIGOVODSTVO </a:t>
            </a:r>
            <a:r>
              <a:rPr i="1" dirty="0">
                <a:solidFill>
                  <a:srgbClr val="00B0F0"/>
                </a:solidFill>
              </a:rPr>
              <a:t>-  sl</a:t>
            </a:r>
            <a:r>
              <a:rPr dirty="0">
                <a:solidFill>
                  <a:srgbClr val="00B0F0"/>
                </a:solidFill>
              </a:rPr>
              <a:t>edi </a:t>
            </a:r>
            <a:r>
              <a:rPr dirty="0" err="1">
                <a:solidFill>
                  <a:srgbClr val="00B0F0"/>
                </a:solidFill>
              </a:rPr>
              <a:t>izvrševanju</a:t>
            </a:r>
            <a:r>
              <a:rPr dirty="0">
                <a:solidFill>
                  <a:srgbClr val="00B0F0"/>
                </a:solidFill>
              </a:rPr>
              <a:t> </a:t>
            </a:r>
            <a:r>
              <a:rPr dirty="0" err="1">
                <a:solidFill>
                  <a:srgbClr val="00B0F0"/>
                </a:solidFill>
              </a:rPr>
              <a:t>proračuna</a:t>
            </a:r>
            <a:r>
              <a:rPr lang="sl-SI" dirty="0">
                <a:solidFill>
                  <a:srgbClr val="00B0F0"/>
                </a:solidFill>
              </a:rPr>
              <a:t> države/občine</a:t>
            </a:r>
            <a:endParaRPr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dirty="0"/>
              <a:t> </a:t>
            </a:r>
            <a:r>
              <a:rPr dirty="0">
                <a:solidFill>
                  <a:srgbClr val="7030A0"/>
                </a:solidFill>
              </a:rPr>
              <a:t>EKONOMSKA KLASIFIKACIJA PRIHODKOV IN ODHODKOV ZAJETA V</a:t>
            </a:r>
            <a:r>
              <a:rPr dirty="0"/>
              <a:t> </a:t>
            </a:r>
            <a:r>
              <a:rPr i="1" dirty="0">
                <a:solidFill>
                  <a:srgbClr val="FF0000"/>
                </a:solidFill>
              </a:rPr>
              <a:t>ENOTNI KONTNI NAČRT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i="1" dirty="0">
                <a:solidFill>
                  <a:srgbClr val="FF0000"/>
                </a:solidFill>
              </a:rPr>
              <a:t>EKN </a:t>
            </a:r>
            <a:r>
              <a:rPr i="1" dirty="0">
                <a:solidFill>
                  <a:srgbClr val="7030A0"/>
                </a:solidFill>
              </a:rPr>
              <a:t>sestavljen še iz:</a:t>
            </a:r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i="1" dirty="0">
                <a:solidFill>
                  <a:srgbClr val="C00000"/>
                </a:solidFill>
              </a:rPr>
              <a:t>Kontov stanja</a:t>
            </a:r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i="1" dirty="0">
                <a:solidFill>
                  <a:srgbClr val="7030A0"/>
                </a:solidFill>
              </a:rPr>
              <a:t>Obračunskih kontov – skupini kontov </a:t>
            </a:r>
            <a:r>
              <a:rPr i="1" dirty="0">
                <a:solidFill>
                  <a:srgbClr val="C00000"/>
                </a:solidFill>
              </a:rPr>
              <a:t>46</a:t>
            </a:r>
            <a:r>
              <a:rPr i="1" dirty="0">
                <a:solidFill>
                  <a:srgbClr val="7030A0"/>
                </a:solidFill>
              </a:rPr>
              <a:t> in </a:t>
            </a:r>
            <a:r>
              <a:rPr i="1" dirty="0">
                <a:solidFill>
                  <a:srgbClr val="C00000"/>
                </a:solidFill>
              </a:rPr>
              <a:t>76 za PPU</a:t>
            </a:r>
            <a:endParaRPr i="1" dirty="0">
              <a:solidFill>
                <a:srgbClr val="FF000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5D71858-48BE-46FD-AA4A-42EC6443E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263525"/>
            <a:ext cx="7543800" cy="1450975"/>
          </a:xfrm>
        </p:spPr>
        <p:txBody>
          <a:bodyPr/>
          <a:lstStyle/>
          <a:p>
            <a:pPr eaLnBrk="1" hangingPunct="1"/>
            <a:r>
              <a:rPr lang="sl-SI" altLang="sl-SI" sz="2800"/>
              <a:t>               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4C079-CFFA-43B7-BD35-D02DC80A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2296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800" dirty="0">
                <a:solidFill>
                  <a:srgbClr val="C00000"/>
                </a:solidFill>
              </a:rPr>
              <a:t>  PRORAČUNSKA     SREDSTVA</a:t>
            </a:r>
            <a:endParaRPr sz="2800" dirty="0"/>
          </a:p>
          <a:p>
            <a:pPr marL="82296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marL="82296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/>
              <a:t>                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3600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800" dirty="0">
                <a:solidFill>
                  <a:srgbClr val="FF0000"/>
                </a:solidFill>
              </a:rPr>
              <a:t>POVRATNA               </a:t>
            </a:r>
            <a:r>
              <a:rPr lang="sl-SI" sz="2800" dirty="0">
                <a:solidFill>
                  <a:srgbClr val="FF0000"/>
                </a:solidFill>
              </a:rPr>
              <a:t>           </a:t>
            </a:r>
            <a:r>
              <a:rPr sz="2800" dirty="0">
                <a:solidFill>
                  <a:srgbClr val="FF0000"/>
                </a:solidFill>
              </a:rPr>
              <a:t>TEKOČA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800" dirty="0">
                <a:solidFill>
                  <a:srgbClr val="FF0000"/>
                </a:solidFill>
              </a:rPr>
              <a:t>NEPOVRATNA          </a:t>
            </a:r>
            <a:r>
              <a:rPr lang="sl-SI" sz="2800" dirty="0">
                <a:solidFill>
                  <a:srgbClr val="FF0000"/>
                </a:solidFill>
              </a:rPr>
              <a:t>      </a:t>
            </a:r>
            <a:r>
              <a:rPr sz="2800" dirty="0">
                <a:solidFill>
                  <a:srgbClr val="FF0000"/>
                </a:solidFill>
              </a:rPr>
              <a:t>INVESTICIJSKA</a:t>
            </a:r>
          </a:p>
          <a:p>
            <a:pPr marL="82296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800" dirty="0">
                <a:solidFill>
                  <a:srgbClr val="C00000"/>
                </a:solidFill>
              </a:rPr>
              <a:t>                         INTEGRALNA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800" dirty="0">
                <a:solidFill>
                  <a:srgbClr val="C00000"/>
                </a:solidFill>
              </a:rPr>
              <a:t>                         NAMENSKA</a:t>
            </a:r>
            <a:endParaRPr sz="2800" dirty="0">
              <a:solidFill>
                <a:srgbClr val="C00000"/>
              </a:solidFill>
            </a:endParaRPr>
          </a:p>
        </p:txBody>
      </p:sp>
      <p:sp>
        <p:nvSpPr>
          <p:cNvPr id="4" name="Puščica: dol 3">
            <a:extLst>
              <a:ext uri="{FF2B5EF4-FFF2-40B4-BE49-F238E27FC236}">
                <a16:creationId xmlns:a16="http://schemas.microsoft.com/office/drawing/2014/main" id="{07865C9F-7B47-45E0-BEB2-415F3B702A27}"/>
              </a:ext>
            </a:extLst>
          </p:cNvPr>
          <p:cNvSpPr/>
          <p:nvPr/>
        </p:nvSpPr>
        <p:spPr>
          <a:xfrm>
            <a:off x="2051050" y="2276475"/>
            <a:ext cx="358775" cy="1152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6" name="Puščica: dol 5">
            <a:extLst>
              <a:ext uri="{FF2B5EF4-FFF2-40B4-BE49-F238E27FC236}">
                <a16:creationId xmlns:a16="http://schemas.microsoft.com/office/drawing/2014/main" id="{1E68C807-335B-4C1C-80D8-26BCBDBDC501}"/>
              </a:ext>
            </a:extLst>
          </p:cNvPr>
          <p:cNvSpPr/>
          <p:nvPr/>
        </p:nvSpPr>
        <p:spPr>
          <a:xfrm>
            <a:off x="4716463" y="2276475"/>
            <a:ext cx="360362" cy="1152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20486" name="Slika 4">
            <a:extLst>
              <a:ext uri="{FF2B5EF4-FFF2-40B4-BE49-F238E27FC236}">
                <a16:creationId xmlns:a16="http://schemas.microsoft.com/office/drawing/2014/main" id="{88DF2C04-DDDB-4797-BC40-09B050796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1682750"/>
            <a:ext cx="2259012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rrow: Down 1">
            <a:extLst>
              <a:ext uri="{FF2B5EF4-FFF2-40B4-BE49-F238E27FC236}">
                <a16:creationId xmlns:a16="http://schemas.microsoft.com/office/drawing/2014/main" id="{D5BEB343-46B8-45A7-8810-8A8DCC0845D7}"/>
              </a:ext>
            </a:extLst>
          </p:cNvPr>
          <p:cNvSpPr/>
          <p:nvPr/>
        </p:nvSpPr>
        <p:spPr>
          <a:xfrm>
            <a:off x="3492500" y="2276475"/>
            <a:ext cx="358775" cy="2736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>
            <a:extLst>
              <a:ext uri="{FF2B5EF4-FFF2-40B4-BE49-F238E27FC236}">
                <a16:creationId xmlns:a16="http://schemas.microsoft.com/office/drawing/2014/main" id="{60898B25-86D4-48DC-9329-F79625577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3600" b="1"/>
              <a:t>KNJIGOVODSTVO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924D-2828-4710-95F9-68DFA01E5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400" b="1" dirty="0" err="1">
                <a:solidFill>
                  <a:srgbClr val="7030A0"/>
                </a:solidFill>
              </a:rPr>
              <a:t>Poslovni</a:t>
            </a:r>
            <a:r>
              <a:rPr sz="2400" b="1" dirty="0">
                <a:solidFill>
                  <a:srgbClr val="7030A0"/>
                </a:solidFill>
              </a:rPr>
              <a:t> dogodek                        </a:t>
            </a:r>
            <a:endParaRPr sz="2400" b="1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400" b="1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400" b="1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400" b="1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400" b="1" dirty="0">
                <a:solidFill>
                  <a:srgbClr val="7030A0"/>
                </a:solidFill>
              </a:rPr>
              <a:t>Knjigovodska listina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400" b="1" dirty="0">
                <a:solidFill>
                  <a:srgbClr val="7030A0"/>
                </a:solidFill>
              </a:rPr>
              <a:t>             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400" b="1"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400" b="1"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400" b="1" dirty="0">
                <a:solidFill>
                  <a:srgbClr val="7030A0"/>
                </a:solidFill>
              </a:rPr>
              <a:t>Poslovne knjige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400" b="1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</p:txBody>
      </p:sp>
      <p:pic>
        <p:nvPicPr>
          <p:cNvPr id="21508" name="Picture 3">
            <a:extLst>
              <a:ext uri="{FF2B5EF4-FFF2-40B4-BE49-F238E27FC236}">
                <a16:creationId xmlns:a16="http://schemas.microsoft.com/office/drawing/2014/main" id="{FD971E03-D1A4-4E74-9365-888B524DE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2065338"/>
            <a:ext cx="3022600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>
            <a:extLst>
              <a:ext uri="{FF2B5EF4-FFF2-40B4-BE49-F238E27FC236}">
                <a16:creationId xmlns:a16="http://schemas.microsoft.com/office/drawing/2014/main" id="{BB666DD6-9970-4EE5-81DA-04BE1EF1D714}"/>
              </a:ext>
            </a:extLst>
          </p:cNvPr>
          <p:cNvSpPr/>
          <p:nvPr/>
        </p:nvSpPr>
        <p:spPr>
          <a:xfrm>
            <a:off x="1668463" y="2309813"/>
            <a:ext cx="249237" cy="1008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33CC0192-A355-4FA8-A717-68D00EF6FCAE}"/>
              </a:ext>
            </a:extLst>
          </p:cNvPr>
          <p:cNvSpPr/>
          <p:nvPr/>
        </p:nvSpPr>
        <p:spPr>
          <a:xfrm>
            <a:off x="1660525" y="4005263"/>
            <a:ext cx="257175" cy="1079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4F1F3-7192-4EFE-9E93-A2BCA852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sl-SI" sz="4400" dirty="0">
                <a:solidFill>
                  <a:srgbClr val="0070C0"/>
                </a:solidFill>
              </a:rPr>
            </a:br>
            <a:r>
              <a:rPr lang="sl-SI" sz="4400" dirty="0">
                <a:solidFill>
                  <a:srgbClr val="0070C0"/>
                </a:solidFill>
              </a:rPr>
              <a:t>ZAKAJ  JAVNO RAČUNOVODSTVO ?</a:t>
            </a:r>
            <a:br>
              <a:rPr lang="sl-SI" sz="4400" dirty="0">
                <a:solidFill>
                  <a:srgbClr val="0070C0"/>
                </a:solidFill>
              </a:rPr>
            </a:br>
            <a:br>
              <a:rPr lang="sl-SI" sz="3600" dirty="0">
                <a:solidFill>
                  <a:srgbClr val="0070C0"/>
                </a:solidFill>
              </a:rPr>
            </a:br>
            <a:endParaRPr lang="sl-SI" dirty="0"/>
          </a:p>
        </p:txBody>
      </p:sp>
      <p:pic>
        <p:nvPicPr>
          <p:cNvPr id="4099" name="Slika 5">
            <a:extLst>
              <a:ext uri="{FF2B5EF4-FFF2-40B4-BE49-F238E27FC236}">
                <a16:creationId xmlns:a16="http://schemas.microsoft.com/office/drawing/2014/main" id="{CAC56B6A-B756-4CA7-8463-951707CD59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2276475"/>
            <a:ext cx="4464050" cy="3168650"/>
          </a:xfr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9D0D9B8E-9D5A-4D37-8100-BF355F169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E99FA9-9975-45A9-BC45-DCB44733E2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1" y="1484784"/>
          <a:ext cx="8291264" cy="4522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9E829783-E390-4AE6-A83A-76D61E077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  <a:endParaRPr lang="en-GB" altLang="sl-SI" sz="2800"/>
          </a:p>
        </p:txBody>
      </p:sp>
      <p:sp>
        <p:nvSpPr>
          <p:cNvPr id="23555" name="Text Placeholder 2">
            <a:extLst>
              <a:ext uri="{FF2B5EF4-FFF2-40B4-BE49-F238E27FC236}">
                <a16:creationId xmlns:a16="http://schemas.microsoft.com/office/drawing/2014/main" id="{2CCBD956-A6FA-48A0-A455-6464A9FEB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sl-SI" altLang="sl-SI" sz="2800"/>
              <a:t>  BILANCA STANJA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sl-SI" altLang="sl-SI" sz="2800"/>
              <a:t>                                                                     </a:t>
            </a:r>
            <a:r>
              <a:rPr lang="sl-SI" altLang="sl-SI" sz="2800">
                <a:solidFill>
                  <a:srgbClr val="FF0000"/>
                </a:solidFill>
              </a:rPr>
              <a:t>A   =   P</a:t>
            </a:r>
            <a:endParaRPr lang="sl-SI" altLang="sl-SI" sz="2800">
              <a:solidFill>
                <a:srgbClr val="C0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sl-SI" altLang="sl-SI" sz="2800"/>
          </a:p>
          <a:p>
            <a:pPr eaLnBrk="1" hangingPunct="1">
              <a:buFontTx/>
              <a:buNone/>
            </a:pPr>
            <a:r>
              <a:rPr lang="sl-SI" altLang="sl-SI" sz="2800">
                <a:solidFill>
                  <a:srgbClr val="C00000"/>
                </a:solidFill>
              </a:rPr>
              <a:t>       </a:t>
            </a:r>
            <a:r>
              <a:rPr lang="sl-SI" altLang="sl-SI" sz="3200" b="1">
                <a:solidFill>
                  <a:srgbClr val="C00000"/>
                </a:solidFill>
              </a:rPr>
              <a:t>SREDSTVA           VIRI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75F5F9-FBAC-44C7-86CA-81797AE054EE}"/>
              </a:ext>
            </a:extLst>
          </p:cNvPr>
          <p:cNvSpPr/>
          <p:nvPr/>
        </p:nvSpPr>
        <p:spPr>
          <a:xfrm>
            <a:off x="971550" y="2492375"/>
            <a:ext cx="2376488" cy="20161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B6BAE3-5D85-4FA6-92F1-FC4271E0606A}"/>
              </a:ext>
            </a:extLst>
          </p:cNvPr>
          <p:cNvSpPr/>
          <p:nvPr/>
        </p:nvSpPr>
        <p:spPr>
          <a:xfrm>
            <a:off x="3419475" y="2479675"/>
            <a:ext cx="2087563" cy="20177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/>
              <a:t> </a:t>
            </a:r>
          </a:p>
        </p:txBody>
      </p:sp>
      <p:sp>
        <p:nvSpPr>
          <p:cNvPr id="23558" name="TextBox 7">
            <a:extLst>
              <a:ext uri="{FF2B5EF4-FFF2-40B4-BE49-F238E27FC236}">
                <a16:creationId xmlns:a16="http://schemas.microsoft.com/office/drawing/2014/main" id="{F9EB8615-32F0-432F-8B59-C721DBB9A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450" y="29876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sl-SI" altLang="sl-SI" sz="1800">
              <a:latin typeface="Tw Cen MT" panose="020B0602020104020603" pitchFamily="34" charset="-18"/>
            </a:endParaRPr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8F0B1DA3-88AF-48CC-B09A-56E584795C2F}"/>
              </a:ext>
            </a:extLst>
          </p:cNvPr>
          <p:cNvSpPr/>
          <p:nvPr/>
        </p:nvSpPr>
        <p:spPr>
          <a:xfrm>
            <a:off x="5710238" y="2124075"/>
            <a:ext cx="2305050" cy="863600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23560" name="Slika 8">
            <a:extLst>
              <a:ext uri="{FF2B5EF4-FFF2-40B4-BE49-F238E27FC236}">
                <a16:creationId xmlns:a16="http://schemas.microsoft.com/office/drawing/2014/main" id="{9E3DD7AB-8A7C-4C84-A267-3346CDAC5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508500"/>
            <a:ext cx="20859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7266FB2C-1AD2-40F1-8B06-BDE291F61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F12B1-4F64-431E-8FE0-EF87152A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C00000"/>
                </a:solidFill>
              </a:rPr>
              <a:t>EKONOMSKE KATEGORIJE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FF0000"/>
                </a:solidFill>
              </a:rPr>
              <a:t>SREDSTVA (assets</a:t>
            </a:r>
            <a:r>
              <a:rPr dirty="0">
                <a:solidFill>
                  <a:srgbClr val="00B0F0"/>
                </a:solidFill>
              </a:rPr>
              <a:t>); pravni izraz je  premoženje, so v denarni merski </a:t>
            </a:r>
            <a:r>
              <a:rPr dirty="0" err="1">
                <a:solidFill>
                  <a:srgbClr val="00B0F0"/>
                </a:solidFill>
              </a:rPr>
              <a:t>enoti</a:t>
            </a:r>
            <a:r>
              <a:rPr dirty="0">
                <a:solidFill>
                  <a:srgbClr val="00B0F0"/>
                </a:solidFill>
              </a:rPr>
              <a:t> </a:t>
            </a:r>
            <a:r>
              <a:rPr dirty="0" err="1">
                <a:solidFill>
                  <a:srgbClr val="00B0F0"/>
                </a:solidFill>
              </a:rPr>
              <a:t>izražene</a:t>
            </a:r>
            <a:r>
              <a:rPr dirty="0">
                <a:solidFill>
                  <a:srgbClr val="00B0F0"/>
                </a:solidFill>
              </a:rPr>
              <a:t> stvari, pravice in denar, s katerimi premoženjsko pravno razpolaga pravna oseba.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u="sng" dirty="0">
                <a:solidFill>
                  <a:srgbClr val="002060"/>
                </a:solidFill>
              </a:rPr>
              <a:t>POSEBNOST JAVNEGA SEKTORJA</a:t>
            </a:r>
            <a:r>
              <a:rPr dirty="0">
                <a:solidFill>
                  <a:srgbClr val="002060"/>
                </a:solidFill>
              </a:rPr>
              <a:t>:</a:t>
            </a:r>
            <a:r>
              <a:rPr dirty="0"/>
              <a:t> </a:t>
            </a:r>
            <a:r>
              <a:rPr sz="2400" b="1" dirty="0">
                <a:solidFill>
                  <a:srgbClr val="FF0000"/>
                </a:solidFill>
              </a:rPr>
              <a:t>SREDSTVA V UPRAVLJANJU </a:t>
            </a:r>
            <a:r>
              <a:rPr dirty="0">
                <a:solidFill>
                  <a:srgbClr val="0070C0"/>
                </a:solidFill>
              </a:rPr>
              <a:t> povezana z lastništvom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0070C0"/>
                </a:solidFill>
              </a:rPr>
              <a:t>09 – terjatve za sredstva dana v </a:t>
            </a:r>
            <a:r>
              <a:rPr dirty="0" err="1">
                <a:solidFill>
                  <a:srgbClr val="0070C0"/>
                </a:solidFill>
              </a:rPr>
              <a:t>upravljanje</a:t>
            </a:r>
            <a:r>
              <a:rPr lang="sl-SI" dirty="0">
                <a:solidFill>
                  <a:srgbClr val="0070C0"/>
                </a:solidFill>
              </a:rPr>
              <a:t> (LASTNIK, država ali občina) – </a:t>
            </a:r>
            <a:r>
              <a:rPr lang="sl-SI" b="1" dirty="0">
                <a:solidFill>
                  <a:srgbClr val="0070C0"/>
                </a:solidFill>
              </a:rPr>
              <a:t>SPLOŠNI SKLAD (90)</a:t>
            </a:r>
            <a:endParaRPr b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0070C0"/>
                </a:solidFill>
              </a:rPr>
              <a:t>98 –obveznosti za sredstva prejeta v </a:t>
            </a:r>
            <a:r>
              <a:rPr dirty="0" err="1">
                <a:solidFill>
                  <a:srgbClr val="0070C0"/>
                </a:solidFill>
              </a:rPr>
              <a:t>upravljanje</a:t>
            </a:r>
            <a:r>
              <a:rPr lang="sl-SI" dirty="0">
                <a:solidFill>
                  <a:srgbClr val="0070C0"/>
                </a:solidFill>
              </a:rPr>
              <a:t> (PPU) ter analitična evidenca OS (razred 0)</a:t>
            </a:r>
            <a:endParaRPr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3365F94E-563C-4D32-99CB-C8ED0BE3B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BF900-ABA6-4498-9E17-E2335930E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800" dirty="0">
                <a:solidFill>
                  <a:srgbClr val="FF0000"/>
                </a:solidFill>
              </a:rPr>
              <a:t>ODHODKI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FF000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dirty="0"/>
              <a:t> </a:t>
            </a:r>
            <a:r>
              <a:rPr dirty="0">
                <a:solidFill>
                  <a:srgbClr val="FF0000"/>
                </a:solidFill>
              </a:rPr>
              <a:t>Odhodki (</a:t>
            </a:r>
            <a:r>
              <a:rPr dirty="0" err="1">
                <a:solidFill>
                  <a:srgbClr val="FF0000"/>
                </a:solidFill>
              </a:rPr>
              <a:t>expenses</a:t>
            </a:r>
            <a:r>
              <a:rPr dirty="0"/>
              <a:t>) </a:t>
            </a:r>
            <a:r>
              <a:rPr dirty="0">
                <a:solidFill>
                  <a:srgbClr val="002060"/>
                </a:solidFill>
              </a:rPr>
              <a:t>so zmanjšanje gospodarskih koristi v obračunskem obdobju </a:t>
            </a:r>
            <a:r>
              <a:rPr dirty="0">
                <a:solidFill>
                  <a:srgbClr val="00B0F0"/>
                </a:solidFill>
              </a:rPr>
              <a:t>(</a:t>
            </a:r>
            <a:r>
              <a:rPr sz="1800" dirty="0">
                <a:solidFill>
                  <a:srgbClr val="00B0F0"/>
                </a:solidFill>
              </a:rPr>
              <a:t>na primer: zmanjšanje sredstev zaradi prodaje zalog, povečanje obveznosti zaradi nabave sredstev, blaga, storitev</a:t>
            </a:r>
            <a:r>
              <a:rPr dirty="0">
                <a:solidFill>
                  <a:srgbClr val="00B0F0"/>
                </a:solidFill>
              </a:rPr>
              <a:t>)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dirty="0"/>
              <a:t> </a:t>
            </a:r>
            <a:r>
              <a:rPr dirty="0">
                <a:solidFill>
                  <a:srgbClr val="002060"/>
                </a:solidFill>
              </a:rPr>
              <a:t>Pripoznanje odhodkov (PPU, NPU) – </a:t>
            </a:r>
            <a:r>
              <a:rPr dirty="0">
                <a:solidFill>
                  <a:srgbClr val="FF0000"/>
                </a:solidFill>
              </a:rPr>
              <a:t>različna računovodska načela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dirty="0">
                <a:solidFill>
                  <a:srgbClr val="002060"/>
                </a:solidFill>
              </a:rPr>
              <a:t> enotni kontni načrt: </a:t>
            </a:r>
            <a:r>
              <a:rPr b="1" dirty="0">
                <a:solidFill>
                  <a:srgbClr val="C00000"/>
                </a:solidFill>
              </a:rPr>
              <a:t>razred 4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002060"/>
              </a:solidFill>
            </a:endParaRPr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08AE9370-529B-4BDC-9007-767FA400C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581525"/>
            <a:ext cx="194468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>
            <a:extLst>
              <a:ext uri="{FF2B5EF4-FFF2-40B4-BE49-F238E27FC236}">
                <a16:creationId xmlns:a16="http://schemas.microsoft.com/office/drawing/2014/main" id="{0726714D-A324-415E-8AE3-F2C79B681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pic>
        <p:nvPicPr>
          <p:cNvPr id="26627" name="Označba mesta vsebine 4">
            <a:extLst>
              <a:ext uri="{FF2B5EF4-FFF2-40B4-BE49-F238E27FC236}">
                <a16:creationId xmlns:a16="http://schemas.microsoft.com/office/drawing/2014/main" id="{7C86A694-6363-462C-885F-035D3C76BF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9450" y="3157538"/>
            <a:ext cx="2705100" cy="1685925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>
            <a:extLst>
              <a:ext uri="{FF2B5EF4-FFF2-40B4-BE49-F238E27FC236}">
                <a16:creationId xmlns:a16="http://schemas.microsoft.com/office/drawing/2014/main" id="{8F549CE4-182E-4D85-A211-CD9E7E0CC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F350C55-7746-430E-8D58-8A95FB623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/>
              <a:t>Sprejeta </a:t>
            </a:r>
            <a:r>
              <a:rPr dirty="0" err="1"/>
              <a:t>protikoronska</a:t>
            </a:r>
            <a:r>
              <a:rPr dirty="0"/>
              <a:t> zakonodaja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C00000"/>
                </a:solidFill>
              </a:rPr>
              <a:t>PKP1-PKP</a:t>
            </a:r>
            <a:r>
              <a:rPr lang="sl-SI" dirty="0">
                <a:solidFill>
                  <a:srgbClr val="C00000"/>
                </a:solidFill>
              </a:rPr>
              <a:t>9</a:t>
            </a:r>
            <a:endParaRPr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C00000"/>
                </a:solidFill>
              </a:rPr>
              <a:t>DRŽAVNA POMOČ: gospodarstvu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C00000"/>
                </a:solidFill>
              </a:rPr>
              <a:t>                            </a:t>
            </a:r>
            <a:r>
              <a:rPr lang="sl-SI" dirty="0">
                <a:solidFill>
                  <a:srgbClr val="C00000"/>
                </a:solidFill>
              </a:rPr>
              <a:t>    </a:t>
            </a:r>
            <a:r>
              <a:rPr dirty="0">
                <a:solidFill>
                  <a:srgbClr val="C00000"/>
                </a:solidFill>
              </a:rPr>
              <a:t> : javnemu sektorju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C00000"/>
                </a:solidFill>
              </a:rPr>
              <a:t>                           </a:t>
            </a:r>
            <a:r>
              <a:rPr lang="sl-SI" dirty="0">
                <a:solidFill>
                  <a:srgbClr val="C00000"/>
                </a:solidFill>
              </a:rPr>
              <a:t>    </a:t>
            </a:r>
            <a:r>
              <a:rPr dirty="0">
                <a:solidFill>
                  <a:srgbClr val="C00000"/>
                </a:solidFill>
              </a:rPr>
              <a:t>  : </a:t>
            </a:r>
            <a:r>
              <a:rPr dirty="0" err="1">
                <a:solidFill>
                  <a:srgbClr val="C00000"/>
                </a:solidFill>
              </a:rPr>
              <a:t>prebivalcem</a:t>
            </a:r>
            <a:endParaRPr dirty="0">
              <a:solidFill>
                <a:srgbClr val="C00000"/>
              </a:solidFill>
            </a:endParaRPr>
          </a:p>
        </p:txBody>
      </p:sp>
      <p:pic>
        <p:nvPicPr>
          <p:cNvPr id="27652" name="Slika 4">
            <a:extLst>
              <a:ext uri="{FF2B5EF4-FFF2-40B4-BE49-F238E27FC236}">
                <a16:creationId xmlns:a16="http://schemas.microsoft.com/office/drawing/2014/main" id="{08508059-C72C-4BEF-9EE6-5AF88EEE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989138"/>
            <a:ext cx="2847975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>
            <a:extLst>
              <a:ext uri="{FF2B5EF4-FFF2-40B4-BE49-F238E27FC236}">
                <a16:creationId xmlns:a16="http://schemas.microsoft.com/office/drawing/2014/main" id="{839DFE20-52DF-45AD-9EC8-A1A244096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4D9B3BE-A379-4AA2-A5B3-4B857DFB4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C00000"/>
                </a:solidFill>
              </a:rPr>
              <a:t>Poslabšanje finančnega stanja države.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C00000"/>
                </a:solidFill>
              </a:rPr>
              <a:t>Dodatno zadolževanje za potrebe COVID-19 in s tem povečanje javnega dolga ter dodatni deficit v proračunu.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C00000"/>
                </a:solidFill>
              </a:rPr>
              <a:t>DOVOLJENJE EU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dirty="0">
                <a:solidFill>
                  <a:srgbClr val="7030A0"/>
                </a:solidFill>
              </a:rPr>
              <a:t>z</a:t>
            </a:r>
            <a:r>
              <a:rPr dirty="0">
                <a:solidFill>
                  <a:srgbClr val="7030A0"/>
                </a:solidFill>
              </a:rPr>
              <a:t>a odstop od </a:t>
            </a:r>
            <a:r>
              <a:rPr lang="sl-SI" dirty="0">
                <a:solidFill>
                  <a:srgbClr val="7030A0"/>
                </a:solidFill>
              </a:rPr>
              <a:t>FISKALNEGA </a:t>
            </a:r>
            <a:r>
              <a:rPr dirty="0" err="1">
                <a:solidFill>
                  <a:srgbClr val="7030A0"/>
                </a:solidFill>
              </a:rPr>
              <a:t>pravil</a:t>
            </a:r>
            <a:r>
              <a:rPr lang="sl-SI" dirty="0">
                <a:solidFill>
                  <a:srgbClr val="7030A0"/>
                </a:solidFill>
              </a:rPr>
              <a:t>a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7030A0"/>
                </a:solidFill>
              </a:rPr>
              <a:t>v letu 2020 in 2021!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C00000"/>
              </a:solidFill>
            </a:endParaRPr>
          </a:p>
        </p:txBody>
      </p:sp>
      <p:pic>
        <p:nvPicPr>
          <p:cNvPr id="28676" name="Slika 3">
            <a:extLst>
              <a:ext uri="{FF2B5EF4-FFF2-40B4-BE49-F238E27FC236}">
                <a16:creationId xmlns:a16="http://schemas.microsoft.com/office/drawing/2014/main" id="{829CEBD3-C21A-46A7-B64C-1FB624B36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838575"/>
            <a:ext cx="26193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9C12F4A-9F2F-43DA-9006-DDACA1C3E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RAČUNOVODSKI VIDIK UPRAVLJANJA JAVNIH SREDSTEV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85ED-A49B-4B2D-8DAE-0325AFBA9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sz="2800" dirty="0">
                <a:solidFill>
                  <a:srgbClr val="FF0000"/>
                </a:solidFill>
              </a:rPr>
              <a:t>PRIHODKI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sz="2000" dirty="0">
                <a:solidFill>
                  <a:srgbClr val="C00000"/>
                </a:solidFill>
              </a:rPr>
              <a:t>Prihodki </a:t>
            </a:r>
            <a:r>
              <a:rPr dirty="0">
                <a:solidFill>
                  <a:srgbClr val="C00000"/>
                </a:solidFill>
              </a:rPr>
              <a:t>(</a:t>
            </a:r>
            <a:r>
              <a:rPr dirty="0" err="1">
                <a:solidFill>
                  <a:srgbClr val="C00000"/>
                </a:solidFill>
              </a:rPr>
              <a:t>revenues</a:t>
            </a:r>
            <a:r>
              <a:rPr dirty="0">
                <a:solidFill>
                  <a:srgbClr val="C00000"/>
                </a:solidFill>
              </a:rPr>
              <a:t>) </a:t>
            </a:r>
            <a:r>
              <a:rPr dirty="0">
                <a:solidFill>
                  <a:srgbClr val="002060"/>
                </a:solidFill>
              </a:rPr>
              <a:t>so povečanje gospodarskih koristi v obračunskem obdobju zaradi v obliki povečanja sredstev </a:t>
            </a:r>
            <a:r>
              <a:rPr sz="1800" dirty="0">
                <a:solidFill>
                  <a:srgbClr val="0070C0"/>
                </a:solidFill>
              </a:rPr>
              <a:t>(na primer povečanje denarja ali terjatev zaradi prodaje blaga ali storitev)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1800" dirty="0">
              <a:solidFill>
                <a:srgbClr val="00206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dirty="0">
                <a:solidFill>
                  <a:srgbClr val="002060"/>
                </a:solidFill>
              </a:rPr>
              <a:t> </a:t>
            </a:r>
            <a:r>
              <a:rPr dirty="0" err="1">
                <a:solidFill>
                  <a:srgbClr val="002060"/>
                </a:solidFill>
              </a:rPr>
              <a:t>Pripoznavanje</a:t>
            </a:r>
            <a:r>
              <a:rPr dirty="0">
                <a:solidFill>
                  <a:srgbClr val="002060"/>
                </a:solidFill>
              </a:rPr>
              <a:t> prihodkov  (PPU, NPU) – </a:t>
            </a:r>
            <a:r>
              <a:rPr dirty="0">
                <a:solidFill>
                  <a:srgbClr val="FF0000"/>
                </a:solidFill>
              </a:rPr>
              <a:t>različna računovodska načela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/>
            </a:pPr>
            <a:r>
              <a:rPr dirty="0">
                <a:solidFill>
                  <a:srgbClr val="002060"/>
                </a:solidFill>
              </a:rPr>
              <a:t> enotni kontni načrt: </a:t>
            </a:r>
            <a:r>
              <a:rPr b="1" dirty="0">
                <a:solidFill>
                  <a:srgbClr val="C00000"/>
                </a:solidFill>
              </a:rPr>
              <a:t>razred 7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002060"/>
              </a:solidFill>
            </a:endParaRP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458DDBFC-2491-4E5A-93F7-5B3B42D89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489450"/>
            <a:ext cx="2303463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31BA133-DAFE-44C9-B3DE-43D770371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RAČUNOVODSKO POROČANJE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4FC71-8725-4D51-83D2-5F7A3BA05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3200" b="1" dirty="0">
                <a:solidFill>
                  <a:srgbClr val="C00000"/>
                </a:solidFill>
              </a:rPr>
              <a:t> </a:t>
            </a:r>
            <a:r>
              <a:rPr sz="3200" b="1" dirty="0">
                <a:solidFill>
                  <a:srgbClr val="C00000"/>
                </a:solidFill>
              </a:rPr>
              <a:t>PRIPRAVA LETNEGA POROČILA</a:t>
            </a:r>
            <a:r>
              <a:rPr lang="sl-SI" sz="3200" b="1" dirty="0">
                <a:solidFill>
                  <a:srgbClr val="C00000"/>
                </a:solidFill>
              </a:rPr>
              <a:t>     </a:t>
            </a:r>
            <a:r>
              <a:rPr sz="3200" b="1" dirty="0">
                <a:solidFill>
                  <a:srgbClr val="C0000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b="1" dirty="0">
                <a:solidFill>
                  <a:srgbClr val="002060"/>
                </a:solidFill>
              </a:rPr>
              <a:t>  </a:t>
            </a:r>
            <a:r>
              <a:rPr b="1" dirty="0">
                <a:solidFill>
                  <a:srgbClr val="002060"/>
                </a:solidFill>
              </a:rPr>
              <a:t>RAČUNOVODSKO           </a:t>
            </a:r>
            <a:r>
              <a:rPr lang="sl-SI" b="1" dirty="0">
                <a:solidFill>
                  <a:srgbClr val="002060"/>
                </a:solidFill>
              </a:rPr>
              <a:t>    </a:t>
            </a:r>
            <a:r>
              <a:rPr b="1" dirty="0">
                <a:solidFill>
                  <a:srgbClr val="002060"/>
                </a:solidFill>
              </a:rPr>
              <a:t>POSLOVNO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b="1" dirty="0">
                <a:solidFill>
                  <a:srgbClr val="002060"/>
                </a:solidFill>
              </a:rPr>
              <a:t>  </a:t>
            </a:r>
            <a:r>
              <a:rPr b="1" dirty="0">
                <a:solidFill>
                  <a:srgbClr val="002060"/>
                </a:solidFill>
              </a:rPr>
              <a:t>POROČILO                     </a:t>
            </a:r>
            <a:r>
              <a:rPr lang="sl-SI" b="1" dirty="0">
                <a:solidFill>
                  <a:srgbClr val="002060"/>
                </a:solidFill>
              </a:rPr>
              <a:t>       </a:t>
            </a:r>
            <a:r>
              <a:rPr b="1" dirty="0">
                <a:solidFill>
                  <a:srgbClr val="002060"/>
                </a:solidFill>
              </a:rPr>
              <a:t>POROČILO</a:t>
            </a:r>
            <a:endParaRPr lang="sl-SI" b="1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b="1" dirty="0">
                <a:solidFill>
                  <a:srgbClr val="002060"/>
                </a:solidFill>
              </a:rPr>
              <a:t>    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sl-SI" b="1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b="1" dirty="0">
                <a:solidFill>
                  <a:srgbClr val="002060"/>
                </a:solidFill>
              </a:rPr>
              <a:t>  </a:t>
            </a:r>
            <a:r>
              <a:rPr lang="sl-SI" dirty="0">
                <a:solidFill>
                  <a:srgbClr val="002060"/>
                </a:solidFill>
              </a:rPr>
              <a:t>Novost v letu 2021: </a:t>
            </a:r>
            <a:r>
              <a:rPr lang="sl-SI" b="1" dirty="0">
                <a:solidFill>
                  <a:srgbClr val="C00000"/>
                </a:solidFill>
              </a:rPr>
              <a:t>IZJAVA predstojnika o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b="1" dirty="0">
                <a:solidFill>
                  <a:srgbClr val="C00000"/>
                </a:solidFill>
              </a:rPr>
              <a:t>                                     notranjem nadzoru JF                                                </a:t>
            </a:r>
            <a:r>
              <a:rPr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BC062705-09AB-473F-A506-D024D4A4EC27}"/>
              </a:ext>
            </a:extLst>
          </p:cNvPr>
          <p:cNvSpPr/>
          <p:nvPr/>
        </p:nvSpPr>
        <p:spPr>
          <a:xfrm>
            <a:off x="1619250" y="2344738"/>
            <a:ext cx="144463" cy="865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72341694-5D56-4293-B61F-8357D51EC9AC}"/>
              </a:ext>
            </a:extLst>
          </p:cNvPr>
          <p:cNvSpPr/>
          <p:nvPr/>
        </p:nvSpPr>
        <p:spPr>
          <a:xfrm>
            <a:off x="4067175" y="2344738"/>
            <a:ext cx="144463" cy="865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30726" name="Picture 7" descr="A picture containing linedrawing, clipart&#10;&#10;Description automatically generated">
            <a:extLst>
              <a:ext uri="{FF2B5EF4-FFF2-40B4-BE49-F238E27FC236}">
                <a16:creationId xmlns:a16="http://schemas.microsoft.com/office/drawing/2014/main" id="{71286765-7D7C-49FB-BEE2-0E92AC8A0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437063"/>
            <a:ext cx="26860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AA236DF4-2A22-4C34-937C-876CB4361BCF}"/>
              </a:ext>
            </a:extLst>
          </p:cNvPr>
          <p:cNvSpPr/>
          <p:nvPr/>
        </p:nvSpPr>
        <p:spPr>
          <a:xfrm>
            <a:off x="4211638" y="4365625"/>
            <a:ext cx="431800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30728" name="Picture 6">
            <a:extLst>
              <a:ext uri="{FF2B5EF4-FFF2-40B4-BE49-F238E27FC236}">
                <a16:creationId xmlns:a16="http://schemas.microsoft.com/office/drawing/2014/main" id="{24796EF9-AA90-40D0-82A3-3D56EF00D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688" y="795338"/>
            <a:ext cx="2076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8804E7C-ED70-4C50-A16E-13AB2016D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>
                <a:solidFill>
                  <a:schemeClr val="accent2"/>
                </a:solidFill>
              </a:rPr>
              <a:t>RAČUNOVODSKO ANALIZIRANJE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954B2-BB7E-475B-90DC-09AA9E6BC2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85000" lnSpcReduction="10000"/>
          </a:bodyPr>
          <a:lstStyle/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400" dirty="0"/>
              <a:t>proučevanje in računovodsko presojanje 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400" dirty="0"/>
              <a:t>kakovosti pojavov in 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sl-SI" sz="2400" dirty="0"/>
              <a:t>računovodskih podatkov o njih                                        </a:t>
            </a:r>
            <a:r>
              <a:rPr lang="sl-SI" sz="3200" dirty="0">
                <a:solidFill>
                  <a:srgbClr val="0070C0"/>
                </a:solidFill>
              </a:rPr>
              <a:t>PSR 8 (2016) 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sl-SI" sz="3200" dirty="0">
                <a:solidFill>
                  <a:srgbClr val="FF0000"/>
                </a:solidFill>
              </a:rPr>
              <a:t>                                                                      </a:t>
            </a:r>
            <a:r>
              <a:rPr lang="sl-SI" sz="2400" dirty="0">
                <a:solidFill>
                  <a:srgbClr val="0070C0"/>
                </a:solidFill>
              </a:rPr>
              <a:t>Pravila skrbnega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sl-SI" sz="2400" dirty="0">
                <a:solidFill>
                  <a:srgbClr val="0070C0"/>
                </a:solidFill>
              </a:rPr>
              <a:t>                                                                                                 </a:t>
            </a:r>
            <a:r>
              <a:rPr lang="sl-SI" sz="2400" dirty="0" err="1">
                <a:solidFill>
                  <a:srgbClr val="0070C0"/>
                </a:solidFill>
              </a:rPr>
              <a:t>računovodenja</a:t>
            </a:r>
            <a:r>
              <a:rPr lang="sl-SI" sz="2400" dirty="0">
                <a:solidFill>
                  <a:srgbClr val="0070C0"/>
                </a:solidFill>
              </a:rPr>
              <a:t> 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400" dirty="0"/>
              <a:t>  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dirty="0"/>
              <a:t>                                                                         </a:t>
            </a:r>
            <a:endParaRPr dirty="0">
              <a:solidFill>
                <a:srgbClr val="00B0F0"/>
              </a:solidFill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1200" dirty="0">
                <a:solidFill>
                  <a:srgbClr val="FF0000"/>
                </a:solidFill>
              </a:rPr>
              <a:t>                                                                                   </a:t>
            </a:r>
            <a:r>
              <a:rPr dirty="0">
                <a:solidFill>
                  <a:srgbClr val="0070C0"/>
                </a:solidFill>
              </a:rPr>
              <a:t>                                          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sl-SI" dirty="0">
                <a:solidFill>
                  <a:srgbClr val="FF0000"/>
                </a:solidFill>
              </a:rPr>
              <a:t>                                                                                         </a:t>
            </a: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sz="3300" dirty="0">
                <a:solidFill>
                  <a:srgbClr val="C00000"/>
                </a:solidFill>
              </a:rPr>
              <a:t>CILJ </a:t>
            </a:r>
            <a:r>
              <a:rPr sz="3300" dirty="0"/>
              <a:t>         </a:t>
            </a:r>
            <a:r>
              <a:rPr lang="sl-SI" sz="3300" dirty="0"/>
              <a:t>       </a:t>
            </a:r>
            <a:r>
              <a:rPr lang="sl-SI" sz="3300" dirty="0">
                <a:solidFill>
                  <a:srgbClr val="0070C0"/>
                </a:solidFill>
              </a:rPr>
              <a:t>iz</a:t>
            </a:r>
            <a:r>
              <a:rPr sz="3300" dirty="0" err="1">
                <a:solidFill>
                  <a:srgbClr val="0070C0"/>
                </a:solidFill>
              </a:rPr>
              <a:t>boljšati</a:t>
            </a:r>
            <a:r>
              <a:rPr sz="3300" dirty="0">
                <a:solidFill>
                  <a:srgbClr val="0070C0"/>
                </a:solidFill>
              </a:rPr>
              <a:t> </a:t>
            </a:r>
            <a:r>
              <a:rPr sz="3300" dirty="0" err="1">
                <a:solidFill>
                  <a:srgbClr val="0070C0"/>
                </a:solidFill>
              </a:rPr>
              <a:t>kakovost</a:t>
            </a:r>
            <a:r>
              <a:rPr sz="3300" dirty="0">
                <a:solidFill>
                  <a:srgbClr val="0070C0"/>
                </a:solidFill>
              </a:rPr>
              <a:t> </a:t>
            </a:r>
            <a:r>
              <a:rPr sz="3300" dirty="0" err="1">
                <a:solidFill>
                  <a:srgbClr val="0070C0"/>
                </a:solidFill>
              </a:rPr>
              <a:t>računovodskih</a:t>
            </a:r>
            <a:endParaRPr lang="sl-SI" sz="3300" dirty="0">
              <a:solidFill>
                <a:srgbClr val="0070C0"/>
              </a:solidFill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lang="sl-SI" sz="3300" dirty="0">
                <a:solidFill>
                  <a:srgbClr val="0070C0"/>
                </a:solidFill>
              </a:rPr>
              <a:t>                       </a:t>
            </a:r>
            <a:r>
              <a:rPr sz="3300" dirty="0">
                <a:solidFill>
                  <a:srgbClr val="0070C0"/>
                </a:solidFill>
              </a:rPr>
              <a:t> </a:t>
            </a:r>
            <a:r>
              <a:rPr sz="3300" dirty="0" err="1">
                <a:solidFill>
                  <a:srgbClr val="0070C0"/>
                </a:solidFill>
              </a:rPr>
              <a:t>informacij</a:t>
            </a:r>
            <a:endParaRPr sz="3300" dirty="0">
              <a:solidFill>
                <a:srgbClr val="0070C0"/>
              </a:solidFill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dirty="0"/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EC8E22C0-A3A1-4102-BF74-E7EB7E9CD980}"/>
              </a:ext>
            </a:extLst>
          </p:cNvPr>
          <p:cNvSpPr/>
          <p:nvPr/>
        </p:nvSpPr>
        <p:spPr>
          <a:xfrm>
            <a:off x="5580063" y="2205038"/>
            <a:ext cx="2881312" cy="1512887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7" name="Notched Right Arrow 6">
            <a:extLst>
              <a:ext uri="{FF2B5EF4-FFF2-40B4-BE49-F238E27FC236}">
                <a16:creationId xmlns:a16="http://schemas.microsoft.com/office/drawing/2014/main" id="{AD02F780-49A7-4D7A-9B48-81DCADCD6333}"/>
              </a:ext>
            </a:extLst>
          </p:cNvPr>
          <p:cNvSpPr/>
          <p:nvPr/>
        </p:nvSpPr>
        <p:spPr>
          <a:xfrm>
            <a:off x="1619250" y="5157788"/>
            <a:ext cx="574675" cy="14287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>
            <a:extLst>
              <a:ext uri="{FF2B5EF4-FFF2-40B4-BE49-F238E27FC236}">
                <a16:creationId xmlns:a16="http://schemas.microsoft.com/office/drawing/2014/main" id="{3D9B5857-86C3-4348-BE40-B681CC0D2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3200" b="1">
                <a:solidFill>
                  <a:srgbClr val="C00000"/>
                </a:solidFill>
              </a:rPr>
              <a:t>                        </a:t>
            </a:r>
            <a:br>
              <a:rPr lang="sl-SI" altLang="sl-SI" sz="2800">
                <a:solidFill>
                  <a:srgbClr val="C00000"/>
                </a:solidFill>
              </a:rPr>
            </a:br>
            <a:endParaRPr lang="sl-SI" altLang="sl-SI" sz="280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8E489B-50B8-4D3A-BF4D-02AE1744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347788"/>
            <a:ext cx="7858125" cy="5072062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3200" b="1" dirty="0">
                <a:solidFill>
                  <a:srgbClr val="002060"/>
                </a:solidFill>
              </a:rPr>
              <a:t>JAVNI SEKTOR                                                </a:t>
            </a:r>
            <a:r>
              <a:rPr lang="sl-SI" sz="2800" b="1" dirty="0">
                <a:solidFill>
                  <a:srgbClr val="002060"/>
                </a:solidFill>
              </a:rPr>
              <a:t>ZASEBNI SEKTOR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sz="2900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sl-SI" sz="2200" dirty="0">
                <a:solidFill>
                  <a:srgbClr val="00B0F0"/>
                </a:solidFill>
              </a:rPr>
              <a:t>ZJF                                                                                                               ZGD</a:t>
            </a:r>
            <a:r>
              <a:rPr lang="sl-SI" sz="2200" dirty="0">
                <a:solidFill>
                  <a:srgbClr val="00B050"/>
                </a:solidFill>
              </a:rPr>
              <a:t>  </a:t>
            </a:r>
            <a:r>
              <a:rPr lang="sl-SI" sz="2200" dirty="0">
                <a:solidFill>
                  <a:srgbClr val="00B0F0"/>
                </a:solidFill>
              </a:rPr>
              <a:t>                        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sz="2200" dirty="0" err="1">
                <a:solidFill>
                  <a:srgbClr val="00B0F0"/>
                </a:solidFill>
              </a:rPr>
              <a:t>Zakon</a:t>
            </a:r>
            <a:r>
              <a:rPr sz="2200" dirty="0">
                <a:solidFill>
                  <a:srgbClr val="00B0F0"/>
                </a:solidFill>
              </a:rPr>
              <a:t> o </a:t>
            </a:r>
            <a:r>
              <a:rPr sz="2200" dirty="0" err="1">
                <a:solidFill>
                  <a:srgbClr val="00B0F0"/>
                </a:solidFill>
              </a:rPr>
              <a:t>računovodstvu</a:t>
            </a:r>
            <a:r>
              <a:rPr sz="2200" dirty="0">
                <a:solidFill>
                  <a:srgbClr val="00B0F0"/>
                </a:solidFill>
              </a:rPr>
              <a:t>                 </a:t>
            </a:r>
            <a:r>
              <a:rPr lang="sl-SI" sz="2200" dirty="0">
                <a:solidFill>
                  <a:srgbClr val="00B0F0"/>
                </a:solidFill>
              </a:rPr>
              <a:t>                                                          </a:t>
            </a:r>
            <a:r>
              <a:rPr sz="2200" dirty="0">
                <a:solidFill>
                  <a:srgbClr val="00B050"/>
                </a:solidFill>
              </a:rPr>
              <a:t>SRS (2016, 2019)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sz="2200" dirty="0">
                <a:solidFill>
                  <a:srgbClr val="00B0F0"/>
                </a:solidFill>
              </a:rPr>
              <a:t>podzakonski akti ZR      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sz="2200" dirty="0">
                <a:solidFill>
                  <a:srgbClr val="00B0F0"/>
                </a:solidFill>
              </a:rPr>
              <a:t>SRS (2016, 2019)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200" dirty="0">
                <a:solidFill>
                  <a:srgbClr val="00B0F0"/>
                </a:solidFill>
              </a:rPr>
              <a:t>                                 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200" dirty="0"/>
              <a:t>      </a:t>
            </a:r>
            <a:r>
              <a:rPr lang="sl-SI" sz="2200" dirty="0"/>
              <a:t> </a:t>
            </a:r>
            <a:r>
              <a:rPr sz="2200" dirty="0"/>
              <a:t> </a:t>
            </a:r>
            <a:r>
              <a:rPr sz="1600" dirty="0">
                <a:solidFill>
                  <a:srgbClr val="00B0F0"/>
                </a:solidFill>
              </a:rPr>
              <a:t>- </a:t>
            </a:r>
            <a:r>
              <a:rPr dirty="0">
                <a:solidFill>
                  <a:srgbClr val="00B0F0"/>
                </a:solidFill>
              </a:rPr>
              <a:t>javna služba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00B0F0"/>
                </a:solidFill>
              </a:rPr>
              <a:t>         - zadovoljevanje </a:t>
            </a:r>
            <a:r>
              <a:rPr dirty="0" err="1">
                <a:solidFill>
                  <a:srgbClr val="00B0F0"/>
                </a:solidFill>
              </a:rPr>
              <a:t>javnih</a:t>
            </a:r>
            <a:r>
              <a:rPr dirty="0">
                <a:solidFill>
                  <a:srgbClr val="00B0F0"/>
                </a:solidFill>
              </a:rPr>
              <a:t> </a:t>
            </a:r>
            <a:r>
              <a:rPr dirty="0" err="1">
                <a:solidFill>
                  <a:srgbClr val="00B0F0"/>
                </a:solidFill>
              </a:rPr>
              <a:t>potreb</a:t>
            </a:r>
            <a:endParaRPr dirty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00B0F0"/>
                </a:solidFill>
              </a:rPr>
              <a:t>       - tržni mehanizmi ne delujejo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dirty="0">
                <a:solidFill>
                  <a:srgbClr val="00B0F0"/>
                </a:solidFill>
              </a:rPr>
              <a:t>       - premoženje v lasti države/</a:t>
            </a:r>
            <a:r>
              <a:rPr dirty="0" err="1">
                <a:solidFill>
                  <a:srgbClr val="00B0F0"/>
                </a:solidFill>
              </a:rPr>
              <a:t>občin</a:t>
            </a:r>
            <a:r>
              <a:rPr lang="sl-SI" dirty="0">
                <a:solidFill>
                  <a:srgbClr val="00B0F0"/>
                </a:solidFill>
              </a:rPr>
              <a:t>  </a:t>
            </a:r>
            <a:r>
              <a:rPr lang="sl-SI" sz="1600" dirty="0">
                <a:solidFill>
                  <a:srgbClr val="00B0F0"/>
                </a:solidFill>
              </a:rPr>
              <a:t>                               </a:t>
            </a:r>
            <a:r>
              <a:rPr lang="sl-SI" sz="2000" dirty="0">
                <a:solidFill>
                  <a:srgbClr val="00B0F0"/>
                </a:solidFill>
              </a:rPr>
              <a:t>                            </a:t>
            </a:r>
            <a:r>
              <a:rPr lang="sl-SI" sz="2000" b="1" dirty="0">
                <a:solidFill>
                  <a:srgbClr val="FF0000"/>
                </a:solidFill>
              </a:rPr>
              <a:t> </a:t>
            </a:r>
            <a:endParaRPr sz="2200" b="1" dirty="0">
              <a:solidFill>
                <a:srgbClr val="FF000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sl-SI" sz="2200" dirty="0">
                <a:solidFill>
                  <a:srgbClr val="00B0F0"/>
                </a:solidFill>
              </a:rPr>
              <a:t>                                                                                                                 </a:t>
            </a:r>
            <a:r>
              <a:rPr lang="sl-SI" sz="3100" b="1" dirty="0">
                <a:solidFill>
                  <a:srgbClr val="C00000"/>
                </a:solidFill>
              </a:rPr>
              <a:t>DOBIČEK  </a:t>
            </a:r>
            <a:r>
              <a:rPr lang="sl-SI" sz="2200" dirty="0">
                <a:solidFill>
                  <a:srgbClr val="00B0F0"/>
                </a:solidFill>
              </a:rPr>
              <a:t>     </a:t>
            </a:r>
            <a:endParaRPr sz="2200" dirty="0">
              <a:solidFill>
                <a:srgbClr val="00B0F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sl-SI" sz="2200" dirty="0">
              <a:solidFill>
                <a:srgbClr val="00B0F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200" dirty="0">
              <a:solidFill>
                <a:srgbClr val="00B0F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3100" b="1" dirty="0">
                <a:solidFill>
                  <a:srgbClr val="C00000"/>
                </a:solidFill>
              </a:rPr>
              <a:t>NEPRIDOBITNI</a:t>
            </a:r>
            <a:r>
              <a:rPr lang="sl-SI" sz="3100" b="1" dirty="0">
                <a:solidFill>
                  <a:srgbClr val="C00000"/>
                </a:solidFill>
              </a:rPr>
              <a:t> NAMEN</a:t>
            </a:r>
            <a:endParaRPr sz="2200" b="1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200" dirty="0"/>
              <a:t>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5124" name="Picture 24">
            <a:extLst>
              <a:ext uri="{FF2B5EF4-FFF2-40B4-BE49-F238E27FC236}">
                <a16:creationId xmlns:a16="http://schemas.microsoft.com/office/drawing/2014/main" id="{910D8B1A-FDAA-458E-84A7-A57E902E3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8" y="4900613"/>
            <a:ext cx="1368425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own Arrow 3">
            <a:extLst>
              <a:ext uri="{FF2B5EF4-FFF2-40B4-BE49-F238E27FC236}">
                <a16:creationId xmlns:a16="http://schemas.microsoft.com/office/drawing/2014/main" id="{165DAC57-B787-4AAA-B367-D2B337F21434}"/>
              </a:ext>
            </a:extLst>
          </p:cNvPr>
          <p:cNvSpPr/>
          <p:nvPr/>
        </p:nvSpPr>
        <p:spPr>
          <a:xfrm>
            <a:off x="7113588" y="2914650"/>
            <a:ext cx="431800" cy="134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E059F91A-94F9-4693-BD4E-D418664BD079}"/>
              </a:ext>
            </a:extLst>
          </p:cNvPr>
          <p:cNvSpPr/>
          <p:nvPr/>
        </p:nvSpPr>
        <p:spPr>
          <a:xfrm>
            <a:off x="1116013" y="3392488"/>
            <a:ext cx="215900" cy="17287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5127" name="Slika 4">
            <a:extLst>
              <a:ext uri="{FF2B5EF4-FFF2-40B4-BE49-F238E27FC236}">
                <a16:creationId xmlns:a16="http://schemas.microsoft.com/office/drawing/2014/main" id="{A03F6C0A-62C8-4845-97A8-C4CEA6739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888" y="2133600"/>
            <a:ext cx="144145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5559527-FE21-401C-9743-5444E5BA1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3200"/>
              <a:t>NADZIRANJE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9ABCF-D8C8-4AF3-BCF0-ECEBAAC49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400" b="1" dirty="0">
                <a:solidFill>
                  <a:srgbClr val="FF0000"/>
                </a:solidFill>
              </a:rPr>
              <a:t>1.  NOTRANJE RAČUNOVODSKO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400" b="1" dirty="0">
                <a:solidFill>
                  <a:srgbClr val="FF0000"/>
                </a:solidFill>
              </a:rPr>
              <a:t> </a:t>
            </a:r>
            <a:r>
              <a:rPr sz="2400" b="1" dirty="0">
                <a:solidFill>
                  <a:srgbClr val="FF0000"/>
                </a:solidFill>
              </a:rPr>
              <a:t>     NADZIRANJE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sz="24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400" b="1" dirty="0">
                <a:solidFill>
                  <a:srgbClr val="FF0000"/>
                </a:solidFill>
              </a:rPr>
              <a:t>2.    NOTRANJE REVIDIRANJE           </a:t>
            </a:r>
            <a:r>
              <a:rPr lang="sl-SI" sz="2400" b="1" dirty="0">
                <a:solidFill>
                  <a:srgbClr val="FF0000"/>
                </a:solidFill>
              </a:rPr>
              <a:t>                  </a:t>
            </a:r>
            <a:r>
              <a:rPr sz="2400" b="1" dirty="0">
                <a:solidFill>
                  <a:srgbClr val="FF0000"/>
                </a:solidFill>
              </a:rPr>
              <a:t>PSR 7</a:t>
            </a:r>
            <a:r>
              <a:rPr lang="sl-SI" sz="2400" b="1" dirty="0">
                <a:solidFill>
                  <a:srgbClr val="FF0000"/>
                </a:solidFill>
              </a:rPr>
              <a:t>   (2016)</a:t>
            </a:r>
            <a:endParaRPr sz="24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400" b="1" dirty="0">
                <a:solidFill>
                  <a:srgbClr val="FF0000"/>
                </a:solidFill>
              </a:rPr>
              <a:t>              </a:t>
            </a:r>
            <a:r>
              <a:rPr lang="sl-SI" sz="2400" b="1" dirty="0">
                <a:solidFill>
                  <a:srgbClr val="FF0000"/>
                </a:solidFill>
              </a:rPr>
              <a:t>                                                             </a:t>
            </a:r>
            <a:r>
              <a:rPr lang="sl-SI" sz="1400" b="1" dirty="0">
                <a:solidFill>
                  <a:srgbClr val="FF0000"/>
                </a:solidFill>
              </a:rPr>
              <a:t>Pravila skrbnega </a:t>
            </a:r>
            <a:r>
              <a:rPr lang="sl-SI" sz="1400" b="1" dirty="0" err="1">
                <a:solidFill>
                  <a:srgbClr val="FF0000"/>
                </a:solidFill>
              </a:rPr>
              <a:t>računovodenja</a:t>
            </a:r>
            <a:r>
              <a:rPr lang="sl-SI" sz="1600" b="1" dirty="0">
                <a:solidFill>
                  <a:srgbClr val="FF0000"/>
                </a:solidFill>
              </a:rPr>
              <a:t> </a:t>
            </a:r>
            <a:r>
              <a:rPr sz="2400" b="1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400" b="1" dirty="0">
                <a:solidFill>
                  <a:srgbClr val="FF0000"/>
                </a:solidFill>
              </a:rPr>
              <a:t>3.    ZUNANJE REVIDIRANJE</a:t>
            </a:r>
            <a:r>
              <a:rPr lang="sl-SI" sz="2400" b="1" dirty="0">
                <a:solidFill>
                  <a:srgbClr val="FF0000"/>
                </a:solidFill>
              </a:rPr>
              <a:t>                                </a:t>
            </a:r>
            <a:endParaRPr sz="2400" b="1" dirty="0"/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E941D640-998B-4F22-A58B-1A3B60BC9306}"/>
              </a:ext>
            </a:extLst>
          </p:cNvPr>
          <p:cNvSpPr/>
          <p:nvPr/>
        </p:nvSpPr>
        <p:spPr>
          <a:xfrm>
            <a:off x="4932363" y="1884363"/>
            <a:ext cx="1008062" cy="36004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C7510314-6405-428A-968C-7F60CC81CF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NADZIRANJE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C151C-5E8B-499A-962E-818CE9EAF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sz="2000" dirty="0">
                <a:solidFill>
                  <a:srgbClr val="FF0000"/>
                </a:solidFill>
              </a:rPr>
              <a:t>NOTRANJE RAČUNOVODSKO NADZIRANJE  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sz="2000" dirty="0"/>
              <a:t>notranje računovodske kontrole podatkov = sprotno nadziranje in presojanje pravilnosti in odprava nepravilnosti računovodskih podatkov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sz="2000"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sz="2000" dirty="0">
                <a:solidFill>
                  <a:srgbClr val="FF0000"/>
                </a:solidFill>
              </a:rPr>
              <a:t>INVENTURA</a:t>
            </a:r>
            <a:r>
              <a:rPr sz="2000" dirty="0"/>
              <a:t> = ukrep za preverjanje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000" dirty="0"/>
              <a:t>      </a:t>
            </a:r>
            <a:r>
              <a:rPr sz="2000" dirty="0"/>
              <a:t>                        zanesljivosti podatkov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000" dirty="0"/>
              <a:t>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000" dirty="0"/>
              <a:t>    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sz="2000" dirty="0"/>
              <a:t>vgrajene notranje kontrole v IT sistemih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sz="2000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>
              <a:solidFill>
                <a:srgbClr val="FF0000"/>
              </a:solidFill>
            </a:endParaRP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5AA3AE6C-662A-4FB4-86B8-2DAE4C0D3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681038"/>
            <a:ext cx="12541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>
            <a:extLst>
              <a:ext uri="{FF2B5EF4-FFF2-40B4-BE49-F238E27FC236}">
                <a16:creationId xmlns:a16="http://schemas.microsoft.com/office/drawing/2014/main" id="{B7A2193C-9192-4BA5-AABF-9B53E3B9FE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550" y="5094288"/>
            <a:ext cx="20161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4E7E0CEE-E58B-4B58-8FA6-FCDD53CE8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NADZIRANJE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0DF1B62C-A52C-428B-8E40-3AAC03D175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altLang="sl-SI" sz="2000" dirty="0">
                <a:solidFill>
                  <a:srgbClr val="FF0000"/>
                </a:solidFill>
              </a:rPr>
              <a:t>2. NOTRANJE REVIDIRANJE</a:t>
            </a:r>
          </a:p>
          <a:p>
            <a:pPr marL="109538" eaLnBrk="1" fontAlgn="auto" hangingPunct="1">
              <a:spcAft>
                <a:spcPts val="0"/>
              </a:spcAft>
              <a:defRPr/>
            </a:pPr>
            <a:endParaRPr lang="sl-SI" altLang="sl-SI" sz="2000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altLang="sl-SI" sz="2000" dirty="0"/>
              <a:t>Neodvisna in nepristranska dejavnost dajanja zagotovil in svetovanja „notranjega“ revizorja.</a:t>
            </a:r>
          </a:p>
          <a:p>
            <a:pPr marL="109538" eaLnBrk="1" fontAlgn="auto" hangingPunct="1">
              <a:spcAft>
                <a:spcPts val="0"/>
              </a:spcAft>
              <a:defRPr/>
            </a:pPr>
            <a:endParaRPr lang="sl-SI" altLang="sl-SI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altLang="sl-SI" sz="2000" dirty="0"/>
              <a:t>CILJ: izboljšati delovanje organizacije kot celote.</a:t>
            </a:r>
          </a:p>
          <a:p>
            <a:pPr marL="109538" eaLnBrk="1" fontAlgn="auto" hangingPunct="1">
              <a:spcAft>
                <a:spcPts val="0"/>
              </a:spcAft>
              <a:defRPr/>
            </a:pPr>
            <a:endParaRPr lang="sl-SI" altLang="sl-SI" sz="2000" dirty="0">
              <a:solidFill>
                <a:srgbClr val="FF0000"/>
              </a:solidFill>
            </a:endParaRPr>
          </a:p>
        </p:txBody>
      </p:sp>
      <p:pic>
        <p:nvPicPr>
          <p:cNvPr id="34820" name="Picture 7">
            <a:extLst>
              <a:ext uri="{FF2B5EF4-FFF2-40B4-BE49-F238E27FC236}">
                <a16:creationId xmlns:a16="http://schemas.microsoft.com/office/drawing/2014/main" id="{80961BB2-9CA3-4127-AD90-F953044DE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163" y="4292600"/>
            <a:ext cx="3024187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0AB03470-6E15-4485-A2C7-FFE9BA7F8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NADZIRANJE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F9231-685B-46DA-9AA6-1E029CC71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000" dirty="0">
                <a:solidFill>
                  <a:srgbClr val="FF0000"/>
                </a:solidFill>
              </a:rPr>
              <a:t>3.	</a:t>
            </a:r>
            <a:r>
              <a:rPr dirty="0">
                <a:solidFill>
                  <a:srgbClr val="FF0000"/>
                </a:solidFill>
              </a:rPr>
              <a:t>ZUNANJE REVIDIRANJE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000" dirty="0"/>
              <a:t>Pomeni </a:t>
            </a:r>
            <a:r>
              <a:rPr sz="2000" b="1" dirty="0"/>
              <a:t>revidiranje računovodskih izkazov</a:t>
            </a:r>
            <a:r>
              <a:rPr sz="2000" dirty="0"/>
              <a:t>,  druge posle dajanja zagotovil in posle opravljanja dogovorjenih postopkov, ki se izvajajo na podlagi Mednarodnih revizijskih standardov.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/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sz="2000" dirty="0">
                <a:solidFill>
                  <a:srgbClr val="00B0F0"/>
                </a:solidFill>
              </a:rPr>
              <a:t>RAČUNSKO SODIŠČE RS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>
              <a:solidFill>
                <a:srgbClr val="00B0F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sz="2000" dirty="0">
              <a:solidFill>
                <a:srgbClr val="FF0000"/>
              </a:solidFill>
            </a:endParaRPr>
          </a:p>
        </p:txBody>
      </p:sp>
      <p:pic>
        <p:nvPicPr>
          <p:cNvPr id="35844" name="Picture 5">
            <a:extLst>
              <a:ext uri="{FF2B5EF4-FFF2-40B4-BE49-F238E27FC236}">
                <a16:creationId xmlns:a16="http://schemas.microsoft.com/office/drawing/2014/main" id="{E112283B-36BB-4283-AE0F-B7A345551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149725"/>
            <a:ext cx="2879725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6775" y="1614821"/>
            <a:ext cx="5558170" cy="322166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Aft>
                <a:spcPts val="450"/>
              </a:spcAft>
              <a:defRPr/>
            </a:pPr>
            <a:r>
              <a:rPr lang="sl-S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b="1" cap="all" dirty="0"/>
              <a:t> </a:t>
            </a:r>
            <a:endParaRPr lang="sl-SI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5B0419A8-D444-4FD2-881A-45785948A853}"/>
              </a:ext>
            </a:extLst>
          </p:cNvPr>
          <p:cNvSpPr txBox="1"/>
          <p:nvPr/>
        </p:nvSpPr>
        <p:spPr>
          <a:xfrm>
            <a:off x="628650" y="908720"/>
            <a:ext cx="52209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altLang="sl-SI" sz="3200" dirty="0"/>
              <a:t>ZA KONEC</a:t>
            </a:r>
            <a:endParaRPr lang="sl-SI" sz="32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FDC1CC1-B614-473F-9140-32A160857BC4}"/>
              </a:ext>
            </a:extLst>
          </p:cNvPr>
          <p:cNvSpPr txBox="1">
            <a:spLocks/>
          </p:cNvSpPr>
          <p:nvPr/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NAJPOMEMBNEJŠE 3 STVARI: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 typeface="Arial"/>
              <a:buChar char="•"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r>
              <a:rPr kumimoji="0" lang="sl-SI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ZNANJE                       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r>
              <a:rPr kumimoji="0" lang="sl-SI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ZKP 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r>
              <a:rPr kumimoji="0" lang="sl-SI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TEAMSKO DELO</a:t>
            </a:r>
          </a:p>
          <a:p>
            <a:pPr marL="457200" marR="0" lvl="0" indent="-4572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Tx/>
              <a:buAutoNum type="arabicPeriod"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slogi je moč !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72C4">
                  <a:lumMod val="75000"/>
                </a:srgb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l-SI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</a:t>
            </a:r>
          </a:p>
        </p:txBody>
      </p:sp>
      <p:pic>
        <p:nvPicPr>
          <p:cNvPr id="10" name="Slika 3">
            <a:extLst>
              <a:ext uri="{FF2B5EF4-FFF2-40B4-BE49-F238E27FC236}">
                <a16:creationId xmlns:a16="http://schemas.microsoft.com/office/drawing/2014/main" id="{64D773FA-7683-4798-9ADD-4EDB5DFE5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76" y="1825625"/>
            <a:ext cx="22320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BC7EE56A-6016-4900-BE6D-1BA1F0C30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525" y="3172618"/>
            <a:ext cx="20161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C2E77361-F9DA-41AD-B56D-BD64F71BAB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764484"/>
            <a:ext cx="25908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200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D7EF000-7DC3-4FAC-B768-5761BBBA2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3600">
                <a:solidFill>
                  <a:schemeClr val="accent2"/>
                </a:solidFill>
              </a:rPr>
              <a:t>RAČUNOVODSKI VIDIK UPRAVLJANJA JAVNIH SREDSTEV </a:t>
            </a:r>
            <a:endParaRPr lang="sl-SI" altLang="sl-SI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A21D3-CF29-4F94-9EBB-D9813B30A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sl-SI" sz="2800" dirty="0">
                <a:solidFill>
                  <a:srgbClr val="7030A0"/>
                </a:solidFill>
              </a:rPr>
              <a:t>JAVNI SEKTOR    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800" dirty="0">
              <a:solidFill>
                <a:srgbClr val="00B05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sl-SI" sz="2800" dirty="0">
              <a:solidFill>
                <a:srgbClr val="00B05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sl-SI" sz="2800" dirty="0">
                <a:solidFill>
                  <a:srgbClr val="00B050"/>
                </a:solidFill>
              </a:rPr>
              <a:t>JAVNE FINANCE </a:t>
            </a:r>
            <a:r>
              <a:rPr lang="sl-SI" sz="2800" dirty="0"/>
              <a:t>                         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sl-SI" sz="2800" dirty="0">
              <a:solidFill>
                <a:srgbClr val="0070C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sl-SI" sz="2800" dirty="0">
              <a:solidFill>
                <a:srgbClr val="0070C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sl-SI" sz="2800" dirty="0">
                <a:solidFill>
                  <a:srgbClr val="0070C0"/>
                </a:solidFill>
              </a:rPr>
              <a:t>JAVNO RAČUNOVODSTVO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800" dirty="0"/>
              <a:t>          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</p:txBody>
      </p:sp>
      <p:sp>
        <p:nvSpPr>
          <p:cNvPr id="4" name="Down Arrow 18">
            <a:extLst>
              <a:ext uri="{FF2B5EF4-FFF2-40B4-BE49-F238E27FC236}">
                <a16:creationId xmlns:a16="http://schemas.microsoft.com/office/drawing/2014/main" id="{032D5666-D7B5-405C-BDF5-B814FE915412}"/>
              </a:ext>
            </a:extLst>
          </p:cNvPr>
          <p:cNvSpPr/>
          <p:nvPr/>
        </p:nvSpPr>
        <p:spPr>
          <a:xfrm>
            <a:off x="1476375" y="2349500"/>
            <a:ext cx="477838" cy="719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5" name="Down Arrow 18">
            <a:extLst>
              <a:ext uri="{FF2B5EF4-FFF2-40B4-BE49-F238E27FC236}">
                <a16:creationId xmlns:a16="http://schemas.microsoft.com/office/drawing/2014/main" id="{22EF746C-33B7-46CC-8348-732A2D28C59E}"/>
              </a:ext>
            </a:extLst>
          </p:cNvPr>
          <p:cNvSpPr/>
          <p:nvPr/>
        </p:nvSpPr>
        <p:spPr>
          <a:xfrm>
            <a:off x="1509713" y="3789363"/>
            <a:ext cx="479425" cy="7191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6150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881BC2F0-E715-454F-A648-60A215814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1865313"/>
            <a:ext cx="3248025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>
            <a:extLst>
              <a:ext uri="{FF2B5EF4-FFF2-40B4-BE49-F238E27FC236}">
                <a16:creationId xmlns:a16="http://schemas.microsoft.com/office/drawing/2014/main" id="{9EE2C047-DFAC-4975-9E5D-58FC0936A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b="1">
                <a:solidFill>
                  <a:srgbClr val="C00000"/>
                </a:solidFill>
              </a:rPr>
              <a:t>ODGOVORNOST ZA PORABO JAVNEGA DENARJA !!!</a:t>
            </a:r>
            <a:r>
              <a:rPr lang="sl-SI" altLang="sl-SI" sz="2800">
                <a:solidFill>
                  <a:srgbClr val="C00000"/>
                </a:solidFill>
              </a:rPr>
              <a:t>            </a:t>
            </a:r>
            <a:br>
              <a:rPr lang="sl-SI" altLang="sl-SI" sz="2800">
                <a:solidFill>
                  <a:srgbClr val="C00000"/>
                </a:solidFill>
              </a:rPr>
            </a:br>
            <a:endParaRPr lang="sl-SI" altLang="sl-SI" sz="2800"/>
          </a:p>
        </p:txBody>
      </p:sp>
      <p:sp>
        <p:nvSpPr>
          <p:cNvPr id="7171" name="Content Placeholder 1">
            <a:extLst>
              <a:ext uri="{FF2B5EF4-FFF2-40B4-BE49-F238E27FC236}">
                <a16:creationId xmlns:a16="http://schemas.microsoft.com/office/drawing/2014/main" id="{B1BD55B9-52EC-49CA-BB4D-CD10B0FA09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sl-SI" altLang="sl-SI" sz="2800">
              <a:solidFill>
                <a:srgbClr val="C00000"/>
              </a:solidFill>
            </a:endParaRPr>
          </a:p>
        </p:txBody>
      </p:sp>
      <p:pic>
        <p:nvPicPr>
          <p:cNvPr id="7172" name="Slika 7">
            <a:extLst>
              <a:ext uri="{FF2B5EF4-FFF2-40B4-BE49-F238E27FC236}">
                <a16:creationId xmlns:a16="http://schemas.microsoft.com/office/drawing/2014/main" id="{0E70EFF7-8346-4564-B96E-2875C0F14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16113"/>
            <a:ext cx="76327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>
            <a:extLst>
              <a:ext uri="{FF2B5EF4-FFF2-40B4-BE49-F238E27FC236}">
                <a16:creationId xmlns:a16="http://schemas.microsoft.com/office/drawing/2014/main" id="{BE86E99E-FC27-4B9F-A5D3-5402CDEB1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UPRAVLJANJE JAVNIH SREDSTEV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390219-9FC3-4316-B7F6-461B77DFD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7030A0"/>
                </a:solidFill>
              </a:rPr>
              <a:t>Slovenija del EU 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7030A0"/>
                </a:solidFill>
              </a:rPr>
              <a:t>Obvezno upoštevanje pravil EU  </a:t>
            </a: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7030A0"/>
                </a:solidFill>
              </a:rPr>
              <a:t>Poročanje v EU                        </a:t>
            </a:r>
            <a:r>
              <a:rPr sz="2200" dirty="0"/>
              <a:t>                                                                                 </a:t>
            </a:r>
          </a:p>
        </p:txBody>
      </p:sp>
      <p:pic>
        <p:nvPicPr>
          <p:cNvPr id="8196" name="Slika 4">
            <a:extLst>
              <a:ext uri="{FF2B5EF4-FFF2-40B4-BE49-F238E27FC236}">
                <a16:creationId xmlns:a16="http://schemas.microsoft.com/office/drawing/2014/main" id="{1B9A71FA-FE44-44BB-8C2D-DF4DE5B31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874838"/>
            <a:ext cx="3690937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>
            <a:extLst>
              <a:ext uri="{FF2B5EF4-FFF2-40B4-BE49-F238E27FC236}">
                <a16:creationId xmlns:a16="http://schemas.microsoft.com/office/drawing/2014/main" id="{553F8BA7-52C5-4369-AC62-6B220B4FE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UPRAVLJANJE JAVNIH SREDSTEV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034076-E32D-4DC3-8D1B-30BB99C5B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sz="2400" dirty="0">
                <a:solidFill>
                  <a:srgbClr val="7030A0"/>
                </a:solidFill>
              </a:rPr>
              <a:t>Poročanje </a:t>
            </a:r>
            <a:r>
              <a:rPr lang="sl-SI" sz="2400" dirty="0">
                <a:solidFill>
                  <a:srgbClr val="C00000"/>
                </a:solidFill>
              </a:rPr>
              <a:t>EUROSTAT</a:t>
            </a:r>
            <a:r>
              <a:rPr lang="sl-SI" sz="2400" dirty="0">
                <a:solidFill>
                  <a:srgbClr val="7030A0"/>
                </a:solidFill>
              </a:rPr>
              <a:t>-u temelji na statistični metodologiji </a:t>
            </a:r>
            <a:r>
              <a:rPr lang="sl-SI" sz="2400" dirty="0">
                <a:solidFill>
                  <a:srgbClr val="C00000"/>
                </a:solidFill>
              </a:rPr>
              <a:t>ESA</a:t>
            </a:r>
            <a:r>
              <a:rPr lang="sl-SI" sz="2400" dirty="0">
                <a:solidFill>
                  <a:srgbClr val="7030A0"/>
                </a:solidFill>
              </a:rPr>
              <a:t> 2010 (nacionalni računi)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7030A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7030A0"/>
              </a:solidFill>
            </a:endParaRPr>
          </a:p>
          <a:p>
            <a:pPr marL="109728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nl-NL" sz="2400" dirty="0">
                <a:solidFill>
                  <a:srgbClr val="002060"/>
                </a:solidFill>
              </a:rPr>
              <a:t>Maastrichtska kriterija:</a:t>
            </a: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nl-NL" sz="2400" dirty="0">
                <a:solidFill>
                  <a:srgbClr val="002060"/>
                </a:solidFill>
              </a:rPr>
              <a:t>suficit/deficit  (&lt;  3% BDP)</a:t>
            </a: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nl-NL" sz="2400" dirty="0">
                <a:solidFill>
                  <a:srgbClr val="002060"/>
                </a:solidFill>
              </a:rPr>
              <a:t>javni dolg        (&lt; 60% BDP)</a:t>
            </a:r>
            <a:endParaRPr lang="sl-SI" sz="2400" dirty="0">
              <a:solidFill>
                <a:srgbClr val="002060"/>
              </a:solidFill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endParaRPr lang="nl-NL" sz="2400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7030A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sz="2200" dirty="0"/>
          </a:p>
        </p:txBody>
      </p:sp>
      <p:pic>
        <p:nvPicPr>
          <p:cNvPr id="9220" name="Slika 7">
            <a:extLst>
              <a:ext uri="{FF2B5EF4-FFF2-40B4-BE49-F238E27FC236}">
                <a16:creationId xmlns:a16="http://schemas.microsoft.com/office/drawing/2014/main" id="{371FC959-FF6C-450D-8684-FB4F366C7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005263"/>
            <a:ext cx="2808288" cy="210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>
            <a:extLst>
              <a:ext uri="{FF2B5EF4-FFF2-40B4-BE49-F238E27FC236}">
                <a16:creationId xmlns:a16="http://schemas.microsoft.com/office/drawing/2014/main" id="{9582AD89-4059-4D29-AD4B-A727C01DE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UPRAVLJANJE JAVNIH SREDSTEV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253147-F3E9-4236-84A6-10CE9442B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 marL="109538" eaLnBrk="1" fontAlgn="auto" hangingPunct="1">
              <a:spcAft>
                <a:spcPts val="0"/>
              </a:spcAft>
              <a:defRPr/>
            </a:pPr>
            <a:r>
              <a:rPr lang="sl-SI" altLang="sl-SI" sz="2800" b="1" dirty="0">
                <a:solidFill>
                  <a:srgbClr val="C00000"/>
                </a:solidFill>
              </a:rPr>
              <a:t>SRCE JAVNIH FINANC</a:t>
            </a:r>
          </a:p>
          <a:p>
            <a:pPr marL="109538" eaLnBrk="1" fontAlgn="auto" hangingPunct="1">
              <a:spcAft>
                <a:spcPts val="0"/>
              </a:spcAft>
              <a:defRPr/>
            </a:pPr>
            <a:endParaRPr lang="sl-SI" altLang="sl-SI" sz="2400" dirty="0">
              <a:solidFill>
                <a:srgbClr val="C00000"/>
              </a:solidFill>
            </a:endParaRPr>
          </a:p>
          <a:p>
            <a:pPr marL="109538" eaLnBrk="1" fontAlgn="auto" hangingPunct="1">
              <a:spcAft>
                <a:spcPts val="0"/>
              </a:spcAft>
              <a:defRPr/>
            </a:pPr>
            <a:endParaRPr lang="sl-SI" altLang="sl-SI" sz="2400" dirty="0">
              <a:solidFill>
                <a:srgbClr val="C00000"/>
              </a:solidFill>
            </a:endParaRPr>
          </a:p>
          <a:p>
            <a:pPr marL="109538" eaLnBrk="1" fontAlgn="auto" hangingPunct="1">
              <a:spcAft>
                <a:spcPts val="0"/>
              </a:spcAft>
              <a:defRPr/>
            </a:pPr>
            <a:endParaRPr lang="sl-SI" altLang="sl-SI" sz="2400" dirty="0">
              <a:solidFill>
                <a:srgbClr val="7030A0"/>
              </a:solidFill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 marL="109728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002060"/>
              </a:solidFill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endParaRPr lang="nl-NL" sz="2400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sl-SI" altLang="sl-SI" sz="2400" dirty="0">
                <a:solidFill>
                  <a:srgbClr val="7030A0"/>
                </a:solidFill>
              </a:rPr>
              <a:t>Priprava iz izvrševanje – </a:t>
            </a:r>
            <a:r>
              <a:rPr lang="sl-SI" altLang="sl-SI" sz="2400" dirty="0">
                <a:solidFill>
                  <a:srgbClr val="C00000"/>
                </a:solidFill>
              </a:rPr>
              <a:t>3 klasifikacije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rgbClr val="7030A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endParaRPr sz="2200" dirty="0"/>
          </a:p>
        </p:txBody>
      </p:sp>
      <p:pic>
        <p:nvPicPr>
          <p:cNvPr id="10244" name="Slika 3">
            <a:extLst>
              <a:ext uri="{FF2B5EF4-FFF2-40B4-BE49-F238E27FC236}">
                <a16:creationId xmlns:a16="http://schemas.microsoft.com/office/drawing/2014/main" id="{D74E2C99-D446-49DB-B848-E2BAC240D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133600"/>
            <a:ext cx="3636962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B075983-4382-4722-8D76-12EB4E397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/>
              <a:t>UPRAVLJANJA JAVNIH SREDSTEV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99FC9-B734-41AF-A87F-B83580BFA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FF0000"/>
                </a:solidFill>
              </a:rPr>
              <a:t>1. </a:t>
            </a:r>
            <a:r>
              <a:rPr dirty="0">
                <a:solidFill>
                  <a:srgbClr val="C00000"/>
                </a:solidFill>
              </a:rPr>
              <a:t>INSTITUCIONALNA</a:t>
            </a:r>
            <a:r>
              <a:rPr dirty="0"/>
              <a:t> KLASIFIKACIJA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b="1" dirty="0">
                <a:solidFill>
                  <a:srgbClr val="0070C0"/>
                </a:solidFill>
              </a:rPr>
              <a:t>Kdo</a:t>
            </a:r>
            <a:r>
              <a:rPr dirty="0"/>
              <a:t> porablja javnofinančna sredstva?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FF0000"/>
                </a:solidFill>
              </a:rPr>
              <a:t>2. </a:t>
            </a:r>
            <a:r>
              <a:rPr dirty="0">
                <a:solidFill>
                  <a:srgbClr val="C00000"/>
                </a:solidFill>
              </a:rPr>
              <a:t>EKONOMSKA</a:t>
            </a:r>
            <a:r>
              <a:rPr dirty="0"/>
              <a:t> KLASIFIKACIJA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b="1" dirty="0">
                <a:solidFill>
                  <a:srgbClr val="0070C0"/>
                </a:solidFill>
              </a:rPr>
              <a:t>Kako</a:t>
            </a:r>
            <a:r>
              <a:rPr dirty="0"/>
              <a:t> se porabljajo javnofinančna sredstva (za katere ekonomske namene)?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endParaRPr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dirty="0">
                <a:solidFill>
                  <a:srgbClr val="C00000"/>
                </a:solidFill>
              </a:rPr>
              <a:t>3. PROGRAMSKA</a:t>
            </a:r>
            <a:r>
              <a:rPr dirty="0"/>
              <a:t> KLASIFIKACIJA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None/>
              <a:defRPr/>
            </a:pPr>
            <a:r>
              <a:rPr b="1" dirty="0">
                <a:solidFill>
                  <a:srgbClr val="0070C0"/>
                </a:solidFill>
              </a:rPr>
              <a:t>Za kaj </a:t>
            </a:r>
            <a:r>
              <a:rPr dirty="0"/>
              <a:t>se porabljajo javnofinančna sredstva (na katerih področjih)? 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RS_MF_PPT_PREDLOGA_PIKTO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1014</Words>
  <Application>Microsoft Office PowerPoint</Application>
  <PresentationFormat>Diaprojekcija na zaslonu (4:3)</PresentationFormat>
  <Paragraphs>323</Paragraphs>
  <Slides>34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34</vt:i4>
      </vt:variant>
    </vt:vector>
  </HeadingPairs>
  <TitlesOfParts>
    <vt:vector size="44" baseType="lpstr">
      <vt:lpstr>Arial</vt:lpstr>
      <vt:lpstr>Calibri</vt:lpstr>
      <vt:lpstr>Calibri Light</vt:lpstr>
      <vt:lpstr>Comic Sans MS</vt:lpstr>
      <vt:lpstr>Times New Roman</vt:lpstr>
      <vt:lpstr>Tw Cen MT</vt:lpstr>
      <vt:lpstr>Verdana</vt:lpstr>
      <vt:lpstr>Wingdings</vt:lpstr>
      <vt:lpstr>Office Theme</vt:lpstr>
      <vt:lpstr>VRS_MF_PPT_PREDLOGA_PIKTOGRAM</vt:lpstr>
      <vt:lpstr>PRORAČUNSKI IN RAČUNOVODSKI VIDIK UPRAVLJANJA JAVNIH SREDSTEV ter vpliv epidemije covid-19 na javna sredstva</vt:lpstr>
      <vt:lpstr> ZAKAJ  JAVNO RAČUNOVODSTVO ?  </vt:lpstr>
      <vt:lpstr>                         </vt:lpstr>
      <vt:lpstr>RAČUNOVODSKI VIDIK UPRAVLJANJA JAVNIH SREDSTEV </vt:lpstr>
      <vt:lpstr>ODGOVORNOST ZA PORABO JAVNEGA DENARJA !!!             </vt:lpstr>
      <vt:lpstr>UPRAVLJANJE JAVNIH SREDSTEV </vt:lpstr>
      <vt:lpstr>UPRAVLJANJE JAVNIH SREDSTEV </vt:lpstr>
      <vt:lpstr>UPRAVLJANJE JAVNIH SREDSTEV </vt:lpstr>
      <vt:lpstr>UPRAVLJANJA JAVNIH SREDSTEV</vt:lpstr>
      <vt:lpstr>INSTITUCIONALNA KLASIFIKACIJA </vt:lpstr>
      <vt:lpstr>EKONOMSKA KLASIFIKACIJA JAVNOFINANČNIH TOKOV</vt:lpstr>
      <vt:lpstr>PROGRAMSKA KLASIFIKACIJA </vt:lpstr>
      <vt:lpstr>RAČUNOVODSKI VIDIK UPRAVLJANJA JAVNIH SREDSTEV </vt:lpstr>
      <vt:lpstr>NAČRTOVANJE V PRORAČUNU</vt:lpstr>
      <vt:lpstr>BLAGAJNE JAVNEGA FINANCIRANJA</vt:lpstr>
      <vt:lpstr> </vt:lpstr>
      <vt:lpstr>RAČUNOVODSKI VIDIK UPRAVLJANJA JAVNIH SREDSTEV </vt:lpstr>
      <vt:lpstr>                              </vt:lpstr>
      <vt:lpstr>KNJIGOVODSTVO</vt:lpstr>
      <vt:lpstr>RAČUNOVODSKI VIDIK UPRAVLJANJA JAVNIH SREDSTEV </vt:lpstr>
      <vt:lpstr>RAČUNOVODSKI VIDIK UPRAVLJANJA JAVNIH SREDSTEV </vt:lpstr>
      <vt:lpstr>RAČUNOVODSKI VIDIK UPRAVLJANJA JAVNIH SREDSTEV </vt:lpstr>
      <vt:lpstr>RAČUNOVODSKI VIDIK UPRAVLJANJA JAVNIH SREDSTEV </vt:lpstr>
      <vt:lpstr>RAČUNOVODSKI VIDIK UPRAVLJANJA JAVNIH SREDSTEV </vt:lpstr>
      <vt:lpstr>RAČUNOVODSKI VIDIK UPRAVLJANJA JAVNIH SREDSTEV </vt:lpstr>
      <vt:lpstr>RAČUNOVODSKI VIDIK UPRAVLJANJA JAVNIH SREDSTEV </vt:lpstr>
      <vt:lpstr>RAČUNOVODSKI VIDIK UPRAVLJANJA JAVNIH SREDSTEV </vt:lpstr>
      <vt:lpstr>RAČUNOVODSKO POROČANJE</vt:lpstr>
      <vt:lpstr>RAČUNOVODSKO ANALIZIRANJE</vt:lpstr>
      <vt:lpstr>NADZIRANJE</vt:lpstr>
      <vt:lpstr>NADZIRANJE</vt:lpstr>
      <vt:lpstr>NADZIRANJE</vt:lpstr>
      <vt:lpstr>NADZIRANJE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Vesna Milanovič</dc:creator>
  <cp:lastModifiedBy>Anja Bajcar Kok</cp:lastModifiedBy>
  <cp:revision>162</cp:revision>
  <dcterms:created xsi:type="dcterms:W3CDTF">2009-09-29T06:24:10Z</dcterms:created>
  <dcterms:modified xsi:type="dcterms:W3CDTF">2021-10-19T08:06:15Z</dcterms:modified>
</cp:coreProperties>
</file>