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51" r:id="rId2"/>
  </p:sldMasterIdLst>
  <p:notesMasterIdLst>
    <p:notesMasterId r:id="rId18"/>
  </p:notesMasterIdLst>
  <p:handoutMasterIdLst>
    <p:handoutMasterId r:id="rId19"/>
  </p:handoutMasterIdLst>
  <p:sldIdLst>
    <p:sldId id="453" r:id="rId3"/>
    <p:sldId id="499" r:id="rId4"/>
    <p:sldId id="488" r:id="rId5"/>
    <p:sldId id="495" r:id="rId6"/>
    <p:sldId id="489" r:id="rId7"/>
    <p:sldId id="490" r:id="rId8"/>
    <p:sldId id="491" r:id="rId9"/>
    <p:sldId id="496" r:id="rId10"/>
    <p:sldId id="497" r:id="rId11"/>
    <p:sldId id="492" r:id="rId12"/>
    <p:sldId id="493" r:id="rId13"/>
    <p:sldId id="494" r:id="rId14"/>
    <p:sldId id="500" r:id="rId15"/>
    <p:sldId id="477" r:id="rId16"/>
    <p:sldId id="439" r:id="rId17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0000"/>
    <a:srgbClr val="808080"/>
    <a:srgbClr val="1E6450"/>
    <a:srgbClr val="1B495A"/>
    <a:srgbClr val="529D94"/>
    <a:srgbClr val="529DBA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6189" cy="495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83" tIns="45741" rIns="91483" bIns="4574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sl-SI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901" y="0"/>
            <a:ext cx="2946189" cy="495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83" tIns="45741" rIns="91483" bIns="4574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B04C6852-DE86-4F78-A9AB-59896002A0E8}" type="datetimeFigureOut">
              <a:rPr lang="sl-SI"/>
              <a:pPr/>
              <a:t>19. 10. 2021</a:t>
            </a:fld>
            <a:endParaRPr lang="sl-SI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9354"/>
            <a:ext cx="2946189" cy="495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83" tIns="45741" rIns="91483" bIns="4574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sl-SI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901" y="9429354"/>
            <a:ext cx="2946189" cy="495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83" tIns="45741" rIns="91483" bIns="4574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8BDC2B36-6425-42FC-8B63-3E872E1FC905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26905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189" cy="495696"/>
          </a:xfrm>
          <a:prstGeom prst="rect">
            <a:avLst/>
          </a:prstGeom>
        </p:spPr>
        <p:txBody>
          <a:bodyPr vert="horz" lIns="91483" tIns="45741" rIns="91483" bIns="4574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901" y="0"/>
            <a:ext cx="2946189" cy="495696"/>
          </a:xfrm>
          <a:prstGeom prst="rect">
            <a:avLst/>
          </a:prstGeom>
        </p:spPr>
        <p:txBody>
          <a:bodyPr vert="horz" lIns="91483" tIns="45741" rIns="91483" bIns="4574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6618E08-22E8-41CF-A680-2AE4865466E9}" type="datetimeFigureOut">
              <a:rPr lang="sl-SI"/>
              <a:pPr>
                <a:defRPr/>
              </a:pPr>
              <a:t>19. 10. 2021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83" tIns="45741" rIns="91483" bIns="45741" rtlCol="0" anchor="ctr"/>
          <a:lstStyle/>
          <a:p>
            <a:pPr lvl="0"/>
            <a:endParaRPr lang="sl-SI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471"/>
            <a:ext cx="5438140" cy="4466034"/>
          </a:xfrm>
          <a:prstGeom prst="rect">
            <a:avLst/>
          </a:prstGeom>
        </p:spPr>
        <p:txBody>
          <a:bodyPr vert="horz" lIns="91483" tIns="45741" rIns="91483" bIns="4574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l-S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9354"/>
            <a:ext cx="2946189" cy="495696"/>
          </a:xfrm>
          <a:prstGeom prst="rect">
            <a:avLst/>
          </a:prstGeom>
        </p:spPr>
        <p:txBody>
          <a:bodyPr vert="horz" lIns="91483" tIns="45741" rIns="91483" bIns="4574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901" y="9429354"/>
            <a:ext cx="2946189" cy="495696"/>
          </a:xfrm>
          <a:prstGeom prst="rect">
            <a:avLst/>
          </a:prstGeom>
        </p:spPr>
        <p:txBody>
          <a:bodyPr vert="horz" lIns="91483" tIns="45741" rIns="91483" bIns="4574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65942C0-F00D-4636-8696-F039E4401FC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9045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76000" y="1980000"/>
            <a:ext cx="7560000" cy="1800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sl-SI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576000" y="3780000"/>
            <a:ext cx="7560000" cy="180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22232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32000"/>
            <a:ext cx="7560000" cy="720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76000" y="1584000"/>
            <a:ext cx="8229600" cy="4525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6477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62697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41079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0661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AutoShape 12"/>
          <p:cNvSpPr>
            <a:spLocks noChangeAspect="1" noChangeArrowheads="1" noTextEdit="1"/>
          </p:cNvSpPr>
          <p:nvPr/>
        </p:nvSpPr>
        <p:spPr bwMode="auto">
          <a:xfrm>
            <a:off x="1951038" y="315913"/>
            <a:ext cx="22225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latin typeface="+mn-lt"/>
              <a:cs typeface="+mn-cs"/>
            </a:endParaRPr>
          </a:p>
        </p:txBody>
      </p:sp>
      <p:sp>
        <p:nvSpPr>
          <p:cNvPr id="21" name="Slide Number Placeholder 5"/>
          <p:cNvSpPr txBox="1">
            <a:spLocks/>
          </p:cNvSpPr>
          <p:nvPr/>
        </p:nvSpPr>
        <p:spPr>
          <a:xfrm>
            <a:off x="7810500" y="6500813"/>
            <a:ext cx="471488" cy="357187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E0186F1-CEF2-4E96-8EB4-03A2BDD95167}" type="slidenum">
              <a:rPr lang="sl-SI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sl-SI" dirty="0"/>
          </a:p>
        </p:txBody>
      </p:sp>
      <p:sp>
        <p:nvSpPr>
          <p:cNvPr id="51" name="Date Placeholder 3"/>
          <p:cNvSpPr txBox="1">
            <a:spLocks/>
          </p:cNvSpPr>
          <p:nvPr/>
        </p:nvSpPr>
        <p:spPr>
          <a:xfrm>
            <a:off x="2052638" y="6500813"/>
            <a:ext cx="2160587" cy="360362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7435354-2BDC-4163-8E45-03FD0296357E}" type="datetime1">
              <a:rPr lang="sl-SI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19. 10. 2021</a:t>
            </a:fld>
            <a:endParaRPr lang="sl-SI" dirty="0"/>
          </a:p>
        </p:txBody>
      </p:sp>
      <p:grpSp>
        <p:nvGrpSpPr>
          <p:cNvPr id="1085" name="Group 61"/>
          <p:cNvGrpSpPr>
            <a:grpSpLocks/>
          </p:cNvGrpSpPr>
          <p:nvPr userDrawn="1"/>
        </p:nvGrpSpPr>
        <p:grpSpPr bwMode="auto">
          <a:xfrm>
            <a:off x="0" y="0"/>
            <a:ext cx="9144000" cy="6899275"/>
            <a:chOff x="0" y="0"/>
            <a:chExt cx="5760" cy="4346"/>
          </a:xfrm>
        </p:grpSpPr>
        <p:pic>
          <p:nvPicPr>
            <p:cNvPr id="1086" name="Picture 6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81" t="19466" r="17749" b="21796"/>
            <a:stretch>
              <a:fillRect/>
            </a:stretch>
          </p:blipFill>
          <p:spPr bwMode="auto">
            <a:xfrm>
              <a:off x="0" y="0"/>
              <a:ext cx="5760" cy="4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87" name="Rectangle 63"/>
            <p:cNvSpPr>
              <a:spLocks noChangeArrowheads="1"/>
            </p:cNvSpPr>
            <p:nvPr/>
          </p:nvSpPr>
          <p:spPr bwMode="auto">
            <a:xfrm>
              <a:off x="748" y="0"/>
              <a:ext cx="1361" cy="11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pic>
        <p:nvPicPr>
          <p:cNvPr id="1088" name="Picture 64" descr="0246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9" t="37138" r="38892" b="33437"/>
          <a:stretch>
            <a:fillRect/>
          </a:stretch>
        </p:blipFill>
        <p:spPr bwMode="auto">
          <a:xfrm>
            <a:off x="923925" y="368300"/>
            <a:ext cx="211296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/>
        </p:nvSpPr>
        <p:spPr>
          <a:xfrm>
            <a:off x="7810500" y="6500813"/>
            <a:ext cx="471488" cy="357187"/>
          </a:xfrm>
          <a:prstGeom prst="rect">
            <a:avLst/>
          </a:prstGeom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C33720A5-7F71-45C5-AF08-4CF04DAB5D78}" type="slidenum">
              <a:rPr lang="sl-SI" sz="1000">
                <a:solidFill>
                  <a:srgbClr val="529DBA"/>
                </a:solidFill>
                <a:latin typeface="Times New Roman" pitchFamily="18" charset="0"/>
                <a:cs typeface="Times New Roman" pitchFamily="18" charset="0"/>
              </a:rPr>
              <a:pPr algn="r" eaLnBrk="1" hangingPunct="1"/>
              <a:t>‹#›</a:t>
            </a:fld>
            <a:endParaRPr lang="sl-SI" sz="1000">
              <a:solidFill>
                <a:srgbClr val="529DB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Date Placeholder 3"/>
          <p:cNvSpPr txBox="1">
            <a:spLocks/>
          </p:cNvSpPr>
          <p:nvPr/>
        </p:nvSpPr>
        <p:spPr>
          <a:xfrm>
            <a:off x="2052638" y="6500813"/>
            <a:ext cx="2160587" cy="360362"/>
          </a:xfrm>
          <a:prstGeom prst="rect">
            <a:avLst/>
          </a:prstGeom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F6CBB61-A8D9-4C7A-81E8-374F7C88B426}" type="datetime1">
              <a:rPr lang="sl-SI" sz="1000">
                <a:solidFill>
                  <a:srgbClr val="529DBA"/>
                </a:solidFill>
                <a:latin typeface="Times New Roman" pitchFamily="18" charset="0"/>
                <a:cs typeface="Times New Roman" pitchFamily="18" charset="0"/>
              </a:rPr>
              <a:pPr eaLnBrk="1" hangingPunct="1"/>
              <a:t>19. 10. 2021</a:t>
            </a:fld>
            <a:endParaRPr lang="sl-SI" sz="1000">
              <a:solidFill>
                <a:srgbClr val="529DB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2" name="Picture 44" descr="0246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3" t="39143" r="79550" b="31075"/>
          <a:stretch>
            <a:fillRect/>
          </a:stretch>
        </p:blipFill>
        <p:spPr bwMode="auto">
          <a:xfrm>
            <a:off x="8686800" y="6084888"/>
            <a:ext cx="29527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3" name="Picture 45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4" t="14995" r="22034" b="83525"/>
          <a:stretch>
            <a:fillRect/>
          </a:stretch>
        </p:blipFill>
        <p:spPr bwMode="auto">
          <a:xfrm>
            <a:off x="0" y="942975"/>
            <a:ext cx="9144000" cy="4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94" name="Picture 46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1" t="83470" r="10304" b="14995"/>
          <a:stretch>
            <a:fillRect/>
          </a:stretch>
        </p:blipFill>
        <p:spPr bwMode="auto">
          <a:xfrm>
            <a:off x="-9525" y="6329363"/>
            <a:ext cx="8610600" cy="4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95" name="Rectangle 47"/>
          <p:cNvSpPr>
            <a:spLocks noChangeArrowheads="1"/>
          </p:cNvSpPr>
          <p:nvPr userDrawn="1"/>
        </p:nvSpPr>
        <p:spPr bwMode="auto">
          <a:xfrm>
            <a:off x="7453313" y="6176963"/>
            <a:ext cx="117157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sl-SI" sz="700">
                <a:solidFill>
                  <a:srgbClr val="529DBA"/>
                </a:solidFill>
                <a:latin typeface="Times New Roman" pitchFamily="18" charset="0"/>
              </a:rPr>
              <a:t>MINISTRSTVO ZA FINANCE</a:t>
            </a:r>
            <a:endParaRPr lang="sl-SI" sz="700">
              <a:solidFill>
                <a:srgbClr val="529DB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cid:image004.png@01D7B46C.33062F70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 bwMode="auto">
          <a:xfrm>
            <a:off x="5528930" y="5541963"/>
            <a:ext cx="3207083" cy="638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sl-SI" sz="1200" dirty="0">
                <a:solidFill>
                  <a:srgbClr val="808080"/>
                </a:solidFill>
                <a:latin typeface="Arial" charset="0"/>
              </a:rPr>
              <a:t>Ljubljana</a:t>
            </a:r>
          </a:p>
          <a:p>
            <a:pPr algn="ctr" eaLnBrk="1" hangingPunct="1"/>
            <a:r>
              <a:rPr lang="sl-SI" sz="1200" dirty="0">
                <a:solidFill>
                  <a:srgbClr val="808080"/>
                </a:solidFill>
                <a:latin typeface="Arial" charset="0"/>
              </a:rPr>
              <a:t>Oktober 2021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25032" y="1010093"/>
            <a:ext cx="7410893" cy="4295553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spcAft>
                <a:spcPts val="600"/>
              </a:spcAft>
              <a:defRPr/>
            </a:pPr>
            <a:r>
              <a:rPr lang="sl-SI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3200" b="1" cap="all" dirty="0"/>
              <a:t>PRORAČUNSKI IN RAČUNOVODSKI VIDIK UPRAVLJANJA JAVNIH SREDSTEV ter vpliv epidemije </a:t>
            </a:r>
            <a:r>
              <a:rPr lang="sl-SI" sz="3200" b="1" cap="all" dirty="0" err="1"/>
              <a:t>covid</a:t>
            </a:r>
            <a:r>
              <a:rPr lang="sl-SI" sz="3200" b="1" cap="all" dirty="0"/>
              <a:t>-19 na javna sredstva</a:t>
            </a:r>
            <a:endParaRPr lang="sl-SI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227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76000" y="1021404"/>
            <a:ext cx="7560000" cy="1070043"/>
          </a:xfrm>
        </p:spPr>
        <p:txBody>
          <a:bodyPr/>
          <a:lstStyle/>
          <a:p>
            <a:r>
              <a:rPr lang="sl-SI" dirty="0"/>
              <a:t> Vpliv </a:t>
            </a:r>
            <a:r>
              <a:rPr lang="sl-SI" dirty="0" err="1"/>
              <a:t>epidenije</a:t>
            </a:r>
            <a:r>
              <a:rPr lang="sl-SI" dirty="0"/>
              <a:t> COVID-19 na sredstva proračuna države 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76000" y="2295728"/>
            <a:ext cx="7560000" cy="3813242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4" name="Slika 3" descr="Fiskalni svet: Načrtovana državna poraba je v danih razmerah neustrezn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204" y="2178995"/>
            <a:ext cx="7896228" cy="3998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76000" y="1021404"/>
            <a:ext cx="7560000" cy="1079770"/>
          </a:xfrm>
        </p:spPr>
        <p:txBody>
          <a:bodyPr/>
          <a:lstStyle/>
          <a:p>
            <a:r>
              <a:rPr lang="sl-SI" b="1" dirty="0"/>
              <a:t>Povečevanje izdatkov proračuna za financiranje ukrepov – proračun 2021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76000" y="2208179"/>
            <a:ext cx="7560000" cy="3929974"/>
          </a:xfrm>
        </p:spPr>
        <p:txBody>
          <a:bodyPr/>
          <a:lstStyle/>
          <a:p>
            <a:r>
              <a:rPr lang="sl-SI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Načrtovani izdatki proračuna države:</a:t>
            </a:r>
          </a:p>
          <a:p>
            <a:r>
              <a:rPr lang="sl-SI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25.4.2019 </a:t>
            </a:r>
            <a:r>
              <a:rPr lang="sl-SI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</a:t>
            </a:r>
            <a:r>
              <a:rPr lang="sl-SI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10.45mrd</a:t>
            </a:r>
            <a:r>
              <a:rPr lang="sl-SI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</a:t>
            </a:r>
            <a:br>
              <a:rPr lang="sl-SI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sl-SI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11.5.2020 </a:t>
            </a:r>
            <a:r>
              <a:rPr lang="sl-SI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12.52 </a:t>
            </a:r>
            <a:r>
              <a:rPr lang="sl-SI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mrd</a:t>
            </a:r>
            <a:endParaRPr lang="sl-SI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l-SI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23.9.2020</a:t>
            </a:r>
            <a:r>
              <a:rPr lang="sl-SI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13.39 </a:t>
            </a:r>
            <a:r>
              <a:rPr lang="sl-SI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mrd</a:t>
            </a:r>
            <a:endParaRPr lang="sl-SI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l-SI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23.4.2021</a:t>
            </a:r>
            <a:r>
              <a:rPr lang="sl-SI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14.32 mrd</a:t>
            </a:r>
          </a:p>
          <a:p>
            <a:r>
              <a:rPr lang="sl-SI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v obravnavi nov odlok                    14.99 </a:t>
            </a:r>
            <a:r>
              <a:rPr lang="sl-SI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mrd</a:t>
            </a:r>
            <a:endParaRPr lang="sl-SI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l-SI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Rebalans 2021??</a:t>
            </a:r>
            <a:endParaRPr lang="sl-SI" dirty="0">
              <a:solidFill>
                <a:schemeClr val="tx1"/>
              </a:solidFill>
            </a:endParaRPr>
          </a:p>
          <a:p>
            <a:endParaRPr lang="sl-SI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76000" y="992222"/>
            <a:ext cx="7560000" cy="1079770"/>
          </a:xfrm>
        </p:spPr>
        <p:txBody>
          <a:bodyPr/>
          <a:lstStyle/>
          <a:p>
            <a:r>
              <a:rPr lang="sl-SI" b="1" dirty="0"/>
              <a:t>Zakon o fiskalnem pravilu in</a:t>
            </a:r>
            <a:br>
              <a:rPr lang="sl-SI" b="1" dirty="0"/>
            </a:br>
            <a:r>
              <a:rPr lang="sl-SI" b="1" dirty="0"/>
              <a:t>Zakon o javnih financah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76000" y="2081719"/>
            <a:ext cx="8062162" cy="4231532"/>
          </a:xfrm>
        </p:spPr>
        <p:txBody>
          <a:bodyPr/>
          <a:lstStyle/>
          <a:p>
            <a:pPr>
              <a:defRPr/>
            </a:pPr>
            <a:r>
              <a:rPr lang="sl-SI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Zakon o fiskalnem pravilu (1. člen)</a:t>
            </a:r>
          </a:p>
          <a:p>
            <a:pPr algn="just">
              <a:defRPr/>
            </a:pPr>
            <a:r>
              <a:rPr lang="sl-SI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“Ta zakon določa način ter časovni okvir izvajanja načela srednjeročne uravnoteženosti prihodkov in izdatkov proračunov države brez zadolževanja (v nadaljevanjem besedilu: srednjeročna uravnoteženost), merila za določitev izjemnih okoliščin, v katerih se lahko odstopi od srednjeročne uravnoteženosti, in način ravnanja ob njihovem nastopu oziroma prenehanju.”.</a:t>
            </a:r>
          </a:p>
          <a:p>
            <a:pPr algn="just">
              <a:defRPr/>
            </a:pPr>
            <a:endParaRPr lang="sl-SI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sl-SI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Zakon o javnih financah (1. člen)</a:t>
            </a:r>
          </a:p>
          <a:p>
            <a:pPr algn="just">
              <a:defRPr/>
            </a:pPr>
            <a:r>
              <a:rPr lang="sl-SI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“S tem zakonom se urejajo sestava, priprava in izvrševanje proračuna Republike Slovenije in proračunov lokalnih samoupravnih skupnosti, upravljanje s premoženjem države in občin, zadolževanje države oziroma občin, poroštva države oziroma občin, upravljanje njihovih dolgov, računovodstvo in notranji nadzor javnih financ ter proračunsko </a:t>
            </a:r>
            <a:r>
              <a:rPr lang="sl-SI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inšpiciranje</a:t>
            </a:r>
            <a:r>
              <a:rPr lang="sl-SI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Določbe tega zakona, ki se nanašajo na neposredne uporabnike občinskega proračuna, veljajo tudi za ožje dele občin, ki so pravne osebe, če s tem zakonom ni drugače določeno.”.</a:t>
            </a:r>
          </a:p>
          <a:p>
            <a:endParaRPr lang="sl-SI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76000" y="778214"/>
            <a:ext cx="7560000" cy="690664"/>
          </a:xfrm>
        </p:spPr>
        <p:txBody>
          <a:bodyPr/>
          <a:lstStyle/>
          <a:p>
            <a:r>
              <a:rPr lang="sl-SI" sz="2000" b="1" dirty="0">
                <a:latin typeface="Arial" pitchFamily="34" charset="0"/>
                <a:cs typeface="Arial" pitchFamily="34" charset="0"/>
              </a:rPr>
              <a:t>Za koga velja Zakon o fiskalnem pravilu in za koga Zakon o javnih financah ?</a:t>
            </a:r>
            <a:br>
              <a:rPr lang="sl-SI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76000" y="1585609"/>
            <a:ext cx="7984340" cy="4610910"/>
          </a:xfrm>
        </p:spPr>
        <p:txBody>
          <a:bodyPr/>
          <a:lstStyle/>
          <a:p>
            <a:pPr algn="ctr">
              <a:defRPr/>
            </a:pPr>
            <a:endParaRPr lang="sl-SI" sz="1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sl-SI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Zakon o fiskalnem pravilu </a:t>
            </a:r>
            <a:r>
              <a:rPr lang="sl-SI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določa pravila za »sektor država«, ta pa zajema vse institucionalne enote, ki so v skladu z uredbo, ki ureja standardno klasifikacijo institucionalnih sektorjev, uvrščene v sektor S.13.</a:t>
            </a:r>
          </a:p>
          <a:p>
            <a:pPr algn="just">
              <a:defRPr/>
            </a:pPr>
            <a:endParaRPr lang="sl-SI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sl-SI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Zakon o javnih financah </a:t>
            </a:r>
            <a:r>
              <a:rPr lang="sl-SI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določa pravila za: </a:t>
            </a:r>
          </a:p>
          <a:p>
            <a:pPr algn="just">
              <a:buFontTx/>
              <a:buChar char="-"/>
              <a:defRPr/>
            </a:pPr>
            <a:r>
              <a:rPr lang="sl-SI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neposredne uporabnike proračuna države in občin, </a:t>
            </a:r>
          </a:p>
          <a:p>
            <a:pPr algn="just">
              <a:buFontTx/>
              <a:buChar char="-"/>
              <a:defRPr/>
            </a:pPr>
            <a:r>
              <a:rPr lang="sl-SI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Zavod za zdravstveno zavarovanje Slovenije in Zavod za pokojninsko in invalidsko zavarovanje Slovenije, oba v obveznem delu zavarovanja,</a:t>
            </a:r>
          </a:p>
          <a:p>
            <a:pPr algn="just">
              <a:buFontTx/>
              <a:buChar char="-"/>
              <a:defRPr/>
            </a:pPr>
            <a:r>
              <a:rPr lang="sl-SI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javne sklade, javne zavode in agencije pri sestavi in predložitvi finančnih načrtov, upravljanju z denarnimi sredstvi, zadolževanju, dajanju poroštev, računovodstvu, predložitvi letnih poročil in notranjem nadzoru javnih financ ter proračunskem </a:t>
            </a:r>
            <a:r>
              <a:rPr lang="sl-SI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inšpiciranju</a:t>
            </a:r>
            <a:r>
              <a:rPr lang="sl-SI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just">
              <a:buFontTx/>
              <a:buChar char="-"/>
              <a:defRPr/>
            </a:pPr>
            <a:r>
              <a:rPr lang="sl-SI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zadolževanje ter dajanje poroštev javnih gospodarskih zavodov, javnih podjetij in drugih pravnih oseb, v katerih ima država oziroma občina odločujoč vpliv na upravljanje.</a:t>
            </a:r>
          </a:p>
          <a:p>
            <a:endParaRPr lang="sl-SI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54565"/>
            <a:ext cx="8857673" cy="1143000"/>
          </a:xfrm>
        </p:spPr>
        <p:txBody>
          <a:bodyPr/>
          <a:lstStyle/>
          <a:p>
            <a:r>
              <a:rPr lang="sl-SI" sz="2400" b="1" dirty="0">
                <a:latin typeface="Arial" pitchFamily="34" charset="0"/>
                <a:cs typeface="Arial" pitchFamily="34" charset="0"/>
              </a:rPr>
              <a:t>KAKO SO SREDSTVA V PREDLOGU PRORAČUNA DRŽAVE V VIŠINI 13.940 ZA LETO 2022 RAZDELJENA?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B8658B1-4321-49F6-B06A-8BEBA3CAF1A8}"/>
              </a:ext>
            </a:extLst>
          </p:cNvPr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1949"/>
            <a:ext cx="9144000" cy="50843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9765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879" y="2393342"/>
            <a:ext cx="762256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4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Hvala</a:t>
            </a:r>
          </a:p>
        </p:txBody>
      </p:sp>
    </p:spTree>
    <p:extLst>
      <p:ext uri="{BB962C8B-B14F-4D97-AF65-F5344CB8AC3E}">
        <p14:creationId xmlns:p14="http://schemas.microsoft.com/office/powerpoint/2010/main" val="2754258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76000" y="885218"/>
            <a:ext cx="7560000" cy="787939"/>
          </a:xfrm>
        </p:spPr>
        <p:txBody>
          <a:bodyPr/>
          <a:lstStyle/>
          <a:p>
            <a:r>
              <a:rPr lang="sl-SI" b="1" dirty="0"/>
              <a:t>Kaj so javne finance?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76000" y="1546698"/>
            <a:ext cx="7560000" cy="4445540"/>
          </a:xfrm>
        </p:spPr>
        <p:txBody>
          <a:bodyPr/>
          <a:lstStyle/>
          <a:p>
            <a:pPr algn="just">
              <a:defRPr/>
            </a:pPr>
            <a:r>
              <a:rPr lang="sl-SI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Pojem javne finance so uporabljali že v antiki, nastal pa je s pojavom prvih mest, držav ali polisov. </a:t>
            </a:r>
          </a:p>
          <a:p>
            <a:pPr algn="just">
              <a:defRPr/>
            </a:pPr>
            <a:endParaRPr lang="sl-SI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sl-SI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Javnofinančni predpisi v Republiki Sloveniji pojma “javne finance” </a:t>
            </a:r>
            <a:r>
              <a:rPr lang="sl-SI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 opredeljujejo.</a:t>
            </a:r>
          </a:p>
          <a:p>
            <a:pPr algn="just">
              <a:defRPr/>
            </a:pPr>
            <a:endParaRPr lang="sl-SI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sl-SI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Javne finance razumemo kot tisto aktivnost države, ki je povezana s pridobivanjem javnih prihodkov. </a:t>
            </a:r>
          </a:p>
          <a:p>
            <a:pPr algn="just">
              <a:defRPr/>
            </a:pPr>
            <a:endParaRPr lang="sl-SI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sl-SI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Javne finance so last državljanov oziroma davkoplačevalcev v državi, ki na volitvah izvolijo upravljavce z javnimi financami. </a:t>
            </a:r>
          </a:p>
          <a:p>
            <a:endParaRPr lang="sl-SI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76000" y="817124"/>
            <a:ext cx="7560000" cy="875490"/>
          </a:xfrm>
        </p:spPr>
        <p:txBody>
          <a:bodyPr/>
          <a:lstStyle/>
          <a:p>
            <a:r>
              <a:rPr lang="sl-SI" b="1" dirty="0"/>
              <a:t>Kaj so javna sredstva?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76000" y="1614791"/>
            <a:ext cx="7560000" cy="4124528"/>
          </a:xfrm>
        </p:spPr>
        <p:txBody>
          <a:bodyPr/>
          <a:lstStyle/>
          <a:p>
            <a:pPr algn="just">
              <a:defRPr/>
            </a:pPr>
            <a:r>
              <a:rPr lang="sl-SI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Poleg javnofinančnih prejemkov in izdatkov izkazanih v finančnem načrtu blagajn javnega financiranja so javna sredstva še:</a:t>
            </a:r>
          </a:p>
          <a:p>
            <a:pPr algn="just">
              <a:defRPr/>
            </a:pPr>
            <a:r>
              <a:rPr lang="sl-SI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vsi prejemki in izdatki v finančnih načrtih posrednih uporabnikov proračuna,</a:t>
            </a:r>
          </a:p>
          <a:p>
            <a:pPr algn="just">
              <a:defRPr/>
            </a:pPr>
            <a:r>
              <a:rPr lang="sl-SI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  premoženje države oziroma občine, in</a:t>
            </a:r>
          </a:p>
          <a:p>
            <a:pPr algn="just">
              <a:defRPr/>
            </a:pPr>
            <a:r>
              <a:rPr lang="sl-SI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premoženje posrednih uporabnikov države oziroma občine.</a:t>
            </a:r>
          </a:p>
          <a:p>
            <a:pPr>
              <a:defRPr/>
            </a:pPr>
            <a:endParaRPr lang="sl-SI" dirty="0">
              <a:solidFill>
                <a:srgbClr val="008000"/>
              </a:solidFill>
            </a:endParaRPr>
          </a:p>
          <a:p>
            <a:pPr>
              <a:defRPr/>
            </a:pPr>
            <a:r>
              <a:rPr lang="sl-SI" dirty="0">
                <a:solidFill>
                  <a:srgbClr val="008000"/>
                </a:solidFill>
              </a:rPr>
              <a:t> </a:t>
            </a:r>
            <a:endParaRPr lang="sl-SI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76000" y="904673"/>
            <a:ext cx="7560000" cy="651754"/>
          </a:xfrm>
        </p:spPr>
        <p:txBody>
          <a:bodyPr/>
          <a:lstStyle/>
          <a:p>
            <a:r>
              <a:rPr lang="sl-SI" b="1" dirty="0"/>
              <a:t>Kaj je proračun države?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76000" y="1536969"/>
            <a:ext cx="7560000" cy="4445541"/>
          </a:xfrm>
        </p:spPr>
        <p:txBody>
          <a:bodyPr/>
          <a:lstStyle/>
          <a:p>
            <a:pPr algn="just"/>
            <a:endParaRPr lang="sl-SI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l-SI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Državni proračun</a:t>
            </a:r>
            <a:r>
              <a:rPr lang="sl-SI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je le </a:t>
            </a:r>
            <a:r>
              <a:rPr lang="sl-SI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ena od štirih blagajn javnega financiranja</a:t>
            </a:r>
            <a:r>
              <a:rPr lang="sl-SI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in predstavlja nekaj manj kot polovico vseh javnofinančnih odhodkov. </a:t>
            </a:r>
          </a:p>
          <a:p>
            <a:pPr algn="just"/>
            <a:endParaRPr lang="sl-SI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l-SI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Javna sredstva se stekajo še v </a:t>
            </a:r>
            <a:r>
              <a:rPr lang="sl-SI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pokojninsko blagajno</a:t>
            </a:r>
            <a:r>
              <a:rPr lang="sl-SI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(iz nje mesečno med drugim izplačujejo pokojnine in invalidnine), </a:t>
            </a:r>
            <a:r>
              <a:rPr lang="sl-SI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zdravstveno blagajno</a:t>
            </a:r>
            <a:r>
              <a:rPr lang="sl-SI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(ta med drugim pokriva stroške delovanja zdravstvenih domov, bolnišnic in zdravil), </a:t>
            </a:r>
            <a:r>
              <a:rPr lang="sl-SI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občinski proračuni</a:t>
            </a:r>
            <a:r>
              <a:rPr lang="sl-SI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pa predstavljajo prihodke in odhodke vseh 212 občin.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76000" y="924128"/>
            <a:ext cx="7560000" cy="924127"/>
          </a:xfrm>
        </p:spPr>
        <p:txBody>
          <a:bodyPr/>
          <a:lstStyle/>
          <a:p>
            <a:r>
              <a:rPr lang="sl-SI" b="1" dirty="0"/>
              <a:t>Sredstva proračuna države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76000" y="1507787"/>
            <a:ext cx="7560000" cy="4319081"/>
          </a:xfrm>
        </p:spPr>
        <p:txBody>
          <a:bodyPr/>
          <a:lstStyle/>
          <a:p>
            <a:r>
              <a:rPr lang="sl-SI" b="1" dirty="0">
                <a:solidFill>
                  <a:schemeClr val="tx1"/>
                </a:solidFill>
              </a:rPr>
              <a:t>Za kaj se porabljajo?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Picture 5" descr="C:\Users\mf17008\Desktop\KARI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49" y="2013626"/>
            <a:ext cx="7843675" cy="387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76000" y="1001949"/>
            <a:ext cx="7560000" cy="1089498"/>
          </a:xfrm>
        </p:spPr>
        <p:txBody>
          <a:bodyPr/>
          <a:lstStyle/>
          <a:p>
            <a:r>
              <a:rPr lang="sl-SI" b="1" dirty="0"/>
              <a:t>Pogoji za prevzemanje obveznosti za javna sredstva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76000" y="2081719"/>
            <a:ext cx="7560000" cy="3968885"/>
          </a:xfrm>
        </p:spPr>
        <p:txBody>
          <a:bodyPr/>
          <a:lstStyle/>
          <a:p>
            <a:pPr>
              <a:defRPr/>
            </a:pPr>
            <a:r>
              <a:rPr lang="sl-SI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153. člen ustave:</a:t>
            </a:r>
          </a:p>
          <a:p>
            <a:pPr algn="just">
              <a:defRPr/>
            </a:pPr>
            <a:r>
              <a:rPr lang="sl-SI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Zakoni, podzakonski predpisi in drugi splošni akti morajo biti v skladu z ustavo. </a:t>
            </a:r>
          </a:p>
          <a:p>
            <a:pPr algn="just">
              <a:defRPr/>
            </a:pPr>
            <a:endParaRPr lang="sl-SI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sl-SI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Zakoni morajo biti v skladu s splošno veljavnimi načeli mednarodnega prava in z veljavnimi mednarodnimi pogodbami, ki jih je ratificiral državni zbor, podzakonski predpisi in drugi splošni akti pa tudi z drugimi ratificiranimi mednarodnimi pogodbami. </a:t>
            </a:r>
          </a:p>
          <a:p>
            <a:pPr algn="just">
              <a:defRPr/>
            </a:pPr>
            <a:endParaRPr lang="sl-SI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sl-SI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Podzakonski predpisi in drugi splošni akti morajo biti v skladu z ustavo in z zakoni. </a:t>
            </a:r>
          </a:p>
          <a:p>
            <a:pPr>
              <a:defRPr/>
            </a:pPr>
            <a:endParaRPr lang="sl-SI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sl-SI" sz="16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Posamični akti in dejanja državnih organov, </a:t>
            </a:r>
            <a:r>
              <a:rPr lang="sl-SI" sz="1600" b="1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organov</a:t>
            </a:r>
            <a:r>
              <a:rPr lang="sl-SI" sz="16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lokalnih skupnosti in nosilcev javnih pooblastil morajo temeljiti na zakonu ali na zakonitem predpisu</a:t>
            </a:r>
          </a:p>
          <a:p>
            <a:endParaRPr lang="sl-SI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76000" y="1011678"/>
            <a:ext cx="7560000" cy="953310"/>
          </a:xfrm>
        </p:spPr>
        <p:txBody>
          <a:bodyPr/>
          <a:lstStyle/>
          <a:p>
            <a:r>
              <a:rPr lang="sl-SI" b="1" dirty="0"/>
              <a:t>Pravne osebe javnega prava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76000" y="1614791"/>
            <a:ext cx="7560000" cy="4416358"/>
          </a:xfrm>
        </p:spPr>
        <p:txBody>
          <a:bodyPr/>
          <a:lstStyle/>
          <a:p>
            <a:pPr algn="just" eaLnBrk="1" hangingPunct="1">
              <a:defRPr/>
            </a:pPr>
            <a:r>
              <a:rPr lang="sl-SI" dirty="0">
                <a:solidFill>
                  <a:schemeClr val="tx1"/>
                </a:solidFill>
              </a:rPr>
              <a:t>Razlika med pravnimi osebami javnega prava in pravnimi osebami zasebnega prava:</a:t>
            </a:r>
          </a:p>
          <a:p>
            <a:pPr algn="just" eaLnBrk="1" hangingPunct="1">
              <a:defRPr/>
            </a:pPr>
            <a:r>
              <a:rPr lang="sl-SI" dirty="0">
                <a:solidFill>
                  <a:schemeClr val="tx1"/>
                </a:solidFill>
              </a:rPr>
              <a:t>- osebe zasebnega prava delujejo predvsem v </a:t>
            </a:r>
            <a:r>
              <a:rPr lang="sl-SI" u="sng" dirty="0">
                <a:solidFill>
                  <a:schemeClr val="tx1"/>
                </a:solidFill>
              </a:rPr>
              <a:t>osebno korist </a:t>
            </a:r>
            <a:r>
              <a:rPr lang="sl-SI" dirty="0">
                <a:solidFill>
                  <a:schemeClr val="tx1"/>
                </a:solidFill>
              </a:rPr>
              <a:t>njenih ustanoviteljev, </a:t>
            </a:r>
          </a:p>
          <a:p>
            <a:pPr algn="just" eaLnBrk="1" hangingPunct="1">
              <a:defRPr/>
            </a:pPr>
            <a:r>
              <a:rPr lang="sl-SI" dirty="0">
                <a:solidFill>
                  <a:schemeClr val="tx1"/>
                </a:solidFill>
              </a:rPr>
              <a:t>- osebe javnega prava </a:t>
            </a:r>
            <a:r>
              <a:rPr lang="sl-SI" u="sng" dirty="0">
                <a:solidFill>
                  <a:schemeClr val="tx1"/>
                </a:solidFill>
              </a:rPr>
              <a:t>uresničujejo javni interes.</a:t>
            </a:r>
          </a:p>
          <a:p>
            <a:pPr algn="just" eaLnBrk="1" hangingPunct="1">
              <a:defRPr/>
            </a:pPr>
            <a:r>
              <a:rPr lang="sl-SI" dirty="0">
                <a:solidFill>
                  <a:schemeClr val="tx1"/>
                </a:solidFill>
              </a:rPr>
              <a:t>Pa je temu tudi vedno tako</a:t>
            </a:r>
          </a:p>
          <a:p>
            <a:pPr eaLnBrk="1" hangingPunct="1">
              <a:defRPr/>
            </a:pPr>
            <a:r>
              <a:rPr lang="sl-SI" b="1" dirty="0"/>
              <a:t>                                                 </a:t>
            </a:r>
          </a:p>
          <a:p>
            <a:endParaRPr lang="sl-SI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4437063"/>
            <a:ext cx="1401763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76000" y="885218"/>
            <a:ext cx="7560000" cy="924128"/>
          </a:xfrm>
        </p:spPr>
        <p:txBody>
          <a:bodyPr/>
          <a:lstStyle/>
          <a:p>
            <a:r>
              <a:rPr lang="sl-SI" b="1" dirty="0"/>
              <a:t>Pravne osebe javnega prava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37745" y="1468877"/>
            <a:ext cx="7756621" cy="4484451"/>
          </a:xfrm>
        </p:spPr>
        <p:txBody>
          <a:bodyPr/>
          <a:lstStyle/>
          <a:p>
            <a:pPr eaLnBrk="1" hangingPunct="1">
              <a:defRPr/>
            </a:pPr>
            <a:r>
              <a:rPr lang="sl-SI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ZNAČILNOSTI BI MORALE BITI IZPOLNJENE KUMULATIVNO:</a:t>
            </a:r>
          </a:p>
          <a:p>
            <a:pPr eaLnBrk="1" hangingPunct="1">
              <a:defRPr/>
            </a:pPr>
            <a:r>
              <a:rPr lang="sl-SI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izvrševanje javnih pooblastil, </a:t>
            </a:r>
          </a:p>
          <a:p>
            <a:pPr eaLnBrk="1" hangingPunct="1">
              <a:defRPr/>
            </a:pPr>
            <a:r>
              <a:rPr lang="sl-SI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financiranje iz državnega proračuna ali proračuna občine, </a:t>
            </a:r>
          </a:p>
          <a:p>
            <a:pPr eaLnBrk="1" hangingPunct="1">
              <a:defRPr/>
            </a:pPr>
            <a:r>
              <a:rPr lang="sl-SI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sestava in imenovanje organov s strani države/občine, </a:t>
            </a:r>
          </a:p>
          <a:p>
            <a:pPr eaLnBrk="1" hangingPunct="1">
              <a:defRPr/>
            </a:pPr>
            <a:r>
              <a:rPr lang="sl-SI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nadzor Računskega sodišča, </a:t>
            </a:r>
          </a:p>
          <a:p>
            <a:pPr eaLnBrk="1" hangingPunct="1">
              <a:defRPr/>
            </a:pPr>
            <a:r>
              <a:rPr lang="sl-SI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plače zaposlenih so urejene s sistemom plač javnega sektorja, </a:t>
            </a:r>
          </a:p>
          <a:p>
            <a:pPr eaLnBrk="1" hangingPunct="1">
              <a:defRPr/>
            </a:pPr>
            <a:r>
              <a:rPr lang="sl-SI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posebno plačevanje davkov (niso npr. zavezanci za davek na dobiček,</a:t>
            </a:r>
          </a:p>
          <a:p>
            <a:pPr eaLnBrk="1" hangingPunct="1">
              <a:defRPr/>
            </a:pPr>
            <a:r>
              <a:rPr lang="sl-SI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posebne določbe pri DDV), </a:t>
            </a:r>
          </a:p>
          <a:p>
            <a:pPr eaLnBrk="1" hangingPunct="1">
              <a:defRPr/>
            </a:pPr>
            <a:r>
              <a:rPr lang="sl-SI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zaposlovanje na podlagi javnih razpisov ,</a:t>
            </a:r>
          </a:p>
          <a:p>
            <a:pPr eaLnBrk="1" hangingPunct="1">
              <a:defRPr/>
            </a:pPr>
            <a:r>
              <a:rPr lang="sl-SI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naročanje blaga in storitev preko Zakona o javnem naročanju,</a:t>
            </a:r>
          </a:p>
          <a:p>
            <a:pPr eaLnBrk="1" hangingPunct="1">
              <a:defRPr/>
            </a:pPr>
            <a:r>
              <a:rPr lang="sl-SI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ustanovljene bi morale biti z zakonom.</a:t>
            </a:r>
          </a:p>
          <a:p>
            <a:pPr eaLnBrk="1" hangingPunct="1">
              <a:defRPr/>
            </a:pPr>
            <a:r>
              <a:rPr lang="sl-SI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Kaj če pravna oseba javnega prava teh značilnosti nima</a:t>
            </a:r>
            <a:r>
              <a:rPr lang="sl-SI" sz="3600" b="1" dirty="0">
                <a:solidFill>
                  <a:schemeClr val="tx1"/>
                </a:solidFill>
              </a:rPr>
              <a:t>?</a:t>
            </a:r>
          </a:p>
          <a:p>
            <a:endParaRPr lang="sl-SI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76000" y="894946"/>
            <a:ext cx="7560000" cy="846306"/>
          </a:xfrm>
        </p:spPr>
        <p:txBody>
          <a:bodyPr/>
          <a:lstStyle/>
          <a:p>
            <a:r>
              <a:rPr lang="sl-SI" altLang="sl-SI" dirty="0"/>
              <a:t>NAČELO OMEJENEGA ŠTEVILA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85727" y="1556425"/>
            <a:ext cx="7560000" cy="4241259"/>
          </a:xfrm>
        </p:spPr>
        <p:txBody>
          <a:bodyPr/>
          <a:lstStyle/>
          <a:p>
            <a:pPr algn="just" eaLnBrk="1" hangingPunct="1"/>
            <a:r>
              <a:rPr lang="sl-SI" altLang="sl-SI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Temeljno pravno načelo, ki je veljavno za pravne osebe, </a:t>
            </a:r>
            <a:r>
              <a:rPr lang="sl-SI" altLang="sl-SI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 načelo </a:t>
            </a:r>
            <a:r>
              <a:rPr lang="sl-SI" altLang="sl-SI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numerus</a:t>
            </a:r>
            <a:r>
              <a:rPr lang="sl-SI" altLang="sl-SI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altLang="sl-SI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clauses</a:t>
            </a:r>
            <a:r>
              <a:rPr lang="sl-SI" altLang="sl-SI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oziroma načelo omejenega števila</a:t>
            </a:r>
            <a:r>
              <a:rPr lang="sl-SI" altLang="sl-SI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To načelo določa ustanovitev pravnih oseb le v oblikah, ki jih zakon vnaprej predvideva. Praksa je pokazala uresničevanje tega načela pri ustanavljanju pravnih oseb zasebnega prava, medtem ko se v javnem pravu načelo ne spoštuje. </a:t>
            </a:r>
          </a:p>
          <a:p>
            <a:pPr algn="just" eaLnBrk="1" hangingPunct="1"/>
            <a:endParaRPr lang="sl-SI" altLang="sl-SI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/>
            <a:r>
              <a:rPr lang="sl-SI" altLang="sl-SI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Država lahko z zakonom ustanovi pravno osebo </a:t>
            </a:r>
            <a:r>
              <a:rPr lang="sl-SI" altLang="sl-SI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sui</a:t>
            </a:r>
            <a:r>
              <a:rPr lang="sl-SI" altLang="sl-SI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altLang="sl-SI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generis</a:t>
            </a:r>
            <a:r>
              <a:rPr lang="sl-SI" altLang="sl-SI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potem pa……….</a:t>
            </a:r>
          </a:p>
          <a:p>
            <a:pPr algn="just" eaLnBrk="1" hangingPunct="1"/>
            <a:endParaRPr lang="sl-SI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/>
            <a:endParaRPr lang="sl-SI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mf17008\Desktop\sli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404681"/>
            <a:ext cx="5003395" cy="2500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RS_MF_PPT_PREDLOGA_PIKTOGRA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KS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VRS_MF_PPT_PREDLOGA_PIKTOGRAM</Template>
  <TotalTime>12113</TotalTime>
  <Words>933</Words>
  <Application>Microsoft Office PowerPoint</Application>
  <PresentationFormat>Diaprojekcija na zaslonu (4:3)</PresentationFormat>
  <Paragraphs>82</Paragraphs>
  <Slides>15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15</vt:i4>
      </vt:variant>
    </vt:vector>
  </HeadingPairs>
  <TitlesOfParts>
    <vt:vector size="20" baseType="lpstr">
      <vt:lpstr>Arial</vt:lpstr>
      <vt:lpstr>Times New Roman</vt:lpstr>
      <vt:lpstr>Calibri</vt:lpstr>
      <vt:lpstr>VRS_MF_PPT_PREDLOGA_PIKTOGRAM</vt:lpstr>
      <vt:lpstr>TEKST</vt:lpstr>
      <vt:lpstr> PRORAČUNSKI IN RAČUNOVODSKI VIDIK UPRAVLJANJA JAVNIH SREDSTEV ter vpliv epidemije covid-19 na javna sredstva</vt:lpstr>
      <vt:lpstr>Kaj so javne finance?</vt:lpstr>
      <vt:lpstr>Kaj so javna sredstva?</vt:lpstr>
      <vt:lpstr>Kaj je proračun države?</vt:lpstr>
      <vt:lpstr>Sredstva proračuna države</vt:lpstr>
      <vt:lpstr>Pogoji za prevzemanje obveznosti za javna sredstva</vt:lpstr>
      <vt:lpstr>Pravne osebe javnega prava</vt:lpstr>
      <vt:lpstr>Pravne osebe javnega prava</vt:lpstr>
      <vt:lpstr>NAČELO OMEJENEGA ŠTEVILA</vt:lpstr>
      <vt:lpstr> Vpliv epidenije COVID-19 na sredstva proračuna države </vt:lpstr>
      <vt:lpstr>Povečevanje izdatkov proračuna za financiranje ukrepov – proračun 2021</vt:lpstr>
      <vt:lpstr>Zakon o fiskalnem pravilu in Zakon o javnih financah</vt:lpstr>
      <vt:lpstr>Za koga velja Zakon o fiskalnem pravilu in za koga Zakon o javnih financah ? </vt:lpstr>
      <vt:lpstr>KAKO SO SREDSTVA V PREDLOGU PRORAČUNA DRŽAVE V VIŠINI 13.940 ZA LETO 2022 RAZDELJENA?</vt:lpstr>
      <vt:lpstr>PowerPointova predstavitev</vt:lpstr>
    </vt:vector>
  </TitlesOfParts>
  <Company>MFRS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OSNOVNO USPOSABLJANJE  S PODROČJA OBRAVNAVANJA IN VAROVANJA TAJNIH PODATKOV</dc:title>
  <dc:creator>IT</dc:creator>
  <cp:lastModifiedBy>Marija Arnuš</cp:lastModifiedBy>
  <cp:revision>317</cp:revision>
  <cp:lastPrinted>2020-09-14T15:28:19Z</cp:lastPrinted>
  <dcterms:created xsi:type="dcterms:W3CDTF">2008-12-05T09:33:12Z</dcterms:created>
  <dcterms:modified xsi:type="dcterms:W3CDTF">2021-10-19T04:51:45Z</dcterms:modified>
</cp:coreProperties>
</file>