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359" r:id="rId3"/>
    <p:sldId id="347" r:id="rId4"/>
    <p:sldId id="331" r:id="rId5"/>
    <p:sldId id="345" r:id="rId6"/>
    <p:sldId id="346" r:id="rId7"/>
    <p:sldId id="350" r:id="rId8"/>
    <p:sldId id="352" r:id="rId9"/>
    <p:sldId id="353" r:id="rId10"/>
    <p:sldId id="354" r:id="rId11"/>
    <p:sldId id="356" r:id="rId12"/>
    <p:sldId id="351" r:id="rId13"/>
    <p:sldId id="355" r:id="rId14"/>
    <p:sldId id="35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o Berti" initials="EB" lastIdx="1" clrIdx="0">
    <p:extLst>
      <p:ext uri="{19B8F6BF-5375-455C-9EA6-DF929625EA0E}">
        <p15:presenceInfo xmlns:p15="http://schemas.microsoft.com/office/powerpoint/2012/main" userId="b574383cb70653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899" autoAdjust="0"/>
  </p:normalViewPr>
  <p:slideViewPr>
    <p:cSldViewPr snapToGrid="0">
      <p:cViewPr varScale="1">
        <p:scale>
          <a:sx n="73" d="100"/>
          <a:sy n="73" d="100"/>
        </p:scale>
        <p:origin x="3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54193-5A4B-4659-A112-25DA2BA8E483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7D575-0CA2-415C-9326-1BFE97879B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5862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A5A7-E6DC-4624-8241-64B75E4243FE}" type="datetime1">
              <a:rPr lang="it-IT" smtClean="0"/>
              <a:t>28/10/2021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F4B0330-0229-45DC-95BA-D05DDF000420}" type="slidenum">
              <a:rPr lang="it-IT" smtClean="0"/>
              <a:t>‹#›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8819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A5A7-E6DC-4624-8241-64B75E4243FE}" type="datetime1">
              <a:rPr lang="it-IT" smtClean="0"/>
              <a:t>28/10/2021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0330-0229-45DC-95BA-D05DDF000420}" type="slidenum">
              <a:rPr lang="it-IT" smtClean="0"/>
              <a:t>‹#›</a:t>
            </a:fld>
            <a:endParaRPr lang="it-IT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21331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A5A7-E6DC-4624-8241-64B75E4243FE}" type="datetime1">
              <a:rPr lang="it-IT" smtClean="0"/>
              <a:t>28/10/2021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0330-0229-45DC-95BA-D05DDF000420}" type="slidenum">
              <a:rPr lang="it-IT" smtClean="0"/>
              <a:t>‹#›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7531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A5A7-E6DC-4624-8241-64B75E4243FE}" type="datetime1">
              <a:rPr lang="it-IT" smtClean="0"/>
              <a:t>28/10/2021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0330-0229-45DC-95BA-D05DDF000420}" type="slidenum">
              <a:rPr lang="it-IT" smtClean="0"/>
              <a:t>‹#›</a:t>
            </a:fld>
            <a:endParaRPr lang="it-IT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1925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A5A7-E6DC-4624-8241-64B75E4243FE}" type="datetime1">
              <a:rPr lang="it-IT" smtClean="0"/>
              <a:t>28/10/2021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0330-0229-45DC-95BA-D05DDF000420}" type="slidenum">
              <a:rPr lang="it-IT" smtClean="0"/>
              <a:t>‹#›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57106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A5A7-E6DC-4624-8241-64B75E4243FE}" type="datetime1">
              <a:rPr lang="it-IT" smtClean="0"/>
              <a:t>28/10/2021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0330-0229-45DC-95BA-D05DDF000420}" type="slidenum">
              <a:rPr lang="it-IT" smtClean="0"/>
              <a:t>‹#›</a:t>
            </a:fld>
            <a:endParaRPr lang="it-IT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73062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A5A7-E6DC-4624-8241-64B75E4243FE}" type="datetime1">
              <a:rPr lang="it-IT" smtClean="0"/>
              <a:t>28/10/2021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0330-0229-45DC-95BA-D05DDF000420}" type="slidenum">
              <a:rPr lang="it-IT" smtClean="0"/>
              <a:t>‹#›</a:t>
            </a:fld>
            <a:endParaRPr lang="it-IT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50211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A5A7-E6DC-4624-8241-64B75E4243FE}" type="datetime1">
              <a:rPr lang="it-IT" smtClean="0"/>
              <a:t>28/10/2021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0330-0229-45DC-95BA-D05DDF000420}" type="slidenum">
              <a:rPr lang="it-IT" smtClean="0"/>
              <a:t>‹#›</a:t>
            </a:fld>
            <a:endParaRPr lang="it-IT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57094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A5A7-E6DC-4624-8241-64B75E4243FE}" type="datetime1">
              <a:rPr lang="it-IT" smtClean="0"/>
              <a:t>28/10/2021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0330-0229-45DC-95BA-D05DDF0004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764465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A5A7-E6DC-4624-8241-64B75E4243FE}" type="datetime1">
              <a:rPr lang="it-IT" smtClean="0"/>
              <a:t>28/10/2021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0330-0229-45DC-95BA-D05DDF000420}" type="slidenum">
              <a:rPr lang="it-IT" smtClean="0"/>
              <a:t>‹#›</a:t>
            </a:fld>
            <a:endParaRPr lang="it-IT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70630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2B4A5A7-E6DC-4624-8241-64B75E4243FE}" type="datetime1">
              <a:rPr lang="it-IT" smtClean="0"/>
              <a:t>28/10/2021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0330-0229-45DC-95BA-D05DDF000420}" type="slidenum">
              <a:rPr lang="it-IT" smtClean="0"/>
              <a:t>‹#›</a:t>
            </a:fld>
            <a:endParaRPr lang="it-IT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64954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4A5A7-E6DC-4624-8241-64B75E4243FE}" type="datetime1">
              <a:rPr lang="it-IT" smtClean="0"/>
              <a:t>28/10/2021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F4B0330-0229-45DC-95BA-D05DDF000420}" type="slidenum">
              <a:rPr lang="it-IT" smtClean="0"/>
              <a:t>‹#›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96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36A45B3-CC15-453C-8B18-9D01ACE1F283}"/>
              </a:ext>
            </a:extLst>
          </p:cNvPr>
          <p:cNvSpPr txBox="1"/>
          <p:nvPr/>
        </p:nvSpPr>
        <p:spPr>
          <a:xfrm>
            <a:off x="3966604" y="3887530"/>
            <a:ext cx="4680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Mag. Natalija Doles Planinšek                     </a:t>
            </a:r>
          </a:p>
          <a:p>
            <a:pPr algn="ctr"/>
            <a:r>
              <a:rPr lang="sl-SI" dirty="0"/>
              <a:t>Direktorica sektorja notranje revizije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77050EA0-4180-4113-A055-5D4B76109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383" y="4533861"/>
            <a:ext cx="1256145" cy="378691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89D78F0-956B-46AD-A7E0-016A19AAD83D}"/>
              </a:ext>
            </a:extLst>
          </p:cNvPr>
          <p:cNvSpPr txBox="1"/>
          <p:nvPr/>
        </p:nvSpPr>
        <p:spPr>
          <a:xfrm>
            <a:off x="1726325" y="2165994"/>
            <a:ext cx="94671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dirty="0">
                <a:solidFill>
                  <a:srgbClr val="990033"/>
                </a:solidFill>
              </a:rPr>
              <a:t>PREDNOSTI UPORABE IT REŠITVE V NOTRANJI REVIZIJI</a:t>
            </a:r>
          </a:p>
        </p:txBody>
      </p:sp>
    </p:spTree>
    <p:extLst>
      <p:ext uri="{BB962C8B-B14F-4D97-AF65-F5344CB8AC3E}">
        <p14:creationId xmlns:p14="http://schemas.microsoft.com/office/powerpoint/2010/main" val="82212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16534E-F8EC-4311-BFA4-03A6E2D4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70" y="293409"/>
            <a:ext cx="10515600" cy="594098"/>
          </a:xfrm>
        </p:spPr>
        <p:txBody>
          <a:bodyPr>
            <a:normAutofit/>
          </a:bodyPr>
          <a:lstStyle/>
          <a:p>
            <a:r>
              <a:rPr lang="sl-SI" sz="3000" dirty="0">
                <a:solidFill>
                  <a:srgbClr val="990033"/>
                </a:solidFill>
              </a:rPr>
              <a:t>DOLGOROČNI REVIZIJSKI NAČRT</a:t>
            </a:r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C9221476-EA6E-4949-8E8E-66276CE11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0330-0229-45DC-95BA-D05DDF000420}" type="slidenum">
              <a:rPr lang="it-IT" smtClean="0"/>
              <a:t>10</a:t>
            </a:fld>
            <a:endParaRPr lang="it-IT"/>
          </a:p>
        </p:txBody>
      </p:sp>
      <p:pic>
        <p:nvPicPr>
          <p:cNvPr id="45" name="Slika 44">
            <a:extLst>
              <a:ext uri="{FF2B5EF4-FFF2-40B4-BE49-F238E27FC236}">
                <a16:creationId xmlns:a16="http://schemas.microsoft.com/office/drawing/2014/main" id="{B179F0A4-FC85-4D9B-B0C1-50A135280F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64" r="11123" b="64660"/>
          <a:stretch/>
        </p:blipFill>
        <p:spPr>
          <a:xfrm>
            <a:off x="349624" y="887507"/>
            <a:ext cx="10811574" cy="1889615"/>
          </a:xfrm>
          <a:prstGeom prst="rect">
            <a:avLst/>
          </a:prstGeom>
        </p:spPr>
      </p:pic>
      <p:pic>
        <p:nvPicPr>
          <p:cNvPr id="47" name="Slika 46">
            <a:extLst>
              <a:ext uri="{FF2B5EF4-FFF2-40B4-BE49-F238E27FC236}">
                <a16:creationId xmlns:a16="http://schemas.microsoft.com/office/drawing/2014/main" id="{8DBBC68F-995E-4E05-BDA3-51EB53E87B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8" t="41012" r="11734" b="45490"/>
          <a:stretch/>
        </p:blipFill>
        <p:spPr>
          <a:xfrm>
            <a:off x="480060" y="2777122"/>
            <a:ext cx="10681138" cy="914025"/>
          </a:xfrm>
          <a:prstGeom prst="rect">
            <a:avLst/>
          </a:prstGeom>
        </p:spPr>
      </p:pic>
      <p:pic>
        <p:nvPicPr>
          <p:cNvPr id="49" name="Slika 48">
            <a:extLst>
              <a:ext uri="{FF2B5EF4-FFF2-40B4-BE49-F238E27FC236}">
                <a16:creationId xmlns:a16="http://schemas.microsoft.com/office/drawing/2014/main" id="{7C9CB9DC-895A-4C98-A791-9B009C39D9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9" t="1" r="12111" b="62167"/>
          <a:stretch/>
        </p:blipFill>
        <p:spPr>
          <a:xfrm>
            <a:off x="349624" y="3757207"/>
            <a:ext cx="10811574" cy="1805945"/>
          </a:xfrm>
          <a:prstGeom prst="rect">
            <a:avLst/>
          </a:prstGeom>
        </p:spPr>
      </p:pic>
      <p:pic>
        <p:nvPicPr>
          <p:cNvPr id="51" name="Slika 50">
            <a:extLst>
              <a:ext uri="{FF2B5EF4-FFF2-40B4-BE49-F238E27FC236}">
                <a16:creationId xmlns:a16="http://schemas.microsoft.com/office/drawing/2014/main" id="{18EE2840-2C97-4107-8D0F-DBC4D50221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8" t="76689" r="11396" b="7684"/>
          <a:stretch/>
        </p:blipFill>
        <p:spPr>
          <a:xfrm>
            <a:off x="349624" y="5519794"/>
            <a:ext cx="10811574" cy="853057"/>
          </a:xfrm>
          <a:prstGeom prst="rect">
            <a:avLst/>
          </a:prstGeom>
        </p:spPr>
      </p:pic>
      <p:sp>
        <p:nvSpPr>
          <p:cNvPr id="8" name="Označba mesta številke diapozitiva 2">
            <a:extLst>
              <a:ext uri="{FF2B5EF4-FFF2-40B4-BE49-F238E27FC236}">
                <a16:creationId xmlns:a16="http://schemas.microsoft.com/office/drawing/2014/main" id="{9E0F501F-8FA8-43C7-BEF1-91A302580D02}"/>
              </a:ext>
            </a:extLst>
          </p:cNvPr>
          <p:cNvSpPr txBox="1">
            <a:spLocks/>
          </p:cNvSpPr>
          <p:nvPr/>
        </p:nvSpPr>
        <p:spPr>
          <a:xfrm>
            <a:off x="11161198" y="6182897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4B0330-0229-45DC-95BA-D05DDF000420}" type="slidenum">
              <a:rPr lang="it-IT" smtClean="0">
                <a:solidFill>
                  <a:schemeClr val="bg1"/>
                </a:solidFill>
              </a:rPr>
              <a:pPr/>
              <a:t>10</a:t>
            </a:fld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61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16534E-F8EC-4311-BFA4-03A6E2D4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46" y="298603"/>
            <a:ext cx="10515600" cy="758860"/>
          </a:xfrm>
        </p:spPr>
        <p:txBody>
          <a:bodyPr/>
          <a:lstStyle/>
          <a:p>
            <a:r>
              <a:rPr lang="sl-SI" sz="3000" dirty="0">
                <a:solidFill>
                  <a:srgbClr val="990033"/>
                </a:solidFill>
              </a:rPr>
              <a:t>LETNI REVIZIJSKI NAČRT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4AC63FF-DAC4-42C6-B460-44E7C164FF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398"/>
          <a:stretch/>
        </p:blipFill>
        <p:spPr>
          <a:xfrm>
            <a:off x="394446" y="1641294"/>
            <a:ext cx="10913090" cy="3053858"/>
          </a:xfrm>
          <a:prstGeom prst="rect">
            <a:avLst/>
          </a:prstGeom>
        </p:spPr>
      </p:pic>
      <p:sp>
        <p:nvSpPr>
          <p:cNvPr id="6" name="Označba mesta številke diapozitiva 2">
            <a:extLst>
              <a:ext uri="{FF2B5EF4-FFF2-40B4-BE49-F238E27FC236}">
                <a16:creationId xmlns:a16="http://schemas.microsoft.com/office/drawing/2014/main" id="{B93582A9-5F15-4AC1-B8A6-02582BD74100}"/>
              </a:ext>
            </a:extLst>
          </p:cNvPr>
          <p:cNvSpPr txBox="1">
            <a:spLocks/>
          </p:cNvSpPr>
          <p:nvPr/>
        </p:nvSpPr>
        <p:spPr>
          <a:xfrm>
            <a:off x="11161198" y="6182897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4B0330-0229-45DC-95BA-D05DDF000420}" type="slidenum">
              <a:rPr lang="it-IT" smtClean="0">
                <a:solidFill>
                  <a:schemeClr val="bg1"/>
                </a:solidFill>
              </a:rPr>
              <a:pPr/>
              <a:t>11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80F7C6B3-7BC2-4D4E-AA29-CEAEDB66AAE5}"/>
              </a:ext>
            </a:extLst>
          </p:cNvPr>
          <p:cNvSpPr/>
          <p:nvPr/>
        </p:nvSpPr>
        <p:spPr>
          <a:xfrm>
            <a:off x="1206062" y="1986455"/>
            <a:ext cx="441435" cy="126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5253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B14AC13-E827-472A-A23D-8650AB0BB9D9}"/>
              </a:ext>
            </a:extLst>
          </p:cNvPr>
          <p:cNvSpPr txBox="1"/>
          <p:nvPr/>
        </p:nvSpPr>
        <p:spPr>
          <a:xfrm>
            <a:off x="430306" y="244079"/>
            <a:ext cx="76917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sl-SI" sz="3000" dirty="0">
                <a:solidFill>
                  <a:srgbClr val="990033"/>
                </a:solidFill>
                <a:latin typeface="+mj-lt"/>
                <a:ea typeface="+mj-ea"/>
                <a:cs typeface="+mj-cs"/>
              </a:rPr>
              <a:t>STATUSI POSAMEZNE REVIZIJE</a:t>
            </a:r>
            <a:endParaRPr lang="en-US" sz="3000" dirty="0">
              <a:solidFill>
                <a:srgbClr val="990033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3F40C2B6-5688-49EC-BC9D-BF46CD8EC1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75" r="38915" b="-339"/>
          <a:stretch/>
        </p:blipFill>
        <p:spPr>
          <a:xfrm>
            <a:off x="2238568" y="751910"/>
            <a:ext cx="6693160" cy="5307117"/>
          </a:xfrm>
          <a:prstGeom prst="rect">
            <a:avLst/>
          </a:prstGeom>
        </p:spPr>
      </p:pic>
      <p:sp>
        <p:nvSpPr>
          <p:cNvPr id="5" name="Označba mesta številke diapozitiva 2">
            <a:extLst>
              <a:ext uri="{FF2B5EF4-FFF2-40B4-BE49-F238E27FC236}">
                <a16:creationId xmlns:a16="http://schemas.microsoft.com/office/drawing/2014/main" id="{18D1EF60-1B4B-43F2-A4FC-6EDF867A2338}"/>
              </a:ext>
            </a:extLst>
          </p:cNvPr>
          <p:cNvSpPr txBox="1">
            <a:spLocks/>
          </p:cNvSpPr>
          <p:nvPr/>
        </p:nvSpPr>
        <p:spPr>
          <a:xfrm>
            <a:off x="11161198" y="6182897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4B0330-0229-45DC-95BA-D05DDF000420}" type="slidenum">
              <a:rPr lang="it-IT" smtClean="0">
                <a:solidFill>
                  <a:schemeClr val="bg1"/>
                </a:solidFill>
              </a:rPr>
              <a:pPr/>
              <a:t>12</a:t>
            </a:fld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091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16534E-F8EC-4311-BFA4-03A6E2D4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88" y="351880"/>
            <a:ext cx="10515600" cy="603063"/>
          </a:xfrm>
        </p:spPr>
        <p:txBody>
          <a:bodyPr/>
          <a:lstStyle/>
          <a:p>
            <a:r>
              <a:rPr lang="sl-SI" sz="3000" dirty="0">
                <a:solidFill>
                  <a:srgbClr val="990033"/>
                </a:solidFill>
              </a:rPr>
              <a:t>PRIPRAVA POSAMEZNE REVIZIJE</a:t>
            </a:r>
            <a:endParaRPr lang="sl-SI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448A119E-441A-4FC4-B9C5-D476B773D9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" t="12095" r="11926" b="8997"/>
          <a:stretch/>
        </p:blipFill>
        <p:spPr>
          <a:xfrm>
            <a:off x="352988" y="1129553"/>
            <a:ext cx="10958771" cy="2788024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5DE94118-4900-4F22-A885-5F73A7E6E8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77" t="9930" r="4218" b="1441"/>
          <a:stretch/>
        </p:blipFill>
        <p:spPr>
          <a:xfrm>
            <a:off x="2112715" y="4016844"/>
            <a:ext cx="7590961" cy="2187213"/>
          </a:xfrm>
          <a:prstGeom prst="rect">
            <a:avLst/>
          </a:prstGeom>
        </p:spPr>
      </p:pic>
      <p:sp>
        <p:nvSpPr>
          <p:cNvPr id="6" name="Označba mesta številke diapozitiva 2">
            <a:extLst>
              <a:ext uri="{FF2B5EF4-FFF2-40B4-BE49-F238E27FC236}">
                <a16:creationId xmlns:a16="http://schemas.microsoft.com/office/drawing/2014/main" id="{C48BC4BD-E762-4D3F-AA05-720DF3C2AC25}"/>
              </a:ext>
            </a:extLst>
          </p:cNvPr>
          <p:cNvSpPr txBox="1">
            <a:spLocks/>
          </p:cNvSpPr>
          <p:nvPr/>
        </p:nvSpPr>
        <p:spPr>
          <a:xfrm>
            <a:off x="11161198" y="6182897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4B0330-0229-45DC-95BA-D05DDF000420}" type="slidenum">
              <a:rPr lang="it-IT" smtClean="0">
                <a:solidFill>
                  <a:schemeClr val="bg1"/>
                </a:solidFill>
              </a:rPr>
              <a:pPr/>
              <a:t>13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20B918CD-8B7A-47F2-8E7A-D6E71ADADEF7}"/>
              </a:ext>
            </a:extLst>
          </p:cNvPr>
          <p:cNvSpPr/>
          <p:nvPr/>
        </p:nvSpPr>
        <p:spPr>
          <a:xfrm>
            <a:off x="3151414" y="1616529"/>
            <a:ext cx="775607" cy="97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8BA1E6F3-4008-40A1-AF54-1317E479040E}"/>
              </a:ext>
            </a:extLst>
          </p:cNvPr>
          <p:cNvSpPr/>
          <p:nvPr/>
        </p:nvSpPr>
        <p:spPr>
          <a:xfrm>
            <a:off x="4163786" y="1616529"/>
            <a:ext cx="775607" cy="97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1F7DE218-5101-4D70-8ACF-40339F12CD9F}"/>
              </a:ext>
            </a:extLst>
          </p:cNvPr>
          <p:cNvSpPr/>
          <p:nvPr/>
        </p:nvSpPr>
        <p:spPr>
          <a:xfrm>
            <a:off x="1164007" y="3301268"/>
            <a:ext cx="1424072" cy="171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B4E41E83-5124-4206-AD1B-4A2B5172510F}"/>
              </a:ext>
            </a:extLst>
          </p:cNvPr>
          <p:cNvSpPr/>
          <p:nvPr/>
        </p:nvSpPr>
        <p:spPr>
          <a:xfrm>
            <a:off x="2392136" y="4702629"/>
            <a:ext cx="889907" cy="73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194D2367-DB61-468B-987F-071727134E10}"/>
              </a:ext>
            </a:extLst>
          </p:cNvPr>
          <p:cNvSpPr/>
          <p:nvPr/>
        </p:nvSpPr>
        <p:spPr>
          <a:xfrm>
            <a:off x="3641271" y="4702629"/>
            <a:ext cx="889907" cy="73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8B458747-95B9-4C89-BA20-9BB3ED6350A0}"/>
              </a:ext>
            </a:extLst>
          </p:cNvPr>
          <p:cNvSpPr/>
          <p:nvPr/>
        </p:nvSpPr>
        <p:spPr>
          <a:xfrm>
            <a:off x="3151414" y="1445079"/>
            <a:ext cx="628650" cy="97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4F277ED9-5897-4D69-B595-281A894BA819}"/>
              </a:ext>
            </a:extLst>
          </p:cNvPr>
          <p:cNvSpPr/>
          <p:nvPr/>
        </p:nvSpPr>
        <p:spPr>
          <a:xfrm>
            <a:off x="3151414" y="1787979"/>
            <a:ext cx="195943" cy="57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6939FA54-A39B-49AF-ADC7-FB2C50B9FE7C}"/>
              </a:ext>
            </a:extLst>
          </p:cNvPr>
          <p:cNvSpPr/>
          <p:nvPr/>
        </p:nvSpPr>
        <p:spPr>
          <a:xfrm>
            <a:off x="3996559" y="4404553"/>
            <a:ext cx="889907" cy="80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B999DF43-D772-4B6B-89EE-9F5E779D9934}"/>
              </a:ext>
            </a:extLst>
          </p:cNvPr>
          <p:cNvSpPr/>
          <p:nvPr/>
        </p:nvSpPr>
        <p:spPr>
          <a:xfrm>
            <a:off x="5210503" y="4404553"/>
            <a:ext cx="885497" cy="80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9678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16534E-F8EC-4311-BFA4-03A6E2D4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4781"/>
          </a:xfrm>
        </p:spPr>
        <p:txBody>
          <a:bodyPr/>
          <a:lstStyle/>
          <a:p>
            <a:r>
              <a:rPr lang="sl-SI" sz="3000" dirty="0">
                <a:solidFill>
                  <a:srgbClr val="990033"/>
                </a:solidFill>
              </a:rPr>
              <a:t>SEZNAM REVIZIJ V TEKU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C7A6CA2-D812-4D62-9E1B-B2B0621784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85" t="10476" b="22780"/>
          <a:stretch/>
        </p:blipFill>
        <p:spPr>
          <a:xfrm>
            <a:off x="717176" y="1649505"/>
            <a:ext cx="10515600" cy="2703657"/>
          </a:xfrm>
          <a:prstGeom prst="rect">
            <a:avLst/>
          </a:prstGeom>
        </p:spPr>
      </p:pic>
      <p:sp>
        <p:nvSpPr>
          <p:cNvPr id="5" name="Označba mesta številke diapozitiva 2">
            <a:extLst>
              <a:ext uri="{FF2B5EF4-FFF2-40B4-BE49-F238E27FC236}">
                <a16:creationId xmlns:a16="http://schemas.microsoft.com/office/drawing/2014/main" id="{C9955656-2317-4856-91FA-01D34B003443}"/>
              </a:ext>
            </a:extLst>
          </p:cNvPr>
          <p:cNvSpPr txBox="1">
            <a:spLocks/>
          </p:cNvSpPr>
          <p:nvPr/>
        </p:nvSpPr>
        <p:spPr>
          <a:xfrm>
            <a:off x="11179591" y="6241086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4B0330-0229-45DC-95BA-D05DDF000420}" type="slidenum">
              <a:rPr lang="it-IT" smtClean="0">
                <a:solidFill>
                  <a:schemeClr val="bg1"/>
                </a:solidFill>
              </a:rPr>
              <a:pPr/>
              <a:t>14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4CE933C-4E37-4F23-A786-087C2D159A09}"/>
              </a:ext>
            </a:extLst>
          </p:cNvPr>
          <p:cNvSpPr/>
          <p:nvPr/>
        </p:nvSpPr>
        <p:spPr>
          <a:xfrm>
            <a:off x="4311869" y="3720662"/>
            <a:ext cx="1411014" cy="5912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0383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FDC7565F-BA19-4E83-85A8-3A96DDD51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4912" y="6277347"/>
            <a:ext cx="811019" cy="503578"/>
          </a:xfrm>
        </p:spPr>
        <p:txBody>
          <a:bodyPr/>
          <a:lstStyle/>
          <a:p>
            <a:fld id="{2F4B0330-0229-45DC-95BA-D05DDF000420}" type="slidenum">
              <a:rPr lang="it-IT" smtClean="0">
                <a:solidFill>
                  <a:schemeClr val="bg1"/>
                </a:solidFill>
              </a:rPr>
              <a:t>2</a:t>
            </a:fld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8A5A7CF7-C6B8-491D-AEE9-1F26A7C43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532821"/>
              </p:ext>
            </p:extLst>
          </p:nvPr>
        </p:nvGraphicFramePr>
        <p:xfrm>
          <a:off x="882869" y="372824"/>
          <a:ext cx="10523483" cy="5516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9862">
                  <a:extLst>
                    <a:ext uri="{9D8B030D-6E8A-4147-A177-3AD203B41FA5}">
                      <a16:colId xmlns:a16="http://schemas.microsoft.com/office/drawing/2014/main" val="1784552102"/>
                    </a:ext>
                  </a:extLst>
                </a:gridCol>
                <a:gridCol w="723621">
                  <a:extLst>
                    <a:ext uri="{9D8B030D-6E8A-4147-A177-3AD203B41FA5}">
                      <a16:colId xmlns:a16="http://schemas.microsoft.com/office/drawing/2014/main" val="444108130"/>
                    </a:ext>
                  </a:extLst>
                </a:gridCol>
              </a:tblGrid>
              <a:tr h="420184">
                <a:tc gridSpan="2">
                  <a:txBody>
                    <a:bodyPr/>
                    <a:lstStyle/>
                    <a:p>
                      <a:r>
                        <a:rPr lang="sl-SI" sz="2000" b="0" u="sng" dirty="0">
                          <a:solidFill>
                            <a:srgbClr val="990033"/>
                          </a:solidFill>
                        </a:rPr>
                        <a:t>AGENDA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778449"/>
                  </a:ext>
                </a:extLst>
              </a:tr>
              <a:tr h="420184">
                <a:tc>
                  <a:txBody>
                    <a:bodyPr/>
                    <a:lstStyle/>
                    <a:p>
                      <a:r>
                        <a:rPr lang="sl-SI" dirty="0"/>
                        <a:t>IT rešitve za upravljanje Notranje Revizije: Prednosti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306524"/>
                  </a:ext>
                </a:extLst>
              </a:tr>
              <a:tr h="420184">
                <a:tc>
                  <a:txBody>
                    <a:bodyPr/>
                    <a:lstStyle/>
                    <a:p>
                      <a:r>
                        <a:rPr lang="sl-SI" dirty="0"/>
                        <a:t>IT rešitve za upravljanje Notranje Revizije: Načrtovanje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430678"/>
                  </a:ext>
                </a:extLst>
              </a:tr>
              <a:tr h="420184">
                <a:tc>
                  <a:txBody>
                    <a:bodyPr/>
                    <a:lstStyle/>
                    <a:p>
                      <a:r>
                        <a:rPr lang="sl-SI" dirty="0"/>
                        <a:t>IT rešitve za upravljanje Notranje Revizije: Priprava in Izvedba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364641"/>
                  </a:ext>
                </a:extLst>
              </a:tr>
              <a:tr h="420184">
                <a:tc>
                  <a:txBody>
                    <a:bodyPr/>
                    <a:lstStyle/>
                    <a:p>
                      <a:r>
                        <a:rPr lang="sl-SI" dirty="0"/>
                        <a:t>IT rešitve za upravljanje Notranje Revizije: Sledenje, Poročanje, Upravljanje dokumentov in KPI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312341"/>
                  </a:ext>
                </a:extLst>
              </a:tr>
              <a:tr h="414429">
                <a:tc>
                  <a:txBody>
                    <a:bodyPr/>
                    <a:lstStyle/>
                    <a:p>
                      <a:r>
                        <a:rPr lang="sl-SI" dirty="0"/>
                        <a:t>Revizijsko okolje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825458"/>
                  </a:ext>
                </a:extLst>
              </a:tr>
              <a:tr h="480162">
                <a:tc>
                  <a:txBody>
                    <a:bodyPr/>
                    <a:lstStyle/>
                    <a:p>
                      <a:r>
                        <a:rPr lang="sl-SI" dirty="0"/>
                        <a:t>Planiranje na osnovi določitve tveganja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206451"/>
                  </a:ext>
                </a:extLst>
              </a:tr>
              <a:tr h="420184">
                <a:tc>
                  <a:txBody>
                    <a:bodyPr/>
                    <a:lstStyle/>
                    <a:p>
                      <a:r>
                        <a:rPr lang="sl-SI" dirty="0"/>
                        <a:t>Ocena tveganja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899"/>
                  </a:ext>
                </a:extLst>
              </a:tr>
              <a:tr h="420184">
                <a:tc>
                  <a:txBody>
                    <a:bodyPr/>
                    <a:lstStyle/>
                    <a:p>
                      <a:r>
                        <a:rPr lang="sl-SI" dirty="0"/>
                        <a:t>Dolgoročni revizijski načrt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771003"/>
                  </a:ext>
                </a:extLst>
              </a:tr>
              <a:tr h="420184">
                <a:tc>
                  <a:txBody>
                    <a:bodyPr/>
                    <a:lstStyle/>
                    <a:p>
                      <a:r>
                        <a:rPr lang="sl-SI" dirty="0"/>
                        <a:t>Letni revizijski načrt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756691"/>
                  </a:ext>
                </a:extLst>
              </a:tr>
              <a:tr h="420184">
                <a:tc>
                  <a:txBody>
                    <a:bodyPr/>
                    <a:lstStyle/>
                    <a:p>
                      <a:r>
                        <a:rPr lang="sl-SI" dirty="0"/>
                        <a:t>Statusi posameznih revizij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662132"/>
                  </a:ext>
                </a:extLst>
              </a:tr>
              <a:tr h="420184">
                <a:tc>
                  <a:txBody>
                    <a:bodyPr/>
                    <a:lstStyle/>
                    <a:p>
                      <a:r>
                        <a:rPr lang="sl-SI" dirty="0"/>
                        <a:t>Priprava posamezne revizije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13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588609"/>
                  </a:ext>
                </a:extLst>
              </a:tr>
              <a:tr h="420184">
                <a:tc>
                  <a:txBody>
                    <a:bodyPr/>
                    <a:lstStyle/>
                    <a:p>
                      <a:r>
                        <a:rPr lang="sl-SI" dirty="0"/>
                        <a:t>Seznam revizij v teku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247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332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838199" y="148072"/>
            <a:ext cx="10006782" cy="5991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000" dirty="0">
                <a:solidFill>
                  <a:srgbClr val="990033"/>
                </a:solidFill>
              </a:rPr>
              <a:t>IT rešitve za upravljanje Notranje revizije</a:t>
            </a:r>
            <a:r>
              <a:rPr lang="en-US" sz="3000" dirty="0">
                <a:solidFill>
                  <a:srgbClr val="990033"/>
                </a:solidFill>
              </a:rPr>
              <a:t>: </a:t>
            </a:r>
            <a:r>
              <a:rPr lang="sl-SI" sz="3000" dirty="0">
                <a:solidFill>
                  <a:srgbClr val="990033"/>
                </a:solidFill>
              </a:rPr>
              <a:t> Prednosti</a:t>
            </a:r>
            <a:endParaRPr lang="en-US" sz="3000" dirty="0">
              <a:solidFill>
                <a:srgbClr val="990033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11464412" y="6408600"/>
            <a:ext cx="727588" cy="449399"/>
          </a:xfrm>
        </p:spPr>
        <p:txBody>
          <a:bodyPr/>
          <a:lstStyle/>
          <a:p>
            <a:fld id="{2F4B0330-0229-45DC-95BA-D05DDF000420}" type="slidenum">
              <a:rPr lang="it-IT" smtClean="0">
                <a:solidFill>
                  <a:schemeClr val="bg1"/>
                </a:solidFill>
              </a:rPr>
              <a:t>3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7FADC0CD-E5C4-4001-A18A-78407B3CB731}"/>
              </a:ext>
            </a:extLst>
          </p:cNvPr>
          <p:cNvSpPr/>
          <p:nvPr/>
        </p:nvSpPr>
        <p:spPr>
          <a:xfrm>
            <a:off x="838199" y="5581564"/>
            <a:ext cx="10626212" cy="529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1"/>
                </a:solidFill>
              </a:rPr>
              <a:t>IT Revizijsko orodje je sistem za dosego največjih pričakovanj/standardov glede izvajanja revizijskih procesov in korporativnih struktur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F74EA02-F613-491B-873D-49B6170F7071}"/>
              </a:ext>
            </a:extLst>
          </p:cNvPr>
          <p:cNvSpPr txBox="1"/>
          <p:nvPr/>
        </p:nvSpPr>
        <p:spPr>
          <a:xfrm>
            <a:off x="838199" y="747256"/>
            <a:ext cx="10626212" cy="4709648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285750" indent="-285750">
              <a:buClr>
                <a:srgbClr val="990033"/>
              </a:buClr>
              <a:buFont typeface="Wingdings" panose="05000000000000000000" pitchFamily="2" charset="2"/>
              <a:buChar char="q"/>
              <a:defRPr sz="1300"/>
            </a:lvl1pPr>
            <a:lvl2pPr marL="742950" lvl="1" indent="-285750">
              <a:buClr>
                <a:srgbClr val="990033"/>
              </a:buClr>
              <a:buFont typeface="Wingdings" panose="05000000000000000000" pitchFamily="2" charset="2"/>
              <a:buChar char="§"/>
              <a:defRPr sz="1300" b="1">
                <a:ea typeface="Times New Roman" panose="02020603050405020304" pitchFamily="18" charset="0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sl-SI" sz="1400" b="1" dirty="0">
                <a:solidFill>
                  <a:schemeClr val="tx1"/>
                </a:solidFill>
              </a:rPr>
              <a:t>Povečanje učinkovitosti</a:t>
            </a:r>
            <a:endParaRPr lang="en-US" sz="1400" b="1" dirty="0">
              <a:solidFill>
                <a:schemeClr val="tx1"/>
              </a:solidFill>
            </a:endParaRPr>
          </a:p>
          <a:p>
            <a:pPr lvl="1">
              <a:lnSpc>
                <a:spcPct val="107000"/>
              </a:lnSpc>
            </a:pPr>
            <a:r>
              <a:rPr lang="sl-SI" sz="1400" b="0" dirty="0">
                <a:solidFill>
                  <a:schemeClr val="tx1"/>
                </a:solidFill>
              </a:rPr>
              <a:t>pri procesu načrtovanja (manj porabljenega časa)</a:t>
            </a:r>
          </a:p>
          <a:p>
            <a:pPr lvl="1">
              <a:lnSpc>
                <a:spcPct val="107000"/>
              </a:lnSpc>
            </a:pPr>
            <a:r>
              <a:rPr lang="sl-SI" sz="1400" b="0" dirty="0">
                <a:solidFill>
                  <a:schemeClr val="tx1"/>
                </a:solidFill>
              </a:rPr>
              <a:t>prihranek časa</a:t>
            </a:r>
            <a:r>
              <a:rPr lang="en-US" sz="1400" b="0" dirty="0">
                <a:solidFill>
                  <a:schemeClr val="tx1"/>
                </a:solidFill>
              </a:rPr>
              <a:t>:</a:t>
            </a:r>
            <a:r>
              <a:rPr lang="sl-SI" sz="1400" b="0" dirty="0">
                <a:solidFill>
                  <a:schemeClr val="tx1"/>
                </a:solidFill>
              </a:rPr>
              <a:t> ni zamudnega zbiranja informacij iz različnih revizijskih poročil, e-mailov, telefonskih klicev in drugih dokumentov</a:t>
            </a:r>
          </a:p>
          <a:p>
            <a:pPr lvl="1">
              <a:lnSpc>
                <a:spcPct val="107000"/>
              </a:lnSpc>
            </a:pPr>
            <a:endParaRPr lang="en-US" sz="1400" b="0" dirty="0">
              <a:solidFill>
                <a:schemeClr val="tx1"/>
              </a:solidFill>
            </a:endParaRPr>
          </a:p>
          <a:p>
            <a:pPr>
              <a:lnSpc>
                <a:spcPct val="107000"/>
              </a:lnSpc>
            </a:pPr>
            <a:r>
              <a:rPr lang="sl-SI" sz="1400" b="1" dirty="0">
                <a:solidFill>
                  <a:schemeClr val="tx1"/>
                </a:solidFill>
              </a:rPr>
              <a:t>Zagotavljanje kakovosti</a:t>
            </a:r>
            <a:endParaRPr lang="en-US" sz="1400" b="1" dirty="0">
              <a:solidFill>
                <a:schemeClr val="tx1"/>
              </a:solidFill>
            </a:endParaRPr>
          </a:p>
          <a:p>
            <a:pPr lvl="1">
              <a:lnSpc>
                <a:spcPct val="107000"/>
              </a:lnSpc>
            </a:pPr>
            <a:r>
              <a:rPr lang="sl-SI" sz="1400" b="0" dirty="0">
                <a:solidFill>
                  <a:schemeClr val="tx1"/>
                </a:solidFill>
              </a:rPr>
              <a:t>Standardizacija dela, ki zagotavlja skladnost s smernicami (zahteve zunanjih revizorjev in interne metodologije)</a:t>
            </a:r>
          </a:p>
          <a:p>
            <a:pPr lvl="1">
              <a:lnSpc>
                <a:spcPct val="107000"/>
              </a:lnSpc>
            </a:pPr>
            <a:r>
              <a:rPr lang="sl-SI" sz="1400" b="0" dirty="0">
                <a:solidFill>
                  <a:schemeClr val="tx1"/>
                </a:solidFill>
              </a:rPr>
              <a:t>Arhiviranje (vidne vse spremembe v orodju in poročilih)- zagotavlja možnost ponovitve revizije</a:t>
            </a:r>
            <a:endParaRPr lang="en-US" sz="1400" b="0" dirty="0">
              <a:solidFill>
                <a:schemeClr val="tx1"/>
              </a:solidFill>
            </a:endParaRPr>
          </a:p>
          <a:p>
            <a:pPr lvl="1">
              <a:lnSpc>
                <a:spcPct val="107000"/>
              </a:lnSpc>
            </a:pPr>
            <a:r>
              <a:rPr lang="sl-SI" sz="1400" b="0" dirty="0">
                <a:solidFill>
                  <a:schemeClr val="tx1"/>
                </a:solidFill>
              </a:rPr>
              <a:t>Sledljivost rezultatov</a:t>
            </a:r>
            <a:endParaRPr lang="en-US" sz="1400" b="0" dirty="0">
              <a:solidFill>
                <a:schemeClr val="tx1"/>
              </a:solidFill>
            </a:endParaRPr>
          </a:p>
          <a:p>
            <a:pPr lvl="1">
              <a:lnSpc>
                <a:spcPct val="107000"/>
              </a:lnSpc>
            </a:pPr>
            <a:r>
              <a:rPr lang="sl-SI" sz="1400" b="0" dirty="0">
                <a:solidFill>
                  <a:schemeClr val="tx1"/>
                </a:solidFill>
              </a:rPr>
              <a:t>Primerljivost rezultatov</a:t>
            </a:r>
            <a:endParaRPr lang="en-US" sz="1400" b="0" dirty="0">
              <a:solidFill>
                <a:schemeClr val="tx1"/>
              </a:solidFill>
            </a:endParaRPr>
          </a:p>
          <a:p>
            <a:pPr lvl="1">
              <a:lnSpc>
                <a:spcPct val="107000"/>
              </a:lnSpc>
            </a:pPr>
            <a:r>
              <a:rPr lang="sl-SI" sz="1400" b="0" dirty="0">
                <a:solidFill>
                  <a:schemeClr val="tx1"/>
                </a:solidFill>
              </a:rPr>
              <a:t>Višja kakovost revizije- revizijski postopki z najboljšo prakso, izmenjava znanja, skladnost s specifikacijami in strukturirane metode dela</a:t>
            </a:r>
          </a:p>
          <a:p>
            <a:pPr marL="457200" lvl="1" indent="0">
              <a:lnSpc>
                <a:spcPct val="107000"/>
              </a:lnSpc>
              <a:buNone/>
            </a:pPr>
            <a:endParaRPr lang="sl-SI" sz="1400" b="0" dirty="0">
              <a:solidFill>
                <a:schemeClr val="tx1"/>
              </a:solidFill>
            </a:endParaRPr>
          </a:p>
          <a:p>
            <a:pPr>
              <a:lnSpc>
                <a:spcPct val="107000"/>
              </a:lnSpc>
            </a:pPr>
            <a:r>
              <a:rPr lang="sl-SI" sz="1400" b="1" dirty="0">
                <a:solidFill>
                  <a:schemeClr val="tx1"/>
                </a:solidFill>
              </a:rPr>
              <a:t>Skladnost z zahtevami standardov</a:t>
            </a:r>
          </a:p>
          <a:p>
            <a:pPr lvl="1">
              <a:lnSpc>
                <a:spcPct val="107000"/>
              </a:lnSpc>
            </a:pPr>
            <a:r>
              <a:rPr lang="sl-SI" sz="1400" b="0" dirty="0">
                <a:solidFill>
                  <a:schemeClr val="tx1"/>
                </a:solidFill>
              </a:rPr>
              <a:t>Standardi notranjih revizorjev so podprti skozi delo in metode kot priporočajo nacionalna in mednarodna združenja</a:t>
            </a:r>
          </a:p>
          <a:p>
            <a:pPr lvl="1">
              <a:lnSpc>
                <a:spcPct val="107000"/>
              </a:lnSpc>
            </a:pPr>
            <a:r>
              <a:rPr lang="sl-SI" sz="1400" b="0" dirty="0">
                <a:solidFill>
                  <a:schemeClr val="tx1"/>
                </a:solidFill>
              </a:rPr>
              <a:t>Nadzor: orodje lahko uporabijo tudi nadzorni organi</a:t>
            </a:r>
            <a:endParaRPr lang="en-US" sz="1400" b="0" dirty="0">
              <a:solidFill>
                <a:schemeClr val="tx1"/>
              </a:solidFill>
            </a:endParaRPr>
          </a:p>
          <a:p>
            <a:pPr lvl="1">
              <a:lnSpc>
                <a:spcPct val="107000"/>
              </a:lnSpc>
            </a:pPr>
            <a:r>
              <a:rPr lang="sl-SI" sz="1400" b="0" dirty="0">
                <a:solidFill>
                  <a:schemeClr val="tx1"/>
                </a:solidFill>
              </a:rPr>
              <a:t>Varstvo podatkov: sistem temelji na dodeljenih vlogah in dostopih (pravice se upravljajo)</a:t>
            </a:r>
            <a:endParaRPr lang="en-US" sz="1400" b="0" dirty="0">
              <a:solidFill>
                <a:schemeClr val="tx1"/>
              </a:solidFill>
            </a:endParaRPr>
          </a:p>
          <a:p>
            <a:pPr>
              <a:lnSpc>
                <a:spcPct val="107000"/>
              </a:lnSpc>
            </a:pPr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241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538316" y="148072"/>
            <a:ext cx="11569601" cy="5991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3000" dirty="0">
                <a:solidFill>
                  <a:srgbClr val="990033"/>
                </a:solidFill>
              </a:rPr>
              <a:t>IT rešitev za upravljanje revizije: Načrtovanje</a:t>
            </a:r>
            <a:endParaRPr lang="en-US" sz="3000" dirty="0">
              <a:solidFill>
                <a:srgbClr val="990033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11464412" y="6408600"/>
            <a:ext cx="727588" cy="381705"/>
          </a:xfrm>
        </p:spPr>
        <p:txBody>
          <a:bodyPr/>
          <a:lstStyle/>
          <a:p>
            <a:fld id="{2F4B0330-0229-45DC-95BA-D05DDF000420}" type="slidenum">
              <a:rPr lang="it-IT" smtClean="0">
                <a:solidFill>
                  <a:schemeClr val="bg1"/>
                </a:solidFill>
              </a:rPr>
              <a:t>4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60A3FB1-8622-457F-919D-224CA8310D1C}"/>
              </a:ext>
            </a:extLst>
          </p:cNvPr>
          <p:cNvSpPr txBox="1"/>
          <p:nvPr/>
        </p:nvSpPr>
        <p:spPr>
          <a:xfrm>
            <a:off x="538316" y="805244"/>
            <a:ext cx="5120150" cy="197703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285750" indent="-285750">
              <a:buClr>
                <a:srgbClr val="990033"/>
              </a:buClr>
              <a:buFont typeface="Wingdings" panose="05000000000000000000" pitchFamily="2" charset="2"/>
              <a:buChar char="q"/>
              <a:defRPr sz="1300"/>
            </a:lvl1pPr>
            <a:lvl2pPr marL="742950" lvl="1" indent="-285750">
              <a:buClr>
                <a:srgbClr val="990033"/>
              </a:buClr>
              <a:buFont typeface="Wingdings" panose="05000000000000000000" pitchFamily="2" charset="2"/>
              <a:buChar char="§"/>
              <a:defRPr sz="1300" b="1">
                <a:ea typeface="Times New Roman" panose="02020603050405020304" pitchFamily="18" charset="0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sl-SI" b="1" dirty="0">
                <a:solidFill>
                  <a:schemeClr val="tx1"/>
                </a:solidFill>
              </a:rPr>
              <a:t>Revizijsko okolje</a:t>
            </a:r>
            <a:endParaRPr lang="en-US" b="1" dirty="0">
              <a:solidFill>
                <a:schemeClr val="tx1"/>
              </a:solidFill>
            </a:endParaRPr>
          </a:p>
          <a:p>
            <a:pPr lvl="1">
              <a:lnSpc>
                <a:spcPct val="107000"/>
              </a:lnSpc>
            </a:pPr>
            <a:r>
              <a:rPr lang="sl-SI" b="0" dirty="0">
                <a:solidFill>
                  <a:schemeClr val="tx1"/>
                </a:solidFill>
              </a:rPr>
              <a:t>p</a:t>
            </a:r>
            <a:r>
              <a:rPr lang="en-US" b="0" dirty="0" err="1">
                <a:solidFill>
                  <a:schemeClr val="tx1"/>
                </a:solidFill>
              </a:rPr>
              <a:t>ro</a:t>
            </a:r>
            <a:r>
              <a:rPr lang="sl-SI" b="0" dirty="0" err="1">
                <a:solidFill>
                  <a:schemeClr val="tx1"/>
                </a:solidFill>
              </a:rPr>
              <a:t>cesno</a:t>
            </a:r>
            <a:r>
              <a:rPr lang="sl-SI" b="0" dirty="0">
                <a:solidFill>
                  <a:schemeClr val="tx1"/>
                </a:solidFill>
              </a:rPr>
              <a:t> naravnano</a:t>
            </a:r>
            <a:r>
              <a:rPr lang="en-US" b="0" dirty="0">
                <a:solidFill>
                  <a:schemeClr val="tx1"/>
                </a:solidFill>
              </a:rPr>
              <a:t>   </a:t>
            </a:r>
          </a:p>
          <a:p>
            <a:pPr lvl="1">
              <a:lnSpc>
                <a:spcPct val="107000"/>
              </a:lnSpc>
            </a:pPr>
            <a:r>
              <a:rPr lang="sl-SI" b="0" dirty="0">
                <a:solidFill>
                  <a:schemeClr val="tx1"/>
                </a:solidFill>
              </a:rPr>
              <a:t>enotna matrika iz organizacijskih in procesno mešanih pristopov</a:t>
            </a:r>
          </a:p>
          <a:p>
            <a:pPr lvl="1">
              <a:lnSpc>
                <a:spcPct val="107000"/>
              </a:lnSpc>
            </a:pPr>
            <a:r>
              <a:rPr lang="sl-SI" b="0" dirty="0">
                <a:solidFill>
                  <a:schemeClr val="tx1"/>
                </a:solidFill>
              </a:rPr>
              <a:t>več-stopenjska hierarhija</a:t>
            </a:r>
          </a:p>
          <a:p>
            <a:pPr lvl="1">
              <a:lnSpc>
                <a:spcPct val="107000"/>
              </a:lnSpc>
            </a:pPr>
            <a:r>
              <a:rPr lang="en-US" b="0" dirty="0" err="1">
                <a:solidFill>
                  <a:schemeClr val="tx1"/>
                </a:solidFill>
              </a:rPr>
              <a:t>matri</a:t>
            </a:r>
            <a:r>
              <a:rPr lang="sl-SI" b="0" dirty="0" err="1">
                <a:solidFill>
                  <a:schemeClr val="tx1"/>
                </a:solidFill>
              </a:rPr>
              <a:t>ka</a:t>
            </a:r>
            <a:r>
              <a:rPr lang="en-US" b="0" dirty="0">
                <a:solidFill>
                  <a:schemeClr val="tx1"/>
                </a:solidFill>
              </a:rPr>
              <a:t> (e. g. </a:t>
            </a:r>
            <a:r>
              <a:rPr lang="en-US" b="0" dirty="0" err="1">
                <a:solidFill>
                  <a:schemeClr val="tx1"/>
                </a:solidFill>
              </a:rPr>
              <a:t>proces</a:t>
            </a:r>
            <a:r>
              <a:rPr lang="en-US" b="0" dirty="0">
                <a:solidFill>
                  <a:schemeClr val="tx1"/>
                </a:solidFill>
              </a:rPr>
              <a:t>, </a:t>
            </a:r>
            <a:r>
              <a:rPr lang="sl-SI" b="0" dirty="0">
                <a:solidFill>
                  <a:schemeClr val="tx1"/>
                </a:solidFill>
              </a:rPr>
              <a:t>podproces</a:t>
            </a:r>
            <a:r>
              <a:rPr lang="en-US" b="0" dirty="0">
                <a:solidFill>
                  <a:schemeClr val="tx1"/>
                </a:solidFill>
              </a:rPr>
              <a:t>, </a:t>
            </a:r>
            <a:r>
              <a:rPr lang="en-US" b="0" dirty="0" err="1">
                <a:solidFill>
                  <a:schemeClr val="tx1"/>
                </a:solidFill>
              </a:rPr>
              <a:t>organiza</a:t>
            </a:r>
            <a:r>
              <a:rPr lang="sl-SI" b="0" dirty="0" err="1">
                <a:solidFill>
                  <a:schemeClr val="tx1"/>
                </a:solidFill>
              </a:rPr>
              <a:t>cijska</a:t>
            </a:r>
            <a:r>
              <a:rPr lang="sl-SI" b="0" dirty="0">
                <a:solidFill>
                  <a:schemeClr val="tx1"/>
                </a:solidFill>
              </a:rPr>
              <a:t> enota</a:t>
            </a:r>
            <a:r>
              <a:rPr lang="en-US" b="0" dirty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107000"/>
              </a:lnSpc>
            </a:pPr>
            <a:r>
              <a:rPr lang="sl-SI" b="0" dirty="0">
                <a:solidFill>
                  <a:schemeClr val="tx1"/>
                </a:solidFill>
              </a:rPr>
              <a:t>kategorizacija po načrtovalnem, </a:t>
            </a:r>
            <a:r>
              <a:rPr lang="sl-SI" b="0" dirty="0" err="1">
                <a:solidFill>
                  <a:schemeClr val="tx1"/>
                </a:solidFill>
              </a:rPr>
              <a:t>struktiriranem</a:t>
            </a:r>
            <a:r>
              <a:rPr lang="sl-SI" b="0" dirty="0">
                <a:solidFill>
                  <a:schemeClr val="tx1"/>
                </a:solidFill>
              </a:rPr>
              <a:t> in informativnem revizijskem področju</a:t>
            </a:r>
            <a:endParaRPr lang="en-US" b="0" dirty="0">
              <a:solidFill>
                <a:schemeClr val="tx1"/>
              </a:solidFill>
            </a:endParaRPr>
          </a:p>
          <a:p>
            <a:pPr lvl="1">
              <a:lnSpc>
                <a:spcPct val="107000"/>
              </a:lnSpc>
            </a:pPr>
            <a:r>
              <a:rPr lang="en-US" b="0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7FADC0CD-E5C4-4001-A18A-78407B3CB731}"/>
              </a:ext>
            </a:extLst>
          </p:cNvPr>
          <p:cNvSpPr/>
          <p:nvPr/>
        </p:nvSpPr>
        <p:spPr>
          <a:xfrm>
            <a:off x="538317" y="6261126"/>
            <a:ext cx="10935926" cy="529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1"/>
                </a:solidFill>
              </a:rPr>
              <a:t>IT orodje ponuja integrirano platformo za delo notranje revizije, ki zagotavlja nemoteno in integrirano podporo celotnemu revizijskemu procesu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F74EA02-F613-491B-873D-49B6170F7071}"/>
              </a:ext>
            </a:extLst>
          </p:cNvPr>
          <p:cNvSpPr txBox="1"/>
          <p:nvPr/>
        </p:nvSpPr>
        <p:spPr>
          <a:xfrm>
            <a:off x="6029646" y="820844"/>
            <a:ext cx="5434765" cy="161299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285750" indent="-285750">
              <a:buClr>
                <a:srgbClr val="990033"/>
              </a:buClr>
              <a:buFont typeface="Wingdings" panose="05000000000000000000" pitchFamily="2" charset="2"/>
              <a:buChar char="q"/>
              <a:defRPr sz="1300"/>
            </a:lvl1pPr>
            <a:lvl2pPr marL="742950" lvl="1" indent="-285750">
              <a:buClr>
                <a:srgbClr val="990033"/>
              </a:buClr>
              <a:buFont typeface="Wingdings" panose="05000000000000000000" pitchFamily="2" charset="2"/>
              <a:buChar char="§"/>
              <a:defRPr sz="1300" b="1">
                <a:ea typeface="Times New Roman" panose="02020603050405020304" pitchFamily="18" charset="0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sl-SI" sz="1250" b="1" dirty="0">
                <a:solidFill>
                  <a:schemeClr val="tx1"/>
                </a:solidFill>
              </a:rPr>
              <a:t>Ocena tveganja</a:t>
            </a:r>
            <a:endParaRPr lang="en-US" sz="1250" b="1" dirty="0">
              <a:solidFill>
                <a:schemeClr val="tx1"/>
              </a:solidFill>
            </a:endParaRPr>
          </a:p>
          <a:p>
            <a:pPr lvl="1">
              <a:lnSpc>
                <a:spcPct val="107000"/>
              </a:lnSpc>
            </a:pPr>
            <a:r>
              <a:rPr lang="sl-SI" sz="1250" b="0" dirty="0">
                <a:solidFill>
                  <a:schemeClr val="tx1"/>
                </a:solidFill>
              </a:rPr>
              <a:t>Vprašalniki o tveganjih, ki zajemajo različne vidike tveganja</a:t>
            </a:r>
            <a:endParaRPr lang="en-US" sz="1250" b="0" dirty="0">
              <a:solidFill>
                <a:schemeClr val="tx1"/>
              </a:solidFill>
            </a:endParaRPr>
          </a:p>
          <a:p>
            <a:pPr lvl="1">
              <a:lnSpc>
                <a:spcPct val="107000"/>
              </a:lnSpc>
            </a:pPr>
            <a:r>
              <a:rPr lang="sl-SI" sz="1250" b="0" dirty="0">
                <a:solidFill>
                  <a:schemeClr val="tx1"/>
                </a:solidFill>
              </a:rPr>
              <a:t>Izračun tveganja iz opravljene ocene tveganja</a:t>
            </a:r>
            <a:r>
              <a:rPr lang="en-US" sz="1250" b="0" dirty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107000"/>
              </a:lnSpc>
            </a:pPr>
            <a:r>
              <a:rPr lang="en-US" sz="1250" b="0" dirty="0">
                <a:solidFill>
                  <a:schemeClr val="tx1"/>
                </a:solidFill>
              </a:rPr>
              <a:t>Form</a:t>
            </a:r>
            <a:r>
              <a:rPr lang="sl-SI" sz="1250" b="0" dirty="0" err="1">
                <a:solidFill>
                  <a:schemeClr val="tx1"/>
                </a:solidFill>
              </a:rPr>
              <a:t>ule</a:t>
            </a:r>
            <a:r>
              <a:rPr lang="sl-SI" sz="1250" b="0" dirty="0">
                <a:solidFill>
                  <a:schemeClr val="tx1"/>
                </a:solidFill>
              </a:rPr>
              <a:t> za izračun vrednosti tveganja</a:t>
            </a:r>
            <a:r>
              <a:rPr lang="en-US" sz="1250" b="0" dirty="0">
                <a:solidFill>
                  <a:schemeClr val="tx1"/>
                </a:solidFill>
              </a:rPr>
              <a:t>: </a:t>
            </a:r>
            <a:r>
              <a:rPr lang="sl-SI" sz="1250" b="0" dirty="0">
                <a:solidFill>
                  <a:schemeClr val="tx1"/>
                </a:solidFill>
              </a:rPr>
              <a:t>enostavna in napredna pravila</a:t>
            </a:r>
            <a:endParaRPr lang="en-US" sz="1250" b="0" dirty="0">
              <a:solidFill>
                <a:schemeClr val="tx1"/>
              </a:solidFill>
            </a:endParaRPr>
          </a:p>
          <a:p>
            <a:pPr lvl="1">
              <a:lnSpc>
                <a:spcPct val="107000"/>
              </a:lnSpc>
            </a:pPr>
            <a:r>
              <a:rPr lang="sl-SI" sz="1250" b="0" dirty="0">
                <a:solidFill>
                  <a:schemeClr val="tx1"/>
                </a:solidFill>
              </a:rPr>
              <a:t>Svetlobni prikaz tveganj</a:t>
            </a:r>
            <a:endParaRPr lang="en-US" sz="1250" b="0" dirty="0">
              <a:solidFill>
                <a:schemeClr val="tx1"/>
              </a:solidFill>
            </a:endParaRPr>
          </a:p>
          <a:p>
            <a:pPr lvl="1">
              <a:lnSpc>
                <a:spcPct val="107000"/>
              </a:lnSpc>
            </a:pPr>
            <a:r>
              <a:rPr lang="sl-SI" sz="1250" b="0" dirty="0">
                <a:solidFill>
                  <a:schemeClr val="tx1"/>
                </a:solidFill>
              </a:rPr>
              <a:t>Zgodovina ocen tveganja,….</a:t>
            </a:r>
            <a:endParaRPr lang="en-US" sz="1250" b="0" dirty="0">
              <a:solidFill>
                <a:schemeClr val="tx1"/>
              </a:solidFill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B2104934-C267-4441-AB8F-25D2C3928E4B}"/>
              </a:ext>
            </a:extLst>
          </p:cNvPr>
          <p:cNvSpPr txBox="1"/>
          <p:nvPr/>
        </p:nvSpPr>
        <p:spPr>
          <a:xfrm>
            <a:off x="538316" y="3465370"/>
            <a:ext cx="5120150" cy="161299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285750" indent="-285750">
              <a:buClr>
                <a:srgbClr val="990033"/>
              </a:buClr>
              <a:buFont typeface="Wingdings" panose="05000000000000000000" pitchFamily="2" charset="2"/>
              <a:buChar char="q"/>
              <a:defRPr sz="1300"/>
            </a:lvl1pPr>
            <a:lvl2pPr marL="742950" lvl="1" indent="-285750">
              <a:buClr>
                <a:srgbClr val="990033"/>
              </a:buClr>
              <a:buFont typeface="Wingdings" panose="05000000000000000000" pitchFamily="2" charset="2"/>
              <a:buChar char="§"/>
              <a:defRPr sz="1300" b="1">
                <a:ea typeface="Times New Roman" panose="02020603050405020304" pitchFamily="18" charset="0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sl-SI" b="1" dirty="0">
                <a:solidFill>
                  <a:schemeClr val="tx1"/>
                </a:solidFill>
              </a:rPr>
              <a:t>Revizijsko načrtovanje</a:t>
            </a:r>
            <a:endParaRPr lang="en-US" b="1" dirty="0">
              <a:solidFill>
                <a:schemeClr val="tx1"/>
              </a:solidFill>
            </a:endParaRPr>
          </a:p>
          <a:p>
            <a:pPr lvl="1">
              <a:lnSpc>
                <a:spcPct val="107000"/>
              </a:lnSpc>
            </a:pPr>
            <a:r>
              <a:rPr lang="sl-SI" b="0" dirty="0">
                <a:solidFill>
                  <a:schemeClr val="tx1"/>
                </a:solidFill>
              </a:rPr>
              <a:t>na podlagi opravljene ocene tveganja se samodejno kreira predlog plana</a:t>
            </a:r>
          </a:p>
          <a:p>
            <a:pPr lvl="1">
              <a:lnSpc>
                <a:spcPct val="107000"/>
              </a:lnSpc>
            </a:pPr>
            <a:r>
              <a:rPr lang="sl-SI" b="0" dirty="0">
                <a:solidFill>
                  <a:schemeClr val="tx1"/>
                </a:solidFill>
              </a:rPr>
              <a:t>dolgoročno in letno načrtovanje</a:t>
            </a:r>
            <a:endParaRPr lang="en-US" b="0" dirty="0">
              <a:solidFill>
                <a:schemeClr val="tx1"/>
              </a:solidFill>
            </a:endParaRPr>
          </a:p>
          <a:p>
            <a:pPr lvl="1">
              <a:lnSpc>
                <a:spcPct val="107000"/>
              </a:lnSpc>
            </a:pPr>
            <a:r>
              <a:rPr lang="sl-SI" b="0" dirty="0">
                <a:solidFill>
                  <a:schemeClr val="tx1"/>
                </a:solidFill>
              </a:rPr>
              <a:t>razporejanje revizij</a:t>
            </a:r>
            <a:endParaRPr lang="en-US" b="0" dirty="0">
              <a:solidFill>
                <a:schemeClr val="tx1"/>
              </a:solidFill>
            </a:endParaRPr>
          </a:p>
          <a:p>
            <a:pPr lvl="1">
              <a:lnSpc>
                <a:spcPct val="107000"/>
              </a:lnSpc>
            </a:pPr>
            <a:r>
              <a:rPr lang="sl-SI" b="0" dirty="0">
                <a:solidFill>
                  <a:schemeClr val="tx1"/>
                </a:solidFill>
              </a:rPr>
              <a:t>načrtovanje virov</a:t>
            </a:r>
            <a:r>
              <a:rPr lang="en-US" b="0" dirty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107000"/>
              </a:lnSpc>
            </a:pPr>
            <a:r>
              <a:rPr lang="sl-SI" b="0" dirty="0">
                <a:solidFill>
                  <a:schemeClr val="tx1"/>
                </a:solidFill>
              </a:rPr>
              <a:t>zgodovina dolgoročnega in letnega načrtovanja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039F1DB1-4086-4930-9355-6DEED3E79C73}"/>
              </a:ext>
            </a:extLst>
          </p:cNvPr>
          <p:cNvSpPr txBox="1"/>
          <p:nvPr/>
        </p:nvSpPr>
        <p:spPr>
          <a:xfrm>
            <a:off x="6029647" y="2507424"/>
            <a:ext cx="5434764" cy="10427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285750" indent="-285750">
              <a:buClr>
                <a:srgbClr val="990033"/>
              </a:buClr>
              <a:buFont typeface="Wingdings" panose="05000000000000000000" pitchFamily="2" charset="2"/>
              <a:buChar char="q"/>
              <a:defRPr sz="1300"/>
            </a:lvl1pPr>
            <a:lvl2pPr marL="742950" lvl="1" indent="-285750">
              <a:buClr>
                <a:srgbClr val="990033"/>
              </a:buClr>
              <a:buFont typeface="Wingdings" panose="05000000000000000000" pitchFamily="2" charset="2"/>
              <a:buChar char="§"/>
              <a:defRPr sz="1300" b="1">
                <a:ea typeface="Times New Roman" panose="02020603050405020304" pitchFamily="18" charset="0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lnSpc>
                <a:spcPct val="107000"/>
              </a:lnSpc>
              <a:buNone/>
            </a:pPr>
            <a:r>
              <a:rPr lang="sl-SI" sz="1250" b="1" dirty="0">
                <a:solidFill>
                  <a:schemeClr val="tx1"/>
                </a:solidFill>
              </a:rPr>
              <a:t>Dolgoročno načrtovanje</a:t>
            </a:r>
            <a:r>
              <a:rPr lang="en-US" sz="1250" dirty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107000"/>
              </a:lnSpc>
            </a:pPr>
            <a:r>
              <a:rPr lang="sl-SI" sz="1250" b="0" dirty="0">
                <a:solidFill>
                  <a:schemeClr val="tx1"/>
                </a:solidFill>
              </a:rPr>
              <a:t>Elementi revizijskega okolja po letih prikazani glede na tveganja</a:t>
            </a:r>
            <a:endParaRPr lang="en-US" sz="1250" b="0" dirty="0">
              <a:solidFill>
                <a:schemeClr val="tx1"/>
              </a:solidFill>
            </a:endParaRPr>
          </a:p>
          <a:p>
            <a:pPr lvl="1">
              <a:lnSpc>
                <a:spcPct val="107000"/>
              </a:lnSpc>
            </a:pPr>
            <a:r>
              <a:rPr lang="sl-SI" sz="1250" b="0" dirty="0">
                <a:solidFill>
                  <a:schemeClr val="tx1"/>
                </a:solidFill>
              </a:rPr>
              <a:t>Obvezne revizije</a:t>
            </a:r>
            <a:endParaRPr lang="en-US" sz="1250" b="0" dirty="0">
              <a:solidFill>
                <a:schemeClr val="tx1"/>
              </a:solidFill>
            </a:endParaRPr>
          </a:p>
          <a:p>
            <a:pPr lvl="1">
              <a:lnSpc>
                <a:spcPct val="107000"/>
              </a:lnSpc>
            </a:pPr>
            <a:r>
              <a:rPr lang="sl-SI" sz="1250" b="0" dirty="0">
                <a:solidFill>
                  <a:schemeClr val="tx1"/>
                </a:solidFill>
              </a:rPr>
              <a:t>Virov</a:t>
            </a:r>
            <a:r>
              <a:rPr lang="sl-SI" sz="1200" b="0" dirty="0">
                <a:solidFill>
                  <a:schemeClr val="tx1"/>
                </a:solidFill>
              </a:rPr>
              <a:t>,….</a:t>
            </a:r>
            <a:endParaRPr lang="en-US" sz="1250" b="0" dirty="0">
              <a:solidFill>
                <a:schemeClr val="tx1"/>
              </a:solidFill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02BFA87B-090E-47D5-927E-E0D9C52F4D1A}"/>
              </a:ext>
            </a:extLst>
          </p:cNvPr>
          <p:cNvSpPr txBox="1"/>
          <p:nvPr/>
        </p:nvSpPr>
        <p:spPr>
          <a:xfrm>
            <a:off x="6029646" y="3605361"/>
            <a:ext cx="5393754" cy="11951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285750" indent="-285750">
              <a:buClr>
                <a:srgbClr val="990033"/>
              </a:buClr>
              <a:buFont typeface="Wingdings" panose="05000000000000000000" pitchFamily="2" charset="2"/>
              <a:buChar char="q"/>
              <a:defRPr sz="1300"/>
            </a:lvl1pPr>
            <a:lvl2pPr marL="742950" lvl="1" indent="-285750">
              <a:buClr>
                <a:srgbClr val="990033"/>
              </a:buClr>
              <a:buFont typeface="Wingdings" panose="05000000000000000000" pitchFamily="2" charset="2"/>
              <a:buChar char="§"/>
              <a:defRPr sz="1300" b="1">
                <a:ea typeface="Times New Roman" panose="02020603050405020304" pitchFamily="18" charset="0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lnSpc>
                <a:spcPct val="107000"/>
              </a:lnSpc>
              <a:buNone/>
            </a:pPr>
            <a:r>
              <a:rPr lang="sl-SI" sz="1250" b="1" dirty="0">
                <a:solidFill>
                  <a:schemeClr val="tx1"/>
                </a:solidFill>
              </a:rPr>
              <a:t>Letno načrtovanje</a:t>
            </a:r>
            <a:r>
              <a:rPr lang="en-US" sz="1250" b="1" dirty="0">
                <a:solidFill>
                  <a:schemeClr val="tx1"/>
                </a:solidFill>
              </a:rPr>
              <a:t> Planning</a:t>
            </a:r>
            <a:r>
              <a:rPr lang="en-US" sz="1250" dirty="0">
                <a:solidFill>
                  <a:schemeClr val="tx1"/>
                </a:solidFill>
              </a:rPr>
              <a:t>  </a:t>
            </a:r>
          </a:p>
          <a:p>
            <a:pPr lvl="1">
              <a:lnSpc>
                <a:spcPct val="107000"/>
              </a:lnSpc>
            </a:pPr>
            <a:r>
              <a:rPr lang="sl-SI" sz="1250" b="0" dirty="0">
                <a:solidFill>
                  <a:schemeClr val="tx1"/>
                </a:solidFill>
              </a:rPr>
              <a:t>Primerjava načrtovanih in prostih kapacitet</a:t>
            </a:r>
            <a:r>
              <a:rPr lang="en-US" sz="1250" b="0" dirty="0">
                <a:solidFill>
                  <a:schemeClr val="tx1"/>
                </a:solidFill>
              </a:rPr>
              <a:t>   </a:t>
            </a:r>
          </a:p>
          <a:p>
            <a:pPr lvl="1">
              <a:lnSpc>
                <a:spcPct val="107000"/>
              </a:lnSpc>
            </a:pPr>
            <a:r>
              <a:rPr lang="sl-SI" sz="1250" b="0" dirty="0">
                <a:solidFill>
                  <a:schemeClr val="tx1"/>
                </a:solidFill>
              </a:rPr>
              <a:t>Določitev kapacitet revizorjev in revizijskih enot</a:t>
            </a:r>
            <a:r>
              <a:rPr lang="en-US" sz="1250" b="0" dirty="0">
                <a:solidFill>
                  <a:schemeClr val="tx1"/>
                </a:solidFill>
              </a:rPr>
              <a:t>  </a:t>
            </a:r>
          </a:p>
          <a:p>
            <a:pPr lvl="1">
              <a:lnSpc>
                <a:spcPct val="107000"/>
              </a:lnSpc>
            </a:pPr>
            <a:r>
              <a:rPr lang="sl-SI" sz="1250" b="0" dirty="0">
                <a:solidFill>
                  <a:schemeClr val="tx1"/>
                </a:solidFill>
              </a:rPr>
              <a:t>Načrtovanje kapacitet</a:t>
            </a:r>
            <a:endParaRPr lang="en-US" sz="1250" b="0" dirty="0">
              <a:solidFill>
                <a:schemeClr val="tx1"/>
              </a:solidFill>
            </a:endParaRPr>
          </a:p>
          <a:p>
            <a:pPr lvl="1">
              <a:lnSpc>
                <a:spcPct val="107000"/>
              </a:lnSpc>
            </a:pPr>
            <a:r>
              <a:rPr lang="sl-SI" sz="1250" b="0" dirty="0">
                <a:solidFill>
                  <a:schemeClr val="tx1"/>
                </a:solidFill>
              </a:rPr>
              <a:t>Ciljna</a:t>
            </a:r>
            <a:r>
              <a:rPr lang="en-US" sz="1250" b="0" dirty="0">
                <a:solidFill>
                  <a:schemeClr val="tx1"/>
                </a:solidFill>
              </a:rPr>
              <a:t>/</a:t>
            </a:r>
            <a:r>
              <a:rPr lang="sl-SI" sz="1250" b="0" dirty="0">
                <a:solidFill>
                  <a:schemeClr val="tx1"/>
                </a:solidFill>
              </a:rPr>
              <a:t>dejanska primerjava</a:t>
            </a:r>
            <a:endParaRPr lang="en-US" sz="1250" b="0" dirty="0">
              <a:solidFill>
                <a:schemeClr val="tx1"/>
              </a:solidFill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3648ADE0-4011-47BA-BC7E-5EAB593C85D8}"/>
              </a:ext>
            </a:extLst>
          </p:cNvPr>
          <p:cNvSpPr txBox="1"/>
          <p:nvPr/>
        </p:nvSpPr>
        <p:spPr>
          <a:xfrm>
            <a:off x="6039479" y="4869661"/>
            <a:ext cx="5434764" cy="128677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285750" indent="-285750">
              <a:buClr>
                <a:srgbClr val="990033"/>
              </a:buClr>
              <a:buFont typeface="Wingdings" panose="05000000000000000000" pitchFamily="2" charset="2"/>
              <a:buChar char="q"/>
              <a:defRPr sz="1300"/>
            </a:lvl1pPr>
            <a:lvl2pPr marL="742950" lvl="1" indent="-285750">
              <a:buClr>
                <a:srgbClr val="990033"/>
              </a:buClr>
              <a:buFont typeface="Wingdings" panose="05000000000000000000" pitchFamily="2" charset="2"/>
              <a:buChar char="§"/>
              <a:defRPr sz="1300" b="1">
                <a:ea typeface="Times New Roman" panose="02020603050405020304" pitchFamily="18" charset="0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lnSpc>
                <a:spcPct val="107000"/>
              </a:lnSpc>
              <a:buNone/>
            </a:pPr>
            <a:endParaRPr lang="sl-SI" sz="800" b="1" dirty="0">
              <a:solidFill>
                <a:schemeClr val="tx1"/>
              </a:solidFill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sl-SI" sz="1250" b="1" dirty="0">
                <a:solidFill>
                  <a:schemeClr val="tx1"/>
                </a:solidFill>
              </a:rPr>
              <a:t>Načrtovanje virov/kapacitet</a:t>
            </a:r>
            <a:r>
              <a:rPr lang="en-US" sz="1250" dirty="0">
                <a:solidFill>
                  <a:schemeClr val="tx1"/>
                </a:solidFill>
              </a:rPr>
              <a:t>  </a:t>
            </a:r>
          </a:p>
          <a:p>
            <a:pPr lvl="1">
              <a:lnSpc>
                <a:spcPct val="107000"/>
              </a:lnSpc>
            </a:pPr>
            <a:r>
              <a:rPr lang="sl-SI" sz="1250" b="0" dirty="0">
                <a:solidFill>
                  <a:schemeClr val="tx1"/>
                </a:solidFill>
              </a:rPr>
              <a:t>Sestave revizijskih ekip</a:t>
            </a:r>
            <a:r>
              <a:rPr lang="en-US" sz="1250" b="0" dirty="0">
                <a:solidFill>
                  <a:schemeClr val="tx1"/>
                </a:solidFill>
              </a:rPr>
              <a:t>  </a:t>
            </a:r>
          </a:p>
          <a:p>
            <a:pPr lvl="1">
              <a:lnSpc>
                <a:spcPct val="107000"/>
              </a:lnSpc>
            </a:pPr>
            <a:r>
              <a:rPr lang="sl-SI" sz="1250" b="0" dirty="0">
                <a:solidFill>
                  <a:schemeClr val="tx1"/>
                </a:solidFill>
              </a:rPr>
              <a:t>Razporejanje</a:t>
            </a:r>
            <a:endParaRPr lang="en-US" sz="1250" b="0" dirty="0">
              <a:solidFill>
                <a:schemeClr val="tx1"/>
              </a:solidFill>
            </a:endParaRPr>
          </a:p>
          <a:p>
            <a:pPr lvl="1">
              <a:lnSpc>
                <a:spcPct val="107000"/>
              </a:lnSpc>
            </a:pPr>
            <a:r>
              <a:rPr lang="sl-SI" sz="1250" b="0" dirty="0">
                <a:solidFill>
                  <a:schemeClr val="tx1"/>
                </a:solidFill>
              </a:rPr>
              <a:t>Koledar razpoložljivosti (načrtovane naloge, počitnice, usposabljanje,..</a:t>
            </a:r>
            <a:endParaRPr lang="en-US" sz="1250" b="0" dirty="0">
              <a:solidFill>
                <a:schemeClr val="tx1"/>
              </a:solidFill>
            </a:endParaRPr>
          </a:p>
          <a:p>
            <a:pPr lvl="1">
              <a:lnSpc>
                <a:spcPct val="107000"/>
              </a:lnSpc>
            </a:pPr>
            <a:r>
              <a:rPr lang="sl-SI" sz="1250" b="0" dirty="0">
                <a:solidFill>
                  <a:schemeClr val="tx1"/>
                </a:solidFill>
              </a:rPr>
              <a:t>Samodejno upoštevanje razpoložljivosti</a:t>
            </a:r>
            <a:endParaRPr lang="en-US" sz="1250" b="0" dirty="0">
              <a:solidFill>
                <a:schemeClr val="tx1"/>
              </a:solidFill>
            </a:endParaRPr>
          </a:p>
        </p:txBody>
      </p:sp>
      <p:cxnSp>
        <p:nvCxnSpPr>
          <p:cNvPr id="4" name="Connettore a gomito 3">
            <a:extLst>
              <a:ext uri="{FF2B5EF4-FFF2-40B4-BE49-F238E27FC236}">
                <a16:creationId xmlns:a16="http://schemas.microsoft.com/office/drawing/2014/main" id="{036A2490-6DCE-40AC-AFAB-9E69696F2E25}"/>
              </a:ext>
            </a:extLst>
          </p:cNvPr>
          <p:cNvCxnSpPr>
            <a:cxnSpLocks/>
            <a:stCxn id="26" idx="3"/>
            <a:endCxn id="28" idx="1"/>
          </p:cNvCxnSpPr>
          <p:nvPr/>
        </p:nvCxnSpPr>
        <p:spPr>
          <a:xfrm flipV="1">
            <a:off x="5658466" y="3028784"/>
            <a:ext cx="371181" cy="124308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a gomito 8">
            <a:extLst>
              <a:ext uri="{FF2B5EF4-FFF2-40B4-BE49-F238E27FC236}">
                <a16:creationId xmlns:a16="http://schemas.microsoft.com/office/drawing/2014/main" id="{031A496B-1093-4BCD-A9A1-0B11441F6EC0}"/>
              </a:ext>
            </a:extLst>
          </p:cNvPr>
          <p:cNvCxnSpPr>
            <a:cxnSpLocks/>
            <a:stCxn id="26" idx="3"/>
            <a:endCxn id="29" idx="1"/>
          </p:cNvCxnSpPr>
          <p:nvPr/>
        </p:nvCxnSpPr>
        <p:spPr>
          <a:xfrm flipV="1">
            <a:off x="5658466" y="4202921"/>
            <a:ext cx="371180" cy="6894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a gomito 10">
            <a:extLst>
              <a:ext uri="{FF2B5EF4-FFF2-40B4-BE49-F238E27FC236}">
                <a16:creationId xmlns:a16="http://schemas.microsoft.com/office/drawing/2014/main" id="{FC6122B9-E2A9-49DB-903C-56CE809AAEBF}"/>
              </a:ext>
            </a:extLst>
          </p:cNvPr>
          <p:cNvCxnSpPr>
            <a:cxnSpLocks/>
            <a:stCxn id="26" idx="3"/>
            <a:endCxn id="31" idx="1"/>
          </p:cNvCxnSpPr>
          <p:nvPr/>
        </p:nvCxnSpPr>
        <p:spPr>
          <a:xfrm>
            <a:off x="5658466" y="4271866"/>
            <a:ext cx="381013" cy="124118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85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157655" y="107022"/>
            <a:ext cx="11098924" cy="5991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3000" dirty="0">
                <a:solidFill>
                  <a:srgbClr val="990033"/>
                </a:solidFill>
              </a:rPr>
              <a:t>IT rešitev za upravljanje revizije</a:t>
            </a:r>
            <a:r>
              <a:rPr lang="en-US" sz="3000" dirty="0">
                <a:solidFill>
                  <a:srgbClr val="990033"/>
                </a:solidFill>
              </a:rPr>
              <a:t>:</a:t>
            </a:r>
            <a:r>
              <a:rPr lang="sl-SI" sz="3000" dirty="0">
                <a:solidFill>
                  <a:srgbClr val="990033"/>
                </a:solidFill>
              </a:rPr>
              <a:t> Priprava in Izvedba </a:t>
            </a:r>
            <a:endParaRPr lang="en-US" sz="3000" dirty="0">
              <a:solidFill>
                <a:srgbClr val="990033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11464412" y="6408601"/>
            <a:ext cx="449827" cy="449399"/>
          </a:xfrm>
        </p:spPr>
        <p:txBody>
          <a:bodyPr/>
          <a:lstStyle/>
          <a:p>
            <a:fld id="{2F4B0330-0229-45DC-95BA-D05DDF000420}" type="slidenum">
              <a:rPr lang="it-IT" smtClean="0">
                <a:solidFill>
                  <a:schemeClr val="bg1"/>
                </a:solidFill>
              </a:rPr>
              <a:t>5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60A3FB1-8622-457F-919D-224CA8310D1C}"/>
              </a:ext>
            </a:extLst>
          </p:cNvPr>
          <p:cNvSpPr txBox="1"/>
          <p:nvPr/>
        </p:nvSpPr>
        <p:spPr>
          <a:xfrm>
            <a:off x="548148" y="1945791"/>
            <a:ext cx="5120150" cy="216409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285750" indent="-285750">
              <a:buClr>
                <a:srgbClr val="990033"/>
              </a:buClr>
              <a:buFont typeface="Wingdings" panose="05000000000000000000" pitchFamily="2" charset="2"/>
              <a:buChar char="q"/>
              <a:defRPr sz="1300"/>
            </a:lvl1pPr>
            <a:lvl2pPr marL="742950" lvl="1" indent="-285750">
              <a:buClr>
                <a:srgbClr val="990033"/>
              </a:buClr>
              <a:buFont typeface="Wingdings" panose="05000000000000000000" pitchFamily="2" charset="2"/>
              <a:buChar char="§"/>
              <a:defRPr sz="1300" b="1">
                <a:ea typeface="Times New Roman" panose="02020603050405020304" pitchFamily="18" charset="0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sl-SI" sz="1500" b="1" dirty="0">
                <a:solidFill>
                  <a:schemeClr val="tx1"/>
                </a:solidFill>
              </a:rPr>
              <a:t>Priprava revizije</a:t>
            </a:r>
            <a:endParaRPr lang="en-US" sz="1500" b="1" dirty="0">
              <a:solidFill>
                <a:schemeClr val="tx1"/>
              </a:solidFill>
            </a:endParaRPr>
          </a:p>
          <a:p>
            <a:pPr lvl="1">
              <a:lnSpc>
                <a:spcPct val="107000"/>
              </a:lnSpc>
            </a:pPr>
            <a:r>
              <a:rPr lang="sl-SI" b="0" dirty="0">
                <a:solidFill>
                  <a:schemeClr val="tx1"/>
                </a:solidFill>
              </a:rPr>
              <a:t>Specifikacija revizijske vsebine in pristopa</a:t>
            </a:r>
          </a:p>
          <a:p>
            <a:pPr lvl="1">
              <a:lnSpc>
                <a:spcPct val="107000"/>
              </a:lnSpc>
            </a:pPr>
            <a:r>
              <a:rPr lang="sl-SI" b="0" dirty="0">
                <a:solidFill>
                  <a:schemeClr val="tx1"/>
                </a:solidFill>
              </a:rPr>
              <a:t>Določitev revizijskih postopkov in strukture (revizijski program, koncept, smernice in kontrolni list)</a:t>
            </a:r>
          </a:p>
          <a:p>
            <a:pPr lvl="1">
              <a:lnSpc>
                <a:spcPct val="107000"/>
              </a:lnSpc>
            </a:pPr>
            <a:r>
              <a:rPr lang="sl-SI" b="0" dirty="0">
                <a:solidFill>
                  <a:schemeClr val="tx1"/>
                </a:solidFill>
              </a:rPr>
              <a:t>Porazdelitev nalog revizijski ekipi glede (glede na znanje ekipe)</a:t>
            </a:r>
          </a:p>
          <a:p>
            <a:pPr lvl="1">
              <a:lnSpc>
                <a:spcPct val="107000"/>
              </a:lnSpc>
            </a:pPr>
            <a:r>
              <a:rPr lang="sl-SI" b="0" dirty="0" err="1">
                <a:solidFill>
                  <a:schemeClr val="tx1"/>
                </a:solidFill>
              </a:rPr>
              <a:t>Follow</a:t>
            </a:r>
            <a:r>
              <a:rPr lang="sl-SI" b="0" dirty="0">
                <a:solidFill>
                  <a:schemeClr val="tx1"/>
                </a:solidFill>
              </a:rPr>
              <a:t>-up revizij (spremljava priporočil)</a:t>
            </a:r>
          </a:p>
          <a:p>
            <a:pPr lvl="1">
              <a:lnSpc>
                <a:spcPct val="107000"/>
              </a:lnSpc>
            </a:pPr>
            <a:r>
              <a:rPr lang="sl-SI" b="0" dirty="0">
                <a:solidFill>
                  <a:schemeClr val="tx1"/>
                </a:solidFill>
              </a:rPr>
              <a:t>Najava revizije</a:t>
            </a:r>
            <a:endParaRPr lang="en-US" b="0" dirty="0">
              <a:solidFill>
                <a:schemeClr val="tx1"/>
              </a:solidFill>
            </a:endParaRPr>
          </a:p>
          <a:p>
            <a:pPr lvl="1">
              <a:lnSpc>
                <a:spcPct val="107000"/>
              </a:lnSpc>
            </a:pPr>
            <a:r>
              <a:rPr lang="en-US" b="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7FADC0CD-E5C4-4001-A18A-78407B3CB731}"/>
              </a:ext>
            </a:extLst>
          </p:cNvPr>
          <p:cNvSpPr/>
          <p:nvPr/>
        </p:nvSpPr>
        <p:spPr>
          <a:xfrm>
            <a:off x="548147" y="5541344"/>
            <a:ext cx="10601649" cy="529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1"/>
                </a:solidFill>
              </a:rPr>
              <a:t>Revizijske postopke in kontrolne liste ni potrebno vsakič na novo formirati</a:t>
            </a:r>
            <a:r>
              <a:rPr lang="en-US" dirty="0">
                <a:solidFill>
                  <a:schemeClr val="bg1"/>
                </a:solidFill>
              </a:rPr>
              <a:t>.</a:t>
            </a:r>
            <a:r>
              <a:rPr lang="sl-SI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Med delom na terenu je revizijsko delo sproti dokumentirano.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F74EA02-F613-491B-873D-49B6170F7071}"/>
              </a:ext>
            </a:extLst>
          </p:cNvPr>
          <p:cNvSpPr txBox="1"/>
          <p:nvPr/>
        </p:nvSpPr>
        <p:spPr>
          <a:xfrm>
            <a:off x="6029646" y="1302623"/>
            <a:ext cx="5434765" cy="396746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285750" indent="-285750">
              <a:buClr>
                <a:srgbClr val="990033"/>
              </a:buClr>
              <a:buFont typeface="Wingdings" panose="05000000000000000000" pitchFamily="2" charset="2"/>
              <a:buChar char="q"/>
              <a:defRPr sz="1300"/>
            </a:lvl1pPr>
            <a:lvl2pPr marL="742950" lvl="1" indent="-285750">
              <a:buClr>
                <a:srgbClr val="990033"/>
              </a:buClr>
              <a:buFont typeface="Wingdings" panose="05000000000000000000" pitchFamily="2" charset="2"/>
              <a:buChar char="§"/>
              <a:defRPr sz="1300" b="1">
                <a:ea typeface="Times New Roman" panose="02020603050405020304" pitchFamily="18" charset="0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sl-SI" sz="1500" b="1" dirty="0">
                <a:solidFill>
                  <a:schemeClr val="tx1"/>
                </a:solidFill>
              </a:rPr>
              <a:t>Izvedba revizije in revizijska dokumentacija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endParaRPr lang="sl-SI" sz="1500" b="1" dirty="0">
              <a:solidFill>
                <a:schemeClr val="tx1"/>
              </a:solidFill>
            </a:endParaRPr>
          </a:p>
          <a:p>
            <a:pPr lvl="1">
              <a:lnSpc>
                <a:spcPct val="107000"/>
              </a:lnSpc>
            </a:pPr>
            <a:r>
              <a:rPr lang="sl-SI" b="0" dirty="0">
                <a:solidFill>
                  <a:schemeClr val="tx1"/>
                </a:solidFill>
              </a:rPr>
              <a:t>Dokumentiranje revizijskih postopkov</a:t>
            </a:r>
          </a:p>
          <a:p>
            <a:pPr lvl="1">
              <a:lnSpc>
                <a:spcPct val="107000"/>
              </a:lnSpc>
            </a:pPr>
            <a:r>
              <a:rPr lang="sl-SI" b="0" dirty="0">
                <a:solidFill>
                  <a:schemeClr val="tx1"/>
                </a:solidFill>
              </a:rPr>
              <a:t>Klasifikacija revizijskih postopkov</a:t>
            </a:r>
          </a:p>
          <a:p>
            <a:pPr lvl="1">
              <a:lnSpc>
                <a:spcPct val="107000"/>
              </a:lnSpc>
            </a:pPr>
            <a:r>
              <a:rPr lang="sl-SI" b="0" dirty="0">
                <a:solidFill>
                  <a:schemeClr val="tx1"/>
                </a:solidFill>
              </a:rPr>
              <a:t>Klasifikacija oz. numerični prikaz rezultatov</a:t>
            </a:r>
            <a:endParaRPr lang="en-US" b="0" dirty="0">
              <a:solidFill>
                <a:schemeClr val="tx1"/>
              </a:solidFill>
            </a:endParaRPr>
          </a:p>
          <a:p>
            <a:pPr lvl="1">
              <a:lnSpc>
                <a:spcPct val="107000"/>
              </a:lnSpc>
            </a:pPr>
            <a:r>
              <a:rPr lang="sl-SI" b="0" dirty="0">
                <a:solidFill>
                  <a:schemeClr val="tx1"/>
                </a:solidFill>
              </a:rPr>
              <a:t>Ocena in dokumentiranje rezultatov</a:t>
            </a:r>
            <a:r>
              <a:rPr lang="en-US" b="0" dirty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107000"/>
              </a:lnSpc>
            </a:pPr>
            <a:r>
              <a:rPr lang="sl-SI" b="0" dirty="0">
                <a:solidFill>
                  <a:schemeClr val="tx1"/>
                </a:solidFill>
              </a:rPr>
              <a:t>Vrednotenje in izračun rezultatov</a:t>
            </a:r>
          </a:p>
          <a:p>
            <a:pPr lvl="1">
              <a:lnSpc>
                <a:spcPct val="107000"/>
              </a:lnSpc>
            </a:pPr>
            <a:r>
              <a:rPr lang="sl-SI" b="0" dirty="0">
                <a:solidFill>
                  <a:schemeClr val="tx1"/>
                </a:solidFill>
              </a:rPr>
              <a:t>Pripoznava ugotovitev in popravljalnih ukrepov (priporočil)</a:t>
            </a:r>
          </a:p>
          <a:p>
            <a:pPr lvl="1">
              <a:lnSpc>
                <a:spcPct val="107000"/>
              </a:lnSpc>
            </a:pPr>
            <a:r>
              <a:rPr lang="sl-SI" b="0" dirty="0">
                <a:solidFill>
                  <a:schemeClr val="tx1"/>
                </a:solidFill>
              </a:rPr>
              <a:t>Sklicevanje na ugotovitve, priporočila, revizijske ukrepe in dokumente za lažjo sledljivost rezultatov revizije</a:t>
            </a:r>
          </a:p>
          <a:p>
            <a:pPr lvl="1">
              <a:lnSpc>
                <a:spcPct val="107000"/>
              </a:lnSpc>
            </a:pPr>
            <a:r>
              <a:rPr lang="sl-SI" b="0" dirty="0">
                <a:solidFill>
                  <a:schemeClr val="tx1"/>
                </a:solidFill>
              </a:rPr>
              <a:t>Določitev odgovornih oseb za izvajanje popravljalnih ukrepov</a:t>
            </a:r>
            <a:endParaRPr lang="en-US" b="0" dirty="0">
              <a:solidFill>
                <a:schemeClr val="tx1"/>
              </a:solidFill>
            </a:endParaRPr>
          </a:p>
          <a:p>
            <a:pPr lvl="1">
              <a:lnSpc>
                <a:spcPct val="107000"/>
              </a:lnSpc>
            </a:pPr>
            <a:r>
              <a:rPr lang="sl-SI" b="0" dirty="0">
                <a:solidFill>
                  <a:schemeClr val="tx1"/>
                </a:solidFill>
              </a:rPr>
              <a:t>Pisanje poročila na podlagi vnesenih ugotovitev in popravljalnih ukrepov</a:t>
            </a:r>
          </a:p>
          <a:p>
            <a:pPr lvl="1">
              <a:lnSpc>
                <a:spcPct val="107000"/>
              </a:lnSpc>
            </a:pPr>
            <a:r>
              <a:rPr lang="sl-SI" b="0" dirty="0">
                <a:solidFill>
                  <a:schemeClr val="tx1"/>
                </a:solidFill>
              </a:rPr>
              <a:t>Pregled dela (nadzorna funkcija) in vnos komentarjev na opravljene revizijske postopke, ugotovitve in delovne dokumente </a:t>
            </a:r>
          </a:p>
        </p:txBody>
      </p:sp>
    </p:spTree>
    <p:extLst>
      <p:ext uri="{BB962C8B-B14F-4D97-AF65-F5344CB8AC3E}">
        <p14:creationId xmlns:p14="http://schemas.microsoft.com/office/powerpoint/2010/main" val="1159141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0" y="148072"/>
            <a:ext cx="11816255" cy="5991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3000" dirty="0">
                <a:solidFill>
                  <a:srgbClr val="990033"/>
                </a:solidFill>
              </a:rPr>
              <a:t>IT rešitev za upravljanje revizije</a:t>
            </a:r>
            <a:r>
              <a:rPr lang="en-US" sz="3000" dirty="0">
                <a:solidFill>
                  <a:srgbClr val="990033"/>
                </a:solidFill>
              </a:rPr>
              <a:t>: </a:t>
            </a:r>
            <a:r>
              <a:rPr lang="sl-SI" sz="3000" dirty="0">
                <a:solidFill>
                  <a:srgbClr val="990033"/>
                </a:solidFill>
              </a:rPr>
              <a:t>sledenje, poročanje, upravljanje dokumentov in KPI</a:t>
            </a:r>
            <a:endParaRPr lang="en-US" sz="3000" dirty="0">
              <a:solidFill>
                <a:srgbClr val="990033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11464412" y="6408601"/>
            <a:ext cx="449827" cy="312874"/>
          </a:xfrm>
        </p:spPr>
        <p:txBody>
          <a:bodyPr/>
          <a:lstStyle/>
          <a:p>
            <a:fld id="{2F4B0330-0229-45DC-95BA-D05DDF000420}" type="slidenum">
              <a:rPr lang="it-IT" smtClean="0">
                <a:solidFill>
                  <a:schemeClr val="bg1"/>
                </a:solidFill>
              </a:rPr>
              <a:t>6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60A3FB1-8622-457F-919D-224CA8310D1C}"/>
              </a:ext>
            </a:extLst>
          </p:cNvPr>
          <p:cNvSpPr txBox="1"/>
          <p:nvPr/>
        </p:nvSpPr>
        <p:spPr>
          <a:xfrm>
            <a:off x="548148" y="1040524"/>
            <a:ext cx="5120150" cy="498665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285750" indent="-285750">
              <a:buClr>
                <a:srgbClr val="990033"/>
              </a:buClr>
              <a:buFont typeface="Wingdings" panose="05000000000000000000" pitchFamily="2" charset="2"/>
              <a:buChar char="q"/>
              <a:defRPr sz="1300"/>
            </a:lvl1pPr>
            <a:lvl2pPr marL="742950" lvl="1" indent="-285750">
              <a:buClr>
                <a:srgbClr val="990033"/>
              </a:buClr>
              <a:buFont typeface="Wingdings" panose="05000000000000000000" pitchFamily="2" charset="2"/>
              <a:buChar char="§"/>
              <a:defRPr sz="1300" b="1">
                <a:ea typeface="Times New Roman" panose="02020603050405020304" pitchFamily="18" charset="0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tx1"/>
                </a:solidFill>
              </a:rPr>
              <a:t>Follow-up (</a:t>
            </a:r>
            <a:r>
              <a:rPr lang="sl-SI" sz="1400" b="1" dirty="0">
                <a:solidFill>
                  <a:schemeClr val="tx1"/>
                </a:solidFill>
              </a:rPr>
              <a:t>sledenje priporočilom</a:t>
            </a:r>
            <a:r>
              <a:rPr lang="en-US" sz="1400" b="1" dirty="0">
                <a:solidFill>
                  <a:schemeClr val="tx1"/>
                </a:solidFill>
              </a:rPr>
              <a:t>) </a:t>
            </a:r>
            <a:r>
              <a:rPr lang="sl-SI" sz="1400" b="1" dirty="0">
                <a:solidFill>
                  <a:schemeClr val="tx1"/>
                </a:solidFill>
              </a:rPr>
              <a:t>vključno z zunanjimi </a:t>
            </a:r>
            <a:r>
              <a:rPr lang="en-US" sz="1400" b="1" dirty="0">
                <a:solidFill>
                  <a:schemeClr val="tx1"/>
                </a:solidFill>
              </a:rPr>
              <a:t>(</a:t>
            </a:r>
            <a:r>
              <a:rPr lang="sl-SI" sz="1400" b="1" dirty="0">
                <a:solidFill>
                  <a:schemeClr val="tx1"/>
                </a:solidFill>
              </a:rPr>
              <a:t>npr.</a:t>
            </a:r>
            <a:r>
              <a:rPr lang="en-US" sz="1400" b="1" dirty="0">
                <a:solidFill>
                  <a:schemeClr val="tx1"/>
                </a:solidFill>
              </a:rPr>
              <a:t> ECB)</a:t>
            </a:r>
          </a:p>
          <a:p>
            <a:pPr lvl="1">
              <a:lnSpc>
                <a:spcPct val="107000"/>
              </a:lnSpc>
            </a:pPr>
            <a:r>
              <a:rPr lang="sl-SI" b="0" dirty="0">
                <a:solidFill>
                  <a:schemeClr val="tx1"/>
                </a:solidFill>
              </a:rPr>
              <a:t>Spremljanje in dokumentiranje izvajanja popravljalnih ukrepov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endParaRPr lang="sl-SI" b="0" dirty="0">
              <a:solidFill>
                <a:schemeClr val="tx1"/>
              </a:solidFill>
            </a:endParaRPr>
          </a:p>
          <a:p>
            <a:pPr lvl="1">
              <a:lnSpc>
                <a:spcPct val="107000"/>
              </a:lnSpc>
            </a:pPr>
            <a:r>
              <a:rPr lang="sl-SI" b="0" dirty="0">
                <a:solidFill>
                  <a:schemeClr val="tx1"/>
                </a:solidFill>
              </a:rPr>
              <a:t>Spremljava rokov zapadlosti</a:t>
            </a:r>
            <a:endParaRPr lang="en-US" b="0" dirty="0">
              <a:solidFill>
                <a:schemeClr val="tx1"/>
              </a:solidFill>
            </a:endParaRPr>
          </a:p>
          <a:p>
            <a:pPr lvl="1">
              <a:lnSpc>
                <a:spcPct val="107000"/>
              </a:lnSpc>
            </a:pPr>
            <a:r>
              <a:rPr lang="sl-SI" b="0" dirty="0">
                <a:solidFill>
                  <a:schemeClr val="tx1"/>
                </a:solidFill>
              </a:rPr>
              <a:t>Zgodovina spreminjanja rokov zapadlosti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endParaRPr lang="sl-SI" b="0" dirty="0">
              <a:solidFill>
                <a:schemeClr val="tx1"/>
              </a:solidFill>
            </a:endParaRPr>
          </a:p>
          <a:p>
            <a:pPr lvl="1">
              <a:lnSpc>
                <a:spcPct val="107000"/>
              </a:lnSpc>
            </a:pPr>
            <a:r>
              <a:rPr lang="sl-SI" b="0" dirty="0">
                <a:solidFill>
                  <a:schemeClr val="tx1"/>
                </a:solidFill>
              </a:rPr>
              <a:t>Dokumentiranje odgovorov</a:t>
            </a:r>
          </a:p>
          <a:p>
            <a:pPr lvl="1">
              <a:lnSpc>
                <a:spcPct val="107000"/>
              </a:lnSpc>
            </a:pPr>
            <a:r>
              <a:rPr lang="sl-SI" b="0" dirty="0">
                <a:solidFill>
                  <a:schemeClr val="tx1"/>
                </a:solidFill>
              </a:rPr>
              <a:t>Status popravljalnih ukrepov</a:t>
            </a:r>
            <a:endParaRPr lang="en-US" b="0" dirty="0">
              <a:solidFill>
                <a:schemeClr val="tx1"/>
              </a:solidFill>
            </a:endParaRPr>
          </a:p>
          <a:p>
            <a:pPr lvl="1">
              <a:lnSpc>
                <a:spcPct val="107000"/>
              </a:lnSpc>
            </a:pPr>
            <a:r>
              <a:rPr lang="sl-SI" b="0" dirty="0">
                <a:solidFill>
                  <a:schemeClr val="tx1"/>
                </a:solidFill>
              </a:rPr>
              <a:t>Odobritev arhiviranje </a:t>
            </a:r>
          </a:p>
          <a:p>
            <a:pPr lvl="1">
              <a:lnSpc>
                <a:spcPct val="107000"/>
              </a:lnSpc>
            </a:pPr>
            <a:r>
              <a:rPr lang="sl-SI" b="0" dirty="0">
                <a:solidFill>
                  <a:schemeClr val="tx1"/>
                </a:solidFill>
              </a:rPr>
              <a:t>Obveščanje odgovornih oseb preko e-pošte</a:t>
            </a:r>
          </a:p>
          <a:p>
            <a:pPr lvl="1">
              <a:lnSpc>
                <a:spcPct val="107000"/>
              </a:lnSpc>
            </a:pPr>
            <a:r>
              <a:rPr lang="sl-SI" b="0" dirty="0">
                <a:solidFill>
                  <a:schemeClr val="tx1"/>
                </a:solidFill>
              </a:rPr>
              <a:t>Spletni dostop odgovornim osebam za izvedbo</a:t>
            </a:r>
          </a:p>
          <a:p>
            <a:pPr lvl="1">
              <a:lnSpc>
                <a:spcPct val="107000"/>
              </a:lnSpc>
            </a:pPr>
            <a:r>
              <a:rPr lang="sl-SI" b="0" dirty="0">
                <a:solidFill>
                  <a:schemeClr val="tx1"/>
                </a:solidFill>
              </a:rPr>
              <a:t>Hierarhična odgovornost glede na organizacijsko enoto</a:t>
            </a:r>
            <a:endParaRPr lang="en-US" b="0" dirty="0">
              <a:solidFill>
                <a:schemeClr val="tx1"/>
              </a:solidFill>
            </a:endParaRPr>
          </a:p>
          <a:p>
            <a:pPr lvl="1">
              <a:lnSpc>
                <a:spcPct val="107000"/>
              </a:lnSpc>
            </a:pPr>
            <a:r>
              <a:rPr lang="sl-SI" b="0" dirty="0">
                <a:solidFill>
                  <a:schemeClr val="tx1"/>
                </a:solidFill>
              </a:rPr>
              <a:t>Obveščanje odgovornih oseb po e-pošti v primeru implementiranja</a:t>
            </a:r>
          </a:p>
          <a:p>
            <a:pPr lvl="1">
              <a:lnSpc>
                <a:spcPct val="107000"/>
              </a:lnSpc>
            </a:pPr>
            <a:r>
              <a:rPr lang="sl-SI" b="0" dirty="0">
                <a:solidFill>
                  <a:schemeClr val="tx1"/>
                </a:solidFill>
              </a:rPr>
              <a:t>Naložitev dokaznega gradiva </a:t>
            </a:r>
          </a:p>
          <a:p>
            <a:pPr lvl="1">
              <a:lnSpc>
                <a:spcPct val="107000"/>
              </a:lnSpc>
            </a:pPr>
            <a:r>
              <a:rPr lang="sl-SI" b="0" dirty="0">
                <a:solidFill>
                  <a:schemeClr val="tx1"/>
                </a:solidFill>
              </a:rPr>
              <a:t>Pošiljanje obvestil po e-pošti</a:t>
            </a:r>
            <a:endParaRPr lang="en-US" b="0" dirty="0">
              <a:solidFill>
                <a:schemeClr val="tx1"/>
              </a:solidFill>
            </a:endParaRPr>
          </a:p>
          <a:p>
            <a:pPr lvl="1">
              <a:lnSpc>
                <a:spcPct val="107000"/>
              </a:lnSpc>
            </a:pPr>
            <a:r>
              <a:rPr lang="sl-SI" b="0" dirty="0">
                <a:solidFill>
                  <a:schemeClr val="tx1"/>
                </a:solidFill>
              </a:rPr>
              <a:t>Ponovno zahtevati, opomniti ali znova odpreti popravljalni ukrep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endParaRPr lang="sl-SI" b="0" dirty="0">
              <a:solidFill>
                <a:schemeClr val="tx1"/>
              </a:solidFill>
            </a:endParaRPr>
          </a:p>
          <a:p>
            <a:pPr lvl="1">
              <a:lnSpc>
                <a:spcPct val="107000"/>
              </a:lnSpc>
            </a:pPr>
            <a:r>
              <a:rPr lang="sl-SI" b="0" dirty="0">
                <a:solidFill>
                  <a:schemeClr val="tx1"/>
                </a:solidFill>
              </a:rPr>
              <a:t>Sprejeti ali zavrniti nove datume zapadlosti</a:t>
            </a:r>
          </a:p>
          <a:p>
            <a:pPr lvl="1">
              <a:lnSpc>
                <a:spcPct val="107000"/>
              </a:lnSpc>
            </a:pPr>
            <a:r>
              <a:rPr lang="sl-SI" b="0" dirty="0">
                <a:solidFill>
                  <a:schemeClr val="tx1"/>
                </a:solidFill>
              </a:rPr>
              <a:t>Sprejeti ali zavrniti implementacijo popravljalnega ukrepa</a:t>
            </a:r>
            <a:endParaRPr lang="en-US" b="0" dirty="0">
              <a:solidFill>
                <a:schemeClr val="tx1"/>
              </a:solidFill>
            </a:endParaRPr>
          </a:p>
          <a:p>
            <a:pPr lvl="1">
              <a:lnSpc>
                <a:spcPct val="107000"/>
              </a:lnSpc>
            </a:pPr>
            <a:r>
              <a:rPr lang="sl-SI" b="0" dirty="0">
                <a:solidFill>
                  <a:schemeClr val="tx1"/>
                </a:solidFill>
              </a:rPr>
              <a:t>Spremeniti status popravljalnega ukrepa/ugotovitev</a:t>
            </a:r>
          </a:p>
          <a:p>
            <a:pPr lvl="1">
              <a:lnSpc>
                <a:spcPct val="107000"/>
              </a:lnSpc>
            </a:pPr>
            <a:r>
              <a:rPr lang="sl-SI" b="0" dirty="0">
                <a:solidFill>
                  <a:schemeClr val="tx1"/>
                </a:solidFill>
              </a:rPr>
              <a:t>Določitev želenega roka zapadlosti</a:t>
            </a:r>
            <a:endParaRPr lang="en-US" b="0" dirty="0">
              <a:solidFill>
                <a:schemeClr val="tx1"/>
              </a:solidFill>
            </a:endParaRPr>
          </a:p>
          <a:p>
            <a:pPr lvl="1">
              <a:lnSpc>
                <a:spcPct val="107000"/>
              </a:lnSpc>
            </a:pPr>
            <a:r>
              <a:rPr lang="sl-SI" b="0" dirty="0">
                <a:solidFill>
                  <a:schemeClr val="tx1"/>
                </a:solidFill>
              </a:rPr>
              <a:t>Določitev datuma zaključna popravljalnega ukrepa,…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endParaRPr lang="sl-SI" b="0" dirty="0">
              <a:solidFill>
                <a:schemeClr val="tx1"/>
              </a:solidFill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7FADC0CD-E5C4-4001-A18A-78407B3CB731}"/>
              </a:ext>
            </a:extLst>
          </p:cNvPr>
          <p:cNvSpPr/>
          <p:nvPr/>
        </p:nvSpPr>
        <p:spPr>
          <a:xfrm>
            <a:off x="548149" y="6231630"/>
            <a:ext cx="10601648" cy="529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1"/>
                </a:solidFill>
              </a:rPr>
              <a:t>Sledljivost priporočilom je zagotovljena s stalnim spremljanjem in upravljanjem popravljalnih ukrepov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F74EA02-F613-491B-873D-49B6170F7071}"/>
              </a:ext>
            </a:extLst>
          </p:cNvPr>
          <p:cNvSpPr txBox="1"/>
          <p:nvPr/>
        </p:nvSpPr>
        <p:spPr>
          <a:xfrm>
            <a:off x="6029647" y="1184639"/>
            <a:ext cx="5120150" cy="24336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285750" indent="-285750">
              <a:buClr>
                <a:srgbClr val="990033"/>
              </a:buClr>
              <a:buFont typeface="Wingdings" panose="05000000000000000000" pitchFamily="2" charset="2"/>
              <a:buChar char="q"/>
              <a:defRPr sz="1300"/>
            </a:lvl1pPr>
            <a:lvl2pPr marL="742950" lvl="1" indent="-285750">
              <a:buClr>
                <a:srgbClr val="990033"/>
              </a:buClr>
              <a:buFont typeface="Wingdings" panose="05000000000000000000" pitchFamily="2" charset="2"/>
              <a:buChar char="§"/>
              <a:defRPr sz="1300" b="1">
                <a:ea typeface="Times New Roman" panose="02020603050405020304" pitchFamily="18" charset="0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sl-SI" sz="1400" b="1" dirty="0">
                <a:solidFill>
                  <a:schemeClr val="tx1"/>
                </a:solidFill>
              </a:rPr>
              <a:t>Poročila</a:t>
            </a:r>
            <a:r>
              <a:rPr lang="en-US" sz="1400" b="1" dirty="0">
                <a:solidFill>
                  <a:schemeClr val="tx1"/>
                </a:solidFill>
              </a:rPr>
              <a:t>, Anal</a:t>
            </a:r>
            <a:r>
              <a:rPr lang="sl-SI" sz="1400" b="1" dirty="0" err="1">
                <a:solidFill>
                  <a:schemeClr val="tx1"/>
                </a:solidFill>
              </a:rPr>
              <a:t>ize</a:t>
            </a:r>
            <a:r>
              <a:rPr lang="en-US" sz="1400" b="1" dirty="0">
                <a:solidFill>
                  <a:schemeClr val="tx1"/>
                </a:solidFill>
              </a:rPr>
              <a:t>, </a:t>
            </a:r>
            <a:r>
              <a:rPr lang="en-US" sz="1400" b="1" dirty="0" err="1">
                <a:solidFill>
                  <a:schemeClr val="tx1"/>
                </a:solidFill>
              </a:rPr>
              <a:t>Statisti</a:t>
            </a:r>
            <a:r>
              <a:rPr lang="sl-SI" sz="1400" b="1" dirty="0" err="1">
                <a:solidFill>
                  <a:schemeClr val="tx1"/>
                </a:solidFill>
              </a:rPr>
              <a:t>ka</a:t>
            </a:r>
            <a:endParaRPr lang="en-US" sz="1400" b="1" dirty="0">
              <a:solidFill>
                <a:schemeClr val="tx1"/>
              </a:solidFill>
            </a:endParaRPr>
          </a:p>
          <a:p>
            <a:pPr lvl="1">
              <a:lnSpc>
                <a:spcPct val="107000"/>
              </a:lnSpc>
            </a:pPr>
            <a:r>
              <a:rPr lang="sl-SI" b="0" dirty="0">
                <a:solidFill>
                  <a:schemeClr val="tx1"/>
                </a:solidFill>
              </a:rPr>
              <a:t>Popoln nadzor nad pridobivanje in predstavitvijo podatkov</a:t>
            </a:r>
            <a:r>
              <a:rPr lang="en-US" b="0" dirty="0">
                <a:solidFill>
                  <a:schemeClr val="tx1"/>
                </a:solidFill>
              </a:rPr>
              <a:t> (</a:t>
            </a:r>
            <a:r>
              <a:rPr lang="sl-SI" b="0" dirty="0">
                <a:solidFill>
                  <a:schemeClr val="tx1"/>
                </a:solidFill>
              </a:rPr>
              <a:t>tudi zgodovinskih</a:t>
            </a:r>
            <a:r>
              <a:rPr lang="en-US" b="0" dirty="0">
                <a:solidFill>
                  <a:schemeClr val="tx1"/>
                </a:solidFill>
              </a:rPr>
              <a:t>) </a:t>
            </a:r>
            <a:endParaRPr lang="sl-SI" b="0" dirty="0">
              <a:solidFill>
                <a:schemeClr val="tx1"/>
              </a:solidFill>
            </a:endParaRPr>
          </a:p>
          <a:p>
            <a:pPr lvl="1">
              <a:lnSpc>
                <a:spcPct val="107000"/>
              </a:lnSpc>
            </a:pPr>
            <a:r>
              <a:rPr lang="sl-SI" b="0" dirty="0">
                <a:solidFill>
                  <a:schemeClr val="tx1"/>
                </a:solidFill>
              </a:rPr>
              <a:t>Izvoz v </a:t>
            </a:r>
            <a:r>
              <a:rPr lang="sl-SI" b="0" dirty="0" err="1">
                <a:solidFill>
                  <a:schemeClr val="tx1"/>
                </a:solidFill>
              </a:rPr>
              <a:t>excel</a:t>
            </a:r>
            <a:r>
              <a:rPr lang="sl-SI" b="0" dirty="0">
                <a:solidFill>
                  <a:schemeClr val="tx1"/>
                </a:solidFill>
              </a:rPr>
              <a:t> obliki in vnaprej predvidenih oblikah</a:t>
            </a:r>
          </a:p>
          <a:p>
            <a:pPr lvl="1">
              <a:lnSpc>
                <a:spcPct val="107000"/>
              </a:lnSpc>
            </a:pPr>
            <a:r>
              <a:rPr lang="sl-SI" b="0" dirty="0">
                <a:solidFill>
                  <a:schemeClr val="tx1"/>
                </a:solidFill>
              </a:rPr>
              <a:t>Samodejno ustvarjanje poročil</a:t>
            </a:r>
            <a:r>
              <a:rPr lang="en-US" b="0" dirty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107000"/>
              </a:lnSpc>
            </a:pPr>
            <a:r>
              <a:rPr lang="sl-SI" b="0" dirty="0">
                <a:solidFill>
                  <a:schemeClr val="tx1"/>
                </a:solidFill>
              </a:rPr>
              <a:t>Filtriranje in priprava podatkov preko vnaprej določenih posebnih polj</a:t>
            </a:r>
            <a:endParaRPr lang="en-US" b="0" dirty="0">
              <a:solidFill>
                <a:schemeClr val="tx1"/>
              </a:solidFill>
            </a:endParaRPr>
          </a:p>
          <a:p>
            <a:pPr lvl="1">
              <a:lnSpc>
                <a:spcPct val="107000"/>
              </a:lnSpc>
            </a:pPr>
            <a:r>
              <a:rPr lang="sl-SI" b="0" dirty="0" err="1">
                <a:solidFill>
                  <a:schemeClr val="tx1"/>
                </a:solidFill>
              </a:rPr>
              <a:t>Parametrizacija</a:t>
            </a:r>
            <a:r>
              <a:rPr lang="sl-SI" b="0" dirty="0">
                <a:solidFill>
                  <a:schemeClr val="tx1"/>
                </a:solidFill>
              </a:rPr>
              <a:t> poročila</a:t>
            </a:r>
            <a:endParaRPr lang="en-US" b="0" dirty="0">
              <a:solidFill>
                <a:schemeClr val="tx1"/>
              </a:solidFill>
            </a:endParaRPr>
          </a:p>
          <a:p>
            <a:pPr lvl="1">
              <a:lnSpc>
                <a:spcPct val="107000"/>
              </a:lnSpc>
            </a:pPr>
            <a:r>
              <a:rPr lang="en-US" sz="1200" b="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A3B9E68-FC7D-4DBB-8E66-8390B1325669}"/>
              </a:ext>
            </a:extLst>
          </p:cNvPr>
          <p:cNvSpPr txBox="1"/>
          <p:nvPr/>
        </p:nvSpPr>
        <p:spPr>
          <a:xfrm>
            <a:off x="6024730" y="3795111"/>
            <a:ext cx="5120150" cy="501586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285750" indent="-285750">
              <a:buClr>
                <a:srgbClr val="990033"/>
              </a:buClr>
              <a:buFont typeface="Wingdings" panose="05000000000000000000" pitchFamily="2" charset="2"/>
              <a:buChar char="q"/>
              <a:defRPr sz="1300"/>
            </a:lvl1pPr>
            <a:lvl2pPr marL="742950" lvl="1" indent="-285750">
              <a:buClr>
                <a:srgbClr val="990033"/>
              </a:buClr>
              <a:buFont typeface="Wingdings" panose="05000000000000000000" pitchFamily="2" charset="2"/>
              <a:buChar char="§"/>
              <a:defRPr sz="1300" b="1">
                <a:ea typeface="Times New Roman" panose="02020603050405020304" pitchFamily="18" charset="0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sl-SI" sz="1400" b="1" dirty="0">
                <a:solidFill>
                  <a:schemeClr val="tx1"/>
                </a:solidFill>
              </a:rPr>
              <a:t>Upravljanje dokumentov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DA75FAC-0906-4FA7-B58B-1DBA83601D4B}"/>
              </a:ext>
            </a:extLst>
          </p:cNvPr>
          <p:cNvSpPr txBox="1"/>
          <p:nvPr/>
        </p:nvSpPr>
        <p:spPr>
          <a:xfrm>
            <a:off x="6019811" y="4684930"/>
            <a:ext cx="5120150" cy="501586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285750" indent="-285750">
              <a:buClr>
                <a:srgbClr val="990033"/>
              </a:buClr>
              <a:buFont typeface="Wingdings" panose="05000000000000000000" pitchFamily="2" charset="2"/>
              <a:buChar char="q"/>
              <a:defRPr sz="1300"/>
            </a:lvl1pPr>
            <a:lvl2pPr marL="742950" lvl="1" indent="-285750">
              <a:buClr>
                <a:srgbClr val="990033"/>
              </a:buClr>
              <a:buFont typeface="Wingdings" panose="05000000000000000000" pitchFamily="2" charset="2"/>
              <a:buChar char="§"/>
              <a:defRPr sz="1300" b="1">
                <a:ea typeface="Times New Roman" panose="02020603050405020304" pitchFamily="18" charset="0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sl-SI" sz="1400" b="1" dirty="0">
                <a:solidFill>
                  <a:schemeClr val="tx1"/>
                </a:solidFill>
              </a:rPr>
              <a:t>Proces arhiviranja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3627006-8413-472A-A952-271F1B8B1076}"/>
              </a:ext>
            </a:extLst>
          </p:cNvPr>
          <p:cNvSpPr txBox="1"/>
          <p:nvPr/>
        </p:nvSpPr>
        <p:spPr>
          <a:xfrm>
            <a:off x="6024727" y="5545252"/>
            <a:ext cx="5120150" cy="501586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285750" indent="-285750">
              <a:buClr>
                <a:srgbClr val="990033"/>
              </a:buClr>
              <a:buFont typeface="Wingdings" panose="05000000000000000000" pitchFamily="2" charset="2"/>
              <a:buChar char="q"/>
              <a:defRPr sz="1300"/>
            </a:lvl1pPr>
            <a:lvl2pPr marL="742950" lvl="1" indent="-285750">
              <a:buClr>
                <a:srgbClr val="990033"/>
              </a:buClr>
              <a:buFont typeface="Wingdings" panose="05000000000000000000" pitchFamily="2" charset="2"/>
              <a:buChar char="§"/>
              <a:defRPr sz="1300" b="1">
                <a:ea typeface="Times New Roman" panose="02020603050405020304" pitchFamily="18" charset="0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tx1"/>
                </a:solidFill>
              </a:rPr>
              <a:t>KPI</a:t>
            </a:r>
            <a:r>
              <a:rPr lang="sl-SI" sz="1400" b="1" dirty="0">
                <a:solidFill>
                  <a:schemeClr val="tx1"/>
                </a:solidFill>
              </a:rPr>
              <a:t> za Notranjo revizijo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80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8B45DA4-89FC-4F08-A8EC-54EFB92BA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5722" y="6251248"/>
            <a:ext cx="811019" cy="503578"/>
          </a:xfrm>
        </p:spPr>
        <p:txBody>
          <a:bodyPr/>
          <a:lstStyle/>
          <a:p>
            <a:fld id="{2F4B0330-0229-45DC-95BA-D05DDF000420}" type="slidenum">
              <a:rPr lang="it-IT" smtClean="0">
                <a:solidFill>
                  <a:schemeClr val="bg1"/>
                </a:solidFill>
              </a:rPr>
              <a:t>7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004268DE-0CB8-4C0C-A02B-50EF75462640}"/>
              </a:ext>
            </a:extLst>
          </p:cNvPr>
          <p:cNvSpPr txBox="1">
            <a:spLocks/>
          </p:cNvSpPr>
          <p:nvPr/>
        </p:nvSpPr>
        <p:spPr>
          <a:xfrm>
            <a:off x="614081" y="197421"/>
            <a:ext cx="10006782" cy="5991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000" dirty="0">
                <a:solidFill>
                  <a:srgbClr val="990033"/>
                </a:solidFill>
              </a:rPr>
              <a:t>REVIZIJSKO OKOLJE</a:t>
            </a:r>
            <a:endParaRPr lang="en-US" sz="3000" dirty="0">
              <a:solidFill>
                <a:srgbClr val="990033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E41B8F0-1E59-4C30-AD79-98673DE91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81" y="1106424"/>
            <a:ext cx="5090161" cy="464515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B9A1822-3523-4839-8B92-3FD21CD34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793" y="618565"/>
            <a:ext cx="6029125" cy="588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39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AA65BD-DA27-4003-AD1A-84A27DBF8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11" y="356162"/>
            <a:ext cx="10878671" cy="737534"/>
          </a:xfrm>
        </p:spPr>
        <p:txBody>
          <a:bodyPr/>
          <a:lstStyle/>
          <a:p>
            <a:r>
              <a:rPr lang="sl-SI" sz="3000" dirty="0">
                <a:solidFill>
                  <a:srgbClr val="990033"/>
                </a:solidFill>
              </a:rPr>
              <a:t>Planiranje NA OSNOVI DOLOČITVE TVEGANJA</a:t>
            </a:r>
            <a:endParaRPr lang="en-US" dirty="0"/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73A653A9-A6ED-4C32-BE06-E50269E7F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0330-0229-45DC-95BA-D05DDF000420}" type="slidenum">
              <a:rPr lang="it-IT" smtClean="0"/>
              <a:t>8</a:t>
            </a:fld>
            <a:endParaRPr lang="it-IT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89C4F03-1418-4D67-BC81-ECAC8017E9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479"/>
          <a:stretch/>
        </p:blipFill>
        <p:spPr>
          <a:xfrm>
            <a:off x="282389" y="887506"/>
            <a:ext cx="11429551" cy="5489645"/>
          </a:xfrm>
          <a:prstGeom prst="rect">
            <a:avLst/>
          </a:prstGeom>
        </p:spPr>
      </p:pic>
      <p:sp>
        <p:nvSpPr>
          <p:cNvPr id="5" name="Segnaposto numero diapositiva 7">
            <a:extLst>
              <a:ext uri="{FF2B5EF4-FFF2-40B4-BE49-F238E27FC236}">
                <a16:creationId xmlns:a16="http://schemas.microsoft.com/office/drawing/2014/main" id="{9DDDB2EF-9A09-4C03-BBA0-742138BC1DF6}"/>
              </a:ext>
            </a:extLst>
          </p:cNvPr>
          <p:cNvSpPr txBox="1">
            <a:spLocks/>
          </p:cNvSpPr>
          <p:nvPr/>
        </p:nvSpPr>
        <p:spPr>
          <a:xfrm>
            <a:off x="11464412" y="6288425"/>
            <a:ext cx="533147" cy="4330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4B0330-0229-45DC-95BA-D05DDF000420}" type="slidenum">
              <a:rPr lang="it-IT" smtClean="0">
                <a:solidFill>
                  <a:schemeClr val="bg1"/>
                </a:solidFill>
              </a:rPr>
              <a:pPr/>
              <a:t>8</a:t>
            </a:fld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672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C1DAAE-8869-4261-A0A8-1BF70A57C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7534"/>
          </a:xfrm>
        </p:spPr>
        <p:txBody>
          <a:bodyPr/>
          <a:lstStyle/>
          <a:p>
            <a:r>
              <a:rPr lang="sl-SI" sz="3000" dirty="0">
                <a:solidFill>
                  <a:srgbClr val="990033"/>
                </a:solidFill>
              </a:rPr>
              <a:t>OCENA TVEGANJA</a:t>
            </a:r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F933B8D1-1DCB-46DD-A313-6C34BA67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1198" y="6182897"/>
            <a:ext cx="811019" cy="503578"/>
          </a:xfrm>
        </p:spPr>
        <p:txBody>
          <a:bodyPr/>
          <a:lstStyle/>
          <a:p>
            <a:fld id="{2F4B0330-0229-45DC-95BA-D05DDF000420}" type="slidenum">
              <a:rPr lang="it-IT" smtClean="0">
                <a:solidFill>
                  <a:schemeClr val="bg1"/>
                </a:solidFill>
              </a:rPr>
              <a:t>9</a:t>
            </a:fld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C80E9B1-F759-4107-808E-149A29FE5A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000"/>
                    </a14:imgEffect>
                  </a14:imgLayer>
                </a14:imgProps>
              </a:ext>
            </a:extLst>
          </a:blip>
          <a:srcRect t="1" b="47517"/>
          <a:stretch/>
        </p:blipFill>
        <p:spPr>
          <a:xfrm>
            <a:off x="608939" y="1604682"/>
            <a:ext cx="11188614" cy="301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1495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20213</TotalTime>
  <Words>802</Words>
  <Application>Microsoft Office PowerPoint</Application>
  <PresentationFormat>Širokozaslonsko</PresentationFormat>
  <Paragraphs>156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9" baseType="lpstr">
      <vt:lpstr>Arial</vt:lpstr>
      <vt:lpstr>Calibri</vt:lpstr>
      <vt:lpstr>Gill Sans MT</vt:lpstr>
      <vt:lpstr>Wingdings</vt:lpstr>
      <vt:lpstr>Galerija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Planiranje NA OSNOVI DOLOČITVE TVEGANJA</vt:lpstr>
      <vt:lpstr>OCENA TVEGANJA</vt:lpstr>
      <vt:lpstr>DOLGOROČNI REVIZIJSKI NAČRT</vt:lpstr>
      <vt:lpstr>LETNI REVIZIJSKI NAČRT</vt:lpstr>
      <vt:lpstr>PowerPointova predstavitev</vt:lpstr>
      <vt:lpstr>PRIPRAVA POSAMEZNE REVIZIJE</vt:lpstr>
      <vt:lpstr>SEZNAM REVIZIJ V TEKU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Elio Berti</dc:creator>
  <cp:lastModifiedBy>Mojca Šetina (UNP)</cp:lastModifiedBy>
  <cp:revision>1044</cp:revision>
  <dcterms:created xsi:type="dcterms:W3CDTF">2017-04-03T13:58:28Z</dcterms:created>
  <dcterms:modified xsi:type="dcterms:W3CDTF">2021-10-28T10:50:55Z</dcterms:modified>
</cp:coreProperties>
</file>