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846" r:id="rId1"/>
  </p:sldMasterIdLst>
  <p:notesMasterIdLst>
    <p:notesMasterId r:id="rId19"/>
  </p:notesMasterIdLst>
  <p:handoutMasterIdLst>
    <p:handoutMasterId r:id="rId20"/>
  </p:handoutMasterIdLst>
  <p:sldIdLst>
    <p:sldId id="256" r:id="rId2"/>
    <p:sldId id="404" r:id="rId3"/>
    <p:sldId id="427" r:id="rId4"/>
    <p:sldId id="428" r:id="rId5"/>
    <p:sldId id="429" r:id="rId6"/>
    <p:sldId id="430" r:id="rId7"/>
    <p:sldId id="431" r:id="rId8"/>
    <p:sldId id="439" r:id="rId9"/>
    <p:sldId id="433" r:id="rId10"/>
    <p:sldId id="434" r:id="rId11"/>
    <p:sldId id="435" r:id="rId12"/>
    <p:sldId id="438" r:id="rId13"/>
    <p:sldId id="437" r:id="rId14"/>
    <p:sldId id="422" r:id="rId15"/>
    <p:sldId id="426" r:id="rId16"/>
    <p:sldId id="424" r:id="rId17"/>
    <p:sldId id="425" r:id="rId18"/>
  </p:sldIdLst>
  <p:sldSz cx="9144000" cy="6858000" type="screen4x3"/>
  <p:notesSz cx="6797675" cy="9926638"/>
  <p:defaultTextStyle>
    <a:defPPr>
      <a:defRPr lang="sl-SI"/>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404"/>
    <a:srgbClr val="00726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03" autoAdjust="0"/>
  </p:normalViewPr>
  <p:slideViewPr>
    <p:cSldViewPr>
      <p:cViewPr varScale="1">
        <p:scale>
          <a:sx n="124" d="100"/>
          <a:sy n="124" d="100"/>
        </p:scale>
        <p:origin x="1224" y="1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85" d="100"/>
          <a:sy n="85" d="100"/>
        </p:scale>
        <p:origin x="-315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461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sl-SI"/>
          </a:p>
        </p:txBody>
      </p:sp>
      <p:sp>
        <p:nvSpPr>
          <p:cNvPr id="324611"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sl-SI"/>
          </a:p>
        </p:txBody>
      </p:sp>
      <p:sp>
        <p:nvSpPr>
          <p:cNvPr id="32461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sl-SI"/>
          </a:p>
        </p:txBody>
      </p:sp>
      <p:sp>
        <p:nvSpPr>
          <p:cNvPr id="32461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39A6BB8-9480-45A6-90D2-FB8340B881CC}" type="slidenum">
              <a:rPr lang="sl-SI" altLang="sl-SI"/>
              <a:pPr>
                <a:defRPr/>
              </a:pPr>
              <a:t>‹#›</a:t>
            </a:fld>
            <a:endParaRPr lang="sl-SI" altLang="sl-SI"/>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sl-SI"/>
          </a:p>
        </p:txBody>
      </p:sp>
      <p:sp>
        <p:nvSpPr>
          <p:cNvPr id="4099"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sl-SI"/>
          </a:p>
        </p:txBody>
      </p:sp>
      <p:sp>
        <p:nvSpPr>
          <p:cNvPr id="922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noProof="0"/>
              <a:t>Kliknite, če želite urediti sloge besedila matrice</a:t>
            </a:r>
          </a:p>
          <a:p>
            <a:pPr lvl="1"/>
            <a:r>
              <a:rPr lang="sl-SI" noProof="0"/>
              <a:t>Druga raven</a:t>
            </a:r>
          </a:p>
          <a:p>
            <a:pPr lvl="2"/>
            <a:r>
              <a:rPr lang="sl-SI" noProof="0"/>
              <a:t>Tretja raven</a:t>
            </a:r>
          </a:p>
          <a:p>
            <a:pPr lvl="3"/>
            <a:r>
              <a:rPr lang="sl-SI" noProof="0"/>
              <a:t>Četrta raven</a:t>
            </a:r>
          </a:p>
          <a:p>
            <a:pPr lvl="4"/>
            <a:r>
              <a:rPr lang="sl-SI" noProof="0"/>
              <a:t>Peta raven</a:t>
            </a:r>
          </a:p>
        </p:txBody>
      </p:sp>
      <p:sp>
        <p:nvSpPr>
          <p:cNvPr id="4102"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sl-SI"/>
          </a:p>
        </p:txBody>
      </p:sp>
      <p:sp>
        <p:nvSpPr>
          <p:cNvPr id="4103"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8A6FB8B2-85D3-4342-AC7A-F57A22775499}"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značba mesta stranske slike 1"/>
          <p:cNvSpPr>
            <a:spLocks noGrp="1" noRot="1" noChangeAspect="1" noTextEdit="1"/>
          </p:cNvSpPr>
          <p:nvPr>
            <p:ph type="sldImg"/>
          </p:nvPr>
        </p:nvSpPr>
        <p:spPr>
          <a:ln/>
        </p:spPr>
      </p:sp>
      <p:sp>
        <p:nvSpPr>
          <p:cNvPr id="12291"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2292"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1015CCE-8D56-4C8C-938B-4A705ED2398F}" type="slidenum">
              <a:rPr lang="sl-SI" altLang="sl-SI" smtClean="0">
                <a:latin typeface="Arial" panose="020B0604020202020204" pitchFamily="34" charset="0"/>
              </a:rPr>
              <a:pPr/>
              <a:t>1</a:t>
            </a:fld>
            <a:endParaRPr lang="sl-SI" altLang="sl-SI">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dirty="0">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10</a:t>
            </a:fld>
            <a:endParaRPr lang="sl-SI" altLang="sl-SI">
              <a:latin typeface="Arial" panose="020B0604020202020204" pitchFamily="34" charset="0"/>
            </a:endParaRPr>
          </a:p>
        </p:txBody>
      </p:sp>
    </p:spTree>
    <p:extLst>
      <p:ext uri="{BB962C8B-B14F-4D97-AF65-F5344CB8AC3E}">
        <p14:creationId xmlns:p14="http://schemas.microsoft.com/office/powerpoint/2010/main" val="3580727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11</a:t>
            </a:fld>
            <a:endParaRPr lang="sl-SI" altLang="sl-SI">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značba mesta stranske slike 1"/>
          <p:cNvSpPr>
            <a:spLocks noGrp="1" noRot="1" noChangeAspect="1" noTextEdit="1"/>
          </p:cNvSpPr>
          <p:nvPr>
            <p:ph type="sldImg"/>
          </p:nvPr>
        </p:nvSpPr>
        <p:spPr>
          <a:ln/>
        </p:spPr>
      </p:sp>
      <p:sp>
        <p:nvSpPr>
          <p:cNvPr id="1945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946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2002C57-86DC-47CF-BD31-7C6D52E35768}" type="slidenum">
              <a:rPr lang="sl-SI" altLang="sl-SI" smtClean="0">
                <a:latin typeface="Arial" panose="020B0604020202020204" pitchFamily="34" charset="0"/>
              </a:rPr>
              <a:pPr/>
              <a:t>14</a:t>
            </a:fld>
            <a:endParaRPr lang="sl-SI" altLang="sl-SI">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značba mesta stranske slike 1"/>
          <p:cNvSpPr>
            <a:spLocks noGrp="1" noRot="1" noChangeAspect="1" noTextEdit="1"/>
          </p:cNvSpPr>
          <p:nvPr>
            <p:ph type="sldImg"/>
          </p:nvPr>
        </p:nvSpPr>
        <p:spPr>
          <a:ln/>
        </p:spPr>
      </p:sp>
      <p:sp>
        <p:nvSpPr>
          <p:cNvPr id="16387"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6388"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4698B42-D536-47E9-8C53-75855C6F6244}" type="slidenum">
              <a:rPr lang="sl-SI" altLang="sl-SI" smtClean="0">
                <a:latin typeface="Arial" panose="020B0604020202020204" pitchFamily="34" charset="0"/>
              </a:rPr>
              <a:pPr/>
              <a:t>17</a:t>
            </a:fld>
            <a:endParaRPr lang="sl-SI" altLang="sl-SI">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2</a:t>
            </a:fld>
            <a:endParaRPr lang="sl-SI" altLang="sl-SI">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3</a:t>
            </a:fld>
            <a:endParaRPr lang="sl-SI" altLang="sl-SI">
              <a:latin typeface="Arial" panose="020B0604020202020204" pitchFamily="34" charset="0"/>
            </a:endParaRPr>
          </a:p>
        </p:txBody>
      </p:sp>
    </p:spTree>
    <p:extLst>
      <p:ext uri="{BB962C8B-B14F-4D97-AF65-F5344CB8AC3E}">
        <p14:creationId xmlns:p14="http://schemas.microsoft.com/office/powerpoint/2010/main" val="799719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4</a:t>
            </a:fld>
            <a:endParaRPr lang="sl-SI" altLang="sl-SI">
              <a:latin typeface="Arial" panose="020B0604020202020204" pitchFamily="34" charset="0"/>
            </a:endParaRPr>
          </a:p>
        </p:txBody>
      </p:sp>
    </p:spTree>
    <p:extLst>
      <p:ext uri="{BB962C8B-B14F-4D97-AF65-F5344CB8AC3E}">
        <p14:creationId xmlns:p14="http://schemas.microsoft.com/office/powerpoint/2010/main" val="1857326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5</a:t>
            </a:fld>
            <a:endParaRPr lang="sl-SI" altLang="sl-SI">
              <a:latin typeface="Arial" panose="020B0604020202020204" pitchFamily="34" charset="0"/>
            </a:endParaRPr>
          </a:p>
        </p:txBody>
      </p:sp>
    </p:spTree>
    <p:extLst>
      <p:ext uri="{BB962C8B-B14F-4D97-AF65-F5344CB8AC3E}">
        <p14:creationId xmlns:p14="http://schemas.microsoft.com/office/powerpoint/2010/main" val="1272997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6</a:t>
            </a:fld>
            <a:endParaRPr lang="sl-SI" altLang="sl-SI">
              <a:latin typeface="Arial" panose="020B0604020202020204" pitchFamily="34" charset="0"/>
            </a:endParaRPr>
          </a:p>
        </p:txBody>
      </p:sp>
    </p:spTree>
    <p:extLst>
      <p:ext uri="{BB962C8B-B14F-4D97-AF65-F5344CB8AC3E}">
        <p14:creationId xmlns:p14="http://schemas.microsoft.com/office/powerpoint/2010/main" val="946637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7</a:t>
            </a:fld>
            <a:endParaRPr lang="sl-SI" altLang="sl-SI">
              <a:latin typeface="Arial" panose="020B0604020202020204" pitchFamily="34" charset="0"/>
            </a:endParaRPr>
          </a:p>
        </p:txBody>
      </p:sp>
    </p:spTree>
    <p:extLst>
      <p:ext uri="{BB962C8B-B14F-4D97-AF65-F5344CB8AC3E}">
        <p14:creationId xmlns:p14="http://schemas.microsoft.com/office/powerpoint/2010/main" val="430004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dirty="0">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8</a:t>
            </a:fld>
            <a:endParaRPr lang="sl-SI" altLang="sl-SI">
              <a:latin typeface="Arial" panose="020B0604020202020204" pitchFamily="34" charset="0"/>
            </a:endParaRPr>
          </a:p>
        </p:txBody>
      </p:sp>
    </p:spTree>
    <p:extLst>
      <p:ext uri="{BB962C8B-B14F-4D97-AF65-F5344CB8AC3E}">
        <p14:creationId xmlns:p14="http://schemas.microsoft.com/office/powerpoint/2010/main" val="3704803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značba mesta stranske slike 1"/>
          <p:cNvSpPr>
            <a:spLocks noGrp="1" noRot="1" noChangeAspect="1" noTextEdit="1"/>
          </p:cNvSpPr>
          <p:nvPr>
            <p:ph type="sldImg"/>
          </p:nvPr>
        </p:nvSpPr>
        <p:spPr>
          <a:ln/>
        </p:spPr>
      </p:sp>
      <p:sp>
        <p:nvSpPr>
          <p:cNvPr id="14339" name="Označba mesta opomb 2"/>
          <p:cNvSpPr>
            <a:spLocks noGrp="1"/>
          </p:cNvSpPr>
          <p:nvPr>
            <p:ph type="body" idx="1"/>
          </p:nvPr>
        </p:nvSpPr>
        <p:spPr>
          <a:noFill/>
        </p:spPr>
        <p:txBody>
          <a:bodyPr/>
          <a:lstStyle/>
          <a:p>
            <a:endParaRPr lang="sl-SI" altLang="sl-SI">
              <a:latin typeface="Arial" panose="020B0604020202020204" pitchFamily="34" charset="0"/>
            </a:endParaRPr>
          </a:p>
        </p:txBody>
      </p:sp>
      <p:sp>
        <p:nvSpPr>
          <p:cNvPr id="14340" name="Označba mesta številke diapozitiva 3"/>
          <p:cNvSpPr>
            <a:spLocks noGrp="1"/>
          </p:cNvSpPr>
          <p:nvPr>
            <p:ph type="sldNum" sz="quarter" idx="5"/>
          </p:nvPr>
        </p:nvSpPr>
        <p:spPr>
          <a:noFill/>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5AEAD0-C799-458E-BB38-5F5C000D5832}" type="slidenum">
              <a:rPr lang="sl-SI" altLang="sl-SI" smtClean="0">
                <a:latin typeface="Arial" panose="020B0604020202020204" pitchFamily="34" charset="0"/>
              </a:rPr>
              <a:pPr/>
              <a:t>9</a:t>
            </a:fld>
            <a:endParaRPr lang="sl-SI" altLang="sl-SI">
              <a:latin typeface="Arial" panose="020B0604020202020204" pitchFamily="34" charset="0"/>
            </a:endParaRPr>
          </a:p>
        </p:txBody>
      </p:sp>
    </p:spTree>
    <p:extLst>
      <p:ext uri="{BB962C8B-B14F-4D97-AF65-F5344CB8AC3E}">
        <p14:creationId xmlns:p14="http://schemas.microsoft.com/office/powerpoint/2010/main" val="19940483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4" name="Pravokotni trikotni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Prostoročno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7" name="Prostoročno 18"/>
            <p:cNvSpPr>
              <a:spLocks/>
            </p:cNvSpPr>
            <p:nvPr/>
          </p:nvSpPr>
          <p:spPr bwMode="auto">
            <a:xfrm>
              <a:off x="35443" y="5135526"/>
              <a:ext cx="9108557"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sl-SI"/>
            </a:p>
          </p:txBody>
        </p:sp>
        <p:sp>
          <p:nvSpPr>
            <p:cNvPr id="8" name="Prostoročno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0" name="Raven povezovalnik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slov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sl-SI"/>
              <a:t>Uredite slog naslova matrice</a:t>
            </a:r>
            <a:endParaRPr lang="en-US"/>
          </a:p>
        </p:txBody>
      </p:sp>
      <p:sp>
        <p:nvSpPr>
          <p:cNvPr id="17" name="Podnaslov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sl-SI"/>
              <a:t>Uredite slog podnaslova matrice</a:t>
            </a:r>
            <a:endParaRPr lang="en-US"/>
          </a:p>
        </p:txBody>
      </p:sp>
      <p:sp>
        <p:nvSpPr>
          <p:cNvPr id="11" name="Ograda datuma 29"/>
          <p:cNvSpPr>
            <a:spLocks noGrp="1"/>
          </p:cNvSpPr>
          <p:nvPr>
            <p:ph type="dt" sz="half" idx="10"/>
          </p:nvPr>
        </p:nvSpPr>
        <p:spPr/>
        <p:txBody>
          <a:bodyPr/>
          <a:lstStyle>
            <a:lvl1pPr>
              <a:defRPr>
                <a:solidFill>
                  <a:srgbClr val="FFFFFF"/>
                </a:solidFill>
              </a:defRPr>
            </a:lvl1pPr>
            <a:extLst/>
          </a:lstStyle>
          <a:p>
            <a:pPr>
              <a:defRPr/>
            </a:pPr>
            <a:endParaRPr lang="sl-SI"/>
          </a:p>
        </p:txBody>
      </p:sp>
      <p:sp>
        <p:nvSpPr>
          <p:cNvPr id="12" name="Ograda noge 18"/>
          <p:cNvSpPr>
            <a:spLocks noGrp="1"/>
          </p:cNvSpPr>
          <p:nvPr>
            <p:ph type="ftr" sz="quarter" idx="11"/>
          </p:nvPr>
        </p:nvSpPr>
        <p:spPr/>
        <p:txBody>
          <a:bodyPr/>
          <a:lstStyle>
            <a:lvl1pPr>
              <a:defRPr>
                <a:solidFill>
                  <a:schemeClr val="accent1">
                    <a:tint val="20000"/>
                  </a:schemeClr>
                </a:solidFill>
              </a:defRPr>
            </a:lvl1pPr>
            <a:extLst/>
          </a:lstStyle>
          <a:p>
            <a:pPr>
              <a:defRPr/>
            </a:pPr>
            <a:endParaRPr lang="sl-SI"/>
          </a:p>
        </p:txBody>
      </p:sp>
      <p:sp>
        <p:nvSpPr>
          <p:cNvPr id="13" name="Ograda številke diapozitiva 26"/>
          <p:cNvSpPr>
            <a:spLocks noGrp="1"/>
          </p:cNvSpPr>
          <p:nvPr>
            <p:ph type="sldNum" sz="quarter" idx="12"/>
          </p:nvPr>
        </p:nvSpPr>
        <p:spPr/>
        <p:txBody>
          <a:bodyPr/>
          <a:lstStyle>
            <a:lvl1pPr>
              <a:defRPr>
                <a:solidFill>
                  <a:srgbClr val="FFFFFF"/>
                </a:solidFill>
              </a:defRPr>
            </a:lvl1pPr>
          </a:lstStyle>
          <a:p>
            <a:pPr>
              <a:defRPr/>
            </a:pPr>
            <a:fld id="{EB4885F9-DDA7-4C5D-B725-216F6887C7B8}" type="slidenum">
              <a:rPr lang="sl-SI" altLang="sl-SI"/>
              <a:pPr>
                <a:defRPr/>
              </a:pPr>
              <a:t>‹#›</a:t>
            </a:fld>
            <a:endParaRPr lang="sl-SI" altLang="sl-SI"/>
          </a:p>
        </p:txBody>
      </p:sp>
    </p:spTree>
    <p:extLst>
      <p:ext uri="{BB962C8B-B14F-4D97-AF65-F5344CB8AC3E}">
        <p14:creationId xmlns:p14="http://schemas.microsoft.com/office/powerpoint/2010/main" val="173269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US"/>
          </a:p>
        </p:txBody>
      </p:sp>
      <p:sp>
        <p:nvSpPr>
          <p:cNvPr id="3" name="Ograda navpičnega besedila 2"/>
          <p:cNvSpPr>
            <a:spLocks noGrp="1"/>
          </p:cNvSpPr>
          <p:nvPr>
            <p:ph type="body" orient="vert" idx="1"/>
          </p:nvPr>
        </p:nvSpPr>
        <p:spPr>
          <a:xfrm>
            <a:off x="457200" y="1481329"/>
            <a:ext cx="8229600" cy="4386071"/>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9"/>
          <p:cNvSpPr>
            <a:spLocks noGrp="1"/>
          </p:cNvSpPr>
          <p:nvPr>
            <p:ph type="dt" sz="half" idx="10"/>
          </p:nvPr>
        </p:nvSpPr>
        <p:spPr/>
        <p:txBody>
          <a:bodyPr/>
          <a:lstStyle>
            <a:lvl1pPr>
              <a:defRPr/>
            </a:lvl1pPr>
          </a:lstStyle>
          <a:p>
            <a:pPr>
              <a:defRPr/>
            </a:pPr>
            <a:endParaRPr lang="sl-SI"/>
          </a:p>
        </p:txBody>
      </p:sp>
      <p:sp>
        <p:nvSpPr>
          <p:cNvPr id="5" name="Ograda noge 21"/>
          <p:cNvSpPr>
            <a:spLocks noGrp="1"/>
          </p:cNvSpPr>
          <p:nvPr>
            <p:ph type="ftr" sz="quarter" idx="11"/>
          </p:nvPr>
        </p:nvSpPr>
        <p:spPr/>
        <p:txBody>
          <a:bodyPr/>
          <a:lstStyle>
            <a:lvl1pPr>
              <a:defRPr/>
            </a:lvl1pPr>
          </a:lstStyle>
          <a:p>
            <a:pPr>
              <a:defRPr/>
            </a:pPr>
            <a:endParaRPr lang="sl-SI"/>
          </a:p>
        </p:txBody>
      </p:sp>
      <p:sp>
        <p:nvSpPr>
          <p:cNvPr id="6" name="Ograda številke diapozitiva 17"/>
          <p:cNvSpPr>
            <a:spLocks noGrp="1"/>
          </p:cNvSpPr>
          <p:nvPr>
            <p:ph type="sldNum" sz="quarter" idx="12"/>
          </p:nvPr>
        </p:nvSpPr>
        <p:spPr/>
        <p:txBody>
          <a:bodyPr/>
          <a:lstStyle>
            <a:lvl1pPr>
              <a:defRPr/>
            </a:lvl1pPr>
          </a:lstStyle>
          <a:p>
            <a:pPr>
              <a:defRPr/>
            </a:pPr>
            <a:fld id="{89E1F1BB-811E-4002-AB37-87E716D4E637}" type="slidenum">
              <a:rPr lang="sl-SI" altLang="sl-SI"/>
              <a:pPr>
                <a:defRPr/>
              </a:pPr>
              <a:t>‹#›</a:t>
            </a:fld>
            <a:endParaRPr lang="sl-SI" altLang="sl-SI"/>
          </a:p>
        </p:txBody>
      </p:sp>
    </p:spTree>
    <p:extLst>
      <p:ext uri="{BB962C8B-B14F-4D97-AF65-F5344CB8AC3E}">
        <p14:creationId xmlns:p14="http://schemas.microsoft.com/office/powerpoint/2010/main" val="997528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844013" y="274640"/>
            <a:ext cx="1777470" cy="5592761"/>
          </a:xfrm>
        </p:spPr>
        <p:txBody>
          <a:bodyPr vert="eaVert"/>
          <a:lstStyle/>
          <a:p>
            <a:r>
              <a:rPr lang="sl-SI"/>
              <a:t>Uredite slog naslova matrice</a:t>
            </a:r>
            <a:endParaRPr lang="en-US"/>
          </a:p>
        </p:txBody>
      </p:sp>
      <p:sp>
        <p:nvSpPr>
          <p:cNvPr id="3" name="Ograda navpičnega besedila 2"/>
          <p:cNvSpPr>
            <a:spLocks noGrp="1"/>
          </p:cNvSpPr>
          <p:nvPr>
            <p:ph type="body" orient="vert" idx="1"/>
          </p:nvPr>
        </p:nvSpPr>
        <p:spPr>
          <a:xfrm>
            <a:off x="457200" y="274641"/>
            <a:ext cx="6324600" cy="5592760"/>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9"/>
          <p:cNvSpPr>
            <a:spLocks noGrp="1"/>
          </p:cNvSpPr>
          <p:nvPr>
            <p:ph type="dt" sz="half" idx="10"/>
          </p:nvPr>
        </p:nvSpPr>
        <p:spPr/>
        <p:txBody>
          <a:bodyPr/>
          <a:lstStyle>
            <a:lvl1pPr>
              <a:defRPr/>
            </a:lvl1pPr>
          </a:lstStyle>
          <a:p>
            <a:pPr>
              <a:defRPr/>
            </a:pPr>
            <a:endParaRPr lang="sl-SI"/>
          </a:p>
        </p:txBody>
      </p:sp>
      <p:sp>
        <p:nvSpPr>
          <p:cNvPr id="5" name="Ograda noge 21"/>
          <p:cNvSpPr>
            <a:spLocks noGrp="1"/>
          </p:cNvSpPr>
          <p:nvPr>
            <p:ph type="ftr" sz="quarter" idx="11"/>
          </p:nvPr>
        </p:nvSpPr>
        <p:spPr/>
        <p:txBody>
          <a:bodyPr/>
          <a:lstStyle>
            <a:lvl1pPr>
              <a:defRPr/>
            </a:lvl1pPr>
          </a:lstStyle>
          <a:p>
            <a:pPr>
              <a:defRPr/>
            </a:pPr>
            <a:endParaRPr lang="sl-SI"/>
          </a:p>
        </p:txBody>
      </p:sp>
      <p:sp>
        <p:nvSpPr>
          <p:cNvPr id="6" name="Ograda številke diapozitiva 17"/>
          <p:cNvSpPr>
            <a:spLocks noGrp="1"/>
          </p:cNvSpPr>
          <p:nvPr>
            <p:ph type="sldNum" sz="quarter" idx="12"/>
          </p:nvPr>
        </p:nvSpPr>
        <p:spPr/>
        <p:txBody>
          <a:bodyPr/>
          <a:lstStyle>
            <a:lvl1pPr>
              <a:defRPr/>
            </a:lvl1pPr>
          </a:lstStyle>
          <a:p>
            <a:pPr>
              <a:defRPr/>
            </a:pPr>
            <a:fld id="{D019F129-11D1-4074-8C33-AFFF20915747}" type="slidenum">
              <a:rPr lang="sl-SI" altLang="sl-SI"/>
              <a:pPr>
                <a:defRPr/>
              </a:pPr>
              <a:t>‹#›</a:t>
            </a:fld>
            <a:endParaRPr lang="sl-SI" altLang="sl-SI"/>
          </a:p>
        </p:txBody>
      </p:sp>
    </p:spTree>
    <p:extLst>
      <p:ext uri="{BB962C8B-B14F-4D97-AF65-F5344CB8AC3E}">
        <p14:creationId xmlns:p14="http://schemas.microsoft.com/office/powerpoint/2010/main" val="56837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3" name="Ograd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Naslov 6"/>
          <p:cNvSpPr>
            <a:spLocks noGrp="1"/>
          </p:cNvSpPr>
          <p:nvPr>
            <p:ph type="title"/>
          </p:nvPr>
        </p:nvSpPr>
        <p:spPr/>
        <p:txBody>
          <a:bodyPr rtlCol="0"/>
          <a:lstStyle/>
          <a:p>
            <a:r>
              <a:rPr lang="sl-SI"/>
              <a:t>Uredite slog naslova matrice</a:t>
            </a:r>
            <a:endParaRPr lang="en-US"/>
          </a:p>
        </p:txBody>
      </p:sp>
      <p:sp>
        <p:nvSpPr>
          <p:cNvPr id="4" name="Ograda datuma 9"/>
          <p:cNvSpPr>
            <a:spLocks noGrp="1"/>
          </p:cNvSpPr>
          <p:nvPr>
            <p:ph type="dt" sz="half" idx="10"/>
          </p:nvPr>
        </p:nvSpPr>
        <p:spPr/>
        <p:txBody>
          <a:bodyPr/>
          <a:lstStyle>
            <a:lvl1pPr>
              <a:defRPr/>
            </a:lvl1pPr>
          </a:lstStyle>
          <a:p>
            <a:pPr>
              <a:defRPr/>
            </a:pPr>
            <a:endParaRPr lang="sl-SI"/>
          </a:p>
        </p:txBody>
      </p:sp>
      <p:sp>
        <p:nvSpPr>
          <p:cNvPr id="5" name="Ograda noge 21"/>
          <p:cNvSpPr>
            <a:spLocks noGrp="1"/>
          </p:cNvSpPr>
          <p:nvPr>
            <p:ph type="ftr" sz="quarter" idx="11"/>
          </p:nvPr>
        </p:nvSpPr>
        <p:spPr/>
        <p:txBody>
          <a:bodyPr/>
          <a:lstStyle>
            <a:lvl1pPr>
              <a:defRPr/>
            </a:lvl1pPr>
          </a:lstStyle>
          <a:p>
            <a:pPr>
              <a:defRPr/>
            </a:pPr>
            <a:endParaRPr lang="sl-SI"/>
          </a:p>
        </p:txBody>
      </p:sp>
      <p:sp>
        <p:nvSpPr>
          <p:cNvPr id="6" name="Ograda številke diapozitiva 17"/>
          <p:cNvSpPr>
            <a:spLocks noGrp="1"/>
          </p:cNvSpPr>
          <p:nvPr>
            <p:ph type="sldNum" sz="quarter" idx="12"/>
          </p:nvPr>
        </p:nvSpPr>
        <p:spPr/>
        <p:txBody>
          <a:bodyPr/>
          <a:lstStyle>
            <a:lvl1pPr>
              <a:defRPr/>
            </a:lvl1pPr>
          </a:lstStyle>
          <a:p>
            <a:pPr>
              <a:defRPr/>
            </a:pPr>
            <a:fld id="{9F69948B-3F4D-4CA8-AA72-9F7CAD38AE06}" type="slidenum">
              <a:rPr lang="sl-SI" altLang="sl-SI"/>
              <a:pPr>
                <a:defRPr/>
              </a:pPr>
              <a:t>‹#›</a:t>
            </a:fld>
            <a:endParaRPr lang="sl-SI" altLang="sl-SI"/>
          </a:p>
        </p:txBody>
      </p:sp>
    </p:spTree>
    <p:extLst>
      <p:ext uri="{BB962C8B-B14F-4D97-AF65-F5344CB8AC3E}">
        <p14:creationId xmlns:p14="http://schemas.microsoft.com/office/powerpoint/2010/main" val="654040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Škarnice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5" name="Škarnice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2" name="Naslov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sl-SI"/>
              <a:t>Uredite slog naslova matrice</a:t>
            </a:r>
            <a:endParaRPr lang="en-US"/>
          </a:p>
        </p:txBody>
      </p:sp>
      <p:sp>
        <p:nvSpPr>
          <p:cNvPr id="3" name="Ograda besedila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sl-SI"/>
              <a:t>Uredite sloge besedila matrice</a:t>
            </a:r>
          </a:p>
        </p:txBody>
      </p:sp>
      <p:sp>
        <p:nvSpPr>
          <p:cNvPr id="6" name="Ograda datuma 3"/>
          <p:cNvSpPr>
            <a:spLocks noGrp="1"/>
          </p:cNvSpPr>
          <p:nvPr>
            <p:ph type="dt" sz="half" idx="10"/>
          </p:nvPr>
        </p:nvSpPr>
        <p:spPr/>
        <p:txBody>
          <a:bodyPr/>
          <a:lstStyle>
            <a:lvl1pPr>
              <a:defRPr/>
            </a:lvl1pPr>
            <a:extLst/>
          </a:lstStyle>
          <a:p>
            <a:pPr>
              <a:defRPr/>
            </a:pPr>
            <a:endParaRPr lang="sl-SI"/>
          </a:p>
        </p:txBody>
      </p:sp>
      <p:sp>
        <p:nvSpPr>
          <p:cNvPr id="7" name="Ograda noge 4"/>
          <p:cNvSpPr>
            <a:spLocks noGrp="1"/>
          </p:cNvSpPr>
          <p:nvPr>
            <p:ph type="ftr" sz="quarter" idx="11"/>
          </p:nvPr>
        </p:nvSpPr>
        <p:spPr/>
        <p:txBody>
          <a:bodyPr/>
          <a:lstStyle>
            <a:lvl1pPr>
              <a:defRPr/>
            </a:lvl1pPr>
            <a:extLst/>
          </a:lstStyle>
          <a:p>
            <a:pPr>
              <a:defRPr/>
            </a:pPr>
            <a:endParaRPr lang="sl-SI"/>
          </a:p>
        </p:txBody>
      </p:sp>
      <p:sp>
        <p:nvSpPr>
          <p:cNvPr id="8" name="Ograda številke diapozitiva 5"/>
          <p:cNvSpPr>
            <a:spLocks noGrp="1"/>
          </p:cNvSpPr>
          <p:nvPr>
            <p:ph type="sldNum" sz="quarter" idx="12"/>
          </p:nvPr>
        </p:nvSpPr>
        <p:spPr/>
        <p:txBody>
          <a:bodyPr/>
          <a:lstStyle>
            <a:lvl1pPr>
              <a:defRPr/>
            </a:lvl1pPr>
          </a:lstStyle>
          <a:p>
            <a:pPr>
              <a:defRPr/>
            </a:pPr>
            <a:fld id="{4908A654-EC9A-486C-BAFB-D1B68D15B8BD}" type="slidenum">
              <a:rPr lang="sl-SI" altLang="sl-SI"/>
              <a:pPr>
                <a:defRPr/>
              </a:pPr>
              <a:t>‹#›</a:t>
            </a:fld>
            <a:endParaRPr lang="sl-SI" altLang="sl-SI"/>
          </a:p>
        </p:txBody>
      </p:sp>
    </p:spTree>
    <p:extLst>
      <p:ext uri="{BB962C8B-B14F-4D97-AF65-F5344CB8AC3E}">
        <p14:creationId xmlns:p14="http://schemas.microsoft.com/office/powerpoint/2010/main" val="23588046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Ograda vsebine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vsebine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8" name="Naslov 7"/>
          <p:cNvSpPr>
            <a:spLocks noGrp="1"/>
          </p:cNvSpPr>
          <p:nvPr>
            <p:ph type="title"/>
          </p:nvPr>
        </p:nvSpPr>
        <p:spPr/>
        <p:txBody>
          <a:bodyPr rtlCol="0"/>
          <a:lstStyle/>
          <a:p>
            <a:r>
              <a:rPr lang="sl-SI"/>
              <a:t>Uredite slog naslova matrice</a:t>
            </a:r>
            <a:endParaRPr lang="en-US"/>
          </a:p>
        </p:txBody>
      </p:sp>
      <p:sp>
        <p:nvSpPr>
          <p:cNvPr id="5" name="Ograda datuma 4"/>
          <p:cNvSpPr>
            <a:spLocks noGrp="1"/>
          </p:cNvSpPr>
          <p:nvPr>
            <p:ph type="dt" sz="half" idx="10"/>
          </p:nvPr>
        </p:nvSpPr>
        <p:spPr/>
        <p:txBody>
          <a:bodyPr/>
          <a:lstStyle>
            <a:lvl1pPr>
              <a:defRPr/>
            </a:lvl1pPr>
            <a:extLst/>
          </a:lstStyle>
          <a:p>
            <a:pPr>
              <a:defRPr/>
            </a:pPr>
            <a:endParaRPr lang="sl-SI"/>
          </a:p>
        </p:txBody>
      </p:sp>
      <p:sp>
        <p:nvSpPr>
          <p:cNvPr id="6" name="Ograda noge 5"/>
          <p:cNvSpPr>
            <a:spLocks noGrp="1"/>
          </p:cNvSpPr>
          <p:nvPr>
            <p:ph type="ftr" sz="quarter" idx="11"/>
          </p:nvPr>
        </p:nvSpPr>
        <p:spPr/>
        <p:txBody>
          <a:bodyPr/>
          <a:lstStyle>
            <a:lvl1pPr>
              <a:defRPr/>
            </a:lvl1pPr>
            <a:extLst/>
          </a:lstStyle>
          <a:p>
            <a:pPr>
              <a:defRPr/>
            </a:pPr>
            <a:endParaRPr lang="sl-SI"/>
          </a:p>
        </p:txBody>
      </p:sp>
      <p:sp>
        <p:nvSpPr>
          <p:cNvPr id="7" name="Ograda številke diapozitiva 6"/>
          <p:cNvSpPr>
            <a:spLocks noGrp="1"/>
          </p:cNvSpPr>
          <p:nvPr>
            <p:ph type="sldNum" sz="quarter" idx="12"/>
          </p:nvPr>
        </p:nvSpPr>
        <p:spPr/>
        <p:txBody>
          <a:bodyPr/>
          <a:lstStyle>
            <a:lvl1pPr>
              <a:defRPr/>
            </a:lvl1pPr>
          </a:lstStyle>
          <a:p>
            <a:pPr>
              <a:defRPr/>
            </a:pPr>
            <a:fld id="{D321E8F7-16C8-4978-8438-8946B20B7A0D}" type="slidenum">
              <a:rPr lang="sl-SI" altLang="sl-SI"/>
              <a:pPr>
                <a:defRPr/>
              </a:pPr>
              <a:t>‹#›</a:t>
            </a:fld>
            <a:endParaRPr lang="sl-SI" altLang="sl-SI"/>
          </a:p>
        </p:txBody>
      </p:sp>
    </p:spTree>
    <p:extLst>
      <p:ext uri="{BB962C8B-B14F-4D97-AF65-F5344CB8AC3E}">
        <p14:creationId xmlns:p14="http://schemas.microsoft.com/office/powerpoint/2010/main" val="343408634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8229600" cy="1143000"/>
          </a:xfrm>
        </p:spPr>
        <p:txBody>
          <a:bodyPr/>
          <a:lstStyle>
            <a:lvl1pPr>
              <a:defRPr/>
            </a:lvl1pPr>
            <a:extLst/>
          </a:lstStyle>
          <a:p>
            <a:r>
              <a:rPr lang="sl-SI"/>
              <a:t>Uredite slog naslova matrice</a:t>
            </a:r>
            <a:endParaRPr lang="en-US"/>
          </a:p>
        </p:txBody>
      </p:sp>
      <p:sp>
        <p:nvSpPr>
          <p:cNvPr id="3" name="Ograda besedila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sl-SI"/>
              <a:t>Uredite sloge besedila matrice</a:t>
            </a:r>
          </a:p>
        </p:txBody>
      </p:sp>
      <p:sp>
        <p:nvSpPr>
          <p:cNvPr id="4" name="Ograda besedila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sl-SI"/>
              <a:t>Uredite sloge besedila matrice</a:t>
            </a:r>
          </a:p>
        </p:txBody>
      </p:sp>
      <p:sp>
        <p:nvSpPr>
          <p:cNvPr id="5" name="Ograda vsebine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6" name="Ograda vsebine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Ograda datuma 6"/>
          <p:cNvSpPr>
            <a:spLocks noGrp="1"/>
          </p:cNvSpPr>
          <p:nvPr>
            <p:ph type="dt" sz="half" idx="10"/>
          </p:nvPr>
        </p:nvSpPr>
        <p:spPr/>
        <p:txBody>
          <a:bodyPr/>
          <a:lstStyle>
            <a:lvl1pPr>
              <a:defRPr/>
            </a:lvl1pPr>
            <a:extLst/>
          </a:lstStyle>
          <a:p>
            <a:pPr>
              <a:defRPr/>
            </a:pPr>
            <a:endParaRPr lang="sl-SI"/>
          </a:p>
        </p:txBody>
      </p:sp>
      <p:sp>
        <p:nvSpPr>
          <p:cNvPr id="8" name="Ograda noge 7"/>
          <p:cNvSpPr>
            <a:spLocks noGrp="1"/>
          </p:cNvSpPr>
          <p:nvPr>
            <p:ph type="ftr" sz="quarter" idx="11"/>
          </p:nvPr>
        </p:nvSpPr>
        <p:spPr/>
        <p:txBody>
          <a:bodyPr/>
          <a:lstStyle>
            <a:lvl1pPr>
              <a:defRPr/>
            </a:lvl1pPr>
            <a:extLst/>
          </a:lstStyle>
          <a:p>
            <a:pPr>
              <a:defRPr/>
            </a:pPr>
            <a:endParaRPr lang="sl-SI"/>
          </a:p>
        </p:txBody>
      </p:sp>
      <p:sp>
        <p:nvSpPr>
          <p:cNvPr id="9" name="Ograda številke diapozitiva 8"/>
          <p:cNvSpPr>
            <a:spLocks noGrp="1"/>
          </p:cNvSpPr>
          <p:nvPr>
            <p:ph type="sldNum" sz="quarter" idx="12"/>
          </p:nvPr>
        </p:nvSpPr>
        <p:spPr/>
        <p:txBody>
          <a:bodyPr/>
          <a:lstStyle>
            <a:lvl1pPr>
              <a:defRPr/>
            </a:lvl1pPr>
          </a:lstStyle>
          <a:p>
            <a:pPr>
              <a:defRPr/>
            </a:pPr>
            <a:fld id="{A5A95F77-0265-4C03-BEFE-63101935C417}" type="slidenum">
              <a:rPr lang="sl-SI" altLang="sl-SI"/>
              <a:pPr>
                <a:defRPr/>
              </a:pPr>
              <a:t>‹#›</a:t>
            </a:fld>
            <a:endParaRPr lang="sl-SI" altLang="sl-SI"/>
          </a:p>
        </p:txBody>
      </p:sp>
    </p:spTree>
    <p:extLst>
      <p:ext uri="{BB962C8B-B14F-4D97-AF65-F5344CB8AC3E}">
        <p14:creationId xmlns:p14="http://schemas.microsoft.com/office/powerpoint/2010/main" val="42885316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Naslov 5"/>
          <p:cNvSpPr>
            <a:spLocks noGrp="1"/>
          </p:cNvSpPr>
          <p:nvPr>
            <p:ph type="title"/>
          </p:nvPr>
        </p:nvSpPr>
        <p:spPr/>
        <p:txBody>
          <a:bodyPr rtlCol="0"/>
          <a:lstStyle/>
          <a:p>
            <a:r>
              <a:rPr lang="sl-SI"/>
              <a:t>Uredite slog naslova matrice</a:t>
            </a:r>
            <a:endParaRPr lang="en-US"/>
          </a:p>
        </p:txBody>
      </p:sp>
      <p:sp>
        <p:nvSpPr>
          <p:cNvPr id="3" name="Ograda datuma 2"/>
          <p:cNvSpPr>
            <a:spLocks noGrp="1"/>
          </p:cNvSpPr>
          <p:nvPr>
            <p:ph type="dt" sz="half" idx="10"/>
          </p:nvPr>
        </p:nvSpPr>
        <p:spPr/>
        <p:txBody>
          <a:bodyPr/>
          <a:lstStyle>
            <a:lvl1pPr>
              <a:defRPr/>
            </a:lvl1pPr>
            <a:extLst/>
          </a:lstStyle>
          <a:p>
            <a:pPr>
              <a:defRPr/>
            </a:pPr>
            <a:endParaRPr lang="sl-SI"/>
          </a:p>
        </p:txBody>
      </p:sp>
      <p:sp>
        <p:nvSpPr>
          <p:cNvPr id="4" name="Ograda noge 3"/>
          <p:cNvSpPr>
            <a:spLocks noGrp="1"/>
          </p:cNvSpPr>
          <p:nvPr>
            <p:ph type="ftr" sz="quarter" idx="11"/>
          </p:nvPr>
        </p:nvSpPr>
        <p:spPr/>
        <p:txBody>
          <a:bodyPr/>
          <a:lstStyle>
            <a:lvl1pPr>
              <a:defRPr/>
            </a:lvl1pPr>
            <a:extLst/>
          </a:lstStyle>
          <a:p>
            <a:pPr>
              <a:defRPr/>
            </a:pPr>
            <a:endParaRPr lang="sl-SI"/>
          </a:p>
        </p:txBody>
      </p:sp>
      <p:sp>
        <p:nvSpPr>
          <p:cNvPr id="5" name="Ograda številke diapozitiva 4"/>
          <p:cNvSpPr>
            <a:spLocks noGrp="1"/>
          </p:cNvSpPr>
          <p:nvPr>
            <p:ph type="sldNum" sz="quarter" idx="12"/>
          </p:nvPr>
        </p:nvSpPr>
        <p:spPr/>
        <p:txBody>
          <a:bodyPr/>
          <a:lstStyle>
            <a:lvl1pPr>
              <a:defRPr/>
            </a:lvl1pPr>
          </a:lstStyle>
          <a:p>
            <a:pPr>
              <a:defRPr/>
            </a:pPr>
            <a:fld id="{D264BE99-0B39-4F84-8C5C-FC1B045F276C}" type="slidenum">
              <a:rPr lang="sl-SI" altLang="sl-SI"/>
              <a:pPr>
                <a:defRPr/>
              </a:pPr>
              <a:t>‹#›</a:t>
            </a:fld>
            <a:endParaRPr lang="sl-SI" altLang="sl-SI"/>
          </a:p>
        </p:txBody>
      </p:sp>
    </p:spTree>
    <p:extLst>
      <p:ext uri="{BB962C8B-B14F-4D97-AF65-F5344CB8AC3E}">
        <p14:creationId xmlns:p14="http://schemas.microsoft.com/office/powerpoint/2010/main" val="3776557058"/>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9"/>
          <p:cNvSpPr>
            <a:spLocks noGrp="1"/>
          </p:cNvSpPr>
          <p:nvPr>
            <p:ph type="dt" sz="half" idx="10"/>
          </p:nvPr>
        </p:nvSpPr>
        <p:spPr/>
        <p:txBody>
          <a:bodyPr/>
          <a:lstStyle>
            <a:lvl1pPr>
              <a:defRPr/>
            </a:lvl1pPr>
          </a:lstStyle>
          <a:p>
            <a:pPr>
              <a:defRPr/>
            </a:pPr>
            <a:endParaRPr lang="sl-SI"/>
          </a:p>
        </p:txBody>
      </p:sp>
      <p:sp>
        <p:nvSpPr>
          <p:cNvPr id="3" name="Ograda noge 21"/>
          <p:cNvSpPr>
            <a:spLocks noGrp="1"/>
          </p:cNvSpPr>
          <p:nvPr>
            <p:ph type="ftr" sz="quarter" idx="11"/>
          </p:nvPr>
        </p:nvSpPr>
        <p:spPr/>
        <p:txBody>
          <a:bodyPr/>
          <a:lstStyle>
            <a:lvl1pPr>
              <a:defRPr/>
            </a:lvl1pPr>
          </a:lstStyle>
          <a:p>
            <a:pPr>
              <a:defRPr/>
            </a:pPr>
            <a:endParaRPr lang="sl-SI"/>
          </a:p>
        </p:txBody>
      </p:sp>
      <p:sp>
        <p:nvSpPr>
          <p:cNvPr id="4" name="Ograda številke diapozitiva 17"/>
          <p:cNvSpPr>
            <a:spLocks noGrp="1"/>
          </p:cNvSpPr>
          <p:nvPr>
            <p:ph type="sldNum" sz="quarter" idx="12"/>
          </p:nvPr>
        </p:nvSpPr>
        <p:spPr/>
        <p:txBody>
          <a:bodyPr/>
          <a:lstStyle>
            <a:lvl1pPr>
              <a:defRPr/>
            </a:lvl1pPr>
          </a:lstStyle>
          <a:p>
            <a:pPr>
              <a:defRPr/>
            </a:pPr>
            <a:fld id="{958FABFE-4932-4C83-BCAB-43766120FDF9}" type="slidenum">
              <a:rPr lang="sl-SI" altLang="sl-SI"/>
              <a:pPr>
                <a:defRPr/>
              </a:pPr>
              <a:t>‹#›</a:t>
            </a:fld>
            <a:endParaRPr lang="sl-SI" altLang="sl-SI"/>
          </a:p>
        </p:txBody>
      </p:sp>
    </p:spTree>
    <p:extLst>
      <p:ext uri="{BB962C8B-B14F-4D97-AF65-F5344CB8AC3E}">
        <p14:creationId xmlns:p14="http://schemas.microsoft.com/office/powerpoint/2010/main" val="4156993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slov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sl-SI"/>
              <a:t>Uredite slog naslova matrice</a:t>
            </a:r>
            <a:endParaRPr lang="en-US"/>
          </a:p>
        </p:txBody>
      </p:sp>
      <p:sp>
        <p:nvSpPr>
          <p:cNvPr id="3" name="Ograda besedila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sl-SI"/>
              <a:t>Uredite sloge besedila matrice</a:t>
            </a:r>
          </a:p>
        </p:txBody>
      </p:sp>
      <p:sp>
        <p:nvSpPr>
          <p:cNvPr id="4" name="Ograda vsebine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4"/>
          <p:cNvSpPr>
            <a:spLocks noGrp="1"/>
          </p:cNvSpPr>
          <p:nvPr>
            <p:ph type="dt" sz="half" idx="10"/>
          </p:nvPr>
        </p:nvSpPr>
        <p:spPr/>
        <p:txBody>
          <a:bodyPr/>
          <a:lstStyle>
            <a:lvl1pPr>
              <a:defRPr/>
            </a:lvl1pPr>
            <a:extLst/>
          </a:lstStyle>
          <a:p>
            <a:pPr>
              <a:defRPr/>
            </a:pPr>
            <a:endParaRPr lang="sl-SI"/>
          </a:p>
        </p:txBody>
      </p:sp>
      <p:sp>
        <p:nvSpPr>
          <p:cNvPr id="6" name="Ograda noge 5"/>
          <p:cNvSpPr>
            <a:spLocks noGrp="1"/>
          </p:cNvSpPr>
          <p:nvPr>
            <p:ph type="ftr" sz="quarter" idx="11"/>
          </p:nvPr>
        </p:nvSpPr>
        <p:spPr/>
        <p:txBody>
          <a:bodyPr/>
          <a:lstStyle>
            <a:lvl1pPr>
              <a:defRPr/>
            </a:lvl1pPr>
            <a:extLst/>
          </a:lstStyle>
          <a:p>
            <a:pPr>
              <a:defRPr/>
            </a:pPr>
            <a:endParaRPr lang="sl-SI"/>
          </a:p>
        </p:txBody>
      </p:sp>
      <p:sp>
        <p:nvSpPr>
          <p:cNvPr id="7" name="Ograda številke diapozitiva 6"/>
          <p:cNvSpPr>
            <a:spLocks noGrp="1"/>
          </p:cNvSpPr>
          <p:nvPr>
            <p:ph type="sldNum" sz="quarter" idx="12"/>
          </p:nvPr>
        </p:nvSpPr>
        <p:spPr/>
        <p:txBody>
          <a:bodyPr/>
          <a:lstStyle>
            <a:lvl1pPr>
              <a:defRPr/>
            </a:lvl1pPr>
          </a:lstStyle>
          <a:p>
            <a:pPr>
              <a:defRPr/>
            </a:pPr>
            <a:fld id="{B4A55428-DABD-4034-95E5-E0F41CC96E07}" type="slidenum">
              <a:rPr lang="sl-SI" altLang="sl-SI"/>
              <a:pPr>
                <a:defRPr/>
              </a:pPr>
              <a:t>‹#›</a:t>
            </a:fld>
            <a:endParaRPr lang="sl-SI" altLang="sl-SI"/>
          </a:p>
        </p:txBody>
      </p:sp>
    </p:spTree>
    <p:extLst>
      <p:ext uri="{BB962C8B-B14F-4D97-AF65-F5344CB8AC3E}">
        <p14:creationId xmlns:p14="http://schemas.microsoft.com/office/powerpoint/2010/main" val="116347155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Prostoročno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6" name="Prostoročno 15"/>
          <p:cNvSpPr>
            <a:spLocks/>
          </p:cNvSpPr>
          <p:nvPr/>
        </p:nvSpPr>
        <p:spPr bwMode="auto">
          <a:xfrm>
            <a:off x="485775" y="5938838"/>
            <a:ext cx="3690938"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sl-SI"/>
          </a:p>
        </p:txBody>
      </p:sp>
      <p:sp>
        <p:nvSpPr>
          <p:cNvPr id="7" name="Pravokotni trikotnik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8" name="Raven povezovalnik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Škarnice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10" name="Škarnice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4" name="Ograda besedila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sl-SI"/>
              <a:t>Uredite sloge besedila matrice</a:t>
            </a:r>
          </a:p>
        </p:txBody>
      </p:sp>
      <p:sp>
        <p:nvSpPr>
          <p:cNvPr id="3" name="Ograda slik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sl-SI" noProof="0"/>
              <a:t>Kliknite ikono, če želite dodati sliko</a:t>
            </a:r>
            <a:endParaRPr lang="en-US" noProof="0" dirty="0"/>
          </a:p>
        </p:txBody>
      </p:sp>
      <p:sp>
        <p:nvSpPr>
          <p:cNvPr id="2" name="Naslov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sl-SI"/>
              <a:t>Uredite slog naslova matrice</a:t>
            </a:r>
            <a:endParaRPr lang="en-US"/>
          </a:p>
        </p:txBody>
      </p:sp>
      <p:sp>
        <p:nvSpPr>
          <p:cNvPr id="11" name="Ograda datuma 4"/>
          <p:cNvSpPr>
            <a:spLocks noGrp="1"/>
          </p:cNvSpPr>
          <p:nvPr>
            <p:ph type="dt" sz="half" idx="10"/>
          </p:nvPr>
        </p:nvSpPr>
        <p:spPr/>
        <p:txBody>
          <a:bodyPr/>
          <a:lstStyle>
            <a:lvl1pPr>
              <a:defRPr>
                <a:solidFill>
                  <a:schemeClr val="tx1"/>
                </a:solidFill>
              </a:defRPr>
            </a:lvl1pPr>
            <a:extLst/>
          </a:lstStyle>
          <a:p>
            <a:pPr>
              <a:defRPr/>
            </a:pPr>
            <a:endParaRPr lang="sl-SI"/>
          </a:p>
        </p:txBody>
      </p:sp>
      <p:sp>
        <p:nvSpPr>
          <p:cNvPr id="12" name="Ograda noge 5"/>
          <p:cNvSpPr>
            <a:spLocks noGrp="1"/>
          </p:cNvSpPr>
          <p:nvPr>
            <p:ph type="ftr" sz="quarter" idx="11"/>
          </p:nvPr>
        </p:nvSpPr>
        <p:spPr/>
        <p:txBody>
          <a:bodyPr/>
          <a:lstStyle>
            <a:lvl1pPr>
              <a:defRPr>
                <a:solidFill>
                  <a:schemeClr val="tx1"/>
                </a:solidFill>
              </a:defRPr>
            </a:lvl1pPr>
            <a:extLst/>
          </a:lstStyle>
          <a:p>
            <a:pPr>
              <a:defRPr/>
            </a:pPr>
            <a:endParaRPr lang="sl-SI"/>
          </a:p>
        </p:txBody>
      </p:sp>
      <p:sp>
        <p:nvSpPr>
          <p:cNvPr id="13" name="Ograda številke diapozitiva 6"/>
          <p:cNvSpPr>
            <a:spLocks noGrp="1"/>
          </p:cNvSpPr>
          <p:nvPr>
            <p:ph type="sldNum" sz="quarter" idx="12"/>
          </p:nvPr>
        </p:nvSpPr>
        <p:spPr/>
        <p:txBody>
          <a:bodyPr/>
          <a:lstStyle>
            <a:lvl1pPr>
              <a:defRPr/>
            </a:lvl1pPr>
          </a:lstStyle>
          <a:p>
            <a:pPr>
              <a:defRPr/>
            </a:pPr>
            <a:fld id="{7ACDE3DC-7562-4F7B-8D2D-E666C5BDA317}" type="slidenum">
              <a:rPr lang="sl-SI" altLang="sl-SI"/>
              <a:pPr>
                <a:defRPr/>
              </a:pPr>
              <a:t>‹#›</a:t>
            </a:fld>
            <a:endParaRPr lang="sl-SI" altLang="sl-SI"/>
          </a:p>
        </p:txBody>
      </p:sp>
    </p:spTree>
    <p:extLst>
      <p:ext uri="{BB962C8B-B14F-4D97-AF65-F5344CB8AC3E}">
        <p14:creationId xmlns:p14="http://schemas.microsoft.com/office/powerpoint/2010/main" val="258152011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Prostoročno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1027" name="Prostoročno 11"/>
          <p:cNvSpPr>
            <a:spLocks/>
          </p:cNvSpPr>
          <p:nvPr/>
        </p:nvSpPr>
        <p:spPr bwMode="auto">
          <a:xfrm>
            <a:off x="485775" y="5938838"/>
            <a:ext cx="3690938"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sl-SI"/>
          </a:p>
        </p:txBody>
      </p:sp>
      <p:sp>
        <p:nvSpPr>
          <p:cNvPr id="14" name="Pravokotni trikotni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5" name="Raven povezovalnik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Ograda naslova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sl-SI"/>
              <a:t>Uredite slog naslova matrice</a:t>
            </a:r>
            <a:endParaRPr lang="en-US"/>
          </a:p>
        </p:txBody>
      </p:sp>
      <p:sp>
        <p:nvSpPr>
          <p:cNvPr id="1033" name="Ograda besedila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Uredite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10" name="Ograda datuma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sl-SI"/>
          </a:p>
        </p:txBody>
      </p:sp>
      <p:sp>
        <p:nvSpPr>
          <p:cNvPr id="22" name="Ograda noge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sl-SI"/>
          </a:p>
        </p:txBody>
      </p:sp>
      <p:sp>
        <p:nvSpPr>
          <p:cNvPr id="18" name="Ograda številke diapozitiva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pPr>
              <a:defRPr/>
            </a:pPr>
            <a:fld id="{BC6259FC-F742-432B-BC77-D2D69B5C1AA6}"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sldLayoutIdLst>
    <p:sldLayoutId id="2147487191" r:id="rId1"/>
    <p:sldLayoutId id="2147487187" r:id="rId2"/>
    <p:sldLayoutId id="2147487192" r:id="rId3"/>
    <p:sldLayoutId id="2147487193" r:id="rId4"/>
    <p:sldLayoutId id="2147487194" r:id="rId5"/>
    <p:sldLayoutId id="2147487195" r:id="rId6"/>
    <p:sldLayoutId id="2147487188" r:id="rId7"/>
    <p:sldLayoutId id="2147487196" r:id="rId8"/>
    <p:sldLayoutId id="2147487197" r:id="rId9"/>
    <p:sldLayoutId id="2147487189" r:id="rId10"/>
    <p:sldLayoutId id="2147487190"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v.si/zbirke/storitve/porocanje-o-izvrsenih-placilih-iz-naslova-pogodb-s-podrocja-javnega-narocanja-prek-portala-ujp-jn-placil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estjnplacila.ujp.gov.s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narocanje.si/"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hyperlink" Target="http://www.enarocanje.s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00113" y="2204864"/>
            <a:ext cx="7772400" cy="1296144"/>
          </a:xfrm>
        </p:spPr>
        <p:txBody>
          <a:bodyPr wrap="square" numCol="1" compatLnSpc="1">
            <a:prstTxWarp prst="textNoShape">
              <a:avLst/>
            </a:prstTxWarp>
            <a:normAutofit fontScale="90000"/>
          </a:bodyPr>
          <a:lstStyle/>
          <a:p>
            <a:pPr algn="ctr" eaLnBrk="1" fontAlgn="auto" hangingPunct="1">
              <a:spcAft>
                <a:spcPts val="0"/>
              </a:spcAft>
              <a:defRPr/>
            </a:pPr>
            <a:r>
              <a:rPr lang="sl-SI" altLang="sl-SI" sz="4400" dirty="0">
                <a:solidFill>
                  <a:schemeClr val="tx1"/>
                </a:solidFill>
                <a:effectLst>
                  <a:outerShdw blurRad="38100" dist="38100" dir="2700000" algn="tl">
                    <a:srgbClr val="000000">
                      <a:alpha val="43137"/>
                    </a:srgbClr>
                  </a:outerShdw>
                </a:effectLst>
                <a:latin typeface="Arial" panose="020B0604020202020204" pitchFamily="34" charset="0"/>
                <a:ea typeface="Lucida Sans Unicode" pitchFamily="34" charset="0"/>
                <a:cs typeface="Arial" panose="020B0604020202020204" pitchFamily="34" charset="0"/>
              </a:rPr>
              <a:t>Projekt Vpeljava naprednih registrov pogodb</a:t>
            </a:r>
          </a:p>
        </p:txBody>
      </p:sp>
      <p:sp>
        <p:nvSpPr>
          <p:cNvPr id="2052" name="Rectangle 4"/>
          <p:cNvSpPr>
            <a:spLocks noChangeArrowheads="1"/>
          </p:cNvSpPr>
          <p:nvPr/>
        </p:nvSpPr>
        <p:spPr bwMode="auto">
          <a:xfrm>
            <a:off x="900113" y="3933825"/>
            <a:ext cx="7272337"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buClr>
                <a:schemeClr val="hlink"/>
              </a:buClr>
              <a:defRPr/>
            </a:pPr>
            <a:endParaRPr lang="sl-SI" sz="2400" b="1" dirty="0">
              <a:effectLst>
                <a:outerShdw blurRad="38100" dist="38100" dir="2700000" algn="tl">
                  <a:srgbClr val="000000"/>
                </a:outerShdw>
              </a:effectLst>
            </a:endParaRPr>
          </a:p>
        </p:txBody>
      </p:sp>
      <p:sp>
        <p:nvSpPr>
          <p:cNvPr id="2053" name="Rectangle 5"/>
          <p:cNvSpPr>
            <a:spLocks noChangeArrowheads="1"/>
          </p:cNvSpPr>
          <p:nvPr/>
        </p:nvSpPr>
        <p:spPr bwMode="auto">
          <a:xfrm>
            <a:off x="323850" y="5876925"/>
            <a:ext cx="8569325"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spcBef>
                <a:spcPct val="20000"/>
              </a:spcBef>
              <a:buClr>
                <a:schemeClr val="hlink"/>
              </a:buClr>
              <a:buSzTx/>
              <a:buFontTx/>
              <a:buNone/>
              <a:defRPr/>
            </a:pPr>
            <a:r>
              <a:rPr lang="sl-SI" altLang="sl-SI" sz="2400" dirty="0">
                <a:effectLst>
                  <a:outerShdw blurRad="38100" dist="38100" dir="2700000" algn="tl">
                    <a:srgbClr val="000000">
                      <a:alpha val="43137"/>
                    </a:srgbClr>
                  </a:outerShdw>
                </a:effectLst>
                <a:latin typeface="Arial" panose="020B0604020202020204" pitchFamily="34" charset="0"/>
                <a:ea typeface="Lucida Sans Unicode" panose="020B0602030504020204" pitchFamily="34" charset="0"/>
                <a:cs typeface="Arial" panose="020B0604020202020204" pitchFamily="34" charset="0"/>
              </a:rPr>
              <a:t>Mitja Medvešček - MJU in </a:t>
            </a:r>
            <a:r>
              <a:rPr lang="sl-SI" altLang="sl-SI" sz="2400">
                <a:effectLst>
                  <a:outerShdw blurRad="38100" dist="38100" dir="2700000" algn="tl">
                    <a:srgbClr val="000000">
                      <a:alpha val="43137"/>
                    </a:srgbClr>
                  </a:outerShdw>
                </a:effectLst>
                <a:latin typeface="Arial" panose="020B0604020202020204" pitchFamily="34" charset="0"/>
                <a:ea typeface="Lucida Sans Unicode" panose="020B0602030504020204" pitchFamily="34" charset="0"/>
                <a:cs typeface="Arial" panose="020B0604020202020204" pitchFamily="34" charset="0"/>
              </a:rPr>
              <a:t>Tina Šinkovec </a:t>
            </a:r>
            <a:r>
              <a:rPr lang="sl-SI" altLang="sl-SI" sz="2400" dirty="0">
                <a:effectLst>
                  <a:outerShdw blurRad="38100" dist="38100" dir="2700000" algn="tl">
                    <a:srgbClr val="000000">
                      <a:alpha val="43137"/>
                    </a:srgbClr>
                  </a:outerShdw>
                </a:effectLst>
                <a:latin typeface="Arial" panose="020B0604020202020204" pitchFamily="34" charset="0"/>
                <a:ea typeface="Lucida Sans Unicode" panose="020B0602030504020204" pitchFamily="34" charset="0"/>
                <a:cs typeface="Arial" panose="020B0604020202020204" pitchFamily="34" charset="0"/>
              </a:rPr>
              <a:t>– UJP</a:t>
            </a:r>
            <a:r>
              <a:rPr lang="sl-SI" altLang="sl-SI" sz="2400">
                <a:effectLst>
                  <a:outerShdw blurRad="38100" dist="38100" dir="2700000" algn="tl">
                    <a:srgbClr val="000000">
                      <a:alpha val="43137"/>
                    </a:srgbClr>
                  </a:outerShdw>
                </a:effectLst>
                <a:latin typeface="Arial" panose="020B0604020202020204" pitchFamily="34" charset="0"/>
                <a:ea typeface="Lucida Sans Unicode" panose="020B0602030504020204" pitchFamily="34" charset="0"/>
                <a:cs typeface="Arial" panose="020B0604020202020204" pitchFamily="34" charset="0"/>
              </a:rPr>
              <a:t>, 4.10.2022</a:t>
            </a:r>
            <a:endParaRPr lang="sl-SI" altLang="sl-SI" sz="2500" dirty="0">
              <a:effectLst>
                <a:outerShdw blurRad="38100" dist="38100" dir="2700000" algn="tl">
                  <a:srgbClr val="000000">
                    <a:alpha val="43137"/>
                  </a:srgbClr>
                </a:outerShdw>
              </a:effectLst>
              <a:latin typeface="Arial" panose="020B0604020202020204" pitchFamily="34" charset="0"/>
              <a:ea typeface="Lucida Sans Unicode" panose="020B0602030504020204" pitchFamily="34" charset="0"/>
              <a:cs typeface="Arial" panose="020B0604020202020204" pitchFamily="34" charset="0"/>
            </a:endParaRPr>
          </a:p>
        </p:txBody>
      </p:sp>
      <p:pic>
        <p:nvPicPr>
          <p:cNvPr id="7"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0376" y="352003"/>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ubtitle 1">
            <a:extLst>
              <a:ext uri="{FF2B5EF4-FFF2-40B4-BE49-F238E27FC236}">
                <a16:creationId xmlns:a16="http://schemas.microsoft.com/office/drawing/2014/main" id="{BB85E6C5-ADB8-4650-B473-0FD4DA7C1609}"/>
              </a:ext>
            </a:extLst>
          </p:cNvPr>
          <p:cNvSpPr>
            <a:spLocks noGrp="1"/>
          </p:cNvSpPr>
          <p:nvPr>
            <p:ph type="subTitle" idx="1"/>
          </p:nvPr>
        </p:nvSpPr>
        <p:spPr/>
        <p:txBody>
          <a:bodyPr/>
          <a:lstStyle/>
          <a:p>
            <a:pPr algn="ctr"/>
            <a:r>
              <a:rPr lang="sl-SI" dirty="0"/>
              <a:t>Predstavitev projekta</a:t>
            </a:r>
            <a:endParaRPr lang="en-US" dirty="0"/>
          </a:p>
        </p:txBody>
      </p:sp>
      <p:pic>
        <p:nvPicPr>
          <p:cNvPr id="4" name="Picture 3" descr="Text&#10;&#10;Description automatically generated">
            <a:extLst>
              <a:ext uri="{FF2B5EF4-FFF2-40B4-BE49-F238E27FC236}">
                <a16:creationId xmlns:a16="http://schemas.microsoft.com/office/drawing/2014/main" id="{31AE247E-C054-4056-AD36-8442848467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49" y="348250"/>
            <a:ext cx="3656099" cy="681038"/>
          </a:xfrm>
          <a:prstGeom prst="rect">
            <a:avLst/>
          </a:prstGeom>
        </p:spPr>
      </p:pic>
    </p:spTree>
  </p:cSld>
  <p:clrMapOvr>
    <a:masterClrMapping/>
  </p:clrMapOvr>
  <p:transition spd="slow">
    <p:blind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9537" indent="0" algn="just">
              <a:buNone/>
              <a:defRPr/>
            </a:pPr>
            <a:endParaRPr lang="sl-SI" sz="1800" dirty="0">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Register pogodb - nadgradnja</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10</a:t>
            </a:fld>
            <a:endParaRPr lang="sl-SI" altLang="sl-SI"/>
          </a:p>
        </p:txBody>
      </p:sp>
      <p:pic>
        <p:nvPicPr>
          <p:cNvPr id="13317" name="Slika 9" descr="Zahtevani standardi evropskih transportnih omrežij | Drugi t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Pregled plačil, ki so bila izvršena po posamezni pogodbi. &#10;Osnovni podatki pogodbe: številko javnega naročila, naziv pogodbe, naročnika, znesek pogodbe, trajanje pogodbe, plačila po pogodbi skupaj.&#10;Posamezna plačila: davčna številka, prejemnik, naziv prejemnika, vsednost v evrih, valuta in datum plačila.&#10;Podatki so predstavljeni v grafu." title="Plačila po pogodbi">
            <a:extLst>
              <a:ext uri="{FF2B5EF4-FFF2-40B4-BE49-F238E27FC236}">
                <a16:creationId xmlns:a16="http://schemas.microsoft.com/office/drawing/2014/main" id="{F289E4F1-11F5-4DF8-B2C6-04669155E091}"/>
              </a:ext>
            </a:extLst>
          </p:cNvPr>
          <p:cNvPicPr>
            <a:picLocks noChangeAspect="1"/>
          </p:cNvPicPr>
          <p:nvPr/>
        </p:nvPicPr>
        <p:blipFill>
          <a:blip r:embed="rId4"/>
          <a:stretch>
            <a:fillRect/>
          </a:stretch>
        </p:blipFill>
        <p:spPr>
          <a:xfrm>
            <a:off x="449179" y="171400"/>
            <a:ext cx="8245642" cy="6858000"/>
          </a:xfrm>
          <a:prstGeom prst="rect">
            <a:avLst/>
          </a:prstGeom>
        </p:spPr>
      </p:pic>
    </p:spTree>
    <p:extLst>
      <p:ext uri="{BB962C8B-B14F-4D97-AF65-F5344CB8AC3E}">
        <p14:creationId xmlns:p14="http://schemas.microsoft.com/office/powerpoint/2010/main" val="3264489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r>
              <a:rPr lang="sl-SI" altLang="sl-SI" sz="2200" dirty="0">
                <a:solidFill>
                  <a:srgbClr val="000000"/>
                </a:solidFill>
                <a:latin typeface="Arial" panose="020B0604020202020204" pitchFamily="34" charset="0"/>
                <a:cs typeface="Arial" panose="020B0604020202020204" pitchFamily="34" charset="0"/>
              </a:rPr>
              <a:t>Skrbnik portala je Uprava Republike Slovenije za javna plačila (UJP). </a:t>
            </a:r>
          </a:p>
          <a:p>
            <a:pPr marL="393700" indent="-285750">
              <a:buClr>
                <a:srgbClr val="2DA2BF"/>
              </a:buClr>
              <a:defRPr/>
            </a:pPr>
            <a:endParaRPr lang="sl-SI" altLang="sl-SI" sz="2200" dirty="0">
              <a:solidFill>
                <a:srgbClr val="000000"/>
              </a:solidFill>
              <a:latin typeface="Arial" panose="020B0604020202020204" pitchFamily="34" charset="0"/>
              <a:cs typeface="Arial" panose="020B0604020202020204" pitchFamily="34" charset="0"/>
            </a:endParaRPr>
          </a:p>
          <a:p>
            <a:pPr>
              <a:defRPr/>
            </a:pPr>
            <a:r>
              <a:rPr lang="sl-SI" altLang="sl-SI" sz="2200" dirty="0">
                <a:solidFill>
                  <a:srgbClr val="000000"/>
                </a:solidFill>
                <a:latin typeface="Arial" panose="020B0604020202020204" pitchFamily="34" charset="0"/>
                <a:cs typeface="Arial" panose="020B0604020202020204" pitchFamily="34" charset="0"/>
              </a:rPr>
              <a:t>namenjen je zavezancem za javno naročanje za pošiljanje mesečnih poročil o realiziranih plačilih iz naslova pogodb sklenjenih v postopkih javnih naročil.</a:t>
            </a:r>
          </a:p>
          <a:p>
            <a:pPr>
              <a:defRPr/>
            </a:pPr>
            <a:endParaRPr lang="sl-SI" altLang="sl-SI" sz="2200" dirty="0">
              <a:solidFill>
                <a:srgbClr val="000000"/>
              </a:solidFill>
              <a:latin typeface="Arial" panose="020B0604020202020204" pitchFamily="34" charset="0"/>
              <a:cs typeface="Arial" panose="020B0604020202020204" pitchFamily="34" charset="0"/>
            </a:endParaRPr>
          </a:p>
          <a:p>
            <a:pPr>
              <a:defRPr/>
            </a:pPr>
            <a:r>
              <a:rPr lang="sl-SI" altLang="sl-SI" sz="2200" dirty="0">
                <a:solidFill>
                  <a:srgbClr val="000000"/>
                </a:solidFill>
                <a:latin typeface="Arial" panose="020B0604020202020204" pitchFamily="34" charset="0"/>
                <a:cs typeface="Arial" panose="020B0604020202020204" pitchFamily="34" charset="0"/>
              </a:rPr>
              <a:t>deluje 24 ur x 7 dni, njegova uporaba je brezplačna.</a:t>
            </a:r>
          </a:p>
          <a:p>
            <a:pPr algn="just">
              <a:defRPr/>
            </a:pPr>
            <a:endParaRPr lang="sl-SI" sz="2200" dirty="0">
              <a:latin typeface="Arial" panose="020B0604020202020204" pitchFamily="34" charset="0"/>
              <a:cs typeface="Arial" panose="020B0604020202020204" pitchFamily="34" charset="0"/>
            </a:endParaRPr>
          </a:p>
          <a:p>
            <a:pPr algn="just">
              <a:defRPr/>
            </a:pPr>
            <a:r>
              <a:rPr lang="sl-SI" sz="2200" dirty="0">
                <a:latin typeface="Arial" panose="020B0604020202020204" pitchFamily="34" charset="0"/>
                <a:cs typeface="Arial" panose="020B0604020202020204" pitchFamily="34" charset="0"/>
              </a:rPr>
              <a:t>Način pošiljanja poročil:</a:t>
            </a:r>
          </a:p>
          <a:p>
            <a:pPr lvl="1">
              <a:defRPr/>
            </a:pPr>
            <a:r>
              <a:rPr lang="sl-SI" sz="2200" dirty="0">
                <a:latin typeface="Arial" panose="020B0604020202020204" pitchFamily="34" charset="0"/>
                <a:cs typeface="Arial" panose="020B0604020202020204" pitchFamily="34" charset="0"/>
              </a:rPr>
              <a:t>ročni vnos </a:t>
            </a:r>
            <a:r>
              <a:rPr lang="en-US" sz="2200" dirty="0">
                <a:latin typeface="Arial" panose="020B0604020202020204" pitchFamily="34" charset="0"/>
                <a:cs typeface="Arial" panose="020B0604020202020204" pitchFamily="34" charset="0"/>
              </a:rPr>
              <a:t>in </a:t>
            </a:r>
            <a:r>
              <a:rPr lang="sl-SI" sz="2200" dirty="0">
                <a:latin typeface="Arial" panose="020B0604020202020204" pitchFamily="34" charset="0"/>
                <a:cs typeface="Arial" panose="020B0604020202020204" pitchFamily="34" charset="0"/>
              </a:rPr>
              <a:t>pošiljanje podatkov o realiziranih plačilih,</a:t>
            </a:r>
          </a:p>
          <a:p>
            <a:pPr lvl="1">
              <a:defRPr/>
            </a:pPr>
            <a:r>
              <a:rPr lang="sl-SI" sz="2200" dirty="0">
                <a:latin typeface="Arial" panose="020B0604020202020204" pitchFamily="34" charset="0"/>
                <a:cs typeface="Arial" panose="020B0604020202020204" pitchFamily="34" charset="0"/>
              </a:rPr>
              <a:t>pošiljanje že pripravljenih podatkov o realiziranih plačilih prek vmesnika B2B.</a:t>
            </a:r>
          </a:p>
          <a:p>
            <a:pPr lvl="1">
              <a:defRPr/>
            </a:pPr>
            <a:endParaRPr lang="sl-SI" sz="800" dirty="0">
              <a:latin typeface="Arial" panose="020B0604020202020204" pitchFamily="34" charset="0"/>
              <a:cs typeface="Arial" panose="020B0604020202020204" pitchFamily="34" charset="0"/>
            </a:endParaRPr>
          </a:p>
          <a:p>
            <a:pPr>
              <a:defRPr/>
            </a:pPr>
            <a:endParaRPr lang="sl-SI" sz="1800" dirty="0">
              <a:latin typeface="Arial" panose="020B0604020202020204" pitchFamily="34" charset="0"/>
              <a:cs typeface="Arial" panose="020B0604020202020204" pitchFamily="34" charset="0"/>
            </a:endParaRPr>
          </a:p>
          <a:p>
            <a:pPr marL="109537" indent="0" algn="just">
              <a:buNone/>
              <a:defRPr/>
            </a:pPr>
            <a:endParaRPr lang="sl-SI" sz="800" dirty="0">
              <a:latin typeface="Arial" panose="020B0604020202020204" pitchFamily="34" charset="0"/>
              <a:cs typeface="Arial" panose="020B0604020202020204" pitchFamily="34" charset="0"/>
            </a:endParaRPr>
          </a:p>
          <a:p>
            <a:pPr marL="109537" indent="0" algn="just">
              <a:buNone/>
              <a:defRPr/>
            </a:pPr>
            <a:endParaRPr lang="sl-SI" sz="1800" dirty="0">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Splošno – portal UJP JN Plačila</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11</a:t>
            </a:fld>
            <a:endParaRPr lang="sl-SI" altLang="sl-SI"/>
          </a:p>
        </p:txBody>
      </p:sp>
      <p:pic>
        <p:nvPicPr>
          <p:cNvPr id="13317"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vsebine 1"/>
          <p:cNvSpPr>
            <a:spLocks noGrp="1"/>
          </p:cNvSpPr>
          <p:nvPr>
            <p:ph idx="1"/>
          </p:nvPr>
        </p:nvSpPr>
        <p:spPr/>
        <p:txBody>
          <a:bodyPr/>
          <a:lstStyle/>
          <a:p>
            <a:pPr algn="just"/>
            <a:endParaRPr lang="sl-SI" sz="2400" dirty="0">
              <a:latin typeface="Arial" panose="020B0604020202020204" pitchFamily="34" charset="0"/>
              <a:cs typeface="Arial" panose="020B0604020202020204" pitchFamily="34" charset="0"/>
            </a:endParaRPr>
          </a:p>
          <a:p>
            <a:pPr algn="just"/>
            <a:r>
              <a:rPr lang="sl-SI" sz="2400" dirty="0">
                <a:latin typeface="Arial" panose="020B0604020202020204" pitchFamily="34" charset="0"/>
                <a:cs typeface="Arial" panose="020B0604020202020204" pitchFamily="34" charset="0"/>
              </a:rPr>
              <a:t>Objavljeni so pogoji poslovanja, navodila za uporabo, dokumentacija vmesnika B2B, pravilnik, vsebinska in tehnična pomoč, dostop do portala UJP JN Plačila in TEST UJP JN Plačila.</a:t>
            </a:r>
            <a:r>
              <a:rPr lang="sl-SI" sz="2400" dirty="0">
                <a:latin typeface="Arial" panose="020B0604020202020204" pitchFamily="34" charset="0"/>
                <a:cs typeface="Arial" panose="020B0604020202020204" pitchFamily="34" charset="0"/>
                <a:hlinkClick r:id="rId2"/>
              </a:rPr>
              <a:t> Poročanje o izvršenih plačilih iz naslova pogodb s področja javnega naročanja prek portala UJP JN Plačila | GOV.SI</a:t>
            </a:r>
            <a:endParaRPr lang="sl-SI" dirty="0"/>
          </a:p>
        </p:txBody>
      </p:sp>
      <p:sp>
        <p:nvSpPr>
          <p:cNvPr id="3" name="Naslov 2"/>
          <p:cNvSpPr>
            <a:spLocks noGrp="1"/>
          </p:cNvSpPr>
          <p:nvPr>
            <p:ph type="title"/>
          </p:nvPr>
        </p:nvSpPr>
        <p:spPr/>
        <p:txBody>
          <a:bodyPr>
            <a:normAutofit/>
          </a:bodyPr>
          <a:lstStyle/>
          <a:p>
            <a:pPr algn="ctr"/>
            <a:r>
              <a:rPr lang="sl-SI" sz="3200" dirty="0">
                <a:solidFill>
                  <a:schemeClr val="bg2">
                    <a:lumMod val="50000"/>
                  </a:schemeClr>
                </a:solidFill>
                <a:latin typeface="Arial" panose="020B0604020202020204" pitchFamily="34" charset="0"/>
                <a:cs typeface="Arial" panose="020B0604020202020204" pitchFamily="34" charset="0"/>
              </a:rPr>
              <a:t>Splošno – portal UJP JN Plačila</a:t>
            </a:r>
            <a:endParaRPr lang="sl-SI" sz="3200" dirty="0"/>
          </a:p>
        </p:txBody>
      </p:sp>
      <p:sp>
        <p:nvSpPr>
          <p:cNvPr id="4" name="Označba mesta številke diapozitiva 3"/>
          <p:cNvSpPr>
            <a:spLocks noGrp="1"/>
          </p:cNvSpPr>
          <p:nvPr>
            <p:ph type="sldNum" sz="quarter" idx="12"/>
          </p:nvPr>
        </p:nvSpPr>
        <p:spPr/>
        <p:txBody>
          <a:bodyPr/>
          <a:lstStyle/>
          <a:p>
            <a:pPr>
              <a:defRPr/>
            </a:pPr>
            <a:fld id="{9F69948B-3F4D-4CA8-AA72-9F7CAD38AE06}" type="slidenum">
              <a:rPr lang="sl-SI" altLang="sl-SI" smtClean="0"/>
              <a:pPr>
                <a:defRPr/>
              </a:pPr>
              <a:t>12</a:t>
            </a:fld>
            <a:endParaRPr lang="sl-SI" altLang="sl-SI"/>
          </a:p>
        </p:txBody>
      </p:sp>
      <p:pic>
        <p:nvPicPr>
          <p:cNvPr id="5"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947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vsebine 1"/>
          <p:cNvSpPr>
            <a:spLocks noGrp="1"/>
          </p:cNvSpPr>
          <p:nvPr>
            <p:ph idx="1"/>
          </p:nvPr>
        </p:nvSpPr>
        <p:spPr>
          <a:xfrm>
            <a:off x="323528" y="1196752"/>
            <a:ext cx="8363272" cy="4810348"/>
          </a:xfrm>
        </p:spPr>
        <p:txBody>
          <a:bodyPr/>
          <a:lstStyle/>
          <a:p>
            <a:pPr marL="109537" indent="0">
              <a:buNone/>
            </a:pPr>
            <a:r>
              <a:rPr lang="sl-SI" sz="1800" b="1" dirty="0">
                <a:latin typeface="Arial" panose="020B0604020202020204" pitchFamily="34" charset="0"/>
                <a:cs typeface="Arial" panose="020B0604020202020204" pitchFamily="34" charset="0"/>
              </a:rPr>
              <a:t>Pravilnik o spremembah in dopolnitvah Pravilnika o objavah pogodb s področja javnega naročanja, koncesij in javno-zasebnih partnerstev (Ur. list RS, št. 53/2022):</a:t>
            </a:r>
          </a:p>
          <a:p>
            <a:pPr marL="109537" indent="0" algn="ctr">
              <a:buNone/>
            </a:pPr>
            <a:r>
              <a:rPr lang="sl-SI" sz="1200" b="1" dirty="0">
                <a:latin typeface="Arial" panose="020B0604020202020204" pitchFamily="34" charset="0"/>
                <a:cs typeface="Arial" panose="020B0604020202020204" pitchFamily="34" charset="0"/>
              </a:rPr>
              <a:t>2. člen</a:t>
            </a:r>
          </a:p>
          <a:p>
            <a:r>
              <a:rPr lang="sl-SI" sz="1400" dirty="0">
                <a:latin typeface="Arial" panose="020B0604020202020204" pitchFamily="34" charset="0"/>
                <a:cs typeface="Arial" panose="020B0604020202020204" pitchFamily="34" charset="0"/>
              </a:rPr>
              <a:t>»(8) Po objavi informacij iz drugega odstavka tega člena zavezanec mesečno sporoča javno dostopne informacije javnega značaja iz pogodbe o izvedbi javnega naročila, ki se nanašajo na plačilne transakcije iz naslova posameznih objavljenih pogodb, tako da do 18. v mesecu za predpretekli mesec sporoči identifikacijske podatke o prejemniku plačila (naziv, davčna številka, naslov: ulica, hišna številka, poštna številka, kraj) ter znesek in datum izvršenega plačila v dobro transakcijskega računa posameznega prejemnika plačila, razen če v posameznem mesecu ni bilo izvršenih plačil. Mesečno poročilo vsebuje tudi druge podatke iz drugega odstavka tega člena.</a:t>
            </a:r>
          </a:p>
          <a:p>
            <a:r>
              <a:rPr lang="sl-SI" sz="1400" dirty="0">
                <a:latin typeface="Arial" panose="020B0604020202020204" pitchFamily="34" charset="0"/>
                <a:cs typeface="Arial" panose="020B0604020202020204" pitchFamily="34" charset="0"/>
              </a:rPr>
              <a:t>(9) Zavezanec mesečno poroča o plačilnih transakcijah iz prejšnjega odstavka prek za to namenjenega portala organa, pristojnega za javna plačila. Organ, pristojen za javna plačila, prejete podatke za namen javne objave in analitične ter druge obdelave posreduje ministrstvu, pristojnemu za javna naročila, ki jih javno objavi na portalu javnih naročil. Organ, pristojen za javna plačila, in ministrstvo, pristojno za javna naročila, medsebojno dogovorita način izmenjave podatkov.«.</a:t>
            </a:r>
          </a:p>
          <a:p>
            <a:pPr marL="109537" indent="0" algn="ctr">
              <a:buNone/>
            </a:pPr>
            <a:r>
              <a:rPr lang="sl-SI" sz="1200" b="1" dirty="0">
                <a:latin typeface="Arial" panose="020B0604020202020204" pitchFamily="34" charset="0"/>
                <a:cs typeface="Arial" panose="020B0604020202020204" pitchFamily="34" charset="0"/>
              </a:rPr>
              <a:t>4. člen (začetek uporabe</a:t>
            </a:r>
            <a:r>
              <a:rPr lang="sl-SI" sz="1400" b="1" dirty="0">
                <a:latin typeface="Arial" panose="020B0604020202020204" pitchFamily="34" charset="0"/>
                <a:cs typeface="Arial" panose="020B0604020202020204" pitchFamily="34" charset="0"/>
              </a:rPr>
              <a:t>)</a:t>
            </a:r>
          </a:p>
          <a:p>
            <a:r>
              <a:rPr lang="sl-SI" sz="1400" dirty="0">
                <a:latin typeface="Arial" panose="020B0604020202020204" pitchFamily="34" charset="0"/>
                <a:cs typeface="Arial" panose="020B0604020202020204" pitchFamily="34" charset="0"/>
              </a:rPr>
              <a:t>Spremenjeni šesti odstavek ter nova osmi in deveti odstavek 3. člena pravilnika se začnejo uporabljati 1. januarja 2023, in sicer za pogodbe o izvedbi javnega naročila, sklenjene od 1. januarja 2023 dalje.</a:t>
            </a:r>
          </a:p>
          <a:p>
            <a:endParaRPr lang="sl-SI" sz="1200" dirty="0">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57200" y="188640"/>
            <a:ext cx="8229600" cy="864096"/>
          </a:xfrm>
        </p:spPr>
        <p:txBody>
          <a:bodyPr>
            <a:noAutofit/>
          </a:bodyPr>
          <a:lstStyle/>
          <a:p>
            <a:pPr algn="ctr"/>
            <a:r>
              <a:rPr lang="sl-SI" sz="3200" dirty="0">
                <a:solidFill>
                  <a:schemeClr val="bg2">
                    <a:lumMod val="50000"/>
                  </a:schemeClr>
                </a:solidFill>
                <a:latin typeface="Arial" panose="020B0604020202020204" pitchFamily="34" charset="0"/>
                <a:cs typeface="Arial" panose="020B0604020202020204" pitchFamily="34" charset="0"/>
              </a:rPr>
              <a:t>Obveznost poročanja</a:t>
            </a:r>
            <a:endParaRPr lang="sl-SI" sz="3200" dirty="0">
              <a:latin typeface="Arial" panose="020B0604020202020204" pitchFamily="34" charset="0"/>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pPr>
              <a:defRPr/>
            </a:pPr>
            <a:fld id="{9F69948B-3F4D-4CA8-AA72-9F7CAD38AE06}" type="slidenum">
              <a:rPr lang="sl-SI" altLang="sl-SI" smtClean="0"/>
              <a:pPr>
                <a:defRPr/>
              </a:pPr>
              <a:t>13</a:t>
            </a:fld>
            <a:endParaRPr lang="sl-SI" altLang="sl-SI"/>
          </a:p>
        </p:txBody>
      </p:sp>
      <p:pic>
        <p:nvPicPr>
          <p:cNvPr id="5" name="Slika 9" title="Logotip - sofinancira evropska unij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9812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grada vsebine 1"/>
          <p:cNvSpPr>
            <a:spLocks noGrp="1"/>
          </p:cNvSpPr>
          <p:nvPr>
            <p:ph idx="1"/>
          </p:nvPr>
        </p:nvSpPr>
        <p:spPr>
          <a:xfrm>
            <a:off x="323528" y="1052735"/>
            <a:ext cx="8363272" cy="5356003"/>
          </a:xfrm>
        </p:spPr>
        <p:txBody>
          <a:bodyPr/>
          <a:lstStyle/>
          <a:p>
            <a:pPr algn="just">
              <a:defRPr/>
            </a:pPr>
            <a:endParaRPr lang="sl-SI" sz="800" dirty="0">
              <a:latin typeface="Arial" panose="020B0604020202020204" pitchFamily="34" charset="0"/>
              <a:cs typeface="Arial" panose="020B0604020202020204" pitchFamily="34" charset="0"/>
            </a:endParaRPr>
          </a:p>
          <a:p>
            <a:pPr marL="109537" indent="0" algn="just">
              <a:buNone/>
              <a:defRPr/>
            </a:pPr>
            <a:endParaRPr lang="sl-SI" sz="800" dirty="0">
              <a:latin typeface="Arial" panose="020B0604020202020204" pitchFamily="34" charset="0"/>
              <a:cs typeface="Arial" panose="020B0604020202020204" pitchFamily="34" charset="0"/>
            </a:endParaRPr>
          </a:p>
          <a:p>
            <a:pPr algn="just">
              <a:defRPr/>
            </a:pPr>
            <a:r>
              <a:rPr lang="sl-SI" sz="1800" dirty="0">
                <a:latin typeface="Arial" panose="020B0604020202020204" pitchFamily="34" charset="0"/>
                <a:cs typeface="Arial" panose="020B0604020202020204" pitchFamily="34" charset="0"/>
              </a:rPr>
              <a:t>Mesečno poročilo vsebuje naslednje podatke:</a:t>
            </a:r>
          </a:p>
          <a:p>
            <a:pPr lvl="1">
              <a:buFont typeface="Courier New" panose="02070309020205020404" pitchFamily="49" charset="0"/>
              <a:buChar char="o"/>
              <a:defRPr/>
            </a:pPr>
            <a:r>
              <a:rPr lang="sl-SI" altLang="sl-SI" sz="1800" dirty="0">
                <a:latin typeface="Arial" panose="020B0604020202020204" pitchFamily="34" charset="0"/>
                <a:cs typeface="Arial" panose="020B0604020202020204" pitchFamily="34" charset="0"/>
              </a:rPr>
              <a:t>davčna številka prejemnika plačila,</a:t>
            </a:r>
          </a:p>
          <a:p>
            <a:pPr lvl="1">
              <a:buFont typeface="Courier New" panose="02070309020205020404" pitchFamily="49" charset="0"/>
              <a:buChar char="o"/>
              <a:defRPr/>
            </a:pPr>
            <a:r>
              <a:rPr lang="sl-SI" altLang="sl-SI" sz="1800" dirty="0">
                <a:latin typeface="Arial" panose="020B0604020202020204" pitchFamily="34" charset="0"/>
                <a:cs typeface="Arial" panose="020B0604020202020204" pitchFamily="34" charset="0"/>
              </a:rPr>
              <a:t>naziv prejemnika plačila,</a:t>
            </a:r>
          </a:p>
          <a:p>
            <a:pPr lvl="1">
              <a:buFont typeface="Courier New" panose="02070309020205020404" pitchFamily="49" charset="0"/>
              <a:buChar char="o"/>
              <a:defRPr/>
            </a:pPr>
            <a:r>
              <a:rPr lang="sl-SI" altLang="sl-SI" sz="1800" dirty="0">
                <a:latin typeface="Arial" panose="020B0604020202020204" pitchFamily="34" charset="0"/>
                <a:cs typeface="Arial" panose="020B0604020202020204" pitchFamily="34" charset="0"/>
              </a:rPr>
              <a:t>datum plačila,</a:t>
            </a:r>
          </a:p>
          <a:p>
            <a:pPr lvl="1">
              <a:buFont typeface="Courier New" panose="02070309020205020404" pitchFamily="49" charset="0"/>
              <a:buChar char="o"/>
              <a:defRPr/>
            </a:pPr>
            <a:r>
              <a:rPr lang="sl-SI" altLang="sl-SI" sz="1800" dirty="0">
                <a:latin typeface="Arial" panose="020B0604020202020204" pitchFamily="34" charset="0"/>
                <a:cs typeface="Arial" panose="020B0604020202020204" pitchFamily="34" charset="0"/>
              </a:rPr>
              <a:t>znesek plačila in</a:t>
            </a:r>
          </a:p>
          <a:p>
            <a:pPr lvl="1">
              <a:buFont typeface="Courier New" panose="02070309020205020404" pitchFamily="49" charset="0"/>
              <a:buChar char="o"/>
              <a:defRPr/>
            </a:pPr>
            <a:r>
              <a:rPr lang="sl-SI" altLang="sl-SI" sz="1800" dirty="0">
                <a:latin typeface="Arial" panose="020B0604020202020204" pitchFamily="34" charset="0"/>
                <a:cs typeface="Arial" panose="020B0604020202020204" pitchFamily="34" charset="0"/>
              </a:rPr>
              <a:t>valuta plačila.</a:t>
            </a:r>
          </a:p>
          <a:p>
            <a:pPr lvl="1">
              <a:buFont typeface="Courier New" panose="02070309020205020404" pitchFamily="49" charset="0"/>
              <a:buChar char="o"/>
              <a:defRPr/>
            </a:pPr>
            <a:endParaRPr lang="sl-SI" altLang="sl-SI" sz="800" dirty="0">
              <a:latin typeface="Arial" panose="020B0604020202020204" pitchFamily="34" charset="0"/>
              <a:cs typeface="Arial" panose="020B0604020202020204" pitchFamily="34" charset="0"/>
            </a:endParaRPr>
          </a:p>
          <a:p>
            <a:pPr algn="just">
              <a:defRPr/>
            </a:pPr>
            <a:r>
              <a:rPr lang="sl-SI" altLang="sl-SI" sz="1800" dirty="0">
                <a:latin typeface="Arial" panose="020B0604020202020204" pitchFamily="34" charset="0"/>
                <a:cs typeface="Arial" panose="020B0604020202020204" pitchFamily="34" charset="0"/>
              </a:rPr>
              <a:t>Poroča se vsa plačila, ki vplivajo na vrednost pogodbe (tudi negativna plačila npr. </a:t>
            </a:r>
            <a:r>
              <a:rPr lang="sl-SI" altLang="sl-SI" sz="1800" dirty="0" err="1">
                <a:latin typeface="Arial" panose="020B0604020202020204" pitchFamily="34" charset="0"/>
                <a:cs typeface="Arial" panose="020B0604020202020204" pitchFamily="34" charset="0"/>
              </a:rPr>
              <a:t>bremepisi</a:t>
            </a:r>
            <a:r>
              <a:rPr lang="sl-SI" altLang="sl-SI" sz="1800" dirty="0">
                <a:latin typeface="Arial" panose="020B0604020202020204" pitchFamily="34" charset="0"/>
                <a:cs typeface="Arial" panose="020B0604020202020204" pitchFamily="34" charset="0"/>
              </a:rPr>
              <a:t>) ter dejanske prejemnike plačil (tudi, če niso izvajalci izbrani v postopku javnega naročila).</a:t>
            </a:r>
          </a:p>
          <a:p>
            <a:pPr algn="just">
              <a:defRPr/>
            </a:pPr>
            <a:endParaRPr lang="sl-SI" altLang="sl-SI" sz="800" dirty="0">
              <a:latin typeface="Arial" panose="020B0604020202020204" pitchFamily="34" charset="0"/>
              <a:cs typeface="Arial" panose="020B0604020202020204" pitchFamily="34" charset="0"/>
            </a:endParaRPr>
          </a:p>
          <a:p>
            <a:pPr algn="just">
              <a:defRPr/>
            </a:pPr>
            <a:r>
              <a:rPr lang="sl-SI" altLang="sl-SI" sz="1800" dirty="0">
                <a:latin typeface="Arial" panose="020B0604020202020204" pitchFamily="34" charset="0"/>
                <a:cs typeface="Arial" panose="020B0604020202020204" pitchFamily="34" charset="0"/>
              </a:rPr>
              <a:t>Če je prejemnik plačila fizična oseba ali tuj subjekt se podatki o davčni številki in nazivu prejemnika plačila </a:t>
            </a:r>
            <a:r>
              <a:rPr lang="sl-SI" altLang="sl-SI" sz="1800" dirty="0" err="1">
                <a:latin typeface="Arial" panose="020B0604020202020204" pitchFamily="34" charset="0"/>
                <a:cs typeface="Arial" panose="020B0604020202020204" pitchFamily="34" charset="0"/>
              </a:rPr>
              <a:t>anonimizirajo</a:t>
            </a:r>
            <a:r>
              <a:rPr lang="sl-SI" altLang="sl-SI" sz="1800" dirty="0">
                <a:latin typeface="Arial" panose="020B0604020202020204" pitchFamily="34" charset="0"/>
                <a:cs typeface="Arial" panose="020B0604020202020204" pitchFamily="34" charset="0"/>
              </a:rPr>
              <a:t>:</a:t>
            </a:r>
          </a:p>
          <a:p>
            <a:pPr lvl="1" algn="just">
              <a:buFont typeface="Courier New" panose="02070309020205020404" pitchFamily="49" charset="0"/>
              <a:buChar char="o"/>
              <a:defRPr/>
            </a:pPr>
            <a:r>
              <a:rPr lang="sl-SI" altLang="sl-SI" sz="1800" dirty="0">
                <a:latin typeface="Arial" panose="020B0604020202020204" pitchFamily="34" charset="0"/>
                <a:cs typeface="Arial" panose="020B0604020202020204" pitchFamily="34" charset="0"/>
              </a:rPr>
              <a:t>davčna številka: 00000000,</a:t>
            </a:r>
          </a:p>
          <a:p>
            <a:pPr lvl="1" algn="just">
              <a:buFont typeface="Courier New" panose="02070309020205020404" pitchFamily="49" charset="0"/>
              <a:buChar char="o"/>
              <a:defRPr/>
            </a:pPr>
            <a:r>
              <a:rPr lang="sl-SI" altLang="sl-SI" sz="1800" dirty="0">
                <a:latin typeface="Arial" panose="020B0604020202020204" pitchFamily="34" charset="0"/>
                <a:cs typeface="Arial" panose="020B0604020202020204" pitchFamily="34" charset="0"/>
              </a:rPr>
              <a:t>naziv: Fizična oseba/Tuj subjekt. </a:t>
            </a:r>
          </a:p>
          <a:p>
            <a:pPr algn="just">
              <a:defRPr/>
            </a:pPr>
            <a:endParaRPr lang="sl-SI" altLang="sl-SI" sz="2000" dirty="0">
              <a:latin typeface="Arial" panose="020B0604020202020204" pitchFamily="34" charset="0"/>
              <a:cs typeface="Arial" panose="020B0604020202020204" pitchFamily="34" charset="0"/>
            </a:endParaRPr>
          </a:p>
          <a:p>
            <a:pPr algn="just">
              <a:defRPr/>
            </a:pPr>
            <a:endParaRPr lang="sl-SI" altLang="sl-SI" sz="1900" dirty="0">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683568" y="620688"/>
            <a:ext cx="8014060" cy="138137"/>
          </a:xfrm>
        </p:spPr>
        <p:txBody>
          <a:bodyPr>
            <a:normAutofit fontScale="90000"/>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Portal UJP JN Plačila – priprava in pošiljanje mesečnih poročil o izvedenih plačilih </a:t>
            </a:r>
          </a:p>
        </p:txBody>
      </p:sp>
      <p:sp>
        <p:nvSpPr>
          <p:cNvPr id="1843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EEB5AE0-F15D-4C91-ACB5-02E4442D5FB6}" type="slidenum">
              <a:rPr lang="sl-SI" altLang="sl-SI" smtClean="0"/>
              <a:pPr/>
              <a:t>14</a:t>
            </a:fld>
            <a:endParaRPr lang="sl-SI" altLang="sl-SI"/>
          </a:p>
        </p:txBody>
      </p:sp>
      <p:pic>
        <p:nvPicPr>
          <p:cNvPr id="18437"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5906241"/>
            <a:ext cx="3034333"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vsebine 1"/>
          <p:cNvSpPr>
            <a:spLocks noGrp="1"/>
          </p:cNvSpPr>
          <p:nvPr>
            <p:ph idx="1"/>
          </p:nvPr>
        </p:nvSpPr>
        <p:spPr/>
        <p:txBody>
          <a:bodyPr/>
          <a:lstStyle/>
          <a:p>
            <a:pPr algn="just">
              <a:defRPr/>
            </a:pPr>
            <a:endParaRPr lang="sl-SI" altLang="sl-SI" sz="2400" dirty="0">
              <a:latin typeface="Arial" panose="020B0604020202020204" pitchFamily="34" charset="0"/>
              <a:cs typeface="Arial" panose="020B0604020202020204" pitchFamily="34" charset="0"/>
            </a:endParaRPr>
          </a:p>
          <a:p>
            <a:pPr algn="just">
              <a:defRPr/>
            </a:pPr>
            <a:r>
              <a:rPr lang="sl-SI" altLang="sl-SI" sz="2400" dirty="0">
                <a:latin typeface="Arial" panose="020B0604020202020204" pitchFamily="34" charset="0"/>
                <a:cs typeface="Arial" panose="020B0604020202020204" pitchFamily="34" charset="0"/>
              </a:rPr>
              <a:t>Pošiljanje poročil do 18. dne v mesecu za predpretekli mesec.</a:t>
            </a:r>
          </a:p>
          <a:p>
            <a:pPr marL="109537" indent="0" algn="just">
              <a:buFont typeface="Wingdings 3" panose="05040102010807070707" pitchFamily="18" charset="2"/>
              <a:buNone/>
              <a:defRPr/>
            </a:pPr>
            <a:endParaRPr lang="sl-SI" altLang="sl-SI" sz="2400" dirty="0">
              <a:latin typeface="Arial" panose="020B0604020202020204" pitchFamily="34" charset="0"/>
              <a:cs typeface="Arial" panose="020B0604020202020204" pitchFamily="34" charset="0"/>
            </a:endParaRPr>
          </a:p>
          <a:p>
            <a:pPr algn="just">
              <a:defRPr/>
            </a:pPr>
            <a:r>
              <a:rPr lang="sl-SI" altLang="sl-SI" sz="2400" dirty="0">
                <a:latin typeface="Arial" panose="020B0604020202020204" pitchFamily="34" charset="0"/>
                <a:cs typeface="Arial" panose="020B0604020202020204" pitchFamily="34" charset="0"/>
              </a:rPr>
              <a:t>Poročila, ki niso bila poslana v roku, je možno poslati naknadno.</a:t>
            </a:r>
          </a:p>
          <a:p>
            <a:pPr algn="just">
              <a:defRPr/>
            </a:pPr>
            <a:endParaRPr lang="sl-SI" altLang="sl-SI" sz="2400" dirty="0">
              <a:latin typeface="Arial" panose="020B0604020202020204" pitchFamily="34" charset="0"/>
              <a:cs typeface="Arial" panose="020B0604020202020204" pitchFamily="34" charset="0"/>
            </a:endParaRPr>
          </a:p>
          <a:p>
            <a:pPr algn="just">
              <a:defRPr/>
            </a:pPr>
            <a:r>
              <a:rPr lang="sl-SI" altLang="sl-SI" sz="2400" dirty="0">
                <a:latin typeface="Arial" panose="020B0604020202020204" pitchFamily="34" charset="0"/>
                <a:cs typeface="Arial" panose="020B0604020202020204" pitchFamily="34" charset="0"/>
              </a:rPr>
              <a:t>V primeru napak možna </a:t>
            </a:r>
            <a:r>
              <a:rPr lang="sl-SI" altLang="sl-SI" sz="2400" dirty="0" err="1">
                <a:latin typeface="Arial" panose="020B0604020202020204" pitchFamily="34" charset="0"/>
                <a:cs typeface="Arial" panose="020B0604020202020204" pitchFamily="34" charset="0"/>
              </a:rPr>
              <a:t>stornacija</a:t>
            </a:r>
            <a:r>
              <a:rPr lang="sl-SI" altLang="sl-SI" sz="2400" dirty="0">
                <a:latin typeface="Arial" panose="020B0604020202020204" pitchFamily="34" charset="0"/>
                <a:cs typeface="Arial" panose="020B0604020202020204" pitchFamily="34" charset="0"/>
              </a:rPr>
              <a:t> ter priprava in pošiljanje novega poročila.</a:t>
            </a:r>
          </a:p>
          <a:p>
            <a:pPr algn="just">
              <a:defRPr/>
            </a:pPr>
            <a:endParaRPr lang="sl-SI" altLang="sl-SI" sz="2000" dirty="0">
              <a:latin typeface="Arial" panose="020B0604020202020204" pitchFamily="34" charset="0"/>
              <a:cs typeface="Arial" panose="020B0604020202020204" pitchFamily="34" charset="0"/>
            </a:endParaRPr>
          </a:p>
          <a:p>
            <a:pPr algn="just">
              <a:defRPr/>
            </a:pPr>
            <a:endParaRPr lang="sl-SI" altLang="sl-SI" sz="2800" dirty="0">
              <a:latin typeface="Arial" panose="020B0604020202020204" pitchFamily="34" charset="0"/>
              <a:cs typeface="Arial" panose="020B0604020202020204" pitchFamily="34" charset="0"/>
            </a:endParaRPr>
          </a:p>
        </p:txBody>
      </p:sp>
      <p:sp>
        <p:nvSpPr>
          <p:cNvPr id="3" name="Naslov 2"/>
          <p:cNvSpPr>
            <a:spLocks noGrp="1"/>
          </p:cNvSpPr>
          <p:nvPr>
            <p:ph type="title"/>
          </p:nvPr>
        </p:nvSpPr>
        <p:spPr/>
        <p:txBody>
          <a:bodyPr>
            <a:normAutofit fontScale="90000"/>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Portal UJP JN Plačila – priprava in pošiljanje mesečnih poročil o izvedenih plačilih </a:t>
            </a:r>
            <a:endParaRPr lang="sl-SI" sz="3200" dirty="0"/>
          </a:p>
        </p:txBody>
      </p:sp>
      <p:sp>
        <p:nvSpPr>
          <p:cNvPr id="20484" name="Označba mest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D2C3EB3C-3799-40FC-B79F-58400BC48C72}" type="slidenum">
              <a:rPr lang="sl-SI" altLang="sl-SI" smtClean="0"/>
              <a:pPr/>
              <a:t>15</a:t>
            </a:fld>
            <a:endParaRPr lang="sl-SI" altLang="sl-SI"/>
          </a:p>
        </p:txBody>
      </p:sp>
      <p:pic>
        <p:nvPicPr>
          <p:cNvPr id="20485" name="Slika 9" title="Logotip - sofinancira evropska unij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3" y="5661248"/>
            <a:ext cx="3107582" cy="686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vsebine 1"/>
          <p:cNvSpPr>
            <a:spLocks noGrp="1"/>
          </p:cNvSpPr>
          <p:nvPr>
            <p:ph idx="1"/>
          </p:nvPr>
        </p:nvSpPr>
        <p:spPr>
          <a:xfrm>
            <a:off x="395536" y="1196752"/>
            <a:ext cx="8291264" cy="4810348"/>
          </a:xfrm>
        </p:spPr>
        <p:txBody>
          <a:bodyPr/>
          <a:lstStyle/>
          <a:p>
            <a:pPr algn="just">
              <a:defRPr/>
            </a:pPr>
            <a:r>
              <a:rPr lang="sl-SI" altLang="sl-SI" sz="2000" dirty="0">
                <a:latin typeface="Arial" panose="020B0604020202020204" pitchFamily="34" charset="0"/>
                <a:cs typeface="Arial" panose="020B0604020202020204" pitchFamily="34" charset="0"/>
              </a:rPr>
              <a:t>Dostop in registracija:</a:t>
            </a:r>
          </a:p>
          <a:p>
            <a:pPr lvl="1">
              <a:buFont typeface="Courier New" panose="02070309020205020404" pitchFamily="49" charset="0"/>
              <a:buChar char="o"/>
              <a:defRPr/>
            </a:pPr>
            <a:r>
              <a:rPr lang="sl-SI" altLang="sl-SI" sz="2000" dirty="0">
                <a:latin typeface="Arial" panose="020B0604020202020204" pitchFamily="34" charset="0"/>
                <a:cs typeface="Arial" panose="020B0604020202020204" pitchFamily="34" charset="0"/>
              </a:rPr>
              <a:t>prek uporabniškega imena in gesla ter kvalificiranega digitalnega potrdila enega izmed slovenskih izdajateljev; </a:t>
            </a:r>
          </a:p>
          <a:p>
            <a:pPr lvl="1">
              <a:buFont typeface="Courier New" panose="02070309020205020404" pitchFamily="49" charset="0"/>
              <a:buChar char="o"/>
              <a:defRPr/>
            </a:pPr>
            <a:r>
              <a:rPr lang="sl-SI" altLang="sl-SI" sz="2000" dirty="0">
                <a:latin typeface="Arial" panose="020B0604020202020204" pitchFamily="34" charset="0"/>
                <a:cs typeface="Arial" panose="020B0604020202020204" pitchFamily="34" charset="0"/>
              </a:rPr>
              <a:t>prek sistema SI-PASS.</a:t>
            </a:r>
          </a:p>
          <a:p>
            <a:pPr algn="just">
              <a:defRPr/>
            </a:pPr>
            <a:endParaRPr lang="sl-SI" altLang="sl-SI" sz="800" dirty="0">
              <a:latin typeface="Arial" panose="020B0604020202020204" pitchFamily="34" charset="0"/>
              <a:cs typeface="Arial" panose="020B0604020202020204" pitchFamily="34" charset="0"/>
            </a:endParaRPr>
          </a:p>
          <a:p>
            <a:pPr>
              <a:defRPr/>
            </a:pPr>
            <a:r>
              <a:rPr lang="sl-SI" altLang="sl-SI" sz="2000" dirty="0">
                <a:latin typeface="Arial" panose="020B0604020202020204" pitchFamily="34" charset="0"/>
                <a:cs typeface="Arial" panose="020B0604020202020204" pitchFamily="34" charset="0"/>
              </a:rPr>
              <a:t>Ob prvi registraciji uporabnik vpiše tudi elektronski naslov, na katerega bo prejemal vsa obvestila iz portala (geslo za dostop, obveščanje o novem uporabniku, obveščanje o novem mesečnem poročanju).</a:t>
            </a:r>
          </a:p>
          <a:p>
            <a:pPr algn="just">
              <a:defRPr/>
            </a:pPr>
            <a:endParaRPr lang="sl-SI" altLang="sl-SI" sz="800" dirty="0">
              <a:latin typeface="Arial" panose="020B0604020202020204" pitchFamily="34" charset="0"/>
              <a:cs typeface="Arial" panose="020B0604020202020204" pitchFamily="34" charset="0"/>
            </a:endParaRPr>
          </a:p>
          <a:p>
            <a:pPr algn="just">
              <a:defRPr/>
            </a:pPr>
            <a:r>
              <a:rPr lang="sl-SI" altLang="sl-SI" sz="2000" dirty="0">
                <a:latin typeface="Arial" panose="020B0604020202020204" pitchFamily="34" charset="0"/>
                <a:cs typeface="Arial" panose="020B0604020202020204" pitchFamily="34" charset="0"/>
              </a:rPr>
              <a:t>Po uspešni registraciji uporabnik doda naročnika, v imenu katerega bo pošiljal mesečna poročila o realiziranih plačilih.</a:t>
            </a:r>
          </a:p>
          <a:p>
            <a:pPr algn="just">
              <a:defRPr/>
            </a:pPr>
            <a:endParaRPr lang="sl-SI" altLang="sl-SI" sz="800" dirty="0">
              <a:latin typeface="Arial" panose="020B0604020202020204" pitchFamily="34" charset="0"/>
              <a:cs typeface="Arial" panose="020B0604020202020204" pitchFamily="34" charset="0"/>
            </a:endParaRPr>
          </a:p>
          <a:p>
            <a:pPr>
              <a:defRPr/>
            </a:pPr>
            <a:r>
              <a:rPr lang="sl-SI" sz="2000" dirty="0">
                <a:latin typeface="Arial" panose="020B0604020202020204" pitchFamily="34" charset="0"/>
                <a:cs typeface="Arial" panose="020B0604020202020204" pitchFamily="34" charset="0"/>
              </a:rPr>
              <a:t>Testiranje izmenjave podatkov prek vmesnika B2B v testni verziji portala UJP JN Plačila.</a:t>
            </a:r>
            <a:r>
              <a:rPr lang="sl-SI" sz="2000" dirty="0">
                <a:hlinkClick r:id="rId2"/>
              </a:rPr>
              <a:t> </a:t>
            </a:r>
            <a:r>
              <a:rPr lang="sl-SI" sz="2000" u="sng" dirty="0">
                <a:hlinkClick r:id="rId2"/>
              </a:rPr>
              <a:t>UJP/JN - Poročanje o plačilih iz javnega naročanja (gov.si)</a:t>
            </a:r>
            <a:endParaRPr lang="sl-SI" sz="2000" dirty="0"/>
          </a:p>
          <a:p>
            <a:pPr>
              <a:defRPr/>
            </a:pPr>
            <a:endParaRPr lang="sl-SI" sz="2000" dirty="0">
              <a:latin typeface="Arial" panose="020B0604020202020204" pitchFamily="34" charset="0"/>
              <a:cs typeface="Arial" panose="020B0604020202020204" pitchFamily="34" charset="0"/>
            </a:endParaRPr>
          </a:p>
          <a:p>
            <a:pPr>
              <a:defRPr/>
            </a:pPr>
            <a:endParaRPr lang="sl-SI" sz="2000" dirty="0">
              <a:latin typeface="Arial" panose="020B0604020202020204" pitchFamily="34" charset="0"/>
              <a:cs typeface="Arial" panose="020B0604020202020204" pitchFamily="34" charset="0"/>
            </a:endParaRPr>
          </a:p>
          <a:p>
            <a:pPr>
              <a:defRPr/>
            </a:pPr>
            <a:endParaRPr lang="sl-SI" sz="2000" dirty="0">
              <a:latin typeface="Arial" panose="020B0604020202020204" pitchFamily="34" charset="0"/>
              <a:cs typeface="Arial" panose="020B0604020202020204" pitchFamily="34" charset="0"/>
            </a:endParaRPr>
          </a:p>
          <a:p>
            <a:pPr>
              <a:defRPr/>
            </a:pPr>
            <a:endParaRPr lang="sl-SI" dirty="0"/>
          </a:p>
        </p:txBody>
      </p:sp>
      <p:sp>
        <p:nvSpPr>
          <p:cNvPr id="3" name="Naslov 2"/>
          <p:cNvSpPr>
            <a:spLocks noGrp="1"/>
          </p:cNvSpPr>
          <p:nvPr>
            <p:ph type="title"/>
          </p:nvPr>
        </p:nvSpPr>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Portal UJP JN Plačila - dostop</a:t>
            </a:r>
            <a:endParaRPr lang="sl-SI" sz="3200" dirty="0"/>
          </a:p>
        </p:txBody>
      </p:sp>
      <p:sp>
        <p:nvSpPr>
          <p:cNvPr id="17412" name="Označba mest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C27E31B1-1268-4CF1-881D-D8AF48BC8C94}" type="slidenum">
              <a:rPr lang="sl-SI" altLang="sl-SI" smtClean="0"/>
              <a:pPr/>
              <a:t>16</a:t>
            </a:fld>
            <a:endParaRPr lang="sl-SI" altLang="sl-SI"/>
          </a:p>
        </p:txBody>
      </p:sp>
      <p:pic>
        <p:nvPicPr>
          <p:cNvPr id="17413"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1045" y="5910263"/>
            <a:ext cx="2767420"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grada vsebine 1"/>
          <p:cNvSpPr>
            <a:spLocks noGrp="1"/>
          </p:cNvSpPr>
          <p:nvPr>
            <p:ph idx="1"/>
          </p:nvPr>
        </p:nvSpPr>
        <p:spPr>
          <a:xfrm>
            <a:off x="395288" y="1196975"/>
            <a:ext cx="8291512" cy="5211763"/>
          </a:xfrm>
        </p:spPr>
        <p:txBody>
          <a:bodyPr/>
          <a:lstStyle/>
          <a:p>
            <a:pPr marL="450850" indent="-34290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r>
              <a:rPr lang="sl-SI" altLang="sl-SI" sz="2000" dirty="0">
                <a:solidFill>
                  <a:srgbClr val="000000"/>
                </a:solidFill>
                <a:latin typeface="Arial" panose="020B0604020202020204" pitchFamily="34" charset="0"/>
                <a:cs typeface="Arial" panose="020B0604020202020204" pitchFamily="34" charset="0"/>
              </a:rPr>
              <a:t>Med UJP in Ministrstvom za javno upravo o izmenjavi podatkov med portalom UJP JN Plačila in portalom javnih naročil:</a:t>
            </a:r>
          </a:p>
          <a:p>
            <a:pPr marL="649288" lvl="1" indent="-285750">
              <a:buClr>
                <a:srgbClr val="2DA2BF"/>
              </a:buClr>
              <a:defRPr/>
            </a:pPr>
            <a:r>
              <a:rPr lang="sl-SI" altLang="sl-SI" sz="1800" dirty="0">
                <a:solidFill>
                  <a:srgbClr val="000000"/>
                </a:solidFill>
                <a:latin typeface="Arial" panose="020B0604020202020204" pitchFamily="34" charset="0"/>
                <a:cs typeface="Arial" panose="020B0604020202020204" pitchFamily="34" charset="0"/>
              </a:rPr>
              <a:t>Podatki pogodb objavljenih na portalu javnih naročil bodo preneseni v portal UJP JN Plačila.</a:t>
            </a:r>
          </a:p>
          <a:p>
            <a:pPr marL="649288" lvl="1" indent="-285750">
              <a:buClr>
                <a:srgbClr val="2DA2BF"/>
              </a:buClr>
              <a:defRPr/>
            </a:pPr>
            <a:r>
              <a:rPr lang="sl-SI" altLang="sl-SI" sz="1800" dirty="0">
                <a:solidFill>
                  <a:srgbClr val="000000"/>
                </a:solidFill>
                <a:latin typeface="Arial" panose="020B0604020202020204" pitchFamily="34" charset="0"/>
                <a:cs typeface="Arial" panose="020B0604020202020204" pitchFamily="34" charset="0"/>
              </a:rPr>
              <a:t>Podatki mesečnih poročil o realiziranih plačilih iz naslova pogodb sklenjenih v postopkih javnih naročil oddani prek portala UJP JN Plačila bodo objavljeni na portalu javnih naročil.</a:t>
            </a: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r>
              <a:rPr lang="sl-SI" altLang="sl-SI" sz="2000" dirty="0">
                <a:solidFill>
                  <a:srgbClr val="000000"/>
                </a:solidFill>
                <a:latin typeface="Arial" panose="020B0604020202020204" pitchFamily="34" charset="0"/>
                <a:cs typeface="Arial" panose="020B0604020202020204" pitchFamily="34" charset="0"/>
              </a:rPr>
              <a:t>Med UJP in Ministrstvom za finance o izmenjavi podatkov med portalom UJP JN Plačila in informacijskim sistemom MFERAC:</a:t>
            </a: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649288" lvl="1" indent="-285750">
              <a:buClr>
                <a:srgbClr val="2DA2BF"/>
              </a:buClr>
              <a:defRPr/>
            </a:pPr>
            <a:r>
              <a:rPr lang="sl-SI" altLang="sl-SI" sz="1800" dirty="0">
                <a:solidFill>
                  <a:srgbClr val="000000"/>
                </a:solidFill>
                <a:latin typeface="Arial" panose="020B0604020202020204" pitchFamily="34" charset="0"/>
                <a:cs typeface="Arial" panose="020B0604020202020204" pitchFamily="34" charset="0"/>
              </a:rPr>
              <a:t>Ministrstvo za finance bo v okviru informacijskega sistema MFERAC pripravljalo in oddajalo mesečna poročila v imenu neposrednih uporabnikov državnega proračuna, ki so vključeni v informacijski sistem MFERAC.</a:t>
            </a: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450850" indent="-34290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93600" indent="0" algn="just">
              <a:buClr>
                <a:srgbClr val="2DA2BF"/>
              </a:buClr>
              <a:buFont typeface="Wingdings 3" panose="05040102010807070707" pitchFamily="18" charset="2"/>
              <a:buNone/>
              <a:defRPr/>
            </a:pPr>
            <a:endParaRPr lang="sl-SI" altLang="sl-SI" sz="800" dirty="0">
              <a:solidFill>
                <a:srgbClr val="000000"/>
              </a:solidFill>
              <a:latin typeface="Arial" panose="020B0604020202020204" pitchFamily="34" charset="0"/>
              <a:cs typeface="Arial" panose="020B0604020202020204" pitchFamily="34" charset="0"/>
            </a:endParaRPr>
          </a:p>
          <a:p>
            <a:pPr marL="9360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algn="just">
              <a:defRPr/>
            </a:pPr>
            <a:endParaRPr lang="sl-SI" altLang="sl-SI" sz="2300" dirty="0">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Dogovora o izmenjavi podatkov</a:t>
            </a:r>
          </a:p>
        </p:txBody>
      </p:sp>
      <p:sp>
        <p:nvSpPr>
          <p:cNvPr id="15364"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BEBAFA7-A58A-493D-B11E-71A1FA587E26}" type="slidenum">
              <a:rPr lang="sl-SI" altLang="sl-SI" smtClean="0"/>
              <a:pPr/>
              <a:t>17</a:t>
            </a:fld>
            <a:endParaRPr lang="sl-SI" altLang="sl-SI"/>
          </a:p>
        </p:txBody>
      </p:sp>
      <p:pic>
        <p:nvPicPr>
          <p:cNvPr id="15365"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949280"/>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r>
              <a:rPr lang="sl-SI" altLang="sl-SI" sz="1800" dirty="0">
                <a:solidFill>
                  <a:srgbClr val="000000"/>
                </a:solidFill>
                <a:latin typeface="Arial" panose="020B0604020202020204" pitchFamily="34" charset="0"/>
                <a:cs typeface="Arial" panose="020B0604020202020204" pitchFamily="34" charset="0"/>
              </a:rPr>
              <a:t>Projekt je bil financiran iz projektne sheme CEF (</a:t>
            </a:r>
            <a:r>
              <a:rPr lang="sl-SI" altLang="sl-SI" sz="1800" dirty="0" err="1">
                <a:solidFill>
                  <a:srgbClr val="000000"/>
                </a:solidFill>
                <a:latin typeface="Arial" panose="020B0604020202020204" pitchFamily="34" charset="0"/>
                <a:cs typeface="Arial" panose="020B0604020202020204" pitchFamily="34" charset="0"/>
              </a:rPr>
              <a:t>Connecting</a:t>
            </a:r>
            <a:r>
              <a:rPr lang="sl-SI" altLang="sl-SI" sz="1800" dirty="0">
                <a:solidFill>
                  <a:srgbClr val="000000"/>
                </a:solidFill>
                <a:latin typeface="Arial" panose="020B0604020202020204" pitchFamily="34" charset="0"/>
                <a:cs typeface="Arial" panose="020B0604020202020204" pitchFamily="34" charset="0"/>
              </a:rPr>
              <a:t> </a:t>
            </a:r>
            <a:r>
              <a:rPr lang="sl-SI" altLang="sl-SI" sz="1800" dirty="0" err="1">
                <a:solidFill>
                  <a:srgbClr val="000000"/>
                </a:solidFill>
                <a:latin typeface="Arial" panose="020B0604020202020204" pitchFamily="34" charset="0"/>
                <a:cs typeface="Arial" panose="020B0604020202020204" pitchFamily="34" charset="0"/>
              </a:rPr>
              <a:t>Europe</a:t>
            </a:r>
            <a:r>
              <a:rPr lang="sl-SI" altLang="sl-SI" sz="1800" dirty="0">
                <a:solidFill>
                  <a:srgbClr val="000000"/>
                </a:solidFill>
                <a:latin typeface="Arial" panose="020B0604020202020204" pitchFamily="34" charset="0"/>
                <a:cs typeface="Arial" panose="020B0604020202020204" pitchFamily="34" charset="0"/>
              </a:rPr>
              <a:t> </a:t>
            </a:r>
            <a:r>
              <a:rPr lang="sl-SI" altLang="sl-SI" sz="1800" dirty="0" err="1">
                <a:solidFill>
                  <a:srgbClr val="000000"/>
                </a:solidFill>
                <a:latin typeface="Arial" panose="020B0604020202020204" pitchFamily="34" charset="0"/>
                <a:cs typeface="Arial" panose="020B0604020202020204" pitchFamily="34" charset="0"/>
              </a:rPr>
              <a:t>Facility</a:t>
            </a:r>
            <a:r>
              <a:rPr lang="sl-SI" altLang="sl-SI" sz="1800" dirty="0">
                <a:solidFill>
                  <a:srgbClr val="000000"/>
                </a:solidFill>
                <a:latin typeface="Arial" panose="020B0604020202020204" pitchFamily="34" charset="0"/>
                <a:cs typeface="Arial" panose="020B0604020202020204" pitchFamily="34" charset="0"/>
              </a:rPr>
              <a:t>) </a:t>
            </a:r>
            <a:r>
              <a:rPr lang="sl-SI" altLang="sl-SI" sz="1800" dirty="0" err="1">
                <a:solidFill>
                  <a:srgbClr val="000000"/>
                </a:solidFill>
                <a:latin typeface="Arial" panose="020B0604020202020204" pitchFamily="34" charset="0"/>
                <a:cs typeface="Arial" panose="020B0604020202020204" pitchFamily="34" charset="0"/>
              </a:rPr>
              <a:t>Telecom</a:t>
            </a:r>
            <a:r>
              <a:rPr lang="sl-SI" altLang="sl-SI" sz="1800" dirty="0">
                <a:solidFill>
                  <a:srgbClr val="000000"/>
                </a:solidFill>
                <a:latin typeface="Arial" panose="020B0604020202020204" pitchFamily="34" charset="0"/>
                <a:cs typeface="Arial" panose="020B0604020202020204" pitchFamily="34" charset="0"/>
              </a:rPr>
              <a:t>.</a:t>
            </a:r>
          </a:p>
          <a:p>
            <a:pPr marL="393700" indent="-285750" algn="just">
              <a:buClr>
                <a:srgbClr val="2DA2BF"/>
              </a:buClr>
              <a:defRPr/>
            </a:pPr>
            <a:r>
              <a:rPr lang="en-US" sz="1800" dirty="0">
                <a:latin typeface="Arial" panose="020B0604020202020204" pitchFamily="34" charset="0"/>
                <a:cs typeface="Arial" panose="020B0604020202020204" pitchFamily="34" charset="0"/>
              </a:rPr>
              <a:t>V </a:t>
            </a:r>
            <a:r>
              <a:rPr lang="en-US" sz="1800" dirty="0" err="1">
                <a:latin typeface="Arial" panose="020B0604020202020204" pitchFamily="34" charset="0"/>
                <a:cs typeface="Arial" panose="020B0604020202020204" pitchFamily="34" charset="0"/>
              </a:rPr>
              <a:t>okviru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projekta</a:t>
            </a:r>
            <a:r>
              <a:rPr lang="en-US" sz="1800" dirty="0">
                <a:latin typeface="Arial" panose="020B0604020202020204" pitchFamily="34" charset="0"/>
                <a:cs typeface="Arial" panose="020B0604020202020204" pitchFamily="34" charset="0"/>
              </a:rPr>
              <a:t> </a:t>
            </a:r>
            <a:r>
              <a:rPr lang="sl-SI" sz="1800" dirty="0">
                <a:latin typeface="Arial" panose="020B0604020202020204" pitchFamily="34" charset="0"/>
                <a:cs typeface="Arial" panose="020B0604020202020204" pitchFamily="34" charset="0"/>
              </a:rPr>
              <a:t>je bil </a:t>
            </a:r>
            <a:r>
              <a:rPr lang="sl-SI" sz="1800">
                <a:latin typeface="Arial" panose="020B0604020202020204" pitchFamily="34" charset="0"/>
                <a:cs typeface="Arial" panose="020B0604020202020204" pitchFamily="34" charset="0"/>
              </a:rPr>
              <a:t>nadgrajen </a:t>
            </a:r>
            <a:r>
              <a:rPr lang="en-US" sz="1800" b="1">
                <a:latin typeface="Arial" panose="020B0604020202020204" pitchFamily="34" charset="0"/>
                <a:cs typeface="Arial" panose="020B0604020202020204" pitchFamily="34" charset="0"/>
              </a:rPr>
              <a:t>Register </a:t>
            </a:r>
            <a:r>
              <a:rPr lang="en-US" sz="1800" b="1" dirty="0" err="1">
                <a:latin typeface="Arial" panose="020B0604020202020204" pitchFamily="34" charset="0"/>
                <a:cs typeface="Arial" panose="020B0604020202020204" pitchFamily="34" charset="0"/>
              </a:rPr>
              <a:t>pogodb</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Ministrstva</a:t>
            </a:r>
            <a:r>
              <a:rPr lang="en-US" sz="1800" b="1" dirty="0">
                <a:latin typeface="Arial" panose="020B0604020202020204" pitchFamily="34" charset="0"/>
                <a:cs typeface="Arial" panose="020B0604020202020204" pitchFamily="34" charset="0"/>
              </a:rPr>
              <a:t> za </a:t>
            </a:r>
            <a:r>
              <a:rPr lang="en-US" sz="1800" b="1" dirty="0" err="1">
                <a:latin typeface="Arial" panose="020B0604020202020204" pitchFamily="34" charset="0"/>
                <a:cs typeface="Arial" panose="020B0604020202020204" pitchFamily="34" charset="0"/>
              </a:rPr>
              <a:t>javno</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upravo</a:t>
            </a:r>
            <a:r>
              <a:rPr lang="en-US" sz="1800" dirty="0">
                <a:latin typeface="Arial" panose="020B0604020202020204" pitchFamily="34" charset="0"/>
                <a:cs typeface="Arial" panose="020B0604020202020204" pitchFamily="34" charset="0"/>
              </a:rPr>
              <a:t>, v </a:t>
            </a:r>
            <a:r>
              <a:rPr lang="en-US" sz="1800" dirty="0" err="1">
                <a:latin typeface="Arial" panose="020B0604020202020204" pitchFamily="34" charset="0"/>
                <a:cs typeface="Arial" panose="020B0604020202020204" pitchFamily="34" charset="0"/>
              </a:rPr>
              <a:t>katerem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naročniki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Portalu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javnih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naročil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objavljajo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sklenjene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pogodbe</a:t>
            </a:r>
            <a:r>
              <a:rPr lang="sl-SI" sz="1800" dirty="0">
                <a:latin typeface="Arial" panose="020B0604020202020204" pitchFamily="34" charset="0"/>
                <a:cs typeface="Arial" panose="020B0604020202020204" pitchFamily="34" charset="0"/>
              </a:rPr>
              <a:t> (kot tudi dodatke k pogodbam)</a:t>
            </a:r>
            <a:r>
              <a:rPr lang="en-US" sz="1800" dirty="0">
                <a:latin typeface="Arial" panose="020B0604020202020204" pitchFamily="34" charset="0"/>
                <a:cs typeface="Arial" panose="020B0604020202020204" pitchFamily="34" charset="0"/>
              </a:rPr>
              <a:t> v </a:t>
            </a:r>
            <a:r>
              <a:rPr lang="en-US" sz="1800" dirty="0" err="1">
                <a:latin typeface="Arial" panose="020B0604020202020204" pitchFamily="34" charset="0"/>
                <a:cs typeface="Arial" panose="020B0604020202020204" pitchFamily="34" charset="0"/>
              </a:rPr>
              <a:t>postopkih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javnih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naročil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ter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Upravi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Republike</a:t>
            </a:r>
            <a:r>
              <a:rPr lang="en-US" sz="1800" dirty="0">
                <a:latin typeface="Arial" panose="020B0604020202020204" pitchFamily="34" charset="0"/>
                <a:cs typeface="Arial" panose="020B0604020202020204" pitchFamily="34" charset="0"/>
              </a:rPr>
              <a:t> Slovenije za </a:t>
            </a:r>
            <a:r>
              <a:rPr lang="en-US" sz="1800" dirty="0" err="1">
                <a:latin typeface="Arial" panose="020B0604020202020204" pitchFamily="34" charset="0"/>
                <a:cs typeface="Arial" panose="020B0604020202020204" pitchFamily="34" charset="0"/>
              </a:rPr>
              <a:t>javna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plačila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vzpostavljen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nov</a:t>
            </a: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Portal UJP JN </a:t>
            </a:r>
            <a:r>
              <a:rPr lang="en-US" sz="1800" b="1" dirty="0" err="1">
                <a:latin typeface="Arial" panose="020B0604020202020204" pitchFamily="34" charset="0"/>
                <a:cs typeface="Arial" panose="020B0604020202020204" pitchFamily="34" charset="0"/>
              </a:rPr>
              <a:t>Plačila</a:t>
            </a:r>
            <a:r>
              <a:rPr lang="en-US" sz="1800" dirty="0">
                <a:latin typeface="Arial" panose="020B0604020202020204" pitchFamily="34" charset="0"/>
                <a:cs typeface="Arial" panose="020B0604020202020204" pitchFamily="34" charset="0"/>
              </a:rPr>
              <a:t>. Portal UJP JN </a:t>
            </a:r>
            <a:r>
              <a:rPr lang="en-US" sz="1800" dirty="0" err="1">
                <a:latin typeface="Arial" panose="020B0604020202020204" pitchFamily="34" charset="0"/>
                <a:cs typeface="Arial" panose="020B0604020202020204" pitchFamily="34" charset="0"/>
              </a:rPr>
              <a:t>Plačila</a:t>
            </a:r>
            <a:r>
              <a:rPr lang="en-US" sz="1800" dirty="0">
                <a:latin typeface="Arial" panose="020B0604020202020204" pitchFamily="34" charset="0"/>
                <a:cs typeface="Arial" panose="020B0604020202020204" pitchFamily="34" charset="0"/>
              </a:rPr>
              <a:t> </a:t>
            </a:r>
            <a:r>
              <a:rPr lang="sl-SI" sz="1800" dirty="0">
                <a:latin typeface="Arial" panose="020B0604020202020204" pitchFamily="34" charset="0"/>
                <a:cs typeface="Arial" panose="020B0604020202020204" pitchFamily="34" charset="0"/>
              </a:rPr>
              <a:t>je </a:t>
            </a:r>
            <a:r>
              <a:rPr lang="en-US" sz="1800" dirty="0" err="1">
                <a:latin typeface="Arial" panose="020B0604020202020204" pitchFamily="34" charset="0"/>
                <a:cs typeface="Arial" panose="020B0604020202020204" pitchFamily="34" charset="0"/>
              </a:rPr>
              <a:t>namenjen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poročanju</a:t>
            </a:r>
            <a:r>
              <a:rPr lang="en-US" sz="1800" dirty="0">
                <a:latin typeface="Arial" panose="020B0604020202020204" pitchFamily="34" charset="0"/>
                <a:cs typeface="Arial" panose="020B0604020202020204" pitchFamily="34" charset="0"/>
              </a:rPr>
              <a:t> o </a:t>
            </a:r>
            <a:r>
              <a:rPr lang="en-US" sz="1800" dirty="0" err="1">
                <a:latin typeface="Arial" panose="020B0604020202020204" pitchFamily="34" charset="0"/>
                <a:cs typeface="Arial" panose="020B0604020202020204" pitchFamily="34" charset="0"/>
              </a:rPr>
              <a:t>izvršenih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plačilih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iz</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naslova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pogodb</a:t>
            </a:r>
            <a:r>
              <a:rPr lang="en-US" sz="1800" dirty="0">
                <a:latin typeface="Arial" panose="020B0604020202020204" pitchFamily="34" charset="0"/>
                <a:cs typeface="Arial" panose="020B0604020202020204" pitchFamily="34" charset="0"/>
              </a:rPr>
              <a:t> v </a:t>
            </a:r>
            <a:r>
              <a:rPr lang="en-US" sz="1800" dirty="0" err="1">
                <a:latin typeface="Arial" panose="020B0604020202020204" pitchFamily="34" charset="0"/>
                <a:cs typeface="Arial" panose="020B0604020202020204" pitchFamily="34" charset="0"/>
              </a:rPr>
              <a:t>postopkih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javnih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naročil</a:t>
            </a:r>
            <a:r>
              <a:rPr lang="en-US" sz="1800" dirty="0">
                <a:latin typeface="Arial" panose="020B0604020202020204" pitchFamily="34" charset="0"/>
                <a:cs typeface="Arial" panose="020B0604020202020204" pitchFamily="34" charset="0"/>
              </a:rPr>
              <a:t>.</a:t>
            </a:r>
            <a:endParaRPr lang="sl-SI" altLang="sl-SI" sz="18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1800" dirty="0">
              <a:solidFill>
                <a:srgbClr val="000000"/>
              </a:solidFill>
              <a:latin typeface="Arial" panose="020B0604020202020204" pitchFamily="34" charset="0"/>
              <a:cs typeface="Arial" panose="020B0604020202020204" pitchFamily="34" charset="0"/>
            </a:endParaRPr>
          </a:p>
          <a:p>
            <a:pPr algn="just">
              <a:defRPr/>
            </a:pPr>
            <a:r>
              <a:rPr lang="sl-SI" altLang="sl-SI" sz="1800" dirty="0">
                <a:solidFill>
                  <a:srgbClr val="000000"/>
                </a:solidFill>
                <a:latin typeface="Arial" panose="020B0604020202020204" pitchFamily="34" charset="0"/>
                <a:cs typeface="Arial" panose="020B0604020202020204" pitchFamily="34" charset="0"/>
              </a:rPr>
              <a:t>Namen projekta je povečati transparentnost pri javnem naročanju.</a:t>
            </a:r>
          </a:p>
          <a:p>
            <a:pPr algn="just">
              <a:defRPr/>
            </a:pPr>
            <a:endParaRPr lang="sl-SI" altLang="sl-SI" sz="1800" dirty="0">
              <a:solidFill>
                <a:srgbClr val="000000"/>
              </a:solidFill>
              <a:latin typeface="Arial" panose="020B0604020202020204" pitchFamily="34" charset="0"/>
              <a:cs typeface="Arial" panose="020B0604020202020204" pitchFamily="34" charset="0"/>
            </a:endParaRPr>
          </a:p>
          <a:p>
            <a:pPr algn="just">
              <a:defRPr/>
            </a:pPr>
            <a:endParaRPr lang="sl-SI" altLang="sl-SI" sz="800" dirty="0">
              <a:solidFill>
                <a:srgbClr val="000000"/>
              </a:solidFill>
              <a:latin typeface="Arial" panose="020B0604020202020204" pitchFamily="34" charset="0"/>
              <a:cs typeface="Arial" panose="020B0604020202020204" pitchFamily="34" charset="0"/>
            </a:endParaRPr>
          </a:p>
          <a:p>
            <a:pPr marL="109537" indent="0" algn="just">
              <a:buNone/>
              <a:defRPr/>
            </a:pPr>
            <a:endParaRPr lang="sl-SI" sz="800" dirty="0">
              <a:latin typeface="Arial" panose="020B0604020202020204" pitchFamily="34" charset="0"/>
              <a:cs typeface="Arial" panose="020B0604020202020204" pitchFamily="34" charset="0"/>
            </a:endParaRPr>
          </a:p>
          <a:p>
            <a:pPr marL="109537" indent="0" algn="just">
              <a:buNone/>
              <a:defRPr/>
            </a:pPr>
            <a:endParaRPr lang="sl-SI" sz="1800" dirty="0">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Splošno o projektu</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2</a:t>
            </a:fld>
            <a:endParaRPr lang="sl-SI" altLang="sl-SI"/>
          </a:p>
        </p:txBody>
      </p:sp>
      <p:pic>
        <p:nvPicPr>
          <p:cNvPr id="13317"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r>
              <a:rPr lang="en-US" sz="1800" dirty="0">
                <a:latin typeface="Arial" panose="020B0604020202020204" pitchFamily="34" charset="0"/>
                <a:cs typeface="Arial" panose="020B0604020202020204" pitchFamily="34" charset="0"/>
              </a:rPr>
              <a:t>Portal </a:t>
            </a:r>
            <a:r>
              <a:rPr lang="en-US" sz="1800" dirty="0" err="1">
                <a:latin typeface="Arial" panose="020B0604020202020204" pitchFamily="34" charset="0"/>
                <a:cs typeface="Arial" panose="020B0604020202020204" pitchFamily="34" charset="0"/>
              </a:rPr>
              <a:t>javnih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naročil</a:t>
            </a:r>
            <a:r>
              <a:rPr lang="en-US" sz="1800" dirty="0">
                <a:latin typeface="Arial" panose="020B0604020202020204" pitchFamily="34" charset="0"/>
                <a:cs typeface="Arial" panose="020B0604020202020204" pitchFamily="34" charset="0"/>
              </a:rPr>
              <a:t> </a:t>
            </a:r>
            <a:r>
              <a:rPr lang="sl-SI" altLang="sl-SI" sz="1800" dirty="0">
                <a:solidFill>
                  <a:srgbClr val="000000"/>
                </a:solidFill>
                <a:latin typeface="Arial" panose="020B0604020202020204" pitchFamily="34" charset="0"/>
                <a:cs typeface="Arial" panose="020B0604020202020204" pitchFamily="34" charset="0"/>
              </a:rPr>
              <a:t>(</a:t>
            </a:r>
            <a:r>
              <a:rPr lang="sl-SI" altLang="sl-SI" sz="1800" dirty="0">
                <a:solidFill>
                  <a:srgbClr val="000000"/>
                </a:solidFill>
                <a:latin typeface="Arial" panose="020B0604020202020204" pitchFamily="34" charset="0"/>
                <a:cs typeface="Arial" panose="020B0604020202020204" pitchFamily="34" charset="0"/>
                <a:hlinkClick r:id="rId3"/>
              </a:rPr>
              <a:t>www.enarocanje.si</a:t>
            </a:r>
            <a:r>
              <a:rPr lang="sl-SI" altLang="sl-SI" sz="1800" dirty="0">
                <a:solidFill>
                  <a:srgbClr val="00000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je </a:t>
            </a:r>
            <a:r>
              <a:rPr lang="en-US" sz="1800" dirty="0" err="1">
                <a:latin typeface="Arial" panose="020B0604020202020204" pitchFamily="34" charset="0"/>
                <a:cs typeface="Arial" panose="020B0604020202020204" pitchFamily="34" charset="0"/>
              </a:rPr>
              <a:t>spletni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informacijski</a:t>
            </a:r>
            <a:r>
              <a:rPr lang="en-US" sz="1800" dirty="0">
                <a:latin typeface="Arial" panose="020B0604020202020204" pitchFamily="34" charset="0"/>
                <a:cs typeface="Arial" panose="020B0604020202020204" pitchFamily="34" charset="0"/>
              </a:rPr>
              <a:t> portal </a:t>
            </a:r>
            <a:r>
              <a:rPr lang="en-US" sz="1800" dirty="0" err="1">
                <a:latin typeface="Arial" panose="020B0604020202020204" pitchFamily="34" charset="0"/>
                <a:cs typeface="Arial" panose="020B0604020202020204" pitchFamily="34" charset="0"/>
              </a:rPr>
              <a:t>Ministrstva</a:t>
            </a:r>
            <a:r>
              <a:rPr lang="en-US" sz="1800" dirty="0">
                <a:latin typeface="Arial" panose="020B0604020202020204" pitchFamily="34" charset="0"/>
                <a:cs typeface="Arial" panose="020B0604020202020204" pitchFamily="34" charset="0"/>
              </a:rPr>
              <a:t> za </a:t>
            </a:r>
            <a:r>
              <a:rPr lang="en-US" sz="1800" dirty="0" err="1">
                <a:latin typeface="Arial" panose="020B0604020202020204" pitchFamily="34" charset="0"/>
                <a:cs typeface="Arial" panose="020B0604020202020204" pitchFamily="34" charset="0"/>
              </a:rPr>
              <a:t>javno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upravo</a:t>
            </a:r>
            <a:r>
              <a:rPr lang="sl-SI" sz="1800" dirty="0">
                <a:latin typeface="Arial" panose="020B0604020202020204" pitchFamily="34" charset="0"/>
                <a:cs typeface="Arial" panose="020B0604020202020204" pitchFamily="34" charset="0"/>
              </a:rPr>
              <a:t>, ki ga upravlja Uradni list </a:t>
            </a:r>
            <a:r>
              <a:rPr lang="sl-SI" sz="1800" dirty="0" err="1">
                <a:latin typeface="Arial" panose="020B0604020202020204" pitchFamily="34" charset="0"/>
                <a:cs typeface="Arial" panose="020B0604020202020204" pitchFamily="34" charset="0"/>
              </a:rPr>
              <a:t>d.o.o</a:t>
            </a:r>
            <a:r>
              <a:rPr lang="sl-SI" sz="1800" dirty="0">
                <a:latin typeface="Arial" panose="020B0604020202020204" pitchFamily="34" charset="0"/>
                <a:cs typeface="Arial" panose="020B0604020202020204" pitchFamily="34" charset="0"/>
              </a:rPr>
              <a:t>.</a:t>
            </a:r>
            <a:endParaRPr lang="sl-SI" altLang="sl-SI" sz="18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r>
              <a:rPr lang="sl-SI" altLang="sl-SI" sz="1800" dirty="0">
                <a:solidFill>
                  <a:srgbClr val="000000"/>
                </a:solidFill>
                <a:latin typeface="Arial" panose="020B0604020202020204" pitchFamily="34" charset="0"/>
                <a:cs typeface="Arial" panose="020B0604020202020204" pitchFamily="34" charset="0"/>
              </a:rPr>
              <a:t>Po Zakonu o dostopu do informacij javnega značaja je potrebno pogodbe, sklenjene na podlagi uspešno izvedenih postopkov javnega naročanja, kot tudi pogodbe na podlagi postopka, ki ga urejajo zakoni, ki urejajo koncesije ali javno-zasebna partnerstva, objaviti na portalu javnih naročil.</a:t>
            </a:r>
          </a:p>
          <a:p>
            <a:pPr marL="393700" indent="-285750" algn="just">
              <a:buClr>
                <a:srgbClr val="2DA2BF"/>
              </a:buClr>
              <a:defRPr/>
            </a:pPr>
            <a:r>
              <a:rPr lang="sl-SI" altLang="sl-SI" sz="1800" dirty="0">
                <a:solidFill>
                  <a:srgbClr val="000000"/>
                </a:solidFill>
                <a:latin typeface="Arial" panose="020B0604020202020204" pitchFamily="34" charset="0"/>
                <a:cs typeface="Arial" panose="020B0604020202020204" pitchFamily="34" charset="0"/>
              </a:rPr>
              <a:t>Na portalu javnih naročil je potrebno objaviti tudi vse </a:t>
            </a:r>
            <a:r>
              <a:rPr lang="sl-SI" altLang="sl-SI" sz="1800" dirty="0" err="1">
                <a:solidFill>
                  <a:srgbClr val="000000"/>
                </a:solidFill>
                <a:latin typeface="Arial" panose="020B0604020202020204" pitchFamily="34" charset="0"/>
                <a:cs typeface="Arial" panose="020B0604020202020204" pitchFamily="34" charset="0"/>
              </a:rPr>
              <a:t>eventuelne</a:t>
            </a:r>
            <a:r>
              <a:rPr lang="sl-SI" altLang="sl-SI" sz="1800" dirty="0">
                <a:solidFill>
                  <a:srgbClr val="000000"/>
                </a:solidFill>
                <a:latin typeface="Arial" panose="020B0604020202020204" pitchFamily="34" charset="0"/>
                <a:cs typeface="Arial" panose="020B0604020202020204" pitchFamily="34" charset="0"/>
              </a:rPr>
              <a:t> dodatke k pogodbam.</a:t>
            </a:r>
          </a:p>
          <a:p>
            <a:pPr marL="393700" indent="-285750" algn="just">
              <a:buClr>
                <a:srgbClr val="2DA2BF"/>
              </a:buClr>
              <a:defRPr/>
            </a:pPr>
            <a:endParaRPr lang="sl-SI" altLang="sl-SI" sz="18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sz="2200" dirty="0">
              <a:latin typeface="Arial" panose="020B0604020202020204" pitchFamily="34" charset="0"/>
              <a:cs typeface="Arial" panose="020B0604020202020204" pitchFamily="34" charset="0"/>
            </a:endParaRPr>
          </a:p>
          <a:p>
            <a:pPr marL="109537" indent="0" algn="just">
              <a:buNone/>
              <a:defRPr/>
            </a:pPr>
            <a:endParaRPr lang="sl-SI" sz="800" dirty="0">
              <a:latin typeface="Arial" panose="020B0604020202020204" pitchFamily="34" charset="0"/>
              <a:cs typeface="Arial" panose="020B0604020202020204" pitchFamily="34" charset="0"/>
            </a:endParaRPr>
          </a:p>
          <a:p>
            <a:pPr marL="109537" indent="0" algn="just">
              <a:buNone/>
              <a:defRPr/>
            </a:pPr>
            <a:endParaRPr lang="sl-SI" sz="1800" dirty="0">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Register pogodb</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3</a:t>
            </a:fld>
            <a:endParaRPr lang="sl-SI" altLang="sl-SI"/>
          </a:p>
        </p:txBody>
      </p:sp>
      <p:pic>
        <p:nvPicPr>
          <p:cNvPr id="13317" name="Slika 9" title="Logotip - sofinancira evropska unij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6526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sz="2200" dirty="0">
              <a:latin typeface="Arial" panose="020B0604020202020204" pitchFamily="34" charset="0"/>
              <a:cs typeface="Arial" panose="020B0604020202020204" pitchFamily="34" charset="0"/>
            </a:endParaRPr>
          </a:p>
          <a:p>
            <a:pPr marL="109537" indent="0" algn="just">
              <a:buNone/>
              <a:defRPr/>
            </a:pPr>
            <a:endParaRPr lang="sl-SI" sz="800" dirty="0">
              <a:latin typeface="Arial" panose="020B0604020202020204" pitchFamily="34" charset="0"/>
              <a:cs typeface="Arial" panose="020B0604020202020204" pitchFamily="34" charset="0"/>
            </a:endParaRPr>
          </a:p>
          <a:p>
            <a:pPr marL="109537" indent="0" algn="just">
              <a:buNone/>
              <a:defRPr/>
            </a:pPr>
            <a:endParaRPr lang="sl-SI" sz="1800" dirty="0">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Register pogodb</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4</a:t>
            </a:fld>
            <a:endParaRPr lang="sl-SI" altLang="sl-SI"/>
          </a:p>
        </p:txBody>
      </p:sp>
      <p:pic>
        <p:nvPicPr>
          <p:cNvPr id="13317"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Pregled objav na portalu javnih naročil vsebuje naslednje podatke: oznaka obrazca, datum objave, številka objave, naziv, vrsta naročila." title="Pregled objav na portalu javnih naročil">
            <a:extLst>
              <a:ext uri="{FF2B5EF4-FFF2-40B4-BE49-F238E27FC236}">
                <a16:creationId xmlns:a16="http://schemas.microsoft.com/office/drawing/2014/main" id="{648E281B-6ED9-4E3B-BCCA-2288857560E8}"/>
              </a:ext>
            </a:extLst>
          </p:cNvPr>
          <p:cNvPicPr>
            <a:picLocks noChangeAspect="1"/>
          </p:cNvPicPr>
          <p:nvPr/>
        </p:nvPicPr>
        <p:blipFill>
          <a:blip r:embed="rId4"/>
          <a:stretch>
            <a:fillRect/>
          </a:stretch>
        </p:blipFill>
        <p:spPr>
          <a:xfrm>
            <a:off x="10829" y="170458"/>
            <a:ext cx="9144000" cy="5634806"/>
          </a:xfrm>
          <a:prstGeom prst="rect">
            <a:avLst/>
          </a:prstGeom>
        </p:spPr>
      </p:pic>
    </p:spTree>
    <p:extLst>
      <p:ext uri="{BB962C8B-B14F-4D97-AF65-F5344CB8AC3E}">
        <p14:creationId xmlns:p14="http://schemas.microsoft.com/office/powerpoint/2010/main" val="150362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Register pogodb</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5</a:t>
            </a:fld>
            <a:endParaRPr lang="sl-SI" altLang="sl-SI"/>
          </a:p>
        </p:txBody>
      </p:sp>
      <p:pic>
        <p:nvPicPr>
          <p:cNvPr id="13317"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Prikaz objav vsebuje naslednje podatke: naziv naročnika, naziv pogodbe, področje pogodbe in predmet naročila." title="Pregled objavljenih pogodb na portalu javnih naročil">
            <a:extLst>
              <a:ext uri="{FF2B5EF4-FFF2-40B4-BE49-F238E27FC236}">
                <a16:creationId xmlns:a16="http://schemas.microsoft.com/office/drawing/2014/main" id="{E33E5515-089F-4C11-956A-76C52F0E4EF9}"/>
              </a:ext>
            </a:extLst>
          </p:cNvPr>
          <p:cNvPicPr>
            <a:picLocks noChangeAspect="1"/>
          </p:cNvPicPr>
          <p:nvPr/>
        </p:nvPicPr>
        <p:blipFill>
          <a:blip r:embed="rId4"/>
          <a:stretch>
            <a:fillRect/>
          </a:stretch>
        </p:blipFill>
        <p:spPr>
          <a:xfrm>
            <a:off x="38672" y="167021"/>
            <a:ext cx="9144000" cy="5633707"/>
          </a:xfrm>
          <a:prstGeom prst="rect">
            <a:avLst/>
          </a:prstGeom>
        </p:spPr>
      </p:pic>
    </p:spTree>
    <p:extLst>
      <p:ext uri="{BB962C8B-B14F-4D97-AF65-F5344CB8AC3E}">
        <p14:creationId xmlns:p14="http://schemas.microsoft.com/office/powerpoint/2010/main" val="1549710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r>
              <a:rPr lang="sl-SI" sz="1800" dirty="0">
                <a:effectLst/>
                <a:latin typeface="Arial" panose="020B0604020202020204" pitchFamily="34" charset="0"/>
                <a:ea typeface="DengXian" panose="020B0503020204020204" pitchFamily="2" charset="-122"/>
                <a:cs typeface="Arial" panose="020B0604020202020204" pitchFamily="34" charset="0"/>
              </a:rPr>
              <a:t>Na portalu javnih naročil (</a:t>
            </a:r>
            <a:r>
              <a:rPr lang="sl-SI" sz="1800" u="sng" dirty="0">
                <a:solidFill>
                  <a:srgbClr val="0563C1"/>
                </a:solidFill>
                <a:effectLst/>
                <a:latin typeface="Arial" panose="020B0604020202020204" pitchFamily="34" charset="0"/>
                <a:ea typeface="DengXian" panose="020B0503020204020204" pitchFamily="2" charset="-122"/>
                <a:cs typeface="Arial" panose="020B0604020202020204" pitchFamily="34" charset="0"/>
                <a:hlinkClick r:id="rId3"/>
              </a:rPr>
              <a:t>www.enarocanje.si</a:t>
            </a:r>
            <a:r>
              <a:rPr lang="sl-SI" sz="1800" dirty="0">
                <a:effectLst/>
                <a:latin typeface="Arial" panose="020B0604020202020204" pitchFamily="34" charset="0"/>
                <a:ea typeface="DengXian" panose="020B0503020204020204" pitchFamily="2" charset="-122"/>
                <a:cs typeface="Arial" panose="020B0604020202020204" pitchFamily="34" charset="0"/>
              </a:rPr>
              <a:t>) se objava pogodb, objavljenih na podlagi uspešno izvedenih postopkov javnega naročanja, nadgradi z možnostjo prikaza plačil. Vsaka objava pogodbe iz javnega naročanja se prenese na portal UJP JN plačila, prek katerega naročniki mesečno poročajo o plačilih za obdobje trajanje pogodbe + 3 mesece.</a:t>
            </a:r>
          </a:p>
          <a:p>
            <a:pPr marL="393700" indent="-285750" algn="just">
              <a:buClr>
                <a:srgbClr val="2DA2BF"/>
              </a:buClr>
              <a:defRPr/>
            </a:pPr>
            <a:r>
              <a:rPr lang="sl-SI" sz="1800" dirty="0">
                <a:effectLst/>
                <a:latin typeface="Arial" panose="020B0604020202020204" pitchFamily="34" charset="0"/>
                <a:ea typeface="DengXian" panose="02010600030101010101" pitchFamily="2" charset="-122"/>
                <a:cs typeface="Arial" panose="020B0604020202020204" pitchFamily="34" charset="0"/>
              </a:rPr>
              <a:t>Obdobje pogodba + 3 mesecev za poročanje je nastavljeno zato, ker plačila izvajalcem po pogodbi lahko zapadejo še po preteku pogodbe. </a:t>
            </a:r>
          </a:p>
          <a:p>
            <a:pPr marL="393700" indent="-285750" algn="just">
              <a:buClr>
                <a:srgbClr val="2DA2BF"/>
              </a:buClr>
              <a:defRPr/>
            </a:pPr>
            <a:r>
              <a:rPr lang="sl-SI" sz="1800" dirty="0">
                <a:effectLst/>
                <a:latin typeface="Arial" panose="020B0604020202020204" pitchFamily="34" charset="0"/>
                <a:ea typeface="DengXian" panose="02010600030101010101" pitchFamily="2" charset="-122"/>
                <a:cs typeface="Arial" panose="020B0604020202020204" pitchFamily="34" charset="0"/>
              </a:rPr>
              <a:t>Pravico objave pogodbe (aneksa, sprememb pogodbe, sprememb aneksa) ima uporabnik portala s pravico objave na vsaj eni izmed skupin naročnika.</a:t>
            </a:r>
          </a:p>
          <a:p>
            <a:pPr marL="393700" indent="-285750" algn="just">
              <a:buClr>
                <a:srgbClr val="2DA2BF"/>
              </a:buClr>
              <a:defRPr/>
            </a:pPr>
            <a:r>
              <a:rPr lang="sl-SI" sz="1800" dirty="0">
                <a:latin typeface="Arial" panose="020B0604020202020204" pitchFamily="34" charset="0"/>
                <a:cs typeface="Arial" panose="020B0604020202020204" pitchFamily="34" charset="0"/>
              </a:rPr>
              <a:t>Pravilnik o spremembah in dopolnitvah Pravilnika o objavah pogodb s področja javnega naročanja, koncesij in javno-zasebnih partnerstev, sprejet 11.4.2022, določa, da obveznost poročanja o plačilih, nastane za pogodbe, sklenjene od 1.1.2023 naprej.</a:t>
            </a:r>
          </a:p>
          <a:p>
            <a:pPr marL="109537" indent="0" algn="just">
              <a:buNone/>
              <a:defRPr/>
            </a:pPr>
            <a:endParaRPr lang="sl-SI" sz="800" dirty="0">
              <a:latin typeface="Arial" panose="020B0604020202020204" pitchFamily="34" charset="0"/>
              <a:cs typeface="Arial" panose="020B0604020202020204" pitchFamily="34" charset="0"/>
            </a:endParaRPr>
          </a:p>
          <a:p>
            <a:pPr marL="109537" indent="0" algn="just">
              <a:buNone/>
              <a:defRPr/>
            </a:pPr>
            <a:endParaRPr lang="sl-SI" sz="1800" dirty="0">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Register pogodb - nadgradnja</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6</a:t>
            </a:fld>
            <a:endParaRPr lang="sl-SI" altLang="sl-SI"/>
          </a:p>
        </p:txBody>
      </p:sp>
      <p:pic>
        <p:nvPicPr>
          <p:cNvPr id="13317" name="Slika 9" title="Logotip - sofinancira evropska unij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234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sz="2200" dirty="0">
              <a:latin typeface="Arial" panose="020B0604020202020204" pitchFamily="34" charset="0"/>
              <a:cs typeface="Arial" panose="020B0604020202020204" pitchFamily="34" charset="0"/>
            </a:endParaRPr>
          </a:p>
          <a:p>
            <a:pPr marL="109537" indent="0" algn="just">
              <a:buNone/>
              <a:defRPr/>
            </a:pPr>
            <a:endParaRPr lang="sl-SI" sz="800" dirty="0">
              <a:latin typeface="Arial" panose="020B0604020202020204" pitchFamily="34" charset="0"/>
              <a:cs typeface="Arial" panose="020B0604020202020204" pitchFamily="34" charset="0"/>
            </a:endParaRPr>
          </a:p>
          <a:p>
            <a:pPr marL="109537" indent="0" algn="just">
              <a:buNone/>
              <a:defRPr/>
            </a:pPr>
            <a:endParaRPr lang="sl-SI" sz="1800" dirty="0">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Register pogodb - nadgradnja</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7</a:t>
            </a:fld>
            <a:endParaRPr lang="sl-SI" altLang="sl-SI"/>
          </a:p>
        </p:txBody>
      </p:sp>
      <p:pic>
        <p:nvPicPr>
          <p:cNvPr id="13317" name="Slika 9" title="Logotip - sofinancira evropska uni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9E1D75EE-E099-4043-A093-C8A03632608F}"/>
              </a:ext>
            </a:extLst>
          </p:cNvPr>
          <p:cNvSpPr txBox="1"/>
          <p:nvPr/>
        </p:nvSpPr>
        <p:spPr>
          <a:xfrm>
            <a:off x="517848" y="1556792"/>
            <a:ext cx="1008112" cy="861774"/>
          </a:xfrm>
          <a:prstGeom prst="rect">
            <a:avLst/>
          </a:prstGeom>
          <a:noFill/>
          <a:ln>
            <a:solidFill>
              <a:schemeClr val="accent1"/>
            </a:solidFill>
          </a:ln>
        </p:spPr>
        <p:txBody>
          <a:bodyPr wrap="square" rtlCol="0">
            <a:spAutoFit/>
          </a:bodyPr>
          <a:lstStyle/>
          <a:p>
            <a:r>
              <a:rPr lang="sl-SI" sz="1000" dirty="0">
                <a:latin typeface="Arial" panose="020B0604020202020204" pitchFamily="34" charset="0"/>
                <a:cs typeface="Arial" panose="020B0604020202020204" pitchFamily="34" charset="0"/>
              </a:rPr>
              <a:t>USPEŠNO IZVEDEN POSTOPEK JAVNEGA NAROČANJA</a:t>
            </a:r>
            <a:endParaRPr lang="en-US" sz="1000" dirty="0">
              <a:latin typeface="Arial" panose="020B0604020202020204" pitchFamily="34" charset="0"/>
              <a:cs typeface="Arial" panose="020B0604020202020204" pitchFamily="34" charset="0"/>
            </a:endParaRPr>
          </a:p>
        </p:txBody>
      </p:sp>
      <p:sp>
        <p:nvSpPr>
          <p:cNvPr id="4" name="Arrow: Right 3">
            <a:extLst>
              <a:ext uri="{FF2B5EF4-FFF2-40B4-BE49-F238E27FC236}">
                <a16:creationId xmlns:a16="http://schemas.microsoft.com/office/drawing/2014/main" id="{D615B06C-E285-4B68-95DC-A9CBA091C6C4}"/>
              </a:ext>
            </a:extLst>
          </p:cNvPr>
          <p:cNvSpPr/>
          <p:nvPr/>
        </p:nvSpPr>
        <p:spPr>
          <a:xfrm>
            <a:off x="2051720" y="1772816"/>
            <a:ext cx="108012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3DCEB67-D05E-4EE6-B63D-12CAE2E71FCF}"/>
              </a:ext>
            </a:extLst>
          </p:cNvPr>
          <p:cNvSpPr txBox="1"/>
          <p:nvPr/>
        </p:nvSpPr>
        <p:spPr>
          <a:xfrm>
            <a:off x="3491880" y="1772816"/>
            <a:ext cx="1008112" cy="400110"/>
          </a:xfrm>
          <a:prstGeom prst="rect">
            <a:avLst/>
          </a:prstGeom>
          <a:noFill/>
          <a:ln>
            <a:solidFill>
              <a:schemeClr val="accent1"/>
            </a:solidFill>
          </a:ln>
        </p:spPr>
        <p:txBody>
          <a:bodyPr wrap="square" rtlCol="0">
            <a:spAutoFit/>
          </a:bodyPr>
          <a:lstStyle/>
          <a:p>
            <a:r>
              <a:rPr lang="sl-SI" sz="1000" dirty="0">
                <a:latin typeface="Arial" panose="020B0604020202020204" pitchFamily="34" charset="0"/>
                <a:cs typeface="Arial" panose="020B0604020202020204" pitchFamily="34" charset="0"/>
              </a:rPr>
              <a:t>OBJAVLJENA POGODBA</a:t>
            </a:r>
            <a:endParaRPr lang="en-US" sz="1000" dirty="0">
              <a:latin typeface="Arial" panose="020B0604020202020204" pitchFamily="34" charset="0"/>
              <a:cs typeface="Arial" panose="020B0604020202020204" pitchFamily="34" charset="0"/>
            </a:endParaRPr>
          </a:p>
        </p:txBody>
      </p:sp>
      <p:sp>
        <p:nvSpPr>
          <p:cNvPr id="9" name="Arrow: Right 8">
            <a:extLst>
              <a:ext uri="{FF2B5EF4-FFF2-40B4-BE49-F238E27FC236}">
                <a16:creationId xmlns:a16="http://schemas.microsoft.com/office/drawing/2014/main" id="{7395E79D-CB32-4FD4-B5B4-699297803ED8}"/>
              </a:ext>
            </a:extLst>
          </p:cNvPr>
          <p:cNvSpPr/>
          <p:nvPr/>
        </p:nvSpPr>
        <p:spPr>
          <a:xfrm>
            <a:off x="4810914" y="1792851"/>
            <a:ext cx="108012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C34D6B5-0D0F-477B-A414-9F310E6827A3}"/>
              </a:ext>
            </a:extLst>
          </p:cNvPr>
          <p:cNvSpPr txBox="1"/>
          <p:nvPr/>
        </p:nvSpPr>
        <p:spPr>
          <a:xfrm>
            <a:off x="6084168" y="1628800"/>
            <a:ext cx="1296144" cy="861774"/>
          </a:xfrm>
          <a:prstGeom prst="rect">
            <a:avLst/>
          </a:prstGeom>
          <a:noFill/>
          <a:ln>
            <a:solidFill>
              <a:schemeClr val="accent1"/>
            </a:solidFill>
          </a:ln>
        </p:spPr>
        <p:txBody>
          <a:bodyPr wrap="square" rtlCol="0">
            <a:spAutoFit/>
          </a:bodyPr>
          <a:lstStyle/>
          <a:p>
            <a:r>
              <a:rPr lang="sl-SI" sz="1000" dirty="0">
                <a:latin typeface="Arial" panose="020B0604020202020204" pitchFamily="34" charset="0"/>
                <a:cs typeface="Arial" panose="020B0604020202020204" pitchFamily="34" charset="0"/>
              </a:rPr>
              <a:t>META PODATKI POGODBE SE PRENESEJO NA PORTAL UJP  JN PLAČILA</a:t>
            </a:r>
            <a:endParaRPr lang="en-US" sz="1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57BDE41D-45C6-4694-84D7-3ED7C19303D0}"/>
              </a:ext>
            </a:extLst>
          </p:cNvPr>
          <p:cNvSpPr txBox="1"/>
          <p:nvPr/>
        </p:nvSpPr>
        <p:spPr>
          <a:xfrm>
            <a:off x="230486" y="3551878"/>
            <a:ext cx="1605209" cy="707886"/>
          </a:xfrm>
          <a:prstGeom prst="rect">
            <a:avLst/>
          </a:prstGeom>
          <a:noFill/>
          <a:ln>
            <a:solidFill>
              <a:schemeClr val="accent1"/>
            </a:solidFill>
          </a:ln>
        </p:spPr>
        <p:txBody>
          <a:bodyPr wrap="square" rtlCol="0">
            <a:spAutoFit/>
          </a:bodyPr>
          <a:lstStyle/>
          <a:p>
            <a:r>
              <a:rPr lang="sl-SI" sz="1000" dirty="0">
                <a:latin typeface="Arial" panose="020B0604020202020204" pitchFamily="34" charset="0"/>
                <a:cs typeface="Arial" panose="020B0604020202020204" pitchFamily="34" charset="0"/>
              </a:rPr>
              <a:t>V ČASU TRAJANJA POGODBE NAROČNIKI MESEČNO VNAŠAJO PLAČILA</a:t>
            </a:r>
            <a:endParaRPr lang="en-US" sz="1000" dirty="0">
              <a:latin typeface="Arial" panose="020B0604020202020204" pitchFamily="34" charset="0"/>
              <a:cs typeface="Arial" panose="020B0604020202020204" pitchFamily="34" charset="0"/>
            </a:endParaRPr>
          </a:p>
        </p:txBody>
      </p:sp>
      <p:cxnSp>
        <p:nvCxnSpPr>
          <p:cNvPr id="6" name="Connector: Elbow 5">
            <a:extLst>
              <a:ext uri="{FF2B5EF4-FFF2-40B4-BE49-F238E27FC236}">
                <a16:creationId xmlns:a16="http://schemas.microsoft.com/office/drawing/2014/main" id="{1BA8DD26-D19A-47C4-84DE-6D4F49FCF0C9}"/>
              </a:ext>
            </a:extLst>
          </p:cNvPr>
          <p:cNvCxnSpPr>
            <a:cxnSpLocks/>
            <a:stCxn id="10" idx="3"/>
            <a:endCxn id="11" idx="0"/>
          </p:cNvCxnSpPr>
          <p:nvPr/>
        </p:nvCxnSpPr>
        <p:spPr>
          <a:xfrm flipH="1">
            <a:off x="1033091" y="2059687"/>
            <a:ext cx="6347221" cy="1492191"/>
          </a:xfrm>
          <a:prstGeom prst="bentConnector4">
            <a:avLst>
              <a:gd name="adj1" fmla="val -3602"/>
              <a:gd name="adj2" fmla="val 64438"/>
            </a:avLst>
          </a:prstGeom>
          <a:ln w="136525">
            <a:tailEnd type="triangle"/>
          </a:ln>
        </p:spPr>
        <p:style>
          <a:lnRef idx="1">
            <a:schemeClr val="accent1"/>
          </a:lnRef>
          <a:fillRef idx="0">
            <a:schemeClr val="accent1"/>
          </a:fillRef>
          <a:effectRef idx="0">
            <a:schemeClr val="accent1"/>
          </a:effectRef>
          <a:fontRef idx="minor">
            <a:schemeClr val="tx1"/>
          </a:fontRef>
        </p:style>
      </p:cxnSp>
      <p:sp>
        <p:nvSpPr>
          <p:cNvPr id="15" name="Arrow: Right 14">
            <a:extLst>
              <a:ext uri="{FF2B5EF4-FFF2-40B4-BE49-F238E27FC236}">
                <a16:creationId xmlns:a16="http://schemas.microsoft.com/office/drawing/2014/main" id="{5BB67B28-86BE-4D70-95C6-BC7720062864}"/>
              </a:ext>
            </a:extLst>
          </p:cNvPr>
          <p:cNvSpPr/>
          <p:nvPr/>
        </p:nvSpPr>
        <p:spPr>
          <a:xfrm>
            <a:off x="2051720" y="3694842"/>
            <a:ext cx="108012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C76028CA-26EA-4BAC-A757-D7B0525EB4F6}"/>
              </a:ext>
            </a:extLst>
          </p:cNvPr>
          <p:cNvSpPr txBox="1"/>
          <p:nvPr/>
        </p:nvSpPr>
        <p:spPr>
          <a:xfrm>
            <a:off x="3275856" y="3501008"/>
            <a:ext cx="1512168" cy="1169551"/>
          </a:xfrm>
          <a:prstGeom prst="rect">
            <a:avLst/>
          </a:prstGeom>
          <a:noFill/>
          <a:ln>
            <a:solidFill>
              <a:schemeClr val="accent1"/>
            </a:solidFill>
          </a:ln>
        </p:spPr>
        <p:txBody>
          <a:bodyPr wrap="square" rtlCol="0">
            <a:spAutoFit/>
          </a:bodyPr>
          <a:lstStyle/>
          <a:p>
            <a:r>
              <a:rPr lang="sl-SI" sz="1000" dirty="0">
                <a:latin typeface="Arial" panose="020B0604020202020204" pitchFamily="34" charset="0"/>
                <a:cs typeface="Arial" panose="020B0604020202020204" pitchFamily="34" charset="0"/>
              </a:rPr>
              <a:t>PODATKI O PLAČILIH SE PRENAŠAJO NAZAJ NA PORTAL JAVNIH NAROČIL IN SE VEŽEJO NA SPECIFIČNO POGODBO</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8625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9537" indent="0" algn="just">
              <a:buNone/>
              <a:defRPr/>
            </a:pPr>
            <a:endParaRPr lang="sl-SI" sz="1800" dirty="0">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Register pogodb - nadgradnja</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8</a:t>
            </a:fld>
            <a:endParaRPr lang="sl-SI" altLang="sl-SI"/>
          </a:p>
        </p:txBody>
      </p:sp>
      <p:pic>
        <p:nvPicPr>
          <p:cNvPr id="13317" name="Slika 9" descr="Zahtevani standardi evropskih transportnih omrežij | Drugi t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Postopek dodajanja nove pogobe." title="Dodaj novo pogodbo">
            <a:extLst>
              <a:ext uri="{FF2B5EF4-FFF2-40B4-BE49-F238E27FC236}">
                <a16:creationId xmlns:a16="http://schemas.microsoft.com/office/drawing/2014/main" id="{05F550B9-ED15-4EDC-A61F-384859C282C0}"/>
              </a:ext>
            </a:extLst>
          </p:cNvPr>
          <p:cNvPicPr>
            <a:picLocks noChangeAspect="1"/>
          </p:cNvPicPr>
          <p:nvPr/>
        </p:nvPicPr>
        <p:blipFill>
          <a:blip r:embed="rId4"/>
          <a:stretch>
            <a:fillRect/>
          </a:stretch>
        </p:blipFill>
        <p:spPr>
          <a:xfrm>
            <a:off x="-30714" y="371699"/>
            <a:ext cx="9144000" cy="6076336"/>
          </a:xfrm>
          <a:prstGeom prst="rect">
            <a:avLst/>
          </a:prstGeom>
        </p:spPr>
      </p:pic>
    </p:spTree>
    <p:extLst>
      <p:ext uri="{BB962C8B-B14F-4D97-AF65-F5344CB8AC3E}">
        <p14:creationId xmlns:p14="http://schemas.microsoft.com/office/powerpoint/2010/main" val="144727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vsebine 1"/>
          <p:cNvSpPr>
            <a:spLocks noGrp="1"/>
          </p:cNvSpPr>
          <p:nvPr>
            <p:ph idx="1"/>
          </p:nvPr>
        </p:nvSpPr>
        <p:spPr>
          <a:xfrm>
            <a:off x="395288" y="1196975"/>
            <a:ext cx="8291512" cy="5211763"/>
          </a:xfrm>
        </p:spPr>
        <p:txBody>
          <a:bodyPr/>
          <a:lstStyle/>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107950" indent="0" algn="just">
              <a:buClr>
                <a:srgbClr val="2DA2BF"/>
              </a:buClr>
              <a:buNone/>
              <a:defRPr/>
            </a:pPr>
            <a:endParaRPr lang="sl-SI" altLang="sl-SI" sz="2000" dirty="0">
              <a:solidFill>
                <a:srgbClr val="000000"/>
              </a:solidFill>
              <a:latin typeface="Arial" panose="020B0604020202020204" pitchFamily="34" charset="0"/>
              <a:cs typeface="Arial" panose="020B0604020202020204" pitchFamily="34" charset="0"/>
            </a:endParaRPr>
          </a:p>
          <a:p>
            <a:pPr marL="393700" indent="-285750" algn="just">
              <a:buClr>
                <a:srgbClr val="2DA2BF"/>
              </a:buClr>
              <a:defRPr/>
            </a:pPr>
            <a:endParaRPr lang="sl-SI" altLang="sl-SI" sz="800" dirty="0">
              <a:solidFill>
                <a:srgbClr val="000000"/>
              </a:solidFill>
              <a:latin typeface="Arial" panose="020B0604020202020204" pitchFamily="34" charset="0"/>
              <a:cs typeface="Arial" panose="020B0604020202020204" pitchFamily="34" charset="0"/>
            </a:endParaRPr>
          </a:p>
          <a:p>
            <a:pPr marL="450850" indent="-342900" algn="just">
              <a:buClr>
                <a:srgbClr val="2DA2BF"/>
              </a:buClr>
              <a:defRPr/>
            </a:pPr>
            <a:endParaRPr lang="sl-SI" altLang="sl-SI" sz="2000" dirty="0">
              <a:solidFill>
                <a:srgbClr val="000000"/>
              </a:solidFill>
              <a:latin typeface="Arial" panose="020B0604020202020204" pitchFamily="34" charset="0"/>
              <a:cs typeface="Arial" panose="020B0604020202020204" pitchFamily="34" charset="0"/>
            </a:endParaRPr>
          </a:p>
        </p:txBody>
      </p:sp>
      <p:sp>
        <p:nvSpPr>
          <p:cNvPr id="3" name="Naslov 2"/>
          <p:cNvSpPr>
            <a:spLocks noGrp="1"/>
          </p:cNvSpPr>
          <p:nvPr>
            <p:ph type="title"/>
          </p:nvPr>
        </p:nvSpPr>
        <p:spPr>
          <a:xfrm>
            <a:off x="468029" y="0"/>
            <a:ext cx="8229600" cy="1300163"/>
          </a:xfrm>
        </p:spPr>
        <p:txBody>
          <a:bodyPr/>
          <a:lstStyle/>
          <a:p>
            <a:pPr algn="ctr">
              <a:defRPr/>
            </a:pPr>
            <a:r>
              <a:rPr lang="sl-SI" sz="3200" dirty="0">
                <a:solidFill>
                  <a:schemeClr val="bg2">
                    <a:lumMod val="50000"/>
                  </a:schemeClr>
                </a:solidFill>
                <a:latin typeface="Arial" panose="020B0604020202020204" pitchFamily="34" charset="0"/>
                <a:cs typeface="Arial" panose="020B0604020202020204" pitchFamily="34" charset="0"/>
              </a:rPr>
              <a:t>Register pogodb - nadgradnja</a:t>
            </a:r>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7B3652-2B8A-4215-80CE-A814BBE46E87}" type="slidenum">
              <a:rPr lang="sl-SI" altLang="sl-SI" smtClean="0"/>
              <a:pPr/>
              <a:t>9</a:t>
            </a:fld>
            <a:endParaRPr lang="sl-SI" altLang="sl-SI"/>
          </a:p>
        </p:txBody>
      </p:sp>
      <p:pic>
        <p:nvPicPr>
          <p:cNvPr id="13317" name="Slika 9" descr="Zahtevani standardi evropskih transportnih omrežij | Drugi t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8" y="5805264"/>
            <a:ext cx="31321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Pregled dodane pogodbe vsebuje naslednje podatke: datum objave, datum zadnje spremembe, naročnik, predmet naročila, podatki o delodajalcu, ponudnik." title="Register pogodb - nadgradnja">
            <a:extLst>
              <a:ext uri="{FF2B5EF4-FFF2-40B4-BE49-F238E27FC236}">
                <a16:creationId xmlns:a16="http://schemas.microsoft.com/office/drawing/2014/main" id="{175F13A7-8A6A-4CDF-9797-C17319C9DADB}"/>
              </a:ext>
            </a:extLst>
          </p:cNvPr>
          <p:cNvPicPr>
            <a:picLocks noChangeAspect="1"/>
          </p:cNvPicPr>
          <p:nvPr/>
        </p:nvPicPr>
        <p:blipFill>
          <a:blip r:embed="rId4"/>
          <a:stretch>
            <a:fillRect/>
          </a:stretch>
        </p:blipFill>
        <p:spPr>
          <a:xfrm>
            <a:off x="10829" y="1376865"/>
            <a:ext cx="9144000" cy="5109437"/>
          </a:xfrm>
          <a:prstGeom prst="rect">
            <a:avLst/>
          </a:prstGeom>
        </p:spPr>
      </p:pic>
    </p:spTree>
    <p:extLst>
      <p:ext uri="{BB962C8B-B14F-4D97-AF65-F5344CB8AC3E}">
        <p14:creationId xmlns:p14="http://schemas.microsoft.com/office/powerpoint/2010/main" val="3732772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ekanje">
  <a:themeElements>
    <a:clrScheme name="Stekanj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tekanj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tekanj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ekanj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Stekanj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Stekanj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Stekanj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7344</TotalTime>
  <Words>1205</Words>
  <Application>Microsoft Office PowerPoint</Application>
  <PresentationFormat>Diaprojekcija na zaslonu (4:3)</PresentationFormat>
  <Paragraphs>225</Paragraphs>
  <Slides>17</Slides>
  <Notes>13</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17</vt:i4>
      </vt:variant>
    </vt:vector>
  </HeadingPairs>
  <TitlesOfParts>
    <vt:vector size="26" baseType="lpstr">
      <vt:lpstr>Arial</vt:lpstr>
      <vt:lpstr>Courier New</vt:lpstr>
      <vt:lpstr>DengXian</vt:lpstr>
      <vt:lpstr>Garamond</vt:lpstr>
      <vt:lpstr>Lucida Sans Unicode</vt:lpstr>
      <vt:lpstr>Verdana</vt:lpstr>
      <vt:lpstr>Wingdings 2</vt:lpstr>
      <vt:lpstr>Wingdings 3</vt:lpstr>
      <vt:lpstr>Stekanje</vt:lpstr>
      <vt:lpstr>Projekt Vpeljava naprednih registrov pogodb</vt:lpstr>
      <vt:lpstr>Splošno o projektu</vt:lpstr>
      <vt:lpstr>Register pogodb</vt:lpstr>
      <vt:lpstr>Register pogodb</vt:lpstr>
      <vt:lpstr>Register pogodb</vt:lpstr>
      <vt:lpstr>Register pogodb - nadgradnja</vt:lpstr>
      <vt:lpstr>Register pogodb - nadgradnja</vt:lpstr>
      <vt:lpstr>Register pogodb - nadgradnja</vt:lpstr>
      <vt:lpstr>Register pogodb - nadgradnja</vt:lpstr>
      <vt:lpstr>Register pogodb - nadgradnja</vt:lpstr>
      <vt:lpstr>Splošno – portal UJP JN Plačila</vt:lpstr>
      <vt:lpstr>Splošno – portal UJP JN Plačila</vt:lpstr>
      <vt:lpstr>Obveznost poročanja</vt:lpstr>
      <vt:lpstr>Portal UJP JN Plačila – priprava in pošiljanje mesečnih poročil o izvedenih plačilih </vt:lpstr>
      <vt:lpstr>Portal UJP JN Plačila – priprava in pošiljanje mesečnih poročil o izvedenih plačilih </vt:lpstr>
      <vt:lpstr>Portal UJP JN Plačila - dostop</vt:lpstr>
      <vt:lpstr>Dogovora o izmenjavi podatkov</vt:lpstr>
    </vt:vector>
  </TitlesOfParts>
  <Company>Uprava RS za javna placila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 1</dc:title>
  <dc:creator>AMiklavcic</dc:creator>
  <cp:lastModifiedBy>Nataša Cerkvenik</cp:lastModifiedBy>
  <cp:revision>665</cp:revision>
  <cp:lastPrinted>2022-10-03T06:54:07Z</cp:lastPrinted>
  <dcterms:created xsi:type="dcterms:W3CDTF">2007-03-22T07:56:41Z</dcterms:created>
  <dcterms:modified xsi:type="dcterms:W3CDTF">2022-10-25T11:32:32Z</dcterms:modified>
</cp:coreProperties>
</file>