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382" r:id="rId2"/>
    <p:sldId id="407" r:id="rId3"/>
    <p:sldId id="386" r:id="rId4"/>
    <p:sldId id="366" r:id="rId5"/>
    <p:sldId id="408" r:id="rId6"/>
    <p:sldId id="409" r:id="rId7"/>
    <p:sldId id="410" r:id="rId8"/>
    <p:sldId id="414" r:id="rId9"/>
    <p:sldId id="415" r:id="rId10"/>
    <p:sldId id="398" r:id="rId11"/>
    <p:sldId id="411" r:id="rId12"/>
    <p:sldId id="417" r:id="rId13"/>
    <p:sldId id="416" r:id="rId14"/>
    <p:sldId id="387" r:id="rId15"/>
    <p:sldId id="403" r:id="rId16"/>
    <p:sldId id="405" r:id="rId17"/>
    <p:sldId id="404" r:id="rId18"/>
    <p:sldId id="400" r:id="rId19"/>
    <p:sldId id="402" r:id="rId20"/>
    <p:sldId id="401" r:id="rId21"/>
    <p:sldId id="413" r:id="rId22"/>
    <p:sldId id="412" r:id="rId23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DA681A9-1FCB-4CD9-ABA9-E5A4F3421F36}">
          <p14:sldIdLst>
            <p14:sldId id="382"/>
            <p14:sldId id="407"/>
            <p14:sldId id="386"/>
            <p14:sldId id="366"/>
            <p14:sldId id="408"/>
            <p14:sldId id="409"/>
            <p14:sldId id="410"/>
            <p14:sldId id="414"/>
            <p14:sldId id="415"/>
            <p14:sldId id="398"/>
            <p14:sldId id="411"/>
            <p14:sldId id="417"/>
            <p14:sldId id="416"/>
            <p14:sldId id="387"/>
            <p14:sldId id="403"/>
            <p14:sldId id="405"/>
            <p14:sldId id="404"/>
            <p14:sldId id="400"/>
            <p14:sldId id="402"/>
            <p14:sldId id="401"/>
            <p14:sldId id="413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Grošel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95A"/>
    <a:srgbClr val="3E7C94"/>
    <a:srgbClr val="5C9A92"/>
    <a:srgbClr val="529DBA"/>
    <a:srgbClr val="457A73"/>
    <a:srgbClr val="999999"/>
    <a:srgbClr val="66952E"/>
    <a:srgbClr val="234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5" autoAdjust="0"/>
    <p:restoredTop sz="92347" autoAdjust="0"/>
  </p:normalViewPr>
  <p:slideViewPr>
    <p:cSldViewPr snapToGrid="0" snapToObjects="1">
      <p:cViewPr varScale="1">
        <p:scale>
          <a:sx n="63" d="100"/>
          <a:sy n="63" d="100"/>
        </p:scale>
        <p:origin x="876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04" d="100"/>
          <a:sy n="204" d="100"/>
        </p:scale>
        <p:origin x="6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lvin\MIRS\EMS\NNE-splo&#353;no\ANALIZE\Potrebe%20KEMIJA%20IN%20MEDICINA\POTREBE%20KEMIJA\Meroslovne%20potrebe&#160;ANALIZ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lvin\MIRS\EMS\NNE-splo&#353;no\ANALIZE\Potrebe%20KEMIJA%20IN%20MEDICINA\POTREBE%20KEMIJA\Meroslovne%20potrebe&#160;ANALIZ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lvin\MIRS\EMS\NNE-splo&#353;no\ANALIZE\Potrebe%20KEMIJA%20IN%20MEDICINA\POTREBE%20KEMIJA\Meroslovne%20potrebe&#160;ANALIZ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lvin\MIRS\EMS\NNE-splo&#353;no\ANALIZE\Potrebe%20KEMIJA%20IN%20MEDICINA\POTREBE%20KEMIJA\Meroslovne%20potrebe&#160;ANALIZ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lvin\MIRS\EMS\NNE-splo&#353;no\ANALIZE\Potrebe%20KEMIJA%20IN%20MEDICINA\POTREBE%20KEMIJA\Meroslovne%20potrebe&#160;ANALIZ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lvin\MIRS\EMS\NNE-splo&#353;no\ANALIZE\Potrebe%20KEMIJA%20IN%20MEDICINA\POTREBE%20KEMIJA\Meroslovne%20potrebe&#160;ANALIZ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lvin\MIRS\EMS\NNE-splo&#353;no\ANALIZE\Potrebe%20KEMIJA%20IN%20MEDICINA\POTREBE%20KEMIJA\Meroslovne%20potrebe&#160;ANALIZ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lvin\MIRS\EMS\NNE-splo&#353;no\ANALIZE\Potrebe%20KEMIJA%20IN%20MEDICINA\POTREBE%20KEMIJA\Meroslovne%20potrebe&#160;ANALIZ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800" dirty="0">
                <a:solidFill>
                  <a:srgbClr val="1B495A"/>
                </a:solidFill>
                <a:latin typeface="Republika" panose="02000506040000020004" pitchFamily="2" charset="-18"/>
              </a:rPr>
              <a:t>PODROČJE MERITEV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A6-4305-B0D1-EEB8298CF6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A6-4305-B0D1-EEB8298CF6D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A6-4305-B0D1-EEB8298CF6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A6-4305-B0D1-EEB8298CF6D9}"/>
              </c:ext>
            </c:extLst>
          </c:dPt>
          <c:cat>
            <c:strRef>
              <c:f>ANALIZA!$C$3:$C$6</c:f>
              <c:strCache>
                <c:ptCount val="4"/>
                <c:pt idx="0">
                  <c:v>Analizna kemija</c:v>
                </c:pt>
                <c:pt idx="1">
                  <c:v>Biologija</c:v>
                </c:pt>
                <c:pt idx="2">
                  <c:v>Medicina</c:v>
                </c:pt>
                <c:pt idx="3">
                  <c:v>Drugo</c:v>
                </c:pt>
              </c:strCache>
            </c:strRef>
          </c:cat>
          <c:val>
            <c:numRef>
              <c:f>ANALIZA!$D$3:$D$6</c:f>
              <c:numCache>
                <c:formatCode>General</c:formatCode>
                <c:ptCount val="4"/>
                <c:pt idx="0">
                  <c:v>19</c:v>
                </c:pt>
                <c:pt idx="1">
                  <c:v>7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A6-4305-B0D1-EEB8298CF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357353963160253E-2"/>
          <c:y val="0.8807027308097316"/>
          <c:w val="0.80728511863994656"/>
          <c:h val="0.1192972691902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r>
              <a:rPr lang="sl-SI" sz="1800">
                <a:solidFill>
                  <a:srgbClr val="1B495A"/>
                </a:solidFill>
                <a:latin typeface="Republika" panose="02000506040000020004" pitchFamily="2" charset="-18"/>
              </a:rPr>
              <a:t>AKREDITACIJA</a:t>
            </a:r>
          </a:p>
        </c:rich>
      </c:tx>
      <c:layout>
        <c:manualLayout>
          <c:xMode val="edge"/>
          <c:yMode val="edge"/>
          <c:x val="0.39227278505874064"/>
          <c:y val="1.65920088391318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D2-4440-88CD-6283AE95BD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D2-4440-88CD-6283AE95BD41}"/>
              </c:ext>
            </c:extLst>
          </c:dPt>
          <c:cat>
            <c:strRef>
              <c:f>ANALIZA!$C$16:$C$17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ANALIZA!$D$16:$D$17</c:f>
              <c:numCache>
                <c:formatCode>General</c:formatCode>
                <c:ptCount val="2"/>
                <c:pt idx="0">
                  <c:v>28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2-4440-88CD-6283AE95B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r>
              <a:rPr lang="sl-SI" sz="1800">
                <a:solidFill>
                  <a:srgbClr val="1B495A"/>
                </a:solidFill>
                <a:latin typeface="Republika" panose="02000506040000020004" pitchFamily="2" charset="-18"/>
              </a:rPr>
              <a:t>TEŽAVE</a:t>
            </a:r>
            <a:r>
              <a:rPr lang="sl-SI" sz="1800" baseline="0">
                <a:solidFill>
                  <a:srgbClr val="1B495A"/>
                </a:solidFill>
                <a:latin typeface="Republika" panose="02000506040000020004" pitchFamily="2" charset="-18"/>
              </a:rPr>
              <a:t> PRI KALIBRACIJI MERIL</a:t>
            </a:r>
            <a:endParaRPr lang="sl-SI" sz="1800">
              <a:solidFill>
                <a:srgbClr val="1B495A"/>
              </a:solidFill>
              <a:latin typeface="Republika" panose="02000506040000020004" pitchFamily="2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ANALIZA!$C$28:$C$33</c:f>
              <c:strCache>
                <c:ptCount val="6"/>
                <c:pt idx="0">
                  <c:v>Nedostopnost kalibracij</c:v>
                </c:pt>
                <c:pt idx="1">
                  <c:v>Zahtevamo manjšo U</c:v>
                </c:pt>
                <c:pt idx="2">
                  <c:v>Razpršenost izvajalcev </c:v>
                </c:pt>
                <c:pt idx="3">
                  <c:v>Previsoka cena</c:v>
                </c:pt>
                <c:pt idx="4">
                  <c:v>Nimamo težav</c:v>
                </c:pt>
                <c:pt idx="5">
                  <c:v>Drugo</c:v>
                </c:pt>
              </c:strCache>
            </c:strRef>
          </c:cat>
          <c:val>
            <c:numRef>
              <c:f>ANALIZA!$D$28:$D$33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17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5-4D4B-99F4-8679A3C81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4855120"/>
        <c:axId val="484858400"/>
      </c:barChart>
      <c:catAx>
        <c:axId val="48485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endParaRPr lang="sl-SI"/>
          </a:p>
        </c:txPr>
        <c:crossAx val="484858400"/>
        <c:crosses val="autoZero"/>
        <c:auto val="1"/>
        <c:lblAlgn val="ctr"/>
        <c:lblOffset val="100"/>
        <c:noMultiLvlLbl val="0"/>
      </c:catAx>
      <c:valAx>
        <c:axId val="48485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B495A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8485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r>
              <a:rPr lang="en-US" sz="1800">
                <a:solidFill>
                  <a:srgbClr val="1B495A"/>
                </a:solidFill>
                <a:latin typeface="Republika" panose="02000506040000020004" pitchFamily="2" charset="-18"/>
              </a:rPr>
              <a:t>DE</a:t>
            </a:r>
            <a:r>
              <a:rPr lang="sl-SI" sz="1800">
                <a:solidFill>
                  <a:srgbClr val="1B495A"/>
                </a:solidFill>
                <a:latin typeface="Republika" panose="02000506040000020004" pitchFamily="2" charset="-18"/>
              </a:rPr>
              <a:t>LEŽ DOSTOPNOSTI USTREZNIH CRM</a:t>
            </a:r>
            <a:endParaRPr lang="en-US" sz="1800">
              <a:solidFill>
                <a:srgbClr val="1B495A"/>
              </a:solidFill>
              <a:latin typeface="Republika" panose="02000506040000020004" pitchFamily="2" charset="-18"/>
            </a:endParaRPr>
          </a:p>
        </c:rich>
      </c:tx>
      <c:layout>
        <c:manualLayout>
          <c:xMode val="edge"/>
          <c:yMode val="edge"/>
          <c:x val="0.2092499999999999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4.481706599816497E-2"/>
          <c:y val="0.12701265669982553"/>
          <c:w val="0.92266261400316651"/>
          <c:h val="0.7804686502093541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103240"/>
        <c:axId val="582103896"/>
      </c:barChart>
      <c:catAx>
        <c:axId val="58210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endParaRPr lang="sl-SI"/>
          </a:p>
        </c:txPr>
        <c:crossAx val="582103896"/>
        <c:crosses val="autoZero"/>
        <c:auto val="1"/>
        <c:lblAlgn val="ctr"/>
        <c:lblOffset val="100"/>
        <c:noMultiLvlLbl val="0"/>
      </c:catAx>
      <c:valAx>
        <c:axId val="58210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endParaRPr lang="sl-SI"/>
          </a:p>
        </c:txPr>
        <c:crossAx val="58210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r>
              <a:rPr lang="sl-SI" sz="1800">
                <a:solidFill>
                  <a:srgbClr val="1B495A"/>
                </a:solidFill>
                <a:latin typeface="Republika" panose="02000506040000020004" pitchFamily="2" charset="-18"/>
              </a:rPr>
              <a:t>UPORABA</a:t>
            </a:r>
            <a:r>
              <a:rPr lang="sl-SI" sz="1800" baseline="0">
                <a:solidFill>
                  <a:srgbClr val="1B495A"/>
                </a:solidFill>
                <a:latin typeface="Republika" panose="02000506040000020004" pitchFamily="2" charset="-18"/>
              </a:rPr>
              <a:t> TIPOV RM</a:t>
            </a:r>
            <a:endParaRPr lang="sl-SI" sz="1800">
              <a:solidFill>
                <a:srgbClr val="1B495A"/>
              </a:solidFill>
              <a:latin typeface="Republika" panose="02000506040000020004" pitchFamily="2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2-4A33-BD1A-19959A37D2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C2-4A33-BD1A-19959A37D2A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C2-4A33-BD1A-19959A37D2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C2-4A33-BD1A-19959A37D2A8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C2-4A33-BD1A-19959A37D2A8}"/>
              </c:ext>
            </c:extLst>
          </c:dPt>
          <c:cat>
            <c:strRef>
              <c:f>ANALIZA!$C$75:$C$79</c:f>
              <c:strCache>
                <c:ptCount val="5"/>
                <c:pt idx="0">
                  <c:v>CRM, ki jim je pripisano referenčno vrednost določil NMI</c:v>
                </c:pt>
                <c:pt idx="1">
                  <c:v>CRM, ki jim je pripisano referenčno vrednost določil akreditiran proizvajalec referenčnih materialov.</c:v>
                </c:pt>
                <c:pt idx="2">
                  <c:v>CRM, katerih pripisana referenčna vrednost je vnesena v bazo JCTLM (Joint Commitee for Traceability in Laboratory Medicine).</c:v>
                </c:pt>
                <c:pt idx="3">
                  <c:v>RM, ki jim sami dokažemo primernost za predvideno uporabo.  </c:v>
                </c:pt>
                <c:pt idx="4">
                  <c:v>Drugo</c:v>
                </c:pt>
              </c:strCache>
            </c:strRef>
          </c:cat>
          <c:val>
            <c:numRef>
              <c:f>ANALIZA!$D$75:$D$79</c:f>
              <c:numCache>
                <c:formatCode>General</c:formatCode>
                <c:ptCount val="5"/>
                <c:pt idx="0">
                  <c:v>12</c:v>
                </c:pt>
                <c:pt idx="1">
                  <c:v>25</c:v>
                </c:pt>
                <c:pt idx="2">
                  <c:v>3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C2-4A33-BD1A-19959A37D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809024927165598"/>
          <c:w val="0.97344881019866081"/>
          <c:h val="0.29190975072834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3E7C94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r>
              <a:rPr lang="sl-SI" sz="1800">
                <a:solidFill>
                  <a:srgbClr val="1B495A"/>
                </a:solidFill>
                <a:latin typeface="Republika" panose="02000506040000020004" pitchFamily="2" charset="-18"/>
              </a:rPr>
              <a:t>TEŽAVE PRI ZAGOTAVLJANJU SLEDLJIVOSTI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ANALIZA!$C$90:$C$97</c:f>
              <c:strCache>
                <c:ptCount val="8"/>
                <c:pt idx="0">
                  <c:v>CRM ne obstaja.</c:v>
                </c:pt>
                <c:pt idx="1">
                  <c:v>CRM ni v ustreznem agregatnem stanju, ni ustrezen matriks.</c:v>
                </c:pt>
                <c:pt idx="2">
                  <c:v>Koncentracijski nivo je neustrezen.</c:v>
                </c:pt>
                <c:pt idx="3">
                  <c:v>Merilna negotovost CRM ni ustrezna.</c:v>
                </c:pt>
                <c:pt idx="4">
                  <c:v>Rok uporabe je prekratek.</c:v>
                </c:pt>
                <c:pt idx="5">
                  <c:v>CRM ni na voljo v ustrezni količini.</c:v>
                </c:pt>
                <c:pt idx="6">
                  <c:v>Nimamo težav.</c:v>
                </c:pt>
                <c:pt idx="7">
                  <c:v>Drugo</c:v>
                </c:pt>
              </c:strCache>
            </c:strRef>
          </c:cat>
          <c:val>
            <c:numRef>
              <c:f>ANALIZA!$D$90:$D$97</c:f>
              <c:numCache>
                <c:formatCode>General</c:formatCode>
                <c:ptCount val="8"/>
                <c:pt idx="0">
                  <c:v>17</c:v>
                </c:pt>
                <c:pt idx="1">
                  <c:v>9</c:v>
                </c:pt>
                <c:pt idx="2">
                  <c:v>6</c:v>
                </c:pt>
                <c:pt idx="3">
                  <c:v>3</c:v>
                </c:pt>
                <c:pt idx="4">
                  <c:v>12</c:v>
                </c:pt>
                <c:pt idx="5">
                  <c:v>8</c:v>
                </c:pt>
                <c:pt idx="6">
                  <c:v>4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B-480E-A4C7-D19A1947F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117344"/>
        <c:axId val="582116688"/>
      </c:barChart>
      <c:catAx>
        <c:axId val="58211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endParaRPr lang="sl-SI"/>
          </a:p>
        </c:txPr>
        <c:crossAx val="582116688"/>
        <c:crosses val="autoZero"/>
        <c:auto val="1"/>
        <c:lblAlgn val="ctr"/>
        <c:lblOffset val="100"/>
        <c:noMultiLvlLbl val="0"/>
      </c:catAx>
      <c:valAx>
        <c:axId val="58211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endParaRPr lang="sl-SI"/>
          </a:p>
        </c:txPr>
        <c:crossAx val="58211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r>
              <a:rPr lang="sl-SI" sz="1800">
                <a:solidFill>
                  <a:srgbClr val="1B495A"/>
                </a:solidFill>
                <a:latin typeface="Republika" panose="02000506040000020004" pitchFamily="2" charset="-18"/>
              </a:rPr>
              <a:t>DOSTOPNOST USTREZNIH PT SHEM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29-4078-8FD4-C15B683CA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29-4078-8FD4-C15B683CAEC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29-4078-8FD4-C15B683CAECF}"/>
              </c:ext>
            </c:extLst>
          </c:dPt>
          <c:cat>
            <c:strRef>
              <c:f>ANALIZA!$C$106:$C$108</c:f>
              <c:strCache>
                <c:ptCount val="3"/>
                <c:pt idx="0">
                  <c:v>Da.</c:v>
                </c:pt>
                <c:pt idx="1">
                  <c:v>Da, vendar ne na vseh področjih.</c:v>
                </c:pt>
                <c:pt idx="2">
                  <c:v>Ne.</c:v>
                </c:pt>
              </c:strCache>
            </c:strRef>
          </c:cat>
          <c:val>
            <c:numRef>
              <c:f>ANALIZA!$D$106:$D$108</c:f>
              <c:numCache>
                <c:formatCode>General</c:formatCode>
                <c:ptCount val="3"/>
                <c:pt idx="0">
                  <c:v>18</c:v>
                </c:pt>
                <c:pt idx="1">
                  <c:v>17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29-4078-8FD4-C15B683CA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</a:defRPr>
      </a:pPr>
      <a:endParaRPr lang="sl-S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r>
              <a:rPr lang="sl-SI" sz="1800">
                <a:solidFill>
                  <a:srgbClr val="1B495A"/>
                </a:solidFill>
                <a:latin typeface="Republika" panose="02000506040000020004" pitchFamily="2" charset="-18"/>
              </a:rPr>
              <a:t>DODATNA ZNANJA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B495A"/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ANALIZA!$C$134:$C$141</c:f>
              <c:strCache>
                <c:ptCount val="8"/>
                <c:pt idx="0">
                  <c:v>Merilna negotovost.</c:v>
                </c:pt>
                <c:pt idx="1">
                  <c:v>Merilna sledljivost.</c:v>
                </c:pt>
                <c:pt idx="2">
                  <c:v>Validacija merilnih postopkov.</c:v>
                </c:pt>
                <c:pt idx="3">
                  <c:v>Uporaba referenčnih materialov.</c:v>
                </c:pt>
                <c:pt idx="4">
                  <c:v>Medlaboratorijske primerjave.</c:v>
                </c:pt>
                <c:pt idx="5">
                  <c:v>Specifična meroslovna znanja vezana na področje dela laboratorija.</c:v>
                </c:pt>
                <c:pt idx="6">
                  <c:v>Ne potrebujemo dodatnih izobraževanj.</c:v>
                </c:pt>
                <c:pt idx="7">
                  <c:v>Drugo</c:v>
                </c:pt>
              </c:strCache>
            </c:strRef>
          </c:cat>
          <c:val>
            <c:numRef>
              <c:f>ANALIZA!$D$134:$D$141</c:f>
              <c:numCache>
                <c:formatCode>General</c:formatCode>
                <c:ptCount val="8"/>
                <c:pt idx="0">
                  <c:v>28</c:v>
                </c:pt>
                <c:pt idx="1">
                  <c:v>14</c:v>
                </c:pt>
                <c:pt idx="2">
                  <c:v>19</c:v>
                </c:pt>
                <c:pt idx="3">
                  <c:v>11</c:v>
                </c:pt>
                <c:pt idx="4">
                  <c:v>12</c:v>
                </c:pt>
                <c:pt idx="5">
                  <c:v>16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D-4DF3-87BE-F575AFF1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732096"/>
        <c:axId val="580732752"/>
      </c:barChart>
      <c:catAx>
        <c:axId val="58073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endParaRPr lang="sl-SI"/>
          </a:p>
        </c:txPr>
        <c:crossAx val="580732752"/>
        <c:crosses val="autoZero"/>
        <c:auto val="1"/>
        <c:lblAlgn val="ctr"/>
        <c:lblOffset val="100"/>
        <c:noMultiLvlLbl val="0"/>
      </c:catAx>
      <c:valAx>
        <c:axId val="58073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495A"/>
                </a:solidFill>
                <a:latin typeface="Republika" panose="02000506040000020004" pitchFamily="2" charset="-18"/>
                <a:ea typeface="+mn-ea"/>
                <a:cs typeface="+mn-cs"/>
              </a:defRPr>
            </a:pPr>
            <a:endParaRPr lang="sl-SI"/>
          </a:p>
        </c:txPr>
        <c:crossAx val="58073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10/2/2023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4092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10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82382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11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58398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12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61080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b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13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200038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14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04910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15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339978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16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466734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17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878051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18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796659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19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08677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2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897083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sl-SI" sz="12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20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65219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21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449713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>
              <a:buFont typeface="Wingdings" panose="05000000000000000000" pitchFamily="2" charset="2"/>
              <a:buNone/>
            </a:pPr>
            <a:endParaRPr lang="sl-SI" altLang="sl-SI" sz="12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22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89553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3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71258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4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45202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5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74859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6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09482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7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35788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8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75721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9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93275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2C4EB0-3CFF-FDBB-C845-A3F0E39CB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4760913"/>
            <a:ext cx="5970588" cy="730250"/>
          </a:xfrm>
        </p:spPr>
        <p:txBody>
          <a:bodyPr/>
          <a:lstStyle>
            <a:lvl1pPr marL="0" indent="0">
              <a:buNone/>
              <a:defRPr sz="2600">
                <a:solidFill>
                  <a:srgbClr val="529DB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5F8A493D-1C0F-B524-9E4B-1AD56184C5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12191999" cy="6858000"/>
          </a:xfrm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99519-4BC9-FBF8-6E5B-F27E60EC43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SI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4849067"/>
            <a:ext cx="9586913" cy="9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podnaslova</a:t>
            </a:r>
          </a:p>
        </p:txBody>
      </p:sp>
    </p:spTree>
    <p:extLst>
      <p:ext uri="{BB962C8B-B14F-4D97-AF65-F5344CB8AC3E}">
        <p14:creationId xmlns:p14="http://schemas.microsoft.com/office/powerpoint/2010/main" val="13724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D6DA2-FF69-1B17-177F-0983191743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32BAA-CEB7-9FB5-BF05-2BCCA4244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CD23-7A5D-800F-14CC-5828B95FA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6CA80-E67F-A00E-FC28-E6421EACB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50832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207141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besedila</a:t>
            </a:r>
          </a:p>
        </p:txBody>
      </p:sp>
    </p:spTree>
    <p:extLst>
      <p:ext uri="{BB962C8B-B14F-4D97-AF65-F5344CB8AC3E}">
        <p14:creationId xmlns:p14="http://schemas.microsoft.com/office/powerpoint/2010/main" val="330038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B37685-9AD5-A40B-2447-A2B1D5B96A1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95400" y="2115344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1879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5721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C93BE-F876-41C2-D390-6577F36B0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546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A8E44C-17C7-65A7-DF49-4BB504546F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9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D5F615-0050-0AE8-9F74-FBBF18BCC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D9EE9-BF8F-1FBB-C467-E39B59C5D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3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6731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Tukaj naslov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7ECC4-0343-00C5-73CA-8F1B927BD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240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6D24D35-E938-A72B-CBFB-1EDE6D617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2FEF71E3-F780-0077-38C1-C8D2632A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083F562-3EA5-3B82-62E6-B1A51302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3DD0387-B665-F429-CAD3-0940597E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CFAD6A8-D3F4-5B81-D354-9152E49A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A456AF-248F-C274-4BAF-6C2F8C5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826608A-0533-EFB6-078D-4B9E5BC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6283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68632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 smtClean="0"/>
              <a:pPr>
                <a:defRPr/>
              </a:pPr>
              <a:t>2. 10. 2023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320" r:id="rId2"/>
    <p:sldLayoutId id="2147484322" r:id="rId3"/>
    <p:sldLayoutId id="2147484323" r:id="rId4"/>
    <p:sldLayoutId id="2147484321" r:id="rId5"/>
    <p:sldLayoutId id="2147484309" r:id="rId6"/>
    <p:sldLayoutId id="2147484278" r:id="rId7"/>
    <p:sldLayoutId id="2147484274" r:id="rId8"/>
    <p:sldLayoutId id="2147484312" r:id="rId9"/>
    <p:sldLayoutId id="2147484313" r:id="rId10"/>
    <p:sldLayoutId id="2147484319" r:id="rId11"/>
    <p:sldLayoutId id="2147484314" r:id="rId12"/>
    <p:sldLayoutId id="2147484324" r:id="rId13"/>
    <p:sldLayoutId id="2147484325" r:id="rId14"/>
    <p:sldLayoutId id="2147484326" r:id="rId15"/>
    <p:sldLayoutId id="2147484327" r:id="rId16"/>
    <p:sldLayoutId id="2147484315" r:id="rId17"/>
    <p:sldLayoutId id="2147484316" r:id="rId18"/>
    <p:sldLayoutId id="2147484317" r:id="rId19"/>
    <p:sldLayoutId id="2147484318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epublika" panose="02000506040000020004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part.eu/applicant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68053D-5AD9-A2A6-0374-F1310EF0018E}"/>
              </a:ext>
            </a:extLst>
          </p:cNvPr>
          <p:cNvSpPr txBox="1">
            <a:spLocks/>
          </p:cNvSpPr>
          <p:nvPr/>
        </p:nvSpPr>
        <p:spPr bwMode="auto">
          <a:xfrm>
            <a:off x="1123277" y="4816872"/>
            <a:ext cx="626722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altLang="sl-SI" sz="2600" b="0" dirty="0" smtClean="0">
                <a:solidFill>
                  <a:srgbClr val="529DBA"/>
                </a:solidFill>
                <a:latin typeface="Republika" panose="02000506040000020004" pitchFamily="2" charset="77"/>
              </a:rPr>
              <a:t>Urška Turnšek, Sektor za nacionalne etalone in kemijska merjenja</a:t>
            </a:r>
            <a:endParaRPr lang="sl-SI" altLang="sl-SI" sz="2600" b="0" dirty="0">
              <a:solidFill>
                <a:srgbClr val="529DBA"/>
              </a:solidFill>
              <a:latin typeface="Republika" panose="02000506040000020004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341606-2B51-E954-57CD-D1671B4E46BA}"/>
              </a:ext>
            </a:extLst>
          </p:cNvPr>
          <p:cNvSpPr txBox="1">
            <a:spLocks/>
          </p:cNvSpPr>
          <p:nvPr/>
        </p:nvSpPr>
        <p:spPr bwMode="auto">
          <a:xfrm>
            <a:off x="1123277" y="2648675"/>
            <a:ext cx="58408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 smtClean="0">
                <a:solidFill>
                  <a:schemeClr val="bg1"/>
                </a:solidFill>
                <a:latin typeface="Republika" panose="02000506040000020004" pitchFamily="2" charset="77"/>
              </a:rPr>
              <a:t>Meroslovne potrebe na </a:t>
            </a:r>
          </a:p>
          <a:p>
            <a:pPr defTabSz="914400"/>
            <a:r>
              <a:rPr lang="sl-SI" dirty="0" smtClean="0">
                <a:solidFill>
                  <a:schemeClr val="bg1"/>
                </a:solidFill>
                <a:latin typeface="Republika" panose="02000506040000020004" pitchFamily="2" charset="77"/>
              </a:rPr>
              <a:t>področju kemije,</a:t>
            </a:r>
          </a:p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b</a:t>
            </a:r>
            <a:r>
              <a:rPr lang="sl-SI" dirty="0" smtClean="0">
                <a:solidFill>
                  <a:schemeClr val="bg1"/>
                </a:solidFill>
                <a:latin typeface="Republika" panose="02000506040000020004" pitchFamily="2" charset="77"/>
              </a:rPr>
              <a:t>iologije in medicine</a:t>
            </a:r>
            <a:endParaRPr lang="en-SI" dirty="0">
              <a:solidFill>
                <a:schemeClr val="bg1"/>
              </a:solidFill>
              <a:latin typeface="Republika" panose="02000506040000020004" pitchFamily="2" charset="77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3C6E501-5BCC-3644-6463-C7E46DF9487F}"/>
              </a:ext>
            </a:extLst>
          </p:cNvPr>
          <p:cNvSpPr txBox="1">
            <a:spLocks/>
          </p:cNvSpPr>
          <p:nvPr/>
        </p:nvSpPr>
        <p:spPr bwMode="auto">
          <a:xfrm>
            <a:off x="1123277" y="5753963"/>
            <a:ext cx="46826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altLang="sl-SI" sz="1800" b="0" dirty="0" smtClean="0">
                <a:solidFill>
                  <a:srgbClr val="529DBA"/>
                </a:solidFill>
                <a:latin typeface="Republika" panose="02000506040000020004" pitchFamily="2" charset="77"/>
              </a:rPr>
              <a:t>28. 9. 2023</a:t>
            </a:r>
            <a:endParaRPr lang="sl-SI" altLang="sl-SI" sz="1800" b="0" dirty="0">
              <a:solidFill>
                <a:srgbClr val="529DBA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90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3EF56E-610D-71A7-1109-D08D1698929A}"/>
              </a:ext>
            </a:extLst>
          </p:cNvPr>
          <p:cNvSpPr txBox="1">
            <a:spLocks/>
          </p:cNvSpPr>
          <p:nvPr/>
        </p:nvSpPr>
        <p:spPr bwMode="auto">
          <a:xfrm>
            <a:off x="1295400" y="2428951"/>
            <a:ext cx="28209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SI" dirty="0" smtClean="0">
                <a:solidFill>
                  <a:srgbClr val="1B495A"/>
                </a:solidFill>
                <a:latin typeface="Republika" panose="02000506040000020004" pitchFamily="2" charset="77"/>
              </a:rPr>
              <a:t>N</a:t>
            </a:r>
            <a:r>
              <a:rPr lang="sl-SI" dirty="0" smtClean="0">
                <a:solidFill>
                  <a:srgbClr val="1B495A"/>
                </a:solidFill>
                <a:latin typeface="Republika" panose="02000506040000020004" pitchFamily="2" charset="77"/>
              </a:rPr>
              <a:t>ADALJNJI </a:t>
            </a:r>
          </a:p>
          <a:p>
            <a:pPr defTabSz="914400"/>
            <a:r>
              <a:rPr lang="sl-SI" dirty="0" smtClean="0">
                <a:solidFill>
                  <a:srgbClr val="1B495A"/>
                </a:solidFill>
                <a:latin typeface="Republika" panose="02000506040000020004" pitchFamily="2" charset="77"/>
              </a:rPr>
              <a:t>KORAKI</a:t>
            </a:r>
            <a:endParaRPr lang="en-SI" dirty="0">
              <a:solidFill>
                <a:srgbClr val="1B495A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96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65" y="798362"/>
            <a:ext cx="2638799" cy="553998"/>
          </a:xfrm>
        </p:spPr>
        <p:txBody>
          <a:bodyPr/>
          <a:lstStyle/>
          <a:p>
            <a:r>
              <a:rPr lang="sl-SI" dirty="0" smtClean="0"/>
              <a:t>Kako naprej?</a:t>
            </a:r>
            <a:endParaRPr lang="en-S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2071417"/>
            <a:ext cx="9601200" cy="4280221"/>
          </a:xfrm>
          <a:prstGeom prst="rect">
            <a:avLst/>
          </a:prstGeom>
        </p:spPr>
        <p:txBody>
          <a:bodyPr/>
          <a:lstStyle/>
          <a:p>
            <a:r>
              <a:rPr lang="sl-SI" sz="2600" dirty="0" smtClean="0">
                <a:solidFill>
                  <a:srgbClr val="3E7C94"/>
                </a:solidFill>
              </a:rPr>
              <a:t>Okrepiti komunikacijo z </a:t>
            </a:r>
          </a:p>
          <a:p>
            <a:pPr marL="0" indent="0">
              <a:buNone/>
            </a:pPr>
            <a:r>
              <a:rPr lang="sl-SI" sz="2600" dirty="0">
                <a:solidFill>
                  <a:srgbClr val="3E7C94"/>
                </a:solidFill>
              </a:rPr>
              <a:t> </a:t>
            </a:r>
            <a:r>
              <a:rPr lang="sl-SI" sz="2600" dirty="0" smtClean="0">
                <a:solidFill>
                  <a:srgbClr val="3E7C94"/>
                </a:solidFill>
              </a:rPr>
              <a:t>    laboratoriji (urska.turnsek@gov.si)</a:t>
            </a:r>
          </a:p>
          <a:p>
            <a:r>
              <a:rPr lang="sl-SI" sz="2600" dirty="0" smtClean="0">
                <a:solidFill>
                  <a:srgbClr val="3E7C94"/>
                </a:solidFill>
              </a:rPr>
              <a:t>Obveščanje o možnostih </a:t>
            </a:r>
          </a:p>
          <a:p>
            <a:pPr marL="0" indent="0">
              <a:buNone/>
            </a:pPr>
            <a:r>
              <a:rPr lang="sl-SI" sz="2600" dirty="0" smtClean="0">
                <a:solidFill>
                  <a:srgbClr val="3E7C94"/>
                </a:solidFill>
              </a:rPr>
              <a:t>    dodatnega izobraževanja</a:t>
            </a:r>
            <a:endParaRPr lang="en-SI" sz="2600" dirty="0">
              <a:solidFill>
                <a:srgbClr val="3E7C9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27300"/>
            <a:ext cx="36703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65" y="798362"/>
            <a:ext cx="2638799" cy="553998"/>
          </a:xfrm>
        </p:spPr>
        <p:txBody>
          <a:bodyPr/>
          <a:lstStyle/>
          <a:p>
            <a:r>
              <a:rPr lang="sl-SI" dirty="0" smtClean="0"/>
              <a:t>Kako naprej?</a:t>
            </a:r>
            <a:endParaRPr lang="en-S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2071417"/>
            <a:ext cx="9601200" cy="4280221"/>
          </a:xfrm>
          <a:prstGeom prst="rect">
            <a:avLst/>
          </a:prstGeom>
        </p:spPr>
        <p:txBody>
          <a:bodyPr/>
          <a:lstStyle/>
          <a:p>
            <a:r>
              <a:rPr lang="sl-SI" sz="2600" dirty="0">
                <a:solidFill>
                  <a:srgbClr val="3E7C94"/>
                </a:solidFill>
              </a:rPr>
              <a:t>P</a:t>
            </a:r>
            <a:r>
              <a:rPr lang="sl-SI" sz="2600" dirty="0" smtClean="0">
                <a:solidFill>
                  <a:srgbClr val="3E7C94"/>
                </a:solidFill>
              </a:rPr>
              <a:t>ovezovanja z drugimi inštitucijami in organizacijami (NNE):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sz="2200" dirty="0" smtClean="0">
                <a:solidFill>
                  <a:srgbClr val="3E7C94"/>
                </a:solidFill>
              </a:rPr>
              <a:t>NIB - množina snovi/</a:t>
            </a:r>
            <a:r>
              <a:rPr lang="sl-SI" sz="2200" dirty="0" err="1" smtClean="0">
                <a:solidFill>
                  <a:srgbClr val="3E7C94"/>
                </a:solidFill>
              </a:rPr>
              <a:t>bioanalize</a:t>
            </a:r>
            <a:r>
              <a:rPr lang="sl-SI" sz="2200" dirty="0" smtClean="0">
                <a:solidFill>
                  <a:srgbClr val="3E7C94"/>
                </a:solidFill>
              </a:rPr>
              <a:t> nukleinskih kislin, zlasti na področju GSO in mikroorganizmov/v bioloških in drugih materialih – </a:t>
            </a:r>
            <a:r>
              <a:rPr lang="sl-SI" sz="2200" dirty="0">
                <a:solidFill>
                  <a:srgbClr val="3E7C94"/>
                </a:solidFill>
              </a:rPr>
              <a:t>dr. Marjana </a:t>
            </a:r>
            <a:r>
              <a:rPr lang="sl-SI" sz="2200" dirty="0" err="1">
                <a:solidFill>
                  <a:srgbClr val="3E7C94"/>
                </a:solidFill>
              </a:rPr>
              <a:t>Camloh</a:t>
            </a:r>
            <a:r>
              <a:rPr lang="sl-SI" sz="2200" dirty="0">
                <a:solidFill>
                  <a:srgbClr val="3E7C94"/>
                </a:solidFill>
              </a:rPr>
              <a:t> (marjana.camloh@nib.si</a:t>
            </a:r>
            <a:r>
              <a:rPr lang="sl-SI" sz="2200" dirty="0" smtClean="0">
                <a:solidFill>
                  <a:srgbClr val="3E7C94"/>
                </a:solidFill>
              </a:rPr>
              <a:t>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sz="2200" dirty="0" smtClean="0">
                <a:solidFill>
                  <a:srgbClr val="3E7C94"/>
                </a:solidFill>
              </a:rPr>
              <a:t>IJS O2 - množina snovi/kemijski elementi v sledovih/v organskih in anorganskih materialih </a:t>
            </a:r>
            <a:r>
              <a:rPr lang="sl-SI" sz="2200" dirty="0">
                <a:solidFill>
                  <a:srgbClr val="3E7C94"/>
                </a:solidFill>
              </a:rPr>
              <a:t>– prof. dr. Milena </a:t>
            </a:r>
            <a:r>
              <a:rPr lang="sl-SI" sz="2200" dirty="0" smtClean="0">
                <a:solidFill>
                  <a:srgbClr val="3E7C94"/>
                </a:solidFill>
              </a:rPr>
              <a:t>Horvat (</a:t>
            </a:r>
            <a:r>
              <a:rPr lang="sl-SI" sz="2200" dirty="0">
                <a:solidFill>
                  <a:srgbClr val="3E7C94"/>
                </a:solidFill>
              </a:rPr>
              <a:t>Milena.Horvat@ijs.si</a:t>
            </a:r>
            <a:r>
              <a:rPr lang="sl-SI" sz="2400" dirty="0"/>
              <a:t> </a:t>
            </a:r>
            <a:endParaRPr lang="sl-SI" sz="2200" dirty="0" smtClean="0">
              <a:solidFill>
                <a:srgbClr val="3E7C94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l-SI" sz="2200" dirty="0" smtClean="0">
                <a:solidFill>
                  <a:srgbClr val="3E7C94"/>
                </a:solidFill>
              </a:rPr>
              <a:t>ZRS Koper - množina snovi/organske spojine zlasti maščobne kisline, steroli, </a:t>
            </a:r>
            <a:r>
              <a:rPr lang="sl-SI" sz="2200" dirty="0" err="1" smtClean="0">
                <a:solidFill>
                  <a:srgbClr val="3E7C94"/>
                </a:solidFill>
              </a:rPr>
              <a:t>biofenoli</a:t>
            </a:r>
            <a:r>
              <a:rPr lang="sl-SI" sz="2200" dirty="0" smtClean="0">
                <a:solidFill>
                  <a:srgbClr val="3E7C94"/>
                </a:solidFill>
              </a:rPr>
              <a:t>, </a:t>
            </a:r>
            <a:r>
              <a:rPr lang="sl-SI" sz="2200" dirty="0" err="1" smtClean="0">
                <a:solidFill>
                  <a:srgbClr val="3E7C94"/>
                </a:solidFill>
              </a:rPr>
              <a:t>tokoferoli</a:t>
            </a:r>
            <a:r>
              <a:rPr lang="sl-SI" sz="2200" dirty="0" smtClean="0">
                <a:solidFill>
                  <a:srgbClr val="3E7C94"/>
                </a:solidFill>
              </a:rPr>
              <a:t>, voski, </a:t>
            </a:r>
            <a:r>
              <a:rPr lang="sl-SI" sz="2200" dirty="0" err="1" smtClean="0">
                <a:solidFill>
                  <a:srgbClr val="3E7C94"/>
                </a:solidFill>
              </a:rPr>
              <a:t>triacilgliceroli</a:t>
            </a:r>
            <a:r>
              <a:rPr lang="sl-SI" sz="2200" dirty="0" smtClean="0">
                <a:solidFill>
                  <a:srgbClr val="3E7C94"/>
                </a:solidFill>
              </a:rPr>
              <a:t>, </a:t>
            </a:r>
            <a:r>
              <a:rPr lang="sl-SI" sz="2200" dirty="0" err="1" smtClean="0">
                <a:solidFill>
                  <a:srgbClr val="3E7C94"/>
                </a:solidFill>
              </a:rPr>
              <a:t>stigmastadieni</a:t>
            </a:r>
            <a:r>
              <a:rPr lang="sl-SI" sz="2200" dirty="0" smtClean="0">
                <a:solidFill>
                  <a:srgbClr val="3E7C94"/>
                </a:solidFill>
              </a:rPr>
              <a:t>/v bioloških materialih </a:t>
            </a:r>
            <a:r>
              <a:rPr lang="sl-SI" sz="2200" dirty="0">
                <a:solidFill>
                  <a:srgbClr val="3E7C94"/>
                </a:solidFill>
              </a:rPr>
              <a:t>in hrani </a:t>
            </a:r>
            <a:r>
              <a:rPr lang="sl-SI" sz="2200" dirty="0" smtClean="0">
                <a:solidFill>
                  <a:srgbClr val="3E7C94"/>
                </a:solidFill>
              </a:rPr>
              <a:t>– </a:t>
            </a:r>
            <a:r>
              <a:rPr lang="sl-SI" sz="2200" dirty="0">
                <a:solidFill>
                  <a:srgbClr val="3E7C94"/>
                </a:solidFill>
              </a:rPr>
              <a:t>dr. Vasilij Valenčič (Vasilij.Valencic@zrs-kp.si</a:t>
            </a:r>
            <a:r>
              <a:rPr lang="sl-SI" sz="2200" dirty="0" smtClean="0">
                <a:solidFill>
                  <a:srgbClr val="3E7C94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sz="2200" dirty="0" smtClean="0">
                <a:solidFill>
                  <a:srgbClr val="3E7C94"/>
                </a:solidFill>
              </a:rPr>
              <a:t>ZAG - množina snovi/anorganske nekovine in njihove spojine mangan, žarilna izguba, netopne in glavne komponente/v mineralnih vezivih in maltah – </a:t>
            </a:r>
            <a:r>
              <a:rPr lang="sl-SI" sz="2200" dirty="0">
                <a:solidFill>
                  <a:srgbClr val="3E7C94"/>
                </a:solidFill>
              </a:rPr>
              <a:t>Lina Završnik (</a:t>
            </a:r>
            <a:r>
              <a:rPr lang="sl-SI" sz="2200" dirty="0" smtClean="0">
                <a:solidFill>
                  <a:srgbClr val="3E7C94"/>
                </a:solidFill>
              </a:rPr>
              <a:t>lina.zavrsnik@zag.si)</a:t>
            </a:r>
            <a:endParaRPr lang="sl-SI" sz="2600" dirty="0" smtClean="0">
              <a:solidFill>
                <a:srgbClr val="3E7C94"/>
              </a:solidFill>
            </a:endParaRPr>
          </a:p>
          <a:p>
            <a:endParaRPr lang="en-SI" sz="2600" dirty="0">
              <a:solidFill>
                <a:srgbClr val="3E7C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65" y="798362"/>
            <a:ext cx="2638799" cy="553998"/>
          </a:xfrm>
        </p:spPr>
        <p:txBody>
          <a:bodyPr/>
          <a:lstStyle/>
          <a:p>
            <a:r>
              <a:rPr lang="sl-SI" dirty="0" smtClean="0"/>
              <a:t>Kako naprej?</a:t>
            </a:r>
            <a:endParaRPr lang="en-S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2071417"/>
            <a:ext cx="9601200" cy="4280221"/>
          </a:xfrm>
          <a:prstGeom prst="rect">
            <a:avLst/>
          </a:prstGeom>
        </p:spPr>
        <p:txBody>
          <a:bodyPr/>
          <a:lstStyle/>
          <a:p>
            <a:r>
              <a:rPr lang="sl-SI" sz="2600" dirty="0">
                <a:solidFill>
                  <a:srgbClr val="3E7C94"/>
                </a:solidFill>
              </a:rPr>
              <a:t>Priprava specifičnih </a:t>
            </a:r>
            <a:r>
              <a:rPr lang="sl-SI" sz="2600" dirty="0" smtClean="0">
                <a:solidFill>
                  <a:srgbClr val="3E7C94"/>
                </a:solidFill>
              </a:rPr>
              <a:t>CRP-glede na potrebe uporabnikov</a:t>
            </a:r>
            <a:endParaRPr lang="sl-SI" sz="2600" dirty="0">
              <a:solidFill>
                <a:srgbClr val="3E7C94"/>
              </a:solidFill>
            </a:endParaRPr>
          </a:p>
          <a:p>
            <a:r>
              <a:rPr lang="sl-SI" sz="2600" u="sng" dirty="0" smtClean="0">
                <a:solidFill>
                  <a:srgbClr val="3E7C94"/>
                </a:solidFill>
              </a:rPr>
              <a:t>Delavnica</a:t>
            </a:r>
            <a:r>
              <a:rPr lang="sl-SI" sz="2600" dirty="0" smtClean="0">
                <a:solidFill>
                  <a:srgbClr val="3E7C94"/>
                </a:solidFill>
              </a:rPr>
              <a:t> NIB v sklopu CRP projekta: </a:t>
            </a:r>
            <a:r>
              <a:rPr lang="sl-SI" sz="2600" dirty="0">
                <a:solidFill>
                  <a:srgbClr val="3E7C94"/>
                </a:solidFill>
                <a:latin typeface="Republika" panose="02000506040000020004" pitchFamily="2" charset="-18"/>
              </a:rPr>
              <a:t>Meroslovje v kemiji in biologiji na primeru PCR </a:t>
            </a:r>
            <a:r>
              <a:rPr lang="sl-SI" sz="26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metode - Met4 Lab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sz="22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Kdaj: Sreda, 22. 11. 2023, ob 9. uri, v prostorih NIB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sz="2200" dirty="0" smtClean="0">
                <a:solidFill>
                  <a:srgbClr val="3E7C94"/>
                </a:solidFill>
              </a:rPr>
              <a:t>Tematike: meroslovna sledljivost, </a:t>
            </a:r>
            <a:r>
              <a:rPr lang="sl-SI" sz="2200" dirty="0">
                <a:solidFill>
                  <a:srgbClr val="3E7C94"/>
                </a:solidFill>
              </a:rPr>
              <a:t>d</a:t>
            </a:r>
            <a:r>
              <a:rPr lang="sl-SI" sz="2200" dirty="0" smtClean="0">
                <a:solidFill>
                  <a:srgbClr val="3E7C94"/>
                </a:solidFill>
              </a:rPr>
              <a:t>oločanje </a:t>
            </a:r>
            <a:r>
              <a:rPr lang="sl-SI" sz="2200" dirty="0">
                <a:solidFill>
                  <a:srgbClr val="3E7C94"/>
                </a:solidFill>
              </a:rPr>
              <a:t>merilne negotovosti na izbranih </a:t>
            </a:r>
            <a:r>
              <a:rPr lang="sl-SI" sz="2200" dirty="0" smtClean="0">
                <a:solidFill>
                  <a:srgbClr val="3E7C94"/>
                </a:solidFill>
              </a:rPr>
              <a:t>primerih, priprava </a:t>
            </a:r>
            <a:r>
              <a:rPr lang="sl-SI" sz="2200" dirty="0">
                <a:solidFill>
                  <a:srgbClr val="3E7C94"/>
                </a:solidFill>
              </a:rPr>
              <a:t>kontrolnih materialov </a:t>
            </a:r>
            <a:r>
              <a:rPr lang="sl-SI" dirty="0"/>
              <a:t>   </a:t>
            </a:r>
            <a:endParaRPr lang="sl-SI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sl-SI" sz="2200" dirty="0" smtClean="0">
                <a:solidFill>
                  <a:srgbClr val="3E7C94"/>
                </a:solidFill>
                <a:latin typeface="Republika" panose="02000506040000020004" pitchFamily="2" charset="-18"/>
              </a:rPr>
              <a:t>Kdo: dr. Mojca Milavec (mojca.milavec@nib.si)</a:t>
            </a:r>
            <a:endParaRPr lang="sl-SI" sz="2200" dirty="0">
              <a:solidFill>
                <a:srgbClr val="3E7C94"/>
              </a:solidFill>
              <a:latin typeface="Republika" panose="02000506040000020004" pitchFamily="2" charset="-18"/>
            </a:endParaRPr>
          </a:p>
          <a:p>
            <a:pPr marL="0" indent="0">
              <a:buNone/>
            </a:pPr>
            <a:endParaRPr lang="sl-SI" sz="2600" dirty="0">
              <a:solidFill>
                <a:srgbClr val="3E7C94"/>
              </a:solidFill>
            </a:endParaRPr>
          </a:p>
          <a:p>
            <a:endParaRPr lang="sl-SI" sz="2600" dirty="0" smtClean="0">
              <a:solidFill>
                <a:srgbClr val="3E7C94"/>
              </a:solidFill>
            </a:endParaRPr>
          </a:p>
          <a:p>
            <a:endParaRPr lang="en-SI" sz="2600" dirty="0">
              <a:solidFill>
                <a:srgbClr val="3E7C94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779327"/>
            <a:ext cx="2748280" cy="13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8144A3-1A41-3E81-DCAF-719977BCDA9C}"/>
              </a:ext>
            </a:extLst>
          </p:cNvPr>
          <p:cNvSpPr txBox="1">
            <a:spLocks/>
          </p:cNvSpPr>
          <p:nvPr/>
        </p:nvSpPr>
        <p:spPr bwMode="auto">
          <a:xfrm>
            <a:off x="1295400" y="2615764"/>
            <a:ext cx="41203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 smtClean="0">
                <a:solidFill>
                  <a:srgbClr val="1B495A"/>
                </a:solidFill>
                <a:latin typeface="Republika" panose="02000506040000020004" pitchFamily="2" charset="77"/>
              </a:rPr>
              <a:t>EVROPSKO </a:t>
            </a:r>
          </a:p>
          <a:p>
            <a:pPr defTabSz="914400"/>
            <a:r>
              <a:rPr lang="sl-SI" dirty="0" smtClean="0">
                <a:solidFill>
                  <a:srgbClr val="1B495A"/>
                </a:solidFill>
                <a:latin typeface="Republika" panose="02000506040000020004" pitchFamily="2" charset="77"/>
              </a:rPr>
              <a:t>PARTNERSTVO </a:t>
            </a:r>
          </a:p>
          <a:p>
            <a:pPr defTabSz="914400"/>
            <a:r>
              <a:rPr lang="sl-SI" dirty="0" smtClean="0">
                <a:solidFill>
                  <a:srgbClr val="1B495A"/>
                </a:solidFill>
                <a:latin typeface="Republika" panose="02000506040000020004" pitchFamily="2" charset="77"/>
              </a:rPr>
              <a:t>ZA MEROSLOVJE</a:t>
            </a:r>
            <a:endParaRPr lang="en-SI" dirty="0">
              <a:solidFill>
                <a:srgbClr val="1B495A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12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2853795" cy="677108"/>
          </a:xfrm>
        </p:spPr>
        <p:txBody>
          <a:bodyPr/>
          <a:lstStyle/>
          <a:p>
            <a:r>
              <a:rPr lang="sl-SI" dirty="0" smtClean="0"/>
              <a:t>Kaj je EPM?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7"/>
            <a:ext cx="9601200" cy="4280221"/>
          </a:xfrm>
        </p:spPr>
        <p:txBody>
          <a:bodyPr/>
          <a:lstStyle/>
          <a:p>
            <a:r>
              <a:rPr lang="sl-SI" dirty="0" smtClean="0"/>
              <a:t>Namen: izvajanje </a:t>
            </a:r>
            <a:r>
              <a:rPr lang="sl-SI" u="sng" dirty="0"/>
              <a:t>meroslovno</a:t>
            </a:r>
            <a:r>
              <a:rPr lang="sl-SI" dirty="0"/>
              <a:t> naravnanih raziskovalnih in razvojnih </a:t>
            </a:r>
            <a:r>
              <a:rPr lang="sl-SI" dirty="0" smtClean="0"/>
              <a:t>projektov: letni razpisi projektov</a:t>
            </a:r>
          </a:p>
          <a:p>
            <a:r>
              <a:rPr lang="sl-SI" dirty="0" smtClean="0"/>
              <a:t>Potek: od leta 2021 </a:t>
            </a:r>
            <a:r>
              <a:rPr lang="sl-SI" dirty="0"/>
              <a:t>do </a:t>
            </a:r>
            <a:r>
              <a:rPr lang="sl-SI" dirty="0" smtClean="0"/>
              <a:t>2027</a:t>
            </a:r>
          </a:p>
          <a:p>
            <a:r>
              <a:rPr lang="sl-SI" dirty="0" smtClean="0"/>
              <a:t>Financiranje: Evropska </a:t>
            </a:r>
            <a:r>
              <a:rPr lang="sl-SI" dirty="0"/>
              <a:t>unija </a:t>
            </a:r>
            <a:r>
              <a:rPr lang="sl-SI" dirty="0" smtClean="0"/>
              <a:t>(300 milijonov evrov) in sodelujoče države (vsaj 363 </a:t>
            </a:r>
            <a:r>
              <a:rPr lang="sl-SI" dirty="0"/>
              <a:t>milijonov evrov</a:t>
            </a:r>
            <a:r>
              <a:rPr lang="sl-SI" dirty="0" smtClean="0"/>
              <a:t>)</a:t>
            </a:r>
          </a:p>
          <a:p>
            <a:r>
              <a:rPr lang="sl-SI" dirty="0" smtClean="0"/>
              <a:t>Cilji: 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  <a:r>
              <a:rPr lang="sl-SI" dirty="0" smtClean="0"/>
              <a:t>podpreti </a:t>
            </a:r>
            <a:r>
              <a:rPr lang="sl-SI" dirty="0"/>
              <a:t>pospeševanje prehoda v zeleno, podnebno </a:t>
            </a:r>
            <a:r>
              <a:rPr lang="sl-SI" dirty="0" smtClean="0"/>
              <a:t> nevtralno </a:t>
            </a:r>
            <a:r>
              <a:rPr lang="sl-SI" dirty="0"/>
              <a:t>in digitalno Evropo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</a:t>
            </a:r>
            <a:r>
              <a:rPr lang="sl-SI" dirty="0" smtClean="0"/>
              <a:t>okrepiti </a:t>
            </a:r>
            <a:r>
              <a:rPr lang="sl-SI" dirty="0"/>
              <a:t>odpornost, konkurenčnost in gospodarsko rast </a:t>
            </a:r>
            <a:r>
              <a:rPr lang="sl-SI" dirty="0" smtClean="0"/>
              <a:t>    evropske </a:t>
            </a:r>
            <a:r>
              <a:rPr lang="sl-SI" dirty="0"/>
              <a:t>industrije.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354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2853795" cy="677108"/>
          </a:xfrm>
        </p:spPr>
        <p:txBody>
          <a:bodyPr/>
          <a:lstStyle/>
          <a:p>
            <a:r>
              <a:rPr lang="sl-SI" dirty="0" smtClean="0"/>
              <a:t>Kaj je EPM?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7"/>
            <a:ext cx="9601200" cy="4280221"/>
          </a:xfrm>
        </p:spPr>
        <p:txBody>
          <a:bodyPr/>
          <a:lstStyle/>
          <a:p>
            <a:r>
              <a:rPr lang="sl-SI" dirty="0"/>
              <a:t>Glavne </a:t>
            </a:r>
            <a:r>
              <a:rPr lang="sl-SI" dirty="0" smtClean="0"/>
              <a:t>meroslovne teme: zeleni </a:t>
            </a:r>
            <a:r>
              <a:rPr lang="sl-SI" dirty="0"/>
              <a:t>izziv, </a:t>
            </a:r>
            <a:r>
              <a:rPr lang="sl-SI" dirty="0" smtClean="0"/>
              <a:t>industrija</a:t>
            </a:r>
            <a:r>
              <a:rPr lang="sl-SI" dirty="0"/>
              <a:t>, </a:t>
            </a:r>
            <a:r>
              <a:rPr lang="sl-SI" dirty="0" smtClean="0"/>
              <a:t>digitalna </a:t>
            </a:r>
            <a:r>
              <a:rPr lang="sl-SI" dirty="0"/>
              <a:t>transformacija, </a:t>
            </a:r>
            <a:r>
              <a:rPr lang="sl-SI" dirty="0" smtClean="0"/>
              <a:t>zdravje</a:t>
            </a:r>
            <a:r>
              <a:rPr lang="sl-SI" dirty="0"/>
              <a:t>, </a:t>
            </a:r>
            <a:r>
              <a:rPr lang="sl-SI" dirty="0" smtClean="0"/>
              <a:t>temeljne raziskave, integrirano </a:t>
            </a:r>
            <a:r>
              <a:rPr lang="sl-SI" dirty="0"/>
              <a:t>evropsko </a:t>
            </a:r>
            <a:r>
              <a:rPr lang="sl-SI" dirty="0" smtClean="0"/>
              <a:t>meroslovje, manjši </a:t>
            </a:r>
            <a:r>
              <a:rPr lang="sl-SI" dirty="0"/>
              <a:t>projekti razpisujejo za razvoj normativnih standardov in gradnjo </a:t>
            </a:r>
            <a:r>
              <a:rPr lang="sl-SI" dirty="0" smtClean="0"/>
              <a:t>zmogljivosti </a:t>
            </a:r>
          </a:p>
          <a:p>
            <a:r>
              <a:rPr lang="sl-SI" dirty="0" smtClean="0"/>
              <a:t>Posamezni </a:t>
            </a:r>
            <a:r>
              <a:rPr lang="sl-SI" dirty="0"/>
              <a:t>projekt se financira do skupno 2.7 milijona </a:t>
            </a:r>
            <a:r>
              <a:rPr lang="sl-SI" dirty="0" smtClean="0"/>
              <a:t>evrov </a:t>
            </a:r>
          </a:p>
          <a:p>
            <a:r>
              <a:rPr lang="sl-SI" dirty="0" smtClean="0"/>
              <a:t>Koordinator EPM v Sloveniji: </a:t>
            </a:r>
            <a:r>
              <a:rPr lang="sl-SI" dirty="0"/>
              <a:t>Urad </a:t>
            </a:r>
            <a:r>
              <a:rPr lang="sl-SI" dirty="0" smtClean="0"/>
              <a:t>RS </a:t>
            </a:r>
            <a:r>
              <a:rPr lang="sl-SI" dirty="0"/>
              <a:t>za meroslovje</a:t>
            </a:r>
          </a:p>
          <a:p>
            <a:endParaRPr lang="sl-SI" dirty="0" smtClean="0"/>
          </a:p>
          <a:p>
            <a:endParaRPr lang="en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43" y="4811614"/>
            <a:ext cx="6584119" cy="1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4985596" cy="677108"/>
          </a:xfrm>
        </p:spPr>
        <p:txBody>
          <a:bodyPr/>
          <a:lstStyle/>
          <a:p>
            <a:r>
              <a:rPr lang="sl-SI" dirty="0" smtClean="0"/>
              <a:t>Kdo lahko sodeluje?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27057"/>
            <a:ext cx="9601200" cy="2627312"/>
          </a:xfrm>
        </p:spPr>
        <p:txBody>
          <a:bodyPr/>
          <a:lstStyle/>
          <a:p>
            <a:r>
              <a:rPr lang="sl-SI" u="sng" dirty="0" smtClean="0"/>
              <a:t>Notranji </a:t>
            </a:r>
            <a:r>
              <a:rPr lang="sl-SI" u="sng" dirty="0"/>
              <a:t>partnerji</a:t>
            </a:r>
            <a:r>
              <a:rPr lang="sl-SI" dirty="0"/>
              <a:t>: nacionalni meroslovni </a:t>
            </a:r>
            <a:r>
              <a:rPr lang="sl-SI" dirty="0" smtClean="0"/>
              <a:t>inštituti/NMI </a:t>
            </a:r>
            <a:r>
              <a:rPr lang="sl-SI" dirty="0"/>
              <a:t>in njihove imenovane </a:t>
            </a:r>
            <a:r>
              <a:rPr lang="sl-SI" dirty="0" smtClean="0"/>
              <a:t>inštitucije/DI (NNE). </a:t>
            </a:r>
          </a:p>
          <a:p>
            <a:r>
              <a:rPr lang="sl-SI" b="1" u="sng" dirty="0" smtClean="0"/>
              <a:t>Zunanji parterji</a:t>
            </a:r>
            <a:r>
              <a:rPr lang="sl-SI" dirty="0" smtClean="0"/>
              <a:t>: evropske </a:t>
            </a:r>
            <a:r>
              <a:rPr lang="sl-SI" dirty="0"/>
              <a:t>raziskovalne institucije in </a:t>
            </a:r>
            <a:r>
              <a:rPr lang="sl-SI" dirty="0" smtClean="0"/>
              <a:t>raziskovalci. </a:t>
            </a:r>
          </a:p>
        </p:txBody>
      </p:sp>
    </p:spTree>
    <p:extLst>
      <p:ext uri="{BB962C8B-B14F-4D97-AF65-F5344CB8AC3E}">
        <p14:creationId xmlns:p14="http://schemas.microsoft.com/office/powerpoint/2010/main" val="343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717201"/>
            <a:ext cx="5117106" cy="2031325"/>
          </a:xfrm>
        </p:spPr>
        <p:txBody>
          <a:bodyPr/>
          <a:lstStyle/>
          <a:p>
            <a:r>
              <a:rPr lang="en-US" altLang="sl-SI" dirty="0" err="1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Kako</a:t>
            </a:r>
            <a:r>
              <a:rPr lang="en-US" altLang="sl-SI" dirty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 </a:t>
            </a:r>
            <a:r>
              <a:rPr lang="en-US" altLang="sl-SI" dirty="0" err="1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lahko</a:t>
            </a:r>
            <a:r>
              <a:rPr lang="en-US" altLang="sl-SI" dirty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 </a:t>
            </a:r>
            <a:r>
              <a:rPr lang="en-US" altLang="sl-SI" dirty="0" err="1" smtClean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zunanji</a:t>
            </a:r>
            <a:r>
              <a:rPr lang="sl-SI" altLang="sl-SI" dirty="0" smtClean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 </a:t>
            </a:r>
            <a:br>
              <a:rPr lang="sl-SI" altLang="sl-SI" dirty="0" smtClean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</a:br>
            <a:r>
              <a:rPr lang="en-US" altLang="sl-SI" dirty="0" err="1" smtClean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financirani</a:t>
            </a:r>
            <a:r>
              <a:rPr lang="en-US" altLang="sl-SI" dirty="0" smtClean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 </a:t>
            </a:r>
            <a:r>
              <a:rPr lang="en-US" altLang="sl-SI" dirty="0" err="1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partnerji</a:t>
            </a:r>
            <a:r>
              <a:rPr lang="en-US" altLang="sl-SI" dirty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 </a:t>
            </a:r>
            <a:r>
              <a:rPr lang="sl-SI" altLang="sl-SI" dirty="0" smtClean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/>
            </a:r>
            <a:br>
              <a:rPr lang="sl-SI" altLang="sl-SI" dirty="0" smtClean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</a:br>
            <a:r>
              <a:rPr lang="en-US" altLang="sl-SI" dirty="0" err="1" smtClean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sodelujejo</a:t>
            </a:r>
            <a:r>
              <a:rPr lang="en-US" altLang="sl-SI" dirty="0">
                <a:latin typeface="Republika" panose="02000506040000020004" pitchFamily="2" charset="-18"/>
                <a:ea typeface="ＭＳ Ｐゴシック" pitchFamily="34" charset="-128"/>
                <a:cs typeface="Arial" charset="0"/>
              </a:rPr>
              <a:t>?</a:t>
            </a:r>
            <a:endParaRPr lang="en-SI" dirty="0">
              <a:latin typeface="Republika" panose="02000506040000020004" pitchFamily="2" charset="-1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775" y="3309938"/>
            <a:ext cx="9601200" cy="26273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sl-SI" dirty="0" err="1"/>
              <a:t>Financiranje</a:t>
            </a:r>
            <a:r>
              <a:rPr lang="en-US" altLang="sl-SI" dirty="0"/>
              <a:t>: 100 % RR </a:t>
            </a:r>
            <a:r>
              <a:rPr lang="en-US" altLang="sl-SI" dirty="0" err="1"/>
              <a:t>delo</a:t>
            </a:r>
            <a:r>
              <a:rPr lang="en-US" altLang="sl-SI" dirty="0"/>
              <a:t> + 25 % </a:t>
            </a:r>
            <a:r>
              <a:rPr lang="en-US" altLang="sl-SI" dirty="0" err="1"/>
              <a:t>režija</a:t>
            </a:r>
            <a:r>
              <a:rPr lang="en-US" altLang="sl-SI" dirty="0"/>
              <a:t> (</a:t>
            </a:r>
            <a:r>
              <a:rPr lang="en-US" altLang="sl-SI" dirty="0" err="1"/>
              <a:t>ostalo</a:t>
            </a:r>
            <a:r>
              <a:rPr lang="en-US" altLang="sl-SI" dirty="0"/>
              <a:t> </a:t>
            </a:r>
            <a:r>
              <a:rPr lang="en-US" altLang="sl-SI" dirty="0" err="1"/>
              <a:t>minimalno</a:t>
            </a:r>
            <a:r>
              <a:rPr lang="en-US" altLang="sl-SI" dirty="0"/>
              <a:t>)	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altLang="sl-SI" dirty="0"/>
              <a:t>EU </a:t>
            </a:r>
            <a:r>
              <a:rPr lang="en-US" altLang="sl-SI" dirty="0" err="1"/>
              <a:t>sredstva</a:t>
            </a:r>
            <a:r>
              <a:rPr lang="en-US" altLang="sl-SI" dirty="0"/>
              <a:t> </a:t>
            </a:r>
            <a:r>
              <a:rPr lang="en-US" altLang="sl-SI" dirty="0" err="1"/>
              <a:t>zagotavlja</a:t>
            </a:r>
            <a:r>
              <a:rPr lang="en-US" altLang="sl-SI" dirty="0"/>
              <a:t> EURAMET</a:t>
            </a:r>
          </a:p>
          <a:p>
            <a:pPr>
              <a:spcBef>
                <a:spcPct val="0"/>
              </a:spcBef>
            </a:pPr>
            <a:r>
              <a:rPr lang="en-US" altLang="sl-SI" dirty="0" err="1"/>
              <a:t>Za</a:t>
            </a:r>
            <a:r>
              <a:rPr lang="en-US" altLang="sl-SI" dirty="0"/>
              <a:t> </a:t>
            </a:r>
            <a:r>
              <a:rPr lang="en-US" altLang="sl-SI" dirty="0" err="1"/>
              <a:t>financirano</a:t>
            </a:r>
            <a:r>
              <a:rPr lang="en-US" altLang="sl-SI" dirty="0"/>
              <a:t> </a:t>
            </a:r>
            <a:r>
              <a:rPr lang="en-US" altLang="sl-SI" dirty="0" err="1"/>
              <a:t>sodelovanje</a:t>
            </a:r>
            <a:r>
              <a:rPr lang="en-US" altLang="sl-SI" dirty="0"/>
              <a:t> je </a:t>
            </a:r>
            <a:r>
              <a:rPr lang="en-US" altLang="sl-SI" dirty="0" err="1"/>
              <a:t>potrebno</a:t>
            </a:r>
            <a:r>
              <a:rPr lang="en-US" altLang="sl-SI" dirty="0"/>
              <a:t> </a:t>
            </a:r>
            <a:r>
              <a:rPr lang="en-US" altLang="sl-SI" dirty="0" err="1"/>
              <a:t>zagotoviti</a:t>
            </a:r>
            <a:r>
              <a:rPr lang="en-US" altLang="sl-SI" dirty="0"/>
              <a:t>/</a:t>
            </a:r>
            <a:r>
              <a:rPr lang="en-US" altLang="sl-SI" dirty="0" err="1"/>
              <a:t>ponuditi</a:t>
            </a:r>
            <a:r>
              <a:rPr lang="en-US" altLang="sl-SI" dirty="0"/>
              <a:t> </a:t>
            </a:r>
            <a:r>
              <a:rPr lang="en-US" altLang="sl-SI" dirty="0" err="1"/>
              <a:t>raziskovalne</a:t>
            </a:r>
            <a:r>
              <a:rPr lang="en-US" altLang="sl-SI" dirty="0"/>
              <a:t> </a:t>
            </a:r>
            <a:r>
              <a:rPr lang="en-US" altLang="sl-SI" dirty="0" err="1"/>
              <a:t>zmogljivosti</a:t>
            </a:r>
            <a:endParaRPr lang="en-US" altLang="sl-SI" dirty="0"/>
          </a:p>
          <a:p>
            <a:pPr>
              <a:spcBef>
                <a:spcPct val="0"/>
              </a:spcBef>
            </a:pPr>
            <a:r>
              <a:rPr lang="en-US" altLang="sl-SI" dirty="0" err="1"/>
              <a:t>Vsak</a:t>
            </a:r>
            <a:r>
              <a:rPr lang="en-US" altLang="sl-SI" dirty="0"/>
              <a:t> </a:t>
            </a:r>
            <a:r>
              <a:rPr lang="en-US" altLang="sl-SI" dirty="0" err="1"/>
              <a:t>projekt</a:t>
            </a:r>
            <a:r>
              <a:rPr lang="en-US" altLang="sl-SI" dirty="0"/>
              <a:t> </a:t>
            </a:r>
            <a:r>
              <a:rPr lang="en-US" altLang="sl-SI" dirty="0" err="1"/>
              <a:t>koordinira</a:t>
            </a:r>
            <a:r>
              <a:rPr lang="en-US" altLang="sl-SI" dirty="0"/>
              <a:t> NMI </a:t>
            </a:r>
            <a:r>
              <a:rPr lang="en-US" altLang="sl-SI" dirty="0" err="1"/>
              <a:t>ali</a:t>
            </a:r>
            <a:r>
              <a:rPr lang="en-US" altLang="sl-SI" dirty="0"/>
              <a:t> DI, v </a:t>
            </a:r>
            <a:r>
              <a:rPr lang="en-US" altLang="sl-SI" dirty="0" err="1"/>
              <a:t>projektih</a:t>
            </a:r>
            <a:r>
              <a:rPr lang="en-US" altLang="sl-SI" dirty="0"/>
              <a:t> </a:t>
            </a:r>
            <a:r>
              <a:rPr lang="en-US" altLang="sl-SI" dirty="0" err="1"/>
              <a:t>morajo</a:t>
            </a:r>
            <a:r>
              <a:rPr lang="en-US" altLang="sl-SI" dirty="0"/>
              <a:t> </a:t>
            </a:r>
            <a:r>
              <a:rPr lang="en-US" altLang="sl-SI" dirty="0" err="1"/>
              <a:t>sodelovati</a:t>
            </a:r>
            <a:r>
              <a:rPr lang="en-US" altLang="sl-SI" dirty="0"/>
              <a:t> </a:t>
            </a:r>
            <a:r>
              <a:rPr lang="en-US" altLang="sl-SI" dirty="0" err="1"/>
              <a:t>vsaj</a:t>
            </a:r>
            <a:r>
              <a:rPr lang="en-US" altLang="sl-SI" dirty="0"/>
              <a:t> tri NMI </a:t>
            </a:r>
            <a:r>
              <a:rPr lang="en-US" altLang="sl-SI" dirty="0" err="1"/>
              <a:t>ali</a:t>
            </a:r>
            <a:r>
              <a:rPr lang="en-US" altLang="sl-SI" dirty="0"/>
              <a:t> DI</a:t>
            </a:r>
          </a:p>
          <a:p>
            <a:endParaRPr lang="en-SI" dirty="0">
              <a:solidFill>
                <a:srgbClr val="5C9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3381" y="803629"/>
            <a:ext cx="5902257" cy="677108"/>
          </a:xfrm>
        </p:spPr>
        <p:txBody>
          <a:bodyPr/>
          <a:lstStyle/>
          <a:p>
            <a:pPr algn="ctr"/>
            <a:r>
              <a:rPr lang="sl-SI" dirty="0" smtClean="0"/>
              <a:t>Kako se projekt pripravi?</a:t>
            </a:r>
            <a:endParaRPr lang="en-US" dirty="0"/>
          </a:p>
        </p:txBody>
      </p:sp>
      <p:graphicFrame>
        <p:nvGraphicFramePr>
          <p:cNvPr id="7" name="Table 22"/>
          <p:cNvGraphicFramePr>
            <a:graphicFrameLocks noGrp="1"/>
          </p:cNvGraphicFramePr>
          <p:nvPr>
            <p:extLst/>
          </p:nvPr>
        </p:nvGraphicFramePr>
        <p:xfrm>
          <a:off x="471487" y="3550759"/>
          <a:ext cx="8293703" cy="237978"/>
        </p:xfrm>
        <a:graphic>
          <a:graphicData uri="http://schemas.openxmlformats.org/drawingml/2006/table">
            <a:tbl>
              <a:tblPr firstRow="1" bandRow="1"/>
              <a:tblGrid>
                <a:gridCol w="753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39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7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smtClean="0"/>
                        <a:t>FEB</a:t>
                      </a:r>
                      <a:endParaRPr lang="sl-SI" sz="1100" b="0" cap="all" baseline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smtClean="0"/>
                        <a:t>Mar</a:t>
                      </a:r>
                      <a:endParaRPr lang="sl-SI" sz="1100" b="0" cap="all" baseline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smtClean="0"/>
                        <a:t>Apr</a:t>
                      </a:r>
                      <a:endParaRPr lang="sl-SI" sz="1100" b="0" cap="all" baseline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dirty="0" smtClean="0"/>
                        <a:t>Maj</a:t>
                      </a:r>
                      <a:endParaRPr lang="sl-SI" sz="1100" b="0" cap="all" baseline="0" dirty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smtClean="0"/>
                        <a:t>Jun</a:t>
                      </a:r>
                      <a:endParaRPr lang="sl-SI" sz="1100" b="0" cap="all" baseline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smtClean="0"/>
                        <a:t>Jul</a:t>
                      </a:r>
                      <a:endParaRPr lang="sl-SI" sz="1100" b="0" cap="all" baseline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dirty="0" err="1" smtClean="0"/>
                        <a:t>Aug</a:t>
                      </a:r>
                      <a:endParaRPr lang="sl-SI" sz="1100" b="0" cap="all" baseline="0" dirty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smtClean="0"/>
                        <a:t>Sep</a:t>
                      </a:r>
                      <a:endParaRPr lang="sl-SI" sz="1100" b="0" cap="all" baseline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smtClean="0"/>
                        <a:t>Oct</a:t>
                      </a:r>
                      <a:endParaRPr lang="sl-SI" sz="1100" b="0" cap="all" baseline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smtClean="0"/>
                        <a:t>Nov</a:t>
                      </a:r>
                      <a:endParaRPr lang="sl-SI" sz="1100" b="0" cap="all" baseline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sl-SI" sz="1100" b="0" cap="all" baseline="0" dirty="0" smtClean="0"/>
                        <a:t>DEC</a:t>
                      </a:r>
                      <a:endParaRPr lang="sl-SI" sz="1100" b="0" cap="all" baseline="0" dirty="0"/>
                    </a:p>
                  </a:txBody>
                  <a:tcPr marL="36000" marR="72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val 23"/>
          <p:cNvSpPr/>
          <p:nvPr/>
        </p:nvSpPr>
        <p:spPr>
          <a:xfrm>
            <a:off x="4133518" y="3428572"/>
            <a:ext cx="276225" cy="542925"/>
          </a:xfrm>
          <a:prstGeom prst="ellipse">
            <a:avLst/>
          </a:prstGeom>
          <a:solidFill>
            <a:srgbClr val="FF0000">
              <a:alpha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4155498" y="3225902"/>
            <a:ext cx="2569884" cy="1979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tIns="0" bIns="3657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razpis</a:t>
            </a: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5"/>
          <p:cNvSpPr/>
          <p:nvPr/>
        </p:nvSpPr>
        <p:spPr>
          <a:xfrm>
            <a:off x="547321" y="3224716"/>
            <a:ext cx="1365738" cy="197962"/>
          </a:xfrm>
          <a:prstGeom prst="rect">
            <a:avLst/>
          </a:prstGeom>
          <a:solidFill>
            <a:srgbClr val="9BBB59"/>
          </a:solidFill>
          <a:ln>
            <a:noFill/>
          </a:ln>
          <a:effectLst/>
        </p:spPr>
        <p:txBody>
          <a:bodyPr tIns="0" bIns="3657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razpis</a:t>
            </a: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26"/>
          <p:cNvCxnSpPr/>
          <p:nvPr/>
        </p:nvCxnSpPr>
        <p:spPr>
          <a:xfrm flipV="1">
            <a:off x="547321" y="3103524"/>
            <a:ext cx="0" cy="447236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TextBox 27"/>
          <p:cNvSpPr txBox="1"/>
          <p:nvPr/>
        </p:nvSpPr>
        <p:spPr>
          <a:xfrm>
            <a:off x="290147" y="2557562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prstClr val="black"/>
                </a:solidFill>
                <a:ea typeface="ＭＳ Ｐゴシック" pitchFamily="34" charset="-128"/>
              </a:rPr>
              <a:t>Korak</a:t>
            </a:r>
            <a:r>
              <a:rPr lang="sl-SI" sz="1200" b="1" smtClean="0">
                <a:solidFill>
                  <a:prstClr val="black"/>
                </a:solidFill>
                <a:ea typeface="ＭＳ Ｐゴシック" pitchFamily="34" charset="-128"/>
              </a:rPr>
              <a:t> 1:</a:t>
            </a:r>
          </a:p>
          <a:p>
            <a:pPr algn="ctr"/>
            <a:r>
              <a:rPr lang="en-US" sz="1200">
                <a:solidFill>
                  <a:prstClr val="black"/>
                </a:solidFill>
                <a:ea typeface="ＭＳ Ｐゴシック" pitchFamily="34" charset="-128"/>
              </a:rPr>
              <a:t>k</a:t>
            </a:r>
            <a:r>
              <a:rPr lang="en-US" sz="1200" smtClean="0">
                <a:solidFill>
                  <a:prstClr val="black"/>
                </a:solidFill>
                <a:ea typeface="ＭＳ Ｐゴシック" pitchFamily="34" charset="-128"/>
              </a:rPr>
              <a:t>lic za teme</a:t>
            </a:r>
            <a:endParaRPr lang="sl-SI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13" name="Straight Connector 28"/>
          <p:cNvCxnSpPr/>
          <p:nvPr/>
        </p:nvCxnSpPr>
        <p:spPr>
          <a:xfrm flipV="1">
            <a:off x="4155498" y="3112317"/>
            <a:ext cx="0" cy="44723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Connector 29"/>
          <p:cNvCxnSpPr/>
          <p:nvPr/>
        </p:nvCxnSpPr>
        <p:spPr>
          <a:xfrm flipV="1">
            <a:off x="1913059" y="2557562"/>
            <a:ext cx="0" cy="993196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xtBox 30"/>
          <p:cNvSpPr txBox="1"/>
          <p:nvPr/>
        </p:nvSpPr>
        <p:spPr>
          <a:xfrm>
            <a:off x="1666861" y="2006578"/>
            <a:ext cx="157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prstClr val="black"/>
                </a:solidFill>
                <a:ea typeface="ＭＳ Ｐゴシック" pitchFamily="34" charset="-128"/>
              </a:rPr>
              <a:t>Korak</a:t>
            </a:r>
            <a:r>
              <a:rPr lang="sl-SI" sz="1200" b="1" smtClean="0">
                <a:solidFill>
                  <a:prstClr val="black"/>
                </a:solidFill>
                <a:ea typeface="ＭＳ Ｐゴシック" pitchFamily="34" charset="-128"/>
              </a:rPr>
              <a:t> 1:</a:t>
            </a:r>
          </a:p>
          <a:p>
            <a:pPr algn="ctr"/>
            <a:r>
              <a:rPr lang="en-US" sz="1200" smtClean="0">
                <a:solidFill>
                  <a:prstClr val="black"/>
                </a:solidFill>
                <a:ea typeface="ＭＳ Ｐゴシック" pitchFamily="34" charset="-128"/>
              </a:rPr>
              <a:t>predlogi tem poslani</a:t>
            </a:r>
            <a:endParaRPr lang="sl-SI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6" name="TextBox 31"/>
          <p:cNvSpPr txBox="1"/>
          <p:nvPr/>
        </p:nvSpPr>
        <p:spPr>
          <a:xfrm>
            <a:off x="3889121" y="2557561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  <a:ea typeface="ＭＳ Ｐゴシック" pitchFamily="34" charset="-128"/>
              </a:rPr>
              <a:t>Korak</a:t>
            </a:r>
            <a:r>
              <a:rPr lang="sl-SI" sz="1200" b="1" dirty="0" smtClean="0">
                <a:solidFill>
                  <a:prstClr val="black"/>
                </a:solidFill>
                <a:ea typeface="ＭＳ Ｐゴシック" pitchFamily="34" charset="-128"/>
              </a:rPr>
              <a:t> 2:</a:t>
            </a:r>
          </a:p>
          <a:p>
            <a:pPr algn="ctr"/>
            <a:r>
              <a:rPr lang="en-US" sz="1200" dirty="0" err="1" smtClean="0">
                <a:solidFill>
                  <a:prstClr val="black"/>
                </a:solidFill>
                <a:ea typeface="ＭＳ Ｐゴシック" pitchFamily="34" charset="-128"/>
              </a:rPr>
              <a:t>klic</a:t>
            </a:r>
            <a:r>
              <a:rPr lang="en-US" sz="12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ea typeface="ＭＳ Ｐゴシック" pitchFamily="34" charset="-128"/>
              </a:rPr>
              <a:t>za</a:t>
            </a:r>
            <a:r>
              <a:rPr lang="en-US" sz="12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ea typeface="ＭＳ Ｐゴシック" pitchFamily="34" charset="-128"/>
              </a:rPr>
              <a:t>projekte</a:t>
            </a:r>
            <a:endParaRPr lang="sl-SI" sz="12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17" name="Straight Connector 32"/>
          <p:cNvCxnSpPr/>
          <p:nvPr/>
        </p:nvCxnSpPr>
        <p:spPr>
          <a:xfrm flipV="1">
            <a:off x="6725382" y="3112317"/>
            <a:ext cx="0" cy="44723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33"/>
          <p:cNvSpPr txBox="1"/>
          <p:nvPr/>
        </p:nvSpPr>
        <p:spPr>
          <a:xfrm>
            <a:off x="6460148" y="2552865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prstClr val="black"/>
                </a:solidFill>
                <a:ea typeface="ＭＳ Ｐゴシック" pitchFamily="34" charset="-128"/>
              </a:rPr>
              <a:t>Korak</a:t>
            </a:r>
            <a:r>
              <a:rPr lang="sl-SI" sz="1200" b="1" smtClean="0">
                <a:solidFill>
                  <a:prstClr val="black"/>
                </a:solidFill>
                <a:ea typeface="ＭＳ Ｐゴシック" pitchFamily="34" charset="-128"/>
              </a:rPr>
              <a:t> 2:</a:t>
            </a:r>
          </a:p>
          <a:p>
            <a:pPr algn="ctr"/>
            <a:r>
              <a:rPr lang="en-US" sz="1200" smtClean="0">
                <a:solidFill>
                  <a:prstClr val="black"/>
                </a:solidFill>
                <a:ea typeface="ＭＳ Ｐゴシック" pitchFamily="34" charset="-128"/>
              </a:rPr>
              <a:t>projekti poslani</a:t>
            </a:r>
            <a:endParaRPr lang="sl-SI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19" name="Straight Connector 34"/>
          <p:cNvCxnSpPr/>
          <p:nvPr/>
        </p:nvCxnSpPr>
        <p:spPr>
          <a:xfrm flipV="1">
            <a:off x="7816029" y="2180331"/>
            <a:ext cx="0" cy="1379219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Box 35"/>
          <p:cNvSpPr txBox="1"/>
          <p:nvPr/>
        </p:nvSpPr>
        <p:spPr>
          <a:xfrm>
            <a:off x="7569439" y="1643966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C0504D">
                    <a:lumMod val="75000"/>
                  </a:srgbClr>
                </a:solidFill>
                <a:ea typeface="ＭＳ Ｐゴシック" pitchFamily="34" charset="-128"/>
              </a:rPr>
              <a:t>Presojevalska</a:t>
            </a:r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ea typeface="ＭＳ Ｐゴシック" pitchFamily="34" charset="-128"/>
              </a:rPr>
              <a:t> </a:t>
            </a:r>
            <a:r>
              <a:rPr lang="en-US" sz="1200" b="1" dirty="0" err="1" smtClean="0">
                <a:solidFill>
                  <a:srgbClr val="C0504D">
                    <a:lumMod val="75000"/>
                  </a:srgbClr>
                </a:solidFill>
                <a:ea typeface="ＭＳ Ｐゴシック" pitchFamily="34" charset="-128"/>
              </a:rPr>
              <a:t>konferenca</a:t>
            </a:r>
            <a:endParaRPr lang="sl-SI" sz="1200" dirty="0">
              <a:solidFill>
                <a:srgbClr val="C0504D">
                  <a:lumMod val="75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21" name="Straight Connector 36"/>
          <p:cNvCxnSpPr/>
          <p:nvPr/>
        </p:nvCxnSpPr>
        <p:spPr>
          <a:xfrm flipV="1">
            <a:off x="7956705" y="3103525"/>
            <a:ext cx="0" cy="44723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37"/>
          <p:cNvSpPr txBox="1"/>
          <p:nvPr/>
        </p:nvSpPr>
        <p:spPr>
          <a:xfrm>
            <a:off x="7816028" y="2547835"/>
            <a:ext cx="132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  <a:ea typeface="ＭＳ Ｐゴシック" pitchFamily="34" charset="-128"/>
              </a:rPr>
              <a:t>Sestanek</a:t>
            </a:r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sl-SI" sz="1200" b="1" dirty="0" smtClean="0">
                <a:solidFill>
                  <a:prstClr val="black"/>
                </a:solidFill>
                <a:ea typeface="ＭＳ Ｐゴシック" pitchFamily="34" charset="-128"/>
              </a:rPr>
              <a:t>EPM </a:t>
            </a:r>
            <a:r>
              <a:rPr lang="en-US" sz="1200" b="1" dirty="0" err="1" smtClean="0">
                <a:solidFill>
                  <a:prstClr val="black"/>
                </a:solidFill>
                <a:ea typeface="ＭＳ Ｐゴシック" pitchFamily="34" charset="-128"/>
              </a:rPr>
              <a:t>odbora</a:t>
            </a:r>
            <a:endParaRPr lang="sl-SI" sz="12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23" name="Straight Connector 38"/>
          <p:cNvCxnSpPr/>
          <p:nvPr/>
        </p:nvCxnSpPr>
        <p:spPr>
          <a:xfrm flipV="1">
            <a:off x="3533775" y="2557564"/>
            <a:ext cx="0" cy="993196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Box 40"/>
          <p:cNvSpPr txBox="1"/>
          <p:nvPr/>
        </p:nvSpPr>
        <p:spPr>
          <a:xfrm>
            <a:off x="3296371" y="2006576"/>
            <a:ext cx="178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smtClean="0">
                <a:solidFill>
                  <a:prstClr val="black"/>
                </a:solidFill>
                <a:ea typeface="ＭＳ Ｐゴシック" pitchFamily="34" charset="-128"/>
              </a:rPr>
              <a:t>EURAMET </a:t>
            </a:r>
            <a:r>
              <a:rPr lang="en-US" sz="1200" b="1" smtClean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US" sz="1200" b="1" smtClean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200" b="1" smtClean="0">
                <a:solidFill>
                  <a:prstClr val="black"/>
                </a:solidFill>
                <a:ea typeface="ＭＳ Ｐゴシック" pitchFamily="34" charset="-128"/>
              </a:rPr>
              <a:t>generalna skupščina</a:t>
            </a:r>
            <a:endParaRPr lang="sl-SI" sz="1200" b="1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25" name="Straight Connector 61"/>
          <p:cNvCxnSpPr/>
          <p:nvPr/>
        </p:nvCxnSpPr>
        <p:spPr>
          <a:xfrm flipV="1">
            <a:off x="2660405" y="3103522"/>
            <a:ext cx="0" cy="447236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TextBox 62"/>
          <p:cNvSpPr txBox="1"/>
          <p:nvPr/>
        </p:nvSpPr>
        <p:spPr>
          <a:xfrm>
            <a:off x="2201034" y="2627896"/>
            <a:ext cx="139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smtClean="0">
                <a:solidFill>
                  <a:prstClr val="black"/>
                </a:solidFill>
                <a:ea typeface="ＭＳ Ｐゴシック" pitchFamily="34" charset="-128"/>
              </a:rPr>
              <a:t>SC:</a:t>
            </a:r>
          </a:p>
          <a:p>
            <a:pPr algn="ctr"/>
            <a:r>
              <a:rPr lang="en-US" sz="1200" smtClean="0">
                <a:solidFill>
                  <a:prstClr val="black"/>
                </a:solidFill>
                <a:ea typeface="ＭＳ Ｐゴシック" pitchFamily="34" charset="-128"/>
              </a:rPr>
              <a:t>oblikovanje klicev</a:t>
            </a:r>
            <a:endParaRPr lang="sl-SI" sz="120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63"/>
          <p:cNvCxnSpPr/>
          <p:nvPr/>
        </p:nvCxnSpPr>
        <p:spPr>
          <a:xfrm flipV="1">
            <a:off x="2812805" y="3103525"/>
            <a:ext cx="0" cy="447236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598710" y="4352766"/>
            <a:ext cx="7256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Povezave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z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nacionalnimi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meroslovnimi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inštituti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(NMI) in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imenovanimi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inštituti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(DI)</a:t>
            </a:r>
          </a:p>
        </p:txBody>
      </p:sp>
      <p:cxnSp>
        <p:nvCxnSpPr>
          <p:cNvPr id="29" name="Curved Connector 65"/>
          <p:cNvCxnSpPr>
            <a:stCxn id="37" idx="1"/>
            <a:endCxn id="10" idx="1"/>
          </p:cNvCxnSpPr>
          <p:nvPr/>
        </p:nvCxnSpPr>
        <p:spPr>
          <a:xfrm rot="10800000" flipH="1">
            <a:off x="547319" y="3323697"/>
            <a:ext cx="1" cy="1941510"/>
          </a:xfrm>
          <a:prstGeom prst="curvedConnector3">
            <a:avLst>
              <a:gd name="adj1" fmla="val -2286000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390933" y="5529185"/>
            <a:ext cx="501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Udeležba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na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partnerskih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sestankih</a:t>
            </a:r>
            <a:endParaRPr kumimoji="0" lang="en-US" altLang="sl-SI" sz="2000" b="0" i="0" u="none" strike="noStrike" kern="0" cap="none" spc="0" normalizeH="0" baseline="0" noProof="0" dirty="0" smtClean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274325" y="6043125"/>
            <a:ext cx="6876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Aktivno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sodelovanje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pri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pripravi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predloga</a:t>
            </a:r>
            <a:r>
              <a:rPr kumimoji="0" lang="en-US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</a:t>
            </a:r>
            <a:r>
              <a:rPr kumimoji="0" lang="en-US" altLang="sl-SI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projekta</a:t>
            </a:r>
            <a:endParaRPr kumimoji="0" lang="en-US" altLang="sl-SI" sz="2000" b="0" i="0" u="none" strike="noStrike" kern="0" cap="none" spc="0" normalizeH="0" baseline="0" noProof="0" dirty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</a:endParaRPr>
          </a:p>
        </p:txBody>
      </p:sp>
      <p:cxnSp>
        <p:nvCxnSpPr>
          <p:cNvPr id="33" name="Curved Connector 69"/>
          <p:cNvCxnSpPr>
            <a:stCxn id="31" idx="3"/>
            <a:endCxn id="8" idx="4"/>
          </p:cNvCxnSpPr>
          <p:nvPr/>
        </p:nvCxnSpPr>
        <p:spPr>
          <a:xfrm flipH="1" flipV="1">
            <a:off x="4271631" y="3971497"/>
            <a:ext cx="1134215" cy="1757743"/>
          </a:xfrm>
          <a:prstGeom prst="curvedConnector4">
            <a:avLst>
              <a:gd name="adj1" fmla="val -216144"/>
              <a:gd name="adj2" fmla="val 86186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Curved Connector 70"/>
          <p:cNvCxnSpPr>
            <a:stCxn id="32" idx="3"/>
            <a:endCxn id="9" idx="3"/>
          </p:cNvCxnSpPr>
          <p:nvPr/>
        </p:nvCxnSpPr>
        <p:spPr>
          <a:xfrm flipH="1" flipV="1">
            <a:off x="6725382" y="3324883"/>
            <a:ext cx="425024" cy="2918297"/>
          </a:xfrm>
          <a:prstGeom prst="curvedConnector3">
            <a:avLst>
              <a:gd name="adj1" fmla="val -53785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Curved Connector 41"/>
          <p:cNvCxnSpPr>
            <a:stCxn id="28" idx="1"/>
            <a:endCxn id="36" idx="3"/>
          </p:cNvCxnSpPr>
          <p:nvPr/>
        </p:nvCxnSpPr>
        <p:spPr>
          <a:xfrm rot="10800000" flipV="1">
            <a:off x="77700" y="4706708"/>
            <a:ext cx="521011" cy="1989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Rectangle 42"/>
          <p:cNvSpPr/>
          <p:nvPr/>
        </p:nvSpPr>
        <p:spPr>
          <a:xfrm>
            <a:off x="-4452" y="4627623"/>
            <a:ext cx="82151" cy="197962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547320" y="5065152"/>
            <a:ext cx="6603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alt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Aktivno</a:t>
            </a:r>
            <a:r>
              <a:rPr kumimoji="0" lang="sl-SI" altLang="sl-SI" sz="2000" b="0" i="0" u="none" strike="noStrike" kern="0" cap="none" spc="0" normalizeH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</a:rPr>
              <a:t> sodelovanje pri pripravi raziskovalnih vsebin </a:t>
            </a:r>
            <a:endParaRPr kumimoji="0" lang="en-US" altLang="sl-SI" sz="2000" b="0" i="0" u="none" strike="noStrike" kern="0" cap="none" spc="0" normalizeH="0" baseline="0" noProof="0" dirty="0" smtClean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298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3436710" cy="553998"/>
          </a:xfrm>
        </p:spPr>
        <p:txBody>
          <a:bodyPr/>
          <a:lstStyle/>
          <a:p>
            <a:r>
              <a:rPr lang="sl-SI" dirty="0" smtClean="0"/>
              <a:t>Namen delavnice</a:t>
            </a:r>
            <a:endParaRPr lang="en-S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8" y="2115344"/>
            <a:ext cx="7243482" cy="2627312"/>
          </a:xfrm>
        </p:spPr>
        <p:txBody>
          <a:bodyPr/>
          <a:lstStyle/>
          <a:p>
            <a:pPr defTabSz="914400"/>
            <a:r>
              <a:rPr lang="sl-SI" sz="2400" dirty="0">
                <a:solidFill>
                  <a:srgbClr val="1B495A"/>
                </a:solidFill>
              </a:rPr>
              <a:t>ANALIZA </a:t>
            </a:r>
            <a:r>
              <a:rPr lang="sl-SI" sz="2400" dirty="0" smtClean="0">
                <a:solidFill>
                  <a:srgbClr val="1B495A"/>
                </a:solidFill>
              </a:rPr>
              <a:t>ANKETE</a:t>
            </a:r>
          </a:p>
          <a:p>
            <a:pPr defTabSz="914400"/>
            <a:r>
              <a:rPr lang="en-SI" sz="2400" dirty="0">
                <a:solidFill>
                  <a:srgbClr val="1B495A"/>
                </a:solidFill>
              </a:rPr>
              <a:t>N</a:t>
            </a:r>
            <a:r>
              <a:rPr lang="sl-SI" sz="2400" dirty="0">
                <a:solidFill>
                  <a:srgbClr val="1B495A"/>
                </a:solidFill>
              </a:rPr>
              <a:t>ADALJNJI </a:t>
            </a:r>
            <a:r>
              <a:rPr lang="sl-SI" sz="2400" dirty="0" smtClean="0">
                <a:solidFill>
                  <a:srgbClr val="1B495A"/>
                </a:solidFill>
              </a:rPr>
              <a:t>KORAKI</a:t>
            </a:r>
            <a:endParaRPr lang="en-SI" sz="2400" dirty="0">
              <a:solidFill>
                <a:srgbClr val="1B495A"/>
              </a:solidFill>
            </a:endParaRPr>
          </a:p>
          <a:p>
            <a:pPr defTabSz="914400"/>
            <a:r>
              <a:rPr lang="sl-SI" sz="2400" dirty="0">
                <a:solidFill>
                  <a:srgbClr val="1B495A"/>
                </a:solidFill>
              </a:rPr>
              <a:t>EVROPSKO </a:t>
            </a:r>
            <a:r>
              <a:rPr lang="sl-SI" sz="2400" dirty="0" smtClean="0">
                <a:solidFill>
                  <a:srgbClr val="1B495A"/>
                </a:solidFill>
              </a:rPr>
              <a:t>PARTNERSTVO ZA </a:t>
            </a:r>
            <a:r>
              <a:rPr lang="sl-SI" sz="2400" dirty="0">
                <a:solidFill>
                  <a:srgbClr val="1B495A"/>
                </a:solidFill>
              </a:rPr>
              <a:t>MEROSLOVJE</a:t>
            </a:r>
            <a:endParaRPr lang="en-SI" sz="2400" dirty="0">
              <a:solidFill>
                <a:srgbClr val="1B495A"/>
              </a:solidFill>
            </a:endParaRPr>
          </a:p>
          <a:p>
            <a:pPr defTabSz="914400"/>
            <a:r>
              <a:rPr lang="sl-SI" sz="2400" dirty="0" smtClean="0">
                <a:solidFill>
                  <a:srgbClr val="1B495A"/>
                </a:solidFill>
              </a:rPr>
              <a:t>DISKUSIJA </a:t>
            </a:r>
            <a:endParaRPr lang="en-SI" sz="2400" dirty="0">
              <a:solidFill>
                <a:srgbClr val="1B495A"/>
              </a:solidFill>
            </a:endParaRPr>
          </a:p>
          <a:p>
            <a:pPr lvl="1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099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2536144" cy="677108"/>
          </a:xfrm>
        </p:spPr>
        <p:txBody>
          <a:bodyPr/>
          <a:lstStyle/>
          <a:p>
            <a:r>
              <a:rPr lang="sl-SI" dirty="0" smtClean="0"/>
              <a:t>Več pa na:</a:t>
            </a:r>
            <a:endParaRPr lang="en-SI" dirty="0"/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>
          <a:xfrm>
            <a:off x="1295400" y="2071688"/>
            <a:ext cx="10129838" cy="34051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sl-SI" altLang="sl-SI" sz="2800" kern="0" dirty="0" smtClean="0">
              <a:solidFill>
                <a:srgbClr val="529DBA"/>
              </a:solidFill>
              <a:latin typeface="Republika" panose="02000506040000020004" pitchFamily="2" charset="-18"/>
            </a:endParaRPr>
          </a:p>
          <a:p>
            <a:pPr marL="0" indent="0">
              <a:buNone/>
            </a:pPr>
            <a:endParaRPr lang="sl-SI" altLang="sl-SI" sz="2800" kern="0" dirty="0" smtClean="0">
              <a:solidFill>
                <a:srgbClr val="529DBA"/>
              </a:solidFill>
              <a:latin typeface="Republika" panose="02000506040000020004" pitchFamily="2" charset="-18"/>
              <a:hlinkClick r:id="rId3"/>
            </a:endParaRPr>
          </a:p>
          <a:p>
            <a:pPr marL="0" indent="0">
              <a:buNone/>
            </a:pPr>
            <a:r>
              <a:rPr lang="en-US" altLang="sl-SI" sz="2800" kern="0" dirty="0" smtClean="0">
                <a:solidFill>
                  <a:srgbClr val="529DBA"/>
                </a:solidFill>
                <a:latin typeface="Republika" panose="02000506040000020004" pitchFamily="2" charset="-18"/>
                <a:hlinkClick r:id="rId3"/>
              </a:rPr>
              <a:t>https</a:t>
            </a:r>
            <a:r>
              <a:rPr lang="en-US" altLang="sl-SI" sz="2800" kern="0" dirty="0">
                <a:solidFill>
                  <a:srgbClr val="529DBA"/>
                </a:solidFill>
                <a:latin typeface="Republika" panose="02000506040000020004" pitchFamily="2" charset="-18"/>
                <a:hlinkClick r:id="rId3"/>
              </a:rPr>
              <a:t>://</a:t>
            </a:r>
            <a:r>
              <a:rPr lang="en-US" altLang="sl-SI" sz="2800" kern="0" dirty="0" smtClean="0">
                <a:solidFill>
                  <a:srgbClr val="529DBA"/>
                </a:solidFill>
                <a:latin typeface="Republika" panose="02000506040000020004" pitchFamily="2" charset="-18"/>
                <a:hlinkClick r:id="rId3"/>
              </a:rPr>
              <a:t>www.metpart.eu/applicants.html</a:t>
            </a:r>
            <a:endParaRPr lang="sl-SI" altLang="sl-SI" sz="2800" kern="0" dirty="0" smtClean="0">
              <a:solidFill>
                <a:srgbClr val="529DBA"/>
              </a:solidFill>
              <a:latin typeface="Republika" panose="02000506040000020004" pitchFamily="2" charset="-18"/>
            </a:endParaRPr>
          </a:p>
          <a:p>
            <a:pPr marL="0" indent="0">
              <a:buNone/>
            </a:pPr>
            <a:endParaRPr lang="sl-SI" altLang="sl-SI" sz="2800" kern="0" dirty="0" smtClean="0">
              <a:solidFill>
                <a:srgbClr val="529DBA"/>
              </a:solidFill>
              <a:latin typeface="Republika" panose="02000506040000020004" pitchFamily="2" charset="-18"/>
            </a:endParaRPr>
          </a:p>
          <a:p>
            <a:pPr marL="0" indent="0">
              <a:buNone/>
            </a:pPr>
            <a:r>
              <a:rPr lang="sl-SI" altLang="sl-SI" sz="2800" kern="0" dirty="0" smtClean="0">
                <a:solidFill>
                  <a:srgbClr val="529DBA"/>
                </a:solidFill>
                <a:latin typeface="Republika" panose="02000506040000020004" pitchFamily="2" charset="-18"/>
              </a:rPr>
              <a:t>urska.turnsek@gov.si</a:t>
            </a:r>
            <a:endParaRPr lang="en-US" altLang="sl-SI" sz="2800" kern="0" dirty="0">
              <a:solidFill>
                <a:srgbClr val="529DBA"/>
              </a:solidFill>
              <a:latin typeface="Republika" panose="02000506040000020004" pitchFamily="2" charset="-18"/>
            </a:endParaRPr>
          </a:p>
          <a:p>
            <a:endParaRPr lang="en-US" dirty="0">
              <a:solidFill>
                <a:srgbClr val="529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8144A3-1A41-3E81-DCAF-719977BCDA9C}"/>
              </a:ext>
            </a:extLst>
          </p:cNvPr>
          <p:cNvSpPr txBox="1">
            <a:spLocks/>
          </p:cNvSpPr>
          <p:nvPr/>
        </p:nvSpPr>
        <p:spPr bwMode="auto">
          <a:xfrm>
            <a:off x="1295400" y="2615764"/>
            <a:ext cx="281089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 smtClean="0">
                <a:solidFill>
                  <a:srgbClr val="1B495A"/>
                </a:solidFill>
                <a:latin typeface="Republika" panose="02000506040000020004" pitchFamily="2" charset="77"/>
              </a:rPr>
              <a:t>DISKUSIJA?</a:t>
            </a:r>
            <a:endParaRPr lang="en-SI" dirty="0">
              <a:solidFill>
                <a:srgbClr val="1B495A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2248308" cy="677108"/>
          </a:xfrm>
        </p:spPr>
        <p:txBody>
          <a:bodyPr/>
          <a:lstStyle/>
          <a:p>
            <a:r>
              <a:rPr lang="sl-SI" dirty="0" smtClean="0"/>
              <a:t>Iztočnice</a:t>
            </a:r>
            <a:endParaRPr lang="en-SI" dirty="0"/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>
          <a:xfrm>
            <a:off x="1295400" y="2071688"/>
            <a:ext cx="10129838" cy="3405187"/>
          </a:xfrm>
          <a:prstGeom prst="rect">
            <a:avLst/>
          </a:prstGeom>
        </p:spPr>
        <p:txBody>
          <a:bodyPr/>
          <a:lstStyle/>
          <a:p>
            <a:pPr fontAlgn="t"/>
            <a:r>
              <a:rPr lang="sl-SI" sz="2800" dirty="0" smtClean="0"/>
              <a:t>Izhajajoč iz analize ankete?</a:t>
            </a:r>
          </a:p>
          <a:p>
            <a:pPr fontAlgn="t"/>
            <a:r>
              <a:rPr lang="sl-SI" sz="2800" dirty="0" smtClean="0"/>
              <a:t>Potreba laboratorijev, da bi se akreditirali po standardih: </a:t>
            </a:r>
          </a:p>
          <a:p>
            <a:pPr fontAlgn="t"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Republika" panose="02000506040000020004" pitchFamily="2" charset="-18"/>
              </a:rPr>
              <a:t>SIST EN ISO/IEC 17043:2023 Ugotavljanje skladnosti – Splošne zahteve za usposobljenost ponudnikov preskušanja strokovne usposobljenosti</a:t>
            </a:r>
            <a:endParaRPr lang="sl-SI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l-SI" sz="2400" dirty="0" smtClean="0"/>
              <a:t>SIST EN ISO 17034:2017 Ugotavljanje skladnosti – Splošne zahteve za usposobljenost proizvajalcev referenčnih materialov</a:t>
            </a:r>
          </a:p>
          <a:p>
            <a:r>
              <a:rPr lang="sl-SI" sz="2800" dirty="0" smtClean="0"/>
              <a:t>Druge pobude…?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6446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75A1B3-B025-FDA6-115C-828A9F44C33A}"/>
              </a:ext>
            </a:extLst>
          </p:cNvPr>
          <p:cNvSpPr txBox="1">
            <a:spLocks/>
          </p:cNvSpPr>
          <p:nvPr/>
        </p:nvSpPr>
        <p:spPr bwMode="auto">
          <a:xfrm>
            <a:off x="1295400" y="3166370"/>
            <a:ext cx="44698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 smtClean="0">
                <a:solidFill>
                  <a:srgbClr val="1B495A"/>
                </a:solidFill>
                <a:latin typeface="Republika" panose="02000506040000020004" pitchFamily="2" charset="77"/>
              </a:rPr>
              <a:t>ANALIZA ANKETE</a:t>
            </a:r>
            <a:endParaRPr lang="en-SI" dirty="0">
              <a:solidFill>
                <a:srgbClr val="1B495A"/>
              </a:solidFill>
              <a:latin typeface="Republika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2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3851504" cy="553998"/>
          </a:xfrm>
        </p:spPr>
        <p:txBody>
          <a:bodyPr/>
          <a:lstStyle/>
          <a:p>
            <a:r>
              <a:rPr lang="sl-SI" dirty="0" smtClean="0"/>
              <a:t>Sodelujoči v anketi</a:t>
            </a:r>
            <a:endParaRPr lang="en-S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90918" y="2029885"/>
            <a:ext cx="4645348" cy="2627312"/>
          </a:xfrm>
        </p:spPr>
        <p:txBody>
          <a:bodyPr/>
          <a:lstStyle/>
          <a:p>
            <a:r>
              <a:rPr lang="sl-SI" sz="2400" dirty="0" smtClean="0"/>
              <a:t>Sodelovalo 37 laboratorijev </a:t>
            </a:r>
            <a:endParaRPr lang="en-SI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2702"/>
              </p:ext>
            </p:extLst>
          </p:nvPr>
        </p:nvGraphicFramePr>
        <p:xfrm>
          <a:off x="1000796" y="2604525"/>
          <a:ext cx="5765891" cy="382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146537"/>
              </p:ext>
            </p:extLst>
          </p:nvPr>
        </p:nvGraphicFramePr>
        <p:xfrm>
          <a:off x="6766687" y="2675570"/>
          <a:ext cx="4727473" cy="375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5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4460260" cy="553998"/>
          </a:xfrm>
        </p:spPr>
        <p:txBody>
          <a:bodyPr/>
          <a:lstStyle/>
          <a:p>
            <a:r>
              <a:rPr lang="sl-SI" dirty="0" smtClean="0"/>
              <a:t>Rezultati - sledljivost </a:t>
            </a:r>
            <a:endParaRPr lang="en-SI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873588"/>
              </p:ext>
            </p:extLst>
          </p:nvPr>
        </p:nvGraphicFramePr>
        <p:xfrm>
          <a:off x="912687" y="1941815"/>
          <a:ext cx="10450532" cy="475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02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4460260" cy="553998"/>
          </a:xfrm>
        </p:spPr>
        <p:txBody>
          <a:bodyPr/>
          <a:lstStyle/>
          <a:p>
            <a:r>
              <a:rPr lang="sl-SI" dirty="0" smtClean="0"/>
              <a:t>Rezultati - sledljivost </a:t>
            </a:r>
            <a:endParaRPr lang="en-SI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583891"/>
              </p:ext>
            </p:extLst>
          </p:nvPr>
        </p:nvGraphicFramePr>
        <p:xfrm>
          <a:off x="500215" y="1772263"/>
          <a:ext cx="4655985" cy="347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691921"/>
              </p:ext>
            </p:extLst>
          </p:nvPr>
        </p:nvGraphicFramePr>
        <p:xfrm>
          <a:off x="500215" y="1352360"/>
          <a:ext cx="11386985" cy="550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22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4460260" cy="553998"/>
          </a:xfrm>
        </p:spPr>
        <p:txBody>
          <a:bodyPr/>
          <a:lstStyle/>
          <a:p>
            <a:r>
              <a:rPr lang="sl-SI" dirty="0" smtClean="0"/>
              <a:t>Rezultati - sledljivost </a:t>
            </a:r>
            <a:endParaRPr lang="en-SI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646078"/>
              </p:ext>
            </p:extLst>
          </p:nvPr>
        </p:nvGraphicFramePr>
        <p:xfrm>
          <a:off x="1111045" y="1723102"/>
          <a:ext cx="9861755" cy="503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54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2879956" cy="553998"/>
          </a:xfrm>
        </p:spPr>
        <p:txBody>
          <a:bodyPr/>
          <a:lstStyle/>
          <a:p>
            <a:r>
              <a:rPr lang="sl-SI" dirty="0" smtClean="0"/>
              <a:t>Rezultati - PT </a:t>
            </a:r>
            <a:endParaRPr lang="en-SI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301753"/>
              </p:ext>
            </p:extLst>
          </p:nvPr>
        </p:nvGraphicFramePr>
        <p:xfrm>
          <a:off x="2448232" y="1991954"/>
          <a:ext cx="6916737" cy="410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86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1BE-C52D-86A6-9479-95FFD290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5458674" cy="553998"/>
          </a:xfrm>
        </p:spPr>
        <p:txBody>
          <a:bodyPr/>
          <a:lstStyle/>
          <a:p>
            <a:r>
              <a:rPr lang="sl-SI" dirty="0" smtClean="0"/>
              <a:t>Rezultati – dodatna znanja</a:t>
            </a:r>
            <a:endParaRPr lang="en-SI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10914"/>
              </p:ext>
            </p:extLst>
          </p:nvPr>
        </p:nvGraphicFramePr>
        <p:xfrm>
          <a:off x="1150374" y="1582994"/>
          <a:ext cx="9507794" cy="507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06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12C5437F-0E3E-4BBA-9C15-19CB4E4172F4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22850</TotalTime>
  <Words>664</Words>
  <Application>Microsoft Office PowerPoint</Application>
  <PresentationFormat>Širokozaslonsko</PresentationFormat>
  <Paragraphs>135</Paragraphs>
  <Slides>22</Slides>
  <Notes>22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Republika</vt:lpstr>
      <vt:lpstr>Wingdings</vt:lpstr>
      <vt:lpstr>Custom Design</vt:lpstr>
      <vt:lpstr>PowerPointova predstavitev</vt:lpstr>
      <vt:lpstr>Namen delavnice</vt:lpstr>
      <vt:lpstr>PowerPointova predstavitev</vt:lpstr>
      <vt:lpstr>Sodelujoči v anketi</vt:lpstr>
      <vt:lpstr>Rezultati - sledljivost </vt:lpstr>
      <vt:lpstr>Rezultati - sledljivost </vt:lpstr>
      <vt:lpstr>Rezultati - sledljivost </vt:lpstr>
      <vt:lpstr>Rezultati - PT </vt:lpstr>
      <vt:lpstr>Rezultati – dodatna znanja</vt:lpstr>
      <vt:lpstr>PowerPointova predstavitev</vt:lpstr>
      <vt:lpstr>Kako naprej?</vt:lpstr>
      <vt:lpstr>Kako naprej?</vt:lpstr>
      <vt:lpstr>Kako naprej?</vt:lpstr>
      <vt:lpstr>PowerPointova predstavitev</vt:lpstr>
      <vt:lpstr>Kaj je EPM?</vt:lpstr>
      <vt:lpstr>Kaj je EPM?</vt:lpstr>
      <vt:lpstr>Kdo lahko sodeluje?</vt:lpstr>
      <vt:lpstr>Kako lahko zunanji  financirani partnerji  sodelujejo?</vt:lpstr>
      <vt:lpstr>Kako se projekt pripravi?</vt:lpstr>
      <vt:lpstr>Več pa na:</vt:lpstr>
      <vt:lpstr>PowerPointova predstavitev</vt:lpstr>
      <vt:lpstr>Iztočnice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Dominika Rozoničnik</cp:lastModifiedBy>
  <cp:revision>146</cp:revision>
  <cp:lastPrinted>2022-11-09T08:46:38Z</cp:lastPrinted>
  <dcterms:created xsi:type="dcterms:W3CDTF">2023-03-07T14:09:46Z</dcterms:created>
  <dcterms:modified xsi:type="dcterms:W3CDTF">2023-10-02T08:08:00Z</dcterms:modified>
</cp:coreProperties>
</file>