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383" r:id="rId2"/>
    <p:sldId id="416" r:id="rId3"/>
    <p:sldId id="431" r:id="rId4"/>
    <p:sldId id="425" r:id="rId5"/>
    <p:sldId id="411" r:id="rId6"/>
    <p:sldId id="412" r:id="rId7"/>
    <p:sldId id="408" r:id="rId8"/>
    <p:sldId id="409" r:id="rId9"/>
    <p:sldId id="410" r:id="rId10"/>
    <p:sldId id="413" r:id="rId11"/>
    <p:sldId id="418" r:id="rId12"/>
    <p:sldId id="414" r:id="rId13"/>
    <p:sldId id="415" r:id="rId14"/>
    <p:sldId id="417" r:id="rId15"/>
    <p:sldId id="426" r:id="rId16"/>
    <p:sldId id="420" r:id="rId17"/>
    <p:sldId id="429" r:id="rId18"/>
    <p:sldId id="422" r:id="rId19"/>
    <p:sldId id="421" r:id="rId20"/>
    <p:sldId id="424" r:id="rId2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383"/>
            <p14:sldId id="416"/>
            <p14:sldId id="431"/>
            <p14:sldId id="425"/>
            <p14:sldId id="411"/>
            <p14:sldId id="412"/>
            <p14:sldId id="408"/>
            <p14:sldId id="409"/>
            <p14:sldId id="410"/>
            <p14:sldId id="413"/>
            <p14:sldId id="418"/>
            <p14:sldId id="414"/>
            <p14:sldId id="415"/>
            <p14:sldId id="417"/>
            <p14:sldId id="426"/>
            <p14:sldId id="420"/>
            <p14:sldId id="429"/>
            <p14:sldId id="422"/>
            <p14:sldId id="421"/>
            <p14:sldId id="424"/>
          </p14:sldIdLst>
        </p14:section>
        <p14:section name="Razdelek brez naslova" id="{4B59C9A3-CD7A-41AC-BBDE-448E9E9EAF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C94"/>
    <a:srgbClr val="5C9A92"/>
    <a:srgbClr val="1B495A"/>
    <a:srgbClr val="529DBA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66224" autoAdjust="0"/>
  </p:normalViewPr>
  <p:slideViewPr>
    <p:cSldViewPr snapToGrid="0" snapToObjects="1">
      <p:cViewPr varScale="1">
        <p:scale>
          <a:sx n="66" d="100"/>
          <a:sy n="66" d="100"/>
        </p:scale>
        <p:origin x="102" y="19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11/22/2023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Prosili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povemo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nekaj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zagotavljanju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ustreznosti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. To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poskusil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naslednjo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vsebino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predstavitve</a:t>
            </a:r>
            <a:r>
              <a:rPr lang="en-US" baseline="0" dirty="0" smtClean="0"/>
              <a:t>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419095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Preden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določen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tip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začne uporabljati v zakonske namene, mora imeti ugotovljeno skladnost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omenjenimi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predpisi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to mora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poskrbeti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proizvajalec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ali njegov zastopnik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priglašenih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organov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Pri odobritvi tipa 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zasnova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določenega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tip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pregleda in preskusi v skladu z zakonodajo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 n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 podlagi uspešno opravljenega preskusa oziroma pregleda tipa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izda </a:t>
            </a:r>
            <a:r>
              <a:rPr lang="sl-SI" dirty="0" smtClean="0"/>
              <a:t>Certifikat o EU-pregledu tipa</a:t>
            </a:r>
            <a:r>
              <a:rPr lang="en-US" dirty="0" smtClean="0"/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 </a:t>
            </a:r>
            <a:r>
              <a:rPr lang="en-US" dirty="0" err="1" smtClean="0"/>
              <a:t>pridobitvi</a:t>
            </a:r>
            <a:r>
              <a:rPr lang="en-US" dirty="0" smtClean="0"/>
              <a:t> </a:t>
            </a:r>
            <a:r>
              <a:rPr lang="en-US" dirty="0" err="1" smtClean="0"/>
              <a:t>tega</a:t>
            </a:r>
            <a:r>
              <a:rPr lang="en-US" dirty="0" smtClean="0"/>
              <a:t> </a:t>
            </a:r>
            <a:r>
              <a:rPr lang="en-US" dirty="0" err="1" smtClean="0"/>
              <a:t>certifikata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proizvajalec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izdeluje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prodaja</a:t>
            </a:r>
            <a:r>
              <a:rPr lang="en-US" baseline="0" dirty="0" smtClean="0"/>
              <a:t> ta tip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 vsako posamično merilo, preden gre v promet ali se začne uporabljati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potrebno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narediti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</a:t>
            </a:r>
            <a:r>
              <a:rPr lang="sl-SI" sz="1200" b="1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rv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</a:t>
            </a:r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overitev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Obstaja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več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vrst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postopkov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pa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nimamo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časa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podrobnosti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Sloveniji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izvajalec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Urad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proizvajalec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odobrenim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sistemom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kakovosti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tuji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priglašeni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organ.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 prvi overitvi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naredi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meroslovne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preskuse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 ugotavlja skladnost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 </a:t>
            </a:r>
            <a:r>
              <a:rPr lang="sl-SI" dirty="0" smtClean="0"/>
              <a:t>Certifikat</a:t>
            </a:r>
            <a:r>
              <a:rPr lang="en-US" dirty="0" smtClean="0"/>
              <a:t>om</a:t>
            </a:r>
            <a:r>
              <a:rPr lang="sl-SI" dirty="0" smtClean="0"/>
              <a:t> o EU-pregledu tipa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ta tip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endParaRPr lang="sl-SI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dirty="0" smtClean="0"/>
              <a:t>- </a:t>
            </a:r>
            <a:r>
              <a:rPr lang="en-US" dirty="0" err="1" smtClean="0"/>
              <a:t>Tehnica</a:t>
            </a:r>
            <a:r>
              <a:rPr lang="en-US" dirty="0" smtClean="0"/>
              <a:t> mora </a:t>
            </a:r>
            <a:r>
              <a:rPr lang="en-US" dirty="0" err="1" smtClean="0"/>
              <a:t>imeti</a:t>
            </a:r>
            <a:r>
              <a:rPr lang="en-US" dirty="0" smtClean="0"/>
              <a:t> </a:t>
            </a:r>
            <a:r>
              <a:rPr lang="en-US" dirty="0" err="1" smtClean="0"/>
              <a:t>t.i</a:t>
            </a:r>
            <a:r>
              <a:rPr lang="en-US" dirty="0" smtClean="0"/>
              <a:t>. d</a:t>
            </a:r>
            <a:r>
              <a:rPr lang="sl-S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odatno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meroslovno oznako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jo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sestavlja pravokotnik, v katerem so velika črka »M« in zadnji dve številki leta, ko je bila nameščena. Višina pravokotnika je enaka višini oznake CE.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Oznaki CE in dodatni meroslovni oznaki sledi identifikacijska številka priglašenega organa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izvedel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prvo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tehtnicah, ki so bila dane na trg pred letom 2016 je oznaka nekoliko drugačna (zeleni M).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dirty="0" smtClean="0"/>
              <a:t>Od </a:t>
            </a:r>
            <a:r>
              <a:rPr lang="en-US" dirty="0" err="1" smtClean="0"/>
              <a:t>proizvajalca</a:t>
            </a:r>
            <a:r>
              <a:rPr lang="en-US" dirty="0" smtClean="0"/>
              <a:t> </a:t>
            </a:r>
            <a:r>
              <a:rPr lang="en-US" dirty="0" err="1" smtClean="0"/>
              <a:t>morate</a:t>
            </a:r>
            <a:r>
              <a:rPr lang="en-US" dirty="0" smtClean="0"/>
              <a:t> </a:t>
            </a:r>
            <a:r>
              <a:rPr lang="en-US" dirty="0" err="1" smtClean="0"/>
              <a:t>prejeti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sl-SI" dirty="0" smtClean="0"/>
              <a:t>EU izjav</a:t>
            </a:r>
            <a:r>
              <a:rPr lang="en-US" dirty="0" smtClean="0"/>
              <a:t>o</a:t>
            </a:r>
            <a:r>
              <a:rPr lang="sl-SI" dirty="0" smtClean="0"/>
              <a:t> o skladnosti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slovenskem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jeziku</a:t>
            </a:r>
            <a:r>
              <a:rPr lang="en-US" baseline="0" dirty="0" smtClean="0"/>
              <a:t>.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10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1392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Velja za</a:t>
            </a:r>
            <a:r>
              <a:rPr lang="sl-SI" baseline="0" dirty="0" smtClean="0"/>
              <a:t> NAT in nekatere AT.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vidimo</a:t>
            </a:r>
            <a:r>
              <a:rPr lang="en-US" baseline="0" dirty="0" smtClean="0"/>
              <a:t> da so </a:t>
            </a:r>
            <a:r>
              <a:rPr lang="en-US" baseline="0" dirty="0" err="1" smtClean="0"/>
              <a:t>največji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dopustni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pogreški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stopničasto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1200" dirty="0" smtClean="0">
                <a:solidFill>
                  <a:srgbClr val="3E7C94"/>
                </a:solidFill>
              </a:rPr>
              <a:t>Največji dopustni pogreški tehtnic v uporabi so 2 x NDP iz preglednice.</a:t>
            </a:r>
            <a:r>
              <a:rPr lang="en-US" altLang="sl-SI" sz="1200" dirty="0" smtClean="0">
                <a:solidFill>
                  <a:srgbClr val="3E7C94"/>
                </a:solidFill>
              </a:rPr>
              <a:t> </a:t>
            </a:r>
            <a:r>
              <a:rPr lang="en-US" altLang="sl-SI" sz="1200" dirty="0" err="1" smtClean="0">
                <a:solidFill>
                  <a:srgbClr val="3E7C94"/>
                </a:solidFill>
              </a:rPr>
              <a:t>Torej</a:t>
            </a:r>
            <a:r>
              <a:rPr lang="en-US" altLang="sl-SI" sz="1200" dirty="0" smtClean="0">
                <a:solidFill>
                  <a:srgbClr val="3E7C94"/>
                </a:solidFill>
              </a:rPr>
              <a:t> </a:t>
            </a:r>
            <a:r>
              <a:rPr lang="en-US" altLang="sl-SI" sz="1200" dirty="0" err="1" smtClean="0">
                <a:solidFill>
                  <a:srgbClr val="3E7C94"/>
                </a:solidFill>
              </a:rPr>
              <a:t>če</a:t>
            </a:r>
            <a:r>
              <a:rPr lang="en-US" altLang="sl-SI" sz="1200" dirty="0" smtClean="0">
                <a:solidFill>
                  <a:srgbClr val="3E7C94"/>
                </a:solidFill>
              </a:rPr>
              <a:t> se </a:t>
            </a:r>
            <a:r>
              <a:rPr lang="en-US" altLang="sl-SI" sz="1200" dirty="0" err="1" smtClean="0">
                <a:solidFill>
                  <a:srgbClr val="3E7C94"/>
                </a:solidFill>
              </a:rPr>
              <a:t>pri</a:t>
            </a:r>
            <a:r>
              <a:rPr lang="en-US" altLang="sl-SI" sz="1200" dirty="0" smtClean="0">
                <a:solidFill>
                  <a:srgbClr val="3E7C94"/>
                </a:solidFill>
              </a:rPr>
              <a:t> vas </a:t>
            </a:r>
            <a:r>
              <a:rPr lang="en-US" altLang="sl-SI" sz="1200" dirty="0" err="1" smtClean="0">
                <a:solidFill>
                  <a:srgbClr val="3E7C94"/>
                </a:solidFill>
              </a:rPr>
              <a:t>oglasi</a:t>
            </a:r>
            <a:r>
              <a:rPr lang="en-US" altLang="sl-SI" sz="1200" dirty="0" smtClean="0">
                <a:solidFill>
                  <a:srgbClr val="3E7C94"/>
                </a:solidFill>
              </a:rPr>
              <a:t> </a:t>
            </a:r>
            <a:r>
              <a:rPr lang="en-US" altLang="sl-SI" sz="1200" dirty="0" err="1" smtClean="0">
                <a:solidFill>
                  <a:srgbClr val="3E7C94"/>
                </a:solidFill>
              </a:rPr>
              <a:t>meroslovna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 </a:t>
            </a:r>
            <a:r>
              <a:rPr lang="en-US" altLang="sl-SI" sz="1200" baseline="0" dirty="0" err="1" smtClean="0">
                <a:solidFill>
                  <a:srgbClr val="3E7C94"/>
                </a:solidFill>
              </a:rPr>
              <a:t>inšpekcija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 mora </a:t>
            </a:r>
            <a:r>
              <a:rPr lang="en-US" altLang="sl-SI" sz="1200" baseline="0" dirty="0" err="1" smtClean="0">
                <a:solidFill>
                  <a:srgbClr val="3E7C94"/>
                </a:solidFill>
              </a:rPr>
              <a:t>tehtnica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 </a:t>
            </a:r>
            <a:r>
              <a:rPr lang="en-US" altLang="sl-SI" sz="1200" baseline="0" dirty="0" err="1" smtClean="0">
                <a:solidFill>
                  <a:srgbClr val="3E7C94"/>
                </a:solidFill>
              </a:rPr>
              <a:t>izplnjevati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 2 x NDP </a:t>
            </a:r>
            <a:r>
              <a:rPr lang="en-US" altLang="sl-SI" sz="1200" baseline="0" dirty="0" err="1" smtClean="0">
                <a:solidFill>
                  <a:srgbClr val="3E7C94"/>
                </a:solidFill>
              </a:rPr>
              <a:t>iz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 </a:t>
            </a:r>
            <a:r>
              <a:rPr lang="en-US" altLang="sl-SI" sz="1200" baseline="0" dirty="0" err="1" smtClean="0">
                <a:solidFill>
                  <a:srgbClr val="3E7C94"/>
                </a:solidFill>
              </a:rPr>
              <a:t>prelgednice</a:t>
            </a:r>
            <a:r>
              <a:rPr lang="en-US" altLang="sl-SI" sz="1200" baseline="0" dirty="0" smtClean="0">
                <a:solidFill>
                  <a:srgbClr val="3E7C94"/>
                </a:solidFill>
              </a:rPr>
              <a:t>.</a:t>
            </a:r>
            <a:endParaRPr lang="sl-SI" altLang="sl-SI" sz="1200" dirty="0" smtClean="0">
              <a:solidFill>
                <a:srgbClr val="3E7C94"/>
              </a:solidFill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498643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prva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overitev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narejena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uporabljamo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 od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takrat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zanjo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odogovren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lastnik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Po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določenem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času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potrebno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ponovno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preveriti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merilni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rezultat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še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znotraj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največjih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dopustnih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napak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določajo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pravilniki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Temu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prelgedu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rečemo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Redna overitev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opravi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intervalih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navedeno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…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Izredna overitev 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 opravi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potekom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roka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redno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sicer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posegu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npr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popravil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ali predelavi merila.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Obstaja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posebnost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rve</a:t>
            </a:r>
            <a:r>
              <a:rPr lang="en-US" dirty="0" smtClean="0"/>
              <a:t> </a:t>
            </a:r>
            <a:r>
              <a:rPr lang="en-US" dirty="0" err="1" smtClean="0"/>
              <a:t>redna</a:t>
            </a:r>
            <a:r>
              <a:rPr lang="en-US" dirty="0" smtClean="0"/>
              <a:t> </a:t>
            </a:r>
            <a:r>
              <a:rPr lang="en-US" dirty="0" err="1" smtClean="0"/>
              <a:t>overiteve</a:t>
            </a:r>
            <a:r>
              <a:rPr lang="en-US" dirty="0" smtClean="0"/>
              <a:t>. 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nimamo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katerega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meseca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letu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bila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narejena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overitev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zgolj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leta</a:t>
            </a:r>
            <a:r>
              <a:rPr lang="en-US" baseline="0" dirty="0" smtClean="0"/>
              <a:t>, ta </a:t>
            </a:r>
            <a:r>
              <a:rPr lang="en-US" baseline="0" dirty="0" err="1" smtClean="0"/>
              <a:t>velja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konca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omenjene</a:t>
            </a:r>
            <a:r>
              <a:rPr lang="en-US" baseline="0" dirty="0" smtClean="0"/>
              <a:t> interval.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Oznaka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overitve</a:t>
            </a:r>
            <a:r>
              <a:rPr lang="en-US" baseline="0" dirty="0" smtClean="0"/>
              <a:t> je v </a:t>
            </a:r>
            <a:r>
              <a:rPr lang="en-US" baseline="0" dirty="0" err="1" smtClean="0"/>
              <a:t>obliki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nalepke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kateri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označim</a:t>
            </a:r>
            <a:r>
              <a:rPr lang="en-US" baseline="0" dirty="0" smtClean="0"/>
              <a:t> datum </a:t>
            </a:r>
            <a:r>
              <a:rPr lang="en-US" baseline="0" dirty="0" err="1" smtClean="0"/>
              <a:t>izteka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veljavnosti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overitve</a:t>
            </a:r>
            <a:r>
              <a:rPr lang="en-US" baseline="0" dirty="0" smtClean="0"/>
              <a:t>, z </a:t>
            </a:r>
            <a:r>
              <a:rPr lang="en-US" baseline="0" dirty="0" err="1" smtClean="0"/>
              <a:t>mesecem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letom</a:t>
            </a:r>
            <a:r>
              <a:rPr lang="en-US" baseline="0" dirty="0" smtClean="0"/>
              <a:t>. </a:t>
            </a:r>
            <a:r>
              <a:rPr lang="sl-SI" dirty="0" smtClean="0"/>
              <a:t>(preluknjane številke</a:t>
            </a:r>
            <a:r>
              <a:rPr lang="en-US" dirty="0" smtClean="0"/>
              <a:t>). </a:t>
            </a:r>
            <a:r>
              <a:rPr lang="sl-SI" dirty="0" smtClean="0"/>
              <a:t>. Nalepko je potrebno namestiti na merilo tako, da je pri uporabi merila le ta dobro vidna odjemalcu</a:t>
            </a:r>
            <a:r>
              <a:rPr lang="en-US" dirty="0" smtClean="0"/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fontAlgn="base"/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Opis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nalepke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Desetletje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leto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mesec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sl-SI" dirty="0" smtClean="0"/>
              <a:t>evidenčna številka izvajalca overitev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sl-SI" dirty="0" smtClean="0"/>
              <a:t>Žigi redne se uporablja, ko je merilo neprimerno za namestitev overitvene nalepke (premajhno, izpostavljeno vremenskih vplivom,…)</a:t>
            </a:r>
            <a:r>
              <a:rPr lang="en-US" dirty="0" smtClean="0"/>
              <a:t> </a:t>
            </a:r>
            <a:r>
              <a:rPr lang="pl-PL" dirty="0" smtClean="0"/>
              <a:t>odtisne na dveh straneh plombe. </a:t>
            </a:r>
            <a:endParaRPr lang="en-US" dirty="0" smtClean="0"/>
          </a:p>
          <a:p>
            <a:endParaRPr lang="en-US" dirty="0" smtClean="0"/>
          </a:p>
          <a:p>
            <a:r>
              <a:rPr lang="sl-SI" dirty="0" smtClean="0"/>
              <a:t>Zaščitne oznake v obliki nalepk se uporabljajo za zaščito mest preko katerih je možen dostop do meroslovnih karakteristik merila. Zaščitne nalepke so veljavne dokler niso poškodovane ali odstranjene.</a:t>
            </a:r>
            <a:endParaRPr lang="en-US" dirty="0" smtClean="0"/>
          </a:p>
          <a:p>
            <a:r>
              <a:rPr lang="en-US" dirty="0" err="1" smtClean="0"/>
              <a:t>Vsebuje</a:t>
            </a:r>
            <a:r>
              <a:rPr lang="en-US" dirty="0" smtClean="0"/>
              <a:t> </a:t>
            </a:r>
            <a:r>
              <a:rPr lang="sl-SI" dirty="0" smtClean="0"/>
              <a:t>evidenčna številka izvajalca overitev</a:t>
            </a:r>
            <a:r>
              <a:rPr lang="en-US" dirty="0" smtClean="0"/>
              <a:t>.</a:t>
            </a:r>
          </a:p>
          <a:p>
            <a:r>
              <a:rPr lang="sl-SI" dirty="0" smtClean="0"/>
              <a:t>Na </a:t>
            </a:r>
            <a:r>
              <a:rPr lang="sl-SI" dirty="0" err="1" smtClean="0"/>
              <a:t>harmoniziranih</a:t>
            </a:r>
            <a:r>
              <a:rPr lang="sl-SI" dirty="0" smtClean="0"/>
              <a:t> vrstah meril se lahko nahajajo zaščitne oznake priglašenega organa ali proizvajalca, ki je preveril skladnost merila. Veljajo do njihovega uničenja.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6200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 </a:t>
            </a:r>
            <a:r>
              <a:rPr lang="en-US" dirty="0" err="1" smtClean="0"/>
              <a:t>overitvijo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potrdi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skladnsot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zahtevami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hkrati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zagotovi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sledljivost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Običajno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imenovane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osebe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namestijo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nalepko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oziroma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žige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Poročilo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overitvi</a:t>
            </a:r>
            <a:r>
              <a:rPr lang="en-US" baseline="0" dirty="0" smtClean="0"/>
              <a:t>  in </a:t>
            </a:r>
            <a:r>
              <a:rPr lang="en-US" baseline="0" dirty="0" err="1" smtClean="0"/>
              <a:t>potrdilo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skladnosti</a:t>
            </a:r>
            <a:r>
              <a:rPr lang="en-US" baseline="0" dirty="0" smtClean="0"/>
              <a:t> pa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predstavljati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dodaten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strošek</a:t>
            </a:r>
            <a:r>
              <a:rPr lang="en-US" baseline="0" dirty="0" smtClean="0"/>
              <a:t>. Ni </a:t>
            </a:r>
            <a:r>
              <a:rPr lang="en-US" baseline="0" dirty="0" err="1" smtClean="0"/>
              <a:t>obvezno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inšpekcijo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Običajno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potrebujete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papir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zunanje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kontrole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meroslovno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inšpekcijo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dovolj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nalepka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sl-SI" dirty="0" smtClean="0"/>
              <a:t>Potrdilo o skladnosti s predpisi mora vsebovati naslednje podatke:</a:t>
            </a:r>
          </a:p>
          <a:p>
            <a:r>
              <a:rPr lang="sl-SI" dirty="0" smtClean="0"/>
              <a:t>- pravno podlago za izdajo potrdila,</a:t>
            </a:r>
          </a:p>
          <a:p>
            <a:r>
              <a:rPr lang="sl-SI" dirty="0" smtClean="0"/>
              <a:t>- podatke o izdajatelju potrdila, ki jim sledi besedilo »MIRS ID XXX«, kjer »XXX«</a:t>
            </a:r>
            <a:r>
              <a:rPr lang="en-US" dirty="0" smtClean="0"/>
              <a:t> </a:t>
            </a:r>
            <a:r>
              <a:rPr lang="sl-SI" dirty="0" smtClean="0"/>
              <a:t>predstavlja trimestno identifikacijsko številko imenovane osebe,</a:t>
            </a:r>
          </a:p>
          <a:p>
            <a:r>
              <a:rPr lang="sl-SI" dirty="0" smtClean="0"/>
              <a:t>- naslov »potrdilo o skladnosti«,</a:t>
            </a:r>
          </a:p>
          <a:p>
            <a:r>
              <a:rPr lang="sl-SI" dirty="0" smtClean="0"/>
              <a:t>- podatke o imetniku merila,</a:t>
            </a:r>
          </a:p>
          <a:p>
            <a:r>
              <a:rPr lang="sl-SI" dirty="0" smtClean="0"/>
              <a:t>- vrsto in tip merila (pri merilnih sistemih popis sestavnih delov),</a:t>
            </a:r>
          </a:p>
          <a:p>
            <a:r>
              <a:rPr lang="sl-SI" dirty="0" smtClean="0"/>
              <a:t>- podatke o proizvajalcu merila,</a:t>
            </a:r>
          </a:p>
          <a:p>
            <a:r>
              <a:rPr lang="sl-SI" dirty="0" smtClean="0"/>
              <a:t>- uradno oznako merila ali številko certifikata, s katerim je bila ugotovljena skladnost</a:t>
            </a:r>
            <a:r>
              <a:rPr lang="en-US" dirty="0" smtClean="0"/>
              <a:t> </a:t>
            </a:r>
            <a:r>
              <a:rPr lang="sl-SI" dirty="0" smtClean="0"/>
              <a:t>tipa merila,</a:t>
            </a:r>
          </a:p>
          <a:p>
            <a:r>
              <a:rPr lang="sl-SI" dirty="0" smtClean="0"/>
              <a:t>- serijsko številko merila (pri merilnih sistemih serijske številke sestavnih delov),</a:t>
            </a:r>
          </a:p>
          <a:p>
            <a:r>
              <a:rPr lang="sl-SI" dirty="0" smtClean="0"/>
              <a:t>- rok veljavnosti,</a:t>
            </a:r>
          </a:p>
          <a:p>
            <a:r>
              <a:rPr lang="sl-SI" dirty="0" smtClean="0"/>
              <a:t>- izjavo, da so bili pri izvajanju meritev uporabljeni etaloni, katerih sledljivost je bila</a:t>
            </a:r>
            <a:r>
              <a:rPr lang="en-US" dirty="0" smtClean="0"/>
              <a:t> </a:t>
            </a:r>
            <a:r>
              <a:rPr lang="sl-SI" dirty="0" smtClean="0"/>
              <a:t>preverjena na nacionalne ali mednarodne etalone, in</a:t>
            </a:r>
          </a:p>
          <a:p>
            <a:r>
              <a:rPr lang="sl-SI" dirty="0" smtClean="0"/>
              <a:t>- podatke o predpisu, na podlagi katerega je bila ugotovljena skladnost merila.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94019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izvaja Urad za meroslovje in pravne osebe ali samostojni podjetniki posamezniki, ki jim Urad izda odločbo o imenovanju za izvajanje  rednih ali izrednih overitev.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Trenutno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 9.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našem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informacijskem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sistemu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MIRS-info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najdete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seznam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izvajalcev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tudi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Certifkate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odobrene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tipe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tudi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preverite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veljavnost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posamezne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overitve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Dovolje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že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tip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serijska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številka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Izvajalci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overitev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morajo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akreditirani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Slovenski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akreditaciji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standard ISO IEC 17020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kontrolne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organe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Dovolj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zakonskih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tehtnicah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gremo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kalibririrajo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0743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Tehtnice,</a:t>
            </a:r>
            <a:r>
              <a:rPr lang="sl-SI" baseline="0" dirty="0" smtClean="0"/>
              <a:t> ki niso za zakonske namene, se praviloma kalibrirajo.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Seveda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uporabljate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tehnico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nezakonske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 in jo </a:t>
            </a:r>
            <a:r>
              <a:rPr lang="en-US" baseline="0" dirty="0" err="1" smtClean="0"/>
              <a:t>kalibrate</a:t>
            </a:r>
            <a:r>
              <a:rPr lang="en-US" baseline="0" dirty="0" smtClean="0"/>
              <a:t> oz. </a:t>
            </a:r>
            <a:r>
              <a:rPr lang="en-US" baseline="0" dirty="0" err="1" smtClean="0"/>
              <a:t>umerjate</a:t>
            </a:r>
            <a:r>
              <a:rPr lang="en-US" baseline="0" dirty="0" smtClean="0"/>
              <a:t>.</a:t>
            </a:r>
            <a:endParaRPr lang="sl-SI" baseline="0" dirty="0" smtClean="0"/>
          </a:p>
          <a:p>
            <a:endParaRPr lang="sl-SI" baseline="0" dirty="0" smtClean="0"/>
          </a:p>
          <a:p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potrebna</a:t>
            </a:r>
            <a:r>
              <a:rPr lang="en-US" baseline="0" dirty="0" smtClean="0"/>
              <a:t> t</a:t>
            </a:r>
            <a:r>
              <a:rPr lang="sl-SI" baseline="0" dirty="0" err="1" smtClean="0"/>
              <a:t>ipsk</a:t>
            </a:r>
            <a:r>
              <a:rPr lang="en-US" baseline="0" dirty="0" smtClean="0"/>
              <a:t>a </a:t>
            </a:r>
            <a:r>
              <a:rPr lang="en-US" baseline="0" dirty="0" err="1" smtClean="0"/>
              <a:t>odobritev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oziroma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Konec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koncev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kuhinjsko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tehtnico</a:t>
            </a:r>
            <a:r>
              <a:rPr lang="en-US" baseline="0" dirty="0" smtClean="0"/>
              <a:t>, je pa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vprašljiva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zanesljivost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Odločate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lastnosti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potrebujete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Kar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tiče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uprabnik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določate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ozirom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rekalibracije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npr</a:t>
            </a:r>
            <a:r>
              <a:rPr lang="en-US" baseline="0" dirty="0" smtClean="0"/>
              <a:t>. Pol </a:t>
            </a:r>
            <a:r>
              <a:rPr lang="en-US" baseline="0" dirty="0" err="1" smtClean="0"/>
              <a:t>leta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več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skozi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zgodovino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odločate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skrajševanju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podaljševanju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periode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Merilno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območje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oziroma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območje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če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uporabljate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tehtnico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omejenem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območju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celotnega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merilnega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območja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Točke</a:t>
            </a:r>
            <a:r>
              <a:rPr lang="en-US" baseline="0" dirty="0" smtClean="0"/>
              <a:t> v tem </a:t>
            </a:r>
            <a:r>
              <a:rPr lang="en-US" baseline="0" dirty="0" err="1" smtClean="0"/>
              <a:t>merilnem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območju</a:t>
            </a:r>
            <a:r>
              <a:rPr lang="en-US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Pričakovano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negotovost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oziroma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lastno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specifikacijo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Kalibracije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zahtevajte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laboratorijih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so </a:t>
            </a:r>
            <a:r>
              <a:rPr lang="sl-SI" dirty="0" smtClean="0"/>
              <a:t>akreditiran</a:t>
            </a:r>
            <a:r>
              <a:rPr lang="en-US" dirty="0" err="1" smtClean="0"/>
              <a:t>i</a:t>
            </a:r>
            <a:r>
              <a:rPr lang="sl-SI" dirty="0" smtClean="0"/>
              <a:t> po </a:t>
            </a:r>
            <a:r>
              <a:rPr lang="en-US" dirty="0" err="1" smtClean="0"/>
              <a:t>standardu</a:t>
            </a:r>
            <a:r>
              <a:rPr lang="en-US" dirty="0" smtClean="0"/>
              <a:t> </a:t>
            </a:r>
            <a:r>
              <a:rPr lang="sl-SI" dirty="0" smtClean="0"/>
              <a:t>SIST EN ISO/IEC 17025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Slovenski</a:t>
            </a:r>
            <a:r>
              <a:rPr lang="en-US" dirty="0" smtClean="0"/>
              <a:t> </a:t>
            </a:r>
            <a:r>
              <a:rPr lang="en-US" dirty="0" err="1" smtClean="0"/>
              <a:t>Akreditaciji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akreditaciji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podpisnici</a:t>
            </a:r>
            <a:r>
              <a:rPr lang="en-US" baseline="0" dirty="0" smtClean="0"/>
              <a:t> </a:t>
            </a:r>
            <a:r>
              <a:rPr lang="en-US" b="1" baseline="0" dirty="0" smtClean="0"/>
              <a:t>s</a:t>
            </a:r>
            <a:r>
              <a:rPr lang="sl-SI" sz="1200" b="1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porazum</a:t>
            </a:r>
            <a:r>
              <a:rPr lang="sl-SI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 medsebojnem priznavanju akreditacij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Trenutno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imamo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11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izvajalcev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akreditirnaih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kalibracij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neavtomatskih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EURAMET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vodilu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cg18.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avtomatske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letos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nismo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imeli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kalibracijskega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vodila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tem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področju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akreditiranih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kalibracij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še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endParaRPr lang="sl-SI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Kalibracije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izvajajo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Razlog</a:t>
            </a:r>
            <a:r>
              <a:rPr lang="en-US" baseline="0" dirty="0" smtClean="0"/>
              <a:t> je, da se </a:t>
            </a:r>
            <a:r>
              <a:rPr lang="en-US" baseline="0" dirty="0" err="1" smtClean="0"/>
              <a:t>upošteva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običajen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vliv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okolice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določanju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pogreškov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merilnih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negovosti</a:t>
            </a:r>
            <a:r>
              <a:rPr lang="en-US" baseline="0" dirty="0" smtClean="0"/>
              <a:t>. To so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vibracije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prepih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mikroklima</a:t>
            </a:r>
            <a:r>
              <a:rPr lang="en-US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V </a:t>
            </a:r>
            <a:r>
              <a:rPr lang="en-US" baseline="0" dirty="0" err="1" smtClean="0"/>
              <a:t>vmesnem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obdobju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kalibracijami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preverjate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utežjo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15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4426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kalibracije</a:t>
            </a:r>
            <a:r>
              <a:rPr lang="en-US" dirty="0" smtClean="0"/>
              <a:t> je </a:t>
            </a:r>
            <a:r>
              <a:rPr lang="en-US" dirty="0" err="1" smtClean="0"/>
              <a:t>kalibracijski</a:t>
            </a:r>
            <a:r>
              <a:rPr lang="en-US" dirty="0" smtClean="0"/>
              <a:t> </a:t>
            </a:r>
            <a:r>
              <a:rPr lang="en-US" dirty="0" err="1" smtClean="0"/>
              <a:t>certifikat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praviloma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vsebuje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podatke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tehtnici</a:t>
            </a:r>
            <a:r>
              <a:rPr lang="en-US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Postopku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Naravanvanju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kalibracijo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Načini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obremenjevanja</a:t>
            </a:r>
            <a:r>
              <a:rPr lang="en-US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Rezultate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preskusov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ponovljivosti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kotnosti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pogreškov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kazanja</a:t>
            </a:r>
            <a:r>
              <a:rPr lang="en-US" baseline="0" dirty="0" smtClean="0"/>
              <a:t>, s </a:t>
            </a:r>
            <a:r>
              <a:rPr lang="en-US" baseline="0" dirty="0" err="1" smtClean="0"/>
              <a:t>pripadajočo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negotovostjo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določitve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pogreškov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Izjava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skladnsoti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specifikacijo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16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6018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Izvajalce</a:t>
            </a:r>
            <a:r>
              <a:rPr lang="en-US" dirty="0" smtClean="0"/>
              <a:t> </a:t>
            </a:r>
            <a:r>
              <a:rPr lang="en-US" dirty="0" err="1" smtClean="0"/>
              <a:t>kalibracij</a:t>
            </a:r>
            <a:r>
              <a:rPr lang="en-US" dirty="0" smtClean="0"/>
              <a:t> </a:t>
            </a:r>
            <a:r>
              <a:rPr lang="en-US" dirty="0" err="1" smtClean="0"/>
              <a:t>najdete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spletni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slovenske</a:t>
            </a:r>
            <a:r>
              <a:rPr lang="en-US" dirty="0" smtClean="0"/>
              <a:t> </a:t>
            </a:r>
            <a:r>
              <a:rPr lang="en-US" dirty="0" err="1" smtClean="0"/>
              <a:t>akreditacije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proizvajalcev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pa je </a:t>
            </a:r>
            <a:r>
              <a:rPr lang="en-US" baseline="0" dirty="0" err="1" smtClean="0"/>
              <a:t>akreditiran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nemškem</a:t>
            </a:r>
            <a:r>
              <a:rPr lang="en-US" baseline="0" dirty="0" smtClean="0"/>
              <a:t> DKD.</a:t>
            </a:r>
            <a:r>
              <a:rPr lang="en-US" dirty="0" smtClean="0"/>
              <a:t>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17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35397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Še</a:t>
            </a:r>
            <a:r>
              <a:rPr lang="en-US" dirty="0" smtClean="0"/>
              <a:t> par </a:t>
            </a:r>
            <a:r>
              <a:rPr lang="en-US" dirty="0" err="1" smtClean="0"/>
              <a:t>besed</a:t>
            </a:r>
            <a:r>
              <a:rPr lang="en-US" dirty="0" smtClean="0"/>
              <a:t> o </a:t>
            </a:r>
            <a:r>
              <a:rPr lang="en-US" dirty="0" err="1" smtClean="0"/>
              <a:t>skladnosti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specifikacijo</a:t>
            </a:r>
            <a:r>
              <a:rPr lang="en-US" baseline="0" dirty="0" smtClean="0"/>
              <a:t> oz. </a:t>
            </a:r>
            <a:r>
              <a:rPr lang="en-US" baseline="0" dirty="0" err="1" smtClean="0"/>
              <a:t>zahtevami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overitvah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kalibracijah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inšpekcijah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uporabljamo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različne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pristope</a:t>
            </a:r>
            <a:r>
              <a:rPr lang="en-US" baseline="0" dirty="0" smtClean="0"/>
              <a:t>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18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13288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19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49065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Najprej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seveda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razliki</a:t>
            </a:r>
            <a:r>
              <a:rPr lang="en-US" baseline="0" dirty="0" smtClean="0"/>
              <a:t> med </a:t>
            </a:r>
            <a:r>
              <a:rPr lang="en-US" b="1" baseline="0" dirty="0" err="1" smtClean="0"/>
              <a:t>težo</a:t>
            </a:r>
            <a:r>
              <a:rPr lang="en-US" baseline="0" dirty="0" smtClean="0"/>
              <a:t> in </a:t>
            </a:r>
            <a:r>
              <a:rPr lang="en-US" b="1" baseline="0" dirty="0" err="1" smtClean="0"/>
              <a:t>maso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Nekaj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besed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sledljivosti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meritev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tehtnico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potem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načinu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delovanja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vprašanja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odgovoriti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izbiri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Sledijo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značilnosti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takoimenovanih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overjajo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Kaj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potrebno</a:t>
            </a:r>
            <a:r>
              <a:rPr lang="en-US" baseline="0" dirty="0" smtClean="0"/>
              <a:t> da se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uporablja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Kakšne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oznake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imeti</a:t>
            </a:r>
            <a:r>
              <a:rPr lang="en-US" baseline="0" dirty="0" smtClean="0"/>
              <a:t>.  Na </a:t>
            </a:r>
            <a:r>
              <a:rPr lang="en-US" baseline="0" dirty="0" err="1" smtClean="0"/>
              <a:t>koliko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časa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kkašni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dopustni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pogreški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Tehtnice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pa </a:t>
            </a:r>
            <a:r>
              <a:rPr lang="en-US" baseline="0" dirty="0" err="1" smtClean="0"/>
              <a:t>niso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pa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praviloma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kalibriramo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Pogledali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vsebino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certifikatov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koncu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pogledamo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tolmači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skladnost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zahtevami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različnih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področjih</a:t>
            </a:r>
            <a:r>
              <a:rPr lang="en-US" baseline="0" dirty="0" smtClean="0"/>
              <a:t>. Na </a:t>
            </a:r>
            <a:r>
              <a:rPr lang="en-US" baseline="0" dirty="0" err="1" smtClean="0"/>
              <a:t>koncu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omenim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minimalno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zatehto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če</a:t>
            </a:r>
            <a:r>
              <a:rPr lang="en-US" baseline="0" dirty="0" smtClean="0"/>
              <a:t> je to </a:t>
            </a:r>
            <a:r>
              <a:rPr lang="en-US" baseline="0" dirty="0" err="1" smtClean="0"/>
              <a:t>seveda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sploh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vašem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področju</a:t>
            </a:r>
            <a:r>
              <a:rPr lang="en-US" baseline="0" dirty="0" smtClean="0"/>
              <a:t>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48791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20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95318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Najprej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bomo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začeli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fizike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oziroma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dilemo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težo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Masa je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snovna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lastnost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predmeta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T</a:t>
            </a:r>
            <a:r>
              <a:rPr lang="sl-SI" sz="1200" b="0" i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eža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 je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sila, s katero Zemlja privlači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ta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predmet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sorazmerna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predmeta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gravitacijskim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pospešk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om,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tako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rečemo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da je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merilni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nstrument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kater</a:t>
            </a:r>
            <a:r>
              <a:rPr lang="sl-SI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določamo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predmeta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podlagi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sile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teže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</a:t>
            </a:r>
            <a:r>
              <a:rPr lang="sl-SI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 predmet.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Gravitacisjki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pospeš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se z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nadmorsko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višino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spreminja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zato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lahko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vpliva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kazanje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tehtnice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če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spremenimo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lokacijo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 O tem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vplivu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nekoliko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nadaljevanju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07139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Merjenje</a:t>
            </a:r>
            <a:r>
              <a:rPr lang="en-US" dirty="0" smtClean="0"/>
              <a:t> </a:t>
            </a:r>
            <a:r>
              <a:rPr lang="en-US" dirty="0" err="1" smtClean="0"/>
              <a:t>mase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današnji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samoumevno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Položimo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tehtnico</a:t>
            </a:r>
            <a:r>
              <a:rPr lang="en-US" baseline="0" dirty="0" smtClean="0"/>
              <a:t>, ta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pokaže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vrednost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praviloma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verjamemo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Precej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enostavno</a:t>
            </a:r>
            <a:r>
              <a:rPr lang="en-US" baseline="0" dirty="0" smtClean="0"/>
              <a:t>. Da pa je </a:t>
            </a:r>
            <a:r>
              <a:rPr lang="en-US" baseline="0" dirty="0" err="1" smtClean="0"/>
              <a:t>moj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izmerjen</a:t>
            </a:r>
            <a:r>
              <a:rPr lang="en-US" baseline="0" dirty="0" smtClean="0"/>
              <a:t> kilogram </a:t>
            </a:r>
            <a:r>
              <a:rPr lang="en-US" baseline="0" dirty="0" err="1" smtClean="0"/>
              <a:t>enak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vašemu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izmerjenem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kilogramu</a:t>
            </a:r>
            <a:r>
              <a:rPr lang="en-US" baseline="0" dirty="0" smtClean="0"/>
              <a:t> pa je v </a:t>
            </a:r>
            <a:r>
              <a:rPr lang="en-US" baseline="0" dirty="0" err="1" smtClean="0"/>
              <a:t>ozadju</a:t>
            </a:r>
            <a:r>
              <a:rPr lang="en-US" baseline="0" dirty="0" smtClean="0"/>
              <a:t> system </a:t>
            </a:r>
            <a:r>
              <a:rPr lang="en-US" baseline="0" dirty="0" err="1" smtClean="0"/>
              <a:t>zagotavljanja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sledjivosti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enote</a:t>
            </a:r>
            <a:r>
              <a:rPr lang="en-US" baseline="0" dirty="0" smtClean="0"/>
              <a:t> kilogram,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nekako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takole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od </a:t>
            </a:r>
            <a:r>
              <a:rPr lang="en-US" baseline="0" dirty="0" err="1" smtClean="0"/>
              <a:t>leta</a:t>
            </a:r>
            <a:r>
              <a:rPr lang="en-US" baseline="0" dirty="0" smtClean="0"/>
              <a:t> 2019 je kilogram </a:t>
            </a:r>
            <a:r>
              <a:rPr lang="en-US" baseline="0" dirty="0" err="1" smtClean="0"/>
              <a:t>definiran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planckovo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kontantno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neodvisnih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realizacije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watove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štetja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izotopa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silicija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 </a:t>
            </a:r>
            <a:r>
              <a:rPr lang="en-US" baseline="0" dirty="0" err="1" smtClean="0"/>
              <a:t>času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realizacijami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eksperimentov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vrednost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kilograma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hrani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bivšim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prakilogramom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njegovimi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kopijami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Pt-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 v </a:t>
            </a:r>
            <a:r>
              <a:rPr lang="en-US" baseline="0" dirty="0" err="1" smtClean="0"/>
              <a:t>mednarodnem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uradu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uteži</a:t>
            </a:r>
            <a:r>
              <a:rPr lang="en-US" baseline="0" dirty="0" smtClean="0"/>
              <a:t> in mere v </a:t>
            </a:r>
            <a:r>
              <a:rPr lang="en-US" baseline="0" dirty="0" err="1" smtClean="0"/>
              <a:t>Parizu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Vsake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nacionalen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etalone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nerjavečega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jekla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pošljemo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Pariz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kalibracijo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Z </a:t>
            </a:r>
            <a:r>
              <a:rPr lang="en-US" baseline="0" dirty="0" err="1" smtClean="0"/>
              <a:t>njimi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kalibriramo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refernčnih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etalonov</a:t>
            </a:r>
            <a:r>
              <a:rPr lang="en-US" baseline="0" dirty="0" smtClean="0"/>
              <a:t> od 1 mg do 20 kg,  z </a:t>
            </a:r>
            <a:r>
              <a:rPr lang="en-US" baseline="0" dirty="0" err="1" smtClean="0"/>
              <a:t>njimi</a:t>
            </a:r>
            <a:r>
              <a:rPr lang="en-US" baseline="0" dirty="0" smtClean="0"/>
              <a:t> pa </a:t>
            </a:r>
            <a:r>
              <a:rPr lang="en-US" baseline="0" dirty="0" err="1" smtClean="0"/>
              <a:t>zagotovimo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sledljivost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kalibracijskim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laboratorijem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Sloveniji</a:t>
            </a:r>
            <a:r>
              <a:rPr lang="en-US" baseline="0" dirty="0" smtClean="0"/>
              <a:t>. Oni </a:t>
            </a:r>
            <a:r>
              <a:rPr lang="en-US" baseline="0" dirty="0" err="1" smtClean="0"/>
              <a:t>potem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naprej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zagotavljajo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sledljivost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proizvajalcem</a:t>
            </a:r>
            <a:r>
              <a:rPr lang="en-US" baseline="0" dirty="0" smtClean="0"/>
              <a:t> in  </a:t>
            </a:r>
            <a:r>
              <a:rPr lang="en-US" baseline="0" dirty="0" err="1" smtClean="0"/>
              <a:t>uporabnikom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laboratorisjkih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pa do </a:t>
            </a:r>
            <a:r>
              <a:rPr lang="en-US" baseline="0" dirty="0" err="1" smtClean="0"/>
              <a:t>npr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Teht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tehtanje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tovarnjakov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osnovi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enota</a:t>
            </a:r>
            <a:r>
              <a:rPr lang="en-US" baseline="0" dirty="0" smtClean="0"/>
              <a:t> kilogram </a:t>
            </a:r>
            <a:r>
              <a:rPr lang="en-US" baseline="0" dirty="0" err="1" smtClean="0"/>
              <a:t>mednarodni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dogovor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najstarejših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je v </a:t>
            </a:r>
            <a:r>
              <a:rPr lang="en-US" baseline="0" dirty="0" err="1" smtClean="0"/>
              <a:t>uporabi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leta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1875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17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držav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Torej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utežmi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umerimo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tehnice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pravilno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kažejo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97987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 se </a:t>
            </a:r>
            <a:r>
              <a:rPr lang="en-US" dirty="0" err="1" smtClean="0"/>
              <a:t>posvetimo</a:t>
            </a:r>
            <a:r>
              <a:rPr lang="en-US" dirty="0" smtClean="0"/>
              <a:t> </a:t>
            </a:r>
            <a:r>
              <a:rPr lang="en-US" dirty="0" err="1" smtClean="0"/>
              <a:t>sedaj</a:t>
            </a:r>
            <a:r>
              <a:rPr lang="en-US" dirty="0" smtClean="0"/>
              <a:t> </a:t>
            </a:r>
            <a:r>
              <a:rPr lang="en-US" dirty="0" err="1" smtClean="0"/>
              <a:t>tehtnicam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na</a:t>
            </a:r>
            <a:r>
              <a:rPr lang="en-US" baseline="0" dirty="0" err="1" smtClean="0"/>
              <a:t>činu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delovanja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ločimo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neavtomatske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avtomatske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.</a:t>
            </a:r>
            <a:endParaRPr lang="sl-SI" baseline="0" dirty="0" smtClean="0"/>
          </a:p>
          <a:p>
            <a:r>
              <a:rPr lang="sl-SI" baseline="0" dirty="0" smtClean="0"/>
              <a:t>Ko se rodimo, nas </a:t>
            </a:r>
            <a:r>
              <a:rPr lang="en-US" baseline="0" dirty="0" err="1" smtClean="0"/>
              <a:t>najprej</a:t>
            </a:r>
            <a:r>
              <a:rPr lang="en-US" baseline="0" dirty="0" smtClean="0"/>
              <a:t> </a:t>
            </a:r>
            <a:r>
              <a:rPr lang="sl-SI" baseline="0" dirty="0" smtClean="0"/>
              <a:t>stehtajo.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kupujemo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živila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moremo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če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uproabimo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trgovini</a:t>
            </a:r>
            <a:r>
              <a:rPr lang="en-US" baseline="0" dirty="0" smtClean="0"/>
              <a:t>, je </a:t>
            </a:r>
            <a:r>
              <a:rPr lang="en-US" baseline="0" dirty="0" err="1" smtClean="0"/>
              <a:t>velika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večina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pakiranih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kuhinji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težko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tehnice</a:t>
            </a:r>
            <a:r>
              <a:rPr lang="sl-SI" baseline="0" dirty="0" smtClean="0"/>
              <a:t>,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delate v </a:t>
            </a:r>
            <a:r>
              <a:rPr lang="en-US" baseline="0" dirty="0" err="1" smtClean="0"/>
              <a:t>analiznih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laboartoijih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sigurno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kakšno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precizno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Seveda</a:t>
            </a:r>
            <a:r>
              <a:rPr lang="en-US" baseline="0" dirty="0" smtClean="0"/>
              <a:t> v</a:t>
            </a:r>
            <a:r>
              <a:rPr lang="sl-SI" baseline="0" dirty="0" smtClean="0"/>
              <a:t> industrij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in </a:t>
            </a:r>
            <a:r>
              <a:rPr lang="sl-SI" baseline="0" dirty="0" smtClean="0"/>
              <a:t> transport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gre</a:t>
            </a:r>
            <a:r>
              <a:rPr lang="en-US" baseline="0" dirty="0" smtClean="0"/>
              <a:t>.</a:t>
            </a:r>
            <a:endParaRPr lang="sl-SI" baseline="0" dirty="0" smtClean="0"/>
          </a:p>
          <a:p>
            <a:endParaRPr lang="sl-SI" baseline="0" dirty="0" smtClean="0"/>
          </a:p>
          <a:p>
            <a:r>
              <a:rPr lang="sl-SI" baseline="0" dirty="0" smtClean="0"/>
              <a:t>Glavna značilnost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omenjenim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tehntica</a:t>
            </a:r>
            <a:r>
              <a:rPr lang="en-US" baseline="0" dirty="0" smtClean="0"/>
              <a:t> je,</a:t>
            </a:r>
            <a:r>
              <a:rPr lang="sl-SI" baseline="0" dirty="0" smtClean="0"/>
              <a:t> da je potreben človek, ki odloči kdaj je rezultat meritve ustrezen, </a:t>
            </a:r>
            <a:r>
              <a:rPr lang="en-US" baseline="0" dirty="0" smtClean="0"/>
              <a:t>to </a:t>
            </a:r>
            <a:r>
              <a:rPr lang="en-US" baseline="0" dirty="0" err="1" smtClean="0"/>
              <a:t>pomeni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 </a:t>
            </a:r>
            <a:r>
              <a:rPr lang="sl-SI" baseline="0" dirty="0" smtClean="0"/>
              <a:t>odčitamo vrednost,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pritisnemo gumb za izpis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prenos</a:t>
            </a:r>
            <a:r>
              <a:rPr lang="en-US" baseline="0" dirty="0" smtClean="0"/>
              <a:t> v program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vpišemo vrednost v protokol….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Torej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potreben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poseg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človeka</a:t>
            </a:r>
            <a:r>
              <a:rPr lang="en-US" baseline="0" dirty="0" smtClean="0"/>
              <a:t>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5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63159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Če</a:t>
            </a:r>
            <a:r>
              <a:rPr lang="en-US" dirty="0" smtClean="0"/>
              <a:t> pa </a:t>
            </a:r>
            <a:r>
              <a:rPr lang="en-US" dirty="0" err="1" smtClean="0"/>
              <a:t>poseg</a:t>
            </a:r>
            <a:r>
              <a:rPr lang="en-US" dirty="0" smtClean="0"/>
              <a:t> oz. </a:t>
            </a:r>
            <a:r>
              <a:rPr lang="en-US" dirty="0" err="1" smtClean="0"/>
              <a:t>odločitev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človeka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govorimo</a:t>
            </a:r>
            <a:r>
              <a:rPr lang="en-US" baseline="0" dirty="0" smtClean="0"/>
              <a:t> o </a:t>
            </a:r>
            <a:r>
              <a:rPr lang="sl-SI" dirty="0" smtClean="0"/>
              <a:t>avtomatskih tehnicah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tehtnicah</a:t>
            </a:r>
            <a:r>
              <a:rPr lang="en-US" dirty="0" smtClean="0"/>
              <a:t> </a:t>
            </a:r>
            <a:r>
              <a:rPr lang="sl-SI" dirty="0" smtClean="0"/>
              <a:t>je odločitev o ustreznosti rezultat na strani tehtnice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seveda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način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delovanja</a:t>
            </a:r>
            <a:r>
              <a:rPr lang="en-US" baseline="0" dirty="0" smtClean="0"/>
              <a:t>.</a:t>
            </a:r>
          </a:p>
          <a:p>
            <a:r>
              <a:rPr lang="sl-SI" b="1" dirty="0" smtClean="0"/>
              <a:t>»Avtomatska tehtnica« je tehtnica, ki meri maso proizvoda brez posredovanja upravljavca in deluje po vnaprej določenem programu za to tehtnico značilnih avtomatskih procesov.</a:t>
            </a:r>
            <a:endParaRPr lang="en-US" b="1" dirty="0" smtClean="0"/>
          </a:p>
          <a:p>
            <a:r>
              <a:rPr lang="en-US" baseline="0" dirty="0" err="1" smtClean="0"/>
              <a:t>Avtomatske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razdelimo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vrst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pl-PL" b="1" baseline="0" dirty="0" smtClean="0"/>
              <a:t>Avtomatska tehtnica za posamično tehtanje</a:t>
            </a:r>
            <a:r>
              <a:rPr lang="en-US" b="1" baseline="0" dirty="0" smtClean="0"/>
              <a:t>, to so </a:t>
            </a:r>
            <a:r>
              <a:rPr lang="en-US" b="1" baseline="0" dirty="0" err="1" smtClean="0"/>
              <a:t>kontrolne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tehtnice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za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razvrščanje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predprakiranih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izdelkov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etiketirne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tehtnice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ki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nalepijo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etiketo</a:t>
            </a:r>
            <a:r>
              <a:rPr lang="en-US" b="1" baseline="0" dirty="0" smtClean="0"/>
              <a:t> z </a:t>
            </a:r>
            <a:r>
              <a:rPr lang="en-US" b="1" baseline="0" dirty="0" err="1" smtClean="0"/>
              <a:t>dejansko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maso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izdelka</a:t>
            </a:r>
            <a:r>
              <a:rPr lang="en-US" b="1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l-SI" b="1" dirty="0" smtClean="0"/>
              <a:t>»Avtomatska gravimetrična polnilna tehtnica« za polnjenje embalaže</a:t>
            </a:r>
            <a:r>
              <a:rPr lang="en-US" b="1" dirty="0" smtClean="0"/>
              <a:t> </a:t>
            </a:r>
            <a:r>
              <a:rPr lang="sl-SI" b="1" dirty="0" smtClean="0"/>
              <a:t>z izdelkom z vnaprej določeno in navidezno konstantno maso, </a:t>
            </a:r>
            <a:endParaRPr lang="en-US" b="1" dirty="0" smtClean="0"/>
          </a:p>
          <a:p>
            <a:pPr marL="171450" indent="-171450">
              <a:buFontTx/>
              <a:buChar char="-"/>
            </a:pPr>
            <a:r>
              <a:rPr lang="sl-SI" dirty="0" smtClean="0"/>
              <a:t>»Avtomatska tehtnica s seštevanjem nezveznih rezultatov tehtanja</a:t>
            </a:r>
            <a:r>
              <a:rPr lang="en-US" dirty="0" smtClean="0"/>
              <a:t> (</a:t>
            </a:r>
            <a:r>
              <a:rPr lang="sl-SI" dirty="0" smtClean="0"/>
              <a:t>tehtnica z zalogovnikom s seštevanjem rezultatov </a:t>
            </a:r>
            <a:r>
              <a:rPr lang="en-US" dirty="0" err="1" smtClean="0"/>
              <a:t>večim</a:t>
            </a:r>
            <a:r>
              <a:rPr lang="en-US" dirty="0" smtClean="0"/>
              <a:t> </a:t>
            </a:r>
            <a:r>
              <a:rPr lang="en-US" dirty="0" err="1" smtClean="0"/>
              <a:t>posamičnih</a:t>
            </a:r>
            <a:r>
              <a:rPr lang="en-US" dirty="0" smtClean="0"/>
              <a:t> </a:t>
            </a:r>
            <a:r>
              <a:rPr lang="sl-SI" dirty="0" smtClean="0"/>
              <a:t>tehtanja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sl-SI" dirty="0" smtClean="0"/>
              <a:t>»Avtomatska tehtnica s seštevanjem zveznih rezultatov tehtanja</a:t>
            </a:r>
            <a:r>
              <a:rPr lang="en-US" dirty="0" smtClean="0"/>
              <a:t>, </a:t>
            </a:r>
            <a:r>
              <a:rPr lang="sl-SI" dirty="0" smtClean="0"/>
              <a:t>ki zvezno določa maso celotnega proizvoda na transportnem traku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sl-SI" dirty="0" smtClean="0"/>
              <a:t>Avtomatska tehtnica za tehtanje premikajočih se tirnih vozil«</a:t>
            </a:r>
            <a:endParaRPr lang="en-US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avtomatske tehtnice za tehtanje cestnih vozil v gibanju</a:t>
            </a:r>
            <a:endParaRPr lang="en-US" b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6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58824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/>
              <a:t>Kako se torej odločiti kakšno tehtnico potrebujemo?</a:t>
            </a:r>
          </a:p>
          <a:p>
            <a:r>
              <a:rPr lang="sl-SI" dirty="0" smtClean="0"/>
              <a:t>Prvo vprašanje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katerega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odgovoriti</a:t>
            </a:r>
            <a:r>
              <a:rPr lang="en-US" dirty="0" smtClean="0"/>
              <a:t> </a:t>
            </a:r>
            <a:r>
              <a:rPr lang="sl-SI" dirty="0" smtClean="0"/>
              <a:t>je ali potrebujemo tehtnico za zakonske</a:t>
            </a:r>
            <a:r>
              <a:rPr lang="sl-SI" baseline="0" dirty="0" smtClean="0"/>
              <a:t> namene</a:t>
            </a:r>
            <a:r>
              <a:rPr lang="en-US" baseline="0" dirty="0" smtClean="0"/>
              <a:t>. To </a:t>
            </a:r>
            <a:r>
              <a:rPr lang="en-US" baseline="0" dirty="0" err="1" smtClean="0"/>
              <a:t>ugotovimo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predvsem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podlagi</a:t>
            </a:r>
            <a:r>
              <a:rPr lang="en-US" baseline="0" dirty="0" smtClean="0"/>
              <a:t> </a:t>
            </a:r>
            <a:r>
              <a:rPr lang="sl-SI" baseline="0" dirty="0" smtClean="0"/>
              <a:t>namen</a:t>
            </a:r>
            <a:r>
              <a:rPr lang="en-US" baseline="0" dirty="0" smtClean="0"/>
              <a:t>a</a:t>
            </a:r>
            <a:r>
              <a:rPr lang="sl-SI" baseline="0" dirty="0" smtClean="0"/>
              <a:t> tehtanja. To si bomo pogledali v nadaljevanju.</a:t>
            </a:r>
          </a:p>
          <a:p>
            <a:endParaRPr lang="sl-SI" baseline="0" dirty="0" smtClean="0"/>
          </a:p>
          <a:p>
            <a:r>
              <a:rPr lang="sl-SI" baseline="0" dirty="0" smtClean="0"/>
              <a:t>Potem moramo ugotoviti kakšne so zahteve merilnega procesa? </a:t>
            </a:r>
            <a:r>
              <a:rPr lang="en-US" baseline="0" dirty="0" smtClean="0"/>
              <a:t>Ali </a:t>
            </a:r>
            <a:r>
              <a:rPr lang="en-US" baseline="0" dirty="0" err="1" smtClean="0"/>
              <a:t>potrebujemo</a:t>
            </a:r>
            <a:r>
              <a:rPr lang="en-US" baseline="0" dirty="0" smtClean="0"/>
              <a:t> </a:t>
            </a:r>
            <a:r>
              <a:rPr lang="sl-SI" baseline="0" dirty="0" smtClean="0"/>
              <a:t>NAT ali AT,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sl-SI" baseline="0" dirty="0" smtClean="0"/>
              <a:t>laboratorijsko okolje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sl-SI" baseline="0" dirty="0" smtClean="0"/>
              <a:t> industrijsko okolje.</a:t>
            </a:r>
            <a:endParaRPr lang="en-US" baseline="0" dirty="0" smtClean="0"/>
          </a:p>
          <a:p>
            <a:r>
              <a:rPr lang="en-US" baseline="0" dirty="0" err="1" smtClean="0"/>
              <a:t>Kakšen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razpon</a:t>
            </a:r>
            <a:r>
              <a:rPr lang="en-US" baseline="0" dirty="0" smtClean="0"/>
              <a:t> mas,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tehtali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kakšno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ločljiovst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potrebujemo</a:t>
            </a:r>
            <a:r>
              <a:rPr lang="en-US" baseline="0" dirty="0" smtClean="0"/>
              <a:t>. Ali so to </a:t>
            </a:r>
            <a:r>
              <a:rPr lang="en-US" baseline="0" dirty="0" err="1" smtClean="0"/>
              <a:t>kilogrami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grami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miligrami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kakšno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točnost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dovolj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npr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tehtnica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točnostnega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razreda</a:t>
            </a:r>
            <a:r>
              <a:rPr lang="en-US" baseline="0" dirty="0" smtClean="0"/>
              <a:t> III,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Točnost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določena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merilno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negotovostjo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 </a:t>
            </a:r>
            <a:r>
              <a:rPr lang="en-US" baseline="0" dirty="0" err="1" smtClean="0"/>
              <a:t>poglejmo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najprej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kako</a:t>
            </a:r>
            <a:r>
              <a:rPr lang="en-US" baseline="0" dirty="0" smtClean="0"/>
              <a:t> je s </a:t>
            </a:r>
            <a:r>
              <a:rPr lang="en-US" baseline="0" dirty="0" err="1" smtClean="0"/>
              <a:t>tehtnicami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.</a:t>
            </a:r>
            <a:endParaRPr lang="sl-SI" baseline="0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7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20694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Tehtnice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uporabljajo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zakonske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overjajo</a:t>
            </a:r>
            <a:r>
              <a:rPr lang="en-US" baseline="0" dirty="0" smtClean="0"/>
              <a:t>, ne </a:t>
            </a:r>
            <a:r>
              <a:rPr lang="en-US" baseline="0" dirty="0" err="1" smtClean="0"/>
              <a:t>kalibrirajo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Zakonski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nameni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predpisani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zakonu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meroslovju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sicer</a:t>
            </a:r>
            <a:r>
              <a:rPr lang="en-US" baseline="0" dirty="0" smtClean="0"/>
              <a:t> so to </a:t>
            </a:r>
            <a:r>
              <a:rPr lang="en-US" baseline="0" dirty="0" err="1" smtClean="0"/>
              <a:t>merila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lahko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vmestimo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štiri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področja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sl-SI" sz="1200" b="0" dirty="0" smtClean="0"/>
              <a:t>Pravilnik o merilnih inštrumentih</a:t>
            </a:r>
            <a:r>
              <a:rPr lang="en-US" sz="1200" b="0" dirty="0" smtClean="0"/>
              <a:t> v </a:t>
            </a:r>
            <a:r>
              <a:rPr lang="en-US" sz="1200" b="0" dirty="0" err="1" smtClean="0"/>
              <a:t>prilogi</a:t>
            </a:r>
            <a:r>
              <a:rPr lang="en-US" sz="1200" b="0" dirty="0" smtClean="0"/>
              <a:t> 8, </a:t>
            </a:r>
            <a:r>
              <a:rPr lang="en-US" sz="1200" b="0" dirty="0" err="1" smtClean="0"/>
              <a:t>določa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zahteve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posameznih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vrstah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avtomatskih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tehtnic</a:t>
            </a:r>
            <a:r>
              <a:rPr lang="en-US" sz="1200" b="0" baseline="0" dirty="0" smtClean="0"/>
              <a:t>.</a:t>
            </a:r>
            <a:endParaRPr lang="sl-S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8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03445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Pravilnik o meroslovnih zahtevah za </a:t>
            </a:r>
            <a:r>
              <a:rPr lang="sl-SI" dirty="0" err="1" smtClean="0"/>
              <a:t>neavtomatske</a:t>
            </a:r>
            <a:r>
              <a:rPr lang="sl-SI" dirty="0" smtClean="0"/>
              <a:t> tehtnice </a:t>
            </a:r>
            <a:r>
              <a:rPr lang="en-US" dirty="0" err="1" smtClean="0"/>
              <a:t>dodatno</a:t>
            </a:r>
            <a:r>
              <a:rPr lang="en-US" dirty="0" smtClean="0"/>
              <a:t> </a:t>
            </a:r>
            <a:r>
              <a:rPr lang="en-US" dirty="0" err="1" smtClean="0"/>
              <a:t>opredeljuje</a:t>
            </a:r>
            <a:r>
              <a:rPr lang="en-US" dirty="0" smtClean="0"/>
              <a:t> </a:t>
            </a:r>
            <a:r>
              <a:rPr lang="en-US" dirty="0" err="1" smtClean="0"/>
              <a:t>zakonske</a:t>
            </a:r>
            <a:r>
              <a:rPr lang="en-US" dirty="0" smtClean="0"/>
              <a:t> </a:t>
            </a:r>
            <a:r>
              <a:rPr lang="en-US" dirty="0" err="1" smtClean="0"/>
              <a:t>namene</a:t>
            </a:r>
            <a:r>
              <a:rPr lang="en-US" dirty="0" smtClean="0"/>
              <a:t> in </a:t>
            </a:r>
            <a:r>
              <a:rPr lang="en-US" dirty="0" err="1" smtClean="0"/>
              <a:t>sicer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tega</a:t>
            </a:r>
            <a:r>
              <a:rPr lang="en-US" baseline="0" dirty="0" smtClean="0"/>
              <a:t> pa </a:t>
            </a:r>
            <a:r>
              <a:rPr lang="en-US" baseline="0" dirty="0" err="1" smtClean="0"/>
              <a:t>tudi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določa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neavtomatske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izpolnjevati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točnosti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ostalih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meroslovnih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še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funkcionalnih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zahtev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ničliranja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tariranja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prikaza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meritve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zaščite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označevanja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tehtnice</a:t>
            </a:r>
            <a:r>
              <a:rPr lang="en-US" baseline="0" dirty="0" smtClean="0"/>
              <a:t>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9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153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D6DA2-FF69-1B17-177F-098319174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2BAA-CEB7-9FB5-BF05-2BCCA42444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CD23-7A5D-800F-14CC-5828B95FA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6CA80-E67F-A00E-FC28-E6421EACB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93BE-F876-41C2-D390-6577F36B0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8E44C-17C7-65A7-DF49-4BB504546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5F615-0050-0AE8-9F74-FBBF18BCC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D9EE9-BF8F-1FBB-C467-E39B59C5D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22. 11. 2023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20" r:id="rId2"/>
    <p:sldLayoutId id="2147484322" r:id="rId3"/>
    <p:sldLayoutId id="2147484323" r:id="rId4"/>
    <p:sldLayoutId id="2147484321" r:id="rId5"/>
    <p:sldLayoutId id="2147484309" r:id="rId6"/>
    <p:sldLayoutId id="2147484278" r:id="rId7"/>
    <p:sldLayoutId id="2147484274" r:id="rId8"/>
    <p:sldLayoutId id="2147484312" r:id="rId9"/>
    <p:sldLayoutId id="2147484313" r:id="rId10"/>
    <p:sldLayoutId id="2147484319" r:id="rId11"/>
    <p:sldLayoutId id="2147484314" r:id="rId12"/>
    <p:sldLayoutId id="2147484324" r:id="rId13"/>
    <p:sldLayoutId id="2147484325" r:id="rId14"/>
    <p:sldLayoutId id="2147484326" r:id="rId15"/>
    <p:sldLayoutId id="2147484327" r:id="rId16"/>
    <p:sldLayoutId id="2147484315" r:id="rId17"/>
    <p:sldLayoutId id="2147484316" r:id="rId18"/>
    <p:sldLayoutId id="2147484317" r:id="rId19"/>
    <p:sldLayoutId id="2147484318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8B3FE-9982-FA3A-77CF-8D7F102D8BEB}"/>
              </a:ext>
            </a:extLst>
          </p:cNvPr>
          <p:cNvSpPr txBox="1">
            <a:spLocks/>
          </p:cNvSpPr>
          <p:nvPr/>
        </p:nvSpPr>
        <p:spPr bwMode="auto">
          <a:xfrm>
            <a:off x="1295400" y="4272961"/>
            <a:ext cx="468264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>mag. </a:t>
            </a:r>
            <a:r>
              <a:rPr lang="sv-SE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Goran Grgić</a:t>
            </a:r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/>
            </a:r>
            <a:b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</a:br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>Urad RS za meroslovje</a:t>
            </a:r>
          </a:p>
          <a:p>
            <a:pPr defTabSz="914400"/>
            <a:endParaRPr lang="sl-SI" altLang="sl-SI" sz="2600" b="0" dirty="0" smtClean="0">
              <a:solidFill>
                <a:schemeClr val="bg1"/>
              </a:solidFill>
              <a:latin typeface="Republika" panose="02000506040000020004" pitchFamily="2" charset="77"/>
            </a:endParaRPr>
          </a:p>
          <a:p>
            <a:pPr defTabSz="914400"/>
            <a:r>
              <a:rPr lang="sv-SE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Ljubljana</a:t>
            </a:r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>, </a:t>
            </a:r>
            <a:r>
              <a:rPr lang="sl-SI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22</a:t>
            </a:r>
            <a:r>
              <a:rPr lang="sv-SE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. </a:t>
            </a:r>
            <a:r>
              <a:rPr lang="sl-SI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november</a:t>
            </a:r>
            <a:r>
              <a:rPr lang="sv-SE" altLang="sl-SI" sz="2600" b="0" dirty="0" smtClean="0">
                <a:solidFill>
                  <a:schemeClr val="bg1"/>
                </a:solidFill>
                <a:latin typeface="Republika" panose="02000506040000020004" pitchFamily="2" charset="77"/>
              </a:rPr>
              <a:t> </a:t>
            </a:r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>2023</a:t>
            </a:r>
            <a:b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</a:br>
            <a:r>
              <a:rPr lang="sv-SE" altLang="sl-SI" sz="1000" b="0" dirty="0">
                <a:solidFill>
                  <a:schemeClr val="bg1"/>
                </a:solidFill>
                <a:latin typeface="Republika" panose="02000506040000020004" pitchFamily="2" charset="77"/>
              </a:rPr>
              <a:t/>
            </a:r>
            <a:br>
              <a:rPr lang="sv-SE" altLang="sl-SI" sz="1000" b="0" dirty="0">
                <a:solidFill>
                  <a:schemeClr val="bg1"/>
                </a:solidFill>
                <a:latin typeface="Republika" panose="02000506040000020004" pitchFamily="2" charset="77"/>
              </a:rPr>
            </a:br>
            <a:r>
              <a:rPr lang="sv-SE" altLang="sl-SI" sz="2600" b="0" dirty="0">
                <a:solidFill>
                  <a:schemeClr val="bg1"/>
                </a:solidFill>
                <a:latin typeface="Republika" panose="02000506040000020004" pitchFamily="2" charset="77"/>
              </a:rPr>
              <a:t>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781FA6-7445-9381-CF14-7A533FCF91FE}"/>
              </a:ext>
            </a:extLst>
          </p:cNvPr>
          <p:cNvSpPr txBox="1">
            <a:spLocks/>
          </p:cNvSpPr>
          <p:nvPr/>
        </p:nvSpPr>
        <p:spPr bwMode="auto">
          <a:xfrm>
            <a:off x="1374227" y="2737442"/>
            <a:ext cx="821898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Zagotavljanje ustreznosti tehtnic</a:t>
            </a:r>
          </a:p>
        </p:txBody>
      </p:sp>
    </p:spTree>
    <p:extLst>
      <p:ext uri="{BB962C8B-B14F-4D97-AF65-F5344CB8AC3E}">
        <p14:creationId xmlns:p14="http://schemas.microsoft.com/office/powerpoint/2010/main" val="25460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7048020" cy="677108"/>
          </a:xfrm>
        </p:spPr>
        <p:txBody>
          <a:bodyPr/>
          <a:lstStyle/>
          <a:p>
            <a:r>
              <a:rPr lang="sl-SI" dirty="0" smtClean="0"/>
              <a:t>A. Dajanje </a:t>
            </a:r>
            <a:r>
              <a:rPr lang="en-US" dirty="0" err="1" smtClean="0"/>
              <a:t>tehtnic</a:t>
            </a:r>
            <a:r>
              <a:rPr lang="en-US" dirty="0" smtClean="0"/>
              <a:t> </a:t>
            </a:r>
            <a:r>
              <a:rPr lang="sl-SI" dirty="0" smtClean="0"/>
              <a:t>v uporabo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Odobritev tipa (Certifikat o EU-pregledu tipa)</a:t>
            </a:r>
          </a:p>
          <a:p>
            <a:r>
              <a:rPr lang="sl-SI" dirty="0" smtClean="0"/>
              <a:t>EU izjava o skladnosti (Priloga 4 Pravilnika NAT)</a:t>
            </a:r>
          </a:p>
          <a:p>
            <a:r>
              <a:rPr lang="en-US" dirty="0" smtClean="0"/>
              <a:t>Prva </a:t>
            </a:r>
            <a:r>
              <a:rPr lang="en-US" dirty="0" err="1" smtClean="0"/>
              <a:t>overitev</a:t>
            </a:r>
            <a:r>
              <a:rPr lang="en-US" dirty="0" smtClean="0"/>
              <a:t> (</a:t>
            </a:r>
            <a:r>
              <a:rPr lang="en-US" dirty="0" err="1" smtClean="0"/>
              <a:t>skladnost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modulu</a:t>
            </a:r>
            <a:r>
              <a:rPr lang="en-US" dirty="0" smtClean="0"/>
              <a:t> D, F, G)</a:t>
            </a:r>
            <a:endParaRPr lang="sl-SI" dirty="0" smtClean="0"/>
          </a:p>
          <a:p>
            <a:r>
              <a:rPr lang="sl-SI" dirty="0" smtClean="0"/>
              <a:t>Oznaka CE in dodatna meroslovna oznaka:</a:t>
            </a:r>
            <a:endParaRPr lang="sl-SI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135" y="4076180"/>
            <a:ext cx="3138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602" y="2071418"/>
            <a:ext cx="3199991" cy="45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2393" y="5361272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3E7C94"/>
                </a:solidFill>
              </a:rPr>
              <a:t>identifikacijska številka </a:t>
            </a:r>
            <a:endParaRPr lang="sl-SI" dirty="0" smtClean="0">
              <a:solidFill>
                <a:srgbClr val="3E7C94"/>
              </a:solidFill>
            </a:endParaRPr>
          </a:p>
          <a:p>
            <a:pPr algn="ctr"/>
            <a:r>
              <a:rPr lang="sl-SI" dirty="0" smtClean="0">
                <a:solidFill>
                  <a:srgbClr val="3E7C94"/>
                </a:solidFill>
              </a:rPr>
              <a:t>priglašenega </a:t>
            </a:r>
            <a:r>
              <a:rPr lang="sl-SI" dirty="0">
                <a:solidFill>
                  <a:srgbClr val="3E7C94"/>
                </a:solidFill>
              </a:rPr>
              <a:t>organa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09456" y="4891885"/>
            <a:ext cx="485167" cy="363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2437" y="5438787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3E7C94"/>
                </a:solidFill>
              </a:rPr>
              <a:t>črka »M« in zadnji dve številki leta, </a:t>
            </a:r>
            <a:endParaRPr lang="sl-SI" dirty="0" smtClean="0">
              <a:solidFill>
                <a:srgbClr val="3E7C94"/>
              </a:solidFill>
            </a:endParaRPr>
          </a:p>
          <a:p>
            <a:pPr algn="ctr"/>
            <a:r>
              <a:rPr lang="sl-SI" dirty="0" smtClean="0">
                <a:solidFill>
                  <a:srgbClr val="3E7C94"/>
                </a:solidFill>
              </a:rPr>
              <a:t>ko </a:t>
            </a:r>
            <a:r>
              <a:rPr lang="sl-SI" dirty="0">
                <a:solidFill>
                  <a:srgbClr val="3E7C94"/>
                </a:solidFill>
              </a:rPr>
              <a:t>je bila nameščena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43714" y="4891883"/>
            <a:ext cx="673442" cy="4693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6282795"/>
            <a:ext cx="1991924" cy="547232"/>
          </a:xfrm>
          <a:prstGeom prst="rect">
            <a:avLst/>
          </a:prstGeom>
        </p:spPr>
      </p:pic>
      <p:sp>
        <p:nvSpPr>
          <p:cNvPr id="14" name="Rectangle 8"/>
          <p:cNvSpPr/>
          <p:nvPr/>
        </p:nvSpPr>
        <p:spPr>
          <a:xfrm>
            <a:off x="1883308" y="636984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E7C94"/>
                </a:solidFill>
              </a:rPr>
              <a:t>Pred</a:t>
            </a:r>
            <a:r>
              <a:rPr lang="en-US" dirty="0" smtClean="0">
                <a:solidFill>
                  <a:srgbClr val="3E7C94"/>
                </a:solidFill>
              </a:rPr>
              <a:t> </a:t>
            </a:r>
            <a:r>
              <a:rPr lang="en-US" dirty="0" err="1" smtClean="0">
                <a:solidFill>
                  <a:srgbClr val="3E7C94"/>
                </a:solidFill>
              </a:rPr>
              <a:t>letom</a:t>
            </a:r>
            <a:r>
              <a:rPr lang="en-US" dirty="0" smtClean="0">
                <a:solidFill>
                  <a:srgbClr val="3E7C94"/>
                </a:solidFill>
              </a:rPr>
              <a:t> 2016:</a:t>
            </a:r>
            <a:endParaRPr lang="sl-SI" dirty="0">
              <a:solidFill>
                <a:srgbClr val="3E7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7093801" cy="677108"/>
          </a:xfrm>
        </p:spPr>
        <p:txBody>
          <a:bodyPr/>
          <a:lstStyle/>
          <a:p>
            <a:r>
              <a:rPr lang="sl-SI" dirty="0" smtClean="0"/>
              <a:t>A. Največji </a:t>
            </a:r>
            <a:r>
              <a:rPr lang="sl-SI" dirty="0"/>
              <a:t>dopustni pogreški </a:t>
            </a:r>
            <a:endParaRPr lang="sl-SI" sz="3600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37024"/>
              </p:ext>
            </p:extLst>
          </p:nvPr>
        </p:nvGraphicFramePr>
        <p:xfrm>
          <a:off x="1272135" y="1995268"/>
          <a:ext cx="8844879" cy="2435359"/>
        </p:xfrm>
        <a:graphic>
          <a:graphicData uri="http://schemas.openxmlformats.org/drawingml/2006/table">
            <a:tbl>
              <a:tblPr/>
              <a:tblGrid>
                <a:gridCol w="101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5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NDP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 mase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izražene v številu preskusnih razdelkov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8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Toč. razred (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Toč. razred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Toč. razred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Toč. razred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IIII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99">
                <a:tc>
                  <a:txBody>
                    <a:bodyPr/>
                    <a:lstStyle/>
                    <a:p>
                      <a:pPr marL="10160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±"/>
                        <a:tabLst/>
                      </a:pPr>
                      <a:r>
                        <a:rPr kumimoji="0" lang="sl-S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0,5 </a:t>
                      </a:r>
                      <a:r>
                        <a:rPr kumimoji="0" lang="sl-SI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e</a:t>
                      </a:r>
                      <a:endParaRPr kumimoji="0" lang="en-GB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50 000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2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5 000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500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50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45">
                <a:tc>
                  <a:txBody>
                    <a:bodyPr/>
                    <a:lstStyle/>
                    <a:p>
                      <a:pPr marL="10160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±"/>
                        <a:tabLst/>
                      </a:pPr>
                      <a:r>
                        <a:rPr kumimoji="0" lang="sl-S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kumimoji="0" lang="sl-SI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en-GB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50 000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200 000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5 000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 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20 000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500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2 000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50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200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17">
                <a:tc>
                  <a:txBody>
                    <a:bodyPr/>
                    <a:lstStyle/>
                    <a:p>
                      <a:pPr marL="10160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±"/>
                        <a:tabLst/>
                      </a:pPr>
                      <a:r>
                        <a:rPr kumimoji="0" lang="sl-S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1,5 </a:t>
                      </a:r>
                      <a:r>
                        <a:rPr kumimoji="0" lang="sl-SI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en-GB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200 000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20 000 &lt; </a:t>
                      </a:r>
                      <a:r>
                        <a:rPr kumimoji="0" lang="sl-SI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endParaRPr kumimoji="0" lang="en-GB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2 000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</a:t>
                      </a:r>
                      <a:endParaRPr kumimoji="0" lang="en-GB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200 &lt; </a:t>
                      </a:r>
                      <a:r>
                        <a:rPr kumimoji="0" lang="sl-SI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m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≤</a:t>
                      </a:r>
                      <a:r>
                        <a:rPr kumimoji="0" lang="sl-S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7C9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Tahoma" pitchFamily="34" charset="0"/>
                        </a:rPr>
                        <a:t> 1 000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7C9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272135" y="4967389"/>
            <a:ext cx="6488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 eaLnBrk="1" hangingPunct="1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3E7C94"/>
                </a:solidFill>
              </a:rPr>
              <a:t>Največji dopustni pogreški tehtnic v uporabi so </a:t>
            </a:r>
            <a:r>
              <a:rPr lang="sl-SI" altLang="sl-SI" sz="2400" dirty="0" smtClean="0">
                <a:solidFill>
                  <a:srgbClr val="3E7C94"/>
                </a:solidFill>
              </a:rPr>
              <a:t>2 x NDP iz preglednice.</a:t>
            </a:r>
            <a:endParaRPr lang="sl-SI" altLang="sl-SI" sz="2400" dirty="0">
              <a:solidFill>
                <a:srgbClr val="3E7C94"/>
              </a:solidFill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912" y="4642945"/>
            <a:ext cx="3641228" cy="200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5102359" cy="677108"/>
          </a:xfrm>
        </p:spPr>
        <p:txBody>
          <a:bodyPr/>
          <a:lstStyle/>
          <a:p>
            <a:r>
              <a:rPr lang="sl-SI" dirty="0" smtClean="0"/>
              <a:t>A. </a:t>
            </a:r>
            <a:r>
              <a:rPr lang="sl-SI" dirty="0"/>
              <a:t>Rok </a:t>
            </a:r>
            <a:r>
              <a:rPr lang="sl-SI" dirty="0" smtClean="0"/>
              <a:t>redne overitve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2168236"/>
            <a:ext cx="10716441" cy="4458336"/>
          </a:xfrm>
        </p:spPr>
        <p:txBody>
          <a:bodyPr/>
          <a:lstStyle/>
          <a:p>
            <a:r>
              <a:rPr lang="sl-SI" dirty="0" err="1" smtClean="0"/>
              <a:t>Neavtomatske</a:t>
            </a:r>
            <a:r>
              <a:rPr lang="sl-SI" dirty="0" smtClean="0"/>
              <a:t> tehtnice:</a:t>
            </a:r>
          </a:p>
          <a:p>
            <a:pPr marL="0" indent="0">
              <a:buNone/>
            </a:pPr>
            <a:r>
              <a:rPr lang="sl-SI" dirty="0" smtClean="0"/>
              <a:t>	2 leti – Max do </a:t>
            </a:r>
            <a:r>
              <a:rPr lang="sl-SI" dirty="0"/>
              <a:t>vključno </a:t>
            </a:r>
            <a:r>
              <a:rPr lang="sl-SI" dirty="0" smtClean="0"/>
              <a:t>9 t</a:t>
            </a:r>
          </a:p>
          <a:p>
            <a:pPr marL="0" indent="0">
              <a:buNone/>
            </a:pPr>
            <a:r>
              <a:rPr lang="sl-SI" dirty="0" smtClean="0"/>
              <a:t>	1 leto – Max nad 9 t</a:t>
            </a:r>
          </a:p>
          <a:p>
            <a:r>
              <a:rPr lang="sl-SI" dirty="0" err="1" smtClean="0"/>
              <a:t>Avtomats</a:t>
            </a:r>
            <a:r>
              <a:rPr lang="en-US" dirty="0" smtClean="0"/>
              <a:t>k</a:t>
            </a:r>
            <a:r>
              <a:rPr lang="sl-SI" dirty="0" smtClean="0"/>
              <a:t>e tehtnice:</a:t>
            </a:r>
          </a:p>
          <a:p>
            <a:pPr marL="0" indent="0">
              <a:buNone/>
            </a:pPr>
            <a:r>
              <a:rPr lang="sl-SI" dirty="0" smtClean="0"/>
              <a:t>	1 leto – ATPT, AGPT</a:t>
            </a:r>
            <a:r>
              <a:rPr lang="en-US" dirty="0" smtClean="0"/>
              <a:t>, ATCVG*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	2 leti – ostale AT.</a:t>
            </a:r>
          </a:p>
          <a:p>
            <a:endParaRPr lang="en-US" dirty="0" smtClean="0"/>
          </a:p>
          <a:p>
            <a:r>
              <a:rPr lang="en-US" dirty="0" smtClean="0"/>
              <a:t>Prva </a:t>
            </a:r>
            <a:r>
              <a:rPr lang="en-US" dirty="0" err="1" smtClean="0"/>
              <a:t>overitev</a:t>
            </a:r>
            <a:r>
              <a:rPr lang="en-US" dirty="0" smtClean="0"/>
              <a:t> </a:t>
            </a:r>
            <a:r>
              <a:rPr lang="en-US" dirty="0" err="1" smtClean="0"/>
              <a:t>velja</a:t>
            </a:r>
            <a:r>
              <a:rPr lang="en-US" dirty="0" smtClean="0"/>
              <a:t> do </a:t>
            </a:r>
            <a:r>
              <a:rPr lang="en-US" dirty="0" err="1" smtClean="0"/>
              <a:t>konec</a:t>
            </a:r>
            <a:r>
              <a:rPr lang="en-US" dirty="0" smtClean="0"/>
              <a:t> </a:t>
            </a:r>
            <a:r>
              <a:rPr lang="en-US" dirty="0" err="1" smtClean="0"/>
              <a:t>leta</a:t>
            </a:r>
            <a:r>
              <a:rPr lang="en-US" dirty="0" smtClean="0"/>
              <a:t> </a:t>
            </a:r>
            <a:r>
              <a:rPr lang="pt-BR" dirty="0"/>
              <a:t>v katerem </a:t>
            </a:r>
            <a:r>
              <a:rPr lang="pt-BR" dirty="0" smtClean="0"/>
              <a:t>poteče </a:t>
            </a:r>
            <a:r>
              <a:rPr lang="pt-BR" dirty="0"/>
              <a:t>overitveno obdobje. </a:t>
            </a:r>
            <a:endParaRPr lang="en-US" dirty="0" smtClean="0"/>
          </a:p>
          <a:p>
            <a:r>
              <a:rPr lang="sl-SI" dirty="0" smtClean="0"/>
              <a:t>Izredna overitev ob posegu v merilo (popravilo, predelava)</a:t>
            </a:r>
            <a:endParaRPr lang="sl-SI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121" y="3221014"/>
            <a:ext cx="5873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487" y="3206726"/>
            <a:ext cx="5302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zaščitna-oznaka-ž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315" y="4827864"/>
            <a:ext cx="557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143" y="4827864"/>
            <a:ext cx="11747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143" y="3087054"/>
            <a:ext cx="1174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462803" y="3331090"/>
            <a:ext cx="21242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dirty="0" smtClean="0">
                <a:solidFill>
                  <a:schemeClr val="tx2"/>
                </a:solidFill>
              </a:rPr>
              <a:t>Redna </a:t>
            </a:r>
            <a:r>
              <a:rPr lang="en-US" altLang="sl-SI" sz="2000" dirty="0" smtClean="0">
                <a:solidFill>
                  <a:schemeClr val="tx2"/>
                </a:solidFill>
              </a:rPr>
              <a:t>in </a:t>
            </a:r>
            <a:r>
              <a:rPr lang="en-US" altLang="sl-SI" sz="2000" dirty="0" err="1" smtClean="0">
                <a:solidFill>
                  <a:schemeClr val="tx2"/>
                </a:solidFill>
              </a:rPr>
              <a:t>izredna</a:t>
            </a:r>
            <a:endParaRPr lang="en-US" altLang="sl-SI" sz="2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sl-SI" altLang="sl-SI" sz="2000" dirty="0" smtClean="0">
                <a:solidFill>
                  <a:schemeClr val="tx2"/>
                </a:solidFill>
              </a:rPr>
              <a:t>overitev</a:t>
            </a:r>
            <a:endParaRPr lang="sl-SI" altLang="sl-SI" sz="2000" dirty="0">
              <a:solidFill>
                <a:schemeClr val="tx2"/>
              </a:solidFill>
            </a:endParaRPr>
          </a:p>
          <a:p>
            <a:pPr algn="ctr" eaLnBrk="1" hangingPunct="1"/>
            <a:endParaRPr lang="sl-SI" altLang="sl-SI" sz="2000" dirty="0">
              <a:solidFill>
                <a:schemeClr val="tx2"/>
              </a:solidFill>
            </a:endParaRPr>
          </a:p>
          <a:p>
            <a:pPr algn="ctr" eaLnBrk="1" hangingPunct="1"/>
            <a:endParaRPr lang="sl-SI" altLang="sl-SI" sz="2000" dirty="0">
              <a:solidFill>
                <a:schemeClr val="tx2"/>
              </a:solidFill>
            </a:endParaRPr>
          </a:p>
          <a:p>
            <a:pPr algn="ctr" eaLnBrk="1" hangingPunct="1"/>
            <a:endParaRPr lang="sl-SI" altLang="sl-SI" sz="2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sl-SI" altLang="sl-SI" sz="2000" dirty="0">
                <a:solidFill>
                  <a:schemeClr val="tx2"/>
                </a:solidFill>
              </a:rPr>
              <a:t>Zaščitna oznaka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63741" y="2493484"/>
            <a:ext cx="384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dirty="0">
                <a:solidFill>
                  <a:schemeClr val="tx2"/>
                </a:solidFill>
              </a:rPr>
              <a:t>V obliki nalepke       V obliki žiga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547979" y="3868394"/>
            <a:ext cx="1463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 sz="1200" dirty="0" err="1">
                <a:solidFill>
                  <a:schemeClr val="tx2"/>
                </a:solidFill>
              </a:rPr>
              <a:t>p</a:t>
            </a:r>
            <a:r>
              <a:rPr lang="en-US" altLang="sl-SI" sz="1200" dirty="0" err="1" smtClean="0">
                <a:solidFill>
                  <a:schemeClr val="tx2"/>
                </a:solidFill>
              </a:rPr>
              <a:t>rva</a:t>
            </a:r>
            <a:r>
              <a:rPr lang="en-US" altLang="sl-SI" sz="1200" dirty="0" smtClean="0">
                <a:solidFill>
                  <a:schemeClr val="tx2"/>
                </a:solidFill>
              </a:rPr>
              <a:t> in </a:t>
            </a:r>
            <a:r>
              <a:rPr lang="en-US" altLang="sl-SI" sz="1200" dirty="0" err="1" smtClean="0">
                <a:solidFill>
                  <a:schemeClr val="tx2"/>
                </a:solidFill>
              </a:rPr>
              <a:t>druga</a:t>
            </a:r>
            <a:r>
              <a:rPr lang="en-US" altLang="sl-SI" sz="1200" dirty="0" smtClean="0">
                <a:solidFill>
                  <a:schemeClr val="tx2"/>
                </a:solidFill>
              </a:rPr>
              <a:t> </a:t>
            </a:r>
            <a:r>
              <a:rPr lang="en-US" altLang="sl-SI" sz="1200" dirty="0" err="1" smtClean="0">
                <a:solidFill>
                  <a:schemeClr val="tx2"/>
                </a:solidFill>
              </a:rPr>
              <a:t>stran</a:t>
            </a:r>
            <a:endParaRPr lang="sl-SI" altLang="sl-SI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513" y="2332145"/>
            <a:ext cx="3232327" cy="42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6420155" cy="677108"/>
          </a:xfrm>
        </p:spPr>
        <p:txBody>
          <a:bodyPr/>
          <a:lstStyle/>
          <a:p>
            <a:r>
              <a:rPr lang="sl-SI" dirty="0" smtClean="0"/>
              <a:t>A. Poročilo o overitvi / POS</a:t>
            </a:r>
            <a:endParaRPr lang="sl-SI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729" y="1924936"/>
            <a:ext cx="3338567" cy="47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37" y="1924936"/>
            <a:ext cx="3329659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4583884" cy="677108"/>
          </a:xfrm>
        </p:spPr>
        <p:txBody>
          <a:bodyPr/>
          <a:lstStyle/>
          <a:p>
            <a:r>
              <a:rPr lang="sl-SI" dirty="0" smtClean="0"/>
              <a:t>A. Izvajalci overitev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1756048"/>
            <a:ext cx="5628428" cy="466115"/>
          </a:xfrm>
        </p:spPr>
        <p:txBody>
          <a:bodyPr/>
          <a:lstStyle/>
          <a:p>
            <a:r>
              <a:rPr lang="en-US" b="1" dirty="0" smtClean="0"/>
              <a:t>www.mirs-info.si</a:t>
            </a:r>
            <a:endParaRPr lang="sl-SI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3" t="1955" r="8377"/>
          <a:stretch/>
        </p:blipFill>
        <p:spPr bwMode="auto">
          <a:xfrm>
            <a:off x="2473730" y="2222163"/>
            <a:ext cx="6811108" cy="45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6624699" cy="677108"/>
          </a:xfrm>
        </p:spPr>
        <p:txBody>
          <a:bodyPr/>
          <a:lstStyle/>
          <a:p>
            <a:r>
              <a:rPr lang="sl-SI" dirty="0"/>
              <a:t>B. Tehtnice, ki se kalibrirajo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2071418"/>
            <a:ext cx="9601200" cy="4024582"/>
          </a:xfrm>
        </p:spPr>
        <p:txBody>
          <a:bodyPr/>
          <a:lstStyle/>
          <a:p>
            <a:r>
              <a:rPr lang="sl-SI" dirty="0"/>
              <a:t>R</a:t>
            </a:r>
            <a:r>
              <a:rPr lang="sl-SI" dirty="0" smtClean="0"/>
              <a:t>ok kalibracije določi uporabnik</a:t>
            </a:r>
          </a:p>
          <a:p>
            <a:r>
              <a:rPr lang="sl-SI" dirty="0" smtClean="0"/>
              <a:t>Merilno območje določi uporabnik</a:t>
            </a:r>
          </a:p>
          <a:p>
            <a:r>
              <a:rPr lang="sl-SI" dirty="0" smtClean="0"/>
              <a:t>Točke kalibracije določi uporabnik</a:t>
            </a:r>
          </a:p>
          <a:p>
            <a:r>
              <a:rPr lang="sl-SI" dirty="0" smtClean="0"/>
              <a:t>Pričakovano negotovost določi uporabnik</a:t>
            </a:r>
          </a:p>
          <a:p>
            <a:endParaRPr lang="sl-SI" dirty="0" smtClean="0"/>
          </a:p>
          <a:p>
            <a:r>
              <a:rPr lang="sl-SI" dirty="0" smtClean="0"/>
              <a:t>Izvajalec akreditiran laboratorij </a:t>
            </a:r>
            <a:r>
              <a:rPr lang="sl-SI" dirty="0"/>
              <a:t>po SIST EN ISO/IEC 17025</a:t>
            </a:r>
            <a:endParaRPr lang="sl-SI" dirty="0" smtClean="0"/>
          </a:p>
          <a:p>
            <a:r>
              <a:rPr lang="sl-SI" dirty="0" smtClean="0"/>
              <a:t>Kalibracijski postopek </a:t>
            </a:r>
            <a:r>
              <a:rPr lang="sl-SI" dirty="0"/>
              <a:t>po vodilu EURAMET cg-18, </a:t>
            </a:r>
            <a:r>
              <a:rPr lang="sl-SI" dirty="0" smtClean="0"/>
              <a:t>cg-26</a:t>
            </a:r>
            <a:endParaRPr lang="en-US" dirty="0" smtClean="0"/>
          </a:p>
          <a:p>
            <a:r>
              <a:rPr lang="en-US" dirty="0" err="1" smtClean="0"/>
              <a:t>Kalibracija</a:t>
            </a:r>
            <a:r>
              <a:rPr lang="en-US" dirty="0" smtClean="0"/>
              <a:t> </a:t>
            </a:r>
            <a:r>
              <a:rPr lang="en-US" dirty="0" err="1" smtClean="0"/>
              <a:t>praviloma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uporabe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9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5819670" cy="677108"/>
          </a:xfrm>
        </p:spPr>
        <p:txBody>
          <a:bodyPr/>
          <a:lstStyle/>
          <a:p>
            <a:r>
              <a:rPr lang="sl-SI" dirty="0" smtClean="0"/>
              <a:t>B. Kalibracijski certifikat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828800"/>
            <a:ext cx="3230809" cy="45952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09" y="1828800"/>
            <a:ext cx="3251172" cy="45952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76" y="2545600"/>
            <a:ext cx="4330624" cy="22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4905061" cy="677108"/>
          </a:xfrm>
        </p:spPr>
        <p:txBody>
          <a:bodyPr/>
          <a:lstStyle/>
          <a:p>
            <a:r>
              <a:rPr lang="sl-SI" dirty="0" smtClean="0"/>
              <a:t>B. Izvajalci kalibracij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54" y="2189055"/>
            <a:ext cx="8056563" cy="4668945"/>
          </a:xfrm>
          <a:prstGeom prst="rect">
            <a:avLst/>
          </a:prstGeom>
        </p:spPr>
      </p:pic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1295400" y="1756048"/>
            <a:ext cx="5628428" cy="466115"/>
          </a:xfrm>
        </p:spPr>
        <p:txBody>
          <a:bodyPr/>
          <a:lstStyle/>
          <a:p>
            <a:r>
              <a:rPr lang="en-US" b="1" dirty="0" smtClean="0"/>
              <a:t>www.slo-akreditacija.si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318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5879751" cy="677108"/>
          </a:xfrm>
        </p:spPr>
        <p:txBody>
          <a:bodyPr/>
          <a:lstStyle/>
          <a:p>
            <a:r>
              <a:rPr lang="sl-SI" dirty="0" smtClean="0"/>
              <a:t>Skladnost s specifikacijo</a:t>
            </a:r>
            <a:endParaRPr lang="sl-SI" dirty="0"/>
          </a:p>
        </p:txBody>
      </p:sp>
      <p:pic>
        <p:nvPicPr>
          <p:cNvPr id="5" name="Picture 5" descr="grey-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760" y="2965184"/>
            <a:ext cx="58674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08521" y="3000998"/>
            <a:ext cx="114365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altLang="sl-SI" dirty="0" smtClean="0">
                <a:solidFill>
                  <a:srgbClr val="3E7C94"/>
                </a:solidFill>
              </a:rPr>
              <a:t>zgornja </a:t>
            </a:r>
            <a:r>
              <a:rPr lang="sl-SI" altLang="sl-SI" dirty="0">
                <a:solidFill>
                  <a:srgbClr val="3E7C94"/>
                </a:solidFill>
              </a:rPr>
              <a:t>meja</a:t>
            </a:r>
          </a:p>
          <a:p>
            <a:endParaRPr lang="sl-SI" altLang="sl-SI" dirty="0">
              <a:solidFill>
                <a:srgbClr val="3E7C94"/>
              </a:solidFill>
            </a:endParaRPr>
          </a:p>
          <a:p>
            <a:r>
              <a:rPr lang="sl-SI" altLang="sl-SI" dirty="0" smtClean="0">
                <a:solidFill>
                  <a:srgbClr val="3E7C94"/>
                </a:solidFill>
              </a:rPr>
              <a:t>spodnja </a:t>
            </a:r>
            <a:r>
              <a:rPr lang="sl-SI" altLang="sl-SI" dirty="0">
                <a:solidFill>
                  <a:srgbClr val="3E7C94"/>
                </a:solidFill>
              </a:rPr>
              <a:t>meja</a:t>
            </a:r>
          </a:p>
          <a:p>
            <a:endParaRPr lang="sl-SI" altLang="sl-SI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17360" y="4793349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     “siva cona”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860060" y="2888984"/>
            <a:ext cx="2514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565160" y="2888984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490563" y="2583402"/>
            <a:ext cx="0" cy="795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774960" y="2660384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dirty="0" smtClean="0">
                <a:solidFill>
                  <a:srgbClr val="3E7C94"/>
                </a:solidFill>
              </a:rPr>
              <a:t>overitev</a:t>
            </a:r>
            <a:endParaRPr lang="sl-SI" altLang="sl-SI" dirty="0">
              <a:solidFill>
                <a:srgbClr val="3E7C94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762136" y="4630789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dirty="0" smtClean="0">
                <a:solidFill>
                  <a:srgbClr val="3E7C94"/>
                </a:solidFill>
              </a:rPr>
              <a:t>kalibracija</a:t>
            </a:r>
            <a:endParaRPr lang="sl-SI" altLang="sl-SI" dirty="0">
              <a:solidFill>
                <a:srgbClr val="3E7C9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898160" y="3750056"/>
            <a:ext cx="3429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7631960" y="374485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456503" y="35014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774960" y="3530334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dirty="0">
                <a:solidFill>
                  <a:srgbClr val="3E7C94"/>
                </a:solidFill>
              </a:rPr>
              <a:t>i</a:t>
            </a:r>
            <a:r>
              <a:rPr lang="sl-SI" altLang="sl-SI" dirty="0" smtClean="0">
                <a:solidFill>
                  <a:srgbClr val="3E7C94"/>
                </a:solidFill>
              </a:rPr>
              <a:t>nšpekcija</a:t>
            </a:r>
            <a:endParaRPr lang="sl-SI" altLang="sl-SI" dirty="0">
              <a:solidFill>
                <a:srgbClr val="3E7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4545090" cy="677108"/>
          </a:xfrm>
        </p:spPr>
        <p:txBody>
          <a:bodyPr/>
          <a:lstStyle/>
          <a:p>
            <a:r>
              <a:rPr lang="sl-SI" dirty="0" smtClean="0"/>
              <a:t>Minimalna </a:t>
            </a:r>
            <a:r>
              <a:rPr lang="sl-SI" dirty="0" err="1" smtClean="0"/>
              <a:t>zatehta</a:t>
            </a:r>
            <a:endParaRPr lang="sl-SI" dirty="0"/>
          </a:p>
        </p:txBody>
      </p:sp>
      <p:sp>
        <p:nvSpPr>
          <p:cNvPr id="4" name="PoljeZBesedilom 4"/>
          <p:cNvSpPr txBox="1">
            <a:spLocks noChangeArrowheads="1"/>
          </p:cNvSpPr>
          <p:nvPr/>
        </p:nvSpPr>
        <p:spPr bwMode="auto">
          <a:xfrm>
            <a:off x="6762749" y="3032125"/>
            <a:ext cx="44807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 err="1">
                <a:solidFill>
                  <a:srgbClr val="3E7C94"/>
                </a:solidFill>
              </a:rPr>
              <a:t>R</a:t>
            </a:r>
            <a:r>
              <a:rPr lang="sl-SI" altLang="sl-SI" baseline="-25000" dirty="0" err="1">
                <a:solidFill>
                  <a:srgbClr val="3E7C94"/>
                </a:solidFill>
              </a:rPr>
              <a:t>min</a:t>
            </a:r>
            <a:r>
              <a:rPr lang="sl-SI" altLang="sl-SI" dirty="0">
                <a:solidFill>
                  <a:srgbClr val="3E7C94"/>
                </a:solidFill>
              </a:rPr>
              <a:t> – minimalna </a:t>
            </a:r>
            <a:r>
              <a:rPr lang="sl-SI" altLang="sl-SI" dirty="0" err="1" smtClean="0">
                <a:solidFill>
                  <a:srgbClr val="3E7C94"/>
                </a:solidFill>
              </a:rPr>
              <a:t>zatehta</a:t>
            </a:r>
            <a:endParaRPr lang="en-US" altLang="sl-SI" dirty="0" smtClean="0">
              <a:solidFill>
                <a:srgbClr val="3E7C94"/>
              </a:solidFill>
            </a:endParaRPr>
          </a:p>
          <a:p>
            <a:pPr eaLnBrk="1" hangingPunct="1"/>
            <a:endParaRPr lang="sl-SI" altLang="sl-SI" dirty="0">
              <a:solidFill>
                <a:srgbClr val="3E7C94"/>
              </a:solidFill>
            </a:endParaRPr>
          </a:p>
          <a:p>
            <a:pPr eaLnBrk="1" hangingPunct="1"/>
            <a:r>
              <a:rPr lang="sl-SI" altLang="sl-SI" dirty="0" err="1">
                <a:solidFill>
                  <a:srgbClr val="3E7C94"/>
                </a:solidFill>
              </a:rPr>
              <a:t>req</a:t>
            </a:r>
            <a:r>
              <a:rPr lang="sl-SI" altLang="sl-SI" dirty="0">
                <a:solidFill>
                  <a:srgbClr val="3E7C94"/>
                </a:solidFill>
              </a:rPr>
              <a:t> – zahteva za merilni proces (relativna)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99211"/>
              </p:ext>
            </p:extLst>
          </p:nvPr>
        </p:nvGraphicFramePr>
        <p:xfrm>
          <a:off x="6762749" y="4250530"/>
          <a:ext cx="3203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6" name="Enačba" r:id="rId4" imgW="1396800" imgH="393480" progId="Equation.3">
                  <p:embed/>
                </p:oleObj>
              </mc:Choice>
              <mc:Fallback>
                <p:oleObj name="Enačba" r:id="rId4" imgW="1396800" imgH="39348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49" y="4250530"/>
                        <a:ext cx="3203575" cy="89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34114"/>
              </p:ext>
            </p:extLst>
          </p:nvPr>
        </p:nvGraphicFramePr>
        <p:xfrm>
          <a:off x="6762749" y="5434806"/>
          <a:ext cx="1816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" name="Enačba" r:id="rId6" imgW="927000" imgH="419040" progId="Equation.3">
                  <p:embed/>
                </p:oleObj>
              </mc:Choice>
              <mc:Fallback>
                <p:oleObj name="Enačba" r:id="rId6" imgW="927000" imgH="419040" progId="Equation.3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49" y="5434806"/>
                        <a:ext cx="1816100" cy="792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576388" y="2514600"/>
            <a:ext cx="0" cy="2552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576388" y="5067300"/>
            <a:ext cx="378618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576388" y="4057650"/>
            <a:ext cx="3786187" cy="590550"/>
          </a:xfrm>
          <a:prstGeom prst="line">
            <a:avLst/>
          </a:prstGeom>
          <a:noFill/>
          <a:ln w="19050">
            <a:solidFill>
              <a:srgbClr val="3FAD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576388" y="3352800"/>
            <a:ext cx="3557587" cy="1714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70500" y="52514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sl-SI" altLang="sl-SI" dirty="0">
                <a:solidFill>
                  <a:schemeClr val="tx2"/>
                </a:solidFill>
              </a:rPr>
              <a:t>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76750" y="4143375"/>
            <a:ext cx="885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sl-SI" altLang="sl-SI">
                <a:solidFill>
                  <a:schemeClr val="tx2"/>
                </a:solidFill>
              </a:rPr>
              <a:t>U</a:t>
            </a:r>
            <a:r>
              <a:rPr lang="sl-SI" altLang="sl-SI" baseline="-25000">
                <a:solidFill>
                  <a:schemeClr val="tx2"/>
                </a:solidFill>
              </a:rPr>
              <a:t>rel</a:t>
            </a:r>
            <a:r>
              <a:rPr lang="sl-SI" altLang="sl-SI">
                <a:solidFill>
                  <a:schemeClr val="tx2"/>
                </a:solidFill>
              </a:rPr>
              <a:t>(W)</a:t>
            </a:r>
          </a:p>
          <a:p>
            <a:pPr defTabSz="914400" eaLnBrk="1" hangingPunct="1"/>
            <a:endParaRPr lang="sl-SI" altLang="sl-SI">
              <a:solidFill>
                <a:schemeClr val="tx2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476750" y="316865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sl-SI" altLang="sl-SI">
                <a:solidFill>
                  <a:schemeClr val="tx2"/>
                </a:solidFill>
              </a:rPr>
              <a:t>req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28700" y="2514600"/>
            <a:ext cx="88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>
                <a:solidFill>
                  <a:schemeClr val="tx2"/>
                </a:solidFill>
              </a:rPr>
              <a:t>U</a:t>
            </a:r>
            <a:r>
              <a:rPr lang="sl-SI" altLang="sl-SI" baseline="-25000">
                <a:solidFill>
                  <a:schemeClr val="tx2"/>
                </a:solidFill>
              </a:rPr>
              <a:t>rel</a:t>
            </a:r>
            <a:endParaRPr lang="sl-SI" altLang="sl-SI">
              <a:solidFill>
                <a:schemeClr val="tx2"/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2847975" y="4432300"/>
            <a:ext cx="0" cy="6350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673350" y="529828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sl-SI" altLang="sl-SI" dirty="0" err="1" smtClean="0">
                <a:solidFill>
                  <a:schemeClr val="tx2"/>
                </a:solidFill>
              </a:rPr>
              <a:t>Rmin</a:t>
            </a:r>
            <a:endParaRPr lang="sl-SI" alt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1884940" cy="677108"/>
          </a:xfrm>
        </p:spPr>
        <p:txBody>
          <a:bodyPr/>
          <a:lstStyle/>
          <a:p>
            <a:r>
              <a:rPr lang="sl-SI" dirty="0" smtClean="0"/>
              <a:t>Vsebina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399" y="2071417"/>
            <a:ext cx="9908219" cy="4711123"/>
          </a:xfrm>
        </p:spPr>
        <p:txBody>
          <a:bodyPr/>
          <a:lstStyle/>
          <a:p>
            <a:r>
              <a:rPr lang="sl-SI" sz="2400" dirty="0" smtClean="0"/>
              <a:t>Teža ali masa</a:t>
            </a:r>
          </a:p>
          <a:p>
            <a:r>
              <a:rPr lang="sl-SI" sz="2400" dirty="0" smtClean="0"/>
              <a:t>Sledljivost meritev</a:t>
            </a:r>
          </a:p>
          <a:p>
            <a:r>
              <a:rPr lang="sl-SI" sz="2400" dirty="0" smtClean="0"/>
              <a:t>Načini delovanja tehtnic</a:t>
            </a:r>
          </a:p>
          <a:p>
            <a:r>
              <a:rPr lang="sl-SI" sz="2400" dirty="0" smtClean="0"/>
              <a:t>Izbira tehtnice</a:t>
            </a:r>
          </a:p>
          <a:p>
            <a:r>
              <a:rPr lang="sl-SI" sz="2400" dirty="0" smtClean="0"/>
              <a:t>Tehtnice za zakonske namene</a:t>
            </a:r>
          </a:p>
          <a:p>
            <a:r>
              <a:rPr lang="sl-SI" sz="2400" dirty="0" smtClean="0"/>
              <a:t>Dajanje na trg in v uporabo (odobritev tipa, oznake, izjava o skladnosti)</a:t>
            </a:r>
          </a:p>
          <a:p>
            <a:r>
              <a:rPr lang="sl-SI" sz="2400" dirty="0" smtClean="0"/>
              <a:t>Največji dopustni pogreški, roki overitev, zaščita, POS, izvajalci overitev</a:t>
            </a:r>
          </a:p>
          <a:p>
            <a:r>
              <a:rPr lang="sl-SI" sz="2400" dirty="0" smtClean="0"/>
              <a:t>Kalibracija tehtnic (certifikat, vsebina, </a:t>
            </a:r>
            <a:r>
              <a:rPr lang="sl-SI" sz="2400" dirty="0" err="1" smtClean="0"/>
              <a:t>rekalibracija</a:t>
            </a:r>
            <a:r>
              <a:rPr lang="sl-SI" sz="2400" dirty="0" smtClean="0"/>
              <a:t>, akreditacija)</a:t>
            </a:r>
          </a:p>
          <a:p>
            <a:r>
              <a:rPr lang="sl-SI" sz="2400" dirty="0" smtClean="0"/>
              <a:t>Skladnost z zahtevami</a:t>
            </a:r>
            <a:endParaRPr lang="en-US" sz="2400" dirty="0" smtClean="0"/>
          </a:p>
          <a:p>
            <a:r>
              <a:rPr lang="sl-SI" sz="2400" dirty="0" smtClean="0"/>
              <a:t>Minimalna </a:t>
            </a:r>
            <a:r>
              <a:rPr lang="sl-SI" sz="2400" dirty="0" err="1" smtClean="0"/>
              <a:t>zatehta</a:t>
            </a: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67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4282904" cy="677108"/>
          </a:xfrm>
        </p:spPr>
        <p:txBody>
          <a:bodyPr/>
          <a:lstStyle/>
          <a:p>
            <a:r>
              <a:rPr lang="sl-SI" dirty="0" smtClean="0"/>
              <a:t>Kontaktni podatki</a:t>
            </a:r>
            <a:endParaRPr lang="sl-SI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01224" y="6108700"/>
            <a:ext cx="3178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Hvala za pozornost!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893184"/>
            <a:ext cx="907036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hangingPunct="1"/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Urad RS za meroslovje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	</a:t>
            </a:r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Poslovna 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enota Ljubljana</a:t>
            </a:r>
            <a:endParaRPr lang="en-US" altLang="sl-SI" sz="2400" dirty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r>
              <a:rPr lang="pl-PL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Tkalska ulica </a:t>
            </a:r>
            <a:r>
              <a:rPr lang="pl-PL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15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		</a:t>
            </a:r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Grudnovo 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nabrežje</a:t>
            </a:r>
            <a:r>
              <a:rPr lang="en-US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 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17</a:t>
            </a:r>
          </a:p>
          <a:p>
            <a:pPr defTabSz="914400" eaLnBrk="1" hangingPunct="1"/>
            <a:r>
              <a:rPr lang="pl-PL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3000 </a:t>
            </a:r>
            <a:r>
              <a:rPr lang="pl-PL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Celje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			</a:t>
            </a:r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1000 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Ljubljana</a:t>
            </a:r>
          </a:p>
          <a:p>
            <a:pPr defTabSz="914400" eaLnBrk="1" hangingPunct="1"/>
            <a:endParaRPr lang="sl-SI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endParaRPr lang="en-US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endParaRPr lang="en-US" altLang="sl-SI" sz="2400" dirty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endParaRPr lang="en-US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mag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. Goran Grgić</a:t>
            </a:r>
            <a:endParaRPr lang="sl-SI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t: 01 244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 </a:t>
            </a:r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27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 </a:t>
            </a:r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32</a:t>
            </a:r>
            <a:r>
              <a:rPr lang="en-US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, 030 704 665</a:t>
            </a:r>
            <a:endParaRPr lang="sl-SI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defTabSz="914400" eaLnBrk="1" hangingPunct="1"/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e: goran.grgic@gov.si</a:t>
            </a:r>
          </a:p>
          <a:p>
            <a:pPr defTabSz="914400" eaLnBrk="1" hangingPunct="1"/>
            <a:r>
              <a:rPr lang="sl-SI" altLang="sl-SI" sz="24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w: www.gov.si/drzavni-organi/organi-v-sestavi/urad-za-meroslovje</a:t>
            </a:r>
            <a:r>
              <a:rPr lang="sl-SI" altLang="sl-SI" sz="2400" dirty="0">
                <a:solidFill>
                  <a:srgbClr val="3E7C94"/>
                </a:solidFill>
                <a:latin typeface="Republika" panose="02000506040000020004" pitchFamily="2" charset="-18"/>
              </a:rPr>
              <a:t>/</a:t>
            </a:r>
            <a:endParaRPr lang="sl-SI" altLang="sl-SI" sz="24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</p:txBody>
      </p:sp>
      <p:pic>
        <p:nvPicPr>
          <p:cNvPr id="7" name="Označba mesta vsebin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0002" y="2299317"/>
            <a:ext cx="4285699" cy="3213716"/>
          </a:xfrm>
        </p:spPr>
      </p:pic>
    </p:spTree>
    <p:extLst>
      <p:ext uri="{BB962C8B-B14F-4D97-AF65-F5344CB8AC3E}">
        <p14:creationId xmlns:p14="http://schemas.microsoft.com/office/powerpoint/2010/main" val="24525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3614772" cy="677108"/>
          </a:xfrm>
        </p:spPr>
        <p:txBody>
          <a:bodyPr/>
          <a:lstStyle/>
          <a:p>
            <a:r>
              <a:rPr lang="sl-SI" dirty="0" smtClean="0"/>
              <a:t>Teža </a:t>
            </a:r>
            <a:r>
              <a:rPr lang="en-US" dirty="0" err="1" smtClean="0"/>
              <a:t>ali</a:t>
            </a:r>
            <a:r>
              <a:rPr lang="sl-SI" dirty="0" smtClean="0"/>
              <a:t> masa</a:t>
            </a:r>
            <a:r>
              <a:rPr lang="en-US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2071418"/>
            <a:ext cx="9601200" cy="4403810"/>
          </a:xfrm>
        </p:spPr>
        <p:txBody>
          <a:bodyPr/>
          <a:lstStyle/>
          <a:p>
            <a:r>
              <a:rPr lang="sl-SI" dirty="0" smtClean="0"/>
              <a:t>Tehtnica je instrument, </a:t>
            </a:r>
            <a:r>
              <a:rPr lang="sl-SI" dirty="0"/>
              <a:t>s </a:t>
            </a:r>
            <a:r>
              <a:rPr lang="sl-SI" dirty="0" smtClean="0"/>
              <a:t>katerim </a:t>
            </a:r>
            <a:r>
              <a:rPr lang="sl-SI" dirty="0"/>
              <a:t>določamo maso </a:t>
            </a:r>
            <a:r>
              <a:rPr lang="sl-SI" dirty="0" smtClean="0"/>
              <a:t>predmeta </a:t>
            </a:r>
            <a:r>
              <a:rPr lang="sl-SI" dirty="0"/>
              <a:t>na podlagi vpliva </a:t>
            </a:r>
            <a:r>
              <a:rPr lang="sl-SI" dirty="0" smtClean="0"/>
              <a:t>gravitacijske</a:t>
            </a:r>
            <a:r>
              <a:rPr lang="en-US" dirty="0" err="1" smtClean="0"/>
              <a:t>ga</a:t>
            </a:r>
            <a:r>
              <a:rPr lang="sl-SI" dirty="0" smtClean="0"/>
              <a:t> </a:t>
            </a:r>
            <a:r>
              <a:rPr lang="sl-SI" dirty="0"/>
              <a:t>pospeška na </a:t>
            </a:r>
            <a:r>
              <a:rPr lang="sl-SI" dirty="0" smtClean="0"/>
              <a:t>ta predmet.</a:t>
            </a:r>
          </a:p>
          <a:p>
            <a:pPr marL="0" indent="0">
              <a:buNone/>
            </a:pPr>
            <a:r>
              <a:rPr lang="sl-SI" dirty="0" smtClean="0"/>
              <a:t>				</a:t>
            </a:r>
            <a:r>
              <a:rPr lang="en-US" sz="3200" b="1" dirty="0" smtClean="0"/>
              <a:t>F </a:t>
            </a:r>
            <a:r>
              <a:rPr lang="en-US" sz="3200" b="1" dirty="0"/>
              <a:t>= m </a:t>
            </a:r>
            <a:r>
              <a:rPr lang="sl-SI" sz="3200" b="1" dirty="0" smtClean="0"/>
              <a:t>·</a:t>
            </a:r>
            <a:r>
              <a:rPr lang="en-US" sz="3200" b="1" dirty="0" smtClean="0"/>
              <a:t> </a:t>
            </a:r>
            <a:r>
              <a:rPr lang="en-US" sz="3200" b="1" dirty="0"/>
              <a:t>g</a:t>
            </a:r>
          </a:p>
          <a:p>
            <a:endParaRPr lang="sl-SI" dirty="0"/>
          </a:p>
          <a:p>
            <a:r>
              <a:rPr lang="sl-SI" dirty="0" smtClean="0"/>
              <a:t>Teža </a:t>
            </a:r>
            <a:r>
              <a:rPr lang="en-US" dirty="0" smtClean="0"/>
              <a:t>(</a:t>
            </a:r>
            <a:r>
              <a:rPr lang="en-US" dirty="0"/>
              <a:t>F</a:t>
            </a:r>
            <a:r>
              <a:rPr lang="en-US" dirty="0" smtClean="0"/>
              <a:t>)</a:t>
            </a:r>
            <a:r>
              <a:rPr lang="sl-SI" dirty="0" smtClean="0"/>
              <a:t> je sila, ki jo merimo v </a:t>
            </a:r>
            <a:r>
              <a:rPr lang="sl-SI" dirty="0" err="1" smtClean="0"/>
              <a:t>newtonih</a:t>
            </a:r>
            <a:r>
              <a:rPr lang="sl-SI" dirty="0" smtClean="0"/>
              <a:t> [N</a:t>
            </a:r>
            <a:r>
              <a:rPr lang="en-US" dirty="0" smtClean="0"/>
              <a:t> = </a:t>
            </a:r>
            <a:r>
              <a:rPr lang="en-US" dirty="0" err="1" smtClean="0"/>
              <a:t>kg</a:t>
            </a:r>
            <a:r>
              <a:rPr lang="en-US" dirty="0" err="1" smtClean="0">
                <a:latin typeface="Arial" panose="020B0604020202020204" pitchFamily="34" charset="0"/>
              </a:rPr>
              <a:t>·m</a:t>
            </a:r>
            <a:r>
              <a:rPr lang="en-US" dirty="0" smtClean="0">
                <a:latin typeface="Arial" panose="020B0604020202020204" pitchFamily="34" charset="0"/>
              </a:rPr>
              <a:t>/s</a:t>
            </a:r>
            <a:r>
              <a:rPr lang="en-US" baseline="30000" dirty="0" smtClean="0">
                <a:latin typeface="Arial" panose="020B0604020202020204" pitchFamily="34" charset="0"/>
              </a:rPr>
              <a:t>2</a:t>
            </a:r>
            <a:r>
              <a:rPr lang="sl-SI" dirty="0" smtClean="0"/>
              <a:t>].</a:t>
            </a:r>
            <a:endParaRPr lang="en-US" dirty="0" smtClean="0"/>
          </a:p>
          <a:p>
            <a:r>
              <a:rPr lang="sl-SI" dirty="0" smtClean="0"/>
              <a:t>Masa (m) pa lastnost </a:t>
            </a:r>
            <a:r>
              <a:rPr lang="en-US" dirty="0" err="1" smtClean="0"/>
              <a:t>premeta</a:t>
            </a:r>
            <a:r>
              <a:rPr lang="sl-SI" dirty="0" smtClean="0"/>
              <a:t>, ki jo merimo v kilogramih [kg].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  <a:p>
            <a:r>
              <a:rPr lang="en-US" dirty="0" smtClean="0"/>
              <a:t>V </a:t>
            </a:r>
            <a:r>
              <a:rPr lang="en-US" dirty="0" err="1" smtClean="0"/>
              <a:t>splošni</a:t>
            </a:r>
            <a:r>
              <a:rPr lang="en-US" dirty="0" smtClean="0"/>
              <a:t> </a:t>
            </a:r>
            <a:r>
              <a:rPr lang="en-US" dirty="0" err="1" smtClean="0"/>
              <a:t>rabi</a:t>
            </a:r>
            <a:r>
              <a:rPr lang="en-US" dirty="0" smtClean="0"/>
              <a:t> se </a:t>
            </a:r>
            <a:r>
              <a:rPr lang="it-IT" dirty="0" err="1" smtClean="0"/>
              <a:t>besedi</a:t>
            </a:r>
            <a:r>
              <a:rPr lang="it-IT" dirty="0" smtClean="0"/>
              <a:t> </a:t>
            </a:r>
            <a:r>
              <a:rPr lang="it-IT" dirty="0" err="1"/>
              <a:t>masa</a:t>
            </a:r>
            <a:r>
              <a:rPr lang="it-IT" dirty="0"/>
              <a:t> in </a:t>
            </a:r>
            <a:r>
              <a:rPr lang="it-IT" dirty="0" err="1"/>
              <a:t>teža</a:t>
            </a:r>
            <a:r>
              <a:rPr lang="it-IT" dirty="0"/>
              <a:t> </a:t>
            </a:r>
            <a:r>
              <a:rPr lang="it-IT" dirty="0" err="1"/>
              <a:t>pogosto</a:t>
            </a:r>
            <a:r>
              <a:rPr lang="it-IT" dirty="0"/>
              <a:t> </a:t>
            </a:r>
            <a:r>
              <a:rPr lang="it-IT" dirty="0" err="1"/>
              <a:t>uporabljata</a:t>
            </a:r>
            <a:r>
              <a:rPr lang="it-IT" dirty="0"/>
              <a:t> </a:t>
            </a:r>
            <a:r>
              <a:rPr lang="it-IT" dirty="0" err="1"/>
              <a:t>kot</a:t>
            </a:r>
            <a:r>
              <a:rPr lang="it-IT" dirty="0"/>
              <a:t> </a:t>
            </a:r>
            <a:r>
              <a:rPr lang="it-IT" dirty="0" smtClean="0"/>
              <a:t>sinonima.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2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6221190" cy="677108"/>
          </a:xfrm>
        </p:spPr>
        <p:txBody>
          <a:bodyPr/>
          <a:lstStyle/>
          <a:p>
            <a:r>
              <a:rPr lang="sl-SI" dirty="0"/>
              <a:t>Sledljivost merjenja mase</a:t>
            </a:r>
            <a:endParaRPr lang="en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93" t="2120" r="12682" b="6504"/>
          <a:stretch/>
        </p:blipFill>
        <p:spPr>
          <a:xfrm>
            <a:off x="6501007" y="2238735"/>
            <a:ext cx="1999716" cy="24355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4" t="5748" r="14550"/>
          <a:stretch/>
        </p:blipFill>
        <p:spPr>
          <a:xfrm>
            <a:off x="4072177" y="2619325"/>
            <a:ext cx="1612730" cy="16472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538" y="2163792"/>
            <a:ext cx="1843978" cy="2570615"/>
          </a:xfrm>
          <a:prstGeom prst="rect">
            <a:avLst/>
          </a:prstGeom>
        </p:spPr>
      </p:pic>
      <p:pic>
        <p:nvPicPr>
          <p:cNvPr id="7" name="Picture 5" descr="Libela te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746" y="4553363"/>
            <a:ext cx="2903504" cy="21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851" y="1899208"/>
            <a:ext cx="1855724" cy="2437208"/>
          </a:xfrm>
          <a:prstGeom prst="rect">
            <a:avLst/>
          </a:prstGeom>
        </p:spPr>
      </p:pic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3495903" y="3419998"/>
            <a:ext cx="373781" cy="104775"/>
            <a:chOff x="834" y="2307"/>
            <a:chExt cx="485" cy="66"/>
          </a:xfrm>
        </p:grpSpPr>
        <p:sp>
          <p:nvSpPr>
            <p:cNvPr id="10" name="Freeform 76"/>
            <p:cNvSpPr>
              <a:spLocks/>
            </p:cNvSpPr>
            <p:nvPr/>
          </p:nvSpPr>
          <p:spPr bwMode="auto">
            <a:xfrm>
              <a:off x="834" y="2335"/>
              <a:ext cx="448" cy="10"/>
            </a:xfrm>
            <a:custGeom>
              <a:avLst/>
              <a:gdLst>
                <a:gd name="T0" fmla="*/ 448 w 448"/>
                <a:gd name="T1" fmla="*/ 5 h 10"/>
                <a:gd name="T2" fmla="*/ 448 w 448"/>
                <a:gd name="T3" fmla="*/ 0 h 10"/>
                <a:gd name="T4" fmla="*/ 0 w 448"/>
                <a:gd name="T5" fmla="*/ 0 h 10"/>
                <a:gd name="T6" fmla="*/ 0 w 448"/>
                <a:gd name="T7" fmla="*/ 10 h 10"/>
                <a:gd name="T8" fmla="*/ 448 w 448"/>
                <a:gd name="T9" fmla="*/ 10 h 10"/>
                <a:gd name="T10" fmla="*/ 448 w 44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8" h="10">
                  <a:moveTo>
                    <a:pt x="448" y="5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48" y="1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>
              <a:off x="1247" y="2307"/>
              <a:ext cx="72" cy="66"/>
            </a:xfrm>
            <a:custGeom>
              <a:avLst/>
              <a:gdLst>
                <a:gd name="T0" fmla="*/ 72 w 72"/>
                <a:gd name="T1" fmla="*/ 33 h 66"/>
                <a:gd name="T2" fmla="*/ 0 w 72"/>
                <a:gd name="T3" fmla="*/ 0 h 66"/>
                <a:gd name="T4" fmla="*/ 0 w 72"/>
                <a:gd name="T5" fmla="*/ 0 h 66"/>
                <a:gd name="T6" fmla="*/ 0 w 72"/>
                <a:gd name="T7" fmla="*/ 3 h 66"/>
                <a:gd name="T8" fmla="*/ 0 w 72"/>
                <a:gd name="T9" fmla="*/ 5 h 66"/>
                <a:gd name="T10" fmla="*/ 2 w 72"/>
                <a:gd name="T11" fmla="*/ 8 h 66"/>
                <a:gd name="T12" fmla="*/ 2 w 72"/>
                <a:gd name="T13" fmla="*/ 8 h 66"/>
                <a:gd name="T14" fmla="*/ 2 w 72"/>
                <a:gd name="T15" fmla="*/ 10 h 66"/>
                <a:gd name="T16" fmla="*/ 5 w 72"/>
                <a:gd name="T17" fmla="*/ 13 h 66"/>
                <a:gd name="T18" fmla="*/ 5 w 72"/>
                <a:gd name="T19" fmla="*/ 15 h 66"/>
                <a:gd name="T20" fmla="*/ 5 w 72"/>
                <a:gd name="T21" fmla="*/ 18 h 66"/>
                <a:gd name="T22" fmla="*/ 5 w 72"/>
                <a:gd name="T23" fmla="*/ 18 h 66"/>
                <a:gd name="T24" fmla="*/ 5 w 72"/>
                <a:gd name="T25" fmla="*/ 20 h 66"/>
                <a:gd name="T26" fmla="*/ 7 w 72"/>
                <a:gd name="T27" fmla="*/ 23 h 66"/>
                <a:gd name="T28" fmla="*/ 7 w 72"/>
                <a:gd name="T29" fmla="*/ 25 h 66"/>
                <a:gd name="T30" fmla="*/ 7 w 72"/>
                <a:gd name="T31" fmla="*/ 28 h 66"/>
                <a:gd name="T32" fmla="*/ 7 w 72"/>
                <a:gd name="T33" fmla="*/ 28 h 66"/>
                <a:gd name="T34" fmla="*/ 7 w 72"/>
                <a:gd name="T35" fmla="*/ 31 h 66"/>
                <a:gd name="T36" fmla="*/ 7 w 72"/>
                <a:gd name="T37" fmla="*/ 33 h 66"/>
                <a:gd name="T38" fmla="*/ 7 w 72"/>
                <a:gd name="T39" fmla="*/ 36 h 66"/>
                <a:gd name="T40" fmla="*/ 7 w 72"/>
                <a:gd name="T41" fmla="*/ 36 h 66"/>
                <a:gd name="T42" fmla="*/ 7 w 72"/>
                <a:gd name="T43" fmla="*/ 38 h 66"/>
                <a:gd name="T44" fmla="*/ 7 w 72"/>
                <a:gd name="T45" fmla="*/ 41 h 66"/>
                <a:gd name="T46" fmla="*/ 7 w 72"/>
                <a:gd name="T47" fmla="*/ 43 h 66"/>
                <a:gd name="T48" fmla="*/ 5 w 72"/>
                <a:gd name="T49" fmla="*/ 46 h 66"/>
                <a:gd name="T50" fmla="*/ 5 w 72"/>
                <a:gd name="T51" fmla="*/ 46 h 66"/>
                <a:gd name="T52" fmla="*/ 5 w 72"/>
                <a:gd name="T53" fmla="*/ 48 h 66"/>
                <a:gd name="T54" fmla="*/ 5 w 72"/>
                <a:gd name="T55" fmla="*/ 51 h 66"/>
                <a:gd name="T56" fmla="*/ 5 w 72"/>
                <a:gd name="T57" fmla="*/ 53 h 66"/>
                <a:gd name="T58" fmla="*/ 2 w 72"/>
                <a:gd name="T59" fmla="*/ 56 h 66"/>
                <a:gd name="T60" fmla="*/ 2 w 72"/>
                <a:gd name="T61" fmla="*/ 56 h 66"/>
                <a:gd name="T62" fmla="*/ 2 w 72"/>
                <a:gd name="T63" fmla="*/ 58 h 66"/>
                <a:gd name="T64" fmla="*/ 0 w 72"/>
                <a:gd name="T65" fmla="*/ 61 h 66"/>
                <a:gd name="T66" fmla="*/ 0 w 72"/>
                <a:gd name="T67" fmla="*/ 63 h 66"/>
                <a:gd name="T68" fmla="*/ 0 w 72"/>
                <a:gd name="T69" fmla="*/ 66 h 66"/>
                <a:gd name="T70" fmla="*/ 72 w 72"/>
                <a:gd name="T71" fmla="*/ 33 h 66"/>
                <a:gd name="T72" fmla="*/ 72 w 72"/>
                <a:gd name="T73" fmla="*/ 33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66">
                  <a:moveTo>
                    <a:pt x="72" y="3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5904277" y="3444899"/>
            <a:ext cx="373781" cy="104775"/>
            <a:chOff x="834" y="2307"/>
            <a:chExt cx="485" cy="66"/>
          </a:xfrm>
        </p:grpSpPr>
        <p:sp>
          <p:nvSpPr>
            <p:cNvPr id="13" name="Freeform 76"/>
            <p:cNvSpPr>
              <a:spLocks/>
            </p:cNvSpPr>
            <p:nvPr/>
          </p:nvSpPr>
          <p:spPr bwMode="auto">
            <a:xfrm>
              <a:off x="834" y="2335"/>
              <a:ext cx="448" cy="10"/>
            </a:xfrm>
            <a:custGeom>
              <a:avLst/>
              <a:gdLst>
                <a:gd name="T0" fmla="*/ 448 w 448"/>
                <a:gd name="T1" fmla="*/ 5 h 10"/>
                <a:gd name="T2" fmla="*/ 448 w 448"/>
                <a:gd name="T3" fmla="*/ 0 h 10"/>
                <a:gd name="T4" fmla="*/ 0 w 448"/>
                <a:gd name="T5" fmla="*/ 0 h 10"/>
                <a:gd name="T6" fmla="*/ 0 w 448"/>
                <a:gd name="T7" fmla="*/ 10 h 10"/>
                <a:gd name="T8" fmla="*/ 448 w 448"/>
                <a:gd name="T9" fmla="*/ 10 h 10"/>
                <a:gd name="T10" fmla="*/ 448 w 44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8" h="10">
                  <a:moveTo>
                    <a:pt x="448" y="5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48" y="1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77"/>
            <p:cNvSpPr>
              <a:spLocks/>
            </p:cNvSpPr>
            <p:nvPr/>
          </p:nvSpPr>
          <p:spPr bwMode="auto">
            <a:xfrm>
              <a:off x="1247" y="2307"/>
              <a:ext cx="72" cy="66"/>
            </a:xfrm>
            <a:custGeom>
              <a:avLst/>
              <a:gdLst>
                <a:gd name="T0" fmla="*/ 72 w 72"/>
                <a:gd name="T1" fmla="*/ 33 h 66"/>
                <a:gd name="T2" fmla="*/ 0 w 72"/>
                <a:gd name="T3" fmla="*/ 0 h 66"/>
                <a:gd name="T4" fmla="*/ 0 w 72"/>
                <a:gd name="T5" fmla="*/ 0 h 66"/>
                <a:gd name="T6" fmla="*/ 0 w 72"/>
                <a:gd name="T7" fmla="*/ 3 h 66"/>
                <a:gd name="T8" fmla="*/ 0 w 72"/>
                <a:gd name="T9" fmla="*/ 5 h 66"/>
                <a:gd name="T10" fmla="*/ 2 w 72"/>
                <a:gd name="T11" fmla="*/ 8 h 66"/>
                <a:gd name="T12" fmla="*/ 2 w 72"/>
                <a:gd name="T13" fmla="*/ 8 h 66"/>
                <a:gd name="T14" fmla="*/ 2 w 72"/>
                <a:gd name="T15" fmla="*/ 10 h 66"/>
                <a:gd name="T16" fmla="*/ 5 w 72"/>
                <a:gd name="T17" fmla="*/ 13 h 66"/>
                <a:gd name="T18" fmla="*/ 5 w 72"/>
                <a:gd name="T19" fmla="*/ 15 h 66"/>
                <a:gd name="T20" fmla="*/ 5 w 72"/>
                <a:gd name="T21" fmla="*/ 18 h 66"/>
                <a:gd name="T22" fmla="*/ 5 w 72"/>
                <a:gd name="T23" fmla="*/ 18 h 66"/>
                <a:gd name="T24" fmla="*/ 5 w 72"/>
                <a:gd name="T25" fmla="*/ 20 h 66"/>
                <a:gd name="T26" fmla="*/ 7 w 72"/>
                <a:gd name="T27" fmla="*/ 23 h 66"/>
                <a:gd name="T28" fmla="*/ 7 w 72"/>
                <a:gd name="T29" fmla="*/ 25 h 66"/>
                <a:gd name="T30" fmla="*/ 7 w 72"/>
                <a:gd name="T31" fmla="*/ 28 h 66"/>
                <a:gd name="T32" fmla="*/ 7 w 72"/>
                <a:gd name="T33" fmla="*/ 28 h 66"/>
                <a:gd name="T34" fmla="*/ 7 w 72"/>
                <a:gd name="T35" fmla="*/ 31 h 66"/>
                <a:gd name="T36" fmla="*/ 7 w 72"/>
                <a:gd name="T37" fmla="*/ 33 h 66"/>
                <a:gd name="T38" fmla="*/ 7 w 72"/>
                <a:gd name="T39" fmla="*/ 36 h 66"/>
                <a:gd name="T40" fmla="*/ 7 w 72"/>
                <a:gd name="T41" fmla="*/ 36 h 66"/>
                <a:gd name="T42" fmla="*/ 7 w 72"/>
                <a:gd name="T43" fmla="*/ 38 h 66"/>
                <a:gd name="T44" fmla="*/ 7 w 72"/>
                <a:gd name="T45" fmla="*/ 41 h 66"/>
                <a:gd name="T46" fmla="*/ 7 w 72"/>
                <a:gd name="T47" fmla="*/ 43 h 66"/>
                <a:gd name="T48" fmla="*/ 5 w 72"/>
                <a:gd name="T49" fmla="*/ 46 h 66"/>
                <a:gd name="T50" fmla="*/ 5 w 72"/>
                <a:gd name="T51" fmla="*/ 46 h 66"/>
                <a:gd name="T52" fmla="*/ 5 w 72"/>
                <a:gd name="T53" fmla="*/ 48 h 66"/>
                <a:gd name="T54" fmla="*/ 5 w 72"/>
                <a:gd name="T55" fmla="*/ 51 h 66"/>
                <a:gd name="T56" fmla="*/ 5 w 72"/>
                <a:gd name="T57" fmla="*/ 53 h 66"/>
                <a:gd name="T58" fmla="*/ 2 w 72"/>
                <a:gd name="T59" fmla="*/ 56 h 66"/>
                <a:gd name="T60" fmla="*/ 2 w 72"/>
                <a:gd name="T61" fmla="*/ 56 h 66"/>
                <a:gd name="T62" fmla="*/ 2 w 72"/>
                <a:gd name="T63" fmla="*/ 58 h 66"/>
                <a:gd name="T64" fmla="*/ 0 w 72"/>
                <a:gd name="T65" fmla="*/ 61 h 66"/>
                <a:gd name="T66" fmla="*/ 0 w 72"/>
                <a:gd name="T67" fmla="*/ 63 h 66"/>
                <a:gd name="T68" fmla="*/ 0 w 72"/>
                <a:gd name="T69" fmla="*/ 66 h 66"/>
                <a:gd name="T70" fmla="*/ 72 w 72"/>
                <a:gd name="T71" fmla="*/ 33 h 66"/>
                <a:gd name="T72" fmla="*/ 72 w 72"/>
                <a:gd name="T73" fmla="*/ 33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66">
                  <a:moveTo>
                    <a:pt x="72" y="3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8723647" y="3206561"/>
            <a:ext cx="373781" cy="104775"/>
            <a:chOff x="834" y="2307"/>
            <a:chExt cx="485" cy="66"/>
          </a:xfrm>
        </p:grpSpPr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834" y="2335"/>
              <a:ext cx="448" cy="10"/>
            </a:xfrm>
            <a:custGeom>
              <a:avLst/>
              <a:gdLst>
                <a:gd name="T0" fmla="*/ 448 w 448"/>
                <a:gd name="T1" fmla="*/ 5 h 10"/>
                <a:gd name="T2" fmla="*/ 448 w 448"/>
                <a:gd name="T3" fmla="*/ 0 h 10"/>
                <a:gd name="T4" fmla="*/ 0 w 448"/>
                <a:gd name="T5" fmla="*/ 0 h 10"/>
                <a:gd name="T6" fmla="*/ 0 w 448"/>
                <a:gd name="T7" fmla="*/ 10 h 10"/>
                <a:gd name="T8" fmla="*/ 448 w 448"/>
                <a:gd name="T9" fmla="*/ 10 h 10"/>
                <a:gd name="T10" fmla="*/ 448 w 44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8" h="10">
                  <a:moveTo>
                    <a:pt x="448" y="5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48" y="1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1247" y="2307"/>
              <a:ext cx="72" cy="66"/>
            </a:xfrm>
            <a:custGeom>
              <a:avLst/>
              <a:gdLst>
                <a:gd name="T0" fmla="*/ 72 w 72"/>
                <a:gd name="T1" fmla="*/ 33 h 66"/>
                <a:gd name="T2" fmla="*/ 0 w 72"/>
                <a:gd name="T3" fmla="*/ 0 h 66"/>
                <a:gd name="T4" fmla="*/ 0 w 72"/>
                <a:gd name="T5" fmla="*/ 0 h 66"/>
                <a:gd name="T6" fmla="*/ 0 w 72"/>
                <a:gd name="T7" fmla="*/ 3 h 66"/>
                <a:gd name="T8" fmla="*/ 0 w 72"/>
                <a:gd name="T9" fmla="*/ 5 h 66"/>
                <a:gd name="T10" fmla="*/ 2 w 72"/>
                <a:gd name="T11" fmla="*/ 8 h 66"/>
                <a:gd name="T12" fmla="*/ 2 w 72"/>
                <a:gd name="T13" fmla="*/ 8 h 66"/>
                <a:gd name="T14" fmla="*/ 2 w 72"/>
                <a:gd name="T15" fmla="*/ 10 h 66"/>
                <a:gd name="T16" fmla="*/ 5 w 72"/>
                <a:gd name="T17" fmla="*/ 13 h 66"/>
                <a:gd name="T18" fmla="*/ 5 w 72"/>
                <a:gd name="T19" fmla="*/ 15 h 66"/>
                <a:gd name="T20" fmla="*/ 5 w 72"/>
                <a:gd name="T21" fmla="*/ 18 h 66"/>
                <a:gd name="T22" fmla="*/ 5 w 72"/>
                <a:gd name="T23" fmla="*/ 18 h 66"/>
                <a:gd name="T24" fmla="*/ 5 w 72"/>
                <a:gd name="T25" fmla="*/ 20 h 66"/>
                <a:gd name="T26" fmla="*/ 7 w 72"/>
                <a:gd name="T27" fmla="*/ 23 h 66"/>
                <a:gd name="T28" fmla="*/ 7 w 72"/>
                <a:gd name="T29" fmla="*/ 25 h 66"/>
                <a:gd name="T30" fmla="*/ 7 w 72"/>
                <a:gd name="T31" fmla="*/ 28 h 66"/>
                <a:gd name="T32" fmla="*/ 7 w 72"/>
                <a:gd name="T33" fmla="*/ 28 h 66"/>
                <a:gd name="T34" fmla="*/ 7 w 72"/>
                <a:gd name="T35" fmla="*/ 31 h 66"/>
                <a:gd name="T36" fmla="*/ 7 w 72"/>
                <a:gd name="T37" fmla="*/ 33 h 66"/>
                <a:gd name="T38" fmla="*/ 7 w 72"/>
                <a:gd name="T39" fmla="*/ 36 h 66"/>
                <a:gd name="T40" fmla="*/ 7 w 72"/>
                <a:gd name="T41" fmla="*/ 36 h 66"/>
                <a:gd name="T42" fmla="*/ 7 w 72"/>
                <a:gd name="T43" fmla="*/ 38 h 66"/>
                <a:gd name="T44" fmla="*/ 7 w 72"/>
                <a:gd name="T45" fmla="*/ 41 h 66"/>
                <a:gd name="T46" fmla="*/ 7 w 72"/>
                <a:gd name="T47" fmla="*/ 43 h 66"/>
                <a:gd name="T48" fmla="*/ 5 w 72"/>
                <a:gd name="T49" fmla="*/ 46 h 66"/>
                <a:gd name="T50" fmla="*/ 5 w 72"/>
                <a:gd name="T51" fmla="*/ 46 h 66"/>
                <a:gd name="T52" fmla="*/ 5 w 72"/>
                <a:gd name="T53" fmla="*/ 48 h 66"/>
                <a:gd name="T54" fmla="*/ 5 w 72"/>
                <a:gd name="T55" fmla="*/ 51 h 66"/>
                <a:gd name="T56" fmla="*/ 5 w 72"/>
                <a:gd name="T57" fmla="*/ 53 h 66"/>
                <a:gd name="T58" fmla="*/ 2 w 72"/>
                <a:gd name="T59" fmla="*/ 56 h 66"/>
                <a:gd name="T60" fmla="*/ 2 w 72"/>
                <a:gd name="T61" fmla="*/ 56 h 66"/>
                <a:gd name="T62" fmla="*/ 2 w 72"/>
                <a:gd name="T63" fmla="*/ 58 h 66"/>
                <a:gd name="T64" fmla="*/ 0 w 72"/>
                <a:gd name="T65" fmla="*/ 61 h 66"/>
                <a:gd name="T66" fmla="*/ 0 w 72"/>
                <a:gd name="T67" fmla="*/ 63 h 66"/>
                <a:gd name="T68" fmla="*/ 0 w 72"/>
                <a:gd name="T69" fmla="*/ 66 h 66"/>
                <a:gd name="T70" fmla="*/ 72 w 72"/>
                <a:gd name="T71" fmla="*/ 33 h 66"/>
                <a:gd name="T72" fmla="*/ 72 w 72"/>
                <a:gd name="T73" fmla="*/ 33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66">
                  <a:moveTo>
                    <a:pt x="72" y="3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1331754">
            <a:off x="8506666" y="4801127"/>
            <a:ext cx="373781" cy="104775"/>
            <a:chOff x="834" y="2307"/>
            <a:chExt cx="485" cy="66"/>
          </a:xfrm>
        </p:grpSpPr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834" y="2335"/>
              <a:ext cx="448" cy="10"/>
            </a:xfrm>
            <a:custGeom>
              <a:avLst/>
              <a:gdLst>
                <a:gd name="T0" fmla="*/ 448 w 448"/>
                <a:gd name="T1" fmla="*/ 5 h 10"/>
                <a:gd name="T2" fmla="*/ 448 w 448"/>
                <a:gd name="T3" fmla="*/ 0 h 10"/>
                <a:gd name="T4" fmla="*/ 0 w 448"/>
                <a:gd name="T5" fmla="*/ 0 h 10"/>
                <a:gd name="T6" fmla="*/ 0 w 448"/>
                <a:gd name="T7" fmla="*/ 10 h 10"/>
                <a:gd name="T8" fmla="*/ 448 w 448"/>
                <a:gd name="T9" fmla="*/ 10 h 10"/>
                <a:gd name="T10" fmla="*/ 448 w 44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8" h="10">
                  <a:moveTo>
                    <a:pt x="448" y="5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48" y="1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247" y="2307"/>
              <a:ext cx="72" cy="66"/>
            </a:xfrm>
            <a:custGeom>
              <a:avLst/>
              <a:gdLst>
                <a:gd name="T0" fmla="*/ 72 w 72"/>
                <a:gd name="T1" fmla="*/ 33 h 66"/>
                <a:gd name="T2" fmla="*/ 0 w 72"/>
                <a:gd name="T3" fmla="*/ 0 h 66"/>
                <a:gd name="T4" fmla="*/ 0 w 72"/>
                <a:gd name="T5" fmla="*/ 0 h 66"/>
                <a:gd name="T6" fmla="*/ 0 w 72"/>
                <a:gd name="T7" fmla="*/ 3 h 66"/>
                <a:gd name="T8" fmla="*/ 0 w 72"/>
                <a:gd name="T9" fmla="*/ 5 h 66"/>
                <a:gd name="T10" fmla="*/ 2 w 72"/>
                <a:gd name="T11" fmla="*/ 8 h 66"/>
                <a:gd name="T12" fmla="*/ 2 w 72"/>
                <a:gd name="T13" fmla="*/ 8 h 66"/>
                <a:gd name="T14" fmla="*/ 2 w 72"/>
                <a:gd name="T15" fmla="*/ 10 h 66"/>
                <a:gd name="T16" fmla="*/ 5 w 72"/>
                <a:gd name="T17" fmla="*/ 13 h 66"/>
                <a:gd name="T18" fmla="*/ 5 w 72"/>
                <a:gd name="T19" fmla="*/ 15 h 66"/>
                <a:gd name="T20" fmla="*/ 5 w 72"/>
                <a:gd name="T21" fmla="*/ 18 h 66"/>
                <a:gd name="T22" fmla="*/ 5 w 72"/>
                <a:gd name="T23" fmla="*/ 18 h 66"/>
                <a:gd name="T24" fmla="*/ 5 w 72"/>
                <a:gd name="T25" fmla="*/ 20 h 66"/>
                <a:gd name="T26" fmla="*/ 7 w 72"/>
                <a:gd name="T27" fmla="*/ 23 h 66"/>
                <a:gd name="T28" fmla="*/ 7 w 72"/>
                <a:gd name="T29" fmla="*/ 25 h 66"/>
                <a:gd name="T30" fmla="*/ 7 w 72"/>
                <a:gd name="T31" fmla="*/ 28 h 66"/>
                <a:gd name="T32" fmla="*/ 7 w 72"/>
                <a:gd name="T33" fmla="*/ 28 h 66"/>
                <a:gd name="T34" fmla="*/ 7 w 72"/>
                <a:gd name="T35" fmla="*/ 31 h 66"/>
                <a:gd name="T36" fmla="*/ 7 w 72"/>
                <a:gd name="T37" fmla="*/ 33 h 66"/>
                <a:gd name="T38" fmla="*/ 7 w 72"/>
                <a:gd name="T39" fmla="*/ 36 h 66"/>
                <a:gd name="T40" fmla="*/ 7 w 72"/>
                <a:gd name="T41" fmla="*/ 36 h 66"/>
                <a:gd name="T42" fmla="*/ 7 w 72"/>
                <a:gd name="T43" fmla="*/ 38 h 66"/>
                <a:gd name="T44" fmla="*/ 7 w 72"/>
                <a:gd name="T45" fmla="*/ 41 h 66"/>
                <a:gd name="T46" fmla="*/ 7 w 72"/>
                <a:gd name="T47" fmla="*/ 43 h 66"/>
                <a:gd name="T48" fmla="*/ 5 w 72"/>
                <a:gd name="T49" fmla="*/ 46 h 66"/>
                <a:gd name="T50" fmla="*/ 5 w 72"/>
                <a:gd name="T51" fmla="*/ 46 h 66"/>
                <a:gd name="T52" fmla="*/ 5 w 72"/>
                <a:gd name="T53" fmla="*/ 48 h 66"/>
                <a:gd name="T54" fmla="*/ 5 w 72"/>
                <a:gd name="T55" fmla="*/ 51 h 66"/>
                <a:gd name="T56" fmla="*/ 5 w 72"/>
                <a:gd name="T57" fmla="*/ 53 h 66"/>
                <a:gd name="T58" fmla="*/ 2 w 72"/>
                <a:gd name="T59" fmla="*/ 56 h 66"/>
                <a:gd name="T60" fmla="*/ 2 w 72"/>
                <a:gd name="T61" fmla="*/ 56 h 66"/>
                <a:gd name="T62" fmla="*/ 2 w 72"/>
                <a:gd name="T63" fmla="*/ 58 h 66"/>
                <a:gd name="T64" fmla="*/ 0 w 72"/>
                <a:gd name="T65" fmla="*/ 61 h 66"/>
                <a:gd name="T66" fmla="*/ 0 w 72"/>
                <a:gd name="T67" fmla="*/ 63 h 66"/>
                <a:gd name="T68" fmla="*/ 0 w 72"/>
                <a:gd name="T69" fmla="*/ 66 h 66"/>
                <a:gd name="T70" fmla="*/ 72 w 72"/>
                <a:gd name="T71" fmla="*/ 33 h 66"/>
                <a:gd name="T72" fmla="*/ 72 w 72"/>
                <a:gd name="T73" fmla="*/ 33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66">
                  <a:moveTo>
                    <a:pt x="72" y="3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" name="Rectangle 69"/>
          <p:cNvSpPr>
            <a:spLocks noChangeArrowheads="1"/>
          </p:cNvSpPr>
          <p:nvPr/>
        </p:nvSpPr>
        <p:spPr bwMode="auto">
          <a:xfrm>
            <a:off x="1295400" y="5096621"/>
            <a:ext cx="2404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(bivši) </a:t>
            </a:r>
          </a:p>
          <a:p>
            <a:pPr algn="ctr"/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mednarodni prototip </a:t>
            </a:r>
          </a:p>
          <a:p>
            <a:pPr algn="ctr"/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1 </a:t>
            </a:r>
            <a:r>
              <a:rPr lang="sl-SI" altLang="sl-SI" sz="2000" dirty="0">
                <a:solidFill>
                  <a:srgbClr val="3E7C94"/>
                </a:solidFill>
                <a:latin typeface="Republika" panose="02000506040000020004" pitchFamily="2" charset="-18"/>
              </a:rPr>
              <a:t>kg </a:t>
            </a:r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 </a:t>
            </a:r>
            <a:r>
              <a:rPr lang="sl-SI" altLang="sl-SI" sz="2000" dirty="0" err="1" smtClean="0">
                <a:solidFill>
                  <a:srgbClr val="3E7C94"/>
                </a:solidFill>
                <a:latin typeface="Republika" panose="02000506040000020004" pitchFamily="2" charset="-18"/>
              </a:rPr>
              <a:t>Pt</a:t>
            </a:r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-Ir</a:t>
            </a:r>
            <a:endParaRPr lang="sl-SI" altLang="sl-SI" sz="2000" dirty="0">
              <a:solidFill>
                <a:srgbClr val="3E7C94"/>
              </a:solidFill>
              <a:latin typeface="Republika" panose="02000506040000020004" pitchFamily="2" charset="-18"/>
            </a:endParaRPr>
          </a:p>
        </p:txBody>
      </p:sp>
      <p:sp>
        <p:nvSpPr>
          <p:cNvPr id="22" name="Rectangle 99"/>
          <p:cNvSpPr>
            <a:spLocks noChangeArrowheads="1"/>
          </p:cNvSpPr>
          <p:nvPr/>
        </p:nvSpPr>
        <p:spPr bwMode="auto">
          <a:xfrm>
            <a:off x="3620872" y="5096621"/>
            <a:ext cx="2657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slovenski nacionalni etalon</a:t>
            </a:r>
            <a:endParaRPr lang="sl-SI" altLang="sl-SI" sz="2000" dirty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algn="ctr"/>
            <a:r>
              <a:rPr lang="sl-SI" altLang="sl-SI" sz="2000" dirty="0">
                <a:solidFill>
                  <a:srgbClr val="3E7C94"/>
                </a:solidFill>
                <a:latin typeface="Republika" panose="02000506040000020004" pitchFamily="2" charset="-18"/>
              </a:rPr>
              <a:t>1 </a:t>
            </a:r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kg nerjaveče jeklo</a:t>
            </a:r>
            <a:endParaRPr lang="sl-SI" altLang="sl-SI" sz="2000" b="1" dirty="0">
              <a:solidFill>
                <a:srgbClr val="3E7C94"/>
              </a:solidFill>
              <a:latin typeface="Republika" panose="02000506040000020004" pitchFamily="2" charset="-18"/>
            </a:endParaRPr>
          </a:p>
        </p:txBody>
      </p:sp>
      <p:sp>
        <p:nvSpPr>
          <p:cNvPr id="23" name="Rectangle 99"/>
          <p:cNvSpPr>
            <a:spLocks noChangeArrowheads="1"/>
          </p:cNvSpPr>
          <p:nvPr/>
        </p:nvSpPr>
        <p:spPr bwMode="auto">
          <a:xfrm>
            <a:off x="6187997" y="5167858"/>
            <a:ext cx="26571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set r</a:t>
            </a:r>
            <a:r>
              <a:rPr lang="sl-SI" altLang="sl-SI" sz="2000" dirty="0" err="1" smtClean="0">
                <a:solidFill>
                  <a:srgbClr val="3E7C94"/>
                </a:solidFill>
                <a:latin typeface="Republika" panose="02000506040000020004" pitchFamily="2" charset="-18"/>
              </a:rPr>
              <a:t>eferenčni</a:t>
            </a:r>
            <a:r>
              <a:rPr lang="en-US" altLang="sl-SI" sz="2000" dirty="0">
                <a:solidFill>
                  <a:srgbClr val="3E7C94"/>
                </a:solidFill>
                <a:latin typeface="Republika" panose="02000506040000020004" pitchFamily="2" charset="-18"/>
              </a:rPr>
              <a:t>h</a:t>
            </a:r>
            <a:endParaRPr lang="sl-SI" altLang="sl-SI" sz="2000" dirty="0" smtClean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algn="ctr"/>
            <a:r>
              <a:rPr lang="sl-SI" altLang="sl-SI" sz="20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etalonov</a:t>
            </a:r>
            <a:endParaRPr lang="sl-SI" altLang="sl-SI" sz="2000" dirty="0">
              <a:solidFill>
                <a:srgbClr val="3E7C94"/>
              </a:solidFill>
              <a:latin typeface="Republika" panose="02000506040000020004" pitchFamily="2" charset="-18"/>
            </a:endParaRP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20791"/>
            <a:ext cx="1237209" cy="1237209"/>
          </a:xfrm>
          <a:prstGeom prst="rect">
            <a:avLst/>
          </a:prstGeom>
        </p:spPr>
      </p:pic>
      <p:sp>
        <p:nvSpPr>
          <p:cNvPr id="30" name="Pravokotnik 29"/>
          <p:cNvSpPr/>
          <p:nvPr/>
        </p:nvSpPr>
        <p:spPr>
          <a:xfrm>
            <a:off x="27502" y="1486817"/>
            <a:ext cx="738664" cy="360932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dirty="0" smtClean="0">
                <a:solidFill>
                  <a:srgbClr val="3E7C94"/>
                </a:solidFill>
              </a:rPr>
              <a:t>Planckova konstanta</a:t>
            </a:r>
          </a:p>
          <a:p>
            <a:pPr algn="ctr"/>
            <a:r>
              <a:rPr lang="pt-BR" dirty="0" smtClean="0">
                <a:solidFill>
                  <a:srgbClr val="3E7C94"/>
                </a:solidFill>
              </a:rPr>
              <a:t>h </a:t>
            </a:r>
            <a:r>
              <a:rPr lang="pt-BR" dirty="0">
                <a:solidFill>
                  <a:srgbClr val="3E7C94"/>
                </a:solidFill>
              </a:rPr>
              <a:t>= 6.626 070 15 x 10</a:t>
            </a:r>
            <a:r>
              <a:rPr lang="pt-BR" baseline="30000" dirty="0">
                <a:solidFill>
                  <a:srgbClr val="3E7C94"/>
                </a:solidFill>
              </a:rPr>
              <a:t>–34</a:t>
            </a:r>
            <a:r>
              <a:rPr lang="pt-BR" dirty="0">
                <a:solidFill>
                  <a:srgbClr val="3E7C94"/>
                </a:solidFill>
              </a:rPr>
              <a:t> </a:t>
            </a:r>
            <a:r>
              <a:rPr lang="pt-BR" b="1" dirty="0">
                <a:solidFill>
                  <a:srgbClr val="3E7C94"/>
                </a:solidFill>
              </a:rPr>
              <a:t>kg</a:t>
            </a:r>
            <a:r>
              <a:rPr lang="pt-BR" dirty="0">
                <a:solidFill>
                  <a:srgbClr val="3E7C94"/>
                </a:solidFill>
              </a:rPr>
              <a:t> m</a:t>
            </a:r>
            <a:r>
              <a:rPr lang="pt-BR" baseline="30000" dirty="0">
                <a:solidFill>
                  <a:srgbClr val="3E7C94"/>
                </a:solidFill>
              </a:rPr>
              <a:t>2</a:t>
            </a:r>
            <a:r>
              <a:rPr lang="pt-BR" dirty="0">
                <a:solidFill>
                  <a:srgbClr val="3E7C94"/>
                </a:solidFill>
              </a:rPr>
              <a:t> s</a:t>
            </a:r>
            <a:r>
              <a:rPr lang="pt-BR" baseline="30000" dirty="0">
                <a:solidFill>
                  <a:srgbClr val="3E7C94"/>
                </a:solidFill>
              </a:rPr>
              <a:t>–1</a:t>
            </a:r>
            <a:endParaRPr lang="sl-SI" baseline="30000" dirty="0">
              <a:solidFill>
                <a:srgbClr val="3E7C94"/>
              </a:solidFill>
            </a:endParaRPr>
          </a:p>
        </p:txBody>
      </p:sp>
      <p:grpSp>
        <p:nvGrpSpPr>
          <p:cNvPr id="31" name="Group 75"/>
          <p:cNvGrpSpPr>
            <a:grpSpLocks/>
          </p:cNvGrpSpPr>
          <p:nvPr/>
        </p:nvGrpSpPr>
        <p:grpSpPr bwMode="auto">
          <a:xfrm>
            <a:off x="918917" y="3400449"/>
            <a:ext cx="373781" cy="104775"/>
            <a:chOff x="834" y="2307"/>
            <a:chExt cx="485" cy="66"/>
          </a:xfrm>
        </p:grpSpPr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834" y="2335"/>
              <a:ext cx="448" cy="10"/>
            </a:xfrm>
            <a:custGeom>
              <a:avLst/>
              <a:gdLst>
                <a:gd name="T0" fmla="*/ 448 w 448"/>
                <a:gd name="T1" fmla="*/ 5 h 10"/>
                <a:gd name="T2" fmla="*/ 448 w 448"/>
                <a:gd name="T3" fmla="*/ 0 h 10"/>
                <a:gd name="T4" fmla="*/ 0 w 448"/>
                <a:gd name="T5" fmla="*/ 0 h 10"/>
                <a:gd name="T6" fmla="*/ 0 w 448"/>
                <a:gd name="T7" fmla="*/ 10 h 10"/>
                <a:gd name="T8" fmla="*/ 448 w 448"/>
                <a:gd name="T9" fmla="*/ 10 h 10"/>
                <a:gd name="T10" fmla="*/ 448 w 44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8" h="10">
                  <a:moveTo>
                    <a:pt x="448" y="5"/>
                  </a:moveTo>
                  <a:lnTo>
                    <a:pt x="44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48" y="1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1247" y="2307"/>
              <a:ext cx="72" cy="66"/>
            </a:xfrm>
            <a:custGeom>
              <a:avLst/>
              <a:gdLst>
                <a:gd name="T0" fmla="*/ 72 w 72"/>
                <a:gd name="T1" fmla="*/ 33 h 66"/>
                <a:gd name="T2" fmla="*/ 0 w 72"/>
                <a:gd name="T3" fmla="*/ 0 h 66"/>
                <a:gd name="T4" fmla="*/ 0 w 72"/>
                <a:gd name="T5" fmla="*/ 0 h 66"/>
                <a:gd name="T6" fmla="*/ 0 w 72"/>
                <a:gd name="T7" fmla="*/ 3 h 66"/>
                <a:gd name="T8" fmla="*/ 0 w 72"/>
                <a:gd name="T9" fmla="*/ 5 h 66"/>
                <a:gd name="T10" fmla="*/ 2 w 72"/>
                <a:gd name="T11" fmla="*/ 8 h 66"/>
                <a:gd name="T12" fmla="*/ 2 w 72"/>
                <a:gd name="T13" fmla="*/ 8 h 66"/>
                <a:gd name="T14" fmla="*/ 2 w 72"/>
                <a:gd name="T15" fmla="*/ 10 h 66"/>
                <a:gd name="T16" fmla="*/ 5 w 72"/>
                <a:gd name="T17" fmla="*/ 13 h 66"/>
                <a:gd name="T18" fmla="*/ 5 w 72"/>
                <a:gd name="T19" fmla="*/ 15 h 66"/>
                <a:gd name="T20" fmla="*/ 5 w 72"/>
                <a:gd name="T21" fmla="*/ 18 h 66"/>
                <a:gd name="T22" fmla="*/ 5 w 72"/>
                <a:gd name="T23" fmla="*/ 18 h 66"/>
                <a:gd name="T24" fmla="*/ 5 w 72"/>
                <a:gd name="T25" fmla="*/ 20 h 66"/>
                <a:gd name="T26" fmla="*/ 7 w 72"/>
                <a:gd name="T27" fmla="*/ 23 h 66"/>
                <a:gd name="T28" fmla="*/ 7 w 72"/>
                <a:gd name="T29" fmla="*/ 25 h 66"/>
                <a:gd name="T30" fmla="*/ 7 w 72"/>
                <a:gd name="T31" fmla="*/ 28 h 66"/>
                <a:gd name="T32" fmla="*/ 7 w 72"/>
                <a:gd name="T33" fmla="*/ 28 h 66"/>
                <a:gd name="T34" fmla="*/ 7 w 72"/>
                <a:gd name="T35" fmla="*/ 31 h 66"/>
                <a:gd name="T36" fmla="*/ 7 w 72"/>
                <a:gd name="T37" fmla="*/ 33 h 66"/>
                <a:gd name="T38" fmla="*/ 7 w 72"/>
                <a:gd name="T39" fmla="*/ 36 h 66"/>
                <a:gd name="T40" fmla="*/ 7 w 72"/>
                <a:gd name="T41" fmla="*/ 36 h 66"/>
                <a:gd name="T42" fmla="*/ 7 w 72"/>
                <a:gd name="T43" fmla="*/ 38 h 66"/>
                <a:gd name="T44" fmla="*/ 7 w 72"/>
                <a:gd name="T45" fmla="*/ 41 h 66"/>
                <a:gd name="T46" fmla="*/ 7 w 72"/>
                <a:gd name="T47" fmla="*/ 43 h 66"/>
                <a:gd name="T48" fmla="*/ 5 w 72"/>
                <a:gd name="T49" fmla="*/ 46 h 66"/>
                <a:gd name="T50" fmla="*/ 5 w 72"/>
                <a:gd name="T51" fmla="*/ 46 h 66"/>
                <a:gd name="T52" fmla="*/ 5 w 72"/>
                <a:gd name="T53" fmla="*/ 48 h 66"/>
                <a:gd name="T54" fmla="*/ 5 w 72"/>
                <a:gd name="T55" fmla="*/ 51 h 66"/>
                <a:gd name="T56" fmla="*/ 5 w 72"/>
                <a:gd name="T57" fmla="*/ 53 h 66"/>
                <a:gd name="T58" fmla="*/ 2 w 72"/>
                <a:gd name="T59" fmla="*/ 56 h 66"/>
                <a:gd name="T60" fmla="*/ 2 w 72"/>
                <a:gd name="T61" fmla="*/ 56 h 66"/>
                <a:gd name="T62" fmla="*/ 2 w 72"/>
                <a:gd name="T63" fmla="*/ 58 h 66"/>
                <a:gd name="T64" fmla="*/ 0 w 72"/>
                <a:gd name="T65" fmla="*/ 61 h 66"/>
                <a:gd name="T66" fmla="*/ 0 w 72"/>
                <a:gd name="T67" fmla="*/ 63 h 66"/>
                <a:gd name="T68" fmla="*/ 0 w 72"/>
                <a:gd name="T69" fmla="*/ 66 h 66"/>
                <a:gd name="T70" fmla="*/ 72 w 72"/>
                <a:gd name="T71" fmla="*/ 33 h 66"/>
                <a:gd name="T72" fmla="*/ 72 w 72"/>
                <a:gd name="T73" fmla="*/ 33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66">
                  <a:moveTo>
                    <a:pt x="72" y="3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7525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5588005" cy="677108"/>
          </a:xfrm>
        </p:spPr>
        <p:txBody>
          <a:bodyPr/>
          <a:lstStyle/>
          <a:p>
            <a:r>
              <a:rPr lang="sl-SI" dirty="0" err="1" smtClean="0"/>
              <a:t>Neavtomatske</a:t>
            </a:r>
            <a:r>
              <a:rPr lang="sl-SI" dirty="0" smtClean="0"/>
              <a:t> tehtnice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697" y="4167672"/>
            <a:ext cx="2962605" cy="24250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60" y="1622961"/>
            <a:ext cx="3533396" cy="23234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65" y="1622961"/>
            <a:ext cx="3208098" cy="22834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65" y="4163765"/>
            <a:ext cx="3233622" cy="24289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996" y="3946455"/>
            <a:ext cx="2248327" cy="268693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1" b="10090"/>
          <a:stretch/>
        </p:blipFill>
        <p:spPr>
          <a:xfrm>
            <a:off x="8381490" y="1761451"/>
            <a:ext cx="3251341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4943726" cy="677108"/>
          </a:xfrm>
        </p:spPr>
        <p:txBody>
          <a:bodyPr/>
          <a:lstStyle/>
          <a:p>
            <a:r>
              <a:rPr lang="sl-SI" dirty="0" smtClean="0"/>
              <a:t>Avtomatske tehtnice</a:t>
            </a:r>
            <a:endParaRPr lang="sl-SI" dirty="0"/>
          </a:p>
        </p:txBody>
      </p:sp>
      <p:pic>
        <p:nvPicPr>
          <p:cNvPr id="4" name="Picture 7" descr="Luka gib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71" y="4216488"/>
            <a:ext cx="3019663" cy="22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440" y="4216487"/>
            <a:ext cx="3251341" cy="22621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71" y="1683567"/>
            <a:ext cx="3019663" cy="2414827"/>
          </a:xfrm>
          <a:prstGeom prst="rect">
            <a:avLst/>
          </a:prstGeom>
        </p:spPr>
      </p:pic>
      <p:pic>
        <p:nvPicPr>
          <p:cNvPr id="8" name="Picture 3" descr="b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3505" y="2360358"/>
            <a:ext cx="2311864" cy="41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ntrol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8" y="1724113"/>
            <a:ext cx="3164107" cy="23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3461012" cy="677108"/>
          </a:xfrm>
        </p:spPr>
        <p:txBody>
          <a:bodyPr/>
          <a:lstStyle/>
          <a:p>
            <a:r>
              <a:rPr lang="sl-SI" dirty="0"/>
              <a:t>Izbira tehtnice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Ali gre za uporabo tehtnice za zakonske namene?</a:t>
            </a:r>
          </a:p>
          <a:p>
            <a:endParaRPr lang="sl-SI" sz="2400" dirty="0"/>
          </a:p>
          <a:p>
            <a:r>
              <a:rPr lang="sl-SI" sz="2400" dirty="0"/>
              <a:t>Zahteve merilnega procesa?</a:t>
            </a:r>
          </a:p>
          <a:p>
            <a:endParaRPr lang="sl-SI" sz="2400" dirty="0"/>
          </a:p>
          <a:p>
            <a:r>
              <a:rPr lang="sl-SI" sz="2400" dirty="0"/>
              <a:t>Merilno območje in ločljivost?</a:t>
            </a:r>
          </a:p>
          <a:p>
            <a:r>
              <a:rPr lang="sl-SI" sz="2400" dirty="0" smtClean="0"/>
              <a:t>Zahtevana točnost?</a:t>
            </a:r>
          </a:p>
          <a:p>
            <a:r>
              <a:rPr lang="sl-SI" sz="2400" dirty="0" smtClean="0"/>
              <a:t>Zahtevana </a:t>
            </a:r>
            <a:r>
              <a:rPr lang="sl-SI" sz="2400" dirty="0"/>
              <a:t>merilna negotovost?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3047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6073907" cy="677108"/>
          </a:xfrm>
        </p:spPr>
        <p:txBody>
          <a:bodyPr/>
          <a:lstStyle/>
          <a:p>
            <a:r>
              <a:rPr lang="sl-SI" dirty="0" smtClean="0"/>
              <a:t>A. Tehtnice</a:t>
            </a:r>
            <a:r>
              <a:rPr lang="sl-SI" dirty="0"/>
              <a:t>, ki se </a:t>
            </a:r>
            <a:r>
              <a:rPr lang="sl-SI" dirty="0" smtClean="0"/>
              <a:t>overjajo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2071417"/>
            <a:ext cx="9601200" cy="4525326"/>
          </a:xfrm>
        </p:spPr>
        <p:txBody>
          <a:bodyPr/>
          <a:lstStyle/>
          <a:p>
            <a:pPr>
              <a:defRPr/>
            </a:pPr>
            <a:r>
              <a:rPr lang="sl-SI" sz="2400" b="1" dirty="0" smtClean="0"/>
              <a:t>Uporabljajo se za </a:t>
            </a:r>
            <a:r>
              <a:rPr lang="sl-SI" sz="2400" b="1" dirty="0"/>
              <a:t>zakonske </a:t>
            </a:r>
            <a:r>
              <a:rPr lang="sl-SI" sz="2400" b="1" dirty="0" smtClean="0"/>
              <a:t>namene</a:t>
            </a:r>
          </a:p>
          <a:p>
            <a:pPr>
              <a:defRPr/>
            </a:pPr>
            <a:r>
              <a:rPr lang="sl-SI" sz="2400" b="1" dirty="0" smtClean="0"/>
              <a:t>Zakon </a:t>
            </a:r>
            <a:r>
              <a:rPr lang="sl-SI" sz="2400" b="1" dirty="0"/>
              <a:t>o </a:t>
            </a:r>
            <a:r>
              <a:rPr lang="sl-SI" sz="2400" b="1" dirty="0" smtClean="0"/>
              <a:t>meroslovju </a:t>
            </a:r>
            <a:r>
              <a:rPr lang="sl-SI" sz="2400" dirty="0" smtClean="0"/>
              <a:t>(ZMer-1</a:t>
            </a:r>
            <a:r>
              <a:rPr lang="en-US" sz="2400" dirty="0" smtClean="0"/>
              <a:t>, </a:t>
            </a:r>
            <a:r>
              <a:rPr lang="en-GB" sz="2400" dirty="0"/>
              <a:t>Ur. list RS, </a:t>
            </a:r>
            <a:r>
              <a:rPr lang="en-GB" sz="2400" dirty="0" err="1"/>
              <a:t>št</a:t>
            </a:r>
            <a:r>
              <a:rPr lang="en-GB" sz="2400" dirty="0"/>
              <a:t>. 26/05 </a:t>
            </a:r>
            <a:r>
              <a:rPr lang="sl-SI" sz="2400" dirty="0" smtClean="0"/>
              <a:t>) </a:t>
            </a:r>
            <a:r>
              <a:rPr lang="sl-SI" sz="2400" b="1" dirty="0"/>
              <a:t>: </a:t>
            </a:r>
            <a:endParaRPr lang="sl-SI" sz="2400" b="1" dirty="0" smtClean="0"/>
          </a:p>
          <a:p>
            <a:pPr marL="0" indent="0">
              <a:buNone/>
              <a:defRPr/>
            </a:pPr>
            <a:r>
              <a:rPr lang="sl-SI" sz="2400" dirty="0" smtClean="0">
                <a:solidFill>
                  <a:schemeClr val="tx2"/>
                </a:solidFill>
              </a:rPr>
              <a:t>    </a:t>
            </a:r>
            <a:r>
              <a:rPr lang="sl-SI" sz="2400" dirty="0" smtClean="0"/>
              <a:t>Merila</a:t>
            </a:r>
            <a:r>
              <a:rPr lang="sl-SI" sz="2400" dirty="0"/>
              <a:t>, ki se uporabljajo za merjenje na področjih: </a:t>
            </a:r>
          </a:p>
          <a:p>
            <a:pPr lvl="1">
              <a:defRPr/>
            </a:pPr>
            <a:r>
              <a:rPr lang="sl-SI" sz="2400" dirty="0" smtClean="0">
                <a:solidFill>
                  <a:srgbClr val="3E7C94"/>
                </a:solidFill>
              </a:rPr>
              <a:t>varovanja </a:t>
            </a:r>
            <a:r>
              <a:rPr lang="sl-SI" sz="2400" dirty="0">
                <a:solidFill>
                  <a:srgbClr val="3E7C94"/>
                </a:solidFill>
              </a:rPr>
              <a:t>zdravja ljudi in živali; </a:t>
            </a:r>
          </a:p>
          <a:p>
            <a:pPr lvl="1">
              <a:defRPr/>
            </a:pPr>
            <a:r>
              <a:rPr lang="sl-SI" sz="2400" dirty="0">
                <a:solidFill>
                  <a:srgbClr val="3E7C94"/>
                </a:solidFill>
              </a:rPr>
              <a:t>varstva okolja in splošne tehnične varnosti; </a:t>
            </a:r>
          </a:p>
          <a:p>
            <a:pPr lvl="1">
              <a:defRPr/>
            </a:pPr>
            <a:r>
              <a:rPr lang="sl-SI" sz="2400" dirty="0">
                <a:solidFill>
                  <a:srgbClr val="3E7C94"/>
                </a:solidFill>
              </a:rPr>
              <a:t>prometa blaga in storitev; </a:t>
            </a:r>
          </a:p>
          <a:p>
            <a:pPr lvl="1">
              <a:defRPr/>
            </a:pPr>
            <a:r>
              <a:rPr lang="sl-SI" sz="2400" dirty="0">
                <a:solidFill>
                  <a:srgbClr val="3E7C94"/>
                </a:solidFill>
              </a:rPr>
              <a:t>postopkov pred upravnimi in pravosodnimi organi</a:t>
            </a:r>
            <a:r>
              <a:rPr lang="sl-SI" sz="2400" dirty="0" smtClean="0">
                <a:solidFill>
                  <a:srgbClr val="3E7C94"/>
                </a:solidFill>
              </a:rPr>
              <a:t>.</a:t>
            </a:r>
          </a:p>
          <a:p>
            <a:pPr marL="457200" lvl="1" indent="0">
              <a:buNone/>
              <a:defRPr/>
            </a:pPr>
            <a:endParaRPr lang="sl-SI" sz="2400" dirty="0" smtClean="0">
              <a:solidFill>
                <a:srgbClr val="3E7C94"/>
              </a:solidFill>
            </a:endParaRPr>
          </a:p>
          <a:p>
            <a:pPr>
              <a:defRPr/>
            </a:pPr>
            <a:r>
              <a:rPr lang="sl-SI" sz="2400" b="1" dirty="0" smtClean="0"/>
              <a:t>Pravilnik </a:t>
            </a:r>
            <a:r>
              <a:rPr lang="sl-SI" sz="2400" b="1" dirty="0"/>
              <a:t>o merilnih inštrumentih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sv-SE" sz="2400" dirty="0"/>
              <a:t>Ur. list RS, št. 19/16 in 98/23)</a:t>
            </a:r>
            <a:r>
              <a:rPr lang="en-US" sz="2400" dirty="0"/>
              <a:t> </a:t>
            </a:r>
            <a:r>
              <a:rPr lang="en-US" sz="2400" dirty="0" err="1" smtClean="0"/>
              <a:t>Priloga</a:t>
            </a:r>
            <a:r>
              <a:rPr lang="en-US" sz="2400" dirty="0" smtClean="0"/>
              <a:t> 8 </a:t>
            </a:r>
            <a:r>
              <a:rPr lang="sl-SI" sz="2400" dirty="0" smtClean="0"/>
              <a:t>določa </a:t>
            </a:r>
            <a:r>
              <a:rPr lang="sl-SI" sz="2400" dirty="0"/>
              <a:t>zahteve za avtomatske tehtnice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074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803629"/>
            <a:ext cx="6073907" cy="677108"/>
          </a:xfrm>
        </p:spPr>
        <p:txBody>
          <a:bodyPr/>
          <a:lstStyle/>
          <a:p>
            <a:r>
              <a:rPr lang="sl-SI" dirty="0"/>
              <a:t>A. Tehtnice, ki se </a:t>
            </a:r>
            <a:r>
              <a:rPr lang="sl-SI" dirty="0" smtClean="0"/>
              <a:t>overjajo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7746" y="1947130"/>
            <a:ext cx="10849252" cy="4826532"/>
          </a:xfrm>
        </p:spPr>
        <p:txBody>
          <a:bodyPr/>
          <a:lstStyle/>
          <a:p>
            <a:r>
              <a:rPr lang="sl-SI" sz="2400" b="1" dirty="0"/>
              <a:t>Pravilnik o meroslovnih </a:t>
            </a:r>
            <a:r>
              <a:rPr lang="sl-SI" sz="2400" b="1" dirty="0" smtClean="0"/>
              <a:t>zahtevah </a:t>
            </a:r>
            <a:r>
              <a:rPr lang="sl-SI" sz="2400" b="1" dirty="0"/>
              <a:t>za </a:t>
            </a:r>
            <a:r>
              <a:rPr lang="sl-SI" sz="2400" b="1" dirty="0" err="1"/>
              <a:t>neavtomatske</a:t>
            </a:r>
            <a:r>
              <a:rPr lang="sl-SI" sz="2400" b="1" dirty="0"/>
              <a:t> </a:t>
            </a:r>
            <a:r>
              <a:rPr lang="sl-SI" sz="2400" b="1" dirty="0" smtClean="0"/>
              <a:t>tehtnice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GB" sz="2400" dirty="0" smtClean="0"/>
              <a:t>Ur</a:t>
            </a:r>
            <a:r>
              <a:rPr lang="en-GB" sz="2400" dirty="0"/>
              <a:t>. list RS, </a:t>
            </a:r>
            <a:r>
              <a:rPr lang="en-GB" sz="2400" dirty="0" err="1"/>
              <a:t>št</a:t>
            </a:r>
            <a:r>
              <a:rPr lang="en-GB" sz="2400" dirty="0"/>
              <a:t>. </a:t>
            </a:r>
            <a:r>
              <a:rPr lang="en-GB" sz="2400" dirty="0" smtClean="0"/>
              <a:t>25/16 )</a:t>
            </a:r>
            <a:r>
              <a:rPr lang="sl-SI" sz="2400" b="1" dirty="0" smtClean="0"/>
              <a:t>:</a:t>
            </a:r>
            <a:endParaRPr lang="sl-SI" sz="2400" b="1" dirty="0"/>
          </a:p>
          <a:p>
            <a:pPr lvl="1"/>
            <a:r>
              <a:rPr lang="sl-SI" sz="2200" dirty="0" smtClean="0">
                <a:solidFill>
                  <a:srgbClr val="3E7C94"/>
                </a:solidFill>
              </a:rPr>
              <a:t>ugotavljanje </a:t>
            </a:r>
            <a:r>
              <a:rPr lang="sl-SI" sz="2200" dirty="0">
                <a:solidFill>
                  <a:srgbClr val="3E7C94"/>
                </a:solidFill>
              </a:rPr>
              <a:t>mase za trgovinske </a:t>
            </a:r>
            <a:r>
              <a:rPr lang="sl-SI" sz="2200" dirty="0" smtClean="0">
                <a:solidFill>
                  <a:srgbClr val="3E7C94"/>
                </a:solidFill>
              </a:rPr>
              <a:t>posle; </a:t>
            </a:r>
            <a:endParaRPr lang="sl-SI" sz="2200" dirty="0">
              <a:solidFill>
                <a:srgbClr val="3E7C94"/>
              </a:solidFill>
            </a:endParaRPr>
          </a:p>
          <a:p>
            <a:pPr lvl="1"/>
            <a:r>
              <a:rPr lang="sl-SI" sz="2200" dirty="0">
                <a:solidFill>
                  <a:srgbClr val="3E7C94"/>
                </a:solidFill>
              </a:rPr>
              <a:t>ugotavljanje mase za izračunavanje cestnine, kazni, tarife, premije, takse, honorarja, odškodnine ali podobne vrste plačila, </a:t>
            </a:r>
          </a:p>
          <a:p>
            <a:pPr lvl="1"/>
            <a:r>
              <a:rPr lang="sl-SI" sz="2200" dirty="0">
                <a:solidFill>
                  <a:srgbClr val="3E7C94"/>
                </a:solidFill>
              </a:rPr>
              <a:t>ugotavljanje mase za izvajanje zakonov ali predpisov, dajanje izvedenskega mnenja v sodnih postopkih, </a:t>
            </a:r>
          </a:p>
          <a:p>
            <a:pPr lvl="1"/>
            <a:r>
              <a:rPr lang="sl-SI" sz="2200" dirty="0">
                <a:solidFill>
                  <a:srgbClr val="3E7C94"/>
                </a:solidFill>
              </a:rPr>
              <a:t>ugotavljanje mase v medicinski praksi za tehtanje pacientov, v namene opazovanja, diagnosticiranja in zdravljenja, </a:t>
            </a:r>
          </a:p>
          <a:p>
            <a:pPr lvl="1"/>
            <a:r>
              <a:rPr lang="sl-SI" sz="2200" dirty="0">
                <a:solidFill>
                  <a:srgbClr val="3E7C94"/>
                </a:solidFill>
              </a:rPr>
              <a:t>ugotavljanje mase v lekarnah za sestavo zdravil na podlagi recepta in ugotavljanje mase pri analizi, ki se izvaja v medicinskih in farmacevtskih laboratorijih, </a:t>
            </a:r>
          </a:p>
          <a:p>
            <a:pPr lvl="1"/>
            <a:r>
              <a:rPr lang="sl-SI" sz="2200" dirty="0">
                <a:solidFill>
                  <a:srgbClr val="3E7C94"/>
                </a:solidFill>
              </a:rPr>
              <a:t>ugotavljanje cene na osnovi mase za neposredno prodajo v javnosti in priprave predpakiranih </a:t>
            </a:r>
            <a:r>
              <a:rPr lang="sl-SI" sz="2200" dirty="0" smtClean="0">
                <a:solidFill>
                  <a:srgbClr val="3E7C94"/>
                </a:solidFill>
              </a:rPr>
              <a:t>izdelkov</a:t>
            </a:r>
            <a:endParaRPr lang="sl-SI" sz="2200" dirty="0">
              <a:solidFill>
                <a:srgbClr val="3E7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U 2010">
    <a:dk1>
      <a:srgbClr val="999999"/>
    </a:dk1>
    <a:lt1>
      <a:sysClr val="window" lastClr="FFFFFF"/>
    </a:lt1>
    <a:dk2>
      <a:srgbClr val="000000"/>
    </a:dk2>
    <a:lt2>
      <a:srgbClr val="D8D8D8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8393</TotalTime>
  <Words>3067</Words>
  <Application>Microsoft Office PowerPoint</Application>
  <PresentationFormat>Širokozaslonsko</PresentationFormat>
  <Paragraphs>314</Paragraphs>
  <Slides>20</Slides>
  <Notes>20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Republika</vt:lpstr>
      <vt:lpstr>Tahoma</vt:lpstr>
      <vt:lpstr>Custom Design</vt:lpstr>
      <vt:lpstr>Enačba</vt:lpstr>
      <vt:lpstr>PowerPointova predstavitev</vt:lpstr>
      <vt:lpstr>Vsebina</vt:lpstr>
      <vt:lpstr>Teža ali masa?</vt:lpstr>
      <vt:lpstr>Sledljivost merjenja mase</vt:lpstr>
      <vt:lpstr>Neavtomatske tehtnice</vt:lpstr>
      <vt:lpstr>Avtomatske tehtnice</vt:lpstr>
      <vt:lpstr>Izbira tehtnice</vt:lpstr>
      <vt:lpstr>A. Tehtnice, ki se overjajo</vt:lpstr>
      <vt:lpstr>A. Tehtnice, ki se overjajo</vt:lpstr>
      <vt:lpstr>A. Dajanje tehtnic v uporabo</vt:lpstr>
      <vt:lpstr>A. Največji dopustni pogreški </vt:lpstr>
      <vt:lpstr>A. Rok redne overitve</vt:lpstr>
      <vt:lpstr>A. Poročilo o overitvi / POS</vt:lpstr>
      <vt:lpstr>A. Izvajalci overitev</vt:lpstr>
      <vt:lpstr>B. Tehtnice, ki se kalibrirajo</vt:lpstr>
      <vt:lpstr>B. Kalibracijski certifikat</vt:lpstr>
      <vt:lpstr>B. Izvajalci kalibracij</vt:lpstr>
      <vt:lpstr>Skladnost s specifikacijo</vt:lpstr>
      <vt:lpstr>Minimalna zatehta</vt:lpstr>
      <vt:lpstr>Kontaktni podatki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Goran Grgić</cp:lastModifiedBy>
  <cp:revision>219</cp:revision>
  <cp:lastPrinted>2022-11-09T08:46:38Z</cp:lastPrinted>
  <dcterms:created xsi:type="dcterms:W3CDTF">2023-03-07T14:09:46Z</dcterms:created>
  <dcterms:modified xsi:type="dcterms:W3CDTF">2023-11-22T08:21:02Z</dcterms:modified>
</cp:coreProperties>
</file>