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84" r:id="rId2"/>
    <p:sldId id="376" r:id="rId3"/>
    <p:sldId id="385" r:id="rId4"/>
    <p:sldId id="388" r:id="rId5"/>
    <p:sldId id="390" r:id="rId6"/>
    <p:sldId id="387" r:id="rId7"/>
    <p:sldId id="389" r:id="rId8"/>
    <p:sldId id="391" r:id="rId9"/>
    <p:sldId id="392" r:id="rId10"/>
    <p:sldId id="393" r:id="rId1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384"/>
            <p14:sldId id="376"/>
            <p14:sldId id="385"/>
            <p14:sldId id="388"/>
            <p14:sldId id="390"/>
            <p14:sldId id="387"/>
            <p14:sldId id="389"/>
            <p14:sldId id="391"/>
            <p14:sldId id="392"/>
            <p14:sldId id="393"/>
          </p14:sldIdLst>
        </p14:section>
        <p14:section name="Razdelek brez naslova" id="{4B59C9A3-CD7A-41AC-BBDE-448E9E9EAF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5A"/>
    <a:srgbClr val="529DBA"/>
    <a:srgbClr val="5C9A92"/>
    <a:srgbClr val="3E7C94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55C74-1222-4C6E-A8E3-CC71708E914A}" v="34" dt="2025-10-15T12:53:55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5" autoAdjust="0"/>
    <p:restoredTop sz="95065" autoAdjust="0"/>
  </p:normalViewPr>
  <p:slideViewPr>
    <p:cSldViewPr snapToGrid="0" snapToObjects="1">
      <p:cViewPr varScale="1">
        <p:scale>
          <a:sx n="112" d="100"/>
          <a:sy n="112" d="100"/>
        </p:scale>
        <p:origin x="660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a Kovačič" userId="e972a6d8-f78f-49fe-bdab-f807cc4cd5db" providerId="ADAL" clId="{C9B55C74-1222-4C6E-A8E3-CC71708E914A}"/>
    <pc:docChg chg="custSel addSld delSld modSld modSection">
      <pc:chgData name="Grega Kovačič" userId="e972a6d8-f78f-49fe-bdab-f807cc4cd5db" providerId="ADAL" clId="{C9B55C74-1222-4C6E-A8E3-CC71708E914A}" dt="2025-10-15T12:54:51.350" v="119" actId="6549"/>
      <pc:docMkLst>
        <pc:docMk/>
      </pc:docMkLst>
      <pc:sldChg chg="delSp modSp mod">
        <pc:chgData name="Grega Kovačič" userId="e972a6d8-f78f-49fe-bdab-f807cc4cd5db" providerId="ADAL" clId="{C9B55C74-1222-4C6E-A8E3-CC71708E914A}" dt="2025-10-15T11:59:52.237" v="33" actId="1076"/>
        <pc:sldMkLst>
          <pc:docMk/>
          <pc:sldMk cId="3430914331" sldId="376"/>
        </pc:sldMkLst>
        <pc:spChg chg="mod">
          <ac:chgData name="Grega Kovačič" userId="e972a6d8-f78f-49fe-bdab-f807cc4cd5db" providerId="ADAL" clId="{C9B55C74-1222-4C6E-A8E3-CC71708E914A}" dt="2025-10-15T11:58:22.568" v="31" actId="20577"/>
          <ac:spMkLst>
            <pc:docMk/>
            <pc:sldMk cId="3430914331" sldId="376"/>
            <ac:spMk id="2" creationId="{602ED397-47D6-1051-3968-129220AFC694}"/>
          </ac:spMkLst>
        </pc:spChg>
        <pc:spChg chg="mod">
          <ac:chgData name="Grega Kovačič" userId="e972a6d8-f78f-49fe-bdab-f807cc4cd5db" providerId="ADAL" clId="{C9B55C74-1222-4C6E-A8E3-CC71708E914A}" dt="2025-10-15T11:59:52.237" v="33" actId="1076"/>
          <ac:spMkLst>
            <pc:docMk/>
            <pc:sldMk cId="3430914331" sldId="376"/>
            <ac:spMk id="3" creationId="{948EEA80-7713-5755-3E36-9C373A33EA14}"/>
          </ac:spMkLst>
        </pc:spChg>
        <pc:picChg chg="del">
          <ac:chgData name="Grega Kovačič" userId="e972a6d8-f78f-49fe-bdab-f807cc4cd5db" providerId="ADAL" clId="{C9B55C74-1222-4C6E-A8E3-CC71708E914A}" dt="2025-10-15T11:58:28.129" v="32" actId="478"/>
          <ac:picMkLst>
            <pc:docMk/>
            <pc:sldMk cId="3430914331" sldId="376"/>
            <ac:picMk id="5" creationId="{153CF98F-5C3D-1A2E-54A7-E7DE55285D70}"/>
          </ac:picMkLst>
        </pc:picChg>
      </pc:sldChg>
      <pc:sldChg chg="modSp mod">
        <pc:chgData name="Grega Kovačič" userId="e972a6d8-f78f-49fe-bdab-f807cc4cd5db" providerId="ADAL" clId="{C9B55C74-1222-4C6E-A8E3-CC71708E914A}" dt="2025-10-15T11:21:58.022" v="25" actId="20577"/>
        <pc:sldMkLst>
          <pc:docMk/>
          <pc:sldMk cId="3497444149" sldId="384"/>
        </pc:sldMkLst>
        <pc:spChg chg="mod">
          <ac:chgData name="Grega Kovačič" userId="e972a6d8-f78f-49fe-bdab-f807cc4cd5db" providerId="ADAL" clId="{C9B55C74-1222-4C6E-A8E3-CC71708E914A}" dt="2025-10-15T11:21:58.022" v="25" actId="20577"/>
          <ac:spMkLst>
            <pc:docMk/>
            <pc:sldMk cId="3497444149" sldId="384"/>
            <ac:spMk id="3" creationId="{D20DFE05-2F70-F073-71F9-55C5FEF883BA}"/>
          </ac:spMkLst>
        </pc:spChg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419701536" sldId="385"/>
        </pc:sldMkLst>
      </pc:sldChg>
      <pc:sldChg chg="modSp new mod">
        <pc:chgData name="Grega Kovačič" userId="e972a6d8-f78f-49fe-bdab-f807cc4cd5db" providerId="ADAL" clId="{C9B55C74-1222-4C6E-A8E3-CC71708E914A}" dt="2025-10-15T12:01:59.100" v="55" actId="1076"/>
        <pc:sldMkLst>
          <pc:docMk/>
          <pc:sldMk cId="940989692" sldId="385"/>
        </pc:sldMkLst>
        <pc:spChg chg="mod">
          <ac:chgData name="Grega Kovačič" userId="e972a6d8-f78f-49fe-bdab-f807cc4cd5db" providerId="ADAL" clId="{C9B55C74-1222-4C6E-A8E3-CC71708E914A}" dt="2025-10-15T12:00:39.644" v="39" actId="14100"/>
          <ac:spMkLst>
            <pc:docMk/>
            <pc:sldMk cId="940989692" sldId="385"/>
            <ac:spMk id="2" creationId="{84415371-2B21-482A-EAD5-650B91E1CC1A}"/>
          </ac:spMkLst>
        </pc:spChg>
        <pc:spChg chg="mod">
          <ac:chgData name="Grega Kovačič" userId="e972a6d8-f78f-49fe-bdab-f807cc4cd5db" providerId="ADAL" clId="{C9B55C74-1222-4C6E-A8E3-CC71708E914A}" dt="2025-10-15T12:01:59.100" v="55" actId="1076"/>
          <ac:spMkLst>
            <pc:docMk/>
            <pc:sldMk cId="940989692" sldId="385"/>
            <ac:spMk id="3" creationId="{B015B437-48A8-B993-84B8-C0BA7C6B76D5}"/>
          </ac:spMkLst>
        </pc:spChg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1197909095" sldId="386"/>
        </pc:sldMkLst>
      </pc:sldChg>
      <pc:sldChg chg="addSp delSp modSp new mod">
        <pc:chgData name="Grega Kovačič" userId="e972a6d8-f78f-49fe-bdab-f807cc4cd5db" providerId="ADAL" clId="{C9B55C74-1222-4C6E-A8E3-CC71708E914A}" dt="2025-10-15T12:10:44.014" v="76" actId="14100"/>
        <pc:sldMkLst>
          <pc:docMk/>
          <pc:sldMk cId="1829553173" sldId="386"/>
        </pc:sldMkLst>
        <pc:spChg chg="mod">
          <ac:chgData name="Grega Kovačič" userId="e972a6d8-f78f-49fe-bdab-f807cc4cd5db" providerId="ADAL" clId="{C9B55C74-1222-4C6E-A8E3-CC71708E914A}" dt="2025-10-15T12:08:54.727" v="67" actId="1076"/>
          <ac:spMkLst>
            <pc:docMk/>
            <pc:sldMk cId="1829553173" sldId="386"/>
            <ac:spMk id="2" creationId="{70789BEA-8AE4-F481-D378-3C55EE311FE9}"/>
          </ac:spMkLst>
        </pc:spChg>
        <pc:spChg chg="del mod">
          <ac:chgData name="Grega Kovačič" userId="e972a6d8-f78f-49fe-bdab-f807cc4cd5db" providerId="ADAL" clId="{C9B55C74-1222-4C6E-A8E3-CC71708E914A}" dt="2025-10-15T12:10:07.486" v="68" actId="478"/>
          <ac:spMkLst>
            <pc:docMk/>
            <pc:sldMk cId="1829553173" sldId="386"/>
            <ac:spMk id="3" creationId="{8705E695-3545-1ECE-621D-C3B6C976D27F}"/>
          </ac:spMkLst>
        </pc:spChg>
        <pc:spChg chg="add del mod">
          <ac:chgData name="Grega Kovačič" userId="e972a6d8-f78f-49fe-bdab-f807cc4cd5db" providerId="ADAL" clId="{C9B55C74-1222-4C6E-A8E3-CC71708E914A}" dt="2025-10-15T12:10:12.933" v="70" actId="478"/>
          <ac:spMkLst>
            <pc:docMk/>
            <pc:sldMk cId="1829553173" sldId="386"/>
            <ac:spMk id="4" creationId="{86FBAF56-533C-3275-DEE0-7194F1B6AA2E}"/>
          </ac:spMkLst>
        </pc:spChg>
        <pc:spChg chg="add mod">
          <ac:chgData name="Grega Kovačič" userId="e972a6d8-f78f-49fe-bdab-f807cc4cd5db" providerId="ADAL" clId="{C9B55C74-1222-4C6E-A8E3-CC71708E914A}" dt="2025-10-15T12:10:44.014" v="76" actId="14100"/>
          <ac:spMkLst>
            <pc:docMk/>
            <pc:sldMk cId="1829553173" sldId="386"/>
            <ac:spMk id="6" creationId="{B68CE4CA-DF13-20C7-17EA-AB5603EA677F}"/>
          </ac:spMkLst>
        </pc:spChg>
      </pc:sldChg>
      <pc:sldChg chg="modSp new">
        <pc:chgData name="Grega Kovačič" userId="e972a6d8-f78f-49fe-bdab-f807cc4cd5db" providerId="ADAL" clId="{C9B55C74-1222-4C6E-A8E3-CC71708E914A}" dt="2025-10-15T12:15:54.023" v="82"/>
        <pc:sldMkLst>
          <pc:docMk/>
          <pc:sldMk cId="3111209915" sldId="387"/>
        </pc:sldMkLst>
        <pc:spChg chg="mod">
          <ac:chgData name="Grega Kovačič" userId="e972a6d8-f78f-49fe-bdab-f807cc4cd5db" providerId="ADAL" clId="{C9B55C74-1222-4C6E-A8E3-CC71708E914A}" dt="2025-10-15T12:15:54.023" v="82"/>
          <ac:spMkLst>
            <pc:docMk/>
            <pc:sldMk cId="3111209915" sldId="387"/>
            <ac:spMk id="2" creationId="{917F2AB3-9FD3-6103-E2D0-5D18F6867FCB}"/>
          </ac:spMkLst>
        </pc:spChg>
        <pc:spChg chg="mod">
          <ac:chgData name="Grega Kovačič" userId="e972a6d8-f78f-49fe-bdab-f807cc4cd5db" providerId="ADAL" clId="{C9B55C74-1222-4C6E-A8E3-CC71708E914A}" dt="2025-10-15T12:15:05.224" v="81" actId="14100"/>
          <ac:spMkLst>
            <pc:docMk/>
            <pc:sldMk cId="3111209915" sldId="387"/>
            <ac:spMk id="3" creationId="{C2018DE9-AAC7-E2E3-370A-847FF99BC3DC}"/>
          </ac:spMkLst>
        </pc:spChg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3739888246" sldId="387"/>
        </pc:sldMkLst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2784993401" sldId="388"/>
        </pc:sldMkLst>
      </pc:sldChg>
      <pc:sldChg chg="modSp new mod">
        <pc:chgData name="Grega Kovačič" userId="e972a6d8-f78f-49fe-bdab-f807cc4cd5db" providerId="ADAL" clId="{C9B55C74-1222-4C6E-A8E3-CC71708E914A}" dt="2025-10-15T12:54:51.350" v="119" actId="6549"/>
        <pc:sldMkLst>
          <pc:docMk/>
          <pc:sldMk cId="3960028364" sldId="388"/>
        </pc:sldMkLst>
        <pc:spChg chg="mod">
          <ac:chgData name="Grega Kovačič" userId="e972a6d8-f78f-49fe-bdab-f807cc4cd5db" providerId="ADAL" clId="{C9B55C74-1222-4C6E-A8E3-CC71708E914A}" dt="2025-10-15T12:54:12.465" v="117" actId="20577"/>
          <ac:spMkLst>
            <pc:docMk/>
            <pc:sldMk cId="3960028364" sldId="388"/>
            <ac:spMk id="2" creationId="{454BD176-A1B2-7F81-7D69-389C3AB773CC}"/>
          </ac:spMkLst>
        </pc:spChg>
        <pc:spChg chg="mod">
          <ac:chgData name="Grega Kovačič" userId="e972a6d8-f78f-49fe-bdab-f807cc4cd5db" providerId="ADAL" clId="{C9B55C74-1222-4C6E-A8E3-CC71708E914A}" dt="2025-10-15T12:54:51.350" v="119" actId="6549"/>
          <ac:spMkLst>
            <pc:docMk/>
            <pc:sldMk cId="3960028364" sldId="388"/>
            <ac:spMk id="3" creationId="{4A56F391-0CF3-8E86-5DDB-4EF17578108A}"/>
          </ac:spMkLst>
        </pc:spChg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1043162901" sldId="389"/>
        </pc:sldMkLst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2998779628" sldId="390"/>
        </pc:sldMkLst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4120373479" sldId="391"/>
        </pc:sldMkLst>
      </pc:sldChg>
      <pc:sldChg chg="del">
        <pc:chgData name="Grega Kovačič" userId="e972a6d8-f78f-49fe-bdab-f807cc4cd5db" providerId="ADAL" clId="{C9B55C74-1222-4C6E-A8E3-CC71708E914A}" dt="2025-10-15T11:21:44.128" v="0" actId="47"/>
        <pc:sldMkLst>
          <pc:docMk/>
          <pc:sldMk cId="4058100551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11/5/2025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D6DA2-FF69-1B17-177F-098319174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2BAA-CEB7-9FB5-BF05-2BCCA4244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CD23-7A5D-800F-14CC-5828B95FA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6CA80-E67F-A00E-FC28-E6421EACB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93BE-F876-41C2-D390-6577F36B0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8E44C-17C7-65A7-DF49-4BB504546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D5F615-0050-0AE8-9F74-FBBF18BCC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D9EE9-BF8F-1FBB-C467-E39B59C5D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5. 11. 2025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20" r:id="rId2"/>
    <p:sldLayoutId id="2147484322" r:id="rId3"/>
    <p:sldLayoutId id="2147484323" r:id="rId4"/>
    <p:sldLayoutId id="2147484321" r:id="rId5"/>
    <p:sldLayoutId id="2147484309" r:id="rId6"/>
    <p:sldLayoutId id="2147484278" r:id="rId7"/>
    <p:sldLayoutId id="2147484274" r:id="rId8"/>
    <p:sldLayoutId id="2147484312" r:id="rId9"/>
    <p:sldLayoutId id="2147484313" r:id="rId10"/>
    <p:sldLayoutId id="2147484319" r:id="rId11"/>
    <p:sldLayoutId id="2147484314" r:id="rId12"/>
    <p:sldLayoutId id="2147484324" r:id="rId13"/>
    <p:sldLayoutId id="2147484325" r:id="rId14"/>
    <p:sldLayoutId id="2147484326" r:id="rId15"/>
    <p:sldLayoutId id="2147484327" r:id="rId16"/>
    <p:sldLayoutId id="2147484315" r:id="rId17"/>
    <p:sldLayoutId id="2147484316" r:id="rId18"/>
    <p:sldLayoutId id="2147484317" r:id="rId19"/>
    <p:sldLayoutId id="2147484318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1F5164-7078-FBCB-8B5F-378078FB826C}"/>
              </a:ext>
            </a:extLst>
          </p:cNvPr>
          <p:cNvSpPr txBox="1">
            <a:spLocks/>
          </p:cNvSpPr>
          <p:nvPr/>
        </p:nvSpPr>
        <p:spPr bwMode="auto">
          <a:xfrm>
            <a:off x="218141" y="4370906"/>
            <a:ext cx="1104521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  <a:t>Spletni sestanek na temo opreme za</a:t>
            </a:r>
            <a:b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</a:br>
            <a: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  <a:t>napajanje električnih vozil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0DFE05-2F70-F073-71F9-55C5FEF883BA}"/>
              </a:ext>
            </a:extLst>
          </p:cNvPr>
          <p:cNvSpPr txBox="1">
            <a:spLocks/>
          </p:cNvSpPr>
          <p:nvPr/>
        </p:nvSpPr>
        <p:spPr bwMode="auto">
          <a:xfrm>
            <a:off x="218142" y="2012024"/>
            <a:ext cx="62562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Meroslovna infrastruktura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A2813CF-EA66-51D6-D3E0-2412D266CFA3}"/>
              </a:ext>
            </a:extLst>
          </p:cNvPr>
          <p:cNvSpPr txBox="1">
            <a:spLocks/>
          </p:cNvSpPr>
          <p:nvPr/>
        </p:nvSpPr>
        <p:spPr bwMode="auto">
          <a:xfrm>
            <a:off x="218142" y="5753963"/>
            <a:ext cx="4682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1800" b="0" dirty="0">
                <a:solidFill>
                  <a:srgbClr val="529DBA"/>
                </a:solidFill>
                <a:latin typeface="Republika" panose="02000506040000020004" pitchFamily="2" charset="77"/>
              </a:rPr>
              <a:t>mag. Grega Kovačič</a:t>
            </a:r>
          </a:p>
          <a:p>
            <a:pPr defTabSz="914400"/>
            <a:r>
              <a:rPr lang="sl-SI" altLang="sl-SI" sz="1800" b="0" dirty="0">
                <a:solidFill>
                  <a:srgbClr val="529DBA"/>
                </a:solidFill>
                <a:latin typeface="Republika" panose="02000506040000020004" pitchFamily="2" charset="77"/>
              </a:rPr>
              <a:t>5. 11. 2025</a:t>
            </a:r>
          </a:p>
        </p:txBody>
      </p:sp>
    </p:spTree>
    <p:extLst>
      <p:ext uri="{BB962C8B-B14F-4D97-AF65-F5344CB8AC3E}">
        <p14:creationId xmlns:p14="http://schemas.microsoft.com/office/powerpoint/2010/main" val="349744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7472F-2317-56A8-E308-08FCEBF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1891543" cy="553998"/>
          </a:xfrm>
        </p:spPr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37D0125-E496-07DE-6664-783E46B46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sz="2800" dirty="0"/>
              <a:t>Zainteresiranost za sodelovanje pri izvajanju meritev (overitev) na terenu prosim sporočite na:</a:t>
            </a:r>
          </a:p>
          <a:p>
            <a:pPr marL="0" indent="0">
              <a:buNone/>
            </a:pPr>
            <a:r>
              <a:rPr lang="sl-SI" sz="2800" dirty="0"/>
              <a:t>    </a:t>
            </a:r>
          </a:p>
          <a:p>
            <a:pPr marL="0" indent="0">
              <a:buNone/>
            </a:pPr>
            <a:r>
              <a:rPr lang="sl-SI" sz="2800" dirty="0"/>
              <a:t>     grega.kovacic@gov.si</a:t>
            </a:r>
          </a:p>
        </p:txBody>
      </p:sp>
    </p:spTree>
    <p:extLst>
      <p:ext uri="{BB962C8B-B14F-4D97-AF65-F5344CB8AC3E}">
        <p14:creationId xmlns:p14="http://schemas.microsoft.com/office/powerpoint/2010/main" val="377903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D397-47D6-1051-3968-129220AF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65" y="244364"/>
            <a:ext cx="6122253" cy="1415772"/>
          </a:xfrm>
        </p:spPr>
        <p:txBody>
          <a:bodyPr/>
          <a:lstStyle/>
          <a:p>
            <a:r>
              <a:rPr lang="en-US" dirty="0"/>
              <a:t>Kaj je </a:t>
            </a:r>
            <a:r>
              <a:rPr lang="sl-SI" dirty="0"/>
              <a:t>ONEV/</a:t>
            </a:r>
            <a:r>
              <a:rPr lang="en-US" dirty="0"/>
              <a:t>EVSE?</a:t>
            </a:r>
            <a:br>
              <a:rPr lang="sl-SI" dirty="0"/>
            </a:br>
            <a:r>
              <a:rPr lang="en-US" sz="2800" dirty="0"/>
              <a:t>(</a:t>
            </a:r>
            <a:r>
              <a:rPr lang="sl-SI" sz="2800" dirty="0"/>
              <a:t>Oprema za napajanje električnih vozil /</a:t>
            </a:r>
            <a:br>
              <a:rPr lang="sl-SI" sz="2800" dirty="0"/>
            </a:br>
            <a:r>
              <a:rPr lang="en-US" sz="2800" dirty="0"/>
              <a:t>Electric Vehicle Supply Equipment)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EEA80-7713-5755-3E36-9C373A33E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665" y="1997948"/>
            <a:ext cx="9586913" cy="3606571"/>
          </a:xfrm>
        </p:spPr>
        <p:txBody>
          <a:bodyPr/>
          <a:lstStyle/>
          <a:p>
            <a:r>
              <a:rPr lang="sl-SI" sz="2800" b="1" dirty="0"/>
              <a:t>Definicija:</a:t>
            </a:r>
            <a:r>
              <a:rPr lang="sl-SI" sz="2800" dirty="0"/>
              <a:t> Vsa oprema, ki povezuje električno vozilo (EV) z električnim omrežjem za namen polnjenja.</a:t>
            </a:r>
          </a:p>
          <a:p>
            <a:r>
              <a:rPr lang="sl-SI" sz="2800" b="1" dirty="0"/>
              <a:t>Primeri:</a:t>
            </a:r>
            <a:endParaRPr lang="sl-SI" sz="2800" dirty="0"/>
          </a:p>
          <a:p>
            <a:pPr lvl="1"/>
            <a:r>
              <a:rPr lang="sl-SI" sz="2400" b="1" dirty="0"/>
              <a:t>AC stebrički za polnjenje</a:t>
            </a:r>
            <a:r>
              <a:rPr lang="sl-SI" sz="2400" dirty="0"/>
              <a:t> (počasnejše, "nočno" polnjenje)</a:t>
            </a:r>
          </a:p>
          <a:p>
            <a:pPr lvl="1"/>
            <a:r>
              <a:rPr lang="sl-SI" sz="2400" b="1" dirty="0"/>
              <a:t>DC hitri polnilniki</a:t>
            </a:r>
            <a:r>
              <a:rPr lang="sl-SI" sz="2400" dirty="0"/>
              <a:t> (hitro polnjenje na avtocestah)</a:t>
            </a:r>
          </a:p>
          <a:p>
            <a:pPr lvl="1"/>
            <a:r>
              <a:rPr lang="sl-SI" sz="2400" b="1" dirty="0"/>
              <a:t>„</a:t>
            </a:r>
            <a:r>
              <a:rPr lang="sl-SI" sz="2400" b="1" dirty="0" err="1"/>
              <a:t>wallbox</a:t>
            </a:r>
            <a:r>
              <a:rPr lang="sl-SI" sz="2400" b="1" dirty="0"/>
              <a:t>“-i</a:t>
            </a:r>
            <a:r>
              <a:rPr lang="sl-SI" sz="2400" dirty="0"/>
              <a:t> (domača polnilna oprema)</a:t>
            </a:r>
          </a:p>
          <a:p>
            <a:r>
              <a:rPr lang="sl-SI" sz="2800" b="1" dirty="0"/>
              <a:t>Zakaj je meroslovje pomembno?</a:t>
            </a:r>
            <a:r>
              <a:rPr lang="sl-SI" sz="2800" dirty="0"/>
              <a:t> ONEV meri in zaračunava porabljeno električno energijo – neposredno vpliva na finančne transakcije.</a:t>
            </a:r>
          </a:p>
        </p:txBody>
      </p:sp>
    </p:spTree>
    <p:extLst>
      <p:ext uri="{BB962C8B-B14F-4D97-AF65-F5344CB8AC3E}">
        <p14:creationId xmlns:p14="http://schemas.microsoft.com/office/powerpoint/2010/main" val="34309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15371-2B21-482A-EAD5-650B91E1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7806"/>
            <a:ext cx="6282361" cy="1661993"/>
          </a:xfrm>
        </p:spPr>
        <p:txBody>
          <a:bodyPr/>
          <a:lstStyle/>
          <a:p>
            <a:r>
              <a:rPr lang="pl-PL" dirty="0"/>
              <a:t>Zakaj potrebujemo meroslovno </a:t>
            </a:r>
            <a:br>
              <a:rPr lang="pl-PL" dirty="0"/>
            </a:br>
            <a:r>
              <a:rPr lang="pl-PL" dirty="0"/>
              <a:t>infrastrukturo za ONEV?</a:t>
            </a:r>
            <a:br>
              <a:rPr lang="pl-PL" dirty="0"/>
            </a:b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15B437-48A8-B993-84B8-C0BA7C6B7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584165"/>
            <a:ext cx="5639733" cy="3675233"/>
          </a:xfrm>
        </p:spPr>
        <p:txBody>
          <a:bodyPr/>
          <a:lstStyle/>
          <a:p>
            <a:r>
              <a:rPr lang="sl-SI" sz="2800" b="1" dirty="0"/>
              <a:t>Zaščita potrošnikov</a:t>
            </a:r>
            <a:endParaRPr lang="sl-SI" sz="2800" dirty="0"/>
          </a:p>
          <a:p>
            <a:r>
              <a:rPr lang="sl-SI" sz="2800" b="1" dirty="0"/>
              <a:t>Poštena konkurenca</a:t>
            </a:r>
            <a:endParaRPr lang="sl-SI" sz="2800" dirty="0"/>
          </a:p>
          <a:p>
            <a:r>
              <a:rPr lang="sl-SI" sz="2800" b="1" dirty="0"/>
              <a:t>Varnost in zanesljivost</a:t>
            </a:r>
            <a:endParaRPr lang="sl-SI" sz="2800" dirty="0"/>
          </a:p>
          <a:p>
            <a:r>
              <a:rPr lang="sl-SI" sz="2800" b="1" dirty="0"/>
              <a:t>Zaupanje v tehnologijo</a:t>
            </a:r>
            <a:endParaRPr lang="sl-SI" sz="2800" dirty="0"/>
          </a:p>
          <a:p>
            <a:r>
              <a:rPr lang="sl-SI" sz="2800" b="1" dirty="0"/>
              <a:t>Skladnost z zakonodajo</a:t>
            </a:r>
            <a:endParaRPr lang="sl-SI" sz="2800" dirty="0"/>
          </a:p>
          <a:p>
            <a:endParaRPr lang="sl-SI" sz="2800" dirty="0"/>
          </a:p>
        </p:txBody>
      </p:sp>
      <p:pic>
        <p:nvPicPr>
          <p:cNvPr id="1030" name="Picture 6" descr="Evidenca_delovnega__asa_po_novem | Foto: ŠPICA INTERNATIONAL D.O.O.">
            <a:extLst>
              <a:ext uri="{FF2B5EF4-FFF2-40B4-BE49-F238E27FC236}">
                <a16:creationId xmlns:a16="http://schemas.microsoft.com/office/drawing/2014/main" id="{5AF32452-AA86-D181-65D3-8C05EF4A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38" y="3255884"/>
            <a:ext cx="6282361" cy="36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BD176-A1B2-7F81-7D69-389C3AB7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595" y="285615"/>
            <a:ext cx="6246069" cy="1661993"/>
          </a:xfrm>
        </p:spPr>
        <p:txBody>
          <a:bodyPr/>
          <a:lstStyle/>
          <a:p>
            <a:r>
              <a:rPr lang="sl-SI" dirty="0"/>
              <a:t>Komponente tipičnega sistema </a:t>
            </a:r>
            <a:br>
              <a:rPr lang="sl-SI" dirty="0"/>
            </a:br>
            <a:r>
              <a:rPr lang="sl-SI" dirty="0"/>
              <a:t>za preskušanje ONEV</a:t>
            </a:r>
            <a:br>
              <a:rPr lang="pl-PL" dirty="0"/>
            </a:b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A56F391-0CF3-8E86-5DDB-4EF175781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sz="2800" b="1" dirty="0"/>
              <a:t>ONEV/EVSE</a:t>
            </a:r>
          </a:p>
          <a:p>
            <a:r>
              <a:rPr lang="sl-SI" sz="2800" b="1" dirty="0"/>
              <a:t>Komunikacijski simulator EV:</a:t>
            </a:r>
            <a:r>
              <a:rPr lang="sl-SI" sz="2800" dirty="0"/>
              <a:t> Simulira komunikacijski protokol (npr. ISO 15118, DIN 70121) med vozilom in polnilnikom.</a:t>
            </a:r>
          </a:p>
          <a:p>
            <a:r>
              <a:rPr lang="sl-SI" sz="2800" b="1" dirty="0"/>
              <a:t>Referenčni merilni sistem:</a:t>
            </a:r>
            <a:r>
              <a:rPr lang="sl-SI" sz="2800" dirty="0"/>
              <a:t> etalon za merjenje dejanske dobavljene energije.</a:t>
            </a:r>
          </a:p>
          <a:p>
            <a:r>
              <a:rPr lang="sl-SI" sz="2800" b="1"/>
              <a:t>DC obremenitev:</a:t>
            </a:r>
            <a:r>
              <a:rPr lang="sl-SI" sz="2800"/>
              <a:t> </a:t>
            </a:r>
            <a:r>
              <a:rPr lang="sl-SI" sz="2800" dirty="0"/>
              <a:t>Simulira baterijo vozila (za DC polnilnike) ali vračanje energije v omrežje (V2G).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6002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296F5-E9D3-87A9-2D0B-1B7500A5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80" y="798362"/>
            <a:ext cx="3111429" cy="553998"/>
          </a:xfrm>
        </p:spPr>
        <p:txBody>
          <a:bodyPr/>
          <a:lstStyle/>
          <a:p>
            <a:r>
              <a:rPr lang="sl-SI" dirty="0"/>
              <a:t>ONEV polnjenje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E5CF18-838D-DEA8-9A88-12182A9D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27" y="1897166"/>
            <a:ext cx="8696677" cy="45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F2AB3-9FD3-6103-E2D0-5D18F686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644541" cy="1107996"/>
          </a:xfrm>
        </p:spPr>
        <p:txBody>
          <a:bodyPr/>
          <a:lstStyle/>
          <a:p>
            <a:r>
              <a:rPr lang="sl-SI" dirty="0"/>
              <a:t>Izzivi in prihodnji razvoj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2018DE9-AAC7-E2E3-370A-847FF99BC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800" y="1447574"/>
            <a:ext cx="7482534" cy="5124141"/>
          </a:xfrm>
        </p:spPr>
        <p:txBody>
          <a:bodyPr/>
          <a:lstStyle/>
          <a:p>
            <a:r>
              <a:rPr lang="sl-SI" sz="2400" b="1" dirty="0"/>
              <a:t>Dinamični pogoji:</a:t>
            </a:r>
            <a:r>
              <a:rPr lang="sl-SI" sz="2400" dirty="0"/>
              <a:t> DC polnjenje je zelo dinamično – merilni sistem mora biti natančen pri spreminjajočih se tokokrogih in močeh.</a:t>
            </a:r>
          </a:p>
          <a:p>
            <a:r>
              <a:rPr lang="sl-SI" sz="2400" b="1" dirty="0"/>
              <a:t>Dvosmerno polnjenje (V2G):</a:t>
            </a:r>
            <a:r>
              <a:rPr lang="sl-SI" sz="2400" dirty="0"/>
              <a:t> Ko vozilo oddaja energijo nazaj v omrežje, mora merilni sistem zanesljivo meriti energijo v obe smeri.</a:t>
            </a:r>
          </a:p>
          <a:p>
            <a:r>
              <a:rPr lang="sl-SI" sz="2400" b="1" dirty="0"/>
              <a:t>Hitri tehnološki razvoj:</a:t>
            </a:r>
            <a:r>
              <a:rPr lang="sl-SI" sz="2400" dirty="0"/>
              <a:t> Meroslovna pravila in norme se morajo hitro prilagajati novim tehnologijam.</a:t>
            </a:r>
          </a:p>
          <a:p>
            <a:r>
              <a:rPr lang="sl-SI" sz="2400" b="1" dirty="0"/>
              <a:t>Globalna harmonizacija:</a:t>
            </a:r>
            <a:r>
              <a:rPr lang="sl-SI" sz="2400" dirty="0"/>
              <a:t> Prizadevanja za usklajevanje standardov med državami za lažjo mednarodno trgovino.</a:t>
            </a:r>
          </a:p>
          <a:p>
            <a:r>
              <a:rPr lang="sl-SI" sz="2400" b="1" dirty="0"/>
              <a:t>Vključevanje novih storitev:</a:t>
            </a:r>
            <a:r>
              <a:rPr lang="sl-SI" sz="2400" dirty="0"/>
              <a:t> Merjenje za "</a:t>
            </a:r>
            <a:r>
              <a:rPr lang="sl-SI" sz="2400" dirty="0" err="1"/>
              <a:t>pay</a:t>
            </a:r>
            <a:r>
              <a:rPr lang="sl-SI" sz="2400" dirty="0"/>
              <a:t>-per-</a:t>
            </a:r>
            <a:r>
              <a:rPr lang="sl-SI" sz="2400" dirty="0" err="1"/>
              <a:t>use</a:t>
            </a:r>
            <a:r>
              <a:rPr lang="sl-SI" sz="2400" dirty="0"/>
              <a:t>" storitve, kot so rezervacije, parkirnine itd.</a:t>
            </a:r>
          </a:p>
          <a:p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C1B1C86-3955-A773-284E-6ABCA039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65" y="2266214"/>
            <a:ext cx="3157367" cy="43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7B104-0F45-1362-FD9F-2E481AAD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414239" cy="553998"/>
          </a:xfrm>
        </p:spPr>
        <p:txBody>
          <a:bodyPr/>
          <a:lstStyle/>
          <a:p>
            <a:r>
              <a:rPr lang="sl-SI" dirty="0"/>
              <a:t>Variante preskušanja ONEV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750979F-0CD9-91E6-EB77-ED9C92AC3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10417680" cy="4423650"/>
          </a:xfrm>
        </p:spPr>
        <p:txBody>
          <a:bodyPr/>
          <a:lstStyle/>
          <a:p>
            <a:r>
              <a:rPr lang="sl-SI" sz="2800" dirty="0"/>
              <a:t>V vseh primerih se uporabi etalon, za nastavitev merilnih točk pa je mogočih več variant:</a:t>
            </a:r>
          </a:p>
          <a:p>
            <a:pPr lvl="1"/>
            <a:r>
              <a:rPr lang="sl-SI" sz="2400" dirty="0"/>
              <a:t>S pomočjo operaterja se nastavijo točke za preskušanje (uporabi se baterija avtomobila)</a:t>
            </a:r>
          </a:p>
          <a:p>
            <a:pPr lvl="1"/>
            <a:r>
              <a:rPr lang="sl-SI" sz="2400" dirty="0"/>
              <a:t>Točke za preskušanje se določi z bremenom (</a:t>
            </a:r>
            <a:r>
              <a:rPr lang="sl-SI" sz="2400" dirty="0" err="1"/>
              <a:t>shunt</a:t>
            </a:r>
            <a:r>
              <a:rPr lang="sl-SI" sz="2400" dirty="0"/>
              <a:t>)</a:t>
            </a:r>
          </a:p>
          <a:p>
            <a:pPr lvl="1"/>
            <a:r>
              <a:rPr lang="sl-SI" sz="2400" dirty="0"/>
              <a:t>Uporabi se naprave za generiranje bremena (EV </a:t>
            </a:r>
            <a:r>
              <a:rPr lang="sl-SI" sz="2400" dirty="0" err="1"/>
              <a:t>emulator</a:t>
            </a:r>
            <a:r>
              <a:rPr lang="sl-SI" sz="2400" dirty="0"/>
              <a:t>)</a:t>
            </a:r>
          </a:p>
          <a:p>
            <a:pPr lvl="1"/>
            <a:r>
              <a:rPr lang="sl-SI" sz="2400" dirty="0"/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83729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B6CD3-BBB6-E886-B278-E6CD9D47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52" y="421290"/>
            <a:ext cx="6696833" cy="1107996"/>
          </a:xfrm>
        </p:spPr>
        <p:txBody>
          <a:bodyPr/>
          <a:lstStyle/>
          <a:p>
            <a:r>
              <a:rPr lang="sl-SI" dirty="0"/>
              <a:t>OPREMA ZA PRESKUŠANJE ONEV</a:t>
            </a:r>
            <a:br>
              <a:rPr lang="sl-SI" dirty="0"/>
            </a:br>
            <a:r>
              <a:rPr lang="sl-SI" dirty="0"/>
              <a:t>IZVAJANJE OVERITEV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77B1E19-230E-C5CC-91DF-A5A689896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5996" y="2099652"/>
            <a:ext cx="6396425" cy="3808089"/>
          </a:xfrm>
        </p:spPr>
        <p:txBody>
          <a:bodyPr/>
          <a:lstStyle/>
          <a:p>
            <a:r>
              <a:rPr lang="sl-SI" sz="2800" dirty="0"/>
              <a:t>Zainteresiranost izvajalcev overitev (IO, proizvajalci)</a:t>
            </a:r>
          </a:p>
          <a:p>
            <a:r>
              <a:rPr lang="sl-SI" sz="2800" dirty="0"/>
              <a:t>Preskusna testiranja na terenu s prisotnostjo urada, zainteresiranih izvajalcev in upraviteljev ONEV</a:t>
            </a:r>
          </a:p>
          <a:p>
            <a:r>
              <a:rPr lang="sl-SI" sz="2800" dirty="0"/>
              <a:t>Možnost preskušanja različne opreme</a:t>
            </a:r>
          </a:p>
          <a:p>
            <a:r>
              <a:rPr lang="sl-SI" sz="2800" dirty="0"/>
              <a:t>Sodelovanje urada pri pri izvajanju meritev (overitev) obstoječih ONEV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4B9E124-C078-559E-615B-C374AB453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29" y="2092751"/>
            <a:ext cx="4449171" cy="3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9EB1C-EF1E-46A2-26D8-79745EEB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6696833" cy="1107996"/>
          </a:xfrm>
        </p:spPr>
        <p:txBody>
          <a:bodyPr/>
          <a:lstStyle/>
          <a:p>
            <a:r>
              <a:rPr lang="sl-SI" dirty="0"/>
              <a:t>OPREMA ZA PRESKUŠANJE ONEV</a:t>
            </a:r>
            <a:br>
              <a:rPr lang="sl-SI" dirty="0"/>
            </a:br>
            <a:r>
              <a:rPr lang="sl-SI" dirty="0"/>
              <a:t>IZVAJANJE OVERITEV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00AFBE-66E7-03C5-221C-1D10ABED7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933" y="2258286"/>
            <a:ext cx="5937243" cy="3367275"/>
          </a:xfrm>
        </p:spPr>
        <p:txBody>
          <a:bodyPr/>
          <a:lstStyle/>
          <a:p>
            <a:r>
              <a:rPr lang="sl-SI" sz="2800" dirty="0"/>
              <a:t>Oprema za izvajanje terenskih meritev v Sloveniji</a:t>
            </a:r>
          </a:p>
          <a:p>
            <a:r>
              <a:rPr lang="sl-SI" sz="2800" dirty="0"/>
              <a:t>Nakup opreme za preskušanje ONEV na uradu</a:t>
            </a:r>
          </a:p>
          <a:p>
            <a:r>
              <a:rPr lang="sl-SI" sz="2800" dirty="0"/>
              <a:t>Dolgoročno izvajanje overitev, zainteresiranost izvajalcev</a:t>
            </a:r>
          </a:p>
          <a:p>
            <a:endParaRPr lang="sl-SI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E4EF50-1B5C-C141-EF66-789FEA31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36" y="3529703"/>
            <a:ext cx="3871322" cy="31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5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17500</TotalTime>
  <Words>444</Words>
  <Application>Microsoft Office PowerPoint</Application>
  <PresentationFormat>Širokozaslonsko</PresentationFormat>
  <Paragraphs>48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Republika</vt:lpstr>
      <vt:lpstr>Custom Design</vt:lpstr>
      <vt:lpstr>PowerPointova predstavitev</vt:lpstr>
      <vt:lpstr>Kaj je ONEV/EVSE? (Oprema za napajanje električnih vozil / Electric Vehicle Supply Equipment)</vt:lpstr>
      <vt:lpstr>Zakaj potrebujemo meroslovno  infrastrukturo za ONEV? </vt:lpstr>
      <vt:lpstr>Komponente tipičnega sistema  za preskušanje ONEV </vt:lpstr>
      <vt:lpstr>ONEV polnjenje</vt:lpstr>
      <vt:lpstr>Izzivi in prihodnji razvoj </vt:lpstr>
      <vt:lpstr>Variante preskušanja ONEV</vt:lpstr>
      <vt:lpstr>OPREMA ZA PRESKUŠANJE ONEV IZVAJANJE OVERITEV</vt:lpstr>
      <vt:lpstr>OPREMA ZA PRESKUŠANJE ONEV IZVAJANJE OVERITEV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Grega Kovačič</cp:lastModifiedBy>
  <cp:revision>31</cp:revision>
  <cp:lastPrinted>2022-11-09T08:46:38Z</cp:lastPrinted>
  <dcterms:created xsi:type="dcterms:W3CDTF">2023-03-07T14:09:46Z</dcterms:created>
  <dcterms:modified xsi:type="dcterms:W3CDTF">2025-11-05T08:35:53Z</dcterms:modified>
</cp:coreProperties>
</file>