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966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1355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9279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464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412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787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15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333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431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753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5660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428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4CD9-781A-4D10-9F2A-FB45E3DF8452}" type="datetimeFigureOut">
              <a:rPr lang="sl-SI" smtClean="0"/>
              <a:t>25. 09. 2020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0784-8BB9-4936-B70F-FB325A14C7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026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0.png"/><Relationship Id="rId4" Type="http://schemas.openxmlformats.org/officeDocument/2006/relationships/image" Target="../media/image27.png"/><Relationship Id="rId9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601" y="142567"/>
            <a:ext cx="522758" cy="697011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9442" y="142568"/>
            <a:ext cx="2826159" cy="697011"/>
          </a:xfrm>
          <a:prstGeom prst="rect">
            <a:avLst/>
          </a:prstGeom>
        </p:spPr>
      </p:pic>
      <p:sp>
        <p:nvSpPr>
          <p:cNvPr id="4" name="PoljeZBesedilom 3"/>
          <p:cNvSpPr txBox="1"/>
          <p:nvPr/>
        </p:nvSpPr>
        <p:spPr>
          <a:xfrm>
            <a:off x="150876" y="1152145"/>
            <a:ext cx="884748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3809C"/>
              </a:buClr>
              <a:buSzPct val="55000"/>
            </a:pPr>
            <a:r>
              <a:rPr lang="sl-SI" sz="3000" b="1" dirty="0" smtClean="0"/>
              <a:t>Sledljivost merilne opreme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l-SI" altLang="sl-SI" sz="1600" b="1" dirty="0">
                <a:solidFill>
                  <a:prstClr val="black"/>
                </a:solidFill>
              </a:rPr>
              <a:t>meroslovna sledljivost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l-SI" altLang="sl-SI" sz="1600" dirty="0">
                <a:solidFill>
                  <a:prstClr val="black"/>
                </a:solidFill>
              </a:rPr>
              <a:t>lastnost </a:t>
            </a:r>
            <a:r>
              <a:rPr lang="sl-SI" altLang="sl-SI" sz="1600" dirty="0" smtClean="0">
                <a:solidFill>
                  <a:prstClr val="black"/>
                </a:solidFill>
              </a:rPr>
              <a:t>merilnega </a:t>
            </a:r>
            <a:r>
              <a:rPr lang="sl-SI" altLang="sl-SI" sz="1600" dirty="0">
                <a:solidFill>
                  <a:prstClr val="black"/>
                </a:solidFill>
              </a:rPr>
              <a:t>rezultata, ki omogoča navezavo rezultata na referenco skozi dokumentirano neprekinjeno verigo </a:t>
            </a:r>
            <a:r>
              <a:rPr lang="sl-SI" altLang="sl-SI" sz="1600" dirty="0" smtClean="0">
                <a:solidFill>
                  <a:prstClr val="black"/>
                </a:solidFill>
              </a:rPr>
              <a:t>umeritev/kalibracij, </a:t>
            </a:r>
            <a:r>
              <a:rPr lang="sl-SI" altLang="sl-SI" sz="1600" dirty="0">
                <a:solidFill>
                  <a:prstClr val="black"/>
                </a:solidFill>
              </a:rPr>
              <a:t>od katerih vsaka prispeva k merilni negotovost</a:t>
            </a:r>
            <a:endParaRPr lang="sl-SI" sz="3000" b="1" dirty="0"/>
          </a:p>
          <a:p>
            <a:pPr>
              <a:buClr>
                <a:srgbClr val="63809C"/>
              </a:buClr>
              <a:buSzPct val="55000"/>
            </a:pPr>
            <a:endParaRPr lang="sl-SI" sz="2000" spc="-85" dirty="0" smtClean="0"/>
          </a:p>
          <a:p>
            <a:pPr>
              <a:buClr>
                <a:srgbClr val="63809C"/>
              </a:buClr>
              <a:buSzPct val="55000"/>
            </a:pPr>
            <a:r>
              <a:rPr lang="sl-SI" sz="3200" spc="-10" dirty="0" smtClean="0"/>
              <a:t>Merilna </a:t>
            </a:r>
            <a:r>
              <a:rPr lang="sl-SI" sz="3200" spc="-15" dirty="0" smtClean="0"/>
              <a:t>oprema, </a:t>
            </a:r>
            <a:r>
              <a:rPr lang="sl-SI" sz="3200" dirty="0" smtClean="0"/>
              <a:t>ki se </a:t>
            </a:r>
            <a:r>
              <a:rPr lang="sl-SI" sz="3200" spc="-5" dirty="0" smtClean="0"/>
              <a:t>jo </a:t>
            </a:r>
            <a:r>
              <a:rPr lang="sl-SI" sz="3200" spc="-15" dirty="0" smtClean="0"/>
              <a:t>uporablja </a:t>
            </a:r>
            <a:r>
              <a:rPr lang="sl-SI" sz="3200" spc="-45" dirty="0" smtClean="0"/>
              <a:t>za </a:t>
            </a:r>
            <a:r>
              <a:rPr lang="sl-SI" sz="3200" spc="-30" dirty="0" smtClean="0"/>
              <a:t>dokazovanje </a:t>
            </a:r>
            <a:r>
              <a:rPr lang="sl-SI" sz="3200" spc="-50" dirty="0" smtClean="0"/>
              <a:t>kakovosti proizvodov</a:t>
            </a:r>
            <a:r>
              <a:rPr lang="sl-SI" sz="3200" spc="-40" dirty="0" smtClean="0"/>
              <a:t> </a:t>
            </a:r>
            <a:r>
              <a:rPr lang="sl-SI" sz="3200" spc="-25" dirty="0" smtClean="0"/>
              <a:t>oz. </a:t>
            </a:r>
            <a:r>
              <a:rPr lang="sl-SI" sz="3200" spc="-65" dirty="0" smtClean="0"/>
              <a:t>storitev, </a:t>
            </a:r>
            <a:r>
              <a:rPr lang="sl-SI" sz="3200" spc="-40" dirty="0" smtClean="0"/>
              <a:t>mora </a:t>
            </a:r>
            <a:r>
              <a:rPr lang="sl-SI" sz="3200" spc="-15" dirty="0" smtClean="0"/>
              <a:t>biti</a:t>
            </a:r>
            <a:r>
              <a:rPr lang="sl-SI" sz="3200" spc="150" dirty="0" smtClean="0"/>
              <a:t> </a:t>
            </a:r>
            <a:r>
              <a:rPr lang="sl-SI" sz="3200" spc="-15" dirty="0" smtClean="0"/>
              <a:t>sledljiva</a:t>
            </a:r>
            <a:r>
              <a:rPr lang="sl-SI" sz="3200" spc="-10" dirty="0" smtClean="0"/>
              <a:t> </a:t>
            </a:r>
            <a:r>
              <a:rPr lang="sl-SI" sz="3200" dirty="0" smtClean="0"/>
              <a:t>do SI</a:t>
            </a:r>
            <a:r>
              <a:rPr lang="sl-SI" sz="3200" spc="40" dirty="0" smtClean="0"/>
              <a:t> </a:t>
            </a:r>
            <a:r>
              <a:rPr lang="sl-SI" sz="3200" spc="-5" dirty="0" smtClean="0"/>
              <a:t>enot</a:t>
            </a:r>
            <a:r>
              <a:rPr lang="sl-SI" sz="3200" spc="-15" dirty="0" smtClean="0"/>
              <a:t> </a:t>
            </a:r>
          </a:p>
          <a:p>
            <a:pPr marL="457200" indent="-457200">
              <a:buClr>
                <a:srgbClr val="63809C"/>
              </a:buClr>
              <a:buSzPct val="55000"/>
              <a:buFont typeface="Wingdings" panose="05000000000000000000" pitchFamily="2" charset="2"/>
              <a:buChar char="Ø"/>
            </a:pPr>
            <a:r>
              <a:rPr lang="sl-SI" sz="3000" b="1" dirty="0" smtClean="0"/>
              <a:t>ustrezno kalibrirana / umerjena</a:t>
            </a:r>
          </a:p>
          <a:p>
            <a:pPr marL="457200" indent="-457200">
              <a:buClr>
                <a:srgbClr val="63809C"/>
              </a:buClr>
              <a:buSzPct val="55000"/>
              <a:buFont typeface="Wingdings" panose="05000000000000000000" pitchFamily="2" charset="2"/>
              <a:buChar char="Ø"/>
            </a:pPr>
            <a:r>
              <a:rPr lang="sl-SI" sz="3000" b="1" dirty="0" smtClean="0"/>
              <a:t>potrjena ustreznost za namen </a:t>
            </a:r>
          </a:p>
          <a:p>
            <a:pPr marL="446088">
              <a:buClr>
                <a:srgbClr val="63809C"/>
              </a:buClr>
              <a:buSzPct val="55000"/>
            </a:pPr>
            <a:r>
              <a:rPr lang="sl-SI" sz="3000" b="1" dirty="0" smtClean="0"/>
              <a:t>uporabe</a:t>
            </a:r>
            <a:endParaRPr lang="sl-SI" sz="3000" b="1" dirty="0"/>
          </a:p>
          <a:p>
            <a:pPr marL="457200" indent="-457200">
              <a:buClr>
                <a:srgbClr val="63809C"/>
              </a:buClr>
              <a:buSzPct val="55000"/>
              <a:buFont typeface="Wingdings" panose="05000000000000000000" pitchFamily="2" charset="2"/>
              <a:buChar char="Ø"/>
            </a:pPr>
            <a:r>
              <a:rPr lang="sl-SI" sz="3000" b="1" dirty="0"/>
              <a:t>preden se jo da v uporabo.</a:t>
            </a:r>
          </a:p>
          <a:p>
            <a:pPr>
              <a:buClr>
                <a:srgbClr val="63809C"/>
              </a:buClr>
              <a:buSzPct val="55000"/>
            </a:pPr>
            <a:endParaRPr lang="sl-SI" sz="3000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861047"/>
            <a:ext cx="2607551" cy="2517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3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601" y="142567"/>
            <a:ext cx="522758" cy="697011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9442" y="142568"/>
            <a:ext cx="2826159" cy="697011"/>
          </a:xfrm>
          <a:prstGeom prst="rect">
            <a:avLst/>
          </a:prstGeom>
        </p:spPr>
      </p:pic>
      <p:grpSp>
        <p:nvGrpSpPr>
          <p:cNvPr id="57" name="Skupina 56"/>
          <p:cNvGrpSpPr/>
          <p:nvPr/>
        </p:nvGrpSpPr>
        <p:grpSpPr>
          <a:xfrm>
            <a:off x="379269" y="1789243"/>
            <a:ext cx="8755207" cy="2006111"/>
            <a:chOff x="305326" y="3851432"/>
            <a:chExt cx="11673609" cy="2006111"/>
          </a:xfrm>
        </p:grpSpPr>
        <p:grpSp>
          <p:nvGrpSpPr>
            <p:cNvPr id="5" name="Skupina 4"/>
            <p:cNvGrpSpPr/>
            <p:nvPr/>
          </p:nvGrpSpPr>
          <p:grpSpPr>
            <a:xfrm>
              <a:off x="305326" y="3851432"/>
              <a:ext cx="9132853" cy="2006111"/>
              <a:chOff x="1671782" y="3217399"/>
              <a:chExt cx="9132853" cy="200611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Pravokotnik 13"/>
                  <p:cNvSpPr/>
                  <p:nvPr/>
                </p:nvSpPr>
                <p:spPr>
                  <a:xfrm>
                    <a:off x="4999157" y="3721388"/>
                    <a:ext cx="2934223" cy="58477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>
                      <a:buClr>
                        <a:srgbClr val="63809C"/>
                      </a:buClr>
                      <a:buSzPct val="55000"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sl-SI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sl-SI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sl-SI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sz="32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sl-SI" sz="32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sl-SI" sz="32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±</m:t>
                          </m:r>
                          <m:r>
                            <a:rPr lang="sl-SI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𝑼</m:t>
                          </m:r>
                        </m:oMath>
                      </m:oMathPara>
                    </a14:m>
                    <a:endParaRPr lang="sl-SI" sz="3200" dirty="0">
                      <a:solidFill>
                        <a:prstClr val="blac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" name="Pravokotnik 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99156" y="3721388"/>
                    <a:ext cx="2200667" cy="58477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6" name="Raven puščični povezovalnik 15"/>
              <p:cNvCxnSpPr/>
              <p:nvPr/>
            </p:nvCxnSpPr>
            <p:spPr>
              <a:xfrm>
                <a:off x="3777673" y="4013775"/>
                <a:ext cx="1221483" cy="0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PoljeZBesedilom 16"/>
              <p:cNvSpPr txBox="1"/>
              <p:nvPr/>
            </p:nvSpPr>
            <p:spPr>
              <a:xfrm>
                <a:off x="1671782" y="3813720"/>
                <a:ext cx="24468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buClr>
                    <a:srgbClr val="63809C"/>
                  </a:buClr>
                  <a:buSzPct val="55000"/>
                </a:pPr>
                <a:r>
                  <a:rPr lang="sl-SI" sz="2000" i="1" dirty="0"/>
                  <a:t>r</a:t>
                </a:r>
                <a:r>
                  <a:rPr lang="sl-SI" sz="2000" i="1" dirty="0" smtClean="0"/>
                  <a:t>ezultat meritve</a:t>
                </a:r>
                <a:endParaRPr lang="sl-SI" sz="2000" i="1" dirty="0"/>
              </a:p>
            </p:txBody>
          </p:sp>
          <p:sp>
            <p:nvSpPr>
              <p:cNvPr id="18" name="PoljeZBesedilom 17"/>
              <p:cNvSpPr txBox="1"/>
              <p:nvPr/>
            </p:nvSpPr>
            <p:spPr>
              <a:xfrm>
                <a:off x="5116945" y="4823400"/>
                <a:ext cx="28841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buClr>
                    <a:srgbClr val="63809C"/>
                  </a:buClr>
                  <a:buSzPct val="55000"/>
                </a:pPr>
                <a:r>
                  <a:rPr lang="sl-SI" sz="2000" i="1" dirty="0"/>
                  <a:t>i</a:t>
                </a:r>
                <a:r>
                  <a:rPr lang="sl-SI" sz="2000" i="1" dirty="0" smtClean="0"/>
                  <a:t>zmerjena vrednost</a:t>
                </a:r>
                <a:endParaRPr lang="sl-SI" sz="2000" i="1" dirty="0"/>
              </a:p>
            </p:txBody>
          </p:sp>
          <p:cxnSp>
            <p:nvCxnSpPr>
              <p:cNvPr id="20" name="Raven puščični povezovalnik 19"/>
              <p:cNvCxnSpPr/>
              <p:nvPr/>
            </p:nvCxnSpPr>
            <p:spPr>
              <a:xfrm flipV="1">
                <a:off x="6007126" y="4306163"/>
                <a:ext cx="0" cy="517237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PoljeZBesedilom 22"/>
              <p:cNvSpPr txBox="1"/>
              <p:nvPr/>
            </p:nvSpPr>
            <p:spPr>
              <a:xfrm>
                <a:off x="7878619" y="3217399"/>
                <a:ext cx="29260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buClr>
                    <a:srgbClr val="63809C"/>
                  </a:buClr>
                  <a:buSzPct val="55000"/>
                </a:pPr>
                <a:r>
                  <a:rPr lang="sl-SI" sz="2000" i="1" dirty="0"/>
                  <a:t>m</a:t>
                </a:r>
                <a:r>
                  <a:rPr lang="sl-SI" sz="2000" i="1" dirty="0" smtClean="0"/>
                  <a:t>erilna negotovost</a:t>
                </a:r>
                <a:endParaRPr lang="sl-SI" sz="2000" i="1" dirty="0"/>
              </a:p>
            </p:txBody>
          </p:sp>
          <p:cxnSp>
            <p:nvCxnSpPr>
              <p:cNvPr id="25" name="Raven puščični povezovalnik 24"/>
              <p:cNvCxnSpPr/>
              <p:nvPr/>
            </p:nvCxnSpPr>
            <p:spPr>
              <a:xfrm flipH="1">
                <a:off x="7199823" y="3583579"/>
                <a:ext cx="672166" cy="360348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3"/>
            <p:cNvGrpSpPr/>
            <p:nvPr/>
          </p:nvGrpSpPr>
          <p:grpSpPr>
            <a:xfrm>
              <a:off x="7879351" y="4698745"/>
              <a:ext cx="4099584" cy="950799"/>
              <a:chOff x="1733910" y="2785000"/>
              <a:chExt cx="4742392" cy="111887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4"/>
                  <p:cNvSpPr txBox="1"/>
                  <p:nvPr/>
                </p:nvSpPr>
                <p:spPr>
                  <a:xfrm>
                    <a:off x="1733910" y="2785000"/>
                    <a:ext cx="4742392" cy="434620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=1.204 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±0.003 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</m:t>
                          </m:r>
                        </m:oMath>
                      </m:oMathPara>
                    </a14:m>
                    <a:endParaRPr lang="sl-SI" sz="2400" dirty="0"/>
                  </a:p>
                </p:txBody>
              </p:sp>
            </mc:Choice>
            <mc:Fallback xmlns="">
              <p:sp>
                <p:nvSpPr>
                  <p:cNvPr id="19" name="TextBox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3910" y="2785000"/>
                    <a:ext cx="3556794" cy="434620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l="-1984" r="-992" b="-15000"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Box 5"/>
                  <p:cNvSpPr txBox="1"/>
                  <p:nvPr/>
                </p:nvSpPr>
                <p:spPr>
                  <a:xfrm>
                    <a:off x="1733910" y="3469256"/>
                    <a:ext cx="4638549" cy="434620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=(1.204±0.003) 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</m:t>
                          </m:r>
                        </m:oMath>
                      </m:oMathPara>
                    </a14:m>
                    <a:endParaRPr lang="sl-SI" sz="2400" dirty="0"/>
                  </a:p>
                </p:txBody>
              </p:sp>
            </mc:Choice>
            <mc:Fallback xmlns="">
              <p:sp>
                <p:nvSpPr>
                  <p:cNvPr id="21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3910" y="3469256"/>
                    <a:ext cx="3478911" cy="43462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l="-2028" r="-1014" b="-32787"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6" name="Skupina 55"/>
          <p:cNvGrpSpPr/>
          <p:nvPr/>
        </p:nvGrpSpPr>
        <p:grpSpPr>
          <a:xfrm>
            <a:off x="173488" y="4114384"/>
            <a:ext cx="8724677" cy="1900686"/>
            <a:chOff x="189697" y="1325250"/>
            <a:chExt cx="11632902" cy="1900686"/>
          </a:xfrm>
        </p:grpSpPr>
        <p:sp>
          <p:nvSpPr>
            <p:cNvPr id="4" name="PoljeZBesedilom 3"/>
            <p:cNvSpPr txBox="1"/>
            <p:nvPr/>
          </p:nvSpPr>
          <p:spPr>
            <a:xfrm>
              <a:off x="189697" y="1325250"/>
              <a:ext cx="5805959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rgbClr val="63809C"/>
                </a:buClr>
                <a:buSzPct val="55000"/>
              </a:pPr>
              <a:r>
                <a:rPr lang="sl-SI" sz="3000" b="1" dirty="0" smtClean="0"/>
                <a:t>Merilna negotovost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sl-SI" altLang="sl-SI" sz="1600" b="1" dirty="0" smtClean="0">
                  <a:solidFill>
                    <a:prstClr val="black"/>
                  </a:solidFill>
                </a:rPr>
                <a:t>merilna negotovost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sl-SI" altLang="sl-SI" sz="1600" dirty="0" smtClean="0">
                  <a:solidFill>
                    <a:prstClr val="black"/>
                  </a:solidFill>
                </a:rPr>
                <a:t>nenegativni parameter, ki označuje raztros vrednosti veličine, ki so na podlagi uporabljenih podatkov pripisane merjencu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sl-SI" altLang="sl-SI" sz="1600" dirty="0" smtClean="0">
                  <a:solidFill>
                    <a:prstClr val="black"/>
                  </a:solidFill>
                </a:rPr>
                <a:t>(dvom v veljavnost merilnega rezultata)</a:t>
              </a:r>
            </a:p>
          </p:txBody>
        </p:sp>
        <p:pic>
          <p:nvPicPr>
            <p:cNvPr id="13" name="Picture 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3367" y="1672293"/>
              <a:ext cx="2196932" cy="1098466"/>
            </a:xfrm>
            <a:prstGeom prst="rect">
              <a:avLst/>
            </a:prstGeom>
          </p:spPr>
        </p:pic>
        <p:grpSp>
          <p:nvGrpSpPr>
            <p:cNvPr id="54" name="Skupina 53"/>
            <p:cNvGrpSpPr/>
            <p:nvPr/>
          </p:nvGrpSpPr>
          <p:grpSpPr>
            <a:xfrm>
              <a:off x="8500691" y="1357355"/>
              <a:ext cx="3321908" cy="1868581"/>
              <a:chOff x="325582" y="4303482"/>
              <a:chExt cx="3321908" cy="1868581"/>
            </a:xfrm>
          </p:grpSpPr>
          <p:cxnSp>
            <p:nvCxnSpPr>
              <p:cNvPr id="30" name="Raven povezovalnik 29"/>
              <p:cNvCxnSpPr/>
              <p:nvPr/>
            </p:nvCxnSpPr>
            <p:spPr>
              <a:xfrm flipH="1">
                <a:off x="2688095" y="4544817"/>
                <a:ext cx="45720" cy="12710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3" name="Skupina 52"/>
              <p:cNvGrpSpPr/>
              <p:nvPr/>
            </p:nvGrpSpPr>
            <p:grpSpPr>
              <a:xfrm>
                <a:off x="325582" y="4303482"/>
                <a:ext cx="3321908" cy="1868581"/>
                <a:chOff x="325582" y="4303482"/>
                <a:chExt cx="3321908" cy="1868581"/>
              </a:xfrm>
            </p:grpSpPr>
            <p:cxnSp>
              <p:nvCxnSpPr>
                <p:cNvPr id="7" name="Raven povezovalnik 6"/>
                <p:cNvCxnSpPr/>
                <p:nvPr/>
              </p:nvCxnSpPr>
              <p:spPr>
                <a:xfrm>
                  <a:off x="325582" y="5193792"/>
                  <a:ext cx="289310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Raven povezovalnik 9"/>
                <p:cNvCxnSpPr/>
                <p:nvPr/>
              </p:nvCxnSpPr>
              <p:spPr>
                <a:xfrm>
                  <a:off x="758952" y="5047488"/>
                  <a:ext cx="0" cy="265674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aven povezovalnik 23"/>
                <p:cNvCxnSpPr/>
                <p:nvPr/>
              </p:nvCxnSpPr>
              <p:spPr>
                <a:xfrm>
                  <a:off x="1063752" y="5060955"/>
                  <a:ext cx="0" cy="265674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aven povezovalnik 25"/>
                <p:cNvCxnSpPr/>
                <p:nvPr/>
              </p:nvCxnSpPr>
              <p:spPr>
                <a:xfrm>
                  <a:off x="1566672" y="5047488"/>
                  <a:ext cx="0" cy="265674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ven povezovalnik 26"/>
                <p:cNvCxnSpPr/>
                <p:nvPr/>
              </p:nvCxnSpPr>
              <p:spPr>
                <a:xfrm>
                  <a:off x="2020824" y="5047488"/>
                  <a:ext cx="0" cy="265674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aven povezovalnik 27"/>
                <p:cNvCxnSpPr/>
                <p:nvPr/>
              </p:nvCxnSpPr>
              <p:spPr>
                <a:xfrm>
                  <a:off x="1368552" y="5060955"/>
                  <a:ext cx="0" cy="265674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aven povezovalnik 28"/>
                <p:cNvCxnSpPr/>
                <p:nvPr/>
              </p:nvCxnSpPr>
              <p:spPr>
                <a:xfrm>
                  <a:off x="2188766" y="5047488"/>
                  <a:ext cx="0" cy="265674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aven povezovalnik 21"/>
                <p:cNvCxnSpPr/>
                <p:nvPr/>
              </p:nvCxnSpPr>
              <p:spPr>
                <a:xfrm flipH="1">
                  <a:off x="420624" y="4562856"/>
                  <a:ext cx="45720" cy="1271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aven povezovalnik 30"/>
                <p:cNvCxnSpPr/>
                <p:nvPr/>
              </p:nvCxnSpPr>
              <p:spPr>
                <a:xfrm flipH="1">
                  <a:off x="1473708" y="4813041"/>
                  <a:ext cx="22860" cy="73456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Raven povezovalnik 32"/>
                <p:cNvCxnSpPr/>
                <p:nvPr/>
              </p:nvCxnSpPr>
              <p:spPr>
                <a:xfrm flipH="1">
                  <a:off x="2302764" y="4745823"/>
                  <a:ext cx="22860" cy="73456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ven puščični povezovalnik 34"/>
                <p:cNvCxnSpPr/>
                <p:nvPr/>
              </p:nvCxnSpPr>
              <p:spPr>
                <a:xfrm>
                  <a:off x="466344" y="4654433"/>
                  <a:ext cx="2267471" cy="0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PoljeZBesedilom 36"/>
                <p:cNvSpPr txBox="1"/>
                <p:nvPr/>
              </p:nvSpPr>
              <p:spPr>
                <a:xfrm>
                  <a:off x="1368552" y="4303482"/>
                  <a:ext cx="42362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>
                    <a:buClr>
                      <a:srgbClr val="63809C"/>
                    </a:buClr>
                    <a:buSzPct val="55000"/>
                  </a:pPr>
                  <a:r>
                    <a:rPr lang="sl-SI" sz="16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U</a:t>
                  </a:r>
                  <a:endParaRPr lang="sl-SI" sz="160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cxnSp>
              <p:nvCxnSpPr>
                <p:cNvPr id="39" name="Raven puščični povezovalnik 38"/>
                <p:cNvCxnSpPr/>
                <p:nvPr/>
              </p:nvCxnSpPr>
              <p:spPr>
                <a:xfrm flipH="1">
                  <a:off x="1063752" y="4841724"/>
                  <a:ext cx="409956" cy="0"/>
                </a:xfrm>
                <a:prstGeom prst="straightConnector1">
                  <a:avLst/>
                </a:prstGeom>
                <a:ln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PoljeZBesedilom 40"/>
                    <p:cNvSpPr txBox="1"/>
                    <p:nvPr/>
                  </p:nvSpPr>
                  <p:spPr>
                    <a:xfrm>
                      <a:off x="649345" y="4702265"/>
                      <a:ext cx="55254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>
                        <a:buClr>
                          <a:srgbClr val="63809C"/>
                        </a:buClr>
                        <a:buSzPct val="55000"/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sl-SI" sz="1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sz="16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sl-SI" sz="16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oMath>
                        </m:oMathPara>
                      </a14:m>
                      <a:endParaRPr lang="sl-SI" sz="1600" b="1" dirty="0"/>
                    </a:p>
                  </p:txBody>
                </p:sp>
              </mc:Choice>
              <mc:Fallback xmlns="">
                <p:sp>
                  <p:nvSpPr>
                    <p:cNvPr id="41" name="PoljeZBesedilom 4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9344" y="4702265"/>
                      <a:ext cx="414408" cy="338554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sl-SI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4" name="Raven puščični povezovalnik 43"/>
                <p:cNvCxnSpPr/>
                <p:nvPr/>
              </p:nvCxnSpPr>
              <p:spPr>
                <a:xfrm>
                  <a:off x="2325624" y="5480391"/>
                  <a:ext cx="135636" cy="335442"/>
                </a:xfrm>
                <a:prstGeom prst="straightConnector1">
                  <a:avLst/>
                </a:prstGeom>
                <a:ln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PoljeZBesedilom 45"/>
                <p:cNvSpPr txBox="1"/>
                <p:nvPr/>
              </p:nvSpPr>
              <p:spPr>
                <a:xfrm>
                  <a:off x="1735086" y="5833509"/>
                  <a:ext cx="191240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>
                    <a:buClr>
                      <a:srgbClr val="63809C"/>
                    </a:buClr>
                    <a:buSzPct val="55000"/>
                  </a:pPr>
                  <a:r>
                    <a:rPr lang="sl-SI" sz="1600" i="1" dirty="0"/>
                    <a:t>p</a:t>
                  </a:r>
                  <a:r>
                    <a:rPr lang="sl-SI" sz="1600" i="1" dirty="0" smtClean="0"/>
                    <a:t>rava vrednost</a:t>
                  </a:r>
                  <a:endParaRPr lang="sl-SI" sz="1600" i="1" dirty="0"/>
                </a:p>
              </p:txBody>
            </p:sp>
            <p:cxnSp>
              <p:nvCxnSpPr>
                <p:cNvPr id="49" name="Raven puščični povezovalnik 48"/>
                <p:cNvCxnSpPr>
                  <a:endCxn id="51" idx="0"/>
                </p:cNvCxnSpPr>
                <p:nvPr/>
              </p:nvCxnSpPr>
              <p:spPr>
                <a:xfrm>
                  <a:off x="1063753" y="5313162"/>
                  <a:ext cx="235027" cy="234447"/>
                </a:xfrm>
                <a:prstGeom prst="straightConnector1">
                  <a:avLst/>
                </a:prstGeom>
                <a:ln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PoljeZBesedilom 50"/>
                <p:cNvSpPr txBox="1"/>
                <p:nvPr/>
              </p:nvSpPr>
              <p:spPr>
                <a:xfrm>
                  <a:off x="742857" y="5547609"/>
                  <a:ext cx="111184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>
                    <a:buClr>
                      <a:srgbClr val="63809C"/>
                    </a:buClr>
                    <a:buSzPct val="55000"/>
                  </a:pPr>
                  <a:r>
                    <a:rPr lang="sl-SI" sz="1600" i="1" dirty="0" smtClean="0"/>
                    <a:t>izmerek</a:t>
                  </a:r>
                  <a:endParaRPr lang="sl-SI" sz="1600" i="1" dirty="0"/>
                </a:p>
              </p:txBody>
            </p:sp>
          </p:grpSp>
        </p:grpSp>
      </p:grpSp>
      <p:sp>
        <p:nvSpPr>
          <p:cNvPr id="58" name="PoljeZBesedilom 57"/>
          <p:cNvSpPr txBox="1"/>
          <p:nvPr/>
        </p:nvSpPr>
        <p:spPr>
          <a:xfrm>
            <a:off x="521209" y="1362457"/>
            <a:ext cx="37979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Clr>
                <a:srgbClr val="63809C"/>
              </a:buClr>
              <a:buSzPct val="55000"/>
            </a:pPr>
            <a:r>
              <a:rPr lang="sl-SI" sz="3200" b="1" dirty="0">
                <a:solidFill>
                  <a:prstClr val="black"/>
                </a:solidFill>
              </a:rPr>
              <a:t>Podajanje rezultatov</a:t>
            </a:r>
            <a:r>
              <a:rPr lang="sl-SI" sz="3200" b="1" dirty="0" smtClean="0">
                <a:solidFill>
                  <a:prstClr val="black"/>
                </a:solidFill>
              </a:rPr>
              <a:t>:</a:t>
            </a:r>
            <a:endParaRPr lang="sl-SI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601" y="142567"/>
            <a:ext cx="522758" cy="697011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9442" y="142568"/>
            <a:ext cx="2826159" cy="697011"/>
          </a:xfrm>
          <a:prstGeom prst="rect">
            <a:avLst/>
          </a:prstGeom>
        </p:spPr>
      </p:pic>
      <p:sp>
        <p:nvSpPr>
          <p:cNvPr id="4" name="PoljeZBesedilom 3"/>
          <p:cNvSpPr txBox="1"/>
          <p:nvPr/>
        </p:nvSpPr>
        <p:spPr>
          <a:xfrm>
            <a:off x="150876" y="1065879"/>
            <a:ext cx="88474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63809C"/>
              </a:buClr>
              <a:buSzPct val="55000"/>
              <a:buFont typeface="Wingdings" panose="05000000000000000000" pitchFamily="2" charset="2"/>
              <a:buChar char="Ø"/>
            </a:pPr>
            <a:r>
              <a:rPr lang="sl-SI" sz="2800" b="1" dirty="0" smtClean="0">
                <a:solidFill>
                  <a:schemeClr val="tx2"/>
                </a:solidFill>
              </a:rPr>
              <a:t>Razumevanje </a:t>
            </a:r>
            <a:r>
              <a:rPr lang="sl-SI" sz="2800" b="1" dirty="0">
                <a:solidFill>
                  <a:schemeClr val="tx2"/>
                </a:solidFill>
              </a:rPr>
              <a:t>in upoštevanje rezultata in merilne negotovosti pri ugotavljanju skladnosti (proizvoda ali storitve) s specifikacijami, pri postavljanju diagnoz…</a:t>
            </a:r>
          </a:p>
          <a:p>
            <a:pPr marL="457200" indent="-457200">
              <a:buClr>
                <a:srgbClr val="63809C"/>
              </a:buClr>
              <a:buSzPct val="55000"/>
              <a:buFont typeface="Wingdings" panose="05000000000000000000" pitchFamily="2" charset="2"/>
              <a:buChar char="Ø"/>
            </a:pPr>
            <a:r>
              <a:rPr lang="sl-SI" sz="2800" b="1" dirty="0" smtClean="0">
                <a:solidFill>
                  <a:schemeClr val="tx2"/>
                </a:solidFill>
              </a:rPr>
              <a:t>Merilna </a:t>
            </a:r>
            <a:r>
              <a:rPr lang="sl-SI" sz="2800" b="1" dirty="0">
                <a:solidFill>
                  <a:schemeClr val="tx2"/>
                </a:solidFill>
              </a:rPr>
              <a:t>negotovost vpliva na odločitve o skladnosti</a:t>
            </a:r>
            <a:r>
              <a:rPr lang="sl-SI" sz="2800" b="1" dirty="0" smtClean="0">
                <a:solidFill>
                  <a:schemeClr val="tx2"/>
                </a:solidFill>
              </a:rPr>
              <a:t>!</a:t>
            </a:r>
            <a:endParaRPr lang="sl-SI" sz="2800" b="1" dirty="0">
              <a:solidFill>
                <a:schemeClr val="tx2"/>
              </a:solidFill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511700" y="2881762"/>
            <a:ext cx="7724004" cy="2173837"/>
            <a:chOff x="112586" y="3839036"/>
            <a:chExt cx="10298672" cy="2173837"/>
          </a:xfrm>
        </p:grpSpPr>
        <p:sp>
          <p:nvSpPr>
            <p:cNvPr id="5" name="Pravokotnik 4"/>
            <p:cNvSpPr/>
            <p:nvPr/>
          </p:nvSpPr>
          <p:spPr>
            <a:xfrm>
              <a:off x="2319010" y="4322619"/>
              <a:ext cx="3509818" cy="16902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" name="PoljeZBesedilom 5"/>
            <p:cNvSpPr txBox="1"/>
            <p:nvPr/>
          </p:nvSpPr>
          <p:spPr>
            <a:xfrm>
              <a:off x="2986763" y="3839036"/>
              <a:ext cx="296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Clr>
                  <a:srgbClr val="63809C"/>
                </a:buClr>
                <a:buSzPct val="55000"/>
              </a:pPr>
              <a:r>
                <a:rPr lang="sl-SI" sz="2000" b="1" i="1" dirty="0" smtClean="0"/>
                <a:t>območje skladnosti</a:t>
              </a:r>
              <a:endParaRPr lang="sl-SI" sz="2000" b="1" i="1" dirty="0"/>
            </a:p>
          </p:txBody>
        </p:sp>
        <p:grpSp>
          <p:nvGrpSpPr>
            <p:cNvPr id="14" name="Skupina 13"/>
            <p:cNvGrpSpPr/>
            <p:nvPr/>
          </p:nvGrpSpPr>
          <p:grpSpPr>
            <a:xfrm>
              <a:off x="2420612" y="4387273"/>
              <a:ext cx="891309" cy="193963"/>
              <a:chOff x="4285673" y="4387273"/>
              <a:chExt cx="891309" cy="193963"/>
            </a:xfrm>
          </p:grpSpPr>
          <p:cxnSp>
            <p:nvCxnSpPr>
              <p:cNvPr id="8" name="Raven povezovalnik 7"/>
              <p:cNvCxnSpPr/>
              <p:nvPr/>
            </p:nvCxnSpPr>
            <p:spPr>
              <a:xfrm>
                <a:off x="4285673" y="4488873"/>
                <a:ext cx="88669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Raven povezovalnik 9"/>
              <p:cNvCxnSpPr/>
              <p:nvPr/>
            </p:nvCxnSpPr>
            <p:spPr>
              <a:xfrm>
                <a:off x="4285673" y="4387273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aven povezovalnik 11"/>
              <p:cNvCxnSpPr/>
              <p:nvPr/>
            </p:nvCxnSpPr>
            <p:spPr>
              <a:xfrm>
                <a:off x="5176982" y="4396509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ipsa 12"/>
              <p:cNvSpPr/>
              <p:nvPr/>
            </p:nvSpPr>
            <p:spPr>
              <a:xfrm>
                <a:off x="4682153" y="4442691"/>
                <a:ext cx="93730" cy="9236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</p:grpSp>
        <p:grpSp>
          <p:nvGrpSpPr>
            <p:cNvPr id="17" name="Skupina 16"/>
            <p:cNvGrpSpPr/>
            <p:nvPr/>
          </p:nvGrpSpPr>
          <p:grpSpPr>
            <a:xfrm>
              <a:off x="4937519" y="4447309"/>
              <a:ext cx="891309" cy="193963"/>
              <a:chOff x="4285673" y="4387273"/>
              <a:chExt cx="891309" cy="193963"/>
            </a:xfrm>
          </p:grpSpPr>
          <p:cxnSp>
            <p:nvCxnSpPr>
              <p:cNvPr id="18" name="Raven povezovalnik 17"/>
              <p:cNvCxnSpPr/>
              <p:nvPr/>
            </p:nvCxnSpPr>
            <p:spPr>
              <a:xfrm>
                <a:off x="4285673" y="4488873"/>
                <a:ext cx="88669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aven povezovalnik 18"/>
              <p:cNvCxnSpPr/>
              <p:nvPr/>
            </p:nvCxnSpPr>
            <p:spPr>
              <a:xfrm>
                <a:off x="4285673" y="4387273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aven povezovalnik 19"/>
              <p:cNvCxnSpPr/>
              <p:nvPr/>
            </p:nvCxnSpPr>
            <p:spPr>
              <a:xfrm>
                <a:off x="5176982" y="4396509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Elipsa 20"/>
              <p:cNvSpPr/>
              <p:nvPr/>
            </p:nvSpPr>
            <p:spPr>
              <a:xfrm>
                <a:off x="4682153" y="4442691"/>
                <a:ext cx="93730" cy="9236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</p:grpSp>
        <p:grpSp>
          <p:nvGrpSpPr>
            <p:cNvPr id="22" name="Skupina 21"/>
            <p:cNvGrpSpPr/>
            <p:nvPr/>
          </p:nvGrpSpPr>
          <p:grpSpPr>
            <a:xfrm>
              <a:off x="3520422" y="4535054"/>
              <a:ext cx="891309" cy="193963"/>
              <a:chOff x="4285673" y="4387273"/>
              <a:chExt cx="891309" cy="193963"/>
            </a:xfrm>
          </p:grpSpPr>
          <p:cxnSp>
            <p:nvCxnSpPr>
              <p:cNvPr id="23" name="Raven povezovalnik 22"/>
              <p:cNvCxnSpPr/>
              <p:nvPr/>
            </p:nvCxnSpPr>
            <p:spPr>
              <a:xfrm>
                <a:off x="4285673" y="4488873"/>
                <a:ext cx="88669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aven povezovalnik 23"/>
              <p:cNvCxnSpPr/>
              <p:nvPr/>
            </p:nvCxnSpPr>
            <p:spPr>
              <a:xfrm>
                <a:off x="4285673" y="4387273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aven povezovalnik 24"/>
              <p:cNvCxnSpPr/>
              <p:nvPr/>
            </p:nvCxnSpPr>
            <p:spPr>
              <a:xfrm>
                <a:off x="5176982" y="4396509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Elipsa 25"/>
              <p:cNvSpPr/>
              <p:nvPr/>
            </p:nvSpPr>
            <p:spPr>
              <a:xfrm>
                <a:off x="4682153" y="4442691"/>
                <a:ext cx="93730" cy="9236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</p:grpSp>
        <p:grpSp>
          <p:nvGrpSpPr>
            <p:cNvPr id="27" name="Skupina 26"/>
            <p:cNvGrpSpPr/>
            <p:nvPr/>
          </p:nvGrpSpPr>
          <p:grpSpPr>
            <a:xfrm>
              <a:off x="1270685" y="4946073"/>
              <a:ext cx="891309" cy="193963"/>
              <a:chOff x="4285673" y="4387273"/>
              <a:chExt cx="891309" cy="193963"/>
            </a:xfrm>
          </p:grpSpPr>
          <p:cxnSp>
            <p:nvCxnSpPr>
              <p:cNvPr id="28" name="Raven povezovalnik 27"/>
              <p:cNvCxnSpPr/>
              <p:nvPr/>
            </p:nvCxnSpPr>
            <p:spPr>
              <a:xfrm>
                <a:off x="4285673" y="4488873"/>
                <a:ext cx="88669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>
              <a:xfrm>
                <a:off x="4285673" y="4387273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en povezovalnik 29"/>
              <p:cNvCxnSpPr/>
              <p:nvPr/>
            </p:nvCxnSpPr>
            <p:spPr>
              <a:xfrm>
                <a:off x="5176982" y="4396509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Elipsa 30"/>
              <p:cNvSpPr/>
              <p:nvPr/>
            </p:nvSpPr>
            <p:spPr>
              <a:xfrm>
                <a:off x="4682153" y="4442691"/>
                <a:ext cx="93730" cy="9236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</p:grpSp>
        <p:grpSp>
          <p:nvGrpSpPr>
            <p:cNvPr id="32" name="Skupina 31"/>
            <p:cNvGrpSpPr/>
            <p:nvPr/>
          </p:nvGrpSpPr>
          <p:grpSpPr>
            <a:xfrm>
              <a:off x="6549266" y="5010728"/>
              <a:ext cx="891309" cy="193963"/>
              <a:chOff x="4285673" y="4387273"/>
              <a:chExt cx="891309" cy="193963"/>
            </a:xfrm>
          </p:grpSpPr>
          <p:cxnSp>
            <p:nvCxnSpPr>
              <p:cNvPr id="33" name="Raven povezovalnik 32"/>
              <p:cNvCxnSpPr/>
              <p:nvPr/>
            </p:nvCxnSpPr>
            <p:spPr>
              <a:xfrm>
                <a:off x="4285673" y="4488873"/>
                <a:ext cx="88669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en povezovalnik 33"/>
              <p:cNvCxnSpPr/>
              <p:nvPr/>
            </p:nvCxnSpPr>
            <p:spPr>
              <a:xfrm>
                <a:off x="4285673" y="4387273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>
              <a:xfrm>
                <a:off x="5176982" y="4396509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Elipsa 35"/>
              <p:cNvSpPr/>
              <p:nvPr/>
            </p:nvSpPr>
            <p:spPr>
              <a:xfrm>
                <a:off x="4682153" y="4442691"/>
                <a:ext cx="93730" cy="9236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</p:grpSp>
        <p:grpSp>
          <p:nvGrpSpPr>
            <p:cNvPr id="37" name="Skupina 36"/>
            <p:cNvGrpSpPr/>
            <p:nvPr/>
          </p:nvGrpSpPr>
          <p:grpSpPr>
            <a:xfrm>
              <a:off x="2001539" y="5611091"/>
              <a:ext cx="891309" cy="193963"/>
              <a:chOff x="4285673" y="4387273"/>
              <a:chExt cx="891309" cy="193963"/>
            </a:xfrm>
          </p:grpSpPr>
          <p:cxnSp>
            <p:nvCxnSpPr>
              <p:cNvPr id="38" name="Raven povezovalnik 37"/>
              <p:cNvCxnSpPr/>
              <p:nvPr/>
            </p:nvCxnSpPr>
            <p:spPr>
              <a:xfrm>
                <a:off x="4285673" y="4488873"/>
                <a:ext cx="88669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aven povezovalnik 38"/>
              <p:cNvCxnSpPr/>
              <p:nvPr/>
            </p:nvCxnSpPr>
            <p:spPr>
              <a:xfrm>
                <a:off x="4285673" y="4387273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aven povezovalnik 39"/>
              <p:cNvCxnSpPr/>
              <p:nvPr/>
            </p:nvCxnSpPr>
            <p:spPr>
              <a:xfrm>
                <a:off x="5176982" y="4396509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Elipsa 40"/>
              <p:cNvSpPr/>
              <p:nvPr/>
            </p:nvSpPr>
            <p:spPr>
              <a:xfrm>
                <a:off x="4682153" y="4442691"/>
                <a:ext cx="93730" cy="9236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</p:grpSp>
        <p:grpSp>
          <p:nvGrpSpPr>
            <p:cNvPr id="42" name="Skupina 41"/>
            <p:cNvGrpSpPr/>
            <p:nvPr/>
          </p:nvGrpSpPr>
          <p:grpSpPr>
            <a:xfrm>
              <a:off x="5653835" y="5601855"/>
              <a:ext cx="891309" cy="193963"/>
              <a:chOff x="4285673" y="4387273"/>
              <a:chExt cx="891309" cy="193963"/>
            </a:xfrm>
          </p:grpSpPr>
          <p:cxnSp>
            <p:nvCxnSpPr>
              <p:cNvPr id="43" name="Raven povezovalnik 42"/>
              <p:cNvCxnSpPr/>
              <p:nvPr/>
            </p:nvCxnSpPr>
            <p:spPr>
              <a:xfrm>
                <a:off x="4285673" y="4488873"/>
                <a:ext cx="88669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en povezovalnik 43"/>
              <p:cNvCxnSpPr/>
              <p:nvPr/>
            </p:nvCxnSpPr>
            <p:spPr>
              <a:xfrm>
                <a:off x="4285673" y="4387273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>
              <a:xfrm>
                <a:off x="5176982" y="4396509"/>
                <a:ext cx="0" cy="1847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Elipsa 45"/>
              <p:cNvSpPr/>
              <p:nvPr/>
            </p:nvSpPr>
            <p:spPr>
              <a:xfrm>
                <a:off x="4682153" y="4442691"/>
                <a:ext cx="93730" cy="9236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</p:grpSp>
        <p:sp>
          <p:nvSpPr>
            <p:cNvPr id="16" name="PoljeZBesedilom 15"/>
            <p:cNvSpPr txBox="1"/>
            <p:nvPr/>
          </p:nvSpPr>
          <p:spPr>
            <a:xfrm>
              <a:off x="8626765" y="3871800"/>
              <a:ext cx="16275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Clr>
                  <a:srgbClr val="63809C"/>
                </a:buClr>
                <a:buSzPct val="55000"/>
              </a:pPr>
              <a:r>
                <a:rPr lang="sl-SI" sz="2000" b="1" i="1" dirty="0"/>
                <a:t>o</a:t>
              </a:r>
              <a:r>
                <a:rPr lang="sl-SI" sz="2000" b="1" i="1" dirty="0" smtClean="0"/>
                <a:t>dločitev:</a:t>
              </a:r>
              <a:endParaRPr lang="sl-SI" sz="2000" b="1" i="1" dirty="0"/>
            </a:p>
          </p:txBody>
        </p:sp>
        <p:sp>
          <p:nvSpPr>
            <p:cNvPr id="2048" name="PoljeZBesedilom 2047"/>
            <p:cNvSpPr txBox="1"/>
            <p:nvPr/>
          </p:nvSpPr>
          <p:spPr>
            <a:xfrm>
              <a:off x="8646904" y="4271910"/>
              <a:ext cx="13512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Clr>
                  <a:srgbClr val="63809C"/>
                </a:buClr>
                <a:buSzPct val="55000"/>
              </a:pPr>
              <a:r>
                <a:rPr lang="sl-SI" sz="2000" b="1" dirty="0" smtClean="0">
                  <a:solidFill>
                    <a:schemeClr val="accent3">
                      <a:lumMod val="75000"/>
                    </a:schemeClr>
                  </a:solidFill>
                </a:rPr>
                <a:t>skladno</a:t>
              </a:r>
              <a:endParaRPr lang="sl-SI" sz="20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50" name="PoljeZBesedilom 49"/>
            <p:cNvSpPr txBox="1"/>
            <p:nvPr/>
          </p:nvSpPr>
          <p:spPr>
            <a:xfrm>
              <a:off x="8703098" y="4930745"/>
              <a:ext cx="17081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Clr>
                  <a:srgbClr val="63809C"/>
                </a:buClr>
                <a:buSzPct val="55000"/>
              </a:pPr>
              <a:r>
                <a:rPr lang="sl-SI" sz="2000" b="1" dirty="0" smtClean="0">
                  <a:solidFill>
                    <a:srgbClr val="FF0000"/>
                  </a:solidFill>
                </a:rPr>
                <a:t>neskladno</a:t>
              </a:r>
              <a:endParaRPr lang="sl-SI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PoljeZBesedilom 50"/>
            <p:cNvSpPr txBox="1"/>
            <p:nvPr/>
          </p:nvSpPr>
          <p:spPr>
            <a:xfrm>
              <a:off x="8779433" y="5466454"/>
              <a:ext cx="5625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Clr>
                  <a:srgbClr val="63809C"/>
                </a:buClr>
                <a:buSzPct val="55000"/>
              </a:pPr>
              <a:r>
                <a:rPr lang="sl-SI" sz="2000" b="1" dirty="0" smtClean="0">
                  <a:solidFill>
                    <a:srgbClr val="FF0000"/>
                  </a:solidFill>
                </a:rPr>
                <a:t>??</a:t>
              </a:r>
              <a:endParaRPr lang="sl-SI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PoljeZBesedilom 46"/>
            <p:cNvSpPr txBox="1"/>
            <p:nvPr/>
          </p:nvSpPr>
          <p:spPr>
            <a:xfrm>
              <a:off x="112586" y="3892961"/>
              <a:ext cx="23633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Clr>
                  <a:srgbClr val="63809C"/>
                </a:buClr>
                <a:buSzPct val="55000"/>
              </a:pPr>
              <a:r>
                <a:rPr lang="sl-SI" sz="1600" i="1" dirty="0"/>
                <a:t>i</a:t>
              </a:r>
              <a:r>
                <a:rPr lang="sl-SI" sz="1600" i="1" dirty="0" smtClean="0"/>
                <a:t>zmerjena vrednost</a:t>
              </a:r>
              <a:endParaRPr lang="sl-SI" sz="1600" i="1" dirty="0"/>
            </a:p>
          </p:txBody>
        </p:sp>
        <p:cxnSp>
          <p:nvCxnSpPr>
            <p:cNvPr id="48" name="Raven puščični povezovalnik 47"/>
            <p:cNvCxnSpPr>
              <a:endCxn id="13" idx="0"/>
            </p:cNvCxnSpPr>
            <p:nvPr/>
          </p:nvCxnSpPr>
          <p:spPr>
            <a:xfrm>
              <a:off x="1939946" y="4056515"/>
              <a:ext cx="924011" cy="386176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PoljeZBesedilom 51"/>
            <p:cNvSpPr txBox="1"/>
            <p:nvPr/>
          </p:nvSpPr>
          <p:spPr>
            <a:xfrm>
              <a:off x="5941203" y="3862143"/>
              <a:ext cx="23939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Clr>
                  <a:srgbClr val="63809C"/>
                </a:buClr>
                <a:buSzPct val="55000"/>
              </a:pPr>
              <a:r>
                <a:rPr lang="sl-SI" sz="1600" i="1" dirty="0"/>
                <a:t>m</a:t>
              </a:r>
              <a:r>
                <a:rPr lang="sl-SI" sz="1600" i="1" dirty="0" smtClean="0"/>
                <a:t>erilna negotovost</a:t>
              </a:r>
              <a:endParaRPr lang="sl-SI" sz="1600" i="1" dirty="0"/>
            </a:p>
          </p:txBody>
        </p:sp>
        <p:cxnSp>
          <p:nvCxnSpPr>
            <p:cNvPr id="53" name="Raven puščični povezovalnik 52"/>
            <p:cNvCxnSpPr/>
            <p:nvPr/>
          </p:nvCxnSpPr>
          <p:spPr>
            <a:xfrm flipH="1">
              <a:off x="5126941" y="4188495"/>
              <a:ext cx="672166" cy="360348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oljeZBesedilom 8"/>
          <p:cNvSpPr txBox="1"/>
          <p:nvPr/>
        </p:nvSpPr>
        <p:spPr>
          <a:xfrm>
            <a:off x="342079" y="5202247"/>
            <a:ext cx="826236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63809C"/>
              </a:buClr>
              <a:buSzPct val="55000"/>
            </a:pPr>
            <a:r>
              <a:rPr lang="sl-SI" sz="2800" b="1" dirty="0">
                <a:solidFill>
                  <a:prstClr val="black"/>
                </a:solidFill>
              </a:rPr>
              <a:t>Usposobljenost „</a:t>
            </a:r>
            <a:r>
              <a:rPr lang="sl-SI" sz="2800" b="1" dirty="0" err="1">
                <a:solidFill>
                  <a:prstClr val="black"/>
                </a:solidFill>
              </a:rPr>
              <a:t>odločevalcev</a:t>
            </a:r>
            <a:r>
              <a:rPr lang="sl-SI" sz="2800" b="1" dirty="0">
                <a:solidFill>
                  <a:prstClr val="black"/>
                </a:solidFill>
              </a:rPr>
              <a:t>“ za razumevanje rezultatov </a:t>
            </a:r>
            <a:r>
              <a:rPr lang="sl-SI" sz="2800" b="1" dirty="0" smtClean="0">
                <a:solidFill>
                  <a:prstClr val="black"/>
                </a:solidFill>
              </a:rPr>
              <a:t>meritev in njenega vpliva na kakovost</a:t>
            </a:r>
            <a:r>
              <a:rPr lang="sl-SI" sz="3000" b="1" dirty="0" smtClean="0"/>
              <a:t>!</a:t>
            </a:r>
            <a:endParaRPr lang="sl-SI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9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185</Words>
  <Application>Microsoft Office PowerPoint</Application>
  <PresentationFormat>Diaprojekcija na zaslonu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Wingdings</vt:lpstr>
      <vt:lpstr>Officeova tema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Samo Kopač</dc:creator>
  <cp:lastModifiedBy>Dominika Rozoničnik</cp:lastModifiedBy>
  <cp:revision>4</cp:revision>
  <dcterms:created xsi:type="dcterms:W3CDTF">2020-09-24T07:14:09Z</dcterms:created>
  <dcterms:modified xsi:type="dcterms:W3CDTF">2020-09-25T09:44:05Z</dcterms:modified>
</cp:coreProperties>
</file>