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5" r:id="rId2"/>
    <p:sldId id="262" r:id="rId3"/>
    <p:sldId id="264" r:id="rId4"/>
    <p:sldId id="311" r:id="rId5"/>
    <p:sldId id="308" r:id="rId6"/>
    <p:sldId id="309" r:id="rId7"/>
    <p:sldId id="310" r:id="rId8"/>
    <p:sldId id="297" r:id="rId9"/>
    <p:sldId id="293" r:id="rId10"/>
    <p:sldId id="307" r:id="rId11"/>
    <p:sldId id="258" r:id="rId12"/>
    <p:sldId id="306" r:id="rId13"/>
    <p:sldId id="292" r:id="rId14"/>
    <p:sldId id="279" r:id="rId15"/>
    <p:sldId id="269" r:id="rId16"/>
    <p:sldId id="271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982"/>
    <a:srgbClr val="0000FF"/>
    <a:srgbClr val="20498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6279" autoAdjust="0"/>
  </p:normalViewPr>
  <p:slideViewPr>
    <p:cSldViewPr snapToGrid="0" snapToObjects="1">
      <p:cViewPr varScale="1">
        <p:scale>
          <a:sx n="94" d="100"/>
          <a:sy n="94" d="100"/>
        </p:scale>
        <p:origin x="544" y="56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8:57:45.022"/>
    </inkml:context>
    <inkml:brush xml:id="br0">
      <inkml:brushProperty name="width" value="0.1" units="cm"/>
      <inkml:brushProperty name="height" value="0.1" units="cm"/>
      <inkml:brushProperty name="color" value="#558ED5"/>
    </inkml:brush>
  </inkml:definitions>
  <inkml:trace contextRef="#ctx0" brushRef="#br0">0 0 24489,'0'7543'0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8:57:52.637"/>
    </inkml:context>
    <inkml:brush xml:id="br0">
      <inkml:brushProperty name="width" value="0.1" units="cm"/>
      <inkml:brushProperty name="height" value="0.1" units="cm"/>
      <inkml:brushProperty name="color" value="#558ED5"/>
    </inkml:brush>
  </inkml:definitions>
  <inkml:trace contextRef="#ctx0" brushRef="#br0">0 0 24449,'27'7435'0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8:57:58.109"/>
    </inkml:context>
    <inkml:brush xml:id="br0">
      <inkml:brushProperty name="width" value="0.1" units="cm"/>
      <inkml:brushProperty name="height" value="0.1" units="cm"/>
      <inkml:brushProperty name="color" value="#558ED5"/>
    </inkml:brush>
  </inkml:definitions>
  <inkml:trace contextRef="#ctx0" brushRef="#br0">0 53 24381,'3678'-53'0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8DD96-17C7-45D8-9B30-3D68D49ADFE2}" type="datetimeFigureOut">
              <a:rPr lang="sl-SI" smtClean="0"/>
              <a:t>12. 11. 2025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5FD8F-C5C0-4D6D-8268-4CCF5D563E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371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5FD8F-C5C0-4D6D-8268-4CCF5D563E02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1307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4704C-C017-473D-B2E8-D68A33252739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2593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4704C-C017-473D-B2E8-D68A33252739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6325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29021-FC36-42E2-BCDE-6830A9CEDFFB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3377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29021-FC36-42E2-BCDE-6830A9CEDFFB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8061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noProof="0" dirty="0"/>
              <a:t>Prof. Ačko, Aleksander Premuš.</a:t>
            </a:r>
            <a:endParaRPr lang="en-GB" noProof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B469E-3C29-48EB-8160-496C9D03FE2E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8272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5FD8F-C5C0-4D6D-8268-4CCF5D563E02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4102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noProof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5FD8F-C5C0-4D6D-8268-4CCF5D563E02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483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4704C-C017-473D-B2E8-D68A3325273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0683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4704C-C017-473D-B2E8-D68A3325273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5906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4704C-C017-473D-B2E8-D68A33252739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578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4704C-C017-473D-B2E8-D68A33252739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4809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4704C-C017-473D-B2E8-D68A33252739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4424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4704C-C017-473D-B2E8-D68A33252739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3550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C49B-59ED-074B-8494-CA7845232055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C9A-3A28-1E46-9616-0B3CD0DE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2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C49B-59ED-074B-8494-CA7845232055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C9A-3A28-1E46-9616-0B3CD0DE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5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C49B-59ED-074B-8494-CA7845232055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C9A-3A28-1E46-9616-0B3CD0DE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C49B-59ED-074B-8494-CA7845232055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C9A-3A28-1E46-9616-0B3CD0DE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3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C49B-59ED-074B-8494-CA7845232055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C9A-3A28-1E46-9616-0B3CD0DE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9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C49B-59ED-074B-8494-CA7845232055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C9A-3A28-1E46-9616-0B3CD0DE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C49B-59ED-074B-8494-CA7845232055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C9A-3A28-1E46-9616-0B3CD0DE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0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C49B-59ED-074B-8494-CA7845232055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C9A-3A28-1E46-9616-0B3CD0DE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7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C49B-59ED-074B-8494-CA7845232055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C9A-3A28-1E46-9616-0B3CD0DE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8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C49B-59ED-074B-8494-CA7845232055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C9A-3A28-1E46-9616-0B3CD0DE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9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C49B-59ED-074B-8494-CA7845232055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C9A-3A28-1E46-9616-0B3CD0DE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9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2C49B-59ED-074B-8494-CA7845232055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3DC9A-3A28-1E46-9616-0B3CD0DE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3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1.png@01DB2E9C.27AF5720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hyperlink" Target="https://www.slo-akreditacija.si/ocenjevalci/podrocja-ocenjevanja/kontrola/" TargetMode="External"/><Relationship Id="rId4" Type="http://schemas.openxmlformats.org/officeDocument/2006/relationships/hyperlink" Target="https://www.slo-akreditacija.si/wp-content/uploads/2025/04/OA16-izdaja1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hyperlink" Target="https://ilac.org/about-ilac/faqs/" TargetMode="External"/><Relationship Id="rId4" Type="http://schemas.openxmlformats.org/officeDocument/2006/relationships/hyperlink" Target="https://european-accreditation.org/information-center/ea-faq/inspection-committee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customXml" Target="../ink/ink3.xml"/><Relationship Id="rId4" Type="http://schemas.openxmlformats.org/officeDocument/2006/relationships/image" Target="../media/image7.JP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fika ptt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3709193"/>
            <a:ext cx="1548384" cy="1371600"/>
          </a:xfrm>
          <a:prstGeom prst="rect">
            <a:avLst/>
          </a:prstGeom>
        </p:spPr>
      </p:pic>
      <p:pic>
        <p:nvPicPr>
          <p:cNvPr id="6" name="Picture 5" descr="sa_logo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008" y="196290"/>
            <a:ext cx="2819240" cy="803171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B079B4F-7CD4-4877-ACC9-8CDB6F68CB87}"/>
              </a:ext>
            </a:extLst>
          </p:cNvPr>
          <p:cNvSpPr txBox="1"/>
          <p:nvPr/>
        </p:nvSpPr>
        <p:spPr>
          <a:xfrm>
            <a:off x="673396" y="1779047"/>
            <a:ext cx="796622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/>
              <a:t>Akreditiranje kontrolnih organov – Imenovanih oseb</a:t>
            </a:r>
          </a:p>
          <a:p>
            <a:endParaRPr lang="sl-SI" sz="3200" b="1" dirty="0"/>
          </a:p>
          <a:p>
            <a:r>
              <a:rPr lang="sl-SI" sz="2800" dirty="0">
                <a:solidFill>
                  <a:srgbClr val="214982"/>
                </a:solidFill>
              </a:rPr>
              <a:t>Marko Verbovšek</a:t>
            </a:r>
            <a:endParaRPr lang="sl-SI" sz="2000" i="1" dirty="0">
              <a:solidFill>
                <a:srgbClr val="214982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B3CD7A4-C9EA-C9A4-10BC-3AD9FBAAFB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8" b="14792"/>
          <a:stretch/>
        </p:blipFill>
        <p:spPr>
          <a:xfrm>
            <a:off x="6692755" y="3429000"/>
            <a:ext cx="2394538" cy="1714500"/>
          </a:xfrm>
          <a:custGeom>
            <a:avLst/>
            <a:gdLst/>
            <a:ahLst/>
            <a:cxnLst/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0686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54080463-DBD1-4551-B2E6-FEB1F8FF6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873" y="3854946"/>
            <a:ext cx="2639313" cy="1215131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FD5E4B3-E686-B51D-7A90-F3F9731EBACE}"/>
              </a:ext>
            </a:extLst>
          </p:cNvPr>
          <p:cNvSpPr txBox="1"/>
          <p:nvPr/>
        </p:nvSpPr>
        <p:spPr>
          <a:xfrm>
            <a:off x="333904" y="362492"/>
            <a:ext cx="64669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b="1" dirty="0">
                <a:solidFill>
                  <a:schemeClr val="accent2"/>
                </a:solidFill>
              </a:rPr>
              <a:t>Primeri poglobljenega ukrepanja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FA586C4C-34E3-4048-73DC-055D6E457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4" y="1219802"/>
            <a:ext cx="3709563" cy="2305312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2BF3921A-4672-A29E-129C-BE37D0C52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5125" y="182492"/>
            <a:ext cx="4924061" cy="1939542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ECA669AF-99A6-765F-C410-CFD4B3C81F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5125" y="2302034"/>
            <a:ext cx="4924061" cy="277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2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00149" y="2904201"/>
            <a:ext cx="3903769" cy="2911097"/>
          </a:xfrm>
          <a:custGeom>
            <a:avLst/>
            <a:gdLst/>
            <a:ahLst/>
            <a:cxnLst/>
            <a:rect l="l" t="t" r="r" b="b"/>
            <a:pathLst>
              <a:path w="7807538" h="5822193">
                <a:moveTo>
                  <a:pt x="0" y="0"/>
                </a:moveTo>
                <a:lnTo>
                  <a:pt x="7807539" y="0"/>
                </a:lnTo>
                <a:lnTo>
                  <a:pt x="7807539" y="5822193"/>
                </a:lnTo>
                <a:lnTo>
                  <a:pt x="0" y="58221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/>
            </a:stretch>
          </a:blipFill>
        </p:spPr>
        <p:txBody>
          <a:bodyPr/>
          <a:lstStyle/>
          <a:p>
            <a:endParaRPr lang="sl-SI" sz="900"/>
          </a:p>
        </p:txBody>
      </p:sp>
      <p:sp>
        <p:nvSpPr>
          <p:cNvPr id="7" name="TextBox 6"/>
          <p:cNvSpPr txBox="1"/>
          <p:nvPr/>
        </p:nvSpPr>
        <p:spPr>
          <a:xfrm>
            <a:off x="665385" y="1234617"/>
            <a:ext cx="6002116" cy="2340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97"/>
              </a:lnSpc>
            </a:pPr>
            <a:r>
              <a:rPr lang="sl-SI" sz="1641" b="1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Povzetek glavnih sprememb (trenutno še FDIS)</a:t>
            </a:r>
          </a:p>
          <a:p>
            <a:pPr marL="228600" indent="-228600">
              <a:lnSpc>
                <a:spcPts val="2297"/>
              </a:lnSpc>
              <a:buFontTx/>
              <a:buChar char="-"/>
            </a:pPr>
            <a:r>
              <a:rPr lang="sl-SI" sz="1641" dirty="0">
                <a:solidFill>
                  <a:srgbClr val="011F4C"/>
                </a:solidFill>
                <a:latin typeface="Open Sans"/>
                <a:ea typeface="Open Sans"/>
                <a:cs typeface="Open Sans"/>
                <a:sym typeface="Open Sans"/>
              </a:rPr>
              <a:t>le dva tipa neodvisnosti: tip A, drugi („tip ne-A“)</a:t>
            </a:r>
          </a:p>
          <a:p>
            <a:pPr marL="228600" indent="-228600">
              <a:lnSpc>
                <a:spcPts val="2297"/>
              </a:lnSpc>
              <a:buFontTx/>
              <a:buChar char="-"/>
            </a:pPr>
            <a:r>
              <a:rPr lang="sl-SI" sz="1641" dirty="0">
                <a:solidFill>
                  <a:srgbClr val="011F4C"/>
                </a:solidFill>
                <a:latin typeface="Open Sans"/>
                <a:ea typeface="Open Sans"/>
                <a:cs typeface="Open Sans"/>
                <a:sym typeface="Open Sans"/>
              </a:rPr>
              <a:t>pregled naročil, ponudb, pogodb – bolj obširno</a:t>
            </a:r>
          </a:p>
          <a:p>
            <a:pPr marL="228600" indent="-228600">
              <a:lnSpc>
                <a:spcPts val="2297"/>
              </a:lnSpc>
              <a:buFontTx/>
              <a:buChar char="-"/>
            </a:pPr>
            <a:r>
              <a:rPr lang="sl-SI" sz="1641" dirty="0">
                <a:solidFill>
                  <a:srgbClr val="011F4C"/>
                </a:solidFill>
                <a:latin typeface="Open Sans"/>
                <a:ea typeface="Open Sans"/>
                <a:cs typeface="Open Sans"/>
                <a:sym typeface="Open Sans"/>
              </a:rPr>
              <a:t>omemba merilne negotovosti in validacija nestandardnih metod</a:t>
            </a:r>
          </a:p>
          <a:p>
            <a:pPr marL="228600" indent="-228600">
              <a:lnSpc>
                <a:spcPts val="2297"/>
              </a:lnSpc>
              <a:buFontTx/>
              <a:buChar char="-"/>
            </a:pPr>
            <a:r>
              <a:rPr lang="sl-SI" sz="1641" dirty="0">
                <a:solidFill>
                  <a:srgbClr val="011F4C"/>
                </a:solidFill>
                <a:latin typeface="Open Sans"/>
                <a:ea typeface="Open Sans"/>
                <a:cs typeface="Open Sans"/>
                <a:sym typeface="Open Sans"/>
              </a:rPr>
              <a:t>večji poudarek na obvladovanju podatkov in informacij (UI)</a:t>
            </a:r>
          </a:p>
          <a:p>
            <a:pPr marL="228600" indent="-228600">
              <a:lnSpc>
                <a:spcPts val="2297"/>
              </a:lnSpc>
              <a:buFontTx/>
              <a:buChar char="-"/>
            </a:pPr>
            <a:r>
              <a:rPr lang="sl-SI" sz="1641" dirty="0">
                <a:solidFill>
                  <a:srgbClr val="011F4C"/>
                </a:solidFill>
                <a:latin typeface="Open Sans"/>
                <a:ea typeface="Open Sans"/>
                <a:cs typeface="Open Sans"/>
                <a:sym typeface="Open Sans"/>
              </a:rPr>
              <a:t>sistem vodenja: celovita obravnava tveganj in priložnosti (izvzeti PU), NP, VP - brez rokov</a:t>
            </a:r>
          </a:p>
        </p:txBody>
      </p:sp>
      <p:pic>
        <p:nvPicPr>
          <p:cNvPr id="4" name="Imagen 6" descr="Vista lateral de lápices negros alineados">
            <a:extLst>
              <a:ext uri="{FF2B5EF4-FFF2-40B4-BE49-F238E27FC236}">
                <a16:creationId xmlns:a16="http://schemas.microsoft.com/office/drawing/2014/main" id="{0909C54E-4F31-5894-DA36-2F369B8BAB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99" r="5501"/>
          <a:stretch/>
        </p:blipFill>
        <p:spPr>
          <a:xfrm>
            <a:off x="6858000" y="1714505"/>
            <a:ext cx="2286000" cy="34289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4D3DD0-3F40-91E5-8CDF-549F7F4B8106}"/>
              </a:ext>
            </a:extLst>
          </p:cNvPr>
          <p:cNvSpPr txBox="1"/>
          <p:nvPr/>
        </p:nvSpPr>
        <p:spPr>
          <a:xfrm>
            <a:off x="665384" y="567774"/>
            <a:ext cx="7813231" cy="587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25"/>
              </a:lnSpc>
            </a:pPr>
            <a:r>
              <a:rPr lang="sl-SI" sz="3518" dirty="0">
                <a:solidFill>
                  <a:srgbClr val="0F2647"/>
                </a:solidFill>
                <a:latin typeface="Open Sans"/>
                <a:ea typeface="Open Sans"/>
                <a:cs typeface="Open Sans"/>
                <a:sym typeface="Open Sans"/>
              </a:rPr>
              <a:t>Nova izdaja ISO/IEC 17020:20</a:t>
            </a:r>
            <a:r>
              <a:rPr lang="sl-SI" sz="3518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26 </a:t>
            </a:r>
            <a:r>
              <a:rPr lang="sl-SI" sz="1600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(januar?)</a:t>
            </a:r>
            <a:endParaRPr lang="en-US" sz="3518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ED0040E7-2A8C-C517-3FCE-193E1DD97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84" y="3775962"/>
            <a:ext cx="5244265" cy="13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93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5384" y="1390650"/>
            <a:ext cx="5280619" cy="29301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97"/>
              </a:lnSpc>
            </a:pPr>
            <a:r>
              <a:rPr lang="sl-SI" sz="1641" b="1" dirty="0">
                <a:solidFill>
                  <a:srgbClr val="011F4C"/>
                </a:solidFill>
                <a:latin typeface="Open Sans"/>
                <a:ea typeface="Open Sans"/>
                <a:cs typeface="Open Sans"/>
                <a:sym typeface="Open Sans"/>
              </a:rPr>
              <a:t>(Približna) </a:t>
            </a:r>
            <a:r>
              <a:rPr lang="sl-SI" sz="1641" b="1" dirty="0" err="1">
                <a:solidFill>
                  <a:srgbClr val="011F4C"/>
                </a:solidFill>
                <a:latin typeface="Open Sans"/>
                <a:ea typeface="Open Sans"/>
                <a:cs typeface="Open Sans"/>
                <a:sym typeface="Open Sans"/>
              </a:rPr>
              <a:t>Časovnica</a:t>
            </a:r>
            <a:r>
              <a:rPr lang="sl-SI" sz="1641" b="1" dirty="0">
                <a:solidFill>
                  <a:srgbClr val="011F4C"/>
                </a:solidFill>
                <a:latin typeface="Open Sans"/>
                <a:ea typeface="Open Sans"/>
                <a:cs typeface="Open Sans"/>
                <a:sym typeface="Open Sans"/>
              </a:rPr>
              <a:t> prehoda na novo izdajo</a:t>
            </a:r>
          </a:p>
          <a:p>
            <a:pPr>
              <a:lnSpc>
                <a:spcPts val="2297"/>
              </a:lnSpc>
            </a:pPr>
            <a:endParaRPr lang="sl-SI" sz="1641" b="1" dirty="0">
              <a:solidFill>
                <a:srgbClr val="011F4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indent="-228600">
              <a:lnSpc>
                <a:spcPts val="2297"/>
              </a:lnSpc>
              <a:buFontTx/>
              <a:buChar char="-"/>
            </a:pPr>
            <a:r>
              <a:rPr lang="sl-SI" sz="1641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3 letno prehodno </a:t>
            </a:r>
            <a:r>
              <a:rPr lang="sl-SI" sz="1641" dirty="0">
                <a:solidFill>
                  <a:srgbClr val="011F4C"/>
                </a:solidFill>
                <a:latin typeface="Open Sans"/>
                <a:ea typeface="Open Sans"/>
                <a:cs typeface="Open Sans"/>
                <a:sym typeface="Open Sans"/>
              </a:rPr>
              <a:t>obdobje (do januarja 2029)</a:t>
            </a:r>
          </a:p>
          <a:p>
            <a:pPr marL="228600" indent="-228600">
              <a:lnSpc>
                <a:spcPts val="2297"/>
              </a:lnSpc>
              <a:buFontTx/>
              <a:buChar char="-"/>
            </a:pPr>
            <a:r>
              <a:rPr lang="sl-SI" sz="1641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2026 pri SA</a:t>
            </a:r>
            <a:r>
              <a:rPr lang="sl-SI" sz="1641" dirty="0">
                <a:solidFill>
                  <a:srgbClr val="011F4C"/>
                </a:solidFill>
                <a:latin typeface="Open Sans"/>
                <a:ea typeface="Open Sans"/>
                <a:cs typeface="Open Sans"/>
                <a:sym typeface="Open Sans"/>
              </a:rPr>
              <a:t>: objava plana prehoda, analiza sprememb, usposabljanje ocenjevalcev…</a:t>
            </a:r>
          </a:p>
          <a:p>
            <a:pPr marL="228600" indent="-228600">
              <a:lnSpc>
                <a:spcPts val="2297"/>
              </a:lnSpc>
              <a:buFontTx/>
              <a:buChar char="-"/>
            </a:pPr>
            <a:r>
              <a:rPr lang="sl-SI" sz="1641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2027</a:t>
            </a:r>
            <a:r>
              <a:rPr lang="sl-SI" sz="1641" dirty="0">
                <a:solidFill>
                  <a:srgbClr val="011F4C"/>
                </a:solidFill>
                <a:latin typeface="Open Sans"/>
                <a:ea typeface="Open Sans"/>
                <a:cs typeface="Open Sans"/>
                <a:sym typeface="Open Sans"/>
              </a:rPr>
              <a:t>: pričetek ocenjevanj po novi izdaji</a:t>
            </a:r>
          </a:p>
          <a:p>
            <a:pPr marL="228600" indent="-228600">
              <a:lnSpc>
                <a:spcPts val="2297"/>
              </a:lnSpc>
              <a:buFontTx/>
              <a:buChar char="-"/>
            </a:pPr>
            <a:r>
              <a:rPr lang="sl-SI" sz="1641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2028</a:t>
            </a:r>
            <a:r>
              <a:rPr lang="sl-SI" sz="1641" dirty="0">
                <a:solidFill>
                  <a:srgbClr val="011F4C"/>
                </a:solidFill>
                <a:latin typeface="Open Sans"/>
                <a:ea typeface="Open Sans"/>
                <a:cs typeface="Open Sans"/>
                <a:sym typeface="Open Sans"/>
              </a:rPr>
              <a:t>: vsa ocenjevanja po novi izdaji</a:t>
            </a:r>
          </a:p>
          <a:p>
            <a:pPr marL="228600" indent="-228600">
              <a:lnSpc>
                <a:spcPts val="2297"/>
              </a:lnSpc>
              <a:buFontTx/>
              <a:buChar char="-"/>
            </a:pPr>
            <a:r>
              <a:rPr lang="sl-SI" sz="1641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januar 2029</a:t>
            </a:r>
            <a:r>
              <a:rPr lang="sl-SI" sz="1641" dirty="0">
                <a:solidFill>
                  <a:srgbClr val="011F4C"/>
                </a:solidFill>
                <a:latin typeface="Open Sans"/>
                <a:ea typeface="Open Sans"/>
                <a:cs typeface="Open Sans"/>
                <a:sym typeface="Open Sans"/>
              </a:rPr>
              <a:t>: akreditacije po ISO/IEC 17020:2012 postanejo neveljavne</a:t>
            </a:r>
          </a:p>
          <a:p>
            <a:pPr marL="228600" indent="-228600">
              <a:lnSpc>
                <a:spcPts val="2297"/>
              </a:lnSpc>
              <a:buFontTx/>
              <a:buChar char="-"/>
            </a:pPr>
            <a:endParaRPr lang="sl-SI" sz="1641" dirty="0">
              <a:solidFill>
                <a:srgbClr val="011F4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A4ECA418-E6EF-7724-AE57-86E32CAE3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625" y="2998871"/>
            <a:ext cx="3203440" cy="214463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33D31D7-1492-30DC-05C6-CAEE055CC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734" y="9497"/>
            <a:ext cx="1955183" cy="826027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868962F8-5BF2-E04B-85A2-39FE1B01F373}"/>
              </a:ext>
            </a:extLst>
          </p:cNvPr>
          <p:cNvSpPr txBox="1"/>
          <p:nvPr/>
        </p:nvSpPr>
        <p:spPr>
          <a:xfrm>
            <a:off x="255809" y="663024"/>
            <a:ext cx="7813231" cy="587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25"/>
              </a:lnSpc>
            </a:pPr>
            <a:r>
              <a:rPr lang="sl-SI" sz="3518" dirty="0">
                <a:solidFill>
                  <a:srgbClr val="0F2647"/>
                </a:solidFill>
                <a:latin typeface="Open Sans"/>
                <a:ea typeface="Open Sans"/>
                <a:cs typeface="Open Sans"/>
                <a:sym typeface="Open Sans"/>
              </a:rPr>
              <a:t>Nova izdaja ISO/IEC 17020:20</a:t>
            </a:r>
            <a:r>
              <a:rPr lang="sl-SI" sz="3518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26 </a:t>
            </a:r>
            <a:r>
              <a:rPr lang="sl-SI" sz="1600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(januar?)</a:t>
            </a:r>
            <a:endParaRPr lang="en-US" sz="3518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04748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333904" y="222065"/>
            <a:ext cx="6275052" cy="80743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sl-SI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Ali mora akreditirani organ delovati pošteno?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4080463-DBD1-4551-B2E6-FEB1F8FF6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872" y="3854945"/>
            <a:ext cx="2639313" cy="1215131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3AEBB6CA-7986-29AB-E66E-3384C0090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34" y="9497"/>
            <a:ext cx="1955183" cy="826027"/>
          </a:xfrm>
          <a:prstGeom prst="rect">
            <a:avLst/>
          </a:prstGeom>
        </p:spPr>
      </p:pic>
      <p:sp>
        <p:nvSpPr>
          <p:cNvPr id="15" name="Rectangle 5">
            <a:extLst>
              <a:ext uri="{FF2B5EF4-FFF2-40B4-BE49-F238E27FC236}">
                <a16:creationId xmlns:a16="http://schemas.microsoft.com/office/drawing/2014/main" id="{8A438FAC-B757-833E-BF43-8EB06819E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1028" name="Slika 1">
            <a:extLst>
              <a:ext uri="{FF2B5EF4-FFF2-40B4-BE49-F238E27FC236}">
                <a16:creationId xmlns:a16="http://schemas.microsoft.com/office/drawing/2014/main" id="{C7F92068-D159-884F-2A12-2BE0CD271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41" y="864166"/>
            <a:ext cx="4641455" cy="169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FDF82138-5315-1F1F-1A88-59274201C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904" y="1031825"/>
            <a:ext cx="3682061" cy="16466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ISO/IEC 17011, točka 7.11.2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»Če obstajajo dokazi o nepoštenem ravnanju, ali če organ za ugotavljanje skladnosti namerno posreduje napačne informacije ali prikriva informacije, akreditacijski organ sproži postopek </a:t>
            </a:r>
            <a:r>
              <a:rPr kumimoji="0" lang="sl-SI" altLang="sl-SI" sz="1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za preklic akreditacije</a:t>
            </a:r>
            <a:r>
              <a:rPr kumimoji="0" lang="sl-SI" altLang="sl-S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.«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08E4859C-16E8-5E83-9152-582B03E16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904" y="2975947"/>
            <a:ext cx="8278297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sl-SI" sz="1100" b="1" dirty="0">
                <a:solidFill>
                  <a:srgbClr val="C00000"/>
                </a:solidFill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S03</a:t>
            </a:r>
            <a:r>
              <a:rPr kumimoji="0" lang="sl-SI" altLang="sl-SI" sz="11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točka 6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 sprejme odločitev </a:t>
            </a:r>
            <a:r>
              <a:rPr kumimoji="0" lang="sl-SI" altLang="sl-SI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 preklicu </a:t>
            </a:r>
            <a:r>
              <a:rPr kumimoji="0" lang="sl-SI" altLang="sl-S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akreditacije: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sl-SI" sz="1400" dirty="0">
                <a:latin typeface="Arial" panose="020B0604020202020204" pitchFamily="34" charset="0"/>
              </a:rPr>
              <a:t>...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sl-SI" sz="1400" dirty="0">
                <a:latin typeface="Arial" panose="020B0604020202020204" pitchFamily="34" charset="0"/>
              </a:rPr>
              <a:t>- če je stranka pravnomočno obsojena za kaznivo dejanje ali če je spoznana za odgovorno za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sl-SI" sz="1400" dirty="0">
                <a:latin typeface="Arial" panose="020B0604020202020204" pitchFamily="34" charset="0"/>
              </a:rPr>
              <a:t>storitev prekrška, ki je v povezavi s področji akreditiranih dejavnosti;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l-SI" altLang="sl-S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 </a:t>
            </a:r>
            <a:r>
              <a:rPr lang="sl-SI" altLang="sl-SI" sz="1400" dirty="0">
                <a:latin typeface="Arial" panose="020B0604020202020204" pitchFamily="34" charset="0"/>
              </a:rPr>
              <a:t>če je ugotovljeno, da stranka </a:t>
            </a:r>
            <a:r>
              <a:rPr lang="sl-SI" altLang="sl-SI" sz="1400" dirty="0">
                <a:solidFill>
                  <a:schemeClr val="accent2"/>
                </a:solidFill>
                <a:latin typeface="Arial" panose="020B0604020202020204" pitchFamily="34" charset="0"/>
              </a:rPr>
              <a:t>namerno potvarja informacije oziroma podatke ali podatke namerno prikriva ali namerno poroča napačne podatke ali drugače goljufivo ravna </a:t>
            </a:r>
            <a:r>
              <a:rPr lang="sl-SI" altLang="sl-SI" sz="1400" dirty="0">
                <a:latin typeface="Arial" panose="020B0604020202020204" pitchFamily="34" charset="0"/>
              </a:rPr>
              <a:t>na področju akreditirane dejavnosti;</a:t>
            </a:r>
            <a:endParaRPr kumimoji="0" lang="sl-SI" altLang="sl-SI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Puščica: dol 2">
            <a:extLst>
              <a:ext uri="{FF2B5EF4-FFF2-40B4-BE49-F238E27FC236}">
                <a16:creationId xmlns:a16="http://schemas.microsoft.com/office/drawing/2014/main" id="{092BE52F-12F0-A023-DB49-F753CCED3191}"/>
              </a:ext>
            </a:extLst>
          </p:cNvPr>
          <p:cNvSpPr/>
          <p:nvPr/>
        </p:nvSpPr>
        <p:spPr>
          <a:xfrm>
            <a:off x="4015965" y="2689860"/>
            <a:ext cx="403860" cy="4191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495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54080463-DBD1-4551-B2E6-FEB1F8FF6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452" y="3989439"/>
            <a:ext cx="2053549" cy="1154061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547699" y="422510"/>
            <a:ext cx="69707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300" b="1" dirty="0">
                <a:solidFill>
                  <a:schemeClr val="accent1">
                    <a:lumMod val="75000"/>
                  </a:schemeClr>
                </a:solidFill>
              </a:rPr>
              <a:t>Akreditiranje na področju meroslovja</a:t>
            </a:r>
            <a:endParaRPr lang="en-GB" sz="33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CAF35FE-CE01-4FA8-87FB-CA7D69B72047}"/>
              </a:ext>
            </a:extLst>
          </p:cNvPr>
          <p:cNvSpPr txBox="1"/>
          <p:nvPr/>
        </p:nvSpPr>
        <p:spPr>
          <a:xfrm>
            <a:off x="685800" y="1148528"/>
            <a:ext cx="7883013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100" b="1" dirty="0">
                <a:solidFill>
                  <a:srgbClr val="C00000"/>
                </a:solidFill>
              </a:rPr>
              <a:t>Usmeritve za ocenjevanja IO-jev so sedaj vključena v dokument OA16 </a:t>
            </a:r>
          </a:p>
          <a:p>
            <a:r>
              <a:rPr lang="sl-SI" dirty="0">
                <a:hlinkClick r:id="rId4"/>
              </a:rPr>
              <a:t>https://www.slo-akreditacija.si/wp-content/uploads/2025/04/OA16-izdaja1.pdf</a:t>
            </a:r>
            <a:endParaRPr lang="sl-SI" dirty="0"/>
          </a:p>
          <a:p>
            <a:pPr marL="342900" indent="-342900">
              <a:buFontTx/>
              <a:buChar char="-"/>
            </a:pPr>
            <a:r>
              <a:rPr lang="sl-SI" sz="2100" dirty="0">
                <a:solidFill>
                  <a:schemeClr val="tx2"/>
                </a:solidFill>
                <a:sym typeface="Open Sans"/>
              </a:rPr>
              <a:t>v obliki vprašanj (z ocenjevanj) in odgovorov:</a:t>
            </a:r>
          </a:p>
          <a:p>
            <a:endParaRPr lang="sl-SI" sz="2100" dirty="0">
              <a:solidFill>
                <a:schemeClr val="tx2"/>
              </a:solidFill>
              <a:sym typeface="Open Sans"/>
            </a:endParaRPr>
          </a:p>
          <a:p>
            <a:pPr marL="342900" indent="-342900">
              <a:buFontTx/>
              <a:buChar char="-"/>
            </a:pPr>
            <a:endParaRPr lang="sl-SI" sz="2100" dirty="0">
              <a:solidFill>
                <a:schemeClr val="tx2"/>
              </a:solidFill>
              <a:sym typeface="Open Sans"/>
            </a:endParaRPr>
          </a:p>
          <a:p>
            <a:pPr marL="342900" indent="-342900">
              <a:buFontTx/>
              <a:buChar char="-"/>
            </a:pPr>
            <a:r>
              <a:rPr lang="sl-SI" sz="2100" dirty="0">
                <a:solidFill>
                  <a:schemeClr val="tx2"/>
                </a:solidFill>
                <a:sym typeface="Open Sans"/>
              </a:rPr>
              <a:t>usklajena s predstavniki kontrolnih organov / MIRS-a / SA</a:t>
            </a:r>
          </a:p>
          <a:p>
            <a:pPr marL="342900" indent="-342900">
              <a:buFontTx/>
              <a:buChar char="-"/>
            </a:pPr>
            <a:r>
              <a:rPr lang="sl-SI" sz="2100" dirty="0">
                <a:solidFill>
                  <a:schemeClr val="tx2"/>
                </a:solidFill>
                <a:sym typeface="Open Sans"/>
              </a:rPr>
              <a:t>gre za dodatna pojasnila, ki so potrebna za razumevanje in  interpretacijo zahtev iz normativnih dokumentov </a:t>
            </a:r>
          </a:p>
          <a:p>
            <a:pPr marL="342900" indent="-342900">
              <a:buFontTx/>
              <a:buChar char="-"/>
            </a:pPr>
            <a:r>
              <a:rPr lang="sl-SI" sz="2100" dirty="0">
                <a:solidFill>
                  <a:schemeClr val="tx2"/>
                </a:solidFill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morebitna vprašanja sporočite: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100" dirty="0">
                <a:solidFill>
                  <a:srgbClr val="C00000"/>
                </a:solidFill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g. Agrežu: igor.agrez@alba.si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100" dirty="0">
                <a:solidFill>
                  <a:srgbClr val="C00000"/>
                </a:solidFill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g. Poljaku: </a:t>
            </a:r>
            <a:r>
              <a:rPr lang="sv-SE" sz="2100" dirty="0">
                <a:solidFill>
                  <a:srgbClr val="C00000"/>
                </a:solidFill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igor.poljak@energetika.si</a:t>
            </a:r>
            <a:endParaRPr lang="sl-SI" sz="2100" dirty="0">
              <a:solidFill>
                <a:srgbClr val="C00000"/>
              </a:solidFill>
              <a:sym typeface="Open Sans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100" dirty="0">
                <a:solidFill>
                  <a:srgbClr val="C00000"/>
                </a:solidFill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marko.verbovsek@slo-akreditacija.si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CA5A268-2B04-42A3-A53C-0FF8FB80EA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34" y="9497"/>
            <a:ext cx="1955183" cy="826027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9E196329-5EF3-EB05-0453-82FF34F400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9837" y="2160442"/>
            <a:ext cx="3746963" cy="50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2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54080463-DBD1-4551-B2E6-FEB1F8FF6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452" y="3989439"/>
            <a:ext cx="2053549" cy="1154061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141299" y="235364"/>
            <a:ext cx="71358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300" b="1" dirty="0">
                <a:solidFill>
                  <a:schemeClr val="accent1">
                    <a:lumMod val="75000"/>
                  </a:schemeClr>
                </a:solidFill>
              </a:rPr>
              <a:t>Akreditiranje</a:t>
            </a:r>
            <a:endParaRPr lang="en-GB" sz="33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CAF35FE-CE01-4FA8-87FB-CA7D69B72047}"/>
              </a:ext>
            </a:extLst>
          </p:cNvPr>
          <p:cNvSpPr txBox="1"/>
          <p:nvPr/>
        </p:nvSpPr>
        <p:spPr>
          <a:xfrm>
            <a:off x="234212" y="1212615"/>
            <a:ext cx="788301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100" b="1" dirty="0">
                <a:solidFill>
                  <a:srgbClr val="C00000"/>
                </a:solidFill>
              </a:rPr>
              <a:t>Vprašanja in odgovori (FAQ) za kontrolo (mednarodno):</a:t>
            </a:r>
          </a:p>
          <a:p>
            <a:endParaRPr lang="sl-SI" sz="2100" b="1" dirty="0">
              <a:solidFill>
                <a:srgbClr val="FF0000"/>
              </a:solidFill>
            </a:endParaRPr>
          </a:p>
          <a:p>
            <a:r>
              <a:rPr lang="en-US" sz="2100" b="1" dirty="0">
                <a:sym typeface="Open Sans"/>
              </a:rPr>
              <a:t>EA IC</a:t>
            </a:r>
          </a:p>
          <a:p>
            <a:pPr lvl="1"/>
            <a:r>
              <a:rPr lang="en-US" sz="2100" dirty="0">
                <a:sym typeface="Open Sans"/>
                <a:hlinkClick r:id="rId4"/>
              </a:rPr>
              <a:t>https://european-accreditation.org/information-center/ea-faq/inspection-committee/</a:t>
            </a:r>
            <a:endParaRPr lang="sl-SI" sz="2100" dirty="0">
              <a:sym typeface="Open Sans"/>
            </a:endParaRPr>
          </a:p>
          <a:p>
            <a:pPr lvl="1"/>
            <a:endParaRPr lang="sl-SI" sz="2100" dirty="0">
              <a:sym typeface="Open Sans"/>
            </a:endParaRPr>
          </a:p>
          <a:p>
            <a:r>
              <a:rPr lang="en-US" sz="2100" b="1" dirty="0"/>
              <a:t>ILAC IC</a:t>
            </a:r>
          </a:p>
          <a:p>
            <a:pPr lvl="1"/>
            <a:r>
              <a:rPr lang="en-US" sz="2100" dirty="0">
                <a:hlinkClick r:id="rId5"/>
              </a:rPr>
              <a:t>https://ilac.org/about-ilac/faqs/</a:t>
            </a:r>
            <a:endParaRPr lang="sl-SI" sz="2100" dirty="0"/>
          </a:p>
          <a:p>
            <a:endParaRPr lang="en-GB" sz="2100" b="1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CA5A268-2B04-42A3-A53C-0FF8FB80EA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34" y="9497"/>
            <a:ext cx="1955183" cy="82602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2BC4BAD-1BE4-78C8-11CF-B730E66635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6894" y="2846436"/>
            <a:ext cx="2207107" cy="229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9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1332667" y="-45382"/>
            <a:ext cx="691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>
                <a:solidFill>
                  <a:schemeClr val="accent2"/>
                </a:solidFill>
              </a:rPr>
              <a:t>Hvala za sodelovanje!</a:t>
            </a:r>
            <a:endParaRPr lang="en-AU" sz="3600" b="1" dirty="0">
              <a:solidFill>
                <a:schemeClr val="accent2"/>
              </a:solidFill>
            </a:endParaRPr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597468EB-6DE6-FE2D-6F29-936E59913F0F}"/>
              </a:ext>
            </a:extLst>
          </p:cNvPr>
          <p:cNvGrpSpPr/>
          <p:nvPr/>
        </p:nvGrpSpPr>
        <p:grpSpPr>
          <a:xfrm rot="21147908">
            <a:off x="223418" y="1055729"/>
            <a:ext cx="3106385" cy="1815701"/>
            <a:chOff x="429441" y="946508"/>
            <a:chExt cx="2913068" cy="1616973"/>
          </a:xfrm>
        </p:grpSpPr>
        <p:pic>
          <p:nvPicPr>
            <p:cNvPr id="5" name="Slika 4">
              <a:extLst>
                <a:ext uri="{FF2B5EF4-FFF2-40B4-BE49-F238E27FC236}">
                  <a16:creationId xmlns:a16="http://schemas.microsoft.com/office/drawing/2014/main" id="{A155A3F7-F8CA-48BB-93CE-F469D4221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770723">
              <a:off x="429441" y="946508"/>
              <a:ext cx="2913068" cy="1616973"/>
            </a:xfrm>
            <a:prstGeom prst="rect">
              <a:avLst/>
            </a:prstGeom>
          </p:spPr>
        </p:pic>
        <p:sp>
          <p:nvSpPr>
            <p:cNvPr id="8" name="PoljeZBesedilom 7">
              <a:extLst>
                <a:ext uri="{FF2B5EF4-FFF2-40B4-BE49-F238E27FC236}">
                  <a16:creationId xmlns:a16="http://schemas.microsoft.com/office/drawing/2014/main" id="{BE632513-C506-402E-B2BF-5B7EDA086072}"/>
                </a:ext>
              </a:extLst>
            </p:cNvPr>
            <p:cNvSpPr txBox="1"/>
            <p:nvPr/>
          </p:nvSpPr>
          <p:spPr>
            <a:xfrm rot="19768640">
              <a:off x="778224" y="1975164"/>
              <a:ext cx="998570" cy="552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200" b="1" dirty="0">
                  <a:solidFill>
                    <a:schemeClr val="bg1"/>
                  </a:solidFill>
                </a:rPr>
                <a:t>Franjo </a:t>
              </a:r>
            </a:p>
            <a:p>
              <a:r>
                <a:rPr lang="sl-SI" sz="1200" b="1" dirty="0" err="1">
                  <a:solidFill>
                    <a:schemeClr val="bg1"/>
                  </a:solidFill>
                </a:rPr>
                <a:t>Kranjčević</a:t>
              </a:r>
              <a:endParaRPr lang="en-A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PoljeZBesedilom 8">
              <a:extLst>
                <a:ext uri="{FF2B5EF4-FFF2-40B4-BE49-F238E27FC236}">
                  <a16:creationId xmlns:a16="http://schemas.microsoft.com/office/drawing/2014/main" id="{543A0469-9C8B-4DAC-A462-B5715DCAC866}"/>
                </a:ext>
              </a:extLst>
            </p:cNvPr>
            <p:cNvSpPr txBox="1"/>
            <p:nvPr/>
          </p:nvSpPr>
          <p:spPr>
            <a:xfrm rot="20824336">
              <a:off x="1255533" y="1116881"/>
              <a:ext cx="1327004" cy="325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400" b="1" dirty="0">
                  <a:solidFill>
                    <a:schemeClr val="bg1"/>
                  </a:solidFill>
                </a:rPr>
                <a:t>Mile </a:t>
              </a:r>
              <a:r>
                <a:rPr lang="sl-SI" sz="1400" b="1" dirty="0" err="1">
                  <a:solidFill>
                    <a:schemeClr val="bg1"/>
                  </a:solidFill>
                </a:rPr>
                <a:t>Keser</a:t>
              </a:r>
              <a:endParaRPr lang="en-A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PoljeZBesedilom 9">
              <a:extLst>
                <a:ext uri="{FF2B5EF4-FFF2-40B4-BE49-F238E27FC236}">
                  <a16:creationId xmlns:a16="http://schemas.microsoft.com/office/drawing/2014/main" id="{FAAAB2E9-37C6-48E2-8172-A47A98559CD0}"/>
                </a:ext>
              </a:extLst>
            </p:cNvPr>
            <p:cNvSpPr txBox="1"/>
            <p:nvPr/>
          </p:nvSpPr>
          <p:spPr>
            <a:xfrm rot="21366911">
              <a:off x="2077109" y="1573786"/>
              <a:ext cx="1146372" cy="626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400" b="1" dirty="0">
                  <a:solidFill>
                    <a:schemeClr val="bg1"/>
                  </a:solidFill>
                </a:rPr>
                <a:t>Marko </a:t>
              </a:r>
            </a:p>
            <a:p>
              <a:r>
                <a:rPr lang="sl-SI" sz="1400" b="1" dirty="0">
                  <a:solidFill>
                    <a:schemeClr val="bg1"/>
                  </a:solidFill>
                </a:rPr>
                <a:t>Verbovšek</a:t>
              </a:r>
              <a:endParaRPr lang="en-AU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3743EDB3-275A-46A8-B103-EE57CDBC2604}"/>
              </a:ext>
            </a:extLst>
          </p:cNvPr>
          <p:cNvSpPr txBox="1"/>
          <p:nvPr/>
        </p:nvSpPr>
        <p:spPr>
          <a:xfrm rot="354158">
            <a:off x="6007159" y="2014586"/>
            <a:ext cx="1683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Jure Zupančič</a:t>
            </a:r>
            <a:endParaRPr lang="en-A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8A57C8E-5446-4DD1-8CEE-26DDED660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1510">
            <a:off x="6345992" y="763186"/>
            <a:ext cx="1005626" cy="1285575"/>
          </a:xfrm>
          <a:prstGeom prst="rect">
            <a:avLst/>
          </a:prstGeom>
        </p:spPr>
      </p:pic>
      <p:pic>
        <p:nvPicPr>
          <p:cNvPr id="14" name="Slika 13" descr="Slika, ki vsebuje besede drevo, oseba, zunanje&#10;&#10;Opis je samodejno ustvarjen">
            <a:extLst>
              <a:ext uri="{FF2B5EF4-FFF2-40B4-BE49-F238E27FC236}">
                <a16:creationId xmlns:a16="http://schemas.microsoft.com/office/drawing/2014/main" id="{58786AA6-AB9B-4084-BFDE-C37C4B03C0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34841">
            <a:off x="7583460" y="2356722"/>
            <a:ext cx="1245158" cy="1593802"/>
          </a:xfrm>
          <a:prstGeom prst="rect">
            <a:avLst/>
          </a:prstGeom>
        </p:spPr>
      </p:pic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F9EEF3F1-4099-403B-913E-C41A3B7A9078}"/>
              </a:ext>
            </a:extLst>
          </p:cNvPr>
          <p:cNvSpPr txBox="1"/>
          <p:nvPr/>
        </p:nvSpPr>
        <p:spPr>
          <a:xfrm rot="719738">
            <a:off x="7117958" y="4078712"/>
            <a:ext cx="1922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1"/>
                </a:solidFill>
              </a:rPr>
              <a:t>Gašper</a:t>
            </a:r>
            <a:r>
              <a:rPr lang="sl-SI" sz="2000" b="1" dirty="0">
                <a:solidFill>
                  <a:srgbClr val="FF0000"/>
                </a:solidFill>
              </a:rPr>
              <a:t> </a:t>
            </a:r>
            <a:r>
              <a:rPr lang="sl-SI" sz="2000" b="1" dirty="0">
                <a:solidFill>
                  <a:schemeClr val="accent1"/>
                </a:solidFill>
              </a:rPr>
              <a:t>Jančigaj</a:t>
            </a:r>
            <a:endParaRPr lang="en-AU" sz="2000" b="1" dirty="0">
              <a:solidFill>
                <a:schemeClr val="accent1"/>
              </a:solidFill>
            </a:endParaRP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4A8D37ED-FB2E-4AC3-BEF1-3588187DE7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80452">
            <a:off x="5926347" y="3182529"/>
            <a:ext cx="1185631" cy="1399594"/>
          </a:xfrm>
          <a:prstGeom prst="rect">
            <a:avLst/>
          </a:prstGeom>
        </p:spPr>
      </p:pic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3E8580F5-4B84-4F20-A458-31B86B9DE7FB}"/>
              </a:ext>
            </a:extLst>
          </p:cNvPr>
          <p:cNvSpPr txBox="1"/>
          <p:nvPr/>
        </p:nvSpPr>
        <p:spPr>
          <a:xfrm rot="1192694">
            <a:off x="5496391" y="4598849"/>
            <a:ext cx="1683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1"/>
                </a:solidFill>
              </a:rPr>
              <a:t>Marko Radak</a:t>
            </a:r>
            <a:endParaRPr lang="en-AU" sz="2000" b="1" dirty="0">
              <a:solidFill>
                <a:schemeClr val="accent1"/>
              </a:solidFill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7D8FBB44-F7E6-5F8A-A9F5-572B1B29A6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595505">
            <a:off x="3908024" y="2974723"/>
            <a:ext cx="1406066" cy="1442429"/>
          </a:xfrm>
          <a:prstGeom prst="rect">
            <a:avLst/>
          </a:prstGeom>
        </p:spPr>
      </p:pic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56DCD383-E993-77EB-7E40-7BD1945F384B}"/>
              </a:ext>
            </a:extLst>
          </p:cNvPr>
          <p:cNvSpPr txBox="1"/>
          <p:nvPr/>
        </p:nvSpPr>
        <p:spPr>
          <a:xfrm rot="20628340">
            <a:off x="3988685" y="4317602"/>
            <a:ext cx="1863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1"/>
                </a:solidFill>
              </a:rPr>
              <a:t>Andreja Jeušnik</a:t>
            </a:r>
            <a:endParaRPr lang="en-AU" sz="2000" b="1" dirty="0">
              <a:solidFill>
                <a:schemeClr val="accent1"/>
              </a:solidFill>
            </a:endParaRP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5198FAF3-A55C-6369-18AF-86AF8C1731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801583">
            <a:off x="358345" y="3364248"/>
            <a:ext cx="1212777" cy="1074962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69676B93-8EFB-60C8-2A64-619535A6FA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77949">
            <a:off x="2380022" y="3038639"/>
            <a:ext cx="1165952" cy="1408978"/>
          </a:xfrm>
          <a:prstGeom prst="rect">
            <a:avLst/>
          </a:prstGeom>
        </p:spPr>
      </p:pic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4CE49A1D-E8EB-ED50-D76E-EB5FA0AAF124}"/>
              </a:ext>
            </a:extLst>
          </p:cNvPr>
          <p:cNvSpPr txBox="1"/>
          <p:nvPr/>
        </p:nvSpPr>
        <p:spPr>
          <a:xfrm rot="621536">
            <a:off x="1839774" y="4420705"/>
            <a:ext cx="1863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1"/>
                </a:solidFill>
              </a:rPr>
              <a:t>Grega Bobovnik</a:t>
            </a:r>
            <a:endParaRPr lang="en-AU" sz="2000" b="1" dirty="0">
              <a:solidFill>
                <a:schemeClr val="accent1"/>
              </a:solidFill>
            </a:endParaRP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C72D0C36-2F2E-2777-8A6B-2A6B34A2CC92}"/>
              </a:ext>
            </a:extLst>
          </p:cNvPr>
          <p:cNvSpPr txBox="1"/>
          <p:nvPr/>
        </p:nvSpPr>
        <p:spPr>
          <a:xfrm rot="20811352">
            <a:off x="552983" y="4453124"/>
            <a:ext cx="1368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1"/>
                </a:solidFill>
              </a:rPr>
              <a:t>A. Premuš</a:t>
            </a:r>
            <a:endParaRPr lang="en-AU" sz="2000" b="1" dirty="0">
              <a:solidFill>
                <a:schemeClr val="accent1"/>
              </a:solidFill>
            </a:endParaRP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A3D2F25C-C6C0-A82F-4AF3-097FF3D37A28}"/>
              </a:ext>
            </a:extLst>
          </p:cNvPr>
          <p:cNvSpPr txBox="1"/>
          <p:nvPr/>
        </p:nvSpPr>
        <p:spPr>
          <a:xfrm rot="21129301">
            <a:off x="4091388" y="1990940"/>
            <a:ext cx="2058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1"/>
                </a:solidFill>
              </a:rPr>
              <a:t>Daša Medvešček</a:t>
            </a:r>
            <a:endParaRPr lang="en-AU" sz="2000" b="1" dirty="0">
              <a:solidFill>
                <a:schemeClr val="accent1"/>
              </a:solidFill>
            </a:endParaRPr>
          </a:p>
        </p:txBody>
      </p:sp>
      <p:pic>
        <p:nvPicPr>
          <p:cNvPr id="24" name="Slika 23">
            <a:extLst>
              <a:ext uri="{FF2B5EF4-FFF2-40B4-BE49-F238E27FC236}">
                <a16:creationId xmlns:a16="http://schemas.microsoft.com/office/drawing/2014/main" id="{51A8F5EC-4A2C-D450-ED2E-6C999DFECE7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r="12035"/>
          <a:stretch>
            <a:fillRect/>
          </a:stretch>
        </p:blipFill>
        <p:spPr>
          <a:xfrm rot="21118967">
            <a:off x="4300473" y="605151"/>
            <a:ext cx="1237599" cy="138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2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559293" y="257452"/>
            <a:ext cx="5952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204982"/>
                </a:solidFill>
              </a:rPr>
              <a:t>Kontrolni organi in akreditacija</a:t>
            </a:r>
            <a:endParaRPr lang="en-US" sz="3600" dirty="0">
              <a:solidFill>
                <a:srgbClr val="204982"/>
              </a:solidFill>
            </a:endParaRPr>
          </a:p>
        </p:txBody>
      </p:sp>
      <p:pic>
        <p:nvPicPr>
          <p:cNvPr id="7" name="Picture 5" descr="sa_logo.psd">
            <a:extLst>
              <a:ext uri="{FF2B5EF4-FFF2-40B4-BE49-F238E27FC236}">
                <a16:creationId xmlns:a16="http://schemas.microsoft.com/office/drawing/2014/main" id="{9630A45D-6348-B941-7B7E-4D76EB3B0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647" y="105036"/>
            <a:ext cx="1948396" cy="555077"/>
          </a:xfrm>
          <a:prstGeom prst="rect">
            <a:avLst/>
          </a:prstGeom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991CA523-C9DA-6C33-8941-CE897A7E2C94}"/>
              </a:ext>
            </a:extLst>
          </p:cNvPr>
          <p:cNvSpPr txBox="1"/>
          <p:nvPr/>
        </p:nvSpPr>
        <p:spPr>
          <a:xfrm>
            <a:off x="0" y="4675891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51 podeljenih, </a:t>
            </a:r>
            <a:r>
              <a:rPr lang="en-A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A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veljavnih, 59 preklicanih akreditacij</a:t>
            </a:r>
            <a:endParaRPr lang="en-A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FA7D2DB-4DA8-C465-2DF2-8B48EB150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50" y="1713540"/>
            <a:ext cx="4008857" cy="215259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01A6DC93-F981-3460-E1B8-2EA1BB96B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320" y="1445418"/>
            <a:ext cx="4156080" cy="298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3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559293" y="0"/>
            <a:ext cx="6125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204982"/>
                </a:solidFill>
              </a:rPr>
              <a:t>Kontrolni organi - področja</a:t>
            </a:r>
            <a:endParaRPr lang="en-US" sz="3600" dirty="0">
              <a:solidFill>
                <a:srgbClr val="204982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F832BF1-8CE5-40FF-BB76-0DF521D9A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5570"/>
            <a:ext cx="9144001" cy="4257930"/>
          </a:xfrm>
          <a:prstGeom prst="rect">
            <a:avLst/>
          </a:prstGeom>
        </p:spPr>
      </p:pic>
      <p:pic>
        <p:nvPicPr>
          <p:cNvPr id="5" name="Picture 5" descr="sa_logo.psd">
            <a:extLst>
              <a:ext uri="{FF2B5EF4-FFF2-40B4-BE49-F238E27FC236}">
                <a16:creationId xmlns:a16="http://schemas.microsoft.com/office/drawing/2014/main" id="{6FD39FCB-E846-F6AD-AF81-2A2C9A9C7B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647" y="105036"/>
            <a:ext cx="1948396" cy="55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3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333904" y="125423"/>
            <a:ext cx="6732598" cy="59083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sl-SI" sz="24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Fleksibilni obsegi za akreditacijo (S14 d3)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4080463-DBD1-4551-B2E6-FEB1F8FF6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872" y="3854945"/>
            <a:ext cx="2639313" cy="1215131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3AEBB6CA-7986-29AB-E66E-3384C0090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34" y="9497"/>
            <a:ext cx="1955183" cy="826027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4FDC21DC-1666-C4BD-36C9-F58D5DC1926E}"/>
              </a:ext>
            </a:extLst>
          </p:cNvPr>
          <p:cNvSpPr txBox="1"/>
          <p:nvPr/>
        </p:nvSpPr>
        <p:spPr>
          <a:xfrm>
            <a:off x="23088" y="865670"/>
            <a:ext cx="9120911" cy="1569660"/>
          </a:xfrm>
          <a:prstGeom prst="rect">
            <a:avLst/>
          </a:prstGeom>
          <a:solidFill>
            <a:schemeClr val="accent1">
              <a:lumMod val="20000"/>
              <a:lumOff val="80000"/>
              <a:alpha val="36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tx2"/>
                </a:solidFill>
              </a:rPr>
              <a:t>Kontrolni organi – Imenovane osebe:</a:t>
            </a:r>
          </a:p>
          <a:p>
            <a:pPr marL="457200" indent="-457200">
              <a:buFontTx/>
              <a:buChar char="-"/>
            </a:pPr>
            <a:r>
              <a:rPr lang="sl-SI" sz="2400" dirty="0">
                <a:solidFill>
                  <a:schemeClr val="tx2"/>
                </a:solidFill>
              </a:rPr>
              <a:t>delujete na reguliranem področju </a:t>
            </a:r>
          </a:p>
          <a:p>
            <a:pPr marL="457200" indent="-457200">
              <a:buFontTx/>
              <a:buChar char="-"/>
            </a:pPr>
            <a:r>
              <a:rPr lang="sl-SI" sz="2400" dirty="0">
                <a:solidFill>
                  <a:schemeClr val="tx2"/>
                </a:solidFill>
              </a:rPr>
              <a:t>uporabo veljavnih izdaj normativnih dok. določa zakon</a:t>
            </a:r>
          </a:p>
          <a:p>
            <a:pPr marL="457200" indent="-457200">
              <a:buFontTx/>
              <a:buChar char="-"/>
            </a:pPr>
            <a:r>
              <a:rPr lang="sl-SI" sz="2400" dirty="0">
                <a:solidFill>
                  <a:schemeClr val="tx2"/>
                </a:solidFill>
              </a:rPr>
              <a:t>prehodna obdobja so praviloma krajša od intervalov </a:t>
            </a:r>
            <a:r>
              <a:rPr lang="sl-SI" sz="2400" dirty="0" err="1">
                <a:solidFill>
                  <a:schemeClr val="tx2"/>
                </a:solidFill>
              </a:rPr>
              <a:t>akr</a:t>
            </a:r>
            <a:r>
              <a:rPr lang="sl-SI" sz="2400" dirty="0">
                <a:solidFill>
                  <a:schemeClr val="tx2"/>
                </a:solidFill>
              </a:rPr>
              <a:t>. obiskov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335A521-4B65-9366-35E8-8565D01FC969}"/>
              </a:ext>
            </a:extLst>
          </p:cNvPr>
          <p:cNvSpPr txBox="1"/>
          <p:nvPr/>
        </p:nvSpPr>
        <p:spPr>
          <a:xfrm>
            <a:off x="1" y="3585332"/>
            <a:ext cx="9143999" cy="830997"/>
          </a:xfrm>
          <a:prstGeom prst="rect">
            <a:avLst/>
          </a:prstGeom>
          <a:solidFill>
            <a:schemeClr val="accent1">
              <a:lumMod val="20000"/>
              <a:lumOff val="80000"/>
              <a:alpha val="3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solidFill>
                  <a:schemeClr val="tx2"/>
                </a:solidFill>
              </a:rPr>
              <a:t>Sposobnost sprotnega prilagajanja postopkov kontrole novim izdajam predpisov je zato za IO-je </a:t>
            </a:r>
            <a:r>
              <a:rPr lang="sl-SI" sz="2400" dirty="0">
                <a:solidFill>
                  <a:schemeClr val="accent2"/>
                </a:solidFill>
              </a:rPr>
              <a:t>nujen element usposobljenosti. </a:t>
            </a:r>
          </a:p>
        </p:txBody>
      </p:sp>
      <p:sp>
        <p:nvSpPr>
          <p:cNvPr id="4" name="Puščica: dol 3">
            <a:extLst>
              <a:ext uri="{FF2B5EF4-FFF2-40B4-BE49-F238E27FC236}">
                <a16:creationId xmlns:a16="http://schemas.microsoft.com/office/drawing/2014/main" id="{661D2788-515B-69D7-060C-AB07EC082A95}"/>
              </a:ext>
            </a:extLst>
          </p:cNvPr>
          <p:cNvSpPr/>
          <p:nvPr/>
        </p:nvSpPr>
        <p:spPr>
          <a:xfrm>
            <a:off x="4324463" y="2842691"/>
            <a:ext cx="518160" cy="3352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15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333904" y="125423"/>
            <a:ext cx="6732598" cy="59083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sl-SI" sz="24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Fleksibilni obsegi za akreditacijo (S14 in S14 d3)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4080463-DBD1-4551-B2E6-FEB1F8FF6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872" y="3854945"/>
            <a:ext cx="2639313" cy="1215131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3AEBB6CA-7986-29AB-E66E-3384C0090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34" y="9497"/>
            <a:ext cx="1955183" cy="82602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97233623-522E-EB07-5D7A-AA5D9A866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2603" y="835524"/>
            <a:ext cx="5172547" cy="3919479"/>
          </a:xfrm>
          <a:prstGeom prst="rect">
            <a:avLst/>
          </a:prstGeom>
        </p:spPr>
      </p:pic>
      <p:sp>
        <p:nvSpPr>
          <p:cNvPr id="11" name="Puščica: dol 10">
            <a:extLst>
              <a:ext uri="{FF2B5EF4-FFF2-40B4-BE49-F238E27FC236}">
                <a16:creationId xmlns:a16="http://schemas.microsoft.com/office/drawing/2014/main" id="{DE7F9D40-3668-8BFC-D253-BCAC0C281B5A}"/>
              </a:ext>
            </a:extLst>
          </p:cNvPr>
          <p:cNvSpPr/>
          <p:nvPr/>
        </p:nvSpPr>
        <p:spPr>
          <a:xfrm rot="3661166">
            <a:off x="3590714" y="1021356"/>
            <a:ext cx="218976" cy="729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uščica: dol 11">
            <a:extLst>
              <a:ext uri="{FF2B5EF4-FFF2-40B4-BE49-F238E27FC236}">
                <a16:creationId xmlns:a16="http://schemas.microsoft.com/office/drawing/2014/main" id="{DDA90C4A-1CE6-47DC-6D5C-126F4A3442DC}"/>
              </a:ext>
            </a:extLst>
          </p:cNvPr>
          <p:cNvSpPr/>
          <p:nvPr/>
        </p:nvSpPr>
        <p:spPr>
          <a:xfrm rot="14272548">
            <a:off x="3255380" y="4514856"/>
            <a:ext cx="247790" cy="718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Rokopis 17">
                <a:extLst>
                  <a:ext uri="{FF2B5EF4-FFF2-40B4-BE49-F238E27FC236}">
                    <a16:creationId xmlns:a16="http://schemas.microsoft.com/office/drawing/2014/main" id="{7B1CB6E5-A7C8-7D4E-4635-2E14936A3027}"/>
                  </a:ext>
                </a:extLst>
              </p14:cNvPr>
              <p14:cNvContentPartPr/>
              <p14:nvPr/>
            </p14:nvContentPartPr>
            <p14:xfrm>
              <a:off x="4447875" y="1361655"/>
              <a:ext cx="720" cy="2715840"/>
            </p14:xfrm>
          </p:contentPart>
        </mc:Choice>
        <mc:Fallback xmlns="">
          <p:pic>
            <p:nvPicPr>
              <p:cNvPr id="18" name="Rokopis 17">
                <a:extLst>
                  <a:ext uri="{FF2B5EF4-FFF2-40B4-BE49-F238E27FC236}">
                    <a16:creationId xmlns:a16="http://schemas.microsoft.com/office/drawing/2014/main" id="{7B1CB6E5-A7C8-7D4E-4635-2E14936A30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11875" y="1343655"/>
                <a:ext cx="72000" cy="27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Rokopis 19">
                <a:extLst>
                  <a:ext uri="{FF2B5EF4-FFF2-40B4-BE49-F238E27FC236}">
                    <a16:creationId xmlns:a16="http://schemas.microsoft.com/office/drawing/2014/main" id="{5A896C6D-58CA-6F6E-CBB2-BD6119EB0C1B}"/>
                  </a:ext>
                </a:extLst>
              </p14:cNvPr>
              <p14:cNvContentPartPr/>
              <p14:nvPr/>
            </p14:nvContentPartPr>
            <p14:xfrm>
              <a:off x="5800395" y="1371210"/>
              <a:ext cx="10080" cy="2676960"/>
            </p14:xfrm>
          </p:contentPart>
        </mc:Choice>
        <mc:Fallback xmlns="">
          <p:pic>
            <p:nvPicPr>
              <p:cNvPr id="20" name="Rokopis 19">
                <a:extLst>
                  <a:ext uri="{FF2B5EF4-FFF2-40B4-BE49-F238E27FC236}">
                    <a16:creationId xmlns:a16="http://schemas.microsoft.com/office/drawing/2014/main" id="{5A896C6D-58CA-6F6E-CBB2-BD6119EB0C1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82395" y="1353210"/>
                <a:ext cx="45720" cy="27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Rokopis 21">
                <a:extLst>
                  <a:ext uri="{FF2B5EF4-FFF2-40B4-BE49-F238E27FC236}">
                    <a16:creationId xmlns:a16="http://schemas.microsoft.com/office/drawing/2014/main" id="{1DBA068E-8656-9E2E-6301-A3FDACB1B698}"/>
                  </a:ext>
                </a:extLst>
              </p14:cNvPr>
              <p14:cNvContentPartPr/>
              <p14:nvPr/>
            </p14:nvContentPartPr>
            <p14:xfrm>
              <a:off x="4457235" y="4066890"/>
              <a:ext cx="1324440" cy="19440"/>
            </p14:xfrm>
          </p:contentPart>
        </mc:Choice>
        <mc:Fallback xmlns="">
          <p:pic>
            <p:nvPicPr>
              <p:cNvPr id="22" name="Rokopis 21">
                <a:extLst>
                  <a:ext uri="{FF2B5EF4-FFF2-40B4-BE49-F238E27FC236}">
                    <a16:creationId xmlns:a16="http://schemas.microsoft.com/office/drawing/2014/main" id="{1DBA068E-8656-9E2E-6301-A3FDACB1B69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39235" y="4048890"/>
                <a:ext cx="1360080" cy="550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aven povezovalnik 5">
            <a:extLst>
              <a:ext uri="{FF2B5EF4-FFF2-40B4-BE49-F238E27FC236}">
                <a16:creationId xmlns:a16="http://schemas.microsoft.com/office/drawing/2014/main" id="{A50F623A-CD88-4D28-8B8E-CF45DBBEBB3E}"/>
              </a:ext>
            </a:extLst>
          </p:cNvPr>
          <p:cNvSpPr/>
          <p:nvPr/>
        </p:nvSpPr>
        <p:spPr>
          <a:xfrm>
            <a:off x="4447799" y="1361774"/>
            <a:ext cx="1362675" cy="359"/>
          </a:xfrm>
          <a:prstGeom prst="line">
            <a:avLst/>
          </a:prstGeom>
          <a:solidFill>
            <a:srgbClr val="E71224">
              <a:alpha val="5000"/>
            </a:srgb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333904" y="125423"/>
            <a:ext cx="6732598" cy="59083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sl-SI" sz="24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Fleksibilni obsegi za akreditacijo (S14 in S14 d3)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4080463-DBD1-4551-B2E6-FEB1F8FF6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872" y="3854945"/>
            <a:ext cx="2639313" cy="1215131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3AEBB6CA-7986-29AB-E66E-3384C0090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34" y="9497"/>
            <a:ext cx="1955183" cy="826027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4FDC21DC-1666-C4BD-36C9-F58D5DC1926E}"/>
              </a:ext>
            </a:extLst>
          </p:cNvPr>
          <p:cNvSpPr txBox="1"/>
          <p:nvPr/>
        </p:nvSpPr>
        <p:spPr>
          <a:xfrm>
            <a:off x="23088" y="865670"/>
            <a:ext cx="9120911" cy="3416320"/>
          </a:xfrm>
          <a:prstGeom prst="rect">
            <a:avLst/>
          </a:prstGeom>
          <a:solidFill>
            <a:schemeClr val="accent1">
              <a:lumMod val="20000"/>
              <a:lumOff val="80000"/>
              <a:alpha val="36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tx2"/>
                </a:solidFill>
              </a:rPr>
              <a:t>Kontrolni organ lahko </a:t>
            </a:r>
            <a:r>
              <a:rPr lang="sl-SI" sz="2400" dirty="0">
                <a:solidFill>
                  <a:schemeClr val="accent2"/>
                </a:solidFill>
              </a:rPr>
              <a:t>brez predhodnega obveščanja SA </a:t>
            </a:r>
            <a:r>
              <a:rPr lang="sl-SI" sz="2400" dirty="0">
                <a:solidFill>
                  <a:schemeClr val="tx2"/>
                </a:solidFill>
              </a:rPr>
              <a:t>uvaja </a:t>
            </a:r>
            <a:r>
              <a:rPr lang="sl-SI" sz="2400" dirty="0">
                <a:solidFill>
                  <a:schemeClr val="accent2"/>
                </a:solidFill>
              </a:rPr>
              <a:t>manjše spremembe </a:t>
            </a:r>
            <a:r>
              <a:rPr lang="sl-SI" sz="2400" dirty="0">
                <a:solidFill>
                  <a:schemeClr val="tx2"/>
                </a:solidFill>
              </a:rPr>
              <a:t>akreditiranih postopkov – npr. se  prilagodi novim izdajam normativnih dokumentov.</a:t>
            </a:r>
          </a:p>
          <a:p>
            <a:pPr marL="457200" indent="-457200">
              <a:buFontTx/>
              <a:buChar char="-"/>
            </a:pPr>
            <a:endParaRPr lang="sl-SI" sz="2400" dirty="0">
              <a:solidFill>
                <a:schemeClr val="tx2"/>
              </a:solidFill>
            </a:endParaRPr>
          </a:p>
          <a:p>
            <a:r>
              <a:rPr lang="sl-SI" sz="2400" dirty="0">
                <a:solidFill>
                  <a:schemeClr val="tx2"/>
                </a:solidFill>
              </a:rPr>
              <a:t>Takšne spremembe </a:t>
            </a:r>
            <a:r>
              <a:rPr lang="sl-SI" sz="2400" dirty="0">
                <a:solidFill>
                  <a:schemeClr val="accent2"/>
                </a:solidFill>
              </a:rPr>
              <a:t>ne smejo posegati v tehnike in principe kontrole </a:t>
            </a:r>
            <a:r>
              <a:rPr lang="sl-SI" sz="2400" dirty="0">
                <a:solidFill>
                  <a:schemeClr val="tx2"/>
                </a:solidFill>
              </a:rPr>
              <a:t>in se </a:t>
            </a:r>
            <a:r>
              <a:rPr lang="sl-SI" sz="2400" dirty="0">
                <a:solidFill>
                  <a:schemeClr val="accent2"/>
                </a:solidFill>
              </a:rPr>
              <a:t>ne nanašajo </a:t>
            </a:r>
            <a:r>
              <a:rPr lang="sl-SI" sz="2400" dirty="0">
                <a:solidFill>
                  <a:schemeClr val="tx2"/>
                </a:solidFill>
              </a:rPr>
              <a:t>na druge elemente obsega za </a:t>
            </a:r>
            <a:r>
              <a:rPr lang="sl-SI" sz="2400" dirty="0" err="1">
                <a:solidFill>
                  <a:schemeClr val="tx2"/>
                </a:solidFill>
              </a:rPr>
              <a:t>akr</a:t>
            </a:r>
            <a:r>
              <a:rPr lang="sl-SI" sz="2400" dirty="0">
                <a:solidFill>
                  <a:schemeClr val="tx2"/>
                </a:solidFill>
              </a:rPr>
              <a:t>. </a:t>
            </a:r>
          </a:p>
          <a:p>
            <a:endParaRPr lang="sl-SI" sz="2400" dirty="0">
              <a:solidFill>
                <a:schemeClr val="tx2"/>
              </a:solidFill>
            </a:endParaRPr>
          </a:p>
          <a:p>
            <a:r>
              <a:rPr lang="sl-SI" sz="2400" dirty="0">
                <a:solidFill>
                  <a:schemeClr val="tx2"/>
                </a:solidFill>
              </a:rPr>
              <a:t>Potrebna je </a:t>
            </a:r>
            <a:r>
              <a:rPr lang="sl-SI" sz="2400" dirty="0">
                <a:solidFill>
                  <a:schemeClr val="accent2"/>
                </a:solidFill>
              </a:rPr>
              <a:t>prijava za širitev </a:t>
            </a:r>
            <a:r>
              <a:rPr lang="sl-SI" sz="2400" dirty="0">
                <a:solidFill>
                  <a:schemeClr val="tx2"/>
                </a:solidFill>
              </a:rPr>
              <a:t>(260 EUR), praviloma brez dodatnega časa za ocenjevanje.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333904" y="125423"/>
            <a:ext cx="6732598" cy="59083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sl-SI" sz="24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Fleksibilni obsegi za akreditacijo (S14 in S14 d3)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4080463-DBD1-4551-B2E6-FEB1F8FF6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872" y="3854945"/>
            <a:ext cx="2639313" cy="1215131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3AEBB6CA-7986-29AB-E66E-3384C0090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34" y="9497"/>
            <a:ext cx="1955183" cy="826027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4FDC21DC-1666-C4BD-36C9-F58D5DC1926E}"/>
              </a:ext>
            </a:extLst>
          </p:cNvPr>
          <p:cNvSpPr txBox="1"/>
          <p:nvPr/>
        </p:nvSpPr>
        <p:spPr>
          <a:xfrm>
            <a:off x="16716" y="1173449"/>
            <a:ext cx="9127284" cy="2554545"/>
          </a:xfrm>
          <a:prstGeom prst="rect">
            <a:avLst/>
          </a:prstGeom>
          <a:solidFill>
            <a:schemeClr val="accent1">
              <a:lumMod val="20000"/>
              <a:lumOff val="80000"/>
              <a:alpha val="36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tx2"/>
                </a:solidFill>
              </a:rPr>
              <a:t>Kontrolni organ določi </a:t>
            </a:r>
            <a:r>
              <a:rPr lang="sl-SI" sz="2000" dirty="0">
                <a:solidFill>
                  <a:schemeClr val="accent2"/>
                </a:solidFill>
              </a:rPr>
              <a:t>postopek obvladovanja fleksibilnega obsega</a:t>
            </a:r>
            <a:r>
              <a:rPr lang="sl-SI" sz="2000" dirty="0">
                <a:solidFill>
                  <a:schemeClr val="tx2"/>
                </a:solidFill>
              </a:rPr>
              <a:t>: </a:t>
            </a:r>
          </a:p>
          <a:p>
            <a:pPr marL="971550" lvl="1" indent="-514350">
              <a:buAutoNum type="alphaLcParenR"/>
            </a:pPr>
            <a:r>
              <a:rPr lang="sl-SI" sz="2000" dirty="0">
                <a:solidFill>
                  <a:schemeClr val="accent2"/>
                </a:solidFill>
              </a:rPr>
              <a:t>analiza sprememb </a:t>
            </a:r>
            <a:r>
              <a:rPr lang="sl-SI" sz="2000" dirty="0">
                <a:solidFill>
                  <a:schemeClr val="tx2"/>
                </a:solidFill>
              </a:rPr>
              <a:t>norm. dok. glede na prejšnjo izdajo </a:t>
            </a:r>
          </a:p>
          <a:p>
            <a:pPr marL="971550" lvl="1" indent="-514350">
              <a:buAutoNum type="alphaLcParenR"/>
            </a:pPr>
            <a:r>
              <a:rPr lang="sl-SI" sz="2000" dirty="0">
                <a:solidFill>
                  <a:schemeClr val="tx2"/>
                </a:solidFill>
              </a:rPr>
              <a:t>ali so spremembe sploh možne v okviru fleksibilnosti?</a:t>
            </a:r>
          </a:p>
          <a:p>
            <a:pPr marL="971550" lvl="1" indent="-514350">
              <a:buAutoNum type="alphaLcParenR"/>
            </a:pPr>
            <a:r>
              <a:rPr lang="sl-SI" sz="2000" dirty="0">
                <a:solidFill>
                  <a:schemeClr val="accent2"/>
                </a:solidFill>
              </a:rPr>
              <a:t>posodobitev</a:t>
            </a:r>
            <a:r>
              <a:rPr lang="sl-SI" sz="2000" dirty="0">
                <a:solidFill>
                  <a:schemeClr val="tx2"/>
                </a:solidFill>
              </a:rPr>
              <a:t> internih navodil, kontrolnih list, obrazcev (poročila), seznamov dokumentacije… </a:t>
            </a:r>
          </a:p>
          <a:p>
            <a:pPr marL="971550" lvl="1" indent="-514350">
              <a:buAutoNum type="alphaLcParenR"/>
            </a:pPr>
            <a:r>
              <a:rPr lang="sl-SI" sz="2000" dirty="0">
                <a:solidFill>
                  <a:schemeClr val="accent2"/>
                </a:solidFill>
              </a:rPr>
              <a:t>usposabljanje</a:t>
            </a:r>
            <a:r>
              <a:rPr lang="sl-SI" sz="2000" dirty="0">
                <a:solidFill>
                  <a:schemeClr val="tx2"/>
                </a:solidFill>
              </a:rPr>
              <a:t> osebja za spremenjene postopke</a:t>
            </a:r>
          </a:p>
          <a:p>
            <a:pPr marL="971550" lvl="1" indent="-514350">
              <a:buAutoNum type="alphaLcParenR"/>
            </a:pPr>
            <a:r>
              <a:rPr lang="sl-SI" sz="2000" dirty="0">
                <a:solidFill>
                  <a:schemeClr val="tx2"/>
                </a:solidFill>
              </a:rPr>
              <a:t>posodobitev javno dostopnega </a:t>
            </a:r>
            <a:r>
              <a:rPr lang="sl-SI" sz="2000" dirty="0">
                <a:solidFill>
                  <a:schemeClr val="accent2"/>
                </a:solidFill>
              </a:rPr>
              <a:t>seznama</a:t>
            </a:r>
            <a:r>
              <a:rPr lang="sl-SI" sz="2000" dirty="0">
                <a:solidFill>
                  <a:schemeClr val="tx2"/>
                </a:solidFill>
              </a:rPr>
              <a:t> (na spletu)</a:t>
            </a:r>
          </a:p>
          <a:p>
            <a:pPr marL="971550" lvl="1" indent="-514350">
              <a:buAutoNum type="alphaLcParenR"/>
            </a:pPr>
            <a:r>
              <a:rPr lang="sl-SI" sz="2000" dirty="0">
                <a:solidFill>
                  <a:schemeClr val="accent2"/>
                </a:solidFill>
              </a:rPr>
              <a:t>izvajanje kontrol </a:t>
            </a:r>
            <a:r>
              <a:rPr lang="sl-SI" sz="2000" dirty="0">
                <a:solidFill>
                  <a:schemeClr val="tx2"/>
                </a:solidFill>
              </a:rPr>
              <a:t>po novem postopku</a:t>
            </a:r>
          </a:p>
        </p:txBody>
      </p:sp>
    </p:spTree>
    <p:extLst>
      <p:ext uri="{BB962C8B-B14F-4D97-AF65-F5344CB8AC3E}">
        <p14:creationId xmlns:p14="http://schemas.microsoft.com/office/powerpoint/2010/main" val="5701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0" descr="Trouble Shooting - Danvers Consulting Services">
            <a:extLst>
              <a:ext uri="{FF2B5EF4-FFF2-40B4-BE49-F238E27FC236}">
                <a16:creationId xmlns:a16="http://schemas.microsoft.com/office/drawing/2014/main" id="{9A02C753-EFBC-6C8E-ADEE-BE8B6E3D9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634" y="2819428"/>
            <a:ext cx="19716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333904" y="125423"/>
            <a:ext cx="6732598" cy="7482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sl-SI" sz="28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Faze korektivnega ukrepanja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sl-SI" sz="28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(ISO/IEC 17020, 8.7)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4080463-DBD1-4551-B2E6-FEB1F8FF6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872" y="3854945"/>
            <a:ext cx="2639313" cy="1215131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3AEBB6CA-7986-29AB-E66E-3384C00903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34" y="9497"/>
            <a:ext cx="1955183" cy="826027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B6285D5D-E4F7-E251-8E87-053AB9F62E11}"/>
              </a:ext>
            </a:extLst>
          </p:cNvPr>
          <p:cNvSpPr txBox="1">
            <a:spLocks/>
          </p:cNvSpPr>
          <p:nvPr/>
        </p:nvSpPr>
        <p:spPr>
          <a:xfrm>
            <a:off x="396240" y="873623"/>
            <a:ext cx="8598166" cy="33935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2000" b="1" dirty="0">
              <a:solidFill>
                <a:prstClr val="black"/>
              </a:solidFill>
              <a:latin typeface="Calibri Light" panose="020F0302020204030204"/>
            </a:endParaRPr>
          </a:p>
          <a:p>
            <a:pPr marL="171450" indent="-171450">
              <a:buFontTx/>
              <a:buChar char="-"/>
            </a:pPr>
            <a:r>
              <a:rPr lang="sl-SI" sz="2000" dirty="0">
                <a:solidFill>
                  <a:srgbClr val="2149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poiščemo prave </a:t>
            </a:r>
            <a:r>
              <a:rPr lang="sl-SI" sz="2000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vzroke (večkrat „zakaj“)</a:t>
            </a:r>
          </a:p>
          <a:p>
            <a:endParaRPr lang="sl-SI" sz="2000" u="sng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sl-SI" sz="2000" dirty="0">
                <a:solidFill>
                  <a:srgbClr val="2149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določimo </a:t>
            </a:r>
            <a:r>
              <a:rPr lang="sl-SI" sz="2000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celovite ukrepe</a:t>
            </a:r>
            <a:r>
              <a:rPr lang="sl-SI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sl-SI" sz="2000" dirty="0">
                <a:solidFill>
                  <a:srgbClr val="2149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odpravo vzrokov neskladnosti, za </a:t>
            </a:r>
            <a:r>
              <a:rPr lang="sl-SI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popravo posledic, </a:t>
            </a:r>
            <a:r>
              <a:rPr lang="sl-SI" sz="2000" dirty="0">
                <a:solidFill>
                  <a:srgbClr val="2149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so že nastale in </a:t>
            </a:r>
            <a:r>
              <a:rPr lang="sl-SI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preprečitev širjenja </a:t>
            </a:r>
            <a:r>
              <a:rPr lang="sl-SI" sz="2000" dirty="0">
                <a:solidFill>
                  <a:srgbClr val="2149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neskladnosti na druge dejavnosti</a:t>
            </a:r>
          </a:p>
          <a:p>
            <a:pPr lvl="1" defTabSz="914400">
              <a:lnSpc>
                <a:spcPct val="90000"/>
              </a:lnSpc>
            </a:pPr>
            <a:endParaRPr lang="sl-SI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sl-SI" sz="2000" dirty="0">
                <a:solidFill>
                  <a:srgbClr val="2149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ugotovimo</a:t>
            </a:r>
            <a:r>
              <a:rPr lang="sl-SI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uspešnost ukrepanja</a:t>
            </a:r>
          </a:p>
          <a:p>
            <a:pPr lvl="1" defTabSz="914400">
              <a:lnSpc>
                <a:spcPct val="90000"/>
              </a:lnSpc>
            </a:pPr>
            <a:r>
              <a:rPr lang="sl-SI" sz="2000" dirty="0">
                <a:solidFill>
                  <a:srgbClr val="2149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določimo čas, v katerem se bo nabralo dovolj dokazil</a:t>
            </a:r>
          </a:p>
          <a:p>
            <a:pPr lvl="1" defTabSz="914400">
              <a:lnSpc>
                <a:spcPct val="90000"/>
              </a:lnSpc>
            </a:pPr>
            <a:r>
              <a:rPr lang="sl-SI" sz="2000" dirty="0">
                <a:solidFill>
                  <a:srgbClr val="2149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določimo usposobljeno/neodvisno osebo za pregled</a:t>
            </a:r>
          </a:p>
          <a:p>
            <a:pPr lvl="1" defTabSz="914400">
              <a:lnSpc>
                <a:spcPct val="90000"/>
              </a:lnSpc>
            </a:pPr>
            <a:r>
              <a:rPr lang="sl-SI" sz="2000" dirty="0">
                <a:solidFill>
                  <a:srgbClr val="2149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poskrbimo za povezane zapise</a:t>
            </a:r>
          </a:p>
          <a:p>
            <a:pPr lvl="1" defTabSz="914400">
              <a:lnSpc>
                <a:spcPct val="90000"/>
              </a:lnSpc>
            </a:pPr>
            <a:endParaRPr lang="sl-SI" sz="24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2" name="Puščica: ukrivljeno levo 1">
            <a:extLst>
              <a:ext uri="{FF2B5EF4-FFF2-40B4-BE49-F238E27FC236}">
                <a16:creationId xmlns:a16="http://schemas.microsoft.com/office/drawing/2014/main" id="{F9585547-0599-439E-5844-8A3F05F8C2C9}"/>
              </a:ext>
            </a:extLst>
          </p:cNvPr>
          <p:cNvSpPr/>
          <p:nvPr/>
        </p:nvSpPr>
        <p:spPr>
          <a:xfrm>
            <a:off x="5308376" y="1145529"/>
            <a:ext cx="382548" cy="646331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3" name="Puščica: ukrivljeno levo 2">
            <a:extLst>
              <a:ext uri="{FF2B5EF4-FFF2-40B4-BE49-F238E27FC236}">
                <a16:creationId xmlns:a16="http://schemas.microsoft.com/office/drawing/2014/main" id="{23B1AF5B-E363-7C65-8ED6-26311B9505A6}"/>
              </a:ext>
            </a:extLst>
          </p:cNvPr>
          <p:cNvSpPr/>
          <p:nvPr/>
        </p:nvSpPr>
        <p:spPr>
          <a:xfrm>
            <a:off x="6558501" y="2353731"/>
            <a:ext cx="464230" cy="79248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6E398E-EAFD-3617-12AA-25828E3B8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1937" y="959200"/>
            <a:ext cx="325724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sl-SI" dirty="0">
                <a:latin typeface="Arial" panose="020B0604020202020204" pitchFamily="34" charset="0"/>
              </a:rPr>
              <a:t>A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naliza vzrokov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NI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(le) ponovitev neskladnosti!</a:t>
            </a:r>
          </a:p>
        </p:txBody>
      </p:sp>
    </p:spTree>
    <p:extLst>
      <p:ext uri="{BB962C8B-B14F-4D97-AF65-F5344CB8AC3E}">
        <p14:creationId xmlns:p14="http://schemas.microsoft.com/office/powerpoint/2010/main" val="155062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54080463-DBD1-4551-B2E6-FEB1F8FF6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873" y="3854946"/>
            <a:ext cx="2639313" cy="1215131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3AEBB6CA-7986-29AB-E66E-3384C0090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35" y="9498"/>
            <a:ext cx="1955183" cy="82602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45A40D7-BBFB-DB7C-F48C-A6B6E96A80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683" y="1240253"/>
            <a:ext cx="8229505" cy="332833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FD5E4B3-E686-B51D-7A90-F3F9731EBACE}"/>
              </a:ext>
            </a:extLst>
          </p:cNvPr>
          <p:cNvSpPr txBox="1"/>
          <p:nvPr/>
        </p:nvSpPr>
        <p:spPr>
          <a:xfrm>
            <a:off x="371366" y="386119"/>
            <a:ext cx="64669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b="1" dirty="0">
                <a:solidFill>
                  <a:schemeClr val="accent2"/>
                </a:solidFill>
              </a:rPr>
              <a:t>Poskus izboljšave z novim obrazcem za poročanje o KU</a:t>
            </a:r>
          </a:p>
        </p:txBody>
      </p:sp>
      <p:sp>
        <p:nvSpPr>
          <p:cNvPr id="2" name="Puščica: desno 1">
            <a:extLst>
              <a:ext uri="{FF2B5EF4-FFF2-40B4-BE49-F238E27FC236}">
                <a16:creationId xmlns:a16="http://schemas.microsoft.com/office/drawing/2014/main" id="{923E2A2D-96C0-3391-37DC-9B87185C99F3}"/>
              </a:ext>
            </a:extLst>
          </p:cNvPr>
          <p:cNvSpPr/>
          <p:nvPr/>
        </p:nvSpPr>
        <p:spPr>
          <a:xfrm>
            <a:off x="2242457" y="1915887"/>
            <a:ext cx="740229" cy="195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4" name="Puščica: desno 3">
            <a:extLst>
              <a:ext uri="{FF2B5EF4-FFF2-40B4-BE49-F238E27FC236}">
                <a16:creationId xmlns:a16="http://schemas.microsoft.com/office/drawing/2014/main" id="{8FDDD9C1-0B55-7542-6B84-E0C79A1B8436}"/>
              </a:ext>
            </a:extLst>
          </p:cNvPr>
          <p:cNvSpPr/>
          <p:nvPr/>
        </p:nvSpPr>
        <p:spPr>
          <a:xfrm>
            <a:off x="3523207" y="1899558"/>
            <a:ext cx="740229" cy="195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BFDACC6E-17EE-B971-0B32-A1FA53140363}"/>
              </a:ext>
            </a:extLst>
          </p:cNvPr>
          <p:cNvSpPr txBox="1"/>
          <p:nvPr/>
        </p:nvSpPr>
        <p:spPr>
          <a:xfrm>
            <a:off x="5361644" y="1842561"/>
            <a:ext cx="2133258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350" b="1" dirty="0"/>
              <a:t>Izpolni SA </a:t>
            </a:r>
          </a:p>
          <a:p>
            <a:pPr algn="ctr"/>
            <a:r>
              <a:rPr lang="sl-SI" sz="1350" b="1" dirty="0"/>
              <a:t>(ocenjevalec zahteva dopolnitve, če analiza vzroka ni zadostna)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2A36FE8C-FEFB-486E-7A50-27F99C0DFFAC}"/>
              </a:ext>
            </a:extLst>
          </p:cNvPr>
          <p:cNvSpPr txBox="1"/>
          <p:nvPr/>
        </p:nvSpPr>
        <p:spPr>
          <a:xfrm>
            <a:off x="2605358" y="2396560"/>
            <a:ext cx="2090057" cy="7155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350" b="1" dirty="0">
                <a:solidFill>
                  <a:srgbClr val="FF0000"/>
                </a:solidFill>
              </a:rPr>
              <a:t>Celoviti</a:t>
            </a:r>
            <a:r>
              <a:rPr lang="sl-SI" sz="1350" b="1" dirty="0"/>
              <a:t> ukrepi in ne le korekcija, da se </a:t>
            </a:r>
            <a:r>
              <a:rPr lang="sl-SI" sz="1350" b="1" dirty="0">
                <a:solidFill>
                  <a:srgbClr val="FF0000"/>
                </a:solidFill>
              </a:rPr>
              <a:t>neskladnost NE ponovi!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480C239A-3D76-37C7-DCB5-464D416C7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1643" y="3000094"/>
            <a:ext cx="2133258" cy="9002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>
                <a:latin typeface="Arial" panose="020B0604020202020204" pitchFamily="34" charset="0"/>
              </a:rPr>
              <a:t>Analiza vzrokov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>
                <a:solidFill>
                  <a:srgbClr val="FF0000"/>
                </a:solidFill>
                <a:latin typeface="Arial" panose="020B0604020202020204" pitchFamily="34" charset="0"/>
              </a:rPr>
              <a:t>NI</a:t>
            </a:r>
            <a:r>
              <a:rPr lang="sl-SI" altLang="sl-SI" dirty="0">
                <a:latin typeface="Arial" panose="020B0604020202020204" pitchFamily="34" charset="0"/>
              </a:rPr>
              <a:t> ponovitev neskladnosti!</a:t>
            </a:r>
          </a:p>
        </p:txBody>
      </p:sp>
      <p:sp>
        <p:nvSpPr>
          <p:cNvPr id="8" name="Puščica: desno 7">
            <a:extLst>
              <a:ext uri="{FF2B5EF4-FFF2-40B4-BE49-F238E27FC236}">
                <a16:creationId xmlns:a16="http://schemas.microsoft.com/office/drawing/2014/main" id="{6466700B-7134-7E1F-9C80-84B56677FE3D}"/>
              </a:ext>
            </a:extLst>
          </p:cNvPr>
          <p:cNvSpPr/>
          <p:nvPr/>
        </p:nvSpPr>
        <p:spPr>
          <a:xfrm>
            <a:off x="2235243" y="3478793"/>
            <a:ext cx="740229" cy="195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9" name="Puščica: desno 8">
            <a:extLst>
              <a:ext uri="{FF2B5EF4-FFF2-40B4-BE49-F238E27FC236}">
                <a16:creationId xmlns:a16="http://schemas.microsoft.com/office/drawing/2014/main" id="{C4D9D113-5926-8DA8-FDB5-0F53EB5FE794}"/>
              </a:ext>
            </a:extLst>
          </p:cNvPr>
          <p:cNvSpPr/>
          <p:nvPr/>
        </p:nvSpPr>
        <p:spPr>
          <a:xfrm>
            <a:off x="3604839" y="3482876"/>
            <a:ext cx="740229" cy="195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</p:spTree>
    <p:extLst>
      <p:ext uri="{BB962C8B-B14F-4D97-AF65-F5344CB8AC3E}">
        <p14:creationId xmlns:p14="http://schemas.microsoft.com/office/powerpoint/2010/main" val="8590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2549</TotalTime>
  <Words>785</Words>
  <Application>Microsoft Office PowerPoint</Application>
  <PresentationFormat>Diaprojekcija na zaslonu (16:9)</PresentationFormat>
  <Paragraphs>121</Paragraphs>
  <Slides>16</Slides>
  <Notes>14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Verdana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Andreja OBLAK</dc:creator>
  <cp:lastModifiedBy>Dominika Rozoničnik</cp:lastModifiedBy>
  <cp:revision>113</cp:revision>
  <dcterms:created xsi:type="dcterms:W3CDTF">2017-10-27T08:34:39Z</dcterms:created>
  <dcterms:modified xsi:type="dcterms:W3CDTF">2025-11-12T08:45:17Z</dcterms:modified>
</cp:coreProperties>
</file>