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ppt/theme/themeOverride9.xml" ContentType="application/vnd.openxmlformats-officedocument.themeOverride+xml"/>
  <Override PartName="/ppt/theme/themeOverride10.xml" ContentType="application/vnd.openxmlformats-officedocument.themeOverride+xml"/>
  <Override PartName="/ppt/theme/themeOverride11.xml" ContentType="application/vnd.openxmlformats-officedocument.themeOverride+xml"/>
  <Override PartName="/ppt/theme/themeOverride1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80" r:id="rId2"/>
    <p:sldId id="363" r:id="rId3"/>
    <p:sldId id="257" r:id="rId4"/>
    <p:sldId id="258" r:id="rId5"/>
    <p:sldId id="381" r:id="rId6"/>
    <p:sldId id="382" r:id="rId7"/>
    <p:sldId id="383" r:id="rId8"/>
    <p:sldId id="384" r:id="rId9"/>
    <p:sldId id="385" r:id="rId10"/>
    <p:sldId id="386" r:id="rId11"/>
    <p:sldId id="387" r:id="rId12"/>
    <p:sldId id="389" r:id="rId13"/>
    <p:sldId id="388" r:id="rId14"/>
    <p:sldId id="390" r:id="rId15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B49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20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DCE4E78-031F-98AE-3E47-6B345C16A2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B1616D8E-C12B-8DFD-402A-DEC3C4BE3C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4EF19092-88C6-8989-E2C2-7E271CDA4F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AB0B9-4E6F-417D-AD18-86DE6EC850E9}" type="datetimeFigureOut">
              <a:rPr lang="sl-SI" smtClean="0"/>
              <a:t>12. 11. 2025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17436F06-328D-16D6-6D58-15B856E1FE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ECB67E23-4700-8289-2C84-8B650DC91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A4041-8988-41B0-9A07-4C97EC2420C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359809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C14E429-C9E0-A558-C22C-7B8AF8B17E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8BE005C1-A60B-8222-0B8A-7659744F65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E43F33A1-6DEA-06A1-E809-25ECB56770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AB0B9-4E6F-417D-AD18-86DE6EC850E9}" type="datetimeFigureOut">
              <a:rPr lang="sl-SI" smtClean="0"/>
              <a:t>12. 11. 2025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363CA9A2-7660-20CC-55FC-AD075C2B3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F4245517-C735-52B4-71F2-9F2505A78F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A4041-8988-41B0-9A07-4C97EC2420C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247889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>
            <a:extLst>
              <a:ext uri="{FF2B5EF4-FFF2-40B4-BE49-F238E27FC236}">
                <a16:creationId xmlns:a16="http://schemas.microsoft.com/office/drawing/2014/main" id="{D8156DAE-ADBB-7028-AD80-254FC597BE7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2FC1E660-B465-4A9B-1C30-5C15F25552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47888E72-F5CB-C681-F738-5D3300DDE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AB0B9-4E6F-417D-AD18-86DE6EC850E9}" type="datetimeFigureOut">
              <a:rPr lang="sl-SI" smtClean="0"/>
              <a:t>12. 11. 2025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51A81A48-2365-A9CB-B85D-7AEB88CE3A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6AB3DD5F-03F1-96B6-AB83-DB67974F50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A4041-8988-41B0-9A07-4C97EC2420C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454195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Naslovni diapozitiv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Republika" panose="02000506040000020004" pitchFamily="2" charset="77"/>
              </a:defRPr>
            </a:lvl1pPr>
          </a:lstStyle>
          <a:p>
            <a:pPr>
              <a:defRPr/>
            </a:pPr>
            <a:fld id="{C23371EB-307E-467E-B1CF-69F55E73EE1F}" type="datetimeFigureOut">
              <a:rPr lang="sl-SI" smtClean="0"/>
              <a:pPr>
                <a:defRPr/>
              </a:pPr>
              <a:t>12. 11. 2025</a:t>
            </a:fld>
            <a:endParaRPr lang="sl-S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Republika" panose="02000506040000020004" pitchFamily="2" charset="77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Republika" panose="02000506040000020004" pitchFamily="2" charset="77"/>
              </a:defRPr>
            </a:lvl1pPr>
          </a:lstStyle>
          <a:p>
            <a:pPr>
              <a:defRPr/>
            </a:pPr>
            <a:fld id="{F553340A-F4D9-4500-A8F1-69D2EDB44BB2}" type="slidenum">
              <a:rPr lang="sl-SI" altLang="sl-SI" smtClean="0"/>
              <a:pPr>
                <a:defRPr/>
              </a:pPr>
              <a:t>‹#›</a:t>
            </a:fld>
            <a:endParaRPr lang="sl-SI" altLang="sl-SI" dirty="0"/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913A67A3-BC59-2594-3B76-DB114083AA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auto">
          <a:xfrm>
            <a:off x="1295400" y="3706884"/>
            <a:ext cx="9586913" cy="677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b="1">
                <a:solidFill>
                  <a:schemeClr val="bg1"/>
                </a:solidFill>
                <a:latin typeface="Republika" panose="02000506040000020004" pitchFamily="2" charset="77"/>
              </a:defRPr>
            </a:lvl1pPr>
          </a:lstStyle>
          <a:p>
            <a:pPr lvl="0"/>
            <a:r>
              <a:rPr lang="sl-SI" altLang="sl-SI" dirty="0"/>
              <a:t>Uredite slog naslova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732C4EB0-3CFF-FDBB-C845-A3F0E39CBEA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295400" y="4760913"/>
            <a:ext cx="5970588" cy="730250"/>
          </a:xfrm>
        </p:spPr>
        <p:txBody>
          <a:bodyPr/>
          <a:lstStyle>
            <a:lvl1pPr marL="0" indent="0">
              <a:buNone/>
              <a:defRPr sz="2600">
                <a:solidFill>
                  <a:srgbClr val="529DBA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17012737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aslov vsebina 1  svetel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Republika" panose="02000506040000020004" pitchFamily="2" charset="77"/>
              </a:defRPr>
            </a:lvl1pPr>
          </a:lstStyle>
          <a:p>
            <a:pPr>
              <a:defRPr/>
            </a:pPr>
            <a:fld id="{C23371EB-307E-467E-B1CF-69F55E73EE1F}" type="datetimeFigureOut">
              <a:rPr lang="sl-SI" smtClean="0"/>
              <a:pPr>
                <a:defRPr/>
              </a:pPr>
              <a:t>12. 11. 2025</a:t>
            </a:fld>
            <a:endParaRPr lang="sl-S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Republika" panose="02000506040000020004" pitchFamily="2" charset="77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Republika" panose="02000506040000020004" pitchFamily="2" charset="77"/>
              </a:defRPr>
            </a:lvl1pPr>
          </a:lstStyle>
          <a:p>
            <a:pPr>
              <a:defRPr/>
            </a:pPr>
            <a:fld id="{F553340A-F4D9-4500-A8F1-69D2EDB44BB2}" type="slidenum">
              <a:rPr lang="sl-SI" altLang="sl-SI" smtClean="0"/>
              <a:pPr>
                <a:defRPr/>
              </a:pPr>
              <a:t>‹#›</a:t>
            </a:fld>
            <a:endParaRPr lang="sl-SI" altLang="sl-SI" dirty="0"/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913A67A3-BC59-2594-3B76-DB114083AA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auto">
          <a:xfrm>
            <a:off x="1295400" y="803629"/>
            <a:ext cx="5083251" cy="677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b="1">
                <a:solidFill>
                  <a:srgbClr val="1B495A"/>
                </a:solidFill>
                <a:latin typeface="Republika" panose="02000506040000020004" pitchFamily="2" charset="77"/>
              </a:defRPr>
            </a:lvl1pPr>
          </a:lstStyle>
          <a:p>
            <a:pPr lvl="0"/>
            <a:r>
              <a:rPr lang="sl-SI" altLang="sl-SI" dirty="0"/>
              <a:t>Uredite slog naslova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5BA1DF75-D860-02EF-AD24-09FF5B848770}"/>
              </a:ext>
            </a:extLst>
          </p:cNvPr>
          <p:cNvSpPr>
            <a:spLocks noGrp="1"/>
          </p:cNvSpPr>
          <p:nvPr>
            <p:ph idx="1" hasCustomPrompt="1"/>
          </p:nvPr>
        </p:nvSpPr>
        <p:spPr bwMode="auto">
          <a:xfrm>
            <a:off x="1295400" y="2071418"/>
            <a:ext cx="9601200" cy="2627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2600">
                <a:solidFill>
                  <a:srgbClr val="3E7C94"/>
                </a:solidFill>
                <a:latin typeface="Republika" panose="02000506040000020004" pitchFamily="2" charset="77"/>
              </a:defRPr>
            </a:lvl1pPr>
          </a:lstStyle>
          <a:p>
            <a:pPr lvl="0"/>
            <a:r>
              <a:rPr lang="sl-SI" altLang="sl-SI" dirty="0"/>
              <a:t>Uredite slog besedila</a:t>
            </a:r>
          </a:p>
        </p:txBody>
      </p:sp>
    </p:spTree>
    <p:extLst>
      <p:ext uri="{BB962C8B-B14F-4D97-AF65-F5344CB8AC3E}">
        <p14:creationId xmlns:p14="http://schemas.microsoft.com/office/powerpoint/2010/main" val="11416178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0C544AB-920F-5341-9BC5-05DCE4EB7E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39250F48-021C-69BB-353E-CA55FA723C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3E7F4409-E48E-5C20-7E68-223A3CA81D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AB0B9-4E6F-417D-AD18-86DE6EC850E9}" type="datetimeFigureOut">
              <a:rPr lang="sl-SI" smtClean="0"/>
              <a:t>12. 11. 2025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14DFFC60-E8FA-3185-DBA1-53103287B4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992580D9-4B6B-0F01-37B6-0B2D94A7F4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A4041-8988-41B0-9A07-4C97EC2420C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350923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F160D64-4796-7A61-601D-DB03963CCF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57DBCDC0-C371-9310-92CF-87756420B7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F4DE5C45-1A05-BEF2-732C-7AC5FD8E98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AB0B9-4E6F-417D-AD18-86DE6EC850E9}" type="datetimeFigureOut">
              <a:rPr lang="sl-SI" smtClean="0"/>
              <a:t>12. 11. 2025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6B884B52-20A1-BBF4-7D2E-AA658835EA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88203B17-5EF3-4F95-8545-359ED9DE09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A4041-8988-41B0-9A07-4C97EC2420C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470711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C344424-FE61-AFDA-AE22-4830DC2CA3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E930E288-6261-C033-D9C4-A0380A50AF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A1EBCFCF-9B72-1FF8-7A96-C2105DAA50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3D443066-6118-1A1A-9D69-237CD3D716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AB0B9-4E6F-417D-AD18-86DE6EC850E9}" type="datetimeFigureOut">
              <a:rPr lang="sl-SI" smtClean="0"/>
              <a:t>12. 11. 2025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84A367EB-DEFF-7A1B-195C-FE3AA21321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C25845AE-2AC7-FE7F-56E7-52504441BF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A4041-8988-41B0-9A07-4C97EC2420C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80955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5CBB723-523B-C8E2-CCDA-C446986EEE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670E4C51-ACD4-1A79-ABFC-3151F5E316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991D8A88-9C27-C1F4-A9CA-EACA0AC6E0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9D842BD2-B7DF-7068-073A-444712C27E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480F3265-ED5F-4640-CD20-DE2736D135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>
            <a:extLst>
              <a:ext uri="{FF2B5EF4-FFF2-40B4-BE49-F238E27FC236}">
                <a16:creationId xmlns:a16="http://schemas.microsoft.com/office/drawing/2014/main" id="{93FA20D3-1C6A-7314-661F-1660FB60BB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AB0B9-4E6F-417D-AD18-86DE6EC850E9}" type="datetimeFigureOut">
              <a:rPr lang="sl-SI" smtClean="0"/>
              <a:t>12. 11. 2025</a:t>
            </a:fld>
            <a:endParaRPr lang="sl-SI"/>
          </a:p>
        </p:txBody>
      </p:sp>
      <p:sp>
        <p:nvSpPr>
          <p:cNvPr id="8" name="Označba mesta noge 7">
            <a:extLst>
              <a:ext uri="{FF2B5EF4-FFF2-40B4-BE49-F238E27FC236}">
                <a16:creationId xmlns:a16="http://schemas.microsoft.com/office/drawing/2014/main" id="{2C6F61EB-3E62-CA97-3ACC-B0BFFC2F66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>
            <a:extLst>
              <a:ext uri="{FF2B5EF4-FFF2-40B4-BE49-F238E27FC236}">
                <a16:creationId xmlns:a16="http://schemas.microsoft.com/office/drawing/2014/main" id="{E6DB7F58-6AA6-890F-259E-530542A67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A4041-8988-41B0-9A07-4C97EC2420C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997552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77EDFA6-E847-85A7-33BB-D36C176D5B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E0BB0DF9-9C76-91BC-3B6C-045F4361D0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AB0B9-4E6F-417D-AD18-86DE6EC850E9}" type="datetimeFigureOut">
              <a:rPr lang="sl-SI" smtClean="0"/>
              <a:t>12. 11. 2025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2A7BF1AA-2F49-7EEE-FE13-BD792745FF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A94B349F-F00A-6AE7-4B7B-9081B9132F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A4041-8988-41B0-9A07-4C97EC2420C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05674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>
            <a:extLst>
              <a:ext uri="{FF2B5EF4-FFF2-40B4-BE49-F238E27FC236}">
                <a16:creationId xmlns:a16="http://schemas.microsoft.com/office/drawing/2014/main" id="{014DBB4E-5472-AF0F-8FAC-CCA823C78A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AB0B9-4E6F-417D-AD18-86DE6EC850E9}" type="datetimeFigureOut">
              <a:rPr lang="sl-SI" smtClean="0"/>
              <a:t>12. 11. 2025</a:t>
            </a:fld>
            <a:endParaRPr lang="sl-SI"/>
          </a:p>
        </p:txBody>
      </p:sp>
      <p:sp>
        <p:nvSpPr>
          <p:cNvPr id="3" name="Označba mesta noge 2">
            <a:extLst>
              <a:ext uri="{FF2B5EF4-FFF2-40B4-BE49-F238E27FC236}">
                <a16:creationId xmlns:a16="http://schemas.microsoft.com/office/drawing/2014/main" id="{CC500B28-7068-5F33-3D13-D8B6C629D5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0CE687F0-DE1F-C8C4-6288-1C2C9F4214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A4041-8988-41B0-9A07-4C97EC2420C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55446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6C1F35F-2C10-E43E-C624-9A3CD7FBA3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88009377-D6E5-E9E5-7641-FF3EE8E86C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7228E905-DC9E-35E7-3831-742960AF60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32735568-3294-CCA6-5EED-591DFF6F72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AB0B9-4E6F-417D-AD18-86DE6EC850E9}" type="datetimeFigureOut">
              <a:rPr lang="sl-SI" smtClean="0"/>
              <a:t>12. 11. 2025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6A8A863E-F382-7859-D567-C66B97946D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DAB7C975-5BAA-B8AB-7E82-5611F45EBB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A4041-8988-41B0-9A07-4C97EC2420C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02227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2135A68-B0D6-BFD4-6010-B07F48C343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slike 2">
            <a:extLst>
              <a:ext uri="{FF2B5EF4-FFF2-40B4-BE49-F238E27FC236}">
                <a16:creationId xmlns:a16="http://schemas.microsoft.com/office/drawing/2014/main" id="{D37C0ADC-9E7D-DC5A-583D-423AA5D1AE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6754B070-F258-22A5-6525-E1FFCBFE46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B9B2FF9A-4670-985F-45CB-C4AE558CB4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AB0B9-4E6F-417D-AD18-86DE6EC850E9}" type="datetimeFigureOut">
              <a:rPr lang="sl-SI" smtClean="0"/>
              <a:t>12. 11. 2025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D1719A7F-AA8A-A854-444D-AFF05618E7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0B8728E0-1D7F-42BE-3ADA-2FCC835FA2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A4041-8988-41B0-9A07-4C97EC2420C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761895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>
            <a:extLst>
              <a:ext uri="{FF2B5EF4-FFF2-40B4-BE49-F238E27FC236}">
                <a16:creationId xmlns:a16="http://schemas.microsoft.com/office/drawing/2014/main" id="{55A1429B-87E4-ADDD-5CCA-4E24C9325B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3BCC0323-F08D-05F9-AB57-58C0457E79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7A75E735-282B-C840-E0CB-6FE96837F8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B9AB0B9-4E6F-417D-AD18-86DE6EC850E9}" type="datetimeFigureOut">
              <a:rPr lang="sl-SI" smtClean="0"/>
              <a:t>12. 11. 2025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55CE4F4A-E0F3-FE16-4BF5-9B53767165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EA47127A-DBCC-7F18-F9EE-3CD981CEF3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26A4041-8988-41B0-9A07-4C97EC2420C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54005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  <p:sldLayoutId id="2147483662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8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11.emf"/><Relationship Id="rId3" Type="http://schemas.openxmlformats.org/officeDocument/2006/relationships/image" Target="../media/image2.png"/><Relationship Id="rId7" Type="http://schemas.openxmlformats.org/officeDocument/2006/relationships/image" Target="../media/image8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13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7.bin"/><Relationship Id="rId1" Type="http://schemas.openxmlformats.org/officeDocument/2006/relationships/themeOverride" Target="../theme/themeOverride9.x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10.wmf"/><Relationship Id="rId5" Type="http://schemas.openxmlformats.org/officeDocument/2006/relationships/image" Target="../media/image7.wmf"/><Relationship Id="rId15" Type="http://schemas.openxmlformats.org/officeDocument/2006/relationships/image" Target="../media/image12.e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9.wmf"/><Relationship Id="rId14" Type="http://schemas.openxmlformats.org/officeDocument/2006/relationships/oleObject" Target="../embeddings/oleObject6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13" Type="http://schemas.openxmlformats.org/officeDocument/2006/relationships/image" Target="../media/image15.emf"/><Relationship Id="rId3" Type="http://schemas.openxmlformats.org/officeDocument/2006/relationships/image" Target="../media/image2.png"/><Relationship Id="rId7" Type="http://schemas.openxmlformats.org/officeDocument/2006/relationships/image" Target="../media/image10.wmf"/><Relationship Id="rId12" Type="http://schemas.openxmlformats.org/officeDocument/2006/relationships/oleObject" Target="../embeddings/oleObject9.bin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0.xml"/><Relationship Id="rId6" Type="http://schemas.openxmlformats.org/officeDocument/2006/relationships/oleObject" Target="../embeddings/oleObject4.bin"/><Relationship Id="rId11" Type="http://schemas.openxmlformats.org/officeDocument/2006/relationships/image" Target="../media/image14.emf"/><Relationship Id="rId5" Type="http://schemas.openxmlformats.org/officeDocument/2006/relationships/image" Target="../media/image7.wmf"/><Relationship Id="rId10" Type="http://schemas.openxmlformats.org/officeDocument/2006/relationships/oleObject" Target="../embeddings/oleObject8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13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2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3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3ED2B4-1F0C-D514-7B4E-ADB263AD12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3163676"/>
            <a:ext cx="9586913" cy="1218795"/>
          </a:xfrm>
        </p:spPr>
        <p:txBody>
          <a:bodyPr/>
          <a:lstStyle/>
          <a:p>
            <a:r>
              <a:rPr lang="sl-SI" dirty="0"/>
              <a:t>Kalibracije delovnih etalonov na področju naftnih derivatov</a:t>
            </a:r>
            <a:endParaRPr lang="en-SI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0B83EC-F535-38D7-FA44-D6808580F39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295399" y="4468715"/>
            <a:ext cx="10003221" cy="2176529"/>
          </a:xfrm>
        </p:spPr>
        <p:txBody>
          <a:bodyPr>
            <a:normAutofit/>
          </a:bodyPr>
          <a:lstStyle/>
          <a:p>
            <a:r>
              <a:rPr lang="sl-SI" dirty="0">
                <a:solidFill>
                  <a:schemeClr val="bg1"/>
                </a:solidFill>
                <a:latin typeface="Republika" panose="02000506040000020004" pitchFamily="2" charset="-18"/>
              </a:rPr>
              <a:t>Strokovno srečanje imenovanih oseb za izvajanje overitev</a:t>
            </a:r>
            <a:endParaRPr lang="sl-SI" dirty="0">
              <a:solidFill>
                <a:schemeClr val="bg1"/>
              </a:solidFill>
            </a:endParaRPr>
          </a:p>
          <a:p>
            <a:r>
              <a:rPr lang="sl-SI" sz="1800" dirty="0">
                <a:solidFill>
                  <a:schemeClr val="bg1"/>
                </a:solidFill>
                <a:latin typeface="Republika" panose="02000506040000020004" pitchFamily="2" charset="-18"/>
              </a:rPr>
              <a:t>12. November 2025</a:t>
            </a:r>
          </a:p>
          <a:p>
            <a:endParaRPr lang="sl-SI" sz="1800" dirty="0">
              <a:solidFill>
                <a:schemeClr val="bg1"/>
              </a:solidFill>
              <a:latin typeface="Republika" panose="02000506040000020004" pitchFamily="2" charset="-18"/>
            </a:endParaRPr>
          </a:p>
          <a:p>
            <a:r>
              <a:rPr lang="sl-SI" sz="1800" dirty="0">
                <a:solidFill>
                  <a:schemeClr val="bg1"/>
                </a:solidFill>
                <a:latin typeface="Republika" panose="02000506040000020004" pitchFamily="2" charset="-18"/>
              </a:rPr>
              <a:t>dr. Matjaž Gaber</a:t>
            </a:r>
          </a:p>
          <a:p>
            <a:r>
              <a:rPr lang="sl-SI" sz="1800" dirty="0">
                <a:solidFill>
                  <a:schemeClr val="bg1"/>
                </a:solidFill>
                <a:latin typeface="Republika" panose="02000506040000020004" pitchFamily="2" charset="-18"/>
              </a:rPr>
              <a:t>Urad RS za meroslovje</a:t>
            </a:r>
            <a:endParaRPr lang="en-SI" sz="1800" dirty="0">
              <a:solidFill>
                <a:schemeClr val="bg1"/>
              </a:solidFill>
              <a:latin typeface="Republika" panose="02000506040000020004" pitchFamily="2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27930446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E11858B-40EB-A7ED-18A2-95C785C4AF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oljeZBesedilom 7">
            <a:extLst>
              <a:ext uri="{FF2B5EF4-FFF2-40B4-BE49-F238E27FC236}">
                <a16:creationId xmlns:a16="http://schemas.microsoft.com/office/drawing/2014/main" id="{20FC1BDC-5E87-6540-44BB-B6AF4004256F}"/>
              </a:ext>
            </a:extLst>
          </p:cNvPr>
          <p:cNvSpPr txBox="1"/>
          <p:nvPr/>
        </p:nvSpPr>
        <p:spPr>
          <a:xfrm>
            <a:off x="796755" y="833821"/>
            <a:ext cx="598786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1B495A"/>
                </a:solidFill>
                <a:latin typeface="Republika" panose="02000506040000020004" pitchFamily="2" charset="-18"/>
              </a:rPr>
              <a:t>Podajanje standardne deviacije na kalibracijskih certifikatih</a:t>
            </a:r>
          </a:p>
        </p:txBody>
      </p:sp>
      <p:pic>
        <p:nvPicPr>
          <p:cNvPr id="7" name="Slika 6">
            <a:extLst>
              <a:ext uri="{FF2B5EF4-FFF2-40B4-BE49-F238E27FC236}">
                <a16:creationId xmlns:a16="http://schemas.microsoft.com/office/drawing/2014/main" id="{35BB4147-E73C-F2BF-DF58-C49D34F763C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6755" y="2754804"/>
            <a:ext cx="5299245" cy="3164620"/>
          </a:xfrm>
          <a:prstGeom prst="rect">
            <a:avLst/>
          </a:prstGeom>
        </p:spPr>
      </p:pic>
      <p:pic>
        <p:nvPicPr>
          <p:cNvPr id="9" name="Slika 8">
            <a:extLst>
              <a:ext uri="{FF2B5EF4-FFF2-40B4-BE49-F238E27FC236}">
                <a16:creationId xmlns:a16="http://schemas.microsoft.com/office/drawing/2014/main" id="{F3E6A154-679A-7F2F-1FBD-5C6040DF857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49895" y="2754804"/>
            <a:ext cx="4845350" cy="3164620"/>
          </a:xfrm>
          <a:prstGeom prst="rect">
            <a:avLst/>
          </a:prstGeom>
        </p:spPr>
      </p:pic>
      <p:sp>
        <p:nvSpPr>
          <p:cNvPr id="11" name="PoljeZBesedilom 10">
            <a:extLst>
              <a:ext uri="{FF2B5EF4-FFF2-40B4-BE49-F238E27FC236}">
                <a16:creationId xmlns:a16="http://schemas.microsoft.com/office/drawing/2014/main" id="{B29F700F-8286-9145-E6D0-F2434C9C4DC9}"/>
              </a:ext>
            </a:extLst>
          </p:cNvPr>
          <p:cNvSpPr txBox="1"/>
          <p:nvPr/>
        </p:nvSpPr>
        <p:spPr>
          <a:xfrm>
            <a:off x="796755" y="2272560"/>
            <a:ext cx="12423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>
                <a:solidFill>
                  <a:srgbClr val="1B495A"/>
                </a:solidFill>
                <a:latin typeface="Republika" panose="02000506040000020004" pitchFamily="2" charset="-18"/>
              </a:rPr>
              <a:t>Do sedaj</a:t>
            </a:r>
          </a:p>
        </p:txBody>
      </p:sp>
      <p:sp>
        <p:nvSpPr>
          <p:cNvPr id="12" name="PoljeZBesedilom 11">
            <a:extLst>
              <a:ext uri="{FF2B5EF4-FFF2-40B4-BE49-F238E27FC236}">
                <a16:creationId xmlns:a16="http://schemas.microsoft.com/office/drawing/2014/main" id="{731BC354-18A0-8706-070A-532750B3A497}"/>
              </a:ext>
            </a:extLst>
          </p:cNvPr>
          <p:cNvSpPr txBox="1"/>
          <p:nvPr/>
        </p:nvSpPr>
        <p:spPr>
          <a:xfrm>
            <a:off x="6549895" y="2272560"/>
            <a:ext cx="12423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>
                <a:solidFill>
                  <a:srgbClr val="1B495A"/>
                </a:solidFill>
                <a:latin typeface="Republika" panose="02000506040000020004" pitchFamily="2" charset="-18"/>
              </a:rPr>
              <a:t>Novo</a:t>
            </a:r>
          </a:p>
        </p:txBody>
      </p:sp>
    </p:spTree>
    <p:extLst>
      <p:ext uri="{BB962C8B-B14F-4D97-AF65-F5344CB8AC3E}">
        <p14:creationId xmlns:p14="http://schemas.microsoft.com/office/powerpoint/2010/main" val="373015542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FF7E1A4-8736-504F-47B9-3F7391B6E9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oljeZBesedilom 7">
            <a:extLst>
              <a:ext uri="{FF2B5EF4-FFF2-40B4-BE49-F238E27FC236}">
                <a16:creationId xmlns:a16="http://schemas.microsoft.com/office/drawing/2014/main" id="{1E95F2D5-B609-588C-4A68-5155A0B6CD01}"/>
              </a:ext>
            </a:extLst>
          </p:cNvPr>
          <p:cNvSpPr txBox="1"/>
          <p:nvPr/>
        </p:nvSpPr>
        <p:spPr>
          <a:xfrm>
            <a:off x="796755" y="833821"/>
            <a:ext cx="598786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1B495A"/>
                </a:solidFill>
                <a:latin typeface="Republika" panose="02000506040000020004" pitchFamily="2" charset="-18"/>
              </a:rPr>
              <a:t>Podajanje standardne deviacije na kalibracijskih certifikatih</a:t>
            </a:r>
          </a:p>
        </p:txBody>
      </p:sp>
      <p:graphicFrame>
        <p:nvGraphicFramePr>
          <p:cNvPr id="2" name="Predmet 1">
            <a:extLst>
              <a:ext uri="{FF2B5EF4-FFF2-40B4-BE49-F238E27FC236}">
                <a16:creationId xmlns:a16="http://schemas.microsoft.com/office/drawing/2014/main" id="{3FBC7C73-9B08-0B81-0C44-7848E10CE44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7371700"/>
              </p:ext>
            </p:extLst>
          </p:nvPr>
        </p:nvGraphicFramePr>
        <p:xfrm>
          <a:off x="983907" y="1991043"/>
          <a:ext cx="3642957" cy="8637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31560" imgH="291960" progId="Equation.DSMT4">
                  <p:embed/>
                </p:oleObj>
              </mc:Choice>
              <mc:Fallback>
                <p:oleObj name="Equation" r:id="rId4" imgW="1231560" imgH="2919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83907" y="1991043"/>
                        <a:ext cx="3642957" cy="86379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Predmet 2">
            <a:extLst>
              <a:ext uri="{FF2B5EF4-FFF2-40B4-BE49-F238E27FC236}">
                <a16:creationId xmlns:a16="http://schemas.microsoft.com/office/drawing/2014/main" id="{0103623C-915F-A44E-CFAE-049D4177B3B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5548022"/>
              </p:ext>
            </p:extLst>
          </p:nvPr>
        </p:nvGraphicFramePr>
        <p:xfrm>
          <a:off x="8925337" y="2126511"/>
          <a:ext cx="544322" cy="6531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0440" imgH="228600" progId="Equation.DSMT4">
                  <p:embed/>
                </p:oleObj>
              </mc:Choice>
              <mc:Fallback>
                <p:oleObj name="Equation" r:id="rId6" imgW="19044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8925337" y="2126511"/>
                        <a:ext cx="544322" cy="65318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Predmet 4">
            <a:extLst>
              <a:ext uri="{FF2B5EF4-FFF2-40B4-BE49-F238E27FC236}">
                <a16:creationId xmlns:a16="http://schemas.microsoft.com/office/drawing/2014/main" id="{F0A04EF0-B1F4-4C5D-F56C-4A01EA68FB9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8938968"/>
              </p:ext>
            </p:extLst>
          </p:nvPr>
        </p:nvGraphicFramePr>
        <p:xfrm>
          <a:off x="8925337" y="2779695"/>
          <a:ext cx="505015" cy="6493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77480" imgH="228600" progId="Equation.DSMT4">
                  <p:embed/>
                </p:oleObj>
              </mc:Choice>
              <mc:Fallback>
                <p:oleObj name="Equation" r:id="rId8" imgW="17748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8925337" y="2779695"/>
                        <a:ext cx="505015" cy="64930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PoljeZBesedilom 5">
            <a:extLst>
              <a:ext uri="{FF2B5EF4-FFF2-40B4-BE49-F238E27FC236}">
                <a16:creationId xmlns:a16="http://schemas.microsoft.com/office/drawing/2014/main" id="{E4791A50-920C-9257-DAB1-567ED4389C83}"/>
              </a:ext>
            </a:extLst>
          </p:cNvPr>
          <p:cNvSpPr txBox="1"/>
          <p:nvPr/>
        </p:nvSpPr>
        <p:spPr>
          <a:xfrm>
            <a:off x="9356562" y="2222271"/>
            <a:ext cx="11266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>
                <a:solidFill>
                  <a:srgbClr val="1B495A"/>
                </a:solidFill>
                <a:latin typeface="Republika" panose="02000506040000020004" pitchFamily="2" charset="-18"/>
              </a:rPr>
              <a:t>- Tip A</a:t>
            </a:r>
          </a:p>
        </p:txBody>
      </p:sp>
      <p:sp>
        <p:nvSpPr>
          <p:cNvPr id="10" name="PoljeZBesedilom 9">
            <a:extLst>
              <a:ext uri="{FF2B5EF4-FFF2-40B4-BE49-F238E27FC236}">
                <a16:creationId xmlns:a16="http://schemas.microsoft.com/office/drawing/2014/main" id="{BEB8DAFC-3B60-E7CB-C648-E8451CD49D06}"/>
              </a:ext>
            </a:extLst>
          </p:cNvPr>
          <p:cNvSpPr txBox="1"/>
          <p:nvPr/>
        </p:nvSpPr>
        <p:spPr>
          <a:xfrm>
            <a:off x="9356563" y="2873516"/>
            <a:ext cx="11266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>
                <a:solidFill>
                  <a:srgbClr val="1B495A"/>
                </a:solidFill>
                <a:latin typeface="Republika" panose="02000506040000020004" pitchFamily="2" charset="-18"/>
              </a:rPr>
              <a:t>- Tip B</a:t>
            </a:r>
          </a:p>
        </p:txBody>
      </p:sp>
      <p:graphicFrame>
        <p:nvGraphicFramePr>
          <p:cNvPr id="14" name="Predmet 13">
            <a:extLst>
              <a:ext uri="{FF2B5EF4-FFF2-40B4-BE49-F238E27FC236}">
                <a16:creationId xmlns:a16="http://schemas.microsoft.com/office/drawing/2014/main" id="{B6EA6BC8-D962-156B-CFB1-9744E3D787E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8328806"/>
              </p:ext>
            </p:extLst>
          </p:nvPr>
        </p:nvGraphicFramePr>
        <p:xfrm>
          <a:off x="983907" y="2941082"/>
          <a:ext cx="1873183" cy="115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23600" imgH="444240" progId="Equation.DSMT4">
                  <p:embed/>
                </p:oleObj>
              </mc:Choice>
              <mc:Fallback>
                <p:oleObj name="Equation" r:id="rId10" imgW="723600" imgH="4442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983907" y="2941082"/>
                        <a:ext cx="1873183" cy="1150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Predmet 14">
            <a:extLst>
              <a:ext uri="{FF2B5EF4-FFF2-40B4-BE49-F238E27FC236}">
                <a16:creationId xmlns:a16="http://schemas.microsoft.com/office/drawing/2014/main" id="{03372EAB-125D-BA3B-DD8F-4C22E0B2321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8716087"/>
              </p:ext>
            </p:extLst>
          </p:nvPr>
        </p:nvGraphicFramePr>
        <p:xfrm>
          <a:off x="9031990" y="3535285"/>
          <a:ext cx="322322" cy="3553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24274" imgH="136878" progId="Equation.DSMT4">
                  <p:embed/>
                </p:oleObj>
              </mc:Choice>
              <mc:Fallback>
                <p:oleObj name="Equation" r:id="rId12" imgW="124274" imgH="136878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9031990" y="3535285"/>
                        <a:ext cx="322322" cy="3553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PoljeZBesedilom 15">
            <a:extLst>
              <a:ext uri="{FF2B5EF4-FFF2-40B4-BE49-F238E27FC236}">
                <a16:creationId xmlns:a16="http://schemas.microsoft.com/office/drawing/2014/main" id="{10860BD9-33AE-AF9F-95A9-831A5FAF453F}"/>
              </a:ext>
            </a:extLst>
          </p:cNvPr>
          <p:cNvSpPr txBox="1"/>
          <p:nvPr/>
        </p:nvSpPr>
        <p:spPr>
          <a:xfrm>
            <a:off x="9354312" y="3429000"/>
            <a:ext cx="26243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>
                <a:solidFill>
                  <a:srgbClr val="1B495A"/>
                </a:solidFill>
                <a:latin typeface="Republika" panose="02000506040000020004" pitchFamily="2" charset="-18"/>
              </a:rPr>
              <a:t>- Število ponovitev</a:t>
            </a:r>
          </a:p>
        </p:txBody>
      </p:sp>
      <p:graphicFrame>
        <p:nvGraphicFramePr>
          <p:cNvPr id="17" name="Predmet 16">
            <a:extLst>
              <a:ext uri="{FF2B5EF4-FFF2-40B4-BE49-F238E27FC236}">
                <a16:creationId xmlns:a16="http://schemas.microsoft.com/office/drawing/2014/main" id="{1C597FD2-2EB7-2A77-9152-20BBFC647D7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4774883"/>
              </p:ext>
            </p:extLst>
          </p:nvPr>
        </p:nvGraphicFramePr>
        <p:xfrm>
          <a:off x="8422847" y="3984484"/>
          <a:ext cx="1004979" cy="6493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85884" imgH="248708" progId="Equation.DSMT4">
                  <p:embed/>
                </p:oleObj>
              </mc:Choice>
              <mc:Fallback>
                <p:oleObj name="Equation" r:id="rId14" imgW="385884" imgH="248708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8422847" y="3984484"/>
                        <a:ext cx="1004979" cy="64930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PoljeZBesedilom 17">
            <a:extLst>
              <a:ext uri="{FF2B5EF4-FFF2-40B4-BE49-F238E27FC236}">
                <a16:creationId xmlns:a16="http://schemas.microsoft.com/office/drawing/2014/main" id="{14596E1B-B243-AC98-802C-7EDAF2B2C29A}"/>
              </a:ext>
            </a:extLst>
          </p:cNvPr>
          <p:cNvSpPr txBox="1"/>
          <p:nvPr/>
        </p:nvSpPr>
        <p:spPr>
          <a:xfrm>
            <a:off x="9354312" y="3984484"/>
            <a:ext cx="262432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>
                <a:solidFill>
                  <a:srgbClr val="1B495A"/>
                </a:solidFill>
                <a:latin typeface="Republika" panose="02000506040000020004" pitchFamily="2" charset="-18"/>
              </a:rPr>
              <a:t>- Standardna        	deviacija</a:t>
            </a:r>
          </a:p>
        </p:txBody>
      </p:sp>
      <p:sp>
        <p:nvSpPr>
          <p:cNvPr id="19" name="PoljeZBesedilom 18">
            <a:extLst>
              <a:ext uri="{FF2B5EF4-FFF2-40B4-BE49-F238E27FC236}">
                <a16:creationId xmlns:a16="http://schemas.microsoft.com/office/drawing/2014/main" id="{ABB43AB9-81E4-DBF7-06AB-9BC9EE7EBD56}"/>
              </a:ext>
            </a:extLst>
          </p:cNvPr>
          <p:cNvSpPr txBox="1"/>
          <p:nvPr/>
        </p:nvSpPr>
        <p:spPr>
          <a:xfrm>
            <a:off x="796755" y="4177527"/>
            <a:ext cx="34809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>
                <a:solidFill>
                  <a:srgbClr val="1B495A"/>
                </a:solidFill>
                <a:latin typeface="Republika" panose="02000506040000020004" pitchFamily="2" charset="-18"/>
              </a:rPr>
              <a:t>Uporabnik običajno izvede le eno ponovitev:</a:t>
            </a:r>
          </a:p>
        </p:txBody>
      </p:sp>
      <p:graphicFrame>
        <p:nvGraphicFramePr>
          <p:cNvPr id="20" name="Predmet 19">
            <a:extLst>
              <a:ext uri="{FF2B5EF4-FFF2-40B4-BE49-F238E27FC236}">
                <a16:creationId xmlns:a16="http://schemas.microsoft.com/office/drawing/2014/main" id="{D5979C82-7B93-C84B-4975-1139CC1FE1F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3265592"/>
              </p:ext>
            </p:extLst>
          </p:nvPr>
        </p:nvGraphicFramePr>
        <p:xfrm>
          <a:off x="1011034" y="5022948"/>
          <a:ext cx="1846056" cy="6712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698400" imgH="253800" progId="Equation.DSMT4">
                  <p:embed/>
                </p:oleObj>
              </mc:Choice>
              <mc:Fallback>
                <p:oleObj name="Equation" r:id="rId16" imgW="69840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1011034" y="5022948"/>
                        <a:ext cx="1846056" cy="67129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PoljeZBesedilom 20">
            <a:extLst>
              <a:ext uri="{FF2B5EF4-FFF2-40B4-BE49-F238E27FC236}">
                <a16:creationId xmlns:a16="http://schemas.microsoft.com/office/drawing/2014/main" id="{0F7D84E2-1D61-46D6-5F8E-76BCE8F9C4C5}"/>
              </a:ext>
            </a:extLst>
          </p:cNvPr>
          <p:cNvSpPr txBox="1"/>
          <p:nvPr/>
        </p:nvSpPr>
        <p:spPr>
          <a:xfrm>
            <a:off x="3160011" y="3278648"/>
            <a:ext cx="20846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>
                <a:solidFill>
                  <a:srgbClr val="1B495A"/>
                </a:solidFill>
                <a:latin typeface="Republika" panose="02000506040000020004" pitchFamily="2" charset="-18"/>
              </a:rPr>
              <a:t>Pri kalibraciji</a:t>
            </a:r>
          </a:p>
        </p:txBody>
      </p:sp>
      <p:sp>
        <p:nvSpPr>
          <p:cNvPr id="22" name="PoljeZBesedilom 21">
            <a:extLst>
              <a:ext uri="{FF2B5EF4-FFF2-40B4-BE49-F238E27FC236}">
                <a16:creationId xmlns:a16="http://schemas.microsoft.com/office/drawing/2014/main" id="{6379CFF0-BC29-A1A5-60D2-93CBC1785CD0}"/>
              </a:ext>
            </a:extLst>
          </p:cNvPr>
          <p:cNvSpPr txBox="1"/>
          <p:nvPr/>
        </p:nvSpPr>
        <p:spPr>
          <a:xfrm>
            <a:off x="3160011" y="5127761"/>
            <a:ext cx="20846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>
                <a:solidFill>
                  <a:srgbClr val="1B495A"/>
                </a:solidFill>
                <a:latin typeface="Republika" panose="02000506040000020004" pitchFamily="2" charset="-18"/>
              </a:rPr>
              <a:t>Pri uporabi</a:t>
            </a:r>
          </a:p>
        </p:txBody>
      </p:sp>
    </p:spTree>
    <p:extLst>
      <p:ext uri="{BB962C8B-B14F-4D97-AF65-F5344CB8AC3E}">
        <p14:creationId xmlns:p14="http://schemas.microsoft.com/office/powerpoint/2010/main" val="41096367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/>
      <p:bldP spid="16" grpId="0"/>
      <p:bldP spid="18" grpId="0"/>
      <p:bldP spid="19" grpId="0"/>
      <p:bldP spid="21" grpId="0"/>
      <p:bldP spid="2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4FEF639-E227-D68C-51AA-A9D6D65A22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oljeZBesedilom 7">
            <a:extLst>
              <a:ext uri="{FF2B5EF4-FFF2-40B4-BE49-F238E27FC236}">
                <a16:creationId xmlns:a16="http://schemas.microsoft.com/office/drawing/2014/main" id="{8A6672FD-80E4-08CD-9421-97A6245B30AC}"/>
              </a:ext>
            </a:extLst>
          </p:cNvPr>
          <p:cNvSpPr txBox="1"/>
          <p:nvPr/>
        </p:nvSpPr>
        <p:spPr>
          <a:xfrm>
            <a:off x="796755" y="833821"/>
            <a:ext cx="598786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1B495A"/>
                </a:solidFill>
                <a:latin typeface="Republika" panose="02000506040000020004" pitchFamily="2" charset="-18"/>
              </a:rPr>
              <a:t>Podajanje standardne deviacije na kalibracijskih certifikatih</a:t>
            </a:r>
          </a:p>
        </p:txBody>
      </p:sp>
      <p:graphicFrame>
        <p:nvGraphicFramePr>
          <p:cNvPr id="2" name="Predmet 1">
            <a:extLst>
              <a:ext uri="{FF2B5EF4-FFF2-40B4-BE49-F238E27FC236}">
                <a16:creationId xmlns:a16="http://schemas.microsoft.com/office/drawing/2014/main" id="{E895A51A-80FD-64A5-CF61-A18683A99BD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83907" y="1991043"/>
          <a:ext cx="3642957" cy="8637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31560" imgH="291960" progId="Equation.DSMT4">
                  <p:embed/>
                </p:oleObj>
              </mc:Choice>
              <mc:Fallback>
                <p:oleObj name="Equation" r:id="rId4" imgW="1231560" imgH="291960" progId="Equation.DSMT4">
                  <p:embed/>
                  <p:pic>
                    <p:nvPicPr>
                      <p:cNvPr id="2" name="Predmet 1">
                        <a:extLst>
                          <a:ext uri="{FF2B5EF4-FFF2-40B4-BE49-F238E27FC236}">
                            <a16:creationId xmlns:a16="http://schemas.microsoft.com/office/drawing/2014/main" id="{3FBC7C73-9B08-0B81-0C44-7848E10CE44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83907" y="1991043"/>
                        <a:ext cx="3642957" cy="86379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Predmet 13">
            <a:extLst>
              <a:ext uri="{FF2B5EF4-FFF2-40B4-BE49-F238E27FC236}">
                <a16:creationId xmlns:a16="http://schemas.microsoft.com/office/drawing/2014/main" id="{94D73050-3BA2-0945-1DF6-E9896ACF0F0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83907" y="2941082"/>
          <a:ext cx="1873183" cy="115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23600" imgH="444240" progId="Equation.DSMT4">
                  <p:embed/>
                </p:oleObj>
              </mc:Choice>
              <mc:Fallback>
                <p:oleObj name="Equation" r:id="rId6" imgW="723600" imgH="444240" progId="Equation.DSMT4">
                  <p:embed/>
                  <p:pic>
                    <p:nvPicPr>
                      <p:cNvPr id="14" name="Predmet 13">
                        <a:extLst>
                          <a:ext uri="{FF2B5EF4-FFF2-40B4-BE49-F238E27FC236}">
                            <a16:creationId xmlns:a16="http://schemas.microsoft.com/office/drawing/2014/main" id="{B6EA6BC8-D962-156B-CFB1-9744E3D787E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983907" y="2941082"/>
                        <a:ext cx="1873183" cy="1150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Predmet 19">
            <a:extLst>
              <a:ext uri="{FF2B5EF4-FFF2-40B4-BE49-F238E27FC236}">
                <a16:creationId xmlns:a16="http://schemas.microsoft.com/office/drawing/2014/main" id="{3371700A-ED13-775E-0E4F-FA5D7E016B8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8913164"/>
              </p:ext>
            </p:extLst>
          </p:nvPr>
        </p:nvGraphicFramePr>
        <p:xfrm>
          <a:off x="7006284" y="5246355"/>
          <a:ext cx="1846056" cy="6712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98400" imgH="253800" progId="Equation.DSMT4">
                  <p:embed/>
                </p:oleObj>
              </mc:Choice>
              <mc:Fallback>
                <p:oleObj name="Equation" r:id="rId8" imgW="698400" imgH="253800" progId="Equation.DSMT4">
                  <p:embed/>
                  <p:pic>
                    <p:nvPicPr>
                      <p:cNvPr id="20" name="Predmet 19">
                        <a:extLst>
                          <a:ext uri="{FF2B5EF4-FFF2-40B4-BE49-F238E27FC236}">
                            <a16:creationId xmlns:a16="http://schemas.microsoft.com/office/drawing/2014/main" id="{D5979C82-7B93-C84B-4975-1139CC1FE1F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7006284" y="5246355"/>
                        <a:ext cx="1846056" cy="67129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PoljeZBesedilom 20">
            <a:extLst>
              <a:ext uri="{FF2B5EF4-FFF2-40B4-BE49-F238E27FC236}">
                <a16:creationId xmlns:a16="http://schemas.microsoft.com/office/drawing/2014/main" id="{3D557B55-E1B3-2C72-3C53-9DC0FB3E1F60}"/>
              </a:ext>
            </a:extLst>
          </p:cNvPr>
          <p:cNvSpPr txBox="1"/>
          <p:nvPr/>
        </p:nvSpPr>
        <p:spPr>
          <a:xfrm>
            <a:off x="3160011" y="3278648"/>
            <a:ext cx="20846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>
                <a:solidFill>
                  <a:srgbClr val="1B495A"/>
                </a:solidFill>
                <a:latin typeface="Republika" panose="02000506040000020004" pitchFamily="2" charset="-18"/>
              </a:rPr>
              <a:t>Pri kalibraciji</a:t>
            </a:r>
          </a:p>
        </p:txBody>
      </p:sp>
      <p:sp>
        <p:nvSpPr>
          <p:cNvPr id="22" name="PoljeZBesedilom 21">
            <a:extLst>
              <a:ext uri="{FF2B5EF4-FFF2-40B4-BE49-F238E27FC236}">
                <a16:creationId xmlns:a16="http://schemas.microsoft.com/office/drawing/2014/main" id="{9353E7B7-F3F8-2B47-E86F-19895A31EABA}"/>
              </a:ext>
            </a:extLst>
          </p:cNvPr>
          <p:cNvSpPr txBox="1"/>
          <p:nvPr/>
        </p:nvSpPr>
        <p:spPr>
          <a:xfrm>
            <a:off x="983907" y="4558049"/>
            <a:ext cx="44704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>
                <a:solidFill>
                  <a:srgbClr val="1B495A"/>
                </a:solidFill>
                <a:latin typeface="Republika" panose="02000506040000020004" pitchFamily="2" charset="-18"/>
              </a:rPr>
              <a:t>Merilna negotovost pri uporabi</a:t>
            </a:r>
          </a:p>
        </p:txBody>
      </p:sp>
      <p:graphicFrame>
        <p:nvGraphicFramePr>
          <p:cNvPr id="4" name="Predmet 3">
            <a:extLst>
              <a:ext uri="{FF2B5EF4-FFF2-40B4-BE49-F238E27FC236}">
                <a16:creationId xmlns:a16="http://schemas.microsoft.com/office/drawing/2014/main" id="{60519C21-16E6-EAE7-F458-56C06B59AFC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1267992"/>
              </p:ext>
            </p:extLst>
          </p:nvPr>
        </p:nvGraphicFramePr>
        <p:xfrm>
          <a:off x="6947340" y="2415057"/>
          <a:ext cx="3810000" cy="1289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810164" imgH="1289566" progId="Equation.DSMT4">
                  <p:embed/>
                </p:oleObj>
              </mc:Choice>
              <mc:Fallback>
                <p:oleObj name="Equation" r:id="rId10" imgW="3810164" imgH="1289566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6947340" y="2415057"/>
                        <a:ext cx="3810000" cy="1289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Puščica: desno 6">
            <a:extLst>
              <a:ext uri="{FF2B5EF4-FFF2-40B4-BE49-F238E27FC236}">
                <a16:creationId xmlns:a16="http://schemas.microsoft.com/office/drawing/2014/main" id="{888A978D-E8A9-CBC3-6619-7FDA72081BC9}"/>
              </a:ext>
            </a:extLst>
          </p:cNvPr>
          <p:cNvSpPr/>
          <p:nvPr/>
        </p:nvSpPr>
        <p:spPr>
          <a:xfrm>
            <a:off x="5351134" y="2854837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graphicFrame>
        <p:nvGraphicFramePr>
          <p:cNvPr id="9" name="Predmet 8">
            <a:extLst>
              <a:ext uri="{FF2B5EF4-FFF2-40B4-BE49-F238E27FC236}">
                <a16:creationId xmlns:a16="http://schemas.microsoft.com/office/drawing/2014/main" id="{94469FEA-931F-93E0-2C2D-2619BC4D260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0440053"/>
              </p:ext>
            </p:extLst>
          </p:nvPr>
        </p:nvGraphicFramePr>
        <p:xfrm>
          <a:off x="1036227" y="5150202"/>
          <a:ext cx="3641725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642392" imgH="864391" progId="Equation.DSMT4">
                  <p:embed/>
                </p:oleObj>
              </mc:Choice>
              <mc:Fallback>
                <p:oleObj name="Equation" r:id="rId12" imgW="3642392" imgH="864391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036227" y="5150202"/>
                        <a:ext cx="3641725" cy="863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PoljeZBesedilom 10">
            <a:extLst>
              <a:ext uri="{FF2B5EF4-FFF2-40B4-BE49-F238E27FC236}">
                <a16:creationId xmlns:a16="http://schemas.microsoft.com/office/drawing/2014/main" id="{32FC5861-F5BE-8AE6-8074-847BE2BECC22}"/>
              </a:ext>
            </a:extLst>
          </p:cNvPr>
          <p:cNvSpPr txBox="1"/>
          <p:nvPr/>
        </p:nvSpPr>
        <p:spPr>
          <a:xfrm>
            <a:off x="8852340" y="5362654"/>
            <a:ext cx="20846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>
                <a:solidFill>
                  <a:srgbClr val="1B495A"/>
                </a:solidFill>
                <a:latin typeface="Republika" panose="02000506040000020004" pitchFamily="2" charset="-18"/>
              </a:rPr>
              <a:t>Pri uporabi</a:t>
            </a:r>
          </a:p>
        </p:txBody>
      </p:sp>
      <p:sp>
        <p:nvSpPr>
          <p:cNvPr id="12" name="Puščica: desno 11">
            <a:extLst>
              <a:ext uri="{FF2B5EF4-FFF2-40B4-BE49-F238E27FC236}">
                <a16:creationId xmlns:a16="http://schemas.microsoft.com/office/drawing/2014/main" id="{1DEDE4BA-01A6-B7D0-63DD-09E6CFA012DF}"/>
              </a:ext>
            </a:extLst>
          </p:cNvPr>
          <p:cNvSpPr/>
          <p:nvPr/>
        </p:nvSpPr>
        <p:spPr>
          <a:xfrm rot="8680486">
            <a:off x="5529405" y="4532130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3" name="Puščica: desno 12">
            <a:extLst>
              <a:ext uri="{FF2B5EF4-FFF2-40B4-BE49-F238E27FC236}">
                <a16:creationId xmlns:a16="http://schemas.microsoft.com/office/drawing/2014/main" id="{96B81DDE-7CB9-53F4-B0FD-CD581EE1E2FF}"/>
              </a:ext>
            </a:extLst>
          </p:cNvPr>
          <p:cNvSpPr/>
          <p:nvPr/>
        </p:nvSpPr>
        <p:spPr>
          <a:xfrm rot="10800000">
            <a:off x="5867087" y="5339686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633769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42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  <p:bldP spid="7" grpId="0" animBg="1"/>
      <p:bldP spid="7" grpId="1" animBg="1"/>
      <p:bldP spid="11" grpId="0"/>
      <p:bldP spid="12" grpId="0" animBg="1"/>
      <p:bldP spid="1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6E6F47-9A29-7FE9-9809-50D241C8B8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oljeZBesedilom 7">
            <a:extLst>
              <a:ext uri="{FF2B5EF4-FFF2-40B4-BE49-F238E27FC236}">
                <a16:creationId xmlns:a16="http://schemas.microsoft.com/office/drawing/2014/main" id="{DB99891B-74F6-20A3-1BD3-CC96B1621820}"/>
              </a:ext>
            </a:extLst>
          </p:cNvPr>
          <p:cNvSpPr txBox="1"/>
          <p:nvPr/>
        </p:nvSpPr>
        <p:spPr>
          <a:xfrm>
            <a:off x="796755" y="833821"/>
            <a:ext cx="598786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1B495A"/>
                </a:solidFill>
                <a:latin typeface="Republika" panose="02000506040000020004" pitchFamily="2" charset="-18"/>
              </a:rPr>
              <a:t>Podajanje standardne deviacije na kalibracijskih certifikatih (poudarki)</a:t>
            </a:r>
          </a:p>
        </p:txBody>
      </p:sp>
      <p:sp>
        <p:nvSpPr>
          <p:cNvPr id="7" name="PoljeZBesedilom 6">
            <a:extLst>
              <a:ext uri="{FF2B5EF4-FFF2-40B4-BE49-F238E27FC236}">
                <a16:creationId xmlns:a16="http://schemas.microsoft.com/office/drawing/2014/main" id="{C08AA2CF-ED39-FA52-9D88-D385001DA7E6}"/>
              </a:ext>
            </a:extLst>
          </p:cNvPr>
          <p:cNvSpPr txBox="1"/>
          <p:nvPr/>
        </p:nvSpPr>
        <p:spPr>
          <a:xfrm>
            <a:off x="796755" y="2376508"/>
            <a:ext cx="75799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>
                <a:solidFill>
                  <a:srgbClr val="1B495A"/>
                </a:solidFill>
                <a:latin typeface="Republika" panose="02000506040000020004" pitchFamily="2" charset="-18"/>
              </a:rPr>
              <a:t>Merilna negotovost podana na kalibracijskem certifikatu je za običajno uporabo podcenjena.</a:t>
            </a:r>
          </a:p>
        </p:txBody>
      </p:sp>
      <p:sp>
        <p:nvSpPr>
          <p:cNvPr id="11" name="PoljeZBesedilom 10">
            <a:extLst>
              <a:ext uri="{FF2B5EF4-FFF2-40B4-BE49-F238E27FC236}">
                <a16:creationId xmlns:a16="http://schemas.microsoft.com/office/drawing/2014/main" id="{44E461A8-7D22-A600-D0AC-3FC4469DB519}"/>
              </a:ext>
            </a:extLst>
          </p:cNvPr>
          <p:cNvSpPr txBox="1"/>
          <p:nvPr/>
        </p:nvSpPr>
        <p:spPr>
          <a:xfrm>
            <a:off x="796754" y="3319031"/>
            <a:ext cx="75799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>
                <a:solidFill>
                  <a:srgbClr val="1B495A"/>
                </a:solidFill>
                <a:latin typeface="Republika" panose="02000506040000020004" pitchFamily="2" charset="-18"/>
              </a:rPr>
              <a:t>Z dodatnimi podatki na certifikatu je negotovost mogoče ustrezno ovrednotit.</a:t>
            </a:r>
          </a:p>
        </p:txBody>
      </p:sp>
      <p:sp>
        <p:nvSpPr>
          <p:cNvPr id="12" name="PoljeZBesedilom 11">
            <a:extLst>
              <a:ext uri="{FF2B5EF4-FFF2-40B4-BE49-F238E27FC236}">
                <a16:creationId xmlns:a16="http://schemas.microsoft.com/office/drawing/2014/main" id="{3286EE69-0684-5723-B9C7-5FA2474C90C6}"/>
              </a:ext>
            </a:extLst>
          </p:cNvPr>
          <p:cNvSpPr txBox="1"/>
          <p:nvPr/>
        </p:nvSpPr>
        <p:spPr>
          <a:xfrm>
            <a:off x="796754" y="4261554"/>
            <a:ext cx="75799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>
                <a:solidFill>
                  <a:srgbClr val="1B495A"/>
                </a:solidFill>
                <a:latin typeface="Republika" panose="02000506040000020004" pitchFamily="2" charset="-18"/>
              </a:rPr>
              <a:t>Dodatni podatki so zahtevani na podlagi aktualnih vodil </a:t>
            </a:r>
            <a:r>
              <a:rPr lang="sl-SI" sz="2400" dirty="0" err="1">
                <a:solidFill>
                  <a:srgbClr val="1B495A"/>
                </a:solidFill>
                <a:latin typeface="Republika" panose="02000506040000020004" pitchFamily="2" charset="-18"/>
              </a:rPr>
              <a:t>Euramet</a:t>
            </a:r>
            <a:r>
              <a:rPr lang="sl-SI" sz="2400" dirty="0">
                <a:solidFill>
                  <a:srgbClr val="1B495A"/>
                </a:solidFill>
                <a:latin typeface="Republika" panose="02000506040000020004" pitchFamily="2" charset="-18"/>
              </a:rPr>
              <a:t> cg-21 in cg-19.</a:t>
            </a:r>
          </a:p>
        </p:txBody>
      </p:sp>
    </p:spTree>
    <p:extLst>
      <p:ext uri="{BB962C8B-B14F-4D97-AF65-F5344CB8AC3E}">
        <p14:creationId xmlns:p14="http://schemas.microsoft.com/office/powerpoint/2010/main" val="36049052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1" grpId="0"/>
      <p:bldP spid="1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E385412-1767-9296-8C9D-CFA434A108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oljeZBesedilom 6">
            <a:extLst>
              <a:ext uri="{FF2B5EF4-FFF2-40B4-BE49-F238E27FC236}">
                <a16:creationId xmlns:a16="http://schemas.microsoft.com/office/drawing/2014/main" id="{E1495DC6-4337-18B2-46F7-86C4A491385B}"/>
              </a:ext>
            </a:extLst>
          </p:cNvPr>
          <p:cNvSpPr txBox="1"/>
          <p:nvPr/>
        </p:nvSpPr>
        <p:spPr>
          <a:xfrm>
            <a:off x="1290741" y="1852254"/>
            <a:ext cx="7579991" cy="3153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sl-SI" sz="2800" dirty="0">
                <a:solidFill>
                  <a:srgbClr val="1B495A"/>
                </a:solidFill>
                <a:latin typeface="Republika" panose="02000506040000020004" pitchFamily="2" charset="-18"/>
              </a:rPr>
              <a:t>Hvala za pozornost.</a:t>
            </a:r>
          </a:p>
          <a:p>
            <a:pPr>
              <a:lnSpc>
                <a:spcPct val="120000"/>
              </a:lnSpc>
            </a:pPr>
            <a:endParaRPr lang="sl-SI" sz="2800" dirty="0">
              <a:solidFill>
                <a:srgbClr val="1B495A"/>
              </a:solidFill>
              <a:latin typeface="Republika" panose="02000506040000020004" pitchFamily="2" charset="-18"/>
            </a:endParaRPr>
          </a:p>
          <a:p>
            <a:pPr>
              <a:lnSpc>
                <a:spcPct val="120000"/>
              </a:lnSpc>
            </a:pPr>
            <a:endParaRPr lang="sl-SI" sz="2800" dirty="0">
              <a:solidFill>
                <a:srgbClr val="1B495A"/>
              </a:solidFill>
              <a:latin typeface="Republika" panose="02000506040000020004" pitchFamily="2" charset="-18"/>
            </a:endParaRPr>
          </a:p>
          <a:p>
            <a:pPr>
              <a:lnSpc>
                <a:spcPct val="120000"/>
              </a:lnSpc>
            </a:pPr>
            <a:r>
              <a:rPr lang="sl-SI" sz="2800" dirty="0">
                <a:solidFill>
                  <a:srgbClr val="1B495A"/>
                </a:solidFill>
                <a:latin typeface="Republika" panose="02000506040000020004" pitchFamily="2" charset="-18"/>
              </a:rPr>
              <a:t>dr. Matjaž Gaber</a:t>
            </a:r>
          </a:p>
          <a:p>
            <a:pPr>
              <a:lnSpc>
                <a:spcPct val="120000"/>
              </a:lnSpc>
            </a:pPr>
            <a:r>
              <a:rPr lang="sl-SI" sz="2800" dirty="0">
                <a:solidFill>
                  <a:srgbClr val="1B495A"/>
                </a:solidFill>
                <a:latin typeface="Republika" panose="02000506040000020004" pitchFamily="2" charset="-18"/>
              </a:rPr>
              <a:t>Urad RS za meroslovje</a:t>
            </a:r>
          </a:p>
          <a:p>
            <a:pPr>
              <a:lnSpc>
                <a:spcPct val="120000"/>
              </a:lnSpc>
            </a:pPr>
            <a:r>
              <a:rPr lang="sl-SI" sz="2800" dirty="0">
                <a:solidFill>
                  <a:srgbClr val="1B495A"/>
                </a:solidFill>
                <a:latin typeface="Republika" panose="02000506040000020004" pitchFamily="2" charset="-18"/>
              </a:rPr>
              <a:t>matjaz.gaber@gov.si</a:t>
            </a:r>
          </a:p>
        </p:txBody>
      </p:sp>
    </p:spTree>
    <p:extLst>
      <p:ext uri="{BB962C8B-B14F-4D97-AF65-F5344CB8AC3E}">
        <p14:creationId xmlns:p14="http://schemas.microsoft.com/office/powerpoint/2010/main" val="63985499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516B55-5057-B501-3624-623B3FEC97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803629"/>
            <a:ext cx="1884940" cy="609398"/>
          </a:xfrm>
        </p:spPr>
        <p:txBody>
          <a:bodyPr/>
          <a:lstStyle/>
          <a:p>
            <a:r>
              <a:rPr lang="sl-SI" dirty="0"/>
              <a:t>Vsebina</a:t>
            </a:r>
            <a:endParaRPr lang="en-S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79E80C-4D33-64EF-2A13-0501743067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Kalibracija skale delovnih etalonov</a:t>
            </a:r>
          </a:p>
          <a:p>
            <a:endParaRPr lang="sl-SI" dirty="0"/>
          </a:p>
          <a:p>
            <a:r>
              <a:rPr lang="sl-SI" dirty="0"/>
              <a:t>Podajanje standardne deviacije rezultatov kalibracije na kalibracijske certifikate</a:t>
            </a:r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37770508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7C294E3-C6B8-6A07-8CE7-7040DF4A4E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Skupina 1">
            <a:extLst>
              <a:ext uri="{FF2B5EF4-FFF2-40B4-BE49-F238E27FC236}">
                <a16:creationId xmlns:a16="http://schemas.microsoft.com/office/drawing/2014/main" id="{8DBF8A17-AF6F-11F1-8EA9-C9556358CC9A}"/>
              </a:ext>
            </a:extLst>
          </p:cNvPr>
          <p:cNvGrpSpPr>
            <a:grpSpLocks noChangeAspect="1"/>
          </p:cNvGrpSpPr>
          <p:nvPr/>
        </p:nvGrpSpPr>
        <p:grpSpPr>
          <a:xfrm>
            <a:off x="2381575" y="1430215"/>
            <a:ext cx="1309403" cy="1383322"/>
            <a:chOff x="2570401" y="0"/>
            <a:chExt cx="6491537" cy="6857999"/>
          </a:xfrm>
        </p:grpSpPr>
        <p:sp>
          <p:nvSpPr>
            <p:cNvPr id="7" name="Pravokotnik 6">
              <a:extLst>
                <a:ext uri="{FF2B5EF4-FFF2-40B4-BE49-F238E27FC236}">
                  <a16:creationId xmlns:a16="http://schemas.microsoft.com/office/drawing/2014/main" id="{CE030D73-76A7-3140-510C-837CF536DFBA}"/>
                </a:ext>
              </a:extLst>
            </p:cNvPr>
            <p:cNvSpPr/>
            <p:nvPr/>
          </p:nvSpPr>
          <p:spPr>
            <a:xfrm>
              <a:off x="2570401" y="0"/>
              <a:ext cx="6491537" cy="6857999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75000"/>
                    <a:shade val="30000"/>
                    <a:satMod val="115000"/>
                  </a:schemeClr>
                </a:gs>
                <a:gs pos="50000">
                  <a:schemeClr val="bg1">
                    <a:lumMod val="75000"/>
                    <a:shade val="67500"/>
                    <a:satMod val="115000"/>
                  </a:schemeClr>
                </a:gs>
                <a:gs pos="100000">
                  <a:schemeClr val="bg1">
                    <a:lumMod val="75000"/>
                    <a:shade val="100000"/>
                    <a:satMod val="115000"/>
                  </a:schemeClr>
                </a:gs>
              </a:gsLst>
              <a:lin ang="10800000" scaled="1"/>
              <a:tileRect/>
            </a:gra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8" name="Pravokotnik 7">
              <a:extLst>
                <a:ext uri="{FF2B5EF4-FFF2-40B4-BE49-F238E27FC236}">
                  <a16:creationId xmlns:a16="http://schemas.microsoft.com/office/drawing/2014/main" id="{A5BDB3D4-11B7-AC27-50AB-1E5087BAE2B6}"/>
                </a:ext>
              </a:extLst>
            </p:cNvPr>
            <p:cNvSpPr/>
            <p:nvPr/>
          </p:nvSpPr>
          <p:spPr>
            <a:xfrm>
              <a:off x="5497548" y="486507"/>
              <a:ext cx="804407" cy="5884985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10800000" scaled="1"/>
              <a:tileRect/>
            </a:gra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pic>
          <p:nvPicPr>
            <p:cNvPr id="6" name="Grafika 5">
              <a:extLst>
                <a:ext uri="{FF2B5EF4-FFF2-40B4-BE49-F238E27FC236}">
                  <a16:creationId xmlns:a16="http://schemas.microsoft.com/office/drawing/2014/main" id="{96ED0262-0B96-C141-6B7F-ADCE9C66B06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3384224" y="596360"/>
              <a:ext cx="5049708" cy="5641738"/>
            </a:xfrm>
            <a:prstGeom prst="rect">
              <a:avLst/>
            </a:prstGeom>
          </p:spPr>
        </p:pic>
      </p:grpSp>
      <p:sp>
        <p:nvSpPr>
          <p:cNvPr id="28" name="Prostoročno: oblika 27">
            <a:extLst>
              <a:ext uri="{FF2B5EF4-FFF2-40B4-BE49-F238E27FC236}">
                <a16:creationId xmlns:a16="http://schemas.microsoft.com/office/drawing/2014/main" id="{291D04BB-C1D5-564F-99EF-6732974D29FF}"/>
              </a:ext>
            </a:extLst>
          </p:cNvPr>
          <p:cNvSpPr/>
          <p:nvPr/>
        </p:nvSpPr>
        <p:spPr>
          <a:xfrm>
            <a:off x="378802" y="2809875"/>
            <a:ext cx="5314950" cy="781050"/>
          </a:xfrm>
          <a:custGeom>
            <a:avLst/>
            <a:gdLst>
              <a:gd name="connsiteX0" fmla="*/ 1990725 w 5314950"/>
              <a:gd name="connsiteY0" fmla="*/ 0 h 781050"/>
              <a:gd name="connsiteX1" fmla="*/ 0 w 5314950"/>
              <a:gd name="connsiteY1" fmla="*/ 771525 h 781050"/>
              <a:gd name="connsiteX2" fmla="*/ 5314950 w 5314950"/>
              <a:gd name="connsiteY2" fmla="*/ 781050 h 781050"/>
              <a:gd name="connsiteX3" fmla="*/ 3314700 w 5314950"/>
              <a:gd name="connsiteY3" fmla="*/ 0 h 781050"/>
              <a:gd name="connsiteX4" fmla="*/ 1990725 w 5314950"/>
              <a:gd name="connsiteY4" fmla="*/ 0 h 781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314950" h="781050">
                <a:moveTo>
                  <a:pt x="1990725" y="0"/>
                </a:moveTo>
                <a:lnTo>
                  <a:pt x="0" y="771525"/>
                </a:lnTo>
                <a:lnTo>
                  <a:pt x="5314950" y="781050"/>
                </a:lnTo>
                <a:lnTo>
                  <a:pt x="3314700" y="0"/>
                </a:lnTo>
                <a:lnTo>
                  <a:pt x="1990725" y="0"/>
                </a:lnTo>
                <a:close/>
              </a:path>
            </a:pathLst>
          </a:custGeom>
          <a:gradFill>
            <a:gsLst>
              <a:gs pos="0">
                <a:schemeClr val="bg1">
                  <a:lumMod val="85000"/>
                </a:schemeClr>
              </a:gs>
              <a:gs pos="50000">
                <a:schemeClr val="bg1">
                  <a:lumMod val="75000"/>
                  <a:shade val="67500"/>
                  <a:satMod val="115000"/>
                </a:schemeClr>
              </a:gs>
              <a:gs pos="100000">
                <a:schemeClr val="bg1">
                  <a:lumMod val="75000"/>
                  <a:shade val="100000"/>
                  <a:satMod val="115000"/>
                </a:schemeClr>
              </a:gs>
            </a:gsLst>
            <a:lin ang="8400000" scaled="0"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9" name="Pravokotnik 28">
            <a:extLst>
              <a:ext uri="{FF2B5EF4-FFF2-40B4-BE49-F238E27FC236}">
                <a16:creationId xmlns:a16="http://schemas.microsoft.com/office/drawing/2014/main" id="{864DAF20-72A7-0282-E775-21D38DEC424B}"/>
              </a:ext>
            </a:extLst>
          </p:cNvPr>
          <p:cNvSpPr/>
          <p:nvPr/>
        </p:nvSpPr>
        <p:spPr>
          <a:xfrm>
            <a:off x="378799" y="3581400"/>
            <a:ext cx="5314951" cy="2914650"/>
          </a:xfrm>
          <a:prstGeom prst="rect">
            <a:avLst/>
          </a:prstGeom>
          <a:gradFill>
            <a:gsLst>
              <a:gs pos="0">
                <a:schemeClr val="bg1">
                  <a:lumMod val="75000"/>
                  <a:shade val="30000"/>
                  <a:satMod val="115000"/>
                </a:schemeClr>
              </a:gs>
              <a:gs pos="50000">
                <a:schemeClr val="bg1">
                  <a:lumMod val="75000"/>
                  <a:shade val="67500"/>
                  <a:satMod val="115000"/>
                </a:schemeClr>
              </a:gs>
              <a:gs pos="100000">
                <a:schemeClr val="bg1">
                  <a:lumMod val="75000"/>
                  <a:shade val="100000"/>
                  <a:satMod val="115000"/>
                </a:schemeClr>
              </a:gs>
            </a:gsLst>
            <a:lin ang="13800000" scaled="0"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dirty="0"/>
          </a:p>
        </p:txBody>
      </p:sp>
      <p:sp>
        <p:nvSpPr>
          <p:cNvPr id="30" name="Pravokotnik 29">
            <a:extLst>
              <a:ext uri="{FF2B5EF4-FFF2-40B4-BE49-F238E27FC236}">
                <a16:creationId xmlns:a16="http://schemas.microsoft.com/office/drawing/2014/main" id="{136BB9B2-5D13-4FE8-AD82-5F0271B58D86}"/>
              </a:ext>
            </a:extLst>
          </p:cNvPr>
          <p:cNvSpPr/>
          <p:nvPr/>
        </p:nvSpPr>
        <p:spPr>
          <a:xfrm>
            <a:off x="2002752" y="351715"/>
            <a:ext cx="2067043" cy="388670"/>
          </a:xfrm>
          <a:prstGeom prst="rect">
            <a:avLst/>
          </a:prstGeom>
          <a:gradFill>
            <a:gsLst>
              <a:gs pos="0">
                <a:schemeClr val="bg1">
                  <a:lumMod val="75000"/>
                  <a:shade val="30000"/>
                  <a:satMod val="115000"/>
                </a:schemeClr>
              </a:gs>
              <a:gs pos="50000">
                <a:schemeClr val="bg1">
                  <a:lumMod val="75000"/>
                  <a:shade val="67500"/>
                  <a:satMod val="115000"/>
                </a:schemeClr>
              </a:gs>
              <a:gs pos="100000">
                <a:schemeClr val="bg1">
                  <a:lumMod val="75000"/>
                  <a:shade val="100000"/>
                  <a:satMod val="115000"/>
                </a:schemeClr>
              </a:gs>
            </a:gsLst>
            <a:lin ang="13800000" scaled="0"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dirty="0"/>
          </a:p>
        </p:txBody>
      </p:sp>
      <p:sp>
        <p:nvSpPr>
          <p:cNvPr id="31" name="Prostoročno: oblika 30">
            <a:extLst>
              <a:ext uri="{FF2B5EF4-FFF2-40B4-BE49-F238E27FC236}">
                <a16:creationId xmlns:a16="http://schemas.microsoft.com/office/drawing/2014/main" id="{D7A841E2-E79A-22F2-7A12-5B012E71F8AE}"/>
              </a:ext>
            </a:extLst>
          </p:cNvPr>
          <p:cNvSpPr/>
          <p:nvPr/>
        </p:nvSpPr>
        <p:spPr>
          <a:xfrm>
            <a:off x="2002815" y="740569"/>
            <a:ext cx="2066925" cy="690562"/>
          </a:xfrm>
          <a:custGeom>
            <a:avLst/>
            <a:gdLst>
              <a:gd name="connsiteX0" fmla="*/ 0 w 2066925"/>
              <a:gd name="connsiteY0" fmla="*/ 0 h 690562"/>
              <a:gd name="connsiteX1" fmla="*/ 378618 w 2066925"/>
              <a:gd name="connsiteY1" fmla="*/ 690562 h 690562"/>
              <a:gd name="connsiteX2" fmla="*/ 1688306 w 2066925"/>
              <a:gd name="connsiteY2" fmla="*/ 690562 h 690562"/>
              <a:gd name="connsiteX3" fmla="*/ 2066925 w 2066925"/>
              <a:gd name="connsiteY3" fmla="*/ 0 h 690562"/>
              <a:gd name="connsiteX4" fmla="*/ 0 w 2066925"/>
              <a:gd name="connsiteY4" fmla="*/ 0 h 6905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66925" h="690562">
                <a:moveTo>
                  <a:pt x="0" y="0"/>
                </a:moveTo>
                <a:lnTo>
                  <a:pt x="378618" y="690562"/>
                </a:lnTo>
                <a:lnTo>
                  <a:pt x="1688306" y="690562"/>
                </a:lnTo>
                <a:lnTo>
                  <a:pt x="2066925" y="0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bg1">
                  <a:lumMod val="50000"/>
                </a:schemeClr>
              </a:gs>
              <a:gs pos="50000">
                <a:schemeClr val="bg1">
                  <a:lumMod val="75000"/>
                  <a:shade val="67500"/>
                  <a:satMod val="115000"/>
                </a:schemeClr>
              </a:gs>
              <a:gs pos="100000">
                <a:schemeClr val="bg1">
                  <a:lumMod val="75000"/>
                  <a:shade val="100000"/>
                  <a:satMod val="115000"/>
                </a:schemeClr>
              </a:gs>
            </a:gsLst>
            <a:lin ang="13800000" scaled="0"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grpSp>
        <p:nvGrpSpPr>
          <p:cNvPr id="36" name="Skupina 35">
            <a:extLst>
              <a:ext uri="{FF2B5EF4-FFF2-40B4-BE49-F238E27FC236}">
                <a16:creationId xmlns:a16="http://schemas.microsoft.com/office/drawing/2014/main" id="{20479C31-D80B-8BD8-482A-9324A1FD3013}"/>
              </a:ext>
            </a:extLst>
          </p:cNvPr>
          <p:cNvGrpSpPr>
            <a:grpSpLocks noChangeAspect="1"/>
          </p:cNvGrpSpPr>
          <p:nvPr/>
        </p:nvGrpSpPr>
        <p:grpSpPr>
          <a:xfrm>
            <a:off x="6677459" y="788879"/>
            <a:ext cx="4998086" cy="5280241"/>
            <a:chOff x="2570401" y="0"/>
            <a:chExt cx="6491537" cy="6857999"/>
          </a:xfrm>
        </p:grpSpPr>
        <p:sp>
          <p:nvSpPr>
            <p:cNvPr id="37" name="Pravokotnik 36">
              <a:extLst>
                <a:ext uri="{FF2B5EF4-FFF2-40B4-BE49-F238E27FC236}">
                  <a16:creationId xmlns:a16="http://schemas.microsoft.com/office/drawing/2014/main" id="{E5555E60-4786-D2FB-0B1F-94D0BDB813D0}"/>
                </a:ext>
              </a:extLst>
            </p:cNvPr>
            <p:cNvSpPr/>
            <p:nvPr/>
          </p:nvSpPr>
          <p:spPr>
            <a:xfrm>
              <a:off x="2570401" y="0"/>
              <a:ext cx="6491537" cy="6857999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75000"/>
                    <a:shade val="30000"/>
                    <a:satMod val="115000"/>
                  </a:schemeClr>
                </a:gs>
                <a:gs pos="50000">
                  <a:schemeClr val="bg1">
                    <a:lumMod val="75000"/>
                    <a:shade val="67500"/>
                    <a:satMod val="115000"/>
                  </a:schemeClr>
                </a:gs>
                <a:gs pos="100000">
                  <a:schemeClr val="bg1">
                    <a:lumMod val="75000"/>
                    <a:shade val="100000"/>
                    <a:satMod val="115000"/>
                  </a:schemeClr>
                </a:gs>
              </a:gsLst>
              <a:lin ang="10800000" scaled="1"/>
              <a:tileRect/>
            </a:gra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38" name="Pravokotnik 37">
              <a:extLst>
                <a:ext uri="{FF2B5EF4-FFF2-40B4-BE49-F238E27FC236}">
                  <a16:creationId xmlns:a16="http://schemas.microsoft.com/office/drawing/2014/main" id="{B2C891B6-70A1-4F15-3697-44DD2FE1986A}"/>
                </a:ext>
              </a:extLst>
            </p:cNvPr>
            <p:cNvSpPr/>
            <p:nvPr/>
          </p:nvSpPr>
          <p:spPr>
            <a:xfrm>
              <a:off x="5497548" y="486507"/>
              <a:ext cx="804407" cy="5884985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10800000" scaled="1"/>
              <a:tileRect/>
            </a:gra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pic>
          <p:nvPicPr>
            <p:cNvPr id="39" name="Grafika 38">
              <a:extLst>
                <a:ext uri="{FF2B5EF4-FFF2-40B4-BE49-F238E27FC236}">
                  <a16:creationId xmlns:a16="http://schemas.microsoft.com/office/drawing/2014/main" id="{1A34F308-455A-AC42-CF16-EB4CC28DA13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3384224" y="596360"/>
              <a:ext cx="5049708" cy="5641738"/>
            </a:xfrm>
            <a:prstGeom prst="rect">
              <a:avLst/>
            </a:prstGeom>
          </p:spPr>
        </p:pic>
      </p:grpSp>
      <p:grpSp>
        <p:nvGrpSpPr>
          <p:cNvPr id="40" name="Skupina 39">
            <a:extLst>
              <a:ext uri="{FF2B5EF4-FFF2-40B4-BE49-F238E27FC236}">
                <a16:creationId xmlns:a16="http://schemas.microsoft.com/office/drawing/2014/main" id="{BE08DF20-1A5B-740E-2D1C-42DE16E48B4B}"/>
              </a:ext>
            </a:extLst>
          </p:cNvPr>
          <p:cNvGrpSpPr>
            <a:grpSpLocks noChangeAspect="1"/>
          </p:cNvGrpSpPr>
          <p:nvPr/>
        </p:nvGrpSpPr>
        <p:grpSpPr>
          <a:xfrm>
            <a:off x="8531131" y="2749975"/>
            <a:ext cx="1309403" cy="1383322"/>
            <a:chOff x="2570401" y="0"/>
            <a:chExt cx="6491537" cy="6857999"/>
          </a:xfrm>
        </p:grpSpPr>
        <p:sp>
          <p:nvSpPr>
            <p:cNvPr id="41" name="Pravokotnik 40">
              <a:extLst>
                <a:ext uri="{FF2B5EF4-FFF2-40B4-BE49-F238E27FC236}">
                  <a16:creationId xmlns:a16="http://schemas.microsoft.com/office/drawing/2014/main" id="{45FE35B9-9CBE-B946-F019-ADA6CACFCBEF}"/>
                </a:ext>
              </a:extLst>
            </p:cNvPr>
            <p:cNvSpPr/>
            <p:nvPr/>
          </p:nvSpPr>
          <p:spPr>
            <a:xfrm>
              <a:off x="2570401" y="0"/>
              <a:ext cx="6491537" cy="6857999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75000"/>
                    <a:shade val="30000"/>
                    <a:satMod val="115000"/>
                  </a:schemeClr>
                </a:gs>
                <a:gs pos="50000">
                  <a:schemeClr val="bg1">
                    <a:lumMod val="75000"/>
                    <a:shade val="67500"/>
                    <a:satMod val="115000"/>
                  </a:schemeClr>
                </a:gs>
                <a:gs pos="100000">
                  <a:schemeClr val="bg1">
                    <a:lumMod val="75000"/>
                    <a:shade val="100000"/>
                    <a:satMod val="115000"/>
                  </a:schemeClr>
                </a:gs>
              </a:gsLst>
              <a:lin ang="10800000" scaled="1"/>
              <a:tileRect/>
            </a:gra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42" name="Pravokotnik 41">
              <a:extLst>
                <a:ext uri="{FF2B5EF4-FFF2-40B4-BE49-F238E27FC236}">
                  <a16:creationId xmlns:a16="http://schemas.microsoft.com/office/drawing/2014/main" id="{C10887EE-41AD-9935-5D55-F9DCC8E2CC0A}"/>
                </a:ext>
              </a:extLst>
            </p:cNvPr>
            <p:cNvSpPr/>
            <p:nvPr/>
          </p:nvSpPr>
          <p:spPr>
            <a:xfrm>
              <a:off x="5497548" y="486507"/>
              <a:ext cx="804407" cy="5884985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10800000" scaled="1"/>
              <a:tileRect/>
            </a:gra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pic>
          <p:nvPicPr>
            <p:cNvPr id="43" name="Grafika 42">
              <a:extLst>
                <a:ext uri="{FF2B5EF4-FFF2-40B4-BE49-F238E27FC236}">
                  <a16:creationId xmlns:a16="http://schemas.microsoft.com/office/drawing/2014/main" id="{482A4A0D-A423-B904-497E-EED8D0D9BDF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3384224" y="596360"/>
              <a:ext cx="5049708" cy="5641738"/>
            </a:xfrm>
            <a:prstGeom prst="rect">
              <a:avLst/>
            </a:prstGeom>
          </p:spPr>
        </p:pic>
      </p:grpSp>
      <p:sp>
        <p:nvSpPr>
          <p:cNvPr id="44" name="PoljeZBesedilom 43">
            <a:extLst>
              <a:ext uri="{FF2B5EF4-FFF2-40B4-BE49-F238E27FC236}">
                <a16:creationId xmlns:a16="http://schemas.microsoft.com/office/drawing/2014/main" id="{96CEDF64-6E53-CB94-FA49-139D95CDB51F}"/>
              </a:ext>
            </a:extLst>
          </p:cNvPr>
          <p:cNvSpPr txBox="1"/>
          <p:nvPr/>
        </p:nvSpPr>
        <p:spPr>
          <a:xfrm>
            <a:off x="2095590" y="3774853"/>
            <a:ext cx="1915091" cy="584775"/>
          </a:xfrm>
          <a:prstGeom prst="rect">
            <a:avLst/>
          </a:prstGeom>
          <a:noFill/>
          <a:ln>
            <a:solidFill>
              <a:srgbClr val="1B495A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sl-SI" sz="3200" i="1" dirty="0" err="1">
                <a:solidFill>
                  <a:srgbClr val="1B495A"/>
                </a:solidFill>
              </a:rPr>
              <a:t>V</a:t>
            </a:r>
            <a:r>
              <a:rPr lang="sl-SI" sz="3200" baseline="-25000" dirty="0" err="1">
                <a:solidFill>
                  <a:srgbClr val="1B495A"/>
                </a:solidFill>
              </a:rPr>
              <a:t>n</a:t>
            </a:r>
            <a:r>
              <a:rPr lang="sl-SI" sz="3200" dirty="0">
                <a:solidFill>
                  <a:srgbClr val="1B495A"/>
                </a:solidFill>
              </a:rPr>
              <a:t> = 100 L</a:t>
            </a:r>
          </a:p>
        </p:txBody>
      </p:sp>
      <p:cxnSp>
        <p:nvCxnSpPr>
          <p:cNvPr id="46" name="Raven puščični povezovalnik 45">
            <a:extLst>
              <a:ext uri="{FF2B5EF4-FFF2-40B4-BE49-F238E27FC236}">
                <a16:creationId xmlns:a16="http://schemas.microsoft.com/office/drawing/2014/main" id="{9E0B0238-BE30-9BEE-DB0D-8D6847500779}"/>
              </a:ext>
            </a:extLst>
          </p:cNvPr>
          <p:cNvCxnSpPr>
            <a:cxnSpLocks/>
          </p:cNvCxnSpPr>
          <p:nvPr/>
        </p:nvCxnSpPr>
        <p:spPr>
          <a:xfrm flipV="1">
            <a:off x="5998409" y="3454558"/>
            <a:ext cx="1821832" cy="905070"/>
          </a:xfrm>
          <a:prstGeom prst="straightConnector1">
            <a:avLst/>
          </a:prstGeom>
          <a:ln w="73025">
            <a:solidFill>
              <a:srgbClr val="FF0000"/>
            </a:solidFill>
            <a:tailEnd type="triangle" w="lg" len="lg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48" name="PoljeZBesedilom 47">
            <a:extLst>
              <a:ext uri="{FF2B5EF4-FFF2-40B4-BE49-F238E27FC236}">
                <a16:creationId xmlns:a16="http://schemas.microsoft.com/office/drawing/2014/main" id="{AD1F7920-DEF0-81E3-4FCB-E4EE1B405FC5}"/>
              </a:ext>
            </a:extLst>
          </p:cNvPr>
          <p:cNvSpPr txBox="1"/>
          <p:nvPr/>
        </p:nvSpPr>
        <p:spPr>
          <a:xfrm>
            <a:off x="2798064" y="4358788"/>
            <a:ext cx="387372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4000" dirty="0">
                <a:solidFill>
                  <a:srgbClr val="FF0000"/>
                </a:solidFill>
              </a:rPr>
              <a:t>(99 988 ± 25) </a:t>
            </a:r>
            <a:r>
              <a:rPr lang="sl-SI" sz="4000" dirty="0" err="1">
                <a:solidFill>
                  <a:srgbClr val="FF0000"/>
                </a:solidFill>
              </a:rPr>
              <a:t>mL</a:t>
            </a:r>
            <a:r>
              <a:rPr lang="sl-SI" sz="4000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49" name="PoljeZBesedilom 48">
            <a:extLst>
              <a:ext uri="{FF2B5EF4-FFF2-40B4-BE49-F238E27FC236}">
                <a16:creationId xmlns:a16="http://schemas.microsoft.com/office/drawing/2014/main" id="{3D249EAE-C139-21AA-BCFB-097115DAA70C}"/>
              </a:ext>
            </a:extLst>
          </p:cNvPr>
          <p:cNvSpPr txBox="1"/>
          <p:nvPr/>
        </p:nvSpPr>
        <p:spPr>
          <a:xfrm>
            <a:off x="9608502" y="134073"/>
            <a:ext cx="2067043" cy="584775"/>
          </a:xfrm>
          <a:prstGeom prst="rect">
            <a:avLst/>
          </a:prstGeom>
          <a:noFill/>
          <a:ln>
            <a:solidFill>
              <a:srgbClr val="1B495A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sl-SI" sz="3200" i="1" dirty="0" err="1">
                <a:solidFill>
                  <a:srgbClr val="1B495A"/>
                </a:solidFill>
              </a:rPr>
              <a:t>t</a:t>
            </a:r>
            <a:r>
              <a:rPr lang="sl-SI" sz="3200" baseline="-25000" dirty="0" err="1">
                <a:solidFill>
                  <a:srgbClr val="1B495A"/>
                </a:solidFill>
              </a:rPr>
              <a:t>r</a:t>
            </a:r>
            <a:r>
              <a:rPr lang="sl-SI" sz="3200" dirty="0">
                <a:solidFill>
                  <a:srgbClr val="1B495A"/>
                </a:solidFill>
              </a:rPr>
              <a:t> = 12,5 °C</a:t>
            </a:r>
          </a:p>
        </p:txBody>
      </p:sp>
      <p:sp>
        <p:nvSpPr>
          <p:cNvPr id="50" name="PoljeZBesedilom 49">
            <a:extLst>
              <a:ext uri="{FF2B5EF4-FFF2-40B4-BE49-F238E27FC236}">
                <a16:creationId xmlns:a16="http://schemas.microsoft.com/office/drawing/2014/main" id="{FF94A49D-902D-244B-E498-D36A89340A58}"/>
              </a:ext>
            </a:extLst>
          </p:cNvPr>
          <p:cNvSpPr txBox="1"/>
          <p:nvPr/>
        </p:nvSpPr>
        <p:spPr>
          <a:xfrm>
            <a:off x="1152968" y="83159"/>
            <a:ext cx="3766609" cy="64633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 rtlCol="0">
            <a:spAutoFit/>
          </a:bodyPr>
          <a:lstStyle/>
          <a:p>
            <a:r>
              <a:rPr lang="sl-SI" sz="3600" dirty="0">
                <a:solidFill>
                  <a:srgbClr val="1B495A"/>
                </a:solidFill>
                <a:latin typeface="Republika" panose="02000506040000020004" pitchFamily="2" charset="-18"/>
              </a:rPr>
              <a:t>Dosedanja praksa</a:t>
            </a:r>
          </a:p>
        </p:txBody>
      </p:sp>
    </p:spTree>
    <p:extLst>
      <p:ext uri="{BB962C8B-B14F-4D97-AF65-F5344CB8AC3E}">
        <p14:creationId xmlns:p14="http://schemas.microsoft.com/office/powerpoint/2010/main" val="33349575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50391 -0.21597 L 3.95833E-6 -3.33333E-6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208" y="10810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2000" fill="hold"/>
                                        <p:tgtEl>
                                          <p:spTgt spid="40"/>
                                        </p:tgtEl>
                                      </p:cBhvr>
                                      <p:by x="380000" y="38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3 -0.00325 L 0.37721 -0.53056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789" y="-26366"/>
                                    </p:animMotion>
                                  </p:childTnLst>
                                </p:cTn>
                              </p:par>
                              <p:par>
                                <p:cTn id="3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9" grpId="0" animBg="1"/>
      <p:bldP spid="30" grpId="0" animBg="1"/>
      <p:bldP spid="31" grpId="0" animBg="1"/>
      <p:bldP spid="44" grpId="0" animBg="1"/>
      <p:bldP spid="44" grpId="1" animBg="1"/>
      <p:bldP spid="48" grpId="0"/>
      <p:bldP spid="49" grpId="0" animBg="1"/>
      <p:bldP spid="5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63C09D2-DC75-E618-0F6C-4111D5E19C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Skupina 35">
            <a:extLst>
              <a:ext uri="{FF2B5EF4-FFF2-40B4-BE49-F238E27FC236}">
                <a16:creationId xmlns:a16="http://schemas.microsoft.com/office/drawing/2014/main" id="{4B8136EF-DD35-570F-34A2-419470112824}"/>
              </a:ext>
            </a:extLst>
          </p:cNvPr>
          <p:cNvGrpSpPr>
            <a:grpSpLocks noChangeAspect="1"/>
          </p:cNvGrpSpPr>
          <p:nvPr/>
        </p:nvGrpSpPr>
        <p:grpSpPr>
          <a:xfrm>
            <a:off x="6572816" y="788879"/>
            <a:ext cx="4998086" cy="5280241"/>
            <a:chOff x="2570401" y="0"/>
            <a:chExt cx="6491537" cy="6857999"/>
          </a:xfrm>
        </p:grpSpPr>
        <p:sp>
          <p:nvSpPr>
            <p:cNvPr id="37" name="Pravokotnik 36">
              <a:extLst>
                <a:ext uri="{FF2B5EF4-FFF2-40B4-BE49-F238E27FC236}">
                  <a16:creationId xmlns:a16="http://schemas.microsoft.com/office/drawing/2014/main" id="{F81ACCDD-AD9C-AAB3-09AF-D8AD0B1BD98D}"/>
                </a:ext>
              </a:extLst>
            </p:cNvPr>
            <p:cNvSpPr/>
            <p:nvPr/>
          </p:nvSpPr>
          <p:spPr>
            <a:xfrm>
              <a:off x="2570401" y="0"/>
              <a:ext cx="6491537" cy="6857999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75000"/>
                    <a:shade val="30000"/>
                    <a:satMod val="115000"/>
                  </a:schemeClr>
                </a:gs>
                <a:gs pos="50000">
                  <a:schemeClr val="bg1">
                    <a:lumMod val="75000"/>
                    <a:shade val="67500"/>
                    <a:satMod val="115000"/>
                  </a:schemeClr>
                </a:gs>
                <a:gs pos="100000">
                  <a:schemeClr val="bg1">
                    <a:lumMod val="75000"/>
                    <a:shade val="100000"/>
                    <a:satMod val="115000"/>
                  </a:schemeClr>
                </a:gs>
              </a:gsLst>
              <a:lin ang="10800000" scaled="1"/>
              <a:tileRect/>
            </a:gra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38" name="Pravokotnik 37">
              <a:extLst>
                <a:ext uri="{FF2B5EF4-FFF2-40B4-BE49-F238E27FC236}">
                  <a16:creationId xmlns:a16="http://schemas.microsoft.com/office/drawing/2014/main" id="{A4281ED6-836A-354B-B9D2-02350958D19D}"/>
                </a:ext>
              </a:extLst>
            </p:cNvPr>
            <p:cNvSpPr/>
            <p:nvPr/>
          </p:nvSpPr>
          <p:spPr>
            <a:xfrm>
              <a:off x="5497548" y="486507"/>
              <a:ext cx="804407" cy="5884985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10800000" scaled="1"/>
              <a:tileRect/>
            </a:gra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pic>
          <p:nvPicPr>
            <p:cNvPr id="39" name="Grafika 38">
              <a:extLst>
                <a:ext uri="{FF2B5EF4-FFF2-40B4-BE49-F238E27FC236}">
                  <a16:creationId xmlns:a16="http://schemas.microsoft.com/office/drawing/2014/main" id="{0A99389A-BC46-DAB6-C050-D57A3800BCE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3384224" y="596360"/>
              <a:ext cx="5049708" cy="5641738"/>
            </a:xfrm>
            <a:prstGeom prst="rect">
              <a:avLst/>
            </a:prstGeom>
          </p:spPr>
        </p:pic>
      </p:grpSp>
      <p:cxnSp>
        <p:nvCxnSpPr>
          <p:cNvPr id="46" name="Raven puščični povezovalnik 45">
            <a:extLst>
              <a:ext uri="{FF2B5EF4-FFF2-40B4-BE49-F238E27FC236}">
                <a16:creationId xmlns:a16="http://schemas.microsoft.com/office/drawing/2014/main" id="{DAC23FF6-E710-8E46-28AF-01DAD19423A4}"/>
              </a:ext>
            </a:extLst>
          </p:cNvPr>
          <p:cNvCxnSpPr>
            <a:cxnSpLocks/>
          </p:cNvCxnSpPr>
          <p:nvPr/>
        </p:nvCxnSpPr>
        <p:spPr>
          <a:xfrm flipV="1">
            <a:off x="6572816" y="3484438"/>
            <a:ext cx="1180219" cy="768671"/>
          </a:xfrm>
          <a:prstGeom prst="straightConnector1">
            <a:avLst/>
          </a:prstGeom>
          <a:ln w="73025">
            <a:solidFill>
              <a:srgbClr val="FF0000"/>
            </a:solidFill>
            <a:tailEnd type="triangle" w="lg" len="lg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48" name="PoljeZBesedilom 47">
            <a:extLst>
              <a:ext uri="{FF2B5EF4-FFF2-40B4-BE49-F238E27FC236}">
                <a16:creationId xmlns:a16="http://schemas.microsoft.com/office/drawing/2014/main" id="{66DAFCC4-958D-BF01-BEC7-64B7078FFDD4}"/>
              </a:ext>
            </a:extLst>
          </p:cNvPr>
          <p:cNvSpPr txBox="1"/>
          <p:nvPr/>
        </p:nvSpPr>
        <p:spPr>
          <a:xfrm>
            <a:off x="2876020" y="3899166"/>
            <a:ext cx="38879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4000" dirty="0">
                <a:solidFill>
                  <a:srgbClr val="FF0000"/>
                </a:solidFill>
              </a:rPr>
              <a:t>(99 988 ± 25) </a:t>
            </a:r>
            <a:r>
              <a:rPr lang="sl-SI" sz="4000" dirty="0" err="1">
                <a:solidFill>
                  <a:srgbClr val="FF0000"/>
                </a:solidFill>
              </a:rPr>
              <a:t>mL</a:t>
            </a:r>
            <a:r>
              <a:rPr lang="sl-SI" sz="4000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9" name="PoljeZBesedilom 8">
            <a:extLst>
              <a:ext uri="{FF2B5EF4-FFF2-40B4-BE49-F238E27FC236}">
                <a16:creationId xmlns:a16="http://schemas.microsoft.com/office/drawing/2014/main" id="{DD0DAE8E-E32E-23D0-DCB6-FD78D81F7EB7}"/>
              </a:ext>
            </a:extLst>
          </p:cNvPr>
          <p:cNvSpPr txBox="1"/>
          <p:nvPr/>
        </p:nvSpPr>
        <p:spPr>
          <a:xfrm>
            <a:off x="498270" y="1453187"/>
            <a:ext cx="39848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>
                <a:solidFill>
                  <a:srgbClr val="1B495A"/>
                </a:solidFill>
                <a:latin typeface="Republika" panose="02000506040000020004" pitchFamily="2" charset="-18"/>
              </a:rPr>
              <a:t>Pomanjkljivosti pristopa:</a:t>
            </a:r>
          </a:p>
        </p:txBody>
      </p:sp>
      <p:sp>
        <p:nvSpPr>
          <p:cNvPr id="10" name="PoljeZBesedilom 9">
            <a:extLst>
              <a:ext uri="{FF2B5EF4-FFF2-40B4-BE49-F238E27FC236}">
                <a16:creationId xmlns:a16="http://schemas.microsoft.com/office/drawing/2014/main" id="{B63BB5A4-FE9C-6C9A-151B-B2C995EC63BD}"/>
              </a:ext>
            </a:extLst>
          </p:cNvPr>
          <p:cNvSpPr txBox="1"/>
          <p:nvPr/>
        </p:nvSpPr>
        <p:spPr>
          <a:xfrm>
            <a:off x="498270" y="1960814"/>
            <a:ext cx="57565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sl-SI" sz="2800" dirty="0">
                <a:solidFill>
                  <a:srgbClr val="1B495A"/>
                </a:solidFill>
                <a:latin typeface="Republika" panose="02000506040000020004" pitchFamily="2" charset="-18"/>
              </a:rPr>
              <a:t>Običajno je odčitek različen od 0.</a:t>
            </a:r>
          </a:p>
        </p:txBody>
      </p:sp>
      <p:sp>
        <p:nvSpPr>
          <p:cNvPr id="11" name="PoljeZBesedilom 10">
            <a:extLst>
              <a:ext uri="{FF2B5EF4-FFF2-40B4-BE49-F238E27FC236}">
                <a16:creationId xmlns:a16="http://schemas.microsoft.com/office/drawing/2014/main" id="{FC5013BE-D901-4FE6-AAE1-ABD0E27225D4}"/>
              </a:ext>
            </a:extLst>
          </p:cNvPr>
          <p:cNvSpPr txBox="1"/>
          <p:nvPr/>
        </p:nvSpPr>
        <p:spPr>
          <a:xfrm>
            <a:off x="498270" y="2460733"/>
            <a:ext cx="566926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sl-SI" sz="2800" dirty="0">
                <a:solidFill>
                  <a:srgbClr val="1B495A"/>
                </a:solidFill>
                <a:latin typeface="Republika" panose="02000506040000020004" pitchFamily="2" charset="-18"/>
              </a:rPr>
              <a:t>Vrednost prostornine pri poljubni oznaki je neznana.</a:t>
            </a:r>
          </a:p>
        </p:txBody>
      </p:sp>
      <p:sp>
        <p:nvSpPr>
          <p:cNvPr id="12" name="PoljeZBesedilom 11">
            <a:extLst>
              <a:ext uri="{FF2B5EF4-FFF2-40B4-BE49-F238E27FC236}">
                <a16:creationId xmlns:a16="http://schemas.microsoft.com/office/drawing/2014/main" id="{32F2195A-FF14-AA08-56D0-7B000CFAE794}"/>
              </a:ext>
            </a:extLst>
          </p:cNvPr>
          <p:cNvSpPr txBox="1"/>
          <p:nvPr/>
        </p:nvSpPr>
        <p:spPr>
          <a:xfrm>
            <a:off x="498270" y="3330637"/>
            <a:ext cx="578563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sl-SI" sz="2800" dirty="0">
                <a:solidFill>
                  <a:srgbClr val="1B495A"/>
                </a:solidFill>
                <a:latin typeface="Republika" panose="02000506040000020004" pitchFamily="2" charset="-18"/>
              </a:rPr>
              <a:t>Vrednost merilne negotovosti prostornine pri poljubnem odčitku je neznana.</a:t>
            </a:r>
          </a:p>
        </p:txBody>
      </p:sp>
      <p:sp>
        <p:nvSpPr>
          <p:cNvPr id="15" name="PoljeZBesedilom 14">
            <a:extLst>
              <a:ext uri="{FF2B5EF4-FFF2-40B4-BE49-F238E27FC236}">
                <a16:creationId xmlns:a16="http://schemas.microsoft.com/office/drawing/2014/main" id="{4B275A83-59DC-F072-3B77-5FAFC4E2EA89}"/>
              </a:ext>
            </a:extLst>
          </p:cNvPr>
          <p:cNvSpPr txBox="1"/>
          <p:nvPr/>
        </p:nvSpPr>
        <p:spPr>
          <a:xfrm>
            <a:off x="1152968" y="83159"/>
            <a:ext cx="37666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600" dirty="0">
                <a:solidFill>
                  <a:srgbClr val="1B495A"/>
                </a:solidFill>
                <a:latin typeface="Republika" panose="02000506040000020004" pitchFamily="2" charset="-18"/>
              </a:rPr>
              <a:t>Dosedanja praksa</a:t>
            </a:r>
          </a:p>
        </p:txBody>
      </p:sp>
    </p:spTree>
    <p:extLst>
      <p:ext uri="{BB962C8B-B14F-4D97-AF65-F5344CB8AC3E}">
        <p14:creationId xmlns:p14="http://schemas.microsoft.com/office/powerpoint/2010/main" val="21561200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  <p:bldP spid="9" grpId="0"/>
      <p:bldP spid="10" grpId="0"/>
      <p:bldP spid="11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AA2B92F-20DC-3D1F-5D12-646C56BD45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Skupina 35">
            <a:extLst>
              <a:ext uri="{FF2B5EF4-FFF2-40B4-BE49-F238E27FC236}">
                <a16:creationId xmlns:a16="http://schemas.microsoft.com/office/drawing/2014/main" id="{E6A92C92-8659-421A-122D-141592EC8A88}"/>
              </a:ext>
            </a:extLst>
          </p:cNvPr>
          <p:cNvGrpSpPr>
            <a:grpSpLocks noChangeAspect="1"/>
          </p:cNvGrpSpPr>
          <p:nvPr/>
        </p:nvGrpSpPr>
        <p:grpSpPr>
          <a:xfrm>
            <a:off x="6572816" y="788879"/>
            <a:ext cx="4998086" cy="5280241"/>
            <a:chOff x="2570401" y="0"/>
            <a:chExt cx="6491537" cy="6857999"/>
          </a:xfrm>
        </p:grpSpPr>
        <p:sp>
          <p:nvSpPr>
            <p:cNvPr id="37" name="Pravokotnik 36">
              <a:extLst>
                <a:ext uri="{FF2B5EF4-FFF2-40B4-BE49-F238E27FC236}">
                  <a16:creationId xmlns:a16="http://schemas.microsoft.com/office/drawing/2014/main" id="{3DFAF33C-19D4-3C75-3780-B535D28AD8EA}"/>
                </a:ext>
              </a:extLst>
            </p:cNvPr>
            <p:cNvSpPr/>
            <p:nvPr/>
          </p:nvSpPr>
          <p:spPr>
            <a:xfrm>
              <a:off x="2570401" y="0"/>
              <a:ext cx="6491537" cy="6857999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75000"/>
                    <a:shade val="30000"/>
                    <a:satMod val="115000"/>
                  </a:schemeClr>
                </a:gs>
                <a:gs pos="50000">
                  <a:schemeClr val="bg1">
                    <a:lumMod val="75000"/>
                    <a:shade val="67500"/>
                    <a:satMod val="115000"/>
                  </a:schemeClr>
                </a:gs>
                <a:gs pos="100000">
                  <a:schemeClr val="bg1">
                    <a:lumMod val="75000"/>
                    <a:shade val="100000"/>
                    <a:satMod val="115000"/>
                  </a:schemeClr>
                </a:gs>
              </a:gsLst>
              <a:lin ang="10800000" scaled="1"/>
              <a:tileRect/>
            </a:gra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38" name="Pravokotnik 37">
              <a:extLst>
                <a:ext uri="{FF2B5EF4-FFF2-40B4-BE49-F238E27FC236}">
                  <a16:creationId xmlns:a16="http://schemas.microsoft.com/office/drawing/2014/main" id="{45EFF247-FE77-457A-65A6-1301749611E2}"/>
                </a:ext>
              </a:extLst>
            </p:cNvPr>
            <p:cNvSpPr/>
            <p:nvPr/>
          </p:nvSpPr>
          <p:spPr>
            <a:xfrm>
              <a:off x="5497548" y="486507"/>
              <a:ext cx="804407" cy="5884985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10800000" scaled="1"/>
              <a:tileRect/>
            </a:gra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pic>
          <p:nvPicPr>
            <p:cNvPr id="39" name="Grafika 38">
              <a:extLst>
                <a:ext uri="{FF2B5EF4-FFF2-40B4-BE49-F238E27FC236}">
                  <a16:creationId xmlns:a16="http://schemas.microsoft.com/office/drawing/2014/main" id="{2ECA1642-D5B9-BD9D-5FF8-745B7DA8858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3384224" y="596360"/>
              <a:ext cx="5049708" cy="5641738"/>
            </a:xfrm>
            <a:prstGeom prst="rect">
              <a:avLst/>
            </a:prstGeom>
          </p:spPr>
        </p:pic>
      </p:grpSp>
      <p:sp>
        <p:nvSpPr>
          <p:cNvPr id="9" name="PoljeZBesedilom 8">
            <a:extLst>
              <a:ext uri="{FF2B5EF4-FFF2-40B4-BE49-F238E27FC236}">
                <a16:creationId xmlns:a16="http://schemas.microsoft.com/office/drawing/2014/main" id="{A4DA5DD3-5FC6-9281-E315-44BB9AE40744}"/>
              </a:ext>
            </a:extLst>
          </p:cNvPr>
          <p:cNvSpPr txBox="1"/>
          <p:nvPr/>
        </p:nvSpPr>
        <p:spPr>
          <a:xfrm>
            <a:off x="282306" y="1248040"/>
            <a:ext cx="598786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1B495A"/>
                </a:solidFill>
                <a:latin typeface="Republika" panose="02000506040000020004" pitchFamily="2" charset="-18"/>
              </a:rPr>
              <a:t>Kalibracija v </a:t>
            </a:r>
            <a:r>
              <a:rPr lang="sl-SI" sz="2800" u="sng" dirty="0">
                <a:solidFill>
                  <a:srgbClr val="1B495A"/>
                </a:solidFill>
                <a:latin typeface="Republika" panose="02000506040000020004" pitchFamily="2" charset="-18"/>
              </a:rPr>
              <a:t>vsaj</a:t>
            </a:r>
            <a:r>
              <a:rPr lang="sl-SI" sz="2800" dirty="0">
                <a:solidFill>
                  <a:srgbClr val="1B495A"/>
                </a:solidFill>
                <a:latin typeface="Republika" panose="02000506040000020004" pitchFamily="2" charset="-18"/>
              </a:rPr>
              <a:t> 5 smiselno izbranih točkah na skali delovnega etalona</a:t>
            </a:r>
          </a:p>
        </p:txBody>
      </p:sp>
      <p:sp>
        <p:nvSpPr>
          <p:cNvPr id="15" name="PoljeZBesedilom 14">
            <a:extLst>
              <a:ext uri="{FF2B5EF4-FFF2-40B4-BE49-F238E27FC236}">
                <a16:creationId xmlns:a16="http://schemas.microsoft.com/office/drawing/2014/main" id="{C56B25FA-53DA-2107-E71F-01517302A4C9}"/>
              </a:ext>
            </a:extLst>
          </p:cNvPr>
          <p:cNvSpPr txBox="1"/>
          <p:nvPr/>
        </p:nvSpPr>
        <p:spPr>
          <a:xfrm>
            <a:off x="1152968" y="83159"/>
            <a:ext cx="247074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600" dirty="0">
                <a:solidFill>
                  <a:srgbClr val="1B495A"/>
                </a:solidFill>
                <a:latin typeface="Republika" panose="02000506040000020004" pitchFamily="2" charset="-18"/>
              </a:rPr>
              <a:t>Nov pristop</a:t>
            </a:r>
          </a:p>
        </p:txBody>
      </p:sp>
      <p:cxnSp>
        <p:nvCxnSpPr>
          <p:cNvPr id="2" name="Raven puščični povezovalnik 1">
            <a:extLst>
              <a:ext uri="{FF2B5EF4-FFF2-40B4-BE49-F238E27FC236}">
                <a16:creationId xmlns:a16="http://schemas.microsoft.com/office/drawing/2014/main" id="{88250C93-55B4-D0A5-96F3-589367CAF73D}"/>
              </a:ext>
            </a:extLst>
          </p:cNvPr>
          <p:cNvCxnSpPr>
            <a:cxnSpLocks/>
          </p:cNvCxnSpPr>
          <p:nvPr/>
        </p:nvCxnSpPr>
        <p:spPr>
          <a:xfrm flipV="1">
            <a:off x="6019191" y="1464156"/>
            <a:ext cx="1180219" cy="768671"/>
          </a:xfrm>
          <a:prstGeom prst="straightConnector1">
            <a:avLst/>
          </a:prstGeom>
          <a:ln w="73025">
            <a:solidFill>
              <a:srgbClr val="FF0000"/>
            </a:solidFill>
            <a:tailEnd type="triangle" w="lg" len="lg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" name="Raven puščični povezovalnik 2">
            <a:extLst>
              <a:ext uri="{FF2B5EF4-FFF2-40B4-BE49-F238E27FC236}">
                <a16:creationId xmlns:a16="http://schemas.microsoft.com/office/drawing/2014/main" id="{29F7A86B-E0C7-3731-CC35-506C3A7B1F4E}"/>
              </a:ext>
            </a:extLst>
          </p:cNvPr>
          <p:cNvCxnSpPr>
            <a:cxnSpLocks/>
          </p:cNvCxnSpPr>
          <p:nvPr/>
        </p:nvCxnSpPr>
        <p:spPr>
          <a:xfrm flipV="1">
            <a:off x="6019191" y="2426706"/>
            <a:ext cx="1180219" cy="768671"/>
          </a:xfrm>
          <a:prstGeom prst="straightConnector1">
            <a:avLst/>
          </a:prstGeom>
          <a:ln w="73025">
            <a:solidFill>
              <a:srgbClr val="FF0000"/>
            </a:solidFill>
            <a:tailEnd type="triangle" w="lg" len="lg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" name="Raven puščični povezovalnik 3">
            <a:extLst>
              <a:ext uri="{FF2B5EF4-FFF2-40B4-BE49-F238E27FC236}">
                <a16:creationId xmlns:a16="http://schemas.microsoft.com/office/drawing/2014/main" id="{9D518719-A041-DE8A-426B-BBEB2D06E72D}"/>
              </a:ext>
            </a:extLst>
          </p:cNvPr>
          <p:cNvCxnSpPr>
            <a:cxnSpLocks/>
          </p:cNvCxnSpPr>
          <p:nvPr/>
        </p:nvCxnSpPr>
        <p:spPr>
          <a:xfrm flipV="1">
            <a:off x="5986167" y="3493025"/>
            <a:ext cx="1180219" cy="768671"/>
          </a:xfrm>
          <a:prstGeom prst="straightConnector1">
            <a:avLst/>
          </a:prstGeom>
          <a:ln w="73025">
            <a:solidFill>
              <a:srgbClr val="FF0000"/>
            </a:solidFill>
            <a:tailEnd type="triangle" w="lg" len="lg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" name="Raven puščični povezovalnik 4">
            <a:extLst>
              <a:ext uri="{FF2B5EF4-FFF2-40B4-BE49-F238E27FC236}">
                <a16:creationId xmlns:a16="http://schemas.microsoft.com/office/drawing/2014/main" id="{46FE9D5A-28E9-EC19-40CA-841D8D80003B}"/>
              </a:ext>
            </a:extLst>
          </p:cNvPr>
          <p:cNvCxnSpPr>
            <a:cxnSpLocks/>
          </p:cNvCxnSpPr>
          <p:nvPr/>
        </p:nvCxnSpPr>
        <p:spPr>
          <a:xfrm flipV="1">
            <a:off x="6019190" y="4486255"/>
            <a:ext cx="1180219" cy="768671"/>
          </a:xfrm>
          <a:prstGeom prst="straightConnector1">
            <a:avLst/>
          </a:prstGeom>
          <a:ln w="73025">
            <a:solidFill>
              <a:srgbClr val="FF0000"/>
            </a:solidFill>
            <a:tailEnd type="triangle" w="lg" len="lg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6" name="Raven puščični povezovalnik 5">
            <a:extLst>
              <a:ext uri="{FF2B5EF4-FFF2-40B4-BE49-F238E27FC236}">
                <a16:creationId xmlns:a16="http://schemas.microsoft.com/office/drawing/2014/main" id="{1B97D71B-C5C4-9DDA-04A9-1E4EDC035F67}"/>
              </a:ext>
            </a:extLst>
          </p:cNvPr>
          <p:cNvCxnSpPr>
            <a:cxnSpLocks/>
          </p:cNvCxnSpPr>
          <p:nvPr/>
        </p:nvCxnSpPr>
        <p:spPr>
          <a:xfrm flipV="1">
            <a:off x="6019190" y="5479485"/>
            <a:ext cx="1180219" cy="768671"/>
          </a:xfrm>
          <a:prstGeom prst="straightConnector1">
            <a:avLst/>
          </a:prstGeom>
          <a:ln w="73025">
            <a:solidFill>
              <a:srgbClr val="FF0000"/>
            </a:solidFill>
            <a:tailEnd type="triangle" w="lg" len="lg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graphicFrame>
        <p:nvGraphicFramePr>
          <p:cNvPr id="7" name="Tabela 6">
            <a:extLst>
              <a:ext uri="{FF2B5EF4-FFF2-40B4-BE49-F238E27FC236}">
                <a16:creationId xmlns:a16="http://schemas.microsoft.com/office/drawing/2014/main" id="{F3F943B1-4676-71A9-70D7-8B0038910B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9028821"/>
              </p:ext>
            </p:extLst>
          </p:nvPr>
        </p:nvGraphicFramePr>
        <p:xfrm>
          <a:off x="282305" y="3389256"/>
          <a:ext cx="5520966" cy="24906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40322">
                  <a:extLst>
                    <a:ext uri="{9D8B030D-6E8A-4147-A177-3AD203B41FA5}">
                      <a16:colId xmlns:a16="http://schemas.microsoft.com/office/drawing/2014/main" val="1769370599"/>
                    </a:ext>
                  </a:extLst>
                </a:gridCol>
                <a:gridCol w="1840322">
                  <a:extLst>
                    <a:ext uri="{9D8B030D-6E8A-4147-A177-3AD203B41FA5}">
                      <a16:colId xmlns:a16="http://schemas.microsoft.com/office/drawing/2014/main" val="4017349399"/>
                    </a:ext>
                  </a:extLst>
                </a:gridCol>
                <a:gridCol w="1840322">
                  <a:extLst>
                    <a:ext uri="{9D8B030D-6E8A-4147-A177-3AD203B41FA5}">
                      <a16:colId xmlns:a16="http://schemas.microsoft.com/office/drawing/2014/main" val="493478204"/>
                    </a:ext>
                  </a:extLst>
                </a:gridCol>
              </a:tblGrid>
              <a:tr h="370117">
                <a:tc>
                  <a:txBody>
                    <a:bodyPr/>
                    <a:lstStyle/>
                    <a:p>
                      <a:pPr algn="ctr"/>
                      <a:r>
                        <a:rPr lang="sl-SI" dirty="0">
                          <a:latin typeface="Republika" panose="02000506040000020004" pitchFamily="2" charset="-18"/>
                        </a:rPr>
                        <a:t>Oznaka na skali </a:t>
                      </a:r>
                      <a:r>
                        <a:rPr lang="sl-SI" b="0" dirty="0">
                          <a:latin typeface="Republika" panose="02000506040000020004" pitchFamily="2" charset="-18"/>
                        </a:rPr>
                        <a:t>/%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>
                          <a:latin typeface="Republika" panose="02000506040000020004" pitchFamily="2" charset="-18"/>
                        </a:rPr>
                        <a:t>Prostornina </a:t>
                      </a:r>
                    </a:p>
                    <a:p>
                      <a:pPr algn="ctr"/>
                      <a:r>
                        <a:rPr lang="sl-SI" b="0" dirty="0">
                          <a:latin typeface="Republika" panose="02000506040000020004" pitchFamily="2" charset="-18"/>
                        </a:rPr>
                        <a:t>/</a:t>
                      </a:r>
                      <a:r>
                        <a:rPr lang="sl-SI" b="0" dirty="0" err="1">
                          <a:latin typeface="Republika" panose="02000506040000020004" pitchFamily="2" charset="-18"/>
                        </a:rPr>
                        <a:t>mL</a:t>
                      </a:r>
                      <a:endParaRPr lang="sl-SI" b="0" dirty="0">
                        <a:latin typeface="Republika" panose="02000506040000020004" pitchFamily="2" charset="-1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0" i="1" dirty="0">
                          <a:latin typeface="Republika" panose="02000506040000020004" pitchFamily="2" charset="-18"/>
                        </a:rPr>
                        <a:t>U</a:t>
                      </a:r>
                    </a:p>
                    <a:p>
                      <a:pPr algn="ctr"/>
                      <a:r>
                        <a:rPr lang="sl-SI" b="0" i="1" dirty="0">
                          <a:latin typeface="Republika" panose="02000506040000020004" pitchFamily="2" charset="-18"/>
                        </a:rPr>
                        <a:t> </a:t>
                      </a:r>
                      <a:r>
                        <a:rPr lang="sl-SI" b="0" i="0" dirty="0">
                          <a:latin typeface="Republika" panose="02000506040000020004" pitchFamily="2" charset="-18"/>
                        </a:rPr>
                        <a:t>/</a:t>
                      </a:r>
                      <a:r>
                        <a:rPr lang="sl-SI" b="0" i="0" dirty="0" err="1">
                          <a:latin typeface="Republika" panose="02000506040000020004" pitchFamily="2" charset="-18"/>
                        </a:rPr>
                        <a:t>mL</a:t>
                      </a:r>
                      <a:endParaRPr lang="sl-SI" b="0" i="0" dirty="0">
                        <a:latin typeface="Republika" panose="02000506040000020004" pitchFamily="2" charset="-1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6817350"/>
                  </a:ext>
                </a:extLst>
              </a:tr>
              <a:tr h="370117">
                <a:tc>
                  <a:txBody>
                    <a:bodyPr/>
                    <a:lstStyle/>
                    <a:p>
                      <a:pPr algn="ctr"/>
                      <a:r>
                        <a:rPr lang="sl-SI" dirty="0">
                          <a:latin typeface="Republika" panose="02000506040000020004" pitchFamily="2" charset="-18"/>
                        </a:rPr>
                        <a:t>-1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>
                          <a:latin typeface="Republika" panose="02000506040000020004" pitchFamily="2" charset="-18"/>
                        </a:rPr>
                        <a:t>98987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>
                          <a:latin typeface="Republika" panose="02000506040000020004" pitchFamily="2" charset="-18"/>
                        </a:rPr>
                        <a:t>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6102673"/>
                  </a:ext>
                </a:extLst>
              </a:tr>
              <a:tr h="370117">
                <a:tc>
                  <a:txBody>
                    <a:bodyPr/>
                    <a:lstStyle/>
                    <a:p>
                      <a:pPr algn="ctr"/>
                      <a:r>
                        <a:rPr lang="sl-SI" dirty="0">
                          <a:latin typeface="Republika" panose="02000506040000020004" pitchFamily="2" charset="-18"/>
                        </a:rPr>
                        <a:t>-0,5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>
                          <a:latin typeface="Republika" panose="02000506040000020004" pitchFamily="2" charset="-18"/>
                        </a:rPr>
                        <a:t>99487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>
                          <a:latin typeface="Republika" panose="02000506040000020004" pitchFamily="2" charset="-18"/>
                        </a:rPr>
                        <a:t>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7369788"/>
                  </a:ext>
                </a:extLst>
              </a:tr>
              <a:tr h="370117">
                <a:tc>
                  <a:txBody>
                    <a:bodyPr/>
                    <a:lstStyle/>
                    <a:p>
                      <a:pPr algn="ctr"/>
                      <a:r>
                        <a:rPr lang="sl-SI" dirty="0">
                          <a:latin typeface="Republika" panose="02000506040000020004" pitchFamily="2" charset="-18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>
                          <a:latin typeface="Republika" panose="02000506040000020004" pitchFamily="2" charset="-18"/>
                        </a:rPr>
                        <a:t>99987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>
                          <a:latin typeface="Republika" panose="02000506040000020004" pitchFamily="2" charset="-18"/>
                        </a:rPr>
                        <a:t>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8586022"/>
                  </a:ext>
                </a:extLst>
              </a:tr>
              <a:tr h="370117">
                <a:tc>
                  <a:txBody>
                    <a:bodyPr/>
                    <a:lstStyle/>
                    <a:p>
                      <a:pPr algn="ctr"/>
                      <a:r>
                        <a:rPr lang="sl-SI" dirty="0">
                          <a:latin typeface="Republika" panose="02000506040000020004" pitchFamily="2" charset="-18"/>
                        </a:rPr>
                        <a:t>0,5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>
                          <a:latin typeface="Republika" panose="02000506040000020004" pitchFamily="2" charset="-18"/>
                        </a:rPr>
                        <a:t>100487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>
                          <a:latin typeface="Republika" panose="02000506040000020004" pitchFamily="2" charset="-18"/>
                        </a:rPr>
                        <a:t>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7194955"/>
                  </a:ext>
                </a:extLst>
              </a:tr>
              <a:tr h="370117">
                <a:tc>
                  <a:txBody>
                    <a:bodyPr/>
                    <a:lstStyle/>
                    <a:p>
                      <a:pPr algn="ctr"/>
                      <a:r>
                        <a:rPr lang="sl-SI" dirty="0">
                          <a:latin typeface="Republika" panose="02000506040000020004" pitchFamily="2" charset="-18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>
                          <a:latin typeface="Republika" panose="02000506040000020004" pitchFamily="2" charset="-18"/>
                        </a:rPr>
                        <a:t>100987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>
                          <a:latin typeface="Republika" panose="02000506040000020004" pitchFamily="2" charset="-18"/>
                        </a:rPr>
                        <a:t>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0350497"/>
                  </a:ext>
                </a:extLst>
              </a:tr>
            </a:tbl>
          </a:graphicData>
        </a:graphic>
      </p:graphicFrame>
      <p:sp>
        <p:nvSpPr>
          <p:cNvPr id="8" name="PoljeZBesedilom 7">
            <a:extLst>
              <a:ext uri="{FF2B5EF4-FFF2-40B4-BE49-F238E27FC236}">
                <a16:creationId xmlns:a16="http://schemas.microsoft.com/office/drawing/2014/main" id="{CAFFDC58-2037-DDE4-50A2-EC367A2C586B}"/>
              </a:ext>
            </a:extLst>
          </p:cNvPr>
          <p:cNvSpPr txBox="1"/>
          <p:nvPr/>
        </p:nvSpPr>
        <p:spPr>
          <a:xfrm>
            <a:off x="271654" y="2745246"/>
            <a:ext cx="59878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1B495A"/>
                </a:solidFill>
                <a:latin typeface="Republika" panose="02000506040000020004" pitchFamily="2" charset="-18"/>
              </a:rPr>
              <a:t>Rezultat:</a:t>
            </a:r>
          </a:p>
        </p:txBody>
      </p:sp>
    </p:spTree>
    <p:extLst>
      <p:ext uri="{BB962C8B-B14F-4D97-AF65-F5344CB8AC3E}">
        <p14:creationId xmlns:p14="http://schemas.microsoft.com/office/powerpoint/2010/main" val="42899649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45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53" presetClass="entr" presetSubtype="16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1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25F9B3D-54E8-E317-B18C-73B0276A3E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ela 6">
            <a:extLst>
              <a:ext uri="{FF2B5EF4-FFF2-40B4-BE49-F238E27FC236}">
                <a16:creationId xmlns:a16="http://schemas.microsoft.com/office/drawing/2014/main" id="{7B437D71-C3F4-250A-F496-D3A8FF20BE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7834152"/>
              </p:ext>
            </p:extLst>
          </p:nvPr>
        </p:nvGraphicFramePr>
        <p:xfrm>
          <a:off x="796755" y="1071196"/>
          <a:ext cx="6860880" cy="24906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5220">
                  <a:extLst>
                    <a:ext uri="{9D8B030D-6E8A-4147-A177-3AD203B41FA5}">
                      <a16:colId xmlns:a16="http://schemas.microsoft.com/office/drawing/2014/main" val="1769370599"/>
                    </a:ext>
                  </a:extLst>
                </a:gridCol>
                <a:gridCol w="1715220">
                  <a:extLst>
                    <a:ext uri="{9D8B030D-6E8A-4147-A177-3AD203B41FA5}">
                      <a16:colId xmlns:a16="http://schemas.microsoft.com/office/drawing/2014/main" val="4017349399"/>
                    </a:ext>
                  </a:extLst>
                </a:gridCol>
                <a:gridCol w="1715220">
                  <a:extLst>
                    <a:ext uri="{9D8B030D-6E8A-4147-A177-3AD203B41FA5}">
                      <a16:colId xmlns:a16="http://schemas.microsoft.com/office/drawing/2014/main" val="493478204"/>
                    </a:ext>
                  </a:extLst>
                </a:gridCol>
                <a:gridCol w="1715220">
                  <a:extLst>
                    <a:ext uri="{9D8B030D-6E8A-4147-A177-3AD203B41FA5}">
                      <a16:colId xmlns:a16="http://schemas.microsoft.com/office/drawing/2014/main" val="1935890295"/>
                    </a:ext>
                  </a:extLst>
                </a:gridCol>
              </a:tblGrid>
              <a:tr h="370117">
                <a:tc>
                  <a:txBody>
                    <a:bodyPr/>
                    <a:lstStyle/>
                    <a:p>
                      <a:pPr algn="ctr"/>
                      <a:r>
                        <a:rPr lang="sl-SI" dirty="0">
                          <a:latin typeface="Republika" panose="02000506040000020004" pitchFamily="2" charset="-18"/>
                        </a:rPr>
                        <a:t>Oznaka na skali </a:t>
                      </a:r>
                      <a:r>
                        <a:rPr lang="sl-SI" b="0" dirty="0">
                          <a:latin typeface="Republika" panose="02000506040000020004" pitchFamily="2" charset="-18"/>
                        </a:rPr>
                        <a:t>/%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>
                          <a:latin typeface="Republika" panose="02000506040000020004" pitchFamily="2" charset="-18"/>
                        </a:rPr>
                        <a:t>Prostornina </a:t>
                      </a:r>
                    </a:p>
                    <a:p>
                      <a:pPr algn="ctr"/>
                      <a:r>
                        <a:rPr lang="sl-SI" b="0" dirty="0">
                          <a:latin typeface="Republika" panose="02000506040000020004" pitchFamily="2" charset="-18"/>
                        </a:rPr>
                        <a:t>/</a:t>
                      </a:r>
                      <a:r>
                        <a:rPr lang="sl-SI" b="0" dirty="0" err="1">
                          <a:latin typeface="Republika" panose="02000506040000020004" pitchFamily="2" charset="-18"/>
                        </a:rPr>
                        <a:t>mL</a:t>
                      </a:r>
                      <a:endParaRPr lang="sl-SI" b="0" dirty="0">
                        <a:latin typeface="Republika" panose="02000506040000020004" pitchFamily="2" charset="-1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i="0" dirty="0">
                          <a:latin typeface="Republika" panose="02000506040000020004" pitchFamily="2" charset="-18"/>
                        </a:rPr>
                        <a:t>Pogrešek</a:t>
                      </a:r>
                      <a:r>
                        <a:rPr lang="sl-SI" b="0" i="1" dirty="0">
                          <a:latin typeface="Republika" panose="02000506040000020004" pitchFamily="2" charset="-18"/>
                        </a:rPr>
                        <a:t> </a:t>
                      </a:r>
                    </a:p>
                    <a:p>
                      <a:pPr algn="ctr"/>
                      <a:r>
                        <a:rPr lang="sl-SI" b="0" i="0" dirty="0">
                          <a:latin typeface="Republika" panose="02000506040000020004" pitchFamily="2" charset="-18"/>
                        </a:rPr>
                        <a:t>/</a:t>
                      </a:r>
                      <a:r>
                        <a:rPr lang="sl-SI" b="0" i="0" dirty="0" err="1">
                          <a:latin typeface="Republika" panose="02000506040000020004" pitchFamily="2" charset="-18"/>
                        </a:rPr>
                        <a:t>mL</a:t>
                      </a:r>
                      <a:endParaRPr lang="sl-SI" b="0" i="0" dirty="0">
                        <a:latin typeface="Republika" panose="02000506040000020004" pitchFamily="2" charset="-1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0" i="1" dirty="0">
                          <a:latin typeface="Republika" panose="02000506040000020004" pitchFamily="2" charset="-18"/>
                        </a:rPr>
                        <a:t>U </a:t>
                      </a:r>
                    </a:p>
                    <a:p>
                      <a:pPr algn="ctr"/>
                      <a:r>
                        <a:rPr lang="sl-SI" b="0" i="0" dirty="0">
                          <a:latin typeface="Republika" panose="02000506040000020004" pitchFamily="2" charset="-18"/>
                        </a:rPr>
                        <a:t>/</a:t>
                      </a:r>
                      <a:r>
                        <a:rPr lang="sl-SI" b="0" i="0" dirty="0" err="1">
                          <a:latin typeface="Republika" panose="02000506040000020004" pitchFamily="2" charset="-18"/>
                        </a:rPr>
                        <a:t>mL</a:t>
                      </a:r>
                      <a:endParaRPr lang="sl-SI" b="0" i="0" dirty="0">
                        <a:latin typeface="Republika" panose="02000506040000020004" pitchFamily="2" charset="-1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6817350"/>
                  </a:ext>
                </a:extLst>
              </a:tr>
              <a:tr h="370117">
                <a:tc>
                  <a:txBody>
                    <a:bodyPr/>
                    <a:lstStyle/>
                    <a:p>
                      <a:pPr algn="ctr"/>
                      <a:r>
                        <a:rPr lang="sl-SI" dirty="0">
                          <a:latin typeface="Republika" panose="02000506040000020004" pitchFamily="2" charset="-18"/>
                        </a:rPr>
                        <a:t>-1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>
                          <a:latin typeface="Republika" panose="02000506040000020004" pitchFamily="2" charset="-18"/>
                        </a:rPr>
                        <a:t>98987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>
                          <a:latin typeface="Republika" panose="02000506040000020004" pitchFamily="2" charset="-18"/>
                        </a:rPr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>
                          <a:latin typeface="Republika" panose="02000506040000020004" pitchFamily="2" charset="-18"/>
                        </a:rPr>
                        <a:t>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6102673"/>
                  </a:ext>
                </a:extLst>
              </a:tr>
              <a:tr h="370117">
                <a:tc>
                  <a:txBody>
                    <a:bodyPr/>
                    <a:lstStyle/>
                    <a:p>
                      <a:pPr algn="ctr"/>
                      <a:r>
                        <a:rPr lang="sl-SI" dirty="0">
                          <a:latin typeface="Republika" panose="02000506040000020004" pitchFamily="2" charset="-18"/>
                        </a:rPr>
                        <a:t>-0,5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>
                          <a:latin typeface="Republika" panose="02000506040000020004" pitchFamily="2" charset="-18"/>
                        </a:rPr>
                        <a:t>99487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>
                          <a:latin typeface="Republika" panose="02000506040000020004" pitchFamily="2" charset="-18"/>
                        </a:rPr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>
                          <a:latin typeface="Republika" panose="02000506040000020004" pitchFamily="2" charset="-18"/>
                        </a:rPr>
                        <a:t>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7369788"/>
                  </a:ext>
                </a:extLst>
              </a:tr>
              <a:tr h="370117">
                <a:tc>
                  <a:txBody>
                    <a:bodyPr/>
                    <a:lstStyle/>
                    <a:p>
                      <a:pPr algn="ctr"/>
                      <a:r>
                        <a:rPr lang="sl-SI" dirty="0">
                          <a:latin typeface="Republika" panose="02000506040000020004" pitchFamily="2" charset="-18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>
                          <a:latin typeface="Republika" panose="02000506040000020004" pitchFamily="2" charset="-18"/>
                        </a:rPr>
                        <a:t>99987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>
                          <a:latin typeface="Republika" panose="02000506040000020004" pitchFamily="2" charset="-18"/>
                        </a:rPr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>
                          <a:latin typeface="Republika" panose="02000506040000020004" pitchFamily="2" charset="-18"/>
                        </a:rPr>
                        <a:t>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8586022"/>
                  </a:ext>
                </a:extLst>
              </a:tr>
              <a:tr h="370117">
                <a:tc>
                  <a:txBody>
                    <a:bodyPr/>
                    <a:lstStyle/>
                    <a:p>
                      <a:pPr algn="ctr"/>
                      <a:r>
                        <a:rPr lang="sl-SI" dirty="0">
                          <a:latin typeface="Republika" panose="02000506040000020004" pitchFamily="2" charset="-18"/>
                        </a:rPr>
                        <a:t>0,5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>
                          <a:latin typeface="Republika" panose="02000506040000020004" pitchFamily="2" charset="-18"/>
                        </a:rPr>
                        <a:t>100487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>
                          <a:latin typeface="Republika" panose="02000506040000020004" pitchFamily="2" charset="-18"/>
                        </a:rPr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>
                          <a:latin typeface="Republika" panose="02000506040000020004" pitchFamily="2" charset="-18"/>
                        </a:rPr>
                        <a:t>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7194955"/>
                  </a:ext>
                </a:extLst>
              </a:tr>
              <a:tr h="370117">
                <a:tc>
                  <a:txBody>
                    <a:bodyPr/>
                    <a:lstStyle/>
                    <a:p>
                      <a:pPr algn="ctr"/>
                      <a:r>
                        <a:rPr lang="sl-SI" dirty="0">
                          <a:latin typeface="Republika" panose="02000506040000020004" pitchFamily="2" charset="-18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>
                          <a:latin typeface="Republika" panose="02000506040000020004" pitchFamily="2" charset="-18"/>
                        </a:rPr>
                        <a:t>100987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>
                          <a:latin typeface="Republika" panose="02000506040000020004" pitchFamily="2" charset="-18"/>
                        </a:rPr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>
                          <a:latin typeface="Republika" panose="02000506040000020004" pitchFamily="2" charset="-18"/>
                        </a:rPr>
                        <a:t>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0350497"/>
                  </a:ext>
                </a:extLst>
              </a:tr>
            </a:tbl>
          </a:graphicData>
        </a:graphic>
      </p:graphicFrame>
      <p:sp>
        <p:nvSpPr>
          <p:cNvPr id="8" name="PoljeZBesedilom 7">
            <a:extLst>
              <a:ext uri="{FF2B5EF4-FFF2-40B4-BE49-F238E27FC236}">
                <a16:creationId xmlns:a16="http://schemas.microsoft.com/office/drawing/2014/main" id="{3FB02A17-A8BE-C8B9-4B5E-722049DC9201}"/>
              </a:ext>
            </a:extLst>
          </p:cNvPr>
          <p:cNvSpPr txBox="1"/>
          <p:nvPr/>
        </p:nvSpPr>
        <p:spPr>
          <a:xfrm>
            <a:off x="796755" y="294325"/>
            <a:ext cx="59878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1B495A"/>
                </a:solidFill>
                <a:latin typeface="Republika" panose="02000506040000020004" pitchFamily="2" charset="-18"/>
              </a:rPr>
              <a:t>Rezultat:</a:t>
            </a:r>
          </a:p>
        </p:txBody>
      </p:sp>
      <p:sp>
        <p:nvSpPr>
          <p:cNvPr id="10" name="PoljeZBesedilom 9">
            <a:extLst>
              <a:ext uri="{FF2B5EF4-FFF2-40B4-BE49-F238E27FC236}">
                <a16:creationId xmlns:a16="http://schemas.microsoft.com/office/drawing/2014/main" id="{F7BD6597-D465-C442-FA9B-2619DDD20B05}"/>
              </a:ext>
            </a:extLst>
          </p:cNvPr>
          <p:cNvSpPr txBox="1"/>
          <p:nvPr/>
        </p:nvSpPr>
        <p:spPr>
          <a:xfrm>
            <a:off x="796755" y="3815513"/>
            <a:ext cx="1059250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1B495A"/>
                </a:solidFill>
                <a:latin typeface="Republika" panose="02000506040000020004" pitchFamily="2" charset="-18"/>
              </a:rPr>
              <a:t>Pogrešek je po celotni skali enakomeren: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l-SI" sz="2800" dirty="0">
                <a:solidFill>
                  <a:srgbClr val="1B495A"/>
                </a:solidFill>
                <a:latin typeface="Republika" panose="02000506040000020004" pitchFamily="2" charset="-18"/>
              </a:rPr>
              <a:t>Ukrepi pri uporabi etalonske posode niso potrebni.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l-SI" sz="2800" dirty="0">
                <a:solidFill>
                  <a:srgbClr val="1B495A"/>
                </a:solidFill>
                <a:latin typeface="Republika" panose="02000506040000020004" pitchFamily="2" charset="-18"/>
              </a:rPr>
              <a:t>Spremembe pri analizi merilne negotovosti niso potrebne.</a:t>
            </a:r>
          </a:p>
        </p:txBody>
      </p:sp>
    </p:spTree>
    <p:extLst>
      <p:ext uri="{BB962C8B-B14F-4D97-AF65-F5344CB8AC3E}">
        <p14:creationId xmlns:p14="http://schemas.microsoft.com/office/powerpoint/2010/main" val="4411616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BEC9195-BFBD-DA9B-C567-7699C4C88B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oljeZBesedilom 7">
            <a:extLst>
              <a:ext uri="{FF2B5EF4-FFF2-40B4-BE49-F238E27FC236}">
                <a16:creationId xmlns:a16="http://schemas.microsoft.com/office/drawing/2014/main" id="{A6EC9C24-74E6-9448-D92B-F0AC6726186C}"/>
              </a:ext>
            </a:extLst>
          </p:cNvPr>
          <p:cNvSpPr txBox="1"/>
          <p:nvPr/>
        </p:nvSpPr>
        <p:spPr>
          <a:xfrm>
            <a:off x="796755" y="294325"/>
            <a:ext cx="59878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1B495A"/>
                </a:solidFill>
                <a:latin typeface="Republika" panose="02000506040000020004" pitchFamily="2" charset="-18"/>
              </a:rPr>
              <a:t>Rezultat:</a:t>
            </a:r>
          </a:p>
        </p:txBody>
      </p:sp>
      <p:sp>
        <p:nvSpPr>
          <p:cNvPr id="10" name="PoljeZBesedilom 9">
            <a:extLst>
              <a:ext uri="{FF2B5EF4-FFF2-40B4-BE49-F238E27FC236}">
                <a16:creationId xmlns:a16="http://schemas.microsoft.com/office/drawing/2014/main" id="{CB3A6023-98F2-B917-BAE6-DD5615EF5AAA}"/>
              </a:ext>
            </a:extLst>
          </p:cNvPr>
          <p:cNvSpPr txBox="1"/>
          <p:nvPr/>
        </p:nvSpPr>
        <p:spPr>
          <a:xfrm>
            <a:off x="796755" y="3815513"/>
            <a:ext cx="1059250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1B495A"/>
                </a:solidFill>
                <a:latin typeface="Republika" panose="02000506040000020004" pitchFamily="2" charset="-18"/>
              </a:rPr>
              <a:t>Pogrešek je po celotni skali </a:t>
            </a:r>
            <a:r>
              <a:rPr lang="sl-SI" sz="2800" b="1" dirty="0">
                <a:solidFill>
                  <a:srgbClr val="1B495A"/>
                </a:solidFill>
                <a:latin typeface="Republika" panose="02000506040000020004" pitchFamily="2" charset="-18"/>
              </a:rPr>
              <a:t>neenakomeren</a:t>
            </a:r>
            <a:r>
              <a:rPr lang="sl-SI" sz="2800" dirty="0">
                <a:solidFill>
                  <a:srgbClr val="1B495A"/>
                </a:solidFill>
                <a:latin typeface="Republika" panose="02000506040000020004" pitchFamily="2" charset="-18"/>
              </a:rPr>
              <a:t> (razdalja med razdelki je manjša kot bi morala biti):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l-SI" sz="2800" dirty="0">
                <a:solidFill>
                  <a:srgbClr val="1B495A"/>
                </a:solidFill>
                <a:latin typeface="Republika" panose="02000506040000020004" pitchFamily="2" charset="-18"/>
              </a:rPr>
              <a:t>Če se uporabijo direktni odčitki s skale, rezultati kontrole ne bodo v škodo končne stranke.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l-SI" sz="2800" dirty="0">
                <a:solidFill>
                  <a:srgbClr val="1B495A"/>
                </a:solidFill>
                <a:latin typeface="Republika" panose="02000506040000020004" pitchFamily="2" charset="-18"/>
              </a:rPr>
              <a:t>Spremembe pri analizi merilne negotovosti so glede obvladovanja pogreškov priporočene.</a:t>
            </a:r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2619893D-250E-350E-7B68-709897741A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8459357"/>
              </p:ext>
            </p:extLst>
          </p:nvPr>
        </p:nvGraphicFramePr>
        <p:xfrm>
          <a:off x="796755" y="1071196"/>
          <a:ext cx="6860880" cy="24906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5220">
                  <a:extLst>
                    <a:ext uri="{9D8B030D-6E8A-4147-A177-3AD203B41FA5}">
                      <a16:colId xmlns:a16="http://schemas.microsoft.com/office/drawing/2014/main" val="1769370599"/>
                    </a:ext>
                  </a:extLst>
                </a:gridCol>
                <a:gridCol w="1715220">
                  <a:extLst>
                    <a:ext uri="{9D8B030D-6E8A-4147-A177-3AD203B41FA5}">
                      <a16:colId xmlns:a16="http://schemas.microsoft.com/office/drawing/2014/main" val="4017349399"/>
                    </a:ext>
                  </a:extLst>
                </a:gridCol>
                <a:gridCol w="1715220">
                  <a:extLst>
                    <a:ext uri="{9D8B030D-6E8A-4147-A177-3AD203B41FA5}">
                      <a16:colId xmlns:a16="http://schemas.microsoft.com/office/drawing/2014/main" val="493478204"/>
                    </a:ext>
                  </a:extLst>
                </a:gridCol>
                <a:gridCol w="1715220">
                  <a:extLst>
                    <a:ext uri="{9D8B030D-6E8A-4147-A177-3AD203B41FA5}">
                      <a16:colId xmlns:a16="http://schemas.microsoft.com/office/drawing/2014/main" val="1935890295"/>
                    </a:ext>
                  </a:extLst>
                </a:gridCol>
              </a:tblGrid>
              <a:tr h="370117">
                <a:tc>
                  <a:txBody>
                    <a:bodyPr/>
                    <a:lstStyle/>
                    <a:p>
                      <a:pPr algn="ctr"/>
                      <a:r>
                        <a:rPr lang="sl-SI" dirty="0">
                          <a:latin typeface="Republika" panose="02000506040000020004" pitchFamily="2" charset="-18"/>
                        </a:rPr>
                        <a:t>Oznaka na skali </a:t>
                      </a:r>
                      <a:r>
                        <a:rPr lang="sl-SI" b="0" dirty="0">
                          <a:latin typeface="Republika" panose="02000506040000020004" pitchFamily="2" charset="-18"/>
                        </a:rPr>
                        <a:t>/%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>
                          <a:latin typeface="Republika" panose="02000506040000020004" pitchFamily="2" charset="-18"/>
                        </a:rPr>
                        <a:t>Prostornina </a:t>
                      </a:r>
                    </a:p>
                    <a:p>
                      <a:pPr algn="ctr"/>
                      <a:r>
                        <a:rPr lang="sl-SI" b="0" dirty="0">
                          <a:latin typeface="Republika" panose="02000506040000020004" pitchFamily="2" charset="-18"/>
                        </a:rPr>
                        <a:t>/</a:t>
                      </a:r>
                      <a:r>
                        <a:rPr lang="sl-SI" b="0" dirty="0" err="1">
                          <a:latin typeface="Republika" panose="02000506040000020004" pitchFamily="2" charset="-18"/>
                        </a:rPr>
                        <a:t>mL</a:t>
                      </a:r>
                      <a:endParaRPr lang="sl-SI" b="0" dirty="0">
                        <a:latin typeface="Republika" panose="02000506040000020004" pitchFamily="2" charset="-1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i="0" dirty="0">
                          <a:latin typeface="Republika" panose="02000506040000020004" pitchFamily="2" charset="-18"/>
                        </a:rPr>
                        <a:t>Pogrešek</a:t>
                      </a:r>
                      <a:r>
                        <a:rPr lang="sl-SI" b="0" i="1" dirty="0">
                          <a:latin typeface="Republika" panose="02000506040000020004" pitchFamily="2" charset="-18"/>
                        </a:rPr>
                        <a:t> </a:t>
                      </a:r>
                    </a:p>
                    <a:p>
                      <a:pPr algn="ctr"/>
                      <a:r>
                        <a:rPr lang="sl-SI" b="0" i="0" dirty="0">
                          <a:latin typeface="Republika" panose="02000506040000020004" pitchFamily="2" charset="-18"/>
                        </a:rPr>
                        <a:t>/</a:t>
                      </a:r>
                      <a:r>
                        <a:rPr lang="sl-SI" b="0" i="0" dirty="0" err="1">
                          <a:latin typeface="Republika" panose="02000506040000020004" pitchFamily="2" charset="-18"/>
                        </a:rPr>
                        <a:t>mL</a:t>
                      </a:r>
                      <a:endParaRPr lang="sl-SI" b="0" i="0" dirty="0">
                        <a:latin typeface="Republika" panose="02000506040000020004" pitchFamily="2" charset="-1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0" i="1" dirty="0">
                          <a:latin typeface="Republika" panose="02000506040000020004" pitchFamily="2" charset="-18"/>
                        </a:rPr>
                        <a:t>U </a:t>
                      </a:r>
                    </a:p>
                    <a:p>
                      <a:pPr algn="ctr"/>
                      <a:r>
                        <a:rPr lang="sl-SI" b="0" i="0" dirty="0">
                          <a:latin typeface="Republika" panose="02000506040000020004" pitchFamily="2" charset="-18"/>
                        </a:rPr>
                        <a:t>/</a:t>
                      </a:r>
                      <a:r>
                        <a:rPr lang="sl-SI" b="0" i="0" dirty="0" err="1">
                          <a:latin typeface="Republika" panose="02000506040000020004" pitchFamily="2" charset="-18"/>
                        </a:rPr>
                        <a:t>mL</a:t>
                      </a:r>
                      <a:endParaRPr lang="sl-SI" b="0" i="0" dirty="0">
                        <a:latin typeface="Republika" panose="02000506040000020004" pitchFamily="2" charset="-1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6817350"/>
                  </a:ext>
                </a:extLst>
              </a:tr>
              <a:tr h="370117">
                <a:tc>
                  <a:txBody>
                    <a:bodyPr/>
                    <a:lstStyle/>
                    <a:p>
                      <a:pPr algn="ctr"/>
                      <a:r>
                        <a:rPr lang="sl-SI" dirty="0">
                          <a:latin typeface="Republika" panose="02000506040000020004" pitchFamily="2" charset="-18"/>
                        </a:rPr>
                        <a:t>-0,5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>
                          <a:latin typeface="Republika" panose="02000506040000020004" pitchFamily="2" charset="-18"/>
                        </a:rPr>
                        <a:t>99521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>
                          <a:latin typeface="Republika" panose="02000506040000020004" pitchFamily="2" charset="-18"/>
                        </a:rPr>
                        <a:t>-21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>
                          <a:latin typeface="Republika" panose="02000506040000020004" pitchFamily="2" charset="-18"/>
                        </a:rPr>
                        <a:t>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6102673"/>
                  </a:ext>
                </a:extLst>
              </a:tr>
              <a:tr h="370117">
                <a:tc>
                  <a:txBody>
                    <a:bodyPr/>
                    <a:lstStyle/>
                    <a:p>
                      <a:pPr algn="ctr"/>
                      <a:r>
                        <a:rPr lang="sl-SI" dirty="0">
                          <a:latin typeface="Republika" panose="02000506040000020004" pitchFamily="2" charset="-18"/>
                        </a:rPr>
                        <a:t>-0,3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>
                          <a:latin typeface="Republika" panose="02000506040000020004" pitchFamily="2" charset="-18"/>
                        </a:rPr>
                        <a:t>99716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>
                          <a:latin typeface="Republika" panose="02000506040000020004" pitchFamily="2" charset="-18"/>
                        </a:rPr>
                        <a:t>-16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>
                          <a:latin typeface="Republika" panose="02000506040000020004" pitchFamily="2" charset="-18"/>
                        </a:rPr>
                        <a:t>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7369788"/>
                  </a:ext>
                </a:extLst>
              </a:tr>
              <a:tr h="370117">
                <a:tc>
                  <a:txBody>
                    <a:bodyPr/>
                    <a:lstStyle/>
                    <a:p>
                      <a:pPr algn="ctr"/>
                      <a:r>
                        <a:rPr lang="sl-SI" dirty="0">
                          <a:latin typeface="Republika" panose="02000506040000020004" pitchFamily="2" charset="-18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>
                          <a:latin typeface="Republika" panose="02000506040000020004" pitchFamily="2" charset="-18"/>
                        </a:rPr>
                        <a:t>100007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>
                          <a:latin typeface="Republika" panose="02000506040000020004" pitchFamily="2" charset="-18"/>
                        </a:rPr>
                        <a:t>-7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>
                          <a:latin typeface="Republika" panose="02000506040000020004" pitchFamily="2" charset="-18"/>
                        </a:rPr>
                        <a:t>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8586022"/>
                  </a:ext>
                </a:extLst>
              </a:tr>
              <a:tr h="370117">
                <a:tc>
                  <a:txBody>
                    <a:bodyPr/>
                    <a:lstStyle/>
                    <a:p>
                      <a:pPr algn="ctr"/>
                      <a:r>
                        <a:rPr lang="sl-SI" dirty="0">
                          <a:latin typeface="Republika" panose="02000506040000020004" pitchFamily="2" charset="-18"/>
                        </a:rPr>
                        <a:t>0,3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>
                          <a:latin typeface="Republika" panose="02000506040000020004" pitchFamily="2" charset="-18"/>
                        </a:rPr>
                        <a:t>100299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>
                          <a:latin typeface="Republika" panose="02000506040000020004" pitchFamily="2" charset="-18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>
                          <a:latin typeface="Republika" panose="02000506040000020004" pitchFamily="2" charset="-18"/>
                        </a:rPr>
                        <a:t>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7194955"/>
                  </a:ext>
                </a:extLst>
              </a:tr>
              <a:tr h="370117">
                <a:tc>
                  <a:txBody>
                    <a:bodyPr/>
                    <a:lstStyle/>
                    <a:p>
                      <a:pPr algn="ctr"/>
                      <a:r>
                        <a:rPr lang="sl-SI" dirty="0">
                          <a:latin typeface="Republika" panose="02000506040000020004" pitchFamily="2" charset="-18"/>
                        </a:rPr>
                        <a:t>0,5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>
                          <a:latin typeface="Republika" panose="02000506040000020004" pitchFamily="2" charset="-18"/>
                        </a:rPr>
                        <a:t>100494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>
                          <a:latin typeface="Republika" panose="02000506040000020004" pitchFamily="2" charset="-18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>
                          <a:latin typeface="Republika" panose="02000506040000020004" pitchFamily="2" charset="-18"/>
                        </a:rPr>
                        <a:t>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03504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718890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B78CA6D-3A2F-85CD-A7C6-6BA87BA748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oljeZBesedilom 7">
            <a:extLst>
              <a:ext uri="{FF2B5EF4-FFF2-40B4-BE49-F238E27FC236}">
                <a16:creationId xmlns:a16="http://schemas.microsoft.com/office/drawing/2014/main" id="{7F8A50A0-72A8-68D6-ACCD-694D13F8F97F}"/>
              </a:ext>
            </a:extLst>
          </p:cNvPr>
          <p:cNvSpPr txBox="1"/>
          <p:nvPr/>
        </p:nvSpPr>
        <p:spPr>
          <a:xfrm>
            <a:off x="796755" y="294325"/>
            <a:ext cx="59878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1B495A"/>
                </a:solidFill>
                <a:latin typeface="Republika" panose="02000506040000020004" pitchFamily="2" charset="-18"/>
              </a:rPr>
              <a:t>Rezultat:</a:t>
            </a:r>
          </a:p>
        </p:txBody>
      </p:sp>
      <p:sp>
        <p:nvSpPr>
          <p:cNvPr id="10" name="PoljeZBesedilom 9">
            <a:extLst>
              <a:ext uri="{FF2B5EF4-FFF2-40B4-BE49-F238E27FC236}">
                <a16:creationId xmlns:a16="http://schemas.microsoft.com/office/drawing/2014/main" id="{10DBF678-FF38-38C1-122F-54BA268A4AFC}"/>
              </a:ext>
            </a:extLst>
          </p:cNvPr>
          <p:cNvSpPr txBox="1"/>
          <p:nvPr/>
        </p:nvSpPr>
        <p:spPr>
          <a:xfrm>
            <a:off x="796755" y="3815513"/>
            <a:ext cx="1059250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1B495A"/>
                </a:solidFill>
                <a:latin typeface="Republika" panose="02000506040000020004" pitchFamily="2" charset="-18"/>
              </a:rPr>
              <a:t>Pogrešek je po celotni skali </a:t>
            </a:r>
            <a:r>
              <a:rPr lang="sl-SI" sz="2800" b="1" dirty="0">
                <a:solidFill>
                  <a:srgbClr val="1B495A"/>
                </a:solidFill>
                <a:latin typeface="Republika" panose="02000506040000020004" pitchFamily="2" charset="-18"/>
              </a:rPr>
              <a:t>neenakomeren</a:t>
            </a:r>
            <a:r>
              <a:rPr lang="sl-SI" sz="2800" dirty="0">
                <a:solidFill>
                  <a:srgbClr val="1B495A"/>
                </a:solidFill>
                <a:latin typeface="Republika" panose="02000506040000020004" pitchFamily="2" charset="-18"/>
              </a:rPr>
              <a:t> (razdalja med razdelki je </a:t>
            </a:r>
            <a:r>
              <a:rPr lang="sl-SI" sz="2800" b="1" dirty="0">
                <a:solidFill>
                  <a:srgbClr val="1B495A"/>
                </a:solidFill>
                <a:latin typeface="Republika" panose="02000506040000020004" pitchFamily="2" charset="-18"/>
              </a:rPr>
              <a:t>večja</a:t>
            </a:r>
            <a:r>
              <a:rPr lang="sl-SI" sz="2800" dirty="0">
                <a:solidFill>
                  <a:srgbClr val="1B495A"/>
                </a:solidFill>
                <a:latin typeface="Republika" panose="02000506040000020004" pitchFamily="2" charset="-18"/>
              </a:rPr>
              <a:t> kot bi morala biti):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l-SI" sz="2800" dirty="0">
                <a:solidFill>
                  <a:srgbClr val="1B495A"/>
                </a:solidFill>
                <a:latin typeface="Republika" panose="02000506040000020004" pitchFamily="2" charset="-18"/>
              </a:rPr>
              <a:t>Če se uporabijo direktni odčitki s skale, so rezultati lahko v škodo končne stranke.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l-SI" sz="2800" dirty="0">
                <a:solidFill>
                  <a:srgbClr val="1B495A"/>
                </a:solidFill>
                <a:latin typeface="Republika" panose="02000506040000020004" pitchFamily="2" charset="-18"/>
              </a:rPr>
              <a:t>Spremembe pri analizi merilne negotovosti so glede obvladovanja pogreškov potrebne.</a:t>
            </a:r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974D671E-BD61-C9AC-B863-E879B6BFCE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8329963"/>
              </p:ext>
            </p:extLst>
          </p:nvPr>
        </p:nvGraphicFramePr>
        <p:xfrm>
          <a:off x="796755" y="1071196"/>
          <a:ext cx="6860880" cy="24906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5220">
                  <a:extLst>
                    <a:ext uri="{9D8B030D-6E8A-4147-A177-3AD203B41FA5}">
                      <a16:colId xmlns:a16="http://schemas.microsoft.com/office/drawing/2014/main" val="1769370599"/>
                    </a:ext>
                  </a:extLst>
                </a:gridCol>
                <a:gridCol w="1715220">
                  <a:extLst>
                    <a:ext uri="{9D8B030D-6E8A-4147-A177-3AD203B41FA5}">
                      <a16:colId xmlns:a16="http://schemas.microsoft.com/office/drawing/2014/main" val="4017349399"/>
                    </a:ext>
                  </a:extLst>
                </a:gridCol>
                <a:gridCol w="1715220">
                  <a:extLst>
                    <a:ext uri="{9D8B030D-6E8A-4147-A177-3AD203B41FA5}">
                      <a16:colId xmlns:a16="http://schemas.microsoft.com/office/drawing/2014/main" val="493478204"/>
                    </a:ext>
                  </a:extLst>
                </a:gridCol>
                <a:gridCol w="1715220">
                  <a:extLst>
                    <a:ext uri="{9D8B030D-6E8A-4147-A177-3AD203B41FA5}">
                      <a16:colId xmlns:a16="http://schemas.microsoft.com/office/drawing/2014/main" val="1935890295"/>
                    </a:ext>
                  </a:extLst>
                </a:gridCol>
              </a:tblGrid>
              <a:tr h="370117">
                <a:tc>
                  <a:txBody>
                    <a:bodyPr/>
                    <a:lstStyle/>
                    <a:p>
                      <a:pPr algn="ctr"/>
                      <a:r>
                        <a:rPr lang="sl-SI" dirty="0">
                          <a:latin typeface="Republika" panose="02000506040000020004" pitchFamily="2" charset="-18"/>
                        </a:rPr>
                        <a:t>Oznaka na skali </a:t>
                      </a:r>
                      <a:r>
                        <a:rPr lang="sl-SI" b="0" dirty="0">
                          <a:latin typeface="Republika" panose="02000506040000020004" pitchFamily="2" charset="-18"/>
                        </a:rPr>
                        <a:t>/%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>
                          <a:latin typeface="Republika" panose="02000506040000020004" pitchFamily="2" charset="-18"/>
                        </a:rPr>
                        <a:t>Prostornina </a:t>
                      </a:r>
                    </a:p>
                    <a:p>
                      <a:pPr algn="ctr"/>
                      <a:r>
                        <a:rPr lang="sl-SI" b="0" dirty="0">
                          <a:latin typeface="Republika" panose="02000506040000020004" pitchFamily="2" charset="-18"/>
                        </a:rPr>
                        <a:t>/</a:t>
                      </a:r>
                      <a:r>
                        <a:rPr lang="sl-SI" b="0" dirty="0" err="1">
                          <a:latin typeface="Republika" panose="02000506040000020004" pitchFamily="2" charset="-18"/>
                        </a:rPr>
                        <a:t>mL</a:t>
                      </a:r>
                      <a:endParaRPr lang="sl-SI" b="0" dirty="0">
                        <a:latin typeface="Republika" panose="02000506040000020004" pitchFamily="2" charset="-1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i="0" dirty="0">
                          <a:latin typeface="Republika" panose="02000506040000020004" pitchFamily="2" charset="-18"/>
                        </a:rPr>
                        <a:t>Pogrešek</a:t>
                      </a:r>
                      <a:r>
                        <a:rPr lang="sl-SI" b="0" i="1" dirty="0">
                          <a:latin typeface="Republika" panose="02000506040000020004" pitchFamily="2" charset="-18"/>
                        </a:rPr>
                        <a:t> </a:t>
                      </a:r>
                    </a:p>
                    <a:p>
                      <a:pPr algn="ctr"/>
                      <a:r>
                        <a:rPr lang="sl-SI" b="0" i="0" dirty="0">
                          <a:latin typeface="Republika" panose="02000506040000020004" pitchFamily="2" charset="-18"/>
                        </a:rPr>
                        <a:t>/</a:t>
                      </a:r>
                      <a:r>
                        <a:rPr lang="sl-SI" b="0" i="0" dirty="0" err="1">
                          <a:latin typeface="Republika" panose="02000506040000020004" pitchFamily="2" charset="-18"/>
                        </a:rPr>
                        <a:t>mL</a:t>
                      </a:r>
                      <a:endParaRPr lang="sl-SI" b="0" i="0" dirty="0">
                        <a:latin typeface="Republika" panose="02000506040000020004" pitchFamily="2" charset="-1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0" i="1" dirty="0">
                          <a:latin typeface="Republika" panose="02000506040000020004" pitchFamily="2" charset="-18"/>
                        </a:rPr>
                        <a:t>U </a:t>
                      </a:r>
                    </a:p>
                    <a:p>
                      <a:pPr algn="ctr"/>
                      <a:r>
                        <a:rPr lang="sl-SI" b="0" i="0" dirty="0">
                          <a:latin typeface="Republika" panose="02000506040000020004" pitchFamily="2" charset="-18"/>
                        </a:rPr>
                        <a:t>/</a:t>
                      </a:r>
                      <a:r>
                        <a:rPr lang="sl-SI" b="0" i="0" dirty="0" err="1">
                          <a:latin typeface="Republika" panose="02000506040000020004" pitchFamily="2" charset="-18"/>
                        </a:rPr>
                        <a:t>mL</a:t>
                      </a:r>
                      <a:endParaRPr lang="sl-SI" b="0" i="0" dirty="0">
                        <a:latin typeface="Republika" panose="02000506040000020004" pitchFamily="2" charset="-1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6817350"/>
                  </a:ext>
                </a:extLst>
              </a:tr>
              <a:tr h="370117">
                <a:tc>
                  <a:txBody>
                    <a:bodyPr/>
                    <a:lstStyle/>
                    <a:p>
                      <a:pPr algn="ctr"/>
                      <a:r>
                        <a:rPr lang="sl-SI" dirty="0">
                          <a:latin typeface="Republika" panose="02000506040000020004" pitchFamily="2" charset="-18"/>
                        </a:rPr>
                        <a:t>-0,5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>
                          <a:latin typeface="Republika" panose="02000506040000020004" pitchFamily="2" charset="-18"/>
                        </a:rPr>
                        <a:t>99394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>
                          <a:latin typeface="Republika" panose="02000506040000020004" pitchFamily="2" charset="-18"/>
                        </a:rPr>
                        <a:t>106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>
                          <a:latin typeface="Republika" panose="02000506040000020004" pitchFamily="2" charset="-18"/>
                        </a:rPr>
                        <a:t>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6102673"/>
                  </a:ext>
                </a:extLst>
              </a:tr>
              <a:tr h="370117">
                <a:tc>
                  <a:txBody>
                    <a:bodyPr/>
                    <a:lstStyle/>
                    <a:p>
                      <a:pPr algn="ctr"/>
                      <a:r>
                        <a:rPr lang="sl-SI" dirty="0">
                          <a:latin typeface="Republika" panose="02000506040000020004" pitchFamily="2" charset="-18"/>
                        </a:rPr>
                        <a:t>-0,3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>
                          <a:latin typeface="Republika" panose="02000506040000020004" pitchFamily="2" charset="-18"/>
                        </a:rPr>
                        <a:t>99630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>
                          <a:latin typeface="Republika" panose="02000506040000020004" pitchFamily="2" charset="-18"/>
                        </a:rPr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>
                          <a:latin typeface="Republika" panose="02000506040000020004" pitchFamily="2" charset="-18"/>
                        </a:rPr>
                        <a:t>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7369788"/>
                  </a:ext>
                </a:extLst>
              </a:tr>
              <a:tr h="370117">
                <a:tc>
                  <a:txBody>
                    <a:bodyPr/>
                    <a:lstStyle/>
                    <a:p>
                      <a:pPr algn="ctr"/>
                      <a:r>
                        <a:rPr lang="sl-SI" dirty="0">
                          <a:latin typeface="Republika" panose="02000506040000020004" pitchFamily="2" charset="-18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>
                          <a:latin typeface="Republika" panose="02000506040000020004" pitchFamily="2" charset="-18"/>
                        </a:rPr>
                        <a:t>99984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>
                          <a:latin typeface="Republika" panose="02000506040000020004" pitchFamily="2" charset="-18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>
                          <a:latin typeface="Republika" panose="02000506040000020004" pitchFamily="2" charset="-18"/>
                        </a:rPr>
                        <a:t>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8586022"/>
                  </a:ext>
                </a:extLst>
              </a:tr>
              <a:tr h="370117">
                <a:tc>
                  <a:txBody>
                    <a:bodyPr/>
                    <a:lstStyle/>
                    <a:p>
                      <a:pPr algn="ctr"/>
                      <a:r>
                        <a:rPr lang="sl-SI" dirty="0">
                          <a:latin typeface="Republika" panose="02000506040000020004" pitchFamily="2" charset="-18"/>
                        </a:rPr>
                        <a:t>0,3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>
                          <a:latin typeface="Republika" panose="02000506040000020004" pitchFamily="2" charset="-18"/>
                        </a:rPr>
                        <a:t>100338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>
                          <a:latin typeface="Republika" panose="02000506040000020004" pitchFamily="2" charset="-18"/>
                        </a:rPr>
                        <a:t>-38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>
                          <a:latin typeface="Republika" panose="02000506040000020004" pitchFamily="2" charset="-18"/>
                        </a:rPr>
                        <a:t>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7194955"/>
                  </a:ext>
                </a:extLst>
              </a:tr>
              <a:tr h="370117">
                <a:tc>
                  <a:txBody>
                    <a:bodyPr/>
                    <a:lstStyle/>
                    <a:p>
                      <a:pPr algn="ctr"/>
                      <a:r>
                        <a:rPr lang="sl-SI" dirty="0">
                          <a:latin typeface="Republika" panose="02000506040000020004" pitchFamily="2" charset="-18"/>
                        </a:rPr>
                        <a:t>0,5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>
                          <a:latin typeface="Republika" panose="02000506040000020004" pitchFamily="2" charset="-18"/>
                        </a:rPr>
                        <a:t>100574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>
                          <a:latin typeface="Republika" panose="02000506040000020004" pitchFamily="2" charset="-18"/>
                        </a:rPr>
                        <a:t>-74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>
                          <a:latin typeface="Republika" panose="02000506040000020004" pitchFamily="2" charset="-18"/>
                        </a:rPr>
                        <a:t>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03504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517963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2AD2E63-65A5-B4CF-866B-71CD54F987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oljeZBesedilom 7">
            <a:extLst>
              <a:ext uri="{FF2B5EF4-FFF2-40B4-BE49-F238E27FC236}">
                <a16:creationId xmlns:a16="http://schemas.microsoft.com/office/drawing/2014/main" id="{8F01737C-8292-6798-CFD3-3B49CF94671C}"/>
              </a:ext>
            </a:extLst>
          </p:cNvPr>
          <p:cNvSpPr txBox="1"/>
          <p:nvPr/>
        </p:nvSpPr>
        <p:spPr>
          <a:xfrm>
            <a:off x="796755" y="833821"/>
            <a:ext cx="598786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1B495A"/>
                </a:solidFill>
                <a:latin typeface="Republika" panose="02000506040000020004" pitchFamily="2" charset="-18"/>
              </a:rPr>
              <a:t>Možne spremembe, če razdalja med razdelki na skali ni ustrezna:</a:t>
            </a:r>
          </a:p>
        </p:txBody>
      </p:sp>
      <p:sp>
        <p:nvSpPr>
          <p:cNvPr id="10" name="PoljeZBesedilom 9">
            <a:extLst>
              <a:ext uri="{FF2B5EF4-FFF2-40B4-BE49-F238E27FC236}">
                <a16:creationId xmlns:a16="http://schemas.microsoft.com/office/drawing/2014/main" id="{8295D59D-638A-C376-8A47-8A6E2518EA15}"/>
              </a:ext>
            </a:extLst>
          </p:cNvPr>
          <p:cNvSpPr txBox="1"/>
          <p:nvPr/>
        </p:nvSpPr>
        <p:spPr>
          <a:xfrm>
            <a:off x="796760" y="2069009"/>
            <a:ext cx="109910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sl-SI" sz="2800" dirty="0">
                <a:solidFill>
                  <a:srgbClr val="1B495A"/>
                </a:solidFill>
                <a:latin typeface="Republika" panose="02000506040000020004" pitchFamily="2" charset="-18"/>
              </a:rPr>
              <a:t>Zamenjava skale merila. </a:t>
            </a:r>
          </a:p>
        </p:txBody>
      </p:sp>
      <p:sp>
        <p:nvSpPr>
          <p:cNvPr id="3" name="PoljeZBesedilom 2">
            <a:extLst>
              <a:ext uri="{FF2B5EF4-FFF2-40B4-BE49-F238E27FC236}">
                <a16:creationId xmlns:a16="http://schemas.microsoft.com/office/drawing/2014/main" id="{25920CE4-C592-5DBB-BE13-D7D86C8AC5D3}"/>
              </a:ext>
            </a:extLst>
          </p:cNvPr>
          <p:cNvSpPr txBox="1"/>
          <p:nvPr/>
        </p:nvSpPr>
        <p:spPr>
          <a:xfrm>
            <a:off x="796755" y="3677611"/>
            <a:ext cx="109910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sl-SI" sz="2800" dirty="0">
                <a:solidFill>
                  <a:srgbClr val="1B495A"/>
                </a:solidFill>
                <a:latin typeface="Republika" panose="02000506040000020004" pitchFamily="2" charset="-18"/>
              </a:rPr>
              <a:t>Povečanje prispevka </a:t>
            </a:r>
            <a:r>
              <a:rPr lang="sl-SI" sz="2800" dirty="0" err="1">
                <a:solidFill>
                  <a:srgbClr val="1B495A"/>
                </a:solidFill>
                <a:latin typeface="Republika" panose="02000506040000020004" pitchFamily="2" charset="-18"/>
              </a:rPr>
              <a:t>nekorigiranega</a:t>
            </a:r>
            <a:r>
              <a:rPr lang="sl-SI" sz="2800" dirty="0">
                <a:solidFill>
                  <a:srgbClr val="1B495A"/>
                </a:solidFill>
                <a:latin typeface="Republika" panose="02000506040000020004" pitchFamily="2" charset="-18"/>
              </a:rPr>
              <a:t> pogreška k merilni negotovosti. </a:t>
            </a:r>
          </a:p>
        </p:txBody>
      </p:sp>
      <p:sp>
        <p:nvSpPr>
          <p:cNvPr id="4" name="PoljeZBesedilom 3">
            <a:extLst>
              <a:ext uri="{FF2B5EF4-FFF2-40B4-BE49-F238E27FC236}">
                <a16:creationId xmlns:a16="http://schemas.microsoft.com/office/drawing/2014/main" id="{59A3B875-199D-979D-4D5D-591AE1CE80DE}"/>
              </a:ext>
            </a:extLst>
          </p:cNvPr>
          <p:cNvSpPr txBox="1"/>
          <p:nvPr/>
        </p:nvSpPr>
        <p:spPr>
          <a:xfrm>
            <a:off x="796755" y="2873310"/>
            <a:ext cx="109910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sl-SI" sz="2800" dirty="0">
                <a:solidFill>
                  <a:srgbClr val="1B495A"/>
                </a:solidFill>
                <a:latin typeface="Republika" panose="02000506040000020004" pitchFamily="2" charset="-18"/>
              </a:rPr>
              <a:t>Sprememba mej sprejemljivosti odčitka. </a:t>
            </a:r>
          </a:p>
        </p:txBody>
      </p:sp>
      <p:sp>
        <p:nvSpPr>
          <p:cNvPr id="5" name="PoljeZBesedilom 4">
            <a:extLst>
              <a:ext uri="{FF2B5EF4-FFF2-40B4-BE49-F238E27FC236}">
                <a16:creationId xmlns:a16="http://schemas.microsoft.com/office/drawing/2014/main" id="{7A856233-00AD-E057-BA82-CC102CE0A216}"/>
              </a:ext>
            </a:extLst>
          </p:cNvPr>
          <p:cNvSpPr txBox="1"/>
          <p:nvPr/>
        </p:nvSpPr>
        <p:spPr>
          <a:xfrm>
            <a:off x="796755" y="4481912"/>
            <a:ext cx="109910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sl-SI" sz="2800" dirty="0">
                <a:solidFill>
                  <a:srgbClr val="1B495A"/>
                </a:solidFill>
                <a:latin typeface="Republika" panose="02000506040000020004" pitchFamily="2" charset="-18"/>
              </a:rPr>
              <a:t>Uvedba korekcije odčitka.</a:t>
            </a:r>
          </a:p>
        </p:txBody>
      </p:sp>
    </p:spTree>
    <p:extLst>
      <p:ext uri="{BB962C8B-B14F-4D97-AF65-F5344CB8AC3E}">
        <p14:creationId xmlns:p14="http://schemas.microsoft.com/office/powerpoint/2010/main" val="351152474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3" grpId="0"/>
      <p:bldP spid="4" grpId="0"/>
      <p:bldP spid="5" grpId="0"/>
    </p:bld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isarna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Override1.xml><?xml version="1.0" encoding="utf-8"?>
<a:themeOverride xmlns:a="http://schemas.openxmlformats.org/drawingml/2006/main">
  <a:clrScheme name="Pisarna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</a:themeOverride>
</file>

<file path=ppt/theme/themeOverride10.xml><?xml version="1.0" encoding="utf-8"?>
<a:themeOverride xmlns:a="http://schemas.openxmlformats.org/drawingml/2006/main">
  <a:clrScheme name="Pisarna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</a:themeOverride>
</file>

<file path=ppt/theme/themeOverride11.xml><?xml version="1.0" encoding="utf-8"?>
<a:themeOverride xmlns:a="http://schemas.openxmlformats.org/drawingml/2006/main">
  <a:clrScheme name="Pisarna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</a:themeOverride>
</file>

<file path=ppt/theme/themeOverride12.xml><?xml version="1.0" encoding="utf-8"?>
<a:themeOverride xmlns:a="http://schemas.openxmlformats.org/drawingml/2006/main">
  <a:clrScheme name="Pisarna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</a:themeOverride>
</file>

<file path=ppt/theme/themeOverride2.xml><?xml version="1.0" encoding="utf-8"?>
<a:themeOverride xmlns:a="http://schemas.openxmlformats.org/drawingml/2006/main">
  <a:clrScheme name="Pisarna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</a:themeOverride>
</file>

<file path=ppt/theme/themeOverride3.xml><?xml version="1.0" encoding="utf-8"?>
<a:themeOverride xmlns:a="http://schemas.openxmlformats.org/drawingml/2006/main">
  <a:clrScheme name="Pisarna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</a:themeOverride>
</file>

<file path=ppt/theme/themeOverride4.xml><?xml version="1.0" encoding="utf-8"?>
<a:themeOverride xmlns:a="http://schemas.openxmlformats.org/drawingml/2006/main">
  <a:clrScheme name="Pisarna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</a:themeOverride>
</file>

<file path=ppt/theme/themeOverride5.xml><?xml version="1.0" encoding="utf-8"?>
<a:themeOverride xmlns:a="http://schemas.openxmlformats.org/drawingml/2006/main">
  <a:clrScheme name="Pisarna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</a:themeOverride>
</file>

<file path=ppt/theme/themeOverride6.xml><?xml version="1.0" encoding="utf-8"?>
<a:themeOverride xmlns:a="http://schemas.openxmlformats.org/drawingml/2006/main">
  <a:clrScheme name="Pisarna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</a:themeOverride>
</file>

<file path=ppt/theme/themeOverride7.xml><?xml version="1.0" encoding="utf-8"?>
<a:themeOverride xmlns:a="http://schemas.openxmlformats.org/drawingml/2006/main">
  <a:clrScheme name="Pisarna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</a:themeOverride>
</file>

<file path=ppt/theme/themeOverride8.xml><?xml version="1.0" encoding="utf-8"?>
<a:themeOverride xmlns:a="http://schemas.openxmlformats.org/drawingml/2006/main">
  <a:clrScheme name="Pisarna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</a:themeOverride>
</file>

<file path=ppt/theme/themeOverride9.xml><?xml version="1.0" encoding="utf-8"?>
<a:themeOverride xmlns:a="http://schemas.openxmlformats.org/drawingml/2006/main">
  <a:clrScheme name="Pisarna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9034</TotalTime>
  <Words>515</Words>
  <Application>Microsoft Office PowerPoint</Application>
  <PresentationFormat>Širokozaslonsko</PresentationFormat>
  <Paragraphs>166</Paragraphs>
  <Slides>14</Slides>
  <Notes>0</Notes>
  <HiddenSlides>0</HiddenSlides>
  <MMClips>0</MMClips>
  <ScaleCrop>false</ScaleCrop>
  <HeadingPairs>
    <vt:vector size="8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Vdelani OLE strežniki</vt:lpstr>
      </vt:variant>
      <vt:variant>
        <vt:i4>1</vt:i4>
      </vt:variant>
      <vt:variant>
        <vt:lpstr>Naslovi diapozitivov</vt:lpstr>
      </vt:variant>
      <vt:variant>
        <vt:i4>14</vt:i4>
      </vt:variant>
    </vt:vector>
  </HeadingPairs>
  <TitlesOfParts>
    <vt:vector size="20" baseType="lpstr">
      <vt:lpstr>Aptos</vt:lpstr>
      <vt:lpstr>Aptos Display</vt:lpstr>
      <vt:lpstr>Arial</vt:lpstr>
      <vt:lpstr>Republika</vt:lpstr>
      <vt:lpstr>Officeova tema</vt:lpstr>
      <vt:lpstr>Equation</vt:lpstr>
      <vt:lpstr>Kalibracije delovnih etalonov na področju naftnih derivatov</vt:lpstr>
      <vt:lpstr>Vsebina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Matjaž Gaber</dc:creator>
  <cp:lastModifiedBy>Matjaž Gaber</cp:lastModifiedBy>
  <cp:revision>7</cp:revision>
  <dcterms:created xsi:type="dcterms:W3CDTF">2025-10-29T13:13:33Z</dcterms:created>
  <dcterms:modified xsi:type="dcterms:W3CDTF">2025-11-12T06:34:52Z</dcterms:modified>
</cp:coreProperties>
</file>