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380" r:id="rId2"/>
    <p:sldId id="415" r:id="rId3"/>
    <p:sldId id="416" r:id="rId4"/>
    <p:sldId id="421" r:id="rId5"/>
    <p:sldId id="384" r:id="rId6"/>
    <p:sldId id="363" r:id="rId7"/>
    <p:sldId id="422" r:id="rId8"/>
    <p:sldId id="423" r:id="rId9"/>
    <p:sldId id="425" r:id="rId10"/>
    <p:sldId id="409" r:id="rId11"/>
    <p:sldId id="424" r:id="rId12"/>
    <p:sldId id="383" r:id="rId13"/>
    <p:sldId id="412" r:id="rId14"/>
    <p:sldId id="427" r:id="rId15"/>
    <p:sldId id="414" r:id="rId16"/>
    <p:sldId id="405" r:id="rId17"/>
    <p:sldId id="408" r:id="rId18"/>
    <p:sldId id="428" r:id="rId19"/>
    <p:sldId id="426" r:id="rId20"/>
    <p:sldId id="429" r:id="rId21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>
            <p14:sldId id="380"/>
            <p14:sldId id="415"/>
            <p14:sldId id="416"/>
            <p14:sldId id="421"/>
            <p14:sldId id="384"/>
            <p14:sldId id="363"/>
            <p14:sldId id="422"/>
            <p14:sldId id="423"/>
            <p14:sldId id="425"/>
            <p14:sldId id="409"/>
            <p14:sldId id="424"/>
            <p14:sldId id="383"/>
            <p14:sldId id="412"/>
            <p14:sldId id="427"/>
            <p14:sldId id="414"/>
            <p14:sldId id="405"/>
            <p14:sldId id="408"/>
            <p14:sldId id="428"/>
            <p14:sldId id="426"/>
            <p14:sldId id="429"/>
          </p14:sldIdLst>
        </p14:section>
        <p14:section name="Razdelek brez naslova" id="{4B59C9A3-CD7A-41AC-BBDE-448E9E9EAF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A5DE57-E86F-0EC4-CF4D-9E6DDDE721A9}" name="Natalija Jovanović" initials="NJ" userId="S::Natalija.Jovanovic@gov.si::7fab5c3a-1bd2-4da4-a414-6e1e6e7c4f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C94"/>
    <a:srgbClr val="529DBA"/>
    <a:srgbClr val="1B495A"/>
    <a:srgbClr val="5C9A92"/>
    <a:srgbClr val="457A73"/>
    <a:srgbClr val="999999"/>
    <a:srgbClr val="66952E"/>
    <a:srgbClr val="234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 snapToObjects="1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04" d="100"/>
          <a:sy n="204" d="100"/>
        </p:scale>
        <p:origin x="6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11/11/2025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53653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13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07585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2C4EB0-3CFF-FDBB-C845-A3F0E39CB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760913"/>
            <a:ext cx="5970588" cy="730250"/>
          </a:xfrm>
        </p:spPr>
        <p:txBody>
          <a:bodyPr/>
          <a:lstStyle>
            <a:lvl1pPr marL="0" indent="0">
              <a:buNone/>
              <a:defRPr sz="2600">
                <a:solidFill>
                  <a:srgbClr val="529DB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5F8A493D-1C0F-B524-9E4B-1AD56184C5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12191999" cy="6858000"/>
          </a:xfrm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99519-4BC9-FBF8-6E5B-F27E60EC4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4849067"/>
            <a:ext cx="9586913" cy="9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podnaslova</a:t>
            </a:r>
          </a:p>
        </p:txBody>
      </p:sp>
    </p:spTree>
    <p:extLst>
      <p:ext uri="{BB962C8B-B14F-4D97-AF65-F5344CB8AC3E}">
        <p14:creationId xmlns:p14="http://schemas.microsoft.com/office/powerpoint/2010/main" val="13724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D6DA2-FF69-1B17-177F-098319174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32BAA-CEB7-9FB5-BF05-2BCCA4244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CD23-7A5D-800F-14CC-5828B95FA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6CA80-E67F-A00E-FC28-E6421EACB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50832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207141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besedila</a:t>
            </a:r>
          </a:p>
        </p:txBody>
      </p:sp>
    </p:spTree>
    <p:extLst>
      <p:ext uri="{BB962C8B-B14F-4D97-AF65-F5344CB8AC3E}">
        <p14:creationId xmlns:p14="http://schemas.microsoft.com/office/powerpoint/2010/main" val="330038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B37685-9AD5-A40B-2447-A2B1D5B96A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00" y="2115344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1879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5721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C93BE-F876-41C2-D390-6577F36B0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5461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11/11/2025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62897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A8E44C-17C7-65A7-DF49-4BB504546F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D5F615-0050-0AE8-9F74-FBBF18BCC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D9EE9-BF8F-1FBB-C467-E39B59C5D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6731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Tukaj naslov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7ECC4-0343-00C5-73CA-8F1B927BD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240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D24D35-E938-A72B-CBFB-1EDE6D617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2FEF71E3-F780-0077-38C1-C8D2632A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083F562-3EA5-3B82-62E6-B1A51302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3DD0387-B665-F429-CAD3-0940597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CFAD6A8-D3F4-5B81-D354-9152E49A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A456AF-248F-C274-4BAF-6C2F8C5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826608A-0533-EFB6-078D-4B9E5BC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6283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68632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 smtClean="0"/>
              <a:pPr>
                <a:defRPr/>
              </a:pPr>
              <a:t>11. 11. 2025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320" r:id="rId2"/>
    <p:sldLayoutId id="2147484322" r:id="rId3"/>
    <p:sldLayoutId id="2147484323" r:id="rId4"/>
    <p:sldLayoutId id="2147484321" r:id="rId5"/>
    <p:sldLayoutId id="2147484309" r:id="rId6"/>
    <p:sldLayoutId id="2147484278" r:id="rId7"/>
    <p:sldLayoutId id="2147484274" r:id="rId8"/>
    <p:sldLayoutId id="2147484312" r:id="rId9"/>
    <p:sldLayoutId id="2147484313" r:id="rId10"/>
    <p:sldLayoutId id="2147484319" r:id="rId11"/>
    <p:sldLayoutId id="2147484314" r:id="rId12"/>
    <p:sldLayoutId id="2147484324" r:id="rId13"/>
    <p:sldLayoutId id="2147484325" r:id="rId14"/>
    <p:sldLayoutId id="2147484326" r:id="rId15"/>
    <p:sldLayoutId id="2147484327" r:id="rId16"/>
    <p:sldLayoutId id="2147484315" r:id="rId17"/>
    <p:sldLayoutId id="2147484316" r:id="rId18"/>
    <p:sldLayoutId id="2147484317" r:id="rId19"/>
    <p:sldLayoutId id="2147484318" r:id="rId20"/>
    <p:sldLayoutId id="2147484329" r:id="rId2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epublika" panose="02000506040000020004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D2B4-1F0C-D514-7B4E-ADB263AD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13337"/>
            <a:ext cx="9586913" cy="2031325"/>
          </a:xfrm>
        </p:spPr>
        <p:txBody>
          <a:bodyPr/>
          <a:lstStyle/>
          <a:p>
            <a:r>
              <a:rPr lang="sl-SI" dirty="0"/>
              <a:t>Pomen integritete na področju imenovanih oseb, kot nosilcev javnega pooblastila</a:t>
            </a:r>
            <a:endParaRPr lang="en-SI" sz="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B83EC-F535-38D7-FA44-D6808580F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760912"/>
            <a:ext cx="6120384" cy="1036383"/>
          </a:xfrm>
        </p:spPr>
        <p:txBody>
          <a:bodyPr/>
          <a:lstStyle/>
          <a:p>
            <a:r>
              <a:rPr lang="sl-SI" dirty="0"/>
              <a:t>Natalija Jovanović</a:t>
            </a:r>
          </a:p>
          <a:p>
            <a:r>
              <a:rPr lang="sl-SI" dirty="0"/>
              <a:t>Urad RS za meroslovje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9304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5A83B-4170-1AF7-B7CB-89EE9FAE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5818901" cy="553998"/>
          </a:xfrm>
        </p:spPr>
        <p:txBody>
          <a:bodyPr wrap="none" anchor="t">
            <a:normAutofit/>
          </a:bodyPr>
          <a:lstStyle/>
          <a:p>
            <a:r>
              <a:rPr lang="sl-SI" dirty="0"/>
              <a:t>Imenovanje po Zmer-1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17B2BC-9D35-AB46-2DC6-64DE25A4B81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8" y="2115344"/>
            <a:ext cx="4645348" cy="2627312"/>
          </a:xfrm>
        </p:spPr>
        <p:txBody>
          <a:bodyPr wrap="square" anchor="t">
            <a:normAutofit lnSpcReduction="10000"/>
          </a:bodyPr>
          <a:lstStyle/>
          <a:p>
            <a:r>
              <a:rPr lang="sl-SI" dirty="0"/>
              <a:t>Zmer-1, 14/I</a:t>
            </a:r>
          </a:p>
          <a:p>
            <a:pPr lvl="1"/>
            <a:r>
              <a:rPr lang="sl-SI" dirty="0"/>
              <a:t>Pravilnik o zahtevah, postopku imenovanja, nalogah in nadzoru imenovanih oseb na področju meroslovja</a:t>
            </a:r>
          </a:p>
          <a:p>
            <a:r>
              <a:rPr lang="sl-SI" dirty="0">
                <a:solidFill>
                  <a:srgbClr val="C00000"/>
                </a:solidFill>
              </a:rPr>
              <a:t>Podelitev </a:t>
            </a:r>
            <a:r>
              <a:rPr lang="sl-SI" b="1" dirty="0">
                <a:solidFill>
                  <a:srgbClr val="C00000"/>
                </a:solidFill>
              </a:rPr>
              <a:t>javnega pooblastila </a:t>
            </a:r>
            <a:r>
              <a:rPr lang="sl-SI" dirty="0">
                <a:solidFill>
                  <a:srgbClr val="C00000"/>
                </a:solidFill>
              </a:rPr>
              <a:t>za izvajanje upravne naloge </a:t>
            </a:r>
            <a:r>
              <a:rPr lang="sl-SI" b="1" dirty="0">
                <a:solidFill>
                  <a:srgbClr val="C00000"/>
                </a:solidFill>
              </a:rPr>
              <a:t>overitev</a:t>
            </a:r>
            <a:r>
              <a:rPr lang="sl-SI" dirty="0">
                <a:solidFill>
                  <a:srgbClr val="C00000"/>
                </a:solidFill>
              </a:rPr>
              <a:t> merilnih instrumentov</a:t>
            </a:r>
          </a:p>
        </p:txBody>
      </p:sp>
      <p:pic>
        <p:nvPicPr>
          <p:cNvPr id="5" name="Označba mesta slike 7" descr="Slika, ki vsebuje besede besedilo, krog, ruleta, kolo&#10;&#10;Vsebina, ustvarjena z umetno inteligenco, morda ni pravilna.">
            <a:extLst>
              <a:ext uri="{FF2B5EF4-FFF2-40B4-BE49-F238E27FC236}">
                <a16:creationId xmlns:a16="http://schemas.microsoft.com/office/drawing/2014/main" id="{88974E75-0465-A9FE-E35F-1ACCE756E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758" y="2115344"/>
            <a:ext cx="2614042" cy="262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79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45631D-F1C3-22DE-E168-56BCEE53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5454378" cy="553998"/>
          </a:xfrm>
        </p:spPr>
        <p:txBody>
          <a:bodyPr/>
          <a:lstStyle/>
          <a:p>
            <a:r>
              <a:rPr lang="sl-SI" dirty="0"/>
              <a:t>Obveznosti in odgovornosti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74DC54-C4A1-0B38-C068-B5669B26F3B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7" y="2115343"/>
            <a:ext cx="5025799" cy="3213401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ENAKE</a:t>
            </a:r>
            <a:r>
              <a:rPr lang="sl-SI" dirty="0"/>
              <a:t> obveznosti kot Urad RS za meroslovje pri izvajanju overitev merilnih instrumentov</a:t>
            </a:r>
          </a:p>
          <a:p>
            <a:pPr lvl="1"/>
            <a:r>
              <a:rPr lang="sl-SI" b="1" dirty="0">
                <a:solidFill>
                  <a:srgbClr val="C00000"/>
                </a:solidFill>
              </a:rPr>
              <a:t>Izvajati</a:t>
            </a:r>
            <a:r>
              <a:rPr lang="sl-SI" dirty="0">
                <a:solidFill>
                  <a:srgbClr val="C00000"/>
                </a:solidFill>
              </a:rPr>
              <a:t> overitve </a:t>
            </a:r>
            <a:r>
              <a:rPr lang="sl-SI" b="1" dirty="0">
                <a:solidFill>
                  <a:srgbClr val="C00000"/>
                </a:solidFill>
              </a:rPr>
              <a:t>v skladu s predpisi </a:t>
            </a:r>
            <a:r>
              <a:rPr lang="sl-SI" dirty="0">
                <a:solidFill>
                  <a:srgbClr val="C00000"/>
                </a:solidFill>
              </a:rPr>
              <a:t>in potrjenimi postopki</a:t>
            </a:r>
          </a:p>
        </p:txBody>
      </p:sp>
      <p:pic>
        <p:nvPicPr>
          <p:cNvPr id="6" name="Slika 5" descr="Slika, ki vsebuje besede tehtnica, naprava, na prostem">
            <a:extLst>
              <a:ext uri="{FF2B5EF4-FFF2-40B4-BE49-F238E27FC236}">
                <a16:creationId xmlns:a16="http://schemas.microsoft.com/office/drawing/2014/main" id="{93F639E3-0213-1280-F6AD-D4CA38E2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85" y="2115344"/>
            <a:ext cx="3562456" cy="23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781FA6-7445-9381-CF14-7A533FCF91FE}"/>
              </a:ext>
            </a:extLst>
          </p:cNvPr>
          <p:cNvSpPr txBox="1">
            <a:spLocks/>
          </p:cNvSpPr>
          <p:nvPr/>
        </p:nvSpPr>
        <p:spPr bwMode="auto">
          <a:xfrm>
            <a:off x="1295400" y="4139764"/>
            <a:ext cx="196585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Overitev</a:t>
            </a:r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606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47A2F-9949-4D98-5A42-DA7F68AB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64E5-885A-7F1B-1879-08016A2E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2730876" cy="553998"/>
          </a:xfrm>
        </p:spPr>
        <p:txBody>
          <a:bodyPr/>
          <a:lstStyle/>
          <a:p>
            <a:r>
              <a:rPr lang="sl-SI" dirty="0"/>
              <a:t>Kaj je overitev</a:t>
            </a:r>
            <a:endParaRPr lang="en-S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43D857-A90A-C1ED-9261-83B282A4F47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443318" y="4062695"/>
            <a:ext cx="9414226" cy="1859339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Overitev</a:t>
            </a:r>
          </a:p>
          <a:p>
            <a:pPr lvl="1"/>
            <a:r>
              <a:rPr lang="sl-SI" sz="2200" dirty="0"/>
              <a:t>postopek v katerem </a:t>
            </a:r>
            <a:r>
              <a:rPr lang="sl-SI" sz="2200" u="sng" dirty="0">
                <a:solidFill>
                  <a:srgbClr val="C00000"/>
                </a:solidFill>
              </a:rPr>
              <a:t>pristojni organ </a:t>
            </a:r>
            <a:r>
              <a:rPr lang="sl-SI" sz="2200" b="1" u="sng" dirty="0">
                <a:solidFill>
                  <a:srgbClr val="C00000"/>
                </a:solidFill>
              </a:rPr>
              <a:t>odloči</a:t>
            </a:r>
            <a:r>
              <a:rPr lang="sl-SI" sz="2200" u="sng" dirty="0">
                <a:solidFill>
                  <a:srgbClr val="C00000"/>
                </a:solidFill>
              </a:rPr>
              <a:t> </a:t>
            </a:r>
            <a:r>
              <a:rPr lang="sl-SI" sz="2200" dirty="0"/>
              <a:t>o skladnosti konkretnega merilnega instrumenta (v uporabi) s predpisi, ki veljajo za ta merilni instrument (v uporabi)</a:t>
            </a:r>
            <a:endParaRPr lang="en-SI" sz="2200" dirty="0"/>
          </a:p>
          <a:p>
            <a:pPr lvl="1"/>
            <a:endParaRPr lang="en-S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CEB0F9-1B59-7A6B-F452-468E9D5D60AA}"/>
              </a:ext>
            </a:extLst>
          </p:cNvPr>
          <p:cNvSpPr txBox="1">
            <a:spLocks/>
          </p:cNvSpPr>
          <p:nvPr/>
        </p:nvSpPr>
        <p:spPr bwMode="auto">
          <a:xfrm>
            <a:off x="6212196" y="2115344"/>
            <a:ext cx="4645348" cy="194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l-SI" sz="2400" dirty="0"/>
              <a:t>Pravilnik o izvajanju overitev</a:t>
            </a:r>
            <a:endParaRPr lang="en-SI" sz="2400" dirty="0"/>
          </a:p>
          <a:p>
            <a:pPr lvl="1" defTabSz="914400"/>
            <a:r>
              <a:rPr lang="sl-SI" sz="1800" dirty="0"/>
              <a:t>Namestitev overitvene oznake – </a:t>
            </a:r>
            <a:r>
              <a:rPr lang="sl-SI" sz="1800" dirty="0">
                <a:solidFill>
                  <a:srgbClr val="C00000"/>
                </a:solidFill>
              </a:rPr>
              <a:t>potrditev skladnosti merilnega instrumenta z veljavnimi predpisi</a:t>
            </a:r>
          </a:p>
          <a:p>
            <a:pPr marL="914400" lvl="2" indent="0" defTabSz="914400">
              <a:buNone/>
            </a:pPr>
            <a:endParaRPr lang="sl-SI" sz="1800" dirty="0"/>
          </a:p>
          <a:p>
            <a:pPr lvl="2" defTabSz="914400"/>
            <a:endParaRPr lang="en-SI" sz="2600" dirty="0"/>
          </a:p>
          <a:p>
            <a:pPr lvl="1" defTabSz="914400"/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0E3D6-7E06-738A-51DE-640C291BA560}"/>
              </a:ext>
            </a:extLst>
          </p:cNvPr>
          <p:cNvSpPr txBox="1">
            <a:spLocks/>
          </p:cNvSpPr>
          <p:nvPr/>
        </p:nvSpPr>
        <p:spPr bwMode="auto">
          <a:xfrm>
            <a:off x="1443318" y="2115344"/>
            <a:ext cx="4399698" cy="20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l-SI" sz="2400" dirty="0"/>
              <a:t>Zmer-1, 2</a:t>
            </a:r>
          </a:p>
          <a:p>
            <a:pPr lvl="1" defTabSz="914400"/>
            <a:r>
              <a:rPr lang="sl-SI" sz="1800" dirty="0"/>
              <a:t>Redna overitev merila - overitev, ki se izvede periodično in </a:t>
            </a:r>
            <a:r>
              <a:rPr lang="sl-SI" sz="1800" dirty="0">
                <a:solidFill>
                  <a:srgbClr val="C00000"/>
                </a:solidFill>
              </a:rPr>
              <a:t>v skladu s predpisi</a:t>
            </a:r>
          </a:p>
          <a:p>
            <a:pPr lvl="1" defTabSz="914400"/>
            <a:endParaRPr lang="sl-SI" sz="2200" dirty="0"/>
          </a:p>
          <a:p>
            <a:pPr marL="457200" lvl="1" indent="0" defTabSz="91440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6573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F96DDD2-652F-0922-F7ED-406E420D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6286914" cy="553998"/>
          </a:xfrm>
        </p:spPr>
        <p:txBody>
          <a:bodyPr/>
          <a:lstStyle/>
          <a:p>
            <a:r>
              <a:rPr lang="sl-SI" dirty="0"/>
              <a:t>Overitev merilnega instrumenta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4D75A32-353E-253E-FE2F-726F0091BD98}"/>
              </a:ext>
            </a:extLst>
          </p:cNvPr>
          <p:cNvSpPr/>
          <p:nvPr/>
        </p:nvSpPr>
        <p:spPr>
          <a:xfrm>
            <a:off x="1295400" y="1932317"/>
            <a:ext cx="9421761" cy="4127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1B495A"/>
                </a:solidFill>
              </a:rPr>
              <a:t>Pregled zahteve za overitev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1B495A"/>
                </a:solidFill>
              </a:rPr>
              <a:t>Identifikacija merila glede na podatke iz zahteve za overitev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1B495A"/>
                </a:solidFill>
              </a:rPr>
              <a:t>Ugotavljanje, ali so izpolnjeni pogoji za overitev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1B495A"/>
                </a:solidFill>
              </a:rPr>
              <a:t>Pregled stanja zaščitnih in overitvenih oznak (redna overitev se lahko izvede samo, če je merilo pred začetkom postopka še vedno ustrezno zaščiteno in označeno)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1B495A"/>
                </a:solidFill>
              </a:rPr>
              <a:t>Pri izredni overitvi se preveri, ali so sestava merila in nastavitve meroslovno relevantnih parametrov merila še skladne z odobritvijo tipa merila ali z listinami o skladnosti merila z meroslovnimi predpisi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1B495A"/>
                </a:solidFill>
              </a:rPr>
              <a:t>Pregled ustreznosti predpisanih napisov na merilu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1B495A"/>
                </a:solidFill>
              </a:rPr>
              <a:t>Pregled in preskus merila, da se ugotovi, ali merilo izpolnjuje predpisane meroslovne zahteve relevantnega tehnično meroslovnega predpisa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1B495A"/>
                </a:solidFill>
              </a:rPr>
              <a:t>Zaščita merila ter označitev skladnosti merila s predpisi</a:t>
            </a:r>
          </a:p>
        </p:txBody>
      </p:sp>
    </p:spTree>
    <p:extLst>
      <p:ext uri="{BB962C8B-B14F-4D97-AF65-F5344CB8AC3E}">
        <p14:creationId xmlns:p14="http://schemas.microsoft.com/office/powerpoint/2010/main" val="1483066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CECEA-D154-2029-9CF1-99584C1B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A937-832D-E2DF-CFB5-610FB420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5818901" cy="553998"/>
          </a:xfrm>
        </p:spPr>
        <p:txBody>
          <a:bodyPr wrap="none" anchor="t">
            <a:normAutofit/>
          </a:bodyPr>
          <a:lstStyle/>
          <a:p>
            <a:r>
              <a:rPr lang="sl-SI" dirty="0"/>
              <a:t>Kaj je overitvena oznaka</a:t>
            </a:r>
            <a:endParaRPr lang="en-S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4D71F4-4712-BC1B-41E4-4B0A33B97EF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8" y="2115343"/>
            <a:ext cx="6620967" cy="3657775"/>
          </a:xfrm>
        </p:spPr>
        <p:txBody>
          <a:bodyPr wrap="square" anchor="t">
            <a:normAutofit/>
          </a:bodyPr>
          <a:lstStyle/>
          <a:p>
            <a:r>
              <a:rPr lang="sl-SI" sz="2400" b="1" dirty="0"/>
              <a:t>Odločba</a:t>
            </a:r>
          </a:p>
          <a:p>
            <a:pPr lvl="1"/>
            <a:r>
              <a:rPr lang="sl-SI" sz="2200" dirty="0"/>
              <a:t>Posledica te odločbe</a:t>
            </a:r>
          </a:p>
          <a:p>
            <a:pPr lvl="3"/>
            <a:r>
              <a:rPr lang="sl-SI" sz="1800" dirty="0">
                <a:solidFill>
                  <a:srgbClr val="C00000"/>
                </a:solidFill>
              </a:rPr>
              <a:t>Dopustnost uporabe </a:t>
            </a:r>
            <a:r>
              <a:rPr lang="sl-SI" sz="1800" dirty="0"/>
              <a:t>merilnega instrumenta v </a:t>
            </a:r>
            <a:r>
              <a:rPr lang="sl-SI" sz="1800" dirty="0" err="1"/>
              <a:t>t.i</a:t>
            </a:r>
            <a:r>
              <a:rPr lang="sl-SI" sz="1800" dirty="0"/>
              <a:t>. zakonske namene</a:t>
            </a:r>
          </a:p>
          <a:p>
            <a:pPr lvl="4"/>
            <a:r>
              <a:rPr lang="sl-SI" dirty="0"/>
              <a:t>varovanje zdravja ljudi in živali</a:t>
            </a:r>
          </a:p>
          <a:p>
            <a:pPr lvl="4"/>
            <a:r>
              <a:rPr lang="sl-SI" dirty="0"/>
              <a:t>varstvo okolja in splošne tehnične varnosti</a:t>
            </a:r>
          </a:p>
          <a:p>
            <a:pPr lvl="4"/>
            <a:r>
              <a:rPr lang="sl-SI" dirty="0"/>
              <a:t>promet blaga in storitev</a:t>
            </a:r>
          </a:p>
          <a:p>
            <a:pPr lvl="4"/>
            <a:r>
              <a:rPr lang="sl-SI" dirty="0"/>
              <a:t>postopki pred upravnimi in pravosodnimi organi </a:t>
            </a:r>
          </a:p>
          <a:p>
            <a:pPr lvl="3"/>
            <a:r>
              <a:rPr lang="sl-SI" sz="1800" dirty="0">
                <a:solidFill>
                  <a:srgbClr val="C00000"/>
                </a:solidFill>
              </a:rPr>
              <a:t>Verodostojnost rezultatov </a:t>
            </a:r>
            <a:r>
              <a:rPr lang="sl-SI" sz="1800" dirty="0"/>
              <a:t>meritev opravljenih z overjenim merilnim instrumentom</a:t>
            </a:r>
          </a:p>
          <a:p>
            <a:pPr marL="914400" lvl="2" indent="0">
              <a:buNone/>
            </a:pPr>
            <a:endParaRPr lang="en-SI" sz="1700" dirty="0"/>
          </a:p>
          <a:p>
            <a:pPr marL="457200" lvl="1" indent="0">
              <a:buNone/>
            </a:pPr>
            <a:endParaRPr lang="en-SI" dirty="0"/>
          </a:p>
        </p:txBody>
      </p:sp>
      <p:pic>
        <p:nvPicPr>
          <p:cNvPr id="8" name="Označba mesta slike 7">
            <a:extLst>
              <a:ext uri="{FF2B5EF4-FFF2-40B4-BE49-F238E27FC236}">
                <a16:creationId xmlns:a16="http://schemas.microsoft.com/office/drawing/2014/main" id="{24E04A64-A35C-B9FC-564E-A98E735873DE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8522535" y="2130666"/>
            <a:ext cx="2614042" cy="262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44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21CA1AC0-B6DB-5674-C159-8B570EEC2FDC}"/>
              </a:ext>
            </a:extLst>
          </p:cNvPr>
          <p:cNvSpPr txBox="1">
            <a:spLocks/>
          </p:cNvSpPr>
          <p:nvPr/>
        </p:nvSpPr>
        <p:spPr bwMode="auto">
          <a:xfrm>
            <a:off x="1295400" y="4816872"/>
            <a:ext cx="4682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altLang="sl-SI" sz="2600" b="0" dirty="0">
                <a:solidFill>
                  <a:srgbClr val="529DBA"/>
                </a:solidFill>
                <a:latin typeface="Republika" panose="02000506040000020004" pitchFamily="2" charset="77"/>
              </a:rPr>
              <a:t>podnaslov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A99B8A-0D3A-A255-A667-4E42E74E6FE1}"/>
              </a:ext>
            </a:extLst>
          </p:cNvPr>
          <p:cNvSpPr txBox="1">
            <a:spLocks/>
          </p:cNvSpPr>
          <p:nvPr/>
        </p:nvSpPr>
        <p:spPr bwMode="auto">
          <a:xfrm>
            <a:off x="1295400" y="4139764"/>
            <a:ext cx="44673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SI" dirty="0">
                <a:solidFill>
                  <a:schemeClr val="bg1"/>
                </a:solidFill>
                <a:latin typeface="Republika" panose="02000506040000020004" pitchFamily="2" charset="77"/>
              </a:rPr>
              <a:t>Naslovnica s sliko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D2B11CAA-709A-FB39-42D4-9D3CB0DB2D6C}"/>
              </a:ext>
            </a:extLst>
          </p:cNvPr>
          <p:cNvSpPr txBox="1">
            <a:spLocks/>
          </p:cNvSpPr>
          <p:nvPr/>
        </p:nvSpPr>
        <p:spPr bwMode="auto">
          <a:xfrm>
            <a:off x="1295400" y="5753963"/>
            <a:ext cx="4682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altLang="sl-SI" sz="1800" b="0" dirty="0">
                <a:solidFill>
                  <a:srgbClr val="529DBA"/>
                </a:solidFill>
                <a:latin typeface="Republika" panose="02000506040000020004" pitchFamily="2" charset="77"/>
              </a:rPr>
              <a:t>datum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7819B7-E0CF-820B-DDA7-39169B48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5264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4"/>
          <a:stretch/>
        </p:blipFill>
        <p:spPr>
          <a:xfrm>
            <a:off x="4186320" y="-10413"/>
            <a:ext cx="7992591" cy="6885711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47E7C16-CFCA-D17C-0C73-B4B3EC372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571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A7819B7-E0CF-820B-DDA7-39169B48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89" y="604"/>
            <a:ext cx="12192000" cy="21526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6A99B8A-0D3A-A255-A667-4E42E74E6FE1}"/>
              </a:ext>
            </a:extLst>
          </p:cNvPr>
          <p:cNvSpPr txBox="1">
            <a:spLocks/>
          </p:cNvSpPr>
          <p:nvPr/>
        </p:nvSpPr>
        <p:spPr bwMode="auto">
          <a:xfrm>
            <a:off x="1447800" y="4292164"/>
            <a:ext cx="25275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Integriteta</a:t>
            </a:r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753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F6FEC-545A-D15A-A1E7-CC52B8AD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404D-9D6C-F432-139C-41A6DF43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3239990" cy="553998"/>
          </a:xfrm>
        </p:spPr>
        <p:txBody>
          <a:bodyPr/>
          <a:lstStyle/>
          <a:p>
            <a:r>
              <a:rPr lang="sl-SI" dirty="0"/>
              <a:t>Kaj je integriteta</a:t>
            </a:r>
            <a:endParaRPr lang="en-S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258713-2A05-24C6-FDBE-DDFD86C8FB8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8" y="2115344"/>
            <a:ext cx="4645348" cy="2627312"/>
          </a:xfrm>
        </p:spPr>
        <p:txBody>
          <a:bodyPr>
            <a:normAutofit lnSpcReduction="10000"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Odgovornost uradnih oseb </a:t>
            </a:r>
            <a:r>
              <a:rPr lang="sl-SI" sz="2400" dirty="0"/>
              <a:t>(tudi nosilcev javnih pooblastil)</a:t>
            </a:r>
            <a:r>
              <a:rPr lang="en-GB" sz="2400" dirty="0"/>
              <a:t>, da </a:t>
            </a:r>
            <a:r>
              <a:rPr lang="sl-SI" sz="2400" dirty="0"/>
              <a:t>poskrbijo za to, da je </a:t>
            </a:r>
            <a:r>
              <a:rPr lang="en-GB" sz="2400" dirty="0" err="1"/>
              <a:t>pooblastilo</a:t>
            </a:r>
            <a:r>
              <a:rPr lang="en-GB" sz="2400" dirty="0"/>
              <a:t> </a:t>
            </a:r>
            <a:r>
              <a:rPr lang="sl-SI" sz="2400" dirty="0"/>
              <a:t>oz. druga</a:t>
            </a:r>
            <a:r>
              <a:rPr lang="en-GB" sz="2400" dirty="0"/>
              <a:t> </a:t>
            </a:r>
            <a:r>
              <a:rPr lang="en-GB" sz="2400" u="sng" dirty="0" err="1"/>
              <a:t>pristojnost</a:t>
            </a:r>
            <a:r>
              <a:rPr lang="en-GB" sz="2400" u="sng" dirty="0"/>
              <a:t> za </a:t>
            </a:r>
            <a:r>
              <a:rPr lang="en-GB" sz="2400" u="sng" dirty="0" err="1"/>
              <a:t>odločanje</a:t>
            </a:r>
            <a:r>
              <a:rPr lang="en-GB" sz="2400" dirty="0"/>
              <a:t> </a:t>
            </a:r>
            <a:r>
              <a:rPr lang="en-GB" sz="2400" b="1" dirty="0" err="1"/>
              <a:t>uporabljena</a:t>
            </a:r>
            <a:r>
              <a:rPr lang="en-GB" sz="2400" dirty="0"/>
              <a:t> </a:t>
            </a:r>
            <a:r>
              <a:rPr lang="en-GB" sz="2400" u="sng" dirty="0"/>
              <a:t>v </a:t>
            </a:r>
            <a:r>
              <a:rPr lang="sl-SI" sz="2400" dirty="0"/>
              <a:t>skladu s predpisi</a:t>
            </a:r>
            <a:endParaRPr lang="en-GB" sz="2400" dirty="0"/>
          </a:p>
          <a:p>
            <a:r>
              <a:rPr lang="sl-SI" sz="1800" dirty="0"/>
              <a:t>Preprečevanje stanj, ki niso skladna s predpisi</a:t>
            </a:r>
            <a:endParaRPr lang="en-SI" sz="1800" dirty="0"/>
          </a:p>
          <a:p>
            <a:pPr lvl="1"/>
            <a:endParaRPr lang="en-SI" dirty="0"/>
          </a:p>
        </p:txBody>
      </p:sp>
      <p:pic>
        <p:nvPicPr>
          <p:cNvPr id="3" name="Slika 7">
            <a:extLst>
              <a:ext uri="{FF2B5EF4-FFF2-40B4-BE49-F238E27FC236}">
                <a16:creationId xmlns:a16="http://schemas.microsoft.com/office/drawing/2014/main" id="{7A86C253-F65F-25BC-19FB-93C86C89719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7527"/>
          <a:stretch>
            <a:fillRect/>
          </a:stretch>
        </p:blipFill>
        <p:spPr bwMode="auto">
          <a:xfrm>
            <a:off x="6237288" y="2116138"/>
            <a:ext cx="4645025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1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33495D-A331-6D1A-D727-8E659CA1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4205510" cy="553998"/>
          </a:xfrm>
        </p:spPr>
        <p:txBody>
          <a:bodyPr/>
          <a:lstStyle/>
          <a:p>
            <a:r>
              <a:rPr lang="sl-SI" dirty="0"/>
              <a:t>Integriteta in overitev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C0B101-DD8B-D404-BA84-0D80348628F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5400" y="2115344"/>
            <a:ext cx="3659767" cy="3573554"/>
          </a:xfrm>
        </p:spPr>
        <p:txBody>
          <a:bodyPr/>
          <a:lstStyle/>
          <a:p>
            <a:endParaRPr lang="sl-SI" b="1" dirty="0">
              <a:solidFill>
                <a:srgbClr val="C00000"/>
              </a:solidFill>
            </a:endParaRPr>
          </a:p>
          <a:p>
            <a:endParaRPr lang="sl-SI" b="1" dirty="0">
              <a:solidFill>
                <a:srgbClr val="C00000"/>
              </a:solidFill>
            </a:endParaRPr>
          </a:p>
          <a:p>
            <a:endParaRPr lang="sl-SI" b="1" dirty="0">
              <a:solidFill>
                <a:srgbClr val="C00000"/>
              </a:solidFill>
            </a:endParaRPr>
          </a:p>
          <a:p>
            <a:r>
              <a:rPr lang="sl-SI" b="1" dirty="0">
                <a:solidFill>
                  <a:srgbClr val="C00000"/>
                </a:solidFill>
              </a:rPr>
              <a:t>Odgovornost </a:t>
            </a:r>
            <a:r>
              <a:rPr lang="sl-SI" b="1" u="sng" dirty="0" err="1">
                <a:solidFill>
                  <a:srgbClr val="C00000"/>
                </a:solidFill>
              </a:rPr>
              <a:t>metrologa</a:t>
            </a:r>
            <a:r>
              <a:rPr lang="sl-SI" dirty="0"/>
              <a:t>, da izvede overitev </a:t>
            </a:r>
            <a:r>
              <a:rPr lang="sl-SI" b="1" dirty="0"/>
              <a:t>v skladu s predpisi </a:t>
            </a:r>
            <a:r>
              <a:rPr lang="sl-SI" dirty="0"/>
              <a:t>in potrjenimi postopki</a:t>
            </a:r>
          </a:p>
        </p:txBody>
      </p:sp>
      <p:pic>
        <p:nvPicPr>
          <p:cNvPr id="8" name="Označba mesta vsebine 7" descr="Slika, ki vsebuje besede besedilo, posnetek zaslona, pisava, vzporedno&#10;&#10;Vsebina, ustvarjena z umetno inteligenco, morda ni pravilna.">
            <a:extLst>
              <a:ext uri="{FF2B5EF4-FFF2-40B4-BE49-F238E27FC236}">
                <a16:creationId xmlns:a16="http://schemas.microsoft.com/office/drawing/2014/main" id="{E04A5C6B-E41D-F0E0-85FF-478402A277F7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6096000" y="2116138"/>
            <a:ext cx="5051460" cy="3572760"/>
          </a:xfrm>
        </p:spPr>
      </p:pic>
    </p:spTree>
    <p:extLst>
      <p:ext uri="{BB962C8B-B14F-4D97-AF65-F5344CB8AC3E}">
        <p14:creationId xmlns:p14="http://schemas.microsoft.com/office/powerpoint/2010/main" val="376543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8FD46-DA00-3985-9879-98B6AB5A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6235361" cy="492443"/>
          </a:xfrm>
        </p:spPr>
        <p:txBody>
          <a:bodyPr/>
          <a:lstStyle/>
          <a:p>
            <a:r>
              <a:rPr lang="sl-SI" sz="3200" dirty="0"/>
              <a:t>Integriteta in delo imenovanih oseb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916F98-6F54-A292-7C12-99967EC2C8B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8" y="2115343"/>
            <a:ext cx="9992778" cy="3564785"/>
          </a:xfrm>
        </p:spPr>
        <p:txBody>
          <a:bodyPr>
            <a:normAutofit/>
          </a:bodyPr>
          <a:lstStyle/>
          <a:p>
            <a:r>
              <a:rPr lang="sl-SI" dirty="0"/>
              <a:t>Izvajanje overitev v skladu s predpisi (Zmer-1, Pravilnik postopku overitve meril, tehnično meroslovni pravilniki za posamezne merilne instrumente)</a:t>
            </a:r>
          </a:p>
          <a:p>
            <a:pPr lvl="1"/>
            <a:r>
              <a:rPr lang="sl-SI" dirty="0"/>
              <a:t>Dosledno spoštovanje načela zakonitosti</a:t>
            </a:r>
          </a:p>
          <a:p>
            <a:r>
              <a:rPr lang="sl-SI" dirty="0"/>
              <a:t>Odnos do strank (Zakon o splošnem upravnem postopku, Zakon o integriteti, Zakon o dostopu do informacij javnega značaja, …)</a:t>
            </a:r>
          </a:p>
          <a:p>
            <a:r>
              <a:rPr lang="sl-SI" dirty="0"/>
              <a:t>Konkretna vprašanja:</a:t>
            </a:r>
          </a:p>
          <a:p>
            <a:pPr lvl="1"/>
            <a:r>
              <a:rPr lang="sl-SI" dirty="0"/>
              <a:t>Posredovanje informacij strankam – vedno </a:t>
            </a:r>
          </a:p>
          <a:p>
            <a:pPr lvl="1"/>
            <a:r>
              <a:rPr lang="sl-SI" dirty="0"/>
              <a:t>........ Še kakšno vprašanje? .........</a:t>
            </a:r>
          </a:p>
        </p:txBody>
      </p:sp>
    </p:spTree>
    <p:extLst>
      <p:ext uri="{BB962C8B-B14F-4D97-AF65-F5344CB8AC3E}">
        <p14:creationId xmlns:p14="http://schemas.microsoft.com/office/powerpoint/2010/main" val="251899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0DFE05-2F70-F073-71F9-55C5FEF883BA}"/>
              </a:ext>
            </a:extLst>
          </p:cNvPr>
          <p:cNvSpPr txBox="1">
            <a:spLocks/>
          </p:cNvSpPr>
          <p:nvPr/>
        </p:nvSpPr>
        <p:spPr bwMode="auto">
          <a:xfrm>
            <a:off x="1295400" y="4139764"/>
            <a:ext cx="37614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Državna uprava</a:t>
            </a:r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309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DA07AA-4354-1B93-3D6B-41E366AD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95839"/>
            <a:ext cx="9586913" cy="677108"/>
          </a:xfrm>
        </p:spPr>
        <p:txBody>
          <a:bodyPr/>
          <a:lstStyle/>
          <a:p>
            <a:r>
              <a:rPr lang="sl-SI" dirty="0"/>
              <a:t>Hvala </a:t>
            </a:r>
            <a:r>
              <a:rPr lang="sl-SI"/>
              <a:t>za vašo pozornost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0BF03CB-BC5B-636C-A88A-852E986C3A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169645"/>
            <a:ext cx="5970588" cy="1651052"/>
          </a:xfrm>
        </p:spPr>
        <p:txBody>
          <a:bodyPr/>
          <a:lstStyle/>
          <a:p>
            <a:r>
              <a:rPr lang="sl-SI" dirty="0"/>
              <a:t>Kontakt: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natalija.jovanovic@gov.si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01/244 27 18</a:t>
            </a:r>
          </a:p>
        </p:txBody>
      </p:sp>
    </p:spTree>
    <p:extLst>
      <p:ext uri="{BB962C8B-B14F-4D97-AF65-F5344CB8AC3E}">
        <p14:creationId xmlns:p14="http://schemas.microsoft.com/office/powerpoint/2010/main" val="418834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944C0-4BAF-E016-7E37-59F5A6E52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B1E6-DCEC-EA8C-1A5E-F03DE2E8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1829347" cy="677108"/>
          </a:xfrm>
        </p:spPr>
        <p:txBody>
          <a:bodyPr/>
          <a:lstStyle/>
          <a:p>
            <a:r>
              <a:rPr lang="sl-SI" dirty="0"/>
              <a:t>Načela 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D5C9-E6D3-BC57-41F2-4B15F7D7C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9601200" cy="4338526"/>
          </a:xfrm>
        </p:spPr>
        <p:txBody>
          <a:bodyPr>
            <a:normAutofit/>
          </a:bodyPr>
          <a:lstStyle/>
          <a:p>
            <a:r>
              <a:rPr lang="sl-SI" dirty="0"/>
              <a:t>Izvršilna oblast</a:t>
            </a:r>
          </a:p>
          <a:p>
            <a:r>
              <a:rPr lang="sl-SI" dirty="0"/>
              <a:t>Zakonitost</a:t>
            </a:r>
          </a:p>
          <a:p>
            <a:r>
              <a:rPr lang="sl-SI" dirty="0"/>
              <a:t>Samostojnost</a:t>
            </a:r>
          </a:p>
          <a:p>
            <a:r>
              <a:rPr lang="sl-SI" dirty="0"/>
              <a:t>Strokovnost </a:t>
            </a:r>
          </a:p>
          <a:p>
            <a:r>
              <a:rPr lang="sl-SI" dirty="0"/>
              <a:t>Nepristranskost</a:t>
            </a:r>
          </a:p>
          <a:p>
            <a:r>
              <a:rPr lang="sl-SI" dirty="0"/>
              <a:t>Poslovanje s strankami</a:t>
            </a:r>
          </a:p>
        </p:txBody>
      </p:sp>
    </p:spTree>
    <p:extLst>
      <p:ext uri="{BB962C8B-B14F-4D97-AF65-F5344CB8AC3E}">
        <p14:creationId xmlns:p14="http://schemas.microsoft.com/office/powerpoint/2010/main" val="195050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62D2F-DC13-9D7D-DD64-B4262D06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3102388" cy="553998"/>
          </a:xfrm>
        </p:spPr>
        <p:txBody>
          <a:bodyPr/>
          <a:lstStyle/>
          <a:p>
            <a:r>
              <a:rPr lang="sl-SI" dirty="0"/>
              <a:t>Upravne naloge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E2AA7A-2B55-E2AF-156C-86FDB199AFE5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sl-SI" dirty="0"/>
              <a:t>Sodelovanje pri oblikovanju politik </a:t>
            </a:r>
          </a:p>
          <a:p>
            <a:r>
              <a:rPr lang="sl-SI" b="1" dirty="0"/>
              <a:t>Izvršilne naloge</a:t>
            </a:r>
          </a:p>
          <a:p>
            <a:r>
              <a:rPr lang="sl-SI" dirty="0"/>
              <a:t>Inšpekcijski nadzor</a:t>
            </a:r>
          </a:p>
          <a:p>
            <a:r>
              <a:rPr lang="sl-SI" dirty="0"/>
              <a:t>Spremljanje stanja</a:t>
            </a:r>
          </a:p>
          <a:p>
            <a:r>
              <a:rPr lang="sl-SI" dirty="0"/>
              <a:t>Razvojne naloge</a:t>
            </a:r>
          </a:p>
          <a:p>
            <a:r>
              <a:rPr lang="sl-SI" dirty="0"/>
              <a:t>Izvajanje javnih služb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F655E29-15A2-FABF-6D5D-C05CD2DF3D20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lvl="1"/>
            <a:endParaRPr lang="sl-SI" u="sng" dirty="0"/>
          </a:p>
          <a:p>
            <a:pPr lvl="1"/>
            <a:r>
              <a:rPr lang="sl-SI" u="sng" dirty="0"/>
              <a:t>Načelo zakonitosti</a:t>
            </a:r>
          </a:p>
          <a:p>
            <a:pPr lvl="1"/>
            <a:r>
              <a:rPr lang="sl-SI" dirty="0"/>
              <a:t>Nosilci</a:t>
            </a:r>
          </a:p>
          <a:p>
            <a:pPr lvl="3"/>
            <a:r>
              <a:rPr lang="sl-SI" dirty="0"/>
              <a:t>Ministrstva</a:t>
            </a:r>
          </a:p>
          <a:p>
            <a:pPr lvl="3"/>
            <a:r>
              <a:rPr lang="sl-SI" dirty="0"/>
              <a:t>Organi v sestavi</a:t>
            </a:r>
          </a:p>
          <a:p>
            <a:pPr lvl="3"/>
            <a:r>
              <a:rPr lang="sl-SI" dirty="0"/>
              <a:t>Upravne enote</a:t>
            </a:r>
          </a:p>
          <a:p>
            <a:pPr lvl="3"/>
            <a:r>
              <a:rPr lang="sl-SI" b="1" dirty="0">
                <a:solidFill>
                  <a:srgbClr val="C00000"/>
                </a:solidFill>
              </a:rPr>
              <a:t>Nosilci javnih pooblastil</a:t>
            </a:r>
          </a:p>
          <a:p>
            <a:pPr lvl="1"/>
            <a:endParaRPr lang="sl-SI" dirty="0"/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78214D35-301E-8A2F-6AFA-70F3F942C72E}"/>
              </a:ext>
            </a:extLst>
          </p:cNvPr>
          <p:cNvSpPr/>
          <p:nvPr/>
        </p:nvSpPr>
        <p:spPr>
          <a:xfrm>
            <a:off x="3587858" y="2650210"/>
            <a:ext cx="2921430" cy="1162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873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0DFE05-2F70-F073-71F9-55C5FEF883BA}"/>
              </a:ext>
            </a:extLst>
          </p:cNvPr>
          <p:cNvSpPr txBox="1">
            <a:spLocks/>
          </p:cNvSpPr>
          <p:nvPr/>
        </p:nvSpPr>
        <p:spPr bwMode="auto">
          <a:xfrm>
            <a:off x="1295400" y="4309280"/>
            <a:ext cx="427273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Javno pooblastilo</a:t>
            </a:r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  <a:p>
            <a:pPr defTabSz="914400"/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744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5818901" cy="553998"/>
          </a:xfrm>
        </p:spPr>
        <p:txBody>
          <a:bodyPr wrap="none" anchor="t">
            <a:normAutofit/>
          </a:bodyPr>
          <a:lstStyle/>
          <a:p>
            <a:r>
              <a:rPr lang="sl-SI" dirty="0"/>
              <a:t>Kaj je javno pooblastilo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8" y="2115344"/>
            <a:ext cx="4645348" cy="2627312"/>
          </a:xfrm>
        </p:spPr>
        <p:txBody>
          <a:bodyPr wrap="square" anchor="t">
            <a:normAutofit/>
          </a:bodyPr>
          <a:lstStyle/>
          <a:p>
            <a:endParaRPr lang="sl-SI" sz="2000" b="1" dirty="0">
              <a:solidFill>
                <a:srgbClr val="C00000"/>
              </a:solidFill>
            </a:endParaRPr>
          </a:p>
          <a:p>
            <a:endParaRPr lang="sl-SI" sz="2000" b="1" dirty="0">
              <a:solidFill>
                <a:srgbClr val="C00000"/>
              </a:solidFill>
            </a:endParaRPr>
          </a:p>
          <a:p>
            <a:r>
              <a:rPr lang="sl-SI" sz="2000" b="1" dirty="0">
                <a:solidFill>
                  <a:srgbClr val="C00000"/>
                </a:solidFill>
              </a:rPr>
              <a:t>Pooblastilo države subjektu</a:t>
            </a:r>
            <a:r>
              <a:rPr lang="sl-SI" sz="2000" b="1" dirty="0"/>
              <a:t>, ki je statusno samostojen in organizacijsko ni vključen v državno upravo, </a:t>
            </a:r>
            <a:r>
              <a:rPr lang="sl-SI" sz="2000" b="1" dirty="0">
                <a:solidFill>
                  <a:srgbClr val="C00000"/>
                </a:solidFill>
              </a:rPr>
              <a:t>za opravljanje nalog uprave</a:t>
            </a:r>
          </a:p>
        </p:txBody>
      </p:sp>
      <p:pic>
        <p:nvPicPr>
          <p:cNvPr id="5" name="Slika 4" descr="Slika, ki vsebuje besede vzporedno, posnetek zaslona, jeklo&#10;&#10;Vsebina, ustvarjena z umetno inteligenco, morda ni pravilna.">
            <a:extLst>
              <a:ext uri="{FF2B5EF4-FFF2-40B4-BE49-F238E27FC236}">
                <a16:creationId xmlns:a16="http://schemas.microsoft.com/office/drawing/2014/main" id="{420577E1-35CC-4D38-A87E-2E2C59C0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949" y="2115344"/>
            <a:ext cx="3843660" cy="262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05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9E0E1A-5E93-6D93-7ABE-ECC028A9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5818901" cy="553998"/>
          </a:xfrm>
        </p:spPr>
        <p:txBody>
          <a:bodyPr wrap="none" anchor="t">
            <a:normAutofit/>
          </a:bodyPr>
          <a:lstStyle/>
          <a:p>
            <a:r>
              <a:rPr lang="sl-SI" dirty="0"/>
              <a:t>Podelitev javnega pooblastila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5BE098-7D64-E6B4-47DA-6804E5A3CDF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6" y="2115344"/>
            <a:ext cx="5497341" cy="3611280"/>
          </a:xfrm>
        </p:spPr>
        <p:txBody>
          <a:bodyPr wrap="square" anchor="t">
            <a:normAutofit/>
          </a:bodyPr>
          <a:lstStyle/>
          <a:p>
            <a:r>
              <a:rPr lang="sl-SI" dirty="0"/>
              <a:t>Z zakonom ali na podlagi zakona</a:t>
            </a:r>
          </a:p>
          <a:p>
            <a:r>
              <a:rPr lang="sl-SI" dirty="0"/>
              <a:t>Podelitev javnega pooblastila:</a:t>
            </a:r>
          </a:p>
          <a:p>
            <a:pPr lvl="1"/>
            <a:r>
              <a:rPr lang="sl-SI" dirty="0"/>
              <a:t>določitev </a:t>
            </a:r>
            <a:r>
              <a:rPr lang="sl-SI" u="sng" dirty="0"/>
              <a:t>vsebine</a:t>
            </a:r>
            <a:r>
              <a:rPr lang="sl-SI" dirty="0"/>
              <a:t> javnega pooblastila</a:t>
            </a:r>
          </a:p>
          <a:p>
            <a:pPr lvl="1"/>
            <a:r>
              <a:rPr lang="sl-SI" dirty="0"/>
              <a:t>določitev </a:t>
            </a:r>
            <a:r>
              <a:rPr lang="sl-SI" u="sng" dirty="0"/>
              <a:t>nosilca </a:t>
            </a:r>
            <a:r>
              <a:rPr lang="sl-SI" dirty="0"/>
              <a:t>javnega pooblastila</a:t>
            </a:r>
          </a:p>
          <a:p>
            <a:r>
              <a:rPr lang="sl-SI" dirty="0"/>
              <a:t>Za opravljanje posameznih upravnih nalog</a:t>
            </a:r>
          </a:p>
          <a:p>
            <a:r>
              <a:rPr lang="sl-SI" dirty="0"/>
              <a:t>Večja učinkovitost in smotrnost pri opravljanju nalog</a:t>
            </a:r>
          </a:p>
          <a:p>
            <a:r>
              <a:rPr lang="sl-SI" dirty="0"/>
              <a:t>Naloge, ki niso politične narave – </a:t>
            </a:r>
            <a:r>
              <a:rPr lang="sl-SI" dirty="0">
                <a:solidFill>
                  <a:srgbClr val="C00000"/>
                </a:solidFill>
              </a:rPr>
              <a:t>strokovno tehnične </a:t>
            </a:r>
            <a:r>
              <a:rPr lang="sl-SI" b="1" dirty="0">
                <a:solidFill>
                  <a:srgbClr val="C00000"/>
                </a:solidFill>
              </a:rPr>
              <a:t>upravne</a:t>
            </a:r>
            <a:r>
              <a:rPr lang="sl-SI" dirty="0">
                <a:solidFill>
                  <a:srgbClr val="C00000"/>
                </a:solidFill>
              </a:rPr>
              <a:t> naloge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1AD834-8493-273B-67B4-0DB67639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081" y="2115343"/>
            <a:ext cx="2810775" cy="281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96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98AA0B0-0B5C-ADA4-32DC-C10736C5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5818901" cy="553998"/>
          </a:xfrm>
        </p:spPr>
        <p:txBody>
          <a:bodyPr wrap="none" anchor="t">
            <a:normAutofit/>
          </a:bodyPr>
          <a:lstStyle/>
          <a:p>
            <a:r>
              <a:rPr lang="sl-SI" sz="3200" dirty="0"/>
              <a:t>Obveznosti nosilca javnega pooblastila</a:t>
            </a: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2A3425B0-319F-6E16-8FB5-1C23B16955F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8" y="2115344"/>
            <a:ext cx="4645348" cy="2627312"/>
          </a:xfrm>
        </p:spPr>
        <p:txBody>
          <a:bodyPr wrap="square" anchor="t">
            <a:normAutofit/>
          </a:bodyPr>
          <a:lstStyle/>
          <a:p>
            <a:r>
              <a:rPr lang="sl-SI" b="1" u="sng" dirty="0">
                <a:solidFill>
                  <a:srgbClr val="C00000"/>
                </a:solidFill>
              </a:rPr>
              <a:t>ENAKE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dirty="0">
                <a:solidFill>
                  <a:srgbClr val="C00000"/>
                </a:solidFill>
              </a:rPr>
              <a:t>odgovornosti in obveznosti </a:t>
            </a:r>
            <a:r>
              <a:rPr lang="sl-SI" dirty="0"/>
              <a:t>kot upravni organi</a:t>
            </a:r>
          </a:p>
          <a:p>
            <a:r>
              <a:rPr lang="sl-SI" b="1" dirty="0">
                <a:solidFill>
                  <a:srgbClr val="C00000"/>
                </a:solidFill>
              </a:rPr>
              <a:t>Načelo zakonitosti</a:t>
            </a:r>
          </a:p>
          <a:p>
            <a:pPr lvl="1"/>
            <a:r>
              <a:rPr lang="sl-SI" sz="2200" dirty="0"/>
              <a:t>Izvajati naloge izključno na podlagi in v skladu z veljavnimi predpisi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Slika, ki vsebuje besede zaprt prostor, obrtnik&#10;&#10;Vsebina, ustvarjena z umetno inteligenco, morda ni pravilna.">
            <a:extLst>
              <a:ext uri="{FF2B5EF4-FFF2-40B4-BE49-F238E27FC236}">
                <a16:creationId xmlns:a16="http://schemas.microsoft.com/office/drawing/2014/main" id="{E80899A8-56A0-C25F-5922-ECFE97FD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73" b="2"/>
          <a:stretch>
            <a:fillRect/>
          </a:stretch>
        </p:blipFill>
        <p:spPr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56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4853B-89C2-9740-AED3-78FC06BD4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A8D223-0F15-E181-335F-3F1B93C3E48C}"/>
              </a:ext>
            </a:extLst>
          </p:cNvPr>
          <p:cNvSpPr txBox="1">
            <a:spLocks/>
          </p:cNvSpPr>
          <p:nvPr/>
        </p:nvSpPr>
        <p:spPr bwMode="auto">
          <a:xfrm>
            <a:off x="1295400" y="4139764"/>
            <a:ext cx="42603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Imenovane osebe</a:t>
            </a:r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36790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12C5437F-0E3E-4BBA-9C15-19CB4E4172F4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7801</TotalTime>
  <Words>588</Words>
  <Application>Microsoft Office PowerPoint</Application>
  <PresentationFormat>Širokozaslonsko</PresentationFormat>
  <Paragraphs>102</Paragraphs>
  <Slides>20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Republika</vt:lpstr>
      <vt:lpstr>Custom Design</vt:lpstr>
      <vt:lpstr>Pomen integritete na področju imenovanih oseb, kot nosilcev javnega pooblastila</vt:lpstr>
      <vt:lpstr>PowerPointova predstavitev</vt:lpstr>
      <vt:lpstr>Načela </vt:lpstr>
      <vt:lpstr>Upravne naloge</vt:lpstr>
      <vt:lpstr>PowerPointova predstavitev</vt:lpstr>
      <vt:lpstr>Kaj je javno pooblastilo</vt:lpstr>
      <vt:lpstr>Podelitev javnega pooblastila</vt:lpstr>
      <vt:lpstr>Obveznosti nosilca javnega pooblastila</vt:lpstr>
      <vt:lpstr>PowerPointova predstavitev</vt:lpstr>
      <vt:lpstr>Imenovanje po Zmer-1</vt:lpstr>
      <vt:lpstr>Obveznosti in odgovornosti </vt:lpstr>
      <vt:lpstr>PowerPointova predstavitev</vt:lpstr>
      <vt:lpstr>Kaj je overitev</vt:lpstr>
      <vt:lpstr>Overitev merilnega instrumenta</vt:lpstr>
      <vt:lpstr>Kaj je overitvena oznaka</vt:lpstr>
      <vt:lpstr>PowerPointova predstavitev</vt:lpstr>
      <vt:lpstr>Kaj je integriteta</vt:lpstr>
      <vt:lpstr>Integriteta in overitev</vt:lpstr>
      <vt:lpstr>Integriteta in delo imenovanih oseb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Natalija Jovanović</cp:lastModifiedBy>
  <cp:revision>94</cp:revision>
  <cp:lastPrinted>2022-11-09T08:46:38Z</cp:lastPrinted>
  <dcterms:created xsi:type="dcterms:W3CDTF">2023-03-07T14:09:46Z</dcterms:created>
  <dcterms:modified xsi:type="dcterms:W3CDTF">2025-11-11T09:02:29Z</dcterms:modified>
</cp:coreProperties>
</file>