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ov_delovni_lis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r>
              <a:rPr lang="sl-SI" sz="2000" b="1">
                <a:solidFill>
                  <a:srgbClr val="C00000"/>
                </a:solidFill>
              </a:rPr>
              <a:t>Število nadzorov po skupinah zavezancev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C00000"/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cat>
            <c:strRef>
              <c:f>List1!$A$27:$A$39</c:f>
              <c:strCache>
                <c:ptCount val="13"/>
                <c:pt idx="0">
                  <c:v>Trgovine</c:v>
                </c:pt>
                <c:pt idx="1">
                  <c:v>Pakirnice</c:v>
                </c:pt>
                <c:pt idx="2">
                  <c:v>Zdravstvo</c:v>
                </c:pt>
                <c:pt idx="3">
                  <c:v>Pekarne</c:v>
                </c:pt>
                <c:pt idx="4">
                  <c:v>Stojnice, prodajalne sadja &amp; zelenjave</c:v>
                </c:pt>
                <c:pt idx="5">
                  <c:v>Zlatarne</c:v>
                </c:pt>
                <c:pt idx="6">
                  <c:v>Servisi za gorivo</c:v>
                </c:pt>
                <c:pt idx="7">
                  <c:v>Mesnice</c:v>
                </c:pt>
                <c:pt idx="8">
                  <c:v>Upravljalci, upravniki</c:v>
                </c:pt>
                <c:pt idx="9">
                  <c:v>Vulkanizerji &amp; serviserji</c:v>
                </c:pt>
                <c:pt idx="10">
                  <c:v>Tehnični pregledi</c:v>
                </c:pt>
                <c:pt idx="11">
                  <c:v>Dobavitelji gostinske posode</c:v>
                </c:pt>
                <c:pt idx="12">
                  <c:v>Ostalo</c:v>
                </c:pt>
              </c:strCache>
            </c:strRef>
          </c:cat>
          <c:val>
            <c:numRef>
              <c:f>List1!$B$27:$B$39</c:f>
              <c:numCache>
                <c:formatCode>General</c:formatCode>
                <c:ptCount val="13"/>
                <c:pt idx="0">
                  <c:v>164</c:v>
                </c:pt>
                <c:pt idx="1">
                  <c:v>82</c:v>
                </c:pt>
                <c:pt idx="2">
                  <c:v>76</c:v>
                </c:pt>
                <c:pt idx="3">
                  <c:v>60</c:v>
                </c:pt>
                <c:pt idx="4">
                  <c:v>53</c:v>
                </c:pt>
                <c:pt idx="5">
                  <c:v>50</c:v>
                </c:pt>
                <c:pt idx="6">
                  <c:v>43</c:v>
                </c:pt>
                <c:pt idx="7">
                  <c:v>38</c:v>
                </c:pt>
                <c:pt idx="8">
                  <c:v>24</c:v>
                </c:pt>
                <c:pt idx="9">
                  <c:v>20</c:v>
                </c:pt>
                <c:pt idx="10">
                  <c:v>6</c:v>
                </c:pt>
                <c:pt idx="11">
                  <c:v>5</c:v>
                </c:pt>
                <c:pt idx="1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FF-4299-8F22-A6D98743A9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9667600"/>
        <c:axId val="519668256"/>
      </c:barChart>
      <c:catAx>
        <c:axId val="519667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19668256"/>
        <c:crosses val="autoZero"/>
        <c:auto val="1"/>
        <c:lblAlgn val="ctr"/>
        <c:lblOffset val="100"/>
        <c:noMultiLvlLbl val="0"/>
      </c:catAx>
      <c:valAx>
        <c:axId val="519668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519667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sl-SI" sz="2000" b="1" dirty="0">
                <a:solidFill>
                  <a:srgbClr val="C00000"/>
                </a:solidFill>
              </a:rPr>
              <a:t>Vrsta in število pregledanih meril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List1!$A$4:$A$16</c:f>
              <c:strCache>
                <c:ptCount val="13"/>
                <c:pt idx="0">
                  <c:v>Neavtomatske tehtnice</c:v>
                </c:pt>
                <c:pt idx="1">
                  <c:v>Pretočna merila in merilni sistemi </c:v>
                </c:pt>
                <c:pt idx="2">
                  <c:v>Merilniki krvnega tlaka</c:v>
                </c:pt>
                <c:pt idx="3">
                  <c:v>Merilniki tlaka v pnevmatikah</c:v>
                </c:pt>
                <c:pt idx="4">
                  <c:v>Gostinska posoda</c:v>
                </c:pt>
                <c:pt idx="5">
                  <c:v>Vodomeri</c:v>
                </c:pt>
                <c:pt idx="6">
                  <c:v>Avtomatske tehtnice</c:v>
                </c:pt>
                <c:pt idx="7">
                  <c:v>Merilniki izpušnih plinov</c:v>
                </c:pt>
                <c:pt idx="8">
                  <c:v>Stroji za merjenje dolžine žice, kabla</c:v>
                </c:pt>
                <c:pt idx="9">
                  <c:v>Naprave z valji-zaviralna sila</c:v>
                </c:pt>
                <c:pt idx="10">
                  <c:v>Dolžinska merila -splošna</c:v>
                </c:pt>
                <c:pt idx="11">
                  <c:v>Merilniki toplotne energije</c:v>
                </c:pt>
                <c:pt idx="12">
                  <c:v>Ostalo</c:v>
                </c:pt>
              </c:strCache>
            </c:strRef>
          </c:cat>
          <c:val>
            <c:numRef>
              <c:f>List1!$B$4:$B$16</c:f>
              <c:numCache>
                <c:formatCode>General</c:formatCode>
                <c:ptCount val="13"/>
                <c:pt idx="0">
                  <c:v>1200</c:v>
                </c:pt>
                <c:pt idx="1">
                  <c:v>417</c:v>
                </c:pt>
                <c:pt idx="2">
                  <c:v>270</c:v>
                </c:pt>
                <c:pt idx="3">
                  <c:v>98</c:v>
                </c:pt>
                <c:pt idx="4">
                  <c:v>45</c:v>
                </c:pt>
                <c:pt idx="5">
                  <c:v>44</c:v>
                </c:pt>
                <c:pt idx="6">
                  <c:v>21</c:v>
                </c:pt>
                <c:pt idx="7">
                  <c:v>18</c:v>
                </c:pt>
                <c:pt idx="8">
                  <c:v>17</c:v>
                </c:pt>
                <c:pt idx="9">
                  <c:v>16</c:v>
                </c:pt>
                <c:pt idx="10">
                  <c:v>11</c:v>
                </c:pt>
                <c:pt idx="11">
                  <c:v>9</c:v>
                </c:pt>
                <c:pt idx="1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50-4087-AD70-1458B3BA7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4128816"/>
        <c:axId val="414130784"/>
      </c:barChart>
      <c:catAx>
        <c:axId val="414128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14130784"/>
        <c:crosses val="autoZero"/>
        <c:auto val="1"/>
        <c:lblAlgn val="ctr"/>
        <c:lblOffset val="100"/>
        <c:noMultiLvlLbl val="0"/>
      </c:catAx>
      <c:valAx>
        <c:axId val="414130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14128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2"/>
          </a:solidFill>
        </a:defRPr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C23371EB-307E-467E-B1CF-69F55E73EE1F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F553340A-F4D9-4500-A8F1-69D2EDB44BB2}" type="slidenum">
              <a:rPr lang="sl-SI" altLang="sl-SI" smtClean="0"/>
              <a:pPr>
                <a:defRPr/>
              </a:pPr>
              <a:t>‹#›</a:t>
            </a:fld>
            <a:endParaRPr lang="sl-SI" altLang="sl-SI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13A67A3-BC59-2594-3B76-DB114083A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>
          <a:xfrm>
            <a:off x="1295400" y="3706884"/>
            <a:ext cx="958691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="1">
                <a:solidFill>
                  <a:schemeClr val="bg1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naslova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32C4EB0-3CFF-FDBB-C845-A3F0E39CBE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5400" y="4760913"/>
            <a:ext cx="5970588" cy="730250"/>
          </a:xfrm>
        </p:spPr>
        <p:txBody>
          <a:bodyPr/>
          <a:lstStyle>
            <a:lvl1pPr marL="0" indent="0">
              <a:buNone/>
              <a:defRPr sz="2600">
                <a:solidFill>
                  <a:srgbClr val="529DBA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29763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 vsebina 2  svet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1344613" y="6356350"/>
            <a:ext cx="2586037" cy="365125"/>
          </a:xfrm>
        </p:spPr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2A677783-EBFF-4F03-B4E3-3B6DE25DE5D6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51C04BBD-E810-4A7C-A53D-F4616AAC7490}" type="slidenum">
              <a:rPr lang="sl-SI" altLang="sl-SI" smtClean="0"/>
              <a:pPr>
                <a:defRPr/>
              </a:pPr>
              <a:t>‹#›</a:t>
            </a:fld>
            <a:endParaRPr lang="sl-SI" altLang="sl-SI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BB37685-9AD5-A40B-2447-A2B1D5B96A1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295400" y="2115344"/>
            <a:ext cx="96012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1pPr>
            <a:lvl2pPr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2pPr>
            <a:lvl3pPr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3pPr>
            <a:lvl4pPr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4pPr>
            <a:lvl5pPr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5pPr>
          </a:lstStyle>
          <a:p>
            <a:pPr lvl="0"/>
            <a:r>
              <a:rPr lang="sl-SI" altLang="sl-SI" dirty="0"/>
              <a:t>Uredite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B00DD80B-4090-03DD-0445-E398A00029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95400" y="798362"/>
            <a:ext cx="58189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3600" b="1">
                <a:solidFill>
                  <a:srgbClr val="1B495A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402393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 in vsebina 2 stolpca  svet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7F68D42E-65A3-4F68-844F-D65572D540C9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AEF105C9-778C-499D-AACC-3063F646553B}" type="slidenum">
              <a:rPr lang="sl-SI" altLang="sl-SI" smtClean="0"/>
              <a:pPr>
                <a:defRPr/>
              </a:pPr>
              <a:t>‹#›</a:t>
            </a:fld>
            <a:endParaRPr lang="sl-SI" altLang="sl-SI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66C08C3-31DC-C929-922E-37AC2A9EA0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95400" y="798362"/>
            <a:ext cx="58189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3600" b="1">
                <a:solidFill>
                  <a:srgbClr val="1B495A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naslova matrice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B1758E9-2039-8EC9-0EB0-D75E977089B7}"/>
              </a:ext>
            </a:extLst>
          </p:cNvPr>
          <p:cNvSpPr>
            <a:spLocks noGrp="1"/>
          </p:cNvSpPr>
          <p:nvPr>
            <p:ph idx="18" hasCustomPrompt="1"/>
          </p:nvPr>
        </p:nvSpPr>
        <p:spPr bwMode="auto">
          <a:xfrm>
            <a:off x="1290918" y="2115344"/>
            <a:ext cx="4645348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rgbClr val="3E7C94"/>
                </a:solidFill>
                <a:latin typeface="Republika" panose="02000506040000020004" pitchFamily="2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rgbClr val="3E7C94"/>
                </a:solidFill>
                <a:latin typeface="Republika" panose="02000506040000020004" pitchFamily="2" charset="77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rgbClr val="3E7C94"/>
                </a:solidFill>
                <a:latin typeface="Republika" panose="02000506040000020004" pitchFamily="2" charset="77"/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rgbClr val="3E7C94"/>
                </a:solidFill>
                <a:latin typeface="Republika" panose="02000506040000020004" pitchFamily="2" charset="77"/>
              </a:defRPr>
            </a:lvl5pPr>
          </a:lstStyle>
          <a:p>
            <a:pPr lvl="0"/>
            <a:r>
              <a:rPr lang="sl-SI" altLang="sl-SI" dirty="0"/>
              <a:t>Uredite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CDCB06A9-9452-FB63-99D4-43749623643C}"/>
              </a:ext>
            </a:extLst>
          </p:cNvPr>
          <p:cNvSpPr>
            <a:spLocks noGrp="1"/>
          </p:cNvSpPr>
          <p:nvPr>
            <p:ph idx="19" hasCustomPrompt="1"/>
          </p:nvPr>
        </p:nvSpPr>
        <p:spPr bwMode="auto">
          <a:xfrm>
            <a:off x="6254105" y="2115344"/>
            <a:ext cx="4645348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rgbClr val="3E7C94"/>
                </a:solidFill>
                <a:latin typeface="Republika" panose="02000506040000020004" pitchFamily="2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rgbClr val="3E7C94"/>
                </a:solidFill>
                <a:latin typeface="Republika" panose="02000506040000020004" pitchFamily="2" charset="77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rgbClr val="3E7C94"/>
                </a:solidFill>
                <a:latin typeface="Republika" panose="02000506040000020004" pitchFamily="2" charset="77"/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rgbClr val="3E7C94"/>
                </a:solidFill>
                <a:latin typeface="Republika" panose="02000506040000020004" pitchFamily="2" charset="77"/>
              </a:defRPr>
            </a:lvl5pPr>
          </a:lstStyle>
          <a:p>
            <a:pPr lvl="0"/>
            <a:r>
              <a:rPr lang="sl-SI" altLang="sl-SI" dirty="0"/>
              <a:t>Uredite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9682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 vsebina in foto  svet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7F68D42E-65A3-4F68-844F-D65572D540C9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AEF105C9-778C-499D-AACC-3063F646553B}" type="slidenum">
              <a:rPr lang="sl-SI" altLang="sl-SI" smtClean="0"/>
              <a:pPr>
                <a:defRPr/>
              </a:pPr>
              <a:t>‹#›</a:t>
            </a:fld>
            <a:endParaRPr lang="sl-SI" altLang="sl-SI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66C08C3-31DC-C929-922E-37AC2A9EA0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95400" y="798362"/>
            <a:ext cx="58189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3600" b="1">
                <a:solidFill>
                  <a:srgbClr val="1B495A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naslova matrice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B1758E9-2039-8EC9-0EB0-D75E977089B7}"/>
              </a:ext>
            </a:extLst>
          </p:cNvPr>
          <p:cNvSpPr>
            <a:spLocks noGrp="1"/>
          </p:cNvSpPr>
          <p:nvPr>
            <p:ph idx="18" hasCustomPrompt="1"/>
          </p:nvPr>
        </p:nvSpPr>
        <p:spPr bwMode="auto">
          <a:xfrm>
            <a:off x="1290918" y="2115344"/>
            <a:ext cx="4645348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rgbClr val="3E7C94"/>
                </a:solidFill>
                <a:latin typeface="Republika" panose="02000506040000020004" pitchFamily="2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rgbClr val="3E7C94"/>
                </a:solidFill>
                <a:latin typeface="Republika" panose="02000506040000020004" pitchFamily="2" charset="77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rgbClr val="3E7C94"/>
                </a:solidFill>
                <a:latin typeface="Republika" panose="02000506040000020004" pitchFamily="2" charset="77"/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rgbClr val="3E7C94"/>
                </a:solidFill>
                <a:latin typeface="Republika" panose="02000506040000020004" pitchFamily="2" charset="77"/>
              </a:defRPr>
            </a:lvl5pPr>
          </a:lstStyle>
          <a:p>
            <a:pPr lvl="0"/>
            <a:r>
              <a:rPr lang="sl-SI" altLang="sl-SI" dirty="0"/>
              <a:t>Uredite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3534D4-F2F5-5C0E-6865-2C7A41A7514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37288" y="2116138"/>
            <a:ext cx="4645025" cy="2625725"/>
          </a:xfrm>
        </p:spPr>
        <p:txBody>
          <a:bodyPr/>
          <a:lstStyle/>
          <a:p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587262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6000" y="1548000"/>
            <a:ext cx="9600000" cy="149062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b="1">
                <a:solidFill>
                  <a:srgbClr val="9999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1295400" y="6356350"/>
            <a:ext cx="1993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7762F-4A55-4283-81AE-7BA0D578D9B0}" type="datetimeFigureOut">
              <a:rPr lang="en-US"/>
              <a:pPr>
                <a:defRPr/>
              </a:pPr>
              <a:t>11/23/2023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17764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FA213-8D6B-49C7-9F9F-F88249C62B6A}" type="slidenum">
              <a:rPr lang="en-US" altLang="sl-SI"/>
              <a:pPr>
                <a:defRPr/>
              </a:pPr>
              <a:t>‹#›</a:t>
            </a:fld>
            <a:endParaRPr lang="en-US" altLang="sl-SI" dirty="0"/>
          </a:p>
        </p:txBody>
      </p:sp>
    </p:spTree>
    <p:extLst>
      <p:ext uri="{BB962C8B-B14F-4D97-AF65-F5344CB8AC3E}">
        <p14:creationId xmlns:p14="http://schemas.microsoft.com/office/powerpoint/2010/main" val="89775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vsebina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C23371EB-307E-467E-B1CF-69F55E73EE1F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3340A-F4D9-4500-A8F1-69D2EDB44BB2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13A67A3-BC59-2594-3B76-DB114083A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>
          <a:xfrm>
            <a:off x="1295400" y="803629"/>
            <a:ext cx="6731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="1">
                <a:solidFill>
                  <a:schemeClr val="bg1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Tukaj naslov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687ECC4-0343-00C5-73CA-8F1B927BD9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02543" y="2071418"/>
            <a:ext cx="9586913" cy="116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601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 vsebina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1344613" y="6356350"/>
            <a:ext cx="2586037" cy="365125"/>
          </a:xfrm>
        </p:spPr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2A677783-EBFF-4F03-B4E3-3B6DE25DE5D6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51C04BBD-E810-4A7C-A53D-F4616AAC7490}" type="slidenum">
              <a:rPr lang="sl-SI" altLang="sl-SI" smtClean="0"/>
              <a:pPr>
                <a:defRPr/>
              </a:pPr>
              <a:t>‹#›</a:t>
            </a:fld>
            <a:endParaRPr lang="sl-SI" altLang="sl-SI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B00DD80B-4090-03DD-0445-E398A00029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95400" y="798362"/>
            <a:ext cx="58189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3600" b="1">
                <a:solidFill>
                  <a:schemeClr val="bg1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naslova matrice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16D24D35-E938-A72B-CBFB-1EDE6D6175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02543" y="2071418"/>
            <a:ext cx="9586913" cy="116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30144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 in vsebina 2 stolpc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66C08C3-31DC-C929-922E-37AC2A9EA0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95400" y="798362"/>
            <a:ext cx="58189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3600" b="1">
                <a:solidFill>
                  <a:schemeClr val="bg1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naslova matrice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B1758E9-2039-8EC9-0EB0-D75E977089B7}"/>
              </a:ext>
            </a:extLst>
          </p:cNvPr>
          <p:cNvSpPr>
            <a:spLocks noGrp="1"/>
          </p:cNvSpPr>
          <p:nvPr>
            <p:ph idx="18" hasCustomPrompt="1"/>
          </p:nvPr>
        </p:nvSpPr>
        <p:spPr bwMode="auto">
          <a:xfrm>
            <a:off x="1290918" y="2115344"/>
            <a:ext cx="4645348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bg1"/>
                </a:solidFill>
                <a:latin typeface="Republika" panose="02000506040000020004" pitchFamily="2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Republika" panose="02000506040000020004" pitchFamily="2" charset="77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Republika" panose="02000506040000020004" pitchFamily="2" charset="77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Republika" panose="02000506040000020004" pitchFamily="2" charset="77"/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Republika" panose="02000506040000020004" pitchFamily="2" charset="77"/>
              </a:defRPr>
            </a:lvl5pPr>
          </a:lstStyle>
          <a:p>
            <a:pPr lvl="0"/>
            <a:r>
              <a:rPr lang="sl-SI" altLang="sl-SI" dirty="0"/>
              <a:t>Uredite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CDCB06A9-9452-FB63-99D4-43749623643C}"/>
              </a:ext>
            </a:extLst>
          </p:cNvPr>
          <p:cNvSpPr>
            <a:spLocks noGrp="1"/>
          </p:cNvSpPr>
          <p:nvPr>
            <p:ph idx="19" hasCustomPrompt="1"/>
          </p:nvPr>
        </p:nvSpPr>
        <p:spPr bwMode="auto">
          <a:xfrm>
            <a:off x="6254105" y="2115344"/>
            <a:ext cx="4645348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bg1"/>
                </a:solidFill>
                <a:latin typeface="Republika" panose="02000506040000020004" pitchFamily="2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Republika" panose="02000506040000020004" pitchFamily="2" charset="77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Republika" panose="02000506040000020004" pitchFamily="2" charset="77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Republika" panose="02000506040000020004" pitchFamily="2" charset="77"/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Republika" panose="02000506040000020004" pitchFamily="2" charset="77"/>
              </a:defRPr>
            </a:lvl5pPr>
          </a:lstStyle>
          <a:p>
            <a:pPr lvl="0"/>
            <a:r>
              <a:rPr lang="sl-SI" altLang="sl-SI" dirty="0"/>
              <a:t>Uredite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  <p:sp>
        <p:nvSpPr>
          <p:cNvPr id="18" name="Date Placeholder 2">
            <a:extLst>
              <a:ext uri="{FF2B5EF4-FFF2-40B4-BE49-F238E27FC236}">
                <a16:creationId xmlns:a16="http://schemas.microsoft.com/office/drawing/2014/main" id="{2FEF71E3-F780-0077-38C1-C8D2632A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44613" y="6356350"/>
            <a:ext cx="2586037" cy="365125"/>
          </a:xfrm>
        </p:spPr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2A677783-EBFF-4F03-B4E3-3B6DE25DE5D6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9083F562-3EA5-3B82-62E6-B1A51302A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</p:spPr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C3DD0387-B665-F429-CAD3-0940597E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144713" cy="365125"/>
          </a:xfrm>
        </p:spPr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51C04BBD-E810-4A7C-A53D-F4616AAC7490}" type="slidenum">
              <a:rPr lang="sl-SI" altLang="sl-SI" smtClean="0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13503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 vsebina in f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66C08C3-31DC-C929-922E-37AC2A9EA0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95400" y="798362"/>
            <a:ext cx="581890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3600" b="1">
                <a:solidFill>
                  <a:schemeClr val="bg1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naslova matrice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B1758E9-2039-8EC9-0EB0-D75E977089B7}"/>
              </a:ext>
            </a:extLst>
          </p:cNvPr>
          <p:cNvSpPr>
            <a:spLocks noGrp="1"/>
          </p:cNvSpPr>
          <p:nvPr>
            <p:ph idx="18" hasCustomPrompt="1"/>
          </p:nvPr>
        </p:nvSpPr>
        <p:spPr bwMode="auto">
          <a:xfrm>
            <a:off x="1290918" y="2115344"/>
            <a:ext cx="4645348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chemeClr val="bg1"/>
                </a:solidFill>
                <a:latin typeface="Republika" panose="02000506040000020004" pitchFamily="2" charset="77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Republika" panose="02000506040000020004" pitchFamily="2" charset="77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Republika" panose="02000506040000020004" pitchFamily="2" charset="77"/>
              </a:defRPr>
            </a:lvl3pPr>
            <a:lvl4pPr marL="1657350" indent="-28575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Republika" panose="02000506040000020004" pitchFamily="2" charset="77"/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Republika" panose="02000506040000020004" pitchFamily="2" charset="77"/>
              </a:defRPr>
            </a:lvl5pPr>
          </a:lstStyle>
          <a:p>
            <a:pPr lvl="0"/>
            <a:r>
              <a:rPr lang="sl-SI" altLang="sl-SI" dirty="0"/>
              <a:t>Uredite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3534D4-F2F5-5C0E-6865-2C7A41A7514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37288" y="2116138"/>
            <a:ext cx="4645025" cy="2625725"/>
          </a:xfrm>
        </p:spPr>
        <p:txBody>
          <a:bodyPr/>
          <a:lstStyle/>
          <a:p>
            <a:endParaRPr lang="en-SI"/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8CFAD6A8-D3F4-5B81-D354-9152E49A32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44613" y="6356350"/>
            <a:ext cx="2586037" cy="365125"/>
          </a:xfrm>
        </p:spPr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2A677783-EBFF-4F03-B4E3-3B6DE25DE5D6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21A456AF-248F-C274-4BAF-6C2F8C58C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</p:spPr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1826608A-0533-EFB6-078D-4B9E5BC5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144713" cy="365125"/>
          </a:xfrm>
        </p:spPr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51C04BBD-E810-4A7C-A53D-F4616AAC7490}" type="slidenum">
              <a:rPr lang="sl-SI" altLang="sl-SI" smtClean="0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97684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tografija cela st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">
            <a:extLst>
              <a:ext uri="{FF2B5EF4-FFF2-40B4-BE49-F238E27FC236}">
                <a16:creationId xmlns:a16="http://schemas.microsoft.com/office/drawing/2014/main" id="{5F8A493D-1C0F-B524-9E4B-1AD56184C59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1"/>
            <a:ext cx="12191999" cy="6858000"/>
          </a:xfrm>
        </p:spPr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0B5112E-E03D-A23D-032C-232227C0D6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46831" y="798362"/>
            <a:ext cx="3169622" cy="89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47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otografija cela st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BD99519-4BC9-FBF8-6E5B-F27E60EC43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SI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0B5112E-E03D-A23D-032C-232227C0D6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46831" y="798362"/>
            <a:ext cx="3169622" cy="89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78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ni diapozitiv svet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C23371EB-307E-467E-B1CF-69F55E73EE1F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E7C94"/>
                </a:solidFill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F553340A-F4D9-4500-A8F1-69D2EDB44BB2}" type="slidenum">
              <a:rPr lang="sl-SI" altLang="sl-SI" smtClean="0"/>
              <a:pPr>
                <a:defRPr/>
              </a:pPr>
              <a:t>‹#›</a:t>
            </a:fld>
            <a:endParaRPr lang="sl-SI" altLang="sl-SI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13A67A3-BC59-2594-3B76-DB114083A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>
          <a:xfrm>
            <a:off x="1295400" y="3706884"/>
            <a:ext cx="958691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="1">
                <a:solidFill>
                  <a:srgbClr val="1B495A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naslova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BA1DF75-D860-02EF-AD24-09FF5B848770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auto">
          <a:xfrm>
            <a:off x="1295400" y="4849067"/>
            <a:ext cx="9586913" cy="91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2600">
                <a:solidFill>
                  <a:srgbClr val="3E7C94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podnaslova</a:t>
            </a:r>
          </a:p>
        </p:txBody>
      </p:sp>
    </p:spTree>
    <p:extLst>
      <p:ext uri="{BB962C8B-B14F-4D97-AF65-F5344CB8AC3E}">
        <p14:creationId xmlns:p14="http://schemas.microsoft.com/office/powerpoint/2010/main" val="90322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vsebina 1  svet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C23371EB-307E-467E-B1CF-69F55E73EE1F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F553340A-F4D9-4500-A8F1-69D2EDB44BB2}" type="slidenum">
              <a:rPr lang="sl-SI" altLang="sl-SI" smtClean="0"/>
              <a:pPr>
                <a:defRPr/>
              </a:pPr>
              <a:t>‹#›</a:t>
            </a:fld>
            <a:endParaRPr lang="sl-SI" altLang="sl-SI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13A67A3-BC59-2594-3B76-DB114083A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>
          <a:xfrm>
            <a:off x="1295400" y="803629"/>
            <a:ext cx="508325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="1">
                <a:solidFill>
                  <a:srgbClr val="1B495A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naslova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BA1DF75-D860-02EF-AD24-09FF5B848770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auto">
          <a:xfrm>
            <a:off x="1295400" y="2071418"/>
            <a:ext cx="96012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2600">
                <a:solidFill>
                  <a:srgbClr val="3E7C94"/>
                </a:solidFill>
                <a:latin typeface="Republika" panose="02000506040000020004" pitchFamily="2" charset="77"/>
              </a:defRPr>
            </a:lvl1pPr>
          </a:lstStyle>
          <a:p>
            <a:pPr lvl="0"/>
            <a:r>
              <a:rPr lang="sl-SI" altLang="sl-SI" dirty="0"/>
              <a:t>Uredite slog besedila</a:t>
            </a:r>
          </a:p>
        </p:txBody>
      </p:sp>
    </p:spTree>
    <p:extLst>
      <p:ext uri="{BB962C8B-B14F-4D97-AF65-F5344CB8AC3E}">
        <p14:creationId xmlns:p14="http://schemas.microsoft.com/office/powerpoint/2010/main" val="392472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295400" y="1547813"/>
            <a:ext cx="68632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sl-SI" altLang="sl-SI" dirty="0"/>
              <a:t>Uredite slog naslova matrice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95400" y="3240088"/>
            <a:ext cx="96012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dirty="0"/>
              <a:t>Uredite sloge besedila matrice</a:t>
            </a:r>
          </a:p>
          <a:p>
            <a:pPr lvl="1"/>
            <a:r>
              <a:rPr lang="sl-SI" altLang="sl-SI" dirty="0"/>
              <a:t>Druga raven</a:t>
            </a:r>
          </a:p>
          <a:p>
            <a:pPr lvl="2"/>
            <a:r>
              <a:rPr lang="sl-SI" altLang="sl-SI" dirty="0"/>
              <a:t>Tretja raven</a:t>
            </a:r>
          </a:p>
          <a:p>
            <a:pPr lvl="3"/>
            <a:r>
              <a:rPr lang="sl-SI" altLang="sl-SI" dirty="0"/>
              <a:t>Četrta raven</a:t>
            </a:r>
          </a:p>
          <a:p>
            <a:pPr lvl="4"/>
            <a:r>
              <a:rPr lang="sl-SI" altLang="sl-SI" dirty="0"/>
              <a:t>Peta raven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95400" y="6356350"/>
            <a:ext cx="2109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B62AEC26-B469-46A5-8F2C-98F88AF920CC}" type="datetimeFigureOut">
              <a:rPr lang="sl-SI" smtClean="0"/>
              <a:pPr>
                <a:defRPr/>
              </a:pPr>
              <a:t>23. 11. 2023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144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BABABA"/>
                </a:solidFill>
                <a:latin typeface="Republika" panose="02000506040000020004" pitchFamily="2" charset="77"/>
              </a:defRPr>
            </a:lvl1pPr>
          </a:lstStyle>
          <a:p>
            <a:pPr>
              <a:defRPr/>
            </a:pPr>
            <a:fld id="{7B8A951B-3CD6-4C75-B09C-2BF17E0B4D35}" type="slidenum">
              <a:rPr lang="sl-SI" altLang="sl-SI" smtClean="0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411400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epublika" panose="02000506040000020004" pitchFamily="2" charset="77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Republika" panose="02000506040000020004" pitchFamily="2" charset="77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Republika" panose="02000506040000020004" pitchFamily="2" charset="77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epublika" panose="02000506040000020004" pitchFamily="2" charset="77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Republika" panose="02000506040000020004" pitchFamily="2" charset="77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Republika" panose="02000506040000020004" pitchFamily="2" charset="77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6A99B8A-0D3A-A255-A667-4E42E74E6FE1}"/>
              </a:ext>
            </a:extLst>
          </p:cNvPr>
          <p:cNvSpPr txBox="1">
            <a:spLocks/>
          </p:cNvSpPr>
          <p:nvPr/>
        </p:nvSpPr>
        <p:spPr bwMode="auto">
          <a:xfrm>
            <a:off x="2609850" y="3060711"/>
            <a:ext cx="7753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9999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3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Aktivnosti</a:t>
            </a: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 in </a:t>
            </a:r>
            <a:r>
              <a:rPr kumimoji="0" lang="it-IT" sz="33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ugotovitve</a:t>
            </a:r>
            <a:r>
              <a:rPr kumimoji="0" lang="sl-SI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 </a:t>
            </a:r>
            <a:r>
              <a:rPr kumimoji="0" lang="it-IT" sz="33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meroslovnega</a:t>
            </a: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 </a:t>
            </a:r>
            <a:r>
              <a:rPr kumimoji="0" lang="it-IT" sz="33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nadzora</a:t>
            </a: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, </a:t>
            </a:r>
            <a:r>
              <a:rPr kumimoji="0" lang="it-IT" sz="33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pomembne</a:t>
            </a: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 za IO</a:t>
            </a:r>
            <a:endParaRPr kumimoji="0" lang="en-SI" sz="3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epublika" panose="02000506040000020004" pitchFamily="2" charset="77"/>
              <a:ea typeface="+mj-ea"/>
              <a:cs typeface="Arial" pitchFamily="34" charset="0"/>
            </a:endParaRPr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id="{21CA1AC0-B6DB-5674-C159-8B570EEC2FDC}"/>
              </a:ext>
            </a:extLst>
          </p:cNvPr>
          <p:cNvSpPr txBox="1">
            <a:spLocks/>
          </p:cNvSpPr>
          <p:nvPr/>
        </p:nvSpPr>
        <p:spPr bwMode="auto">
          <a:xfrm>
            <a:off x="2609850" y="4284122"/>
            <a:ext cx="3511983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9999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altLang="sl-SI" sz="1950" b="1" i="0" u="none" strike="noStrike" kern="1200" cap="none" spc="0" normalizeH="0" baseline="0" noProof="0" dirty="0">
                <a:ln>
                  <a:noFill/>
                </a:ln>
                <a:solidFill>
                  <a:srgbClr val="529DBA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Letno srečanje imenovanih oseb</a:t>
            </a:r>
          </a:p>
        </p:txBody>
      </p:sp>
      <p:sp>
        <p:nvSpPr>
          <p:cNvPr id="6" name="Naslov 1">
            <a:extLst>
              <a:ext uri="{FF2B5EF4-FFF2-40B4-BE49-F238E27FC236}">
                <a16:creationId xmlns:a16="http://schemas.microsoft.com/office/drawing/2014/main" id="{D2B11CAA-709A-FB39-42D4-9D3CB0DB2D6C}"/>
              </a:ext>
            </a:extLst>
          </p:cNvPr>
          <p:cNvSpPr txBox="1">
            <a:spLocks/>
          </p:cNvSpPr>
          <p:nvPr/>
        </p:nvSpPr>
        <p:spPr bwMode="auto">
          <a:xfrm>
            <a:off x="2609850" y="6025816"/>
            <a:ext cx="351198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9999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altLang="sl-SI" sz="1350" b="1" i="0" u="none" strike="noStrike" kern="1200" cap="none" spc="0" normalizeH="0" baseline="0" noProof="0" dirty="0">
                <a:ln>
                  <a:noFill/>
                </a:ln>
                <a:solidFill>
                  <a:srgbClr val="529DBA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Žalec, 23. 11. 202</a:t>
            </a:r>
            <a:r>
              <a:rPr kumimoji="0" lang="sl-SI" altLang="sl-SI" sz="1350" b="0" i="0" u="none" strike="noStrike" kern="1200" cap="none" spc="0" normalizeH="0" baseline="0" noProof="0" dirty="0">
                <a:ln>
                  <a:noFill/>
                </a:ln>
                <a:solidFill>
                  <a:srgbClr val="529DBA"/>
                </a:solidFill>
                <a:effectLst/>
                <a:uLnTx/>
                <a:uFillTx/>
                <a:latin typeface="Republika" panose="02000506040000020004" pitchFamily="2" charset="77"/>
                <a:ea typeface="+mj-ea"/>
                <a:cs typeface="Arial" pitchFamily="34" charset="0"/>
              </a:rPr>
              <a:t>3</a:t>
            </a:r>
          </a:p>
        </p:txBody>
      </p:sp>
      <p:sp>
        <p:nvSpPr>
          <p:cNvPr id="5" name="Pravokotnik 4"/>
          <p:cNvSpPr/>
          <p:nvPr/>
        </p:nvSpPr>
        <p:spPr>
          <a:xfrm>
            <a:off x="2609849" y="4981845"/>
            <a:ext cx="38766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mag</a:t>
            </a:r>
            <a:r>
              <a:rPr kumimoji="0" lang="sl-S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Mojca Požar, inšpektorica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Sektor za meroslovni nadzor</a:t>
            </a:r>
          </a:p>
        </p:txBody>
      </p:sp>
    </p:spTree>
    <p:extLst>
      <p:ext uri="{BB962C8B-B14F-4D97-AF65-F5344CB8AC3E}">
        <p14:creationId xmlns:p14="http://schemas.microsoft.com/office/powerpoint/2010/main" val="281642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153724" y="790335"/>
            <a:ext cx="5193153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Bodice iz dejavnosti IO-jev</a:t>
            </a:r>
          </a:p>
        </p:txBody>
      </p:sp>
      <p:sp>
        <p:nvSpPr>
          <p:cNvPr id="8" name="Pravokotnik 7"/>
          <p:cNvSpPr/>
          <p:nvPr/>
        </p:nvSpPr>
        <p:spPr>
          <a:xfrm>
            <a:off x="2145103" y="2139344"/>
            <a:ext cx="4891176" cy="10524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Merilo nima overitvene nalepke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;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kaže, da je bilo overjeno</a:t>
            </a:r>
          </a:p>
        </p:txBody>
      </p:sp>
      <p:sp>
        <p:nvSpPr>
          <p:cNvPr id="9" name="Pravokotnik 8"/>
          <p:cNvSpPr/>
          <p:nvPr/>
        </p:nvSpPr>
        <p:spPr>
          <a:xfrm>
            <a:off x="5819957" y="4333028"/>
            <a:ext cx="4632379" cy="12137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IO stranki posreduje POS predhodne overitve, nadomestne overitvene nalepke ji „ne more izdati“</a:t>
            </a:r>
          </a:p>
        </p:txBody>
      </p:sp>
      <p:sp>
        <p:nvSpPr>
          <p:cNvPr id="12" name="Zapognjen kot 11"/>
          <p:cNvSpPr/>
          <p:nvPr/>
        </p:nvSpPr>
        <p:spPr>
          <a:xfrm>
            <a:off x="2153723" y="3536831"/>
            <a:ext cx="2958866" cy="314001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Če merilo izpolnjuje zahteve, se namesti overitveno nalepko</a:t>
            </a: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sl-SI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Predpisan izkaz overitve je overitvena oznaka, dopolnilno POS</a:t>
            </a:r>
          </a:p>
        </p:txBody>
      </p:sp>
      <p:sp>
        <p:nvSpPr>
          <p:cNvPr id="13" name="PoljeZBesedilom 12"/>
          <p:cNvSpPr txBox="1"/>
          <p:nvPr/>
        </p:nvSpPr>
        <p:spPr>
          <a:xfrm>
            <a:off x="7148429" y="2208351"/>
            <a:ext cx="174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Krivda IO-ja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PoljeZBesedilom 13"/>
          <p:cNvSpPr txBox="1"/>
          <p:nvPr/>
        </p:nvSpPr>
        <p:spPr>
          <a:xfrm>
            <a:off x="7174307" y="2697187"/>
            <a:ext cx="2999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 Krivda stranke/uporabnika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Pravokotnik 15"/>
          <p:cNvSpPr/>
          <p:nvPr/>
        </p:nvSpPr>
        <p:spPr>
          <a:xfrm>
            <a:off x="5819956" y="3372943"/>
            <a:ext cx="4664016" cy="8530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IO izvede ponovno overitev in namesti novo overitveno nalepko.</a:t>
            </a:r>
          </a:p>
        </p:txBody>
      </p:sp>
      <p:sp>
        <p:nvSpPr>
          <p:cNvPr id="17" name="Pravokotnik 16"/>
          <p:cNvSpPr/>
          <p:nvPr/>
        </p:nvSpPr>
        <p:spPr>
          <a:xfrm>
            <a:off x="5819957" y="5670401"/>
            <a:ext cx="4664015" cy="102944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IO na tehtnico le  namesti overitveno nalepko brez dodatne overitve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9655832" y="3784095"/>
            <a:ext cx="563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DA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9920370" y="6282865"/>
            <a:ext cx="563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?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PoljeZBesedilom 14"/>
          <p:cNvSpPr txBox="1"/>
          <p:nvPr/>
        </p:nvSpPr>
        <p:spPr>
          <a:xfrm>
            <a:off x="9917502" y="5115435"/>
            <a:ext cx="563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0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6" grpId="0" animBg="1"/>
      <p:bldP spid="17" grpId="0" animBg="1"/>
      <p:bldP spid="10" grpId="0"/>
      <p:bldP spid="11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112546" y="790479"/>
            <a:ext cx="5193153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Bodice iz dejavnosti IO-jev</a:t>
            </a:r>
          </a:p>
        </p:txBody>
      </p:sp>
      <p:sp>
        <p:nvSpPr>
          <p:cNvPr id="12" name="Zapognjen kot 11"/>
          <p:cNvSpPr/>
          <p:nvPr/>
        </p:nvSpPr>
        <p:spPr>
          <a:xfrm>
            <a:off x="2015708" y="3907771"/>
            <a:ext cx="1915063" cy="217385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Predpisan overitveni postopek</a:t>
            </a:r>
          </a:p>
        </p:txBody>
      </p:sp>
      <p:sp>
        <p:nvSpPr>
          <p:cNvPr id="16" name="Pravokotnik 15"/>
          <p:cNvSpPr/>
          <p:nvPr/>
        </p:nvSpPr>
        <p:spPr>
          <a:xfrm>
            <a:off x="5535298" y="5313881"/>
            <a:ext cx="4086041" cy="8530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Čas, potreben za izvedbo celotnega overitvenega postopka?</a:t>
            </a:r>
          </a:p>
        </p:txBody>
      </p:sp>
      <p:sp>
        <p:nvSpPr>
          <p:cNvPr id="2" name="Ovalni oblaček 1"/>
          <p:cNvSpPr/>
          <p:nvPr/>
        </p:nvSpPr>
        <p:spPr>
          <a:xfrm>
            <a:off x="3663388" y="2122103"/>
            <a:ext cx="3588589" cy="1897811"/>
          </a:xfrm>
          <a:prstGeom prst="wedgeEllipseCallout">
            <a:avLst>
              <a:gd name="adj1" fmla="val 6811"/>
              <a:gd name="adj2" fmla="val 61591"/>
            </a:avLst>
          </a:prstGeom>
          <a:solidFill>
            <a:srgbClr val="FFFF00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„IO je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overitev končal v 2 minutah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plačali pa smo…“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5259231" y="4433984"/>
            <a:ext cx="2242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Zlatarji, mesarji</a:t>
            </a:r>
          </a:p>
        </p:txBody>
      </p:sp>
      <p:sp>
        <p:nvSpPr>
          <p:cNvPr id="7" name="Ovalni oblaček 6"/>
          <p:cNvSpPr/>
          <p:nvPr/>
        </p:nvSpPr>
        <p:spPr>
          <a:xfrm>
            <a:off x="6550324" y="2654063"/>
            <a:ext cx="3588589" cy="1897811"/>
          </a:xfrm>
          <a:prstGeom prst="wedgeEllipseCallout">
            <a:avLst>
              <a:gd name="adj1" fmla="val -42948"/>
              <a:gd name="adj2" fmla="val 47045"/>
            </a:avLst>
          </a:prstGeom>
          <a:solidFill>
            <a:srgbClr val="FFFF00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„IO je overitev končal v par minutah,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uteži ni imel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5" name="Oblak 4"/>
          <p:cNvSpPr/>
          <p:nvPr/>
        </p:nvSpPr>
        <p:spPr>
          <a:xfrm>
            <a:off x="2015708" y="1595887"/>
            <a:ext cx="2087591" cy="154412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Jasnovedni</a:t>
            </a: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IO-ji?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77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7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233555" y="779830"/>
            <a:ext cx="5193153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Bodice iz dejavnosti IO-jev</a:t>
            </a:r>
          </a:p>
        </p:txBody>
      </p:sp>
      <p:sp>
        <p:nvSpPr>
          <p:cNvPr id="8" name="Pravokotnik 7"/>
          <p:cNvSpPr/>
          <p:nvPr/>
        </p:nvSpPr>
        <p:spPr>
          <a:xfrm>
            <a:off x="1920809" y="1751162"/>
            <a:ext cx="4899810" cy="150961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IO proda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merilo, ki nima več celotnega roka veljavnosti prve overitve</a:t>
            </a:r>
          </a:p>
        </p:txBody>
      </p:sp>
      <p:sp>
        <p:nvSpPr>
          <p:cNvPr id="12" name="Zapognjen kot 11"/>
          <p:cNvSpPr/>
          <p:nvPr/>
        </p:nvSpPr>
        <p:spPr>
          <a:xfrm>
            <a:off x="2654062" y="3752491"/>
            <a:ext cx="2018580" cy="2432649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</p:txBody>
      </p:sp>
      <p:sp>
        <p:nvSpPr>
          <p:cNvPr id="17" name="Pravokotnik 16"/>
          <p:cNvSpPr/>
          <p:nvPr/>
        </p:nvSpPr>
        <p:spPr>
          <a:xfrm>
            <a:off x="6303045" y="4626605"/>
            <a:ext cx="4086041" cy="1029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Informirati stranko o veljavnosti overitve, popust…</a:t>
            </a:r>
          </a:p>
        </p:txBody>
      </p:sp>
      <p:sp>
        <p:nvSpPr>
          <p:cNvPr id="2" name="PoljeZBesedilom 1"/>
          <p:cNvSpPr txBox="1"/>
          <p:nvPr/>
        </p:nvSpPr>
        <p:spPr>
          <a:xfrm>
            <a:off x="7088038" y="2613805"/>
            <a:ext cx="2941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Tehtnice, vodomeri, merilniki toplotne energije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6458300" y="3994030"/>
            <a:ext cx="183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Dobra praksa: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45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495550" y="910496"/>
            <a:ext cx="4194097" cy="553998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Skupaj smo močnejši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8" name="Naslov 1"/>
          <p:cNvSpPr txBox="1">
            <a:spLocks noGrp="1"/>
          </p:cNvSpPr>
          <p:nvPr>
            <p:ph idx="1"/>
          </p:nvPr>
        </p:nvSpPr>
        <p:spPr bwMode="auto">
          <a:xfrm>
            <a:off x="2495550" y="5169087"/>
            <a:ext cx="7200900" cy="1231705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altLang="sl-SI" sz="2400" b="1" i="1" dirty="0">
                <a:solidFill>
                  <a:srgbClr val="FFFF00"/>
                </a:solidFill>
                <a:latin typeface="Bradley Hand ITC" panose="03070402050302030203" pitchFamily="66" charset="0"/>
              </a:rPr>
              <a:t>Uspeh ni stvar sreče. To je trdo delo, vztrajnost, učenje, žrtvovanje in predvsem ljubezen do tega, kar počnete. </a:t>
            </a:r>
            <a:r>
              <a:rPr lang="sl-SI" altLang="sl-SI" sz="2400" b="1" dirty="0">
                <a:solidFill>
                  <a:srgbClr val="FFFF00"/>
                </a:solidFill>
                <a:latin typeface="Bradley Hand ITC" panose="03070402050302030203" pitchFamily="66" charset="0"/>
              </a:rPr>
              <a:t>(Pele)</a:t>
            </a:r>
          </a:p>
        </p:txBody>
      </p:sp>
      <p:sp>
        <p:nvSpPr>
          <p:cNvPr id="4" name="Poševen rob 3"/>
          <p:cNvSpPr/>
          <p:nvPr/>
        </p:nvSpPr>
        <p:spPr>
          <a:xfrm>
            <a:off x="5132689" y="2835210"/>
            <a:ext cx="2165230" cy="150099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OVERJENA MERILA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5181600" y="2380883"/>
            <a:ext cx="2260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Naš skupni USPEH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Zaokroži kota na diagonali pravokotnika 13"/>
          <p:cNvSpPr/>
          <p:nvPr/>
        </p:nvSpPr>
        <p:spPr>
          <a:xfrm>
            <a:off x="8235348" y="2924340"/>
            <a:ext cx="1849288" cy="12594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Aktivnosti IO</a:t>
            </a:r>
          </a:p>
        </p:txBody>
      </p:sp>
      <p:sp>
        <p:nvSpPr>
          <p:cNvPr id="15" name="Zaokroži kota na diagonali pravokotnika 14"/>
          <p:cNvSpPr/>
          <p:nvPr/>
        </p:nvSpPr>
        <p:spPr>
          <a:xfrm>
            <a:off x="2297514" y="2924340"/>
            <a:ext cx="1849288" cy="125945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Aktivnosti MN</a:t>
            </a:r>
          </a:p>
        </p:txBody>
      </p:sp>
      <p:sp>
        <p:nvSpPr>
          <p:cNvPr id="16" name="Desna puščica 15"/>
          <p:cNvSpPr/>
          <p:nvPr/>
        </p:nvSpPr>
        <p:spPr>
          <a:xfrm>
            <a:off x="4318958" y="3450559"/>
            <a:ext cx="690114" cy="69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Desna puščica 17"/>
          <p:cNvSpPr/>
          <p:nvPr/>
        </p:nvSpPr>
        <p:spPr>
          <a:xfrm rot="10800000">
            <a:off x="7421577" y="3551203"/>
            <a:ext cx="690114" cy="69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88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4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295400" y="798362"/>
            <a:ext cx="65" cy="553998"/>
          </a:xfrm>
        </p:spPr>
        <p:txBody>
          <a:bodyPr/>
          <a:lstStyle/>
          <a:p>
            <a:endParaRPr lang="sl-SI"/>
          </a:p>
        </p:txBody>
      </p:sp>
      <p:sp>
        <p:nvSpPr>
          <p:cNvPr id="4" name="PoljeZBesedilom 3"/>
          <p:cNvSpPr txBox="1"/>
          <p:nvPr/>
        </p:nvSpPr>
        <p:spPr>
          <a:xfrm>
            <a:off x="1524001" y="3243534"/>
            <a:ext cx="9144000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Hvala in uspešno leto tudi v 2024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42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495550" y="798362"/>
            <a:ext cx="3447354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Področje nadzora</a:t>
            </a:r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/>
          </p:nvPr>
        </p:nvGraphicFramePr>
        <p:xfrm>
          <a:off x="1722409" y="1828800"/>
          <a:ext cx="8479765" cy="4856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2"/>
          <p:cNvSpPr>
            <a:spLocks noGrp="1"/>
          </p:cNvSpPr>
          <p:nvPr>
            <p:ph type="title"/>
          </p:nvPr>
        </p:nvSpPr>
        <p:spPr>
          <a:xfrm>
            <a:off x="2222186" y="582052"/>
            <a:ext cx="3447354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Področje nadzora</a:t>
            </a:r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/>
          </p:nvPr>
        </p:nvGraphicFramePr>
        <p:xfrm>
          <a:off x="2153728" y="1906438"/>
          <a:ext cx="7858664" cy="4546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925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279241" y="802968"/>
            <a:ext cx="5193153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Bodice iz dejavnosti IO-jev</a:t>
            </a:r>
          </a:p>
        </p:txBody>
      </p:sp>
      <p:sp>
        <p:nvSpPr>
          <p:cNvPr id="8" name="Pravokotnik 7"/>
          <p:cNvSpPr/>
          <p:nvPr/>
        </p:nvSpPr>
        <p:spPr>
          <a:xfrm>
            <a:off x="3301040" y="2353408"/>
            <a:ext cx="5917723" cy="90736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Overitev merila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 vpisana v MIRS-</a:t>
            </a:r>
            <a:r>
              <a:rPr kumimoji="0" lang="sl-SI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</a:t>
            </a:r>
            <a:endParaRPr kumimoji="0" lang="sl-SI" sz="24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Zapognjen kot 11"/>
          <p:cNvSpPr/>
          <p:nvPr/>
        </p:nvSpPr>
        <p:spPr>
          <a:xfrm>
            <a:off x="2516034" y="3947147"/>
            <a:ext cx="2104849" cy="2281125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Obveznost IO…</a:t>
            </a:r>
          </a:p>
        </p:txBody>
      </p:sp>
      <p:sp>
        <p:nvSpPr>
          <p:cNvPr id="17" name="Pravokotnik 16"/>
          <p:cNvSpPr/>
          <p:nvPr/>
        </p:nvSpPr>
        <p:spPr>
          <a:xfrm>
            <a:off x="5949368" y="3729475"/>
            <a:ext cx="4086041" cy="1029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Načrtovanje nadzora na osnovi informacij o </a:t>
            </a:r>
            <a:r>
              <a:rPr kumimoji="0" lang="sl-SI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overjenosti</a:t>
            </a: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meril v MIRS-</a:t>
            </a:r>
            <a:r>
              <a:rPr kumimoji="0" lang="sl-SI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</a:t>
            </a:r>
            <a:endParaRPr kumimoji="0" lang="sl-SI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5963758" y="5305244"/>
            <a:ext cx="4086041" cy="1029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Stranke seznanjene z zahtevo po vpisu overitve v MIRS-</a:t>
            </a:r>
            <a:r>
              <a:rPr kumimoji="0" lang="sl-SI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</a:t>
            </a:r>
            <a:endParaRPr kumimoji="0" lang="sl-SI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063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7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338235" y="798362"/>
            <a:ext cx="5193153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Bodice iz dejavnosti IO-jev</a:t>
            </a:r>
          </a:p>
        </p:txBody>
      </p:sp>
      <p:sp>
        <p:nvSpPr>
          <p:cNvPr id="8" name="Pravokotnik 7"/>
          <p:cNvSpPr/>
          <p:nvPr/>
        </p:nvSpPr>
        <p:spPr>
          <a:xfrm>
            <a:off x="2378014" y="2458525"/>
            <a:ext cx="5331139" cy="9316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Tehtnica ima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overitveno oznako in certifikat o kalibraciji</a:t>
            </a:r>
          </a:p>
        </p:txBody>
      </p:sp>
      <p:sp>
        <p:nvSpPr>
          <p:cNvPr id="12" name="Zapognjen kot 11"/>
          <p:cNvSpPr/>
          <p:nvPr/>
        </p:nvSpPr>
        <p:spPr>
          <a:xfrm>
            <a:off x="2498786" y="4183811"/>
            <a:ext cx="1475117" cy="249303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</p:txBody>
      </p:sp>
      <p:sp>
        <p:nvSpPr>
          <p:cNvPr id="2" name="PoljeZBesedilom 1"/>
          <p:cNvSpPr txBox="1"/>
          <p:nvPr/>
        </p:nvSpPr>
        <p:spPr>
          <a:xfrm>
            <a:off x="8114581" y="3312531"/>
            <a:ext cx="1457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Zdravstvo, pakirci</a:t>
            </a:r>
          </a:p>
        </p:txBody>
      </p:sp>
      <p:sp>
        <p:nvSpPr>
          <p:cNvPr id="4" name="Oblak 3"/>
          <p:cNvSpPr/>
          <p:nvPr/>
        </p:nvSpPr>
        <p:spPr>
          <a:xfrm>
            <a:off x="5518041" y="4287324"/>
            <a:ext cx="2449902" cy="1785668"/>
          </a:xfrm>
          <a:prstGeom prst="cloudCallout">
            <a:avLst>
              <a:gd name="adj1" fmla="val 58744"/>
              <a:gd name="adj2" fmla="val -616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Overitev, umeritev, kalibracija ?</a:t>
            </a:r>
          </a:p>
        </p:txBody>
      </p:sp>
      <p:sp>
        <p:nvSpPr>
          <p:cNvPr id="5" name="Oblak 4"/>
          <p:cNvSpPr/>
          <p:nvPr/>
        </p:nvSpPr>
        <p:spPr>
          <a:xfrm>
            <a:off x="8511397" y="1975449"/>
            <a:ext cx="1768415" cy="117318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Hm, zakaj to rabim?</a:t>
            </a:r>
          </a:p>
        </p:txBody>
      </p:sp>
    </p:spTree>
    <p:extLst>
      <p:ext uri="{BB962C8B-B14F-4D97-AF65-F5344CB8AC3E}">
        <p14:creationId xmlns:p14="http://schemas.microsoft.com/office/powerpoint/2010/main" val="278990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180919" y="794214"/>
            <a:ext cx="5193153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Bodice iz dejavnosti IO-jev</a:t>
            </a:r>
          </a:p>
        </p:txBody>
      </p:sp>
      <p:sp>
        <p:nvSpPr>
          <p:cNvPr id="8" name="Pravokotnik 7"/>
          <p:cNvSpPr/>
          <p:nvPr/>
        </p:nvSpPr>
        <p:spPr>
          <a:xfrm>
            <a:off x="2032948" y="2353408"/>
            <a:ext cx="3683485" cy="90736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 merilu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 serijske številke </a:t>
            </a:r>
          </a:p>
        </p:txBody>
      </p:sp>
      <p:sp>
        <p:nvSpPr>
          <p:cNvPr id="12" name="Zapognjen kot 11"/>
          <p:cNvSpPr/>
          <p:nvPr/>
        </p:nvSpPr>
        <p:spPr>
          <a:xfrm>
            <a:off x="2024333" y="3985401"/>
            <a:ext cx="2958866" cy="220836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Obvezne na vseh merilih</a:t>
            </a: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Overitveni postopek: pregled ustreznosti predpisanih oznak </a:t>
            </a:r>
          </a:p>
        </p:txBody>
      </p:sp>
      <p:sp>
        <p:nvSpPr>
          <p:cNvPr id="6" name="Pravokotnik 5"/>
          <p:cNvSpPr/>
          <p:nvPr/>
        </p:nvSpPr>
        <p:spPr>
          <a:xfrm>
            <a:off x="5860208" y="4724399"/>
            <a:ext cx="4005536" cy="907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IO namesti nadomestne oznake</a:t>
            </a:r>
          </a:p>
        </p:txBody>
      </p:sp>
      <p:sp>
        <p:nvSpPr>
          <p:cNvPr id="7" name="Pravokotnik 6"/>
          <p:cNvSpPr/>
          <p:nvPr/>
        </p:nvSpPr>
        <p:spPr>
          <a:xfrm>
            <a:off x="6210128" y="2147969"/>
            <a:ext cx="3421816" cy="129842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Oznake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 napisni ploščici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niso več berljive</a:t>
            </a:r>
          </a:p>
        </p:txBody>
      </p:sp>
      <p:sp>
        <p:nvSpPr>
          <p:cNvPr id="2" name="Desna puščica 1"/>
          <p:cNvSpPr/>
          <p:nvPr/>
        </p:nvSpPr>
        <p:spPr>
          <a:xfrm>
            <a:off x="5103964" y="5098212"/>
            <a:ext cx="612469" cy="129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87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293948" y="740452"/>
            <a:ext cx="5193153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Bodice iz dejavnosti IO-jev</a:t>
            </a:r>
          </a:p>
        </p:txBody>
      </p:sp>
      <p:sp>
        <p:nvSpPr>
          <p:cNvPr id="8" name="Pravokotnik 7"/>
          <p:cNvSpPr/>
          <p:nvPr/>
        </p:nvSpPr>
        <p:spPr>
          <a:xfrm>
            <a:off x="1903559" y="1880569"/>
            <a:ext cx="3795619" cy="138020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 </a:t>
            </a:r>
            <a:r>
              <a:rPr kumimoji="0" lang="sl-SI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ambulanti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imajo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neoverljivo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tehtnico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IO jo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kalibrira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9" name="Pravokotnik 8"/>
          <p:cNvSpPr/>
          <p:nvPr/>
        </p:nvSpPr>
        <p:spPr>
          <a:xfrm>
            <a:off x="6518695" y="4267186"/>
            <a:ext cx="3933641" cy="14348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VSE tehtnice,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ki jih uporablja medicinsko osebje </a:t>
            </a: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(v bolnicah, ambulantah, DSO…) </a:t>
            </a:r>
            <a:r>
              <a:rPr kumimoji="0" lang="sl-SI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morajo biti overjene </a:t>
            </a:r>
          </a:p>
        </p:txBody>
      </p:sp>
      <p:sp>
        <p:nvSpPr>
          <p:cNvPr id="10" name="Pravokotnik 9"/>
          <p:cNvSpPr/>
          <p:nvPr/>
        </p:nvSpPr>
        <p:spPr>
          <a:xfrm>
            <a:off x="6372053" y="2425309"/>
            <a:ext cx="3830129" cy="81534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Merilo se uporablja kot INDIKATOR.</a:t>
            </a:r>
          </a:p>
        </p:txBody>
      </p:sp>
      <p:sp>
        <p:nvSpPr>
          <p:cNvPr id="11" name="Desna puščica 10"/>
          <p:cNvSpPr/>
          <p:nvPr/>
        </p:nvSpPr>
        <p:spPr>
          <a:xfrm>
            <a:off x="5423152" y="4873925"/>
            <a:ext cx="715990" cy="250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Zapognjen kot 11"/>
          <p:cNvSpPr/>
          <p:nvPr/>
        </p:nvSpPr>
        <p:spPr>
          <a:xfrm>
            <a:off x="2498786" y="3536831"/>
            <a:ext cx="2475787" cy="314001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…v medicinski praksi za tehtanje pacientov za namene opazovanja, diagnosticiranja in zdravljenja pacientov…</a:t>
            </a:r>
            <a:endParaRPr kumimoji="0" lang="sl-SI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PoljeZBesedilom 12"/>
          <p:cNvSpPr txBox="1"/>
          <p:nvPr/>
        </p:nvSpPr>
        <p:spPr>
          <a:xfrm>
            <a:off x="7424464" y="1984075"/>
            <a:ext cx="200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Napis na tehtnici: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15" name="Raven povezovalnik 14"/>
          <p:cNvCxnSpPr/>
          <p:nvPr/>
        </p:nvCxnSpPr>
        <p:spPr>
          <a:xfrm flipV="1">
            <a:off x="6984522" y="1984075"/>
            <a:ext cx="2682815" cy="1552756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en povezovalnik 17"/>
          <p:cNvCxnSpPr/>
          <p:nvPr/>
        </p:nvCxnSpPr>
        <p:spPr>
          <a:xfrm>
            <a:off x="7312326" y="2113473"/>
            <a:ext cx="2291755" cy="128245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esna puščica 20"/>
          <p:cNvSpPr/>
          <p:nvPr/>
        </p:nvSpPr>
        <p:spPr>
          <a:xfrm rot="16200000">
            <a:off x="8008190" y="3671983"/>
            <a:ext cx="641218" cy="250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Zapognjen kot 13"/>
          <p:cNvSpPr/>
          <p:nvPr/>
        </p:nvSpPr>
        <p:spPr>
          <a:xfrm>
            <a:off x="5403004" y="5848709"/>
            <a:ext cx="4201077" cy="69010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Prekršek po 26. členu Zmer- IO</a:t>
            </a:r>
          </a:p>
        </p:txBody>
      </p:sp>
    </p:spTree>
    <p:extLst>
      <p:ext uri="{BB962C8B-B14F-4D97-AF65-F5344CB8AC3E}">
        <p14:creationId xmlns:p14="http://schemas.microsoft.com/office/powerpoint/2010/main" val="270313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21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220248" y="798362"/>
            <a:ext cx="5193153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Bodice iz dejavnosti IO-jev</a:t>
            </a:r>
          </a:p>
        </p:txBody>
      </p:sp>
      <p:sp>
        <p:nvSpPr>
          <p:cNvPr id="8" name="Pravokotnik 7"/>
          <p:cNvSpPr/>
          <p:nvPr/>
        </p:nvSpPr>
        <p:spPr>
          <a:xfrm>
            <a:off x="3249280" y="1915058"/>
            <a:ext cx="5796965" cy="138884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 </a:t>
            </a:r>
            <a:r>
              <a:rPr kumimoji="0" lang="sl-SI" sz="2400" b="0" i="0" u="sng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proizvodnji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imajo </a:t>
            </a:r>
            <a:r>
              <a:rPr kumimoji="0" lang="sl-SI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overljivo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tehtnico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IO jo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kalibrira</a:t>
            </a: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9" name="Pravokotnik 8"/>
          <p:cNvSpPr/>
          <p:nvPr/>
        </p:nvSpPr>
        <p:spPr>
          <a:xfrm>
            <a:off x="6518695" y="4301689"/>
            <a:ext cx="3933641" cy="17799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VSE tehtnice,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ki se ali bi se lahko uporabljale pri končni kontroli predpakiranih izdelkov, morajo biti overjene </a:t>
            </a:r>
          </a:p>
        </p:txBody>
      </p:sp>
      <p:sp>
        <p:nvSpPr>
          <p:cNvPr id="11" name="Desna puščica 10"/>
          <p:cNvSpPr/>
          <p:nvPr/>
        </p:nvSpPr>
        <p:spPr>
          <a:xfrm>
            <a:off x="5423152" y="4873925"/>
            <a:ext cx="715990" cy="250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Zapognjen kot 11"/>
          <p:cNvSpPr/>
          <p:nvPr/>
        </p:nvSpPr>
        <p:spPr>
          <a:xfrm>
            <a:off x="2498786" y="3536831"/>
            <a:ext cx="2475787" cy="169940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…pri pripravi predpakiranih izdelkov</a:t>
            </a:r>
          </a:p>
        </p:txBody>
      </p:sp>
      <p:sp>
        <p:nvSpPr>
          <p:cNvPr id="14" name="Zapognjen kot 13"/>
          <p:cNvSpPr/>
          <p:nvPr/>
        </p:nvSpPr>
        <p:spPr>
          <a:xfrm>
            <a:off x="2487292" y="5469153"/>
            <a:ext cx="2475787" cy="1256579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Prekršek po 26. členu Zmer - IO</a:t>
            </a:r>
          </a:p>
        </p:txBody>
      </p:sp>
    </p:spTree>
    <p:extLst>
      <p:ext uri="{BB962C8B-B14F-4D97-AF65-F5344CB8AC3E}">
        <p14:creationId xmlns:p14="http://schemas.microsoft.com/office/powerpoint/2010/main" val="365340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350376" y="798362"/>
            <a:ext cx="5193153" cy="55399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Bodice iz dejavnosti IO-jev</a:t>
            </a:r>
          </a:p>
        </p:txBody>
      </p:sp>
      <p:sp>
        <p:nvSpPr>
          <p:cNvPr id="8" name="Pravokotnik 7"/>
          <p:cNvSpPr/>
          <p:nvPr/>
        </p:nvSpPr>
        <p:spPr>
          <a:xfrm>
            <a:off x="2175270" y="1639403"/>
            <a:ext cx="4955901" cy="140572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Overjena trgovska tehtnica ima </a:t>
            </a:r>
            <a:r>
              <a:rPr kumimoji="0" lang="sl-SI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poškodovano zaščitno oznako</a:t>
            </a:r>
          </a:p>
        </p:txBody>
      </p:sp>
      <p:sp>
        <p:nvSpPr>
          <p:cNvPr id="9" name="Pravokotnik 8"/>
          <p:cNvSpPr/>
          <p:nvPr/>
        </p:nvSpPr>
        <p:spPr>
          <a:xfrm>
            <a:off x="2175269" y="3275139"/>
            <a:ext cx="5210350" cy="12709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Zadnja overitev izvedena pred 2 meseci brez naravnavanja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Zadnje naravnavanje izvedeno v 2015</a:t>
            </a:r>
          </a:p>
        </p:txBody>
      </p:sp>
      <p:sp>
        <p:nvSpPr>
          <p:cNvPr id="14" name="Zapognjen kot 13"/>
          <p:cNvSpPr/>
          <p:nvPr/>
        </p:nvSpPr>
        <p:spPr>
          <a:xfrm>
            <a:off x="1986962" y="4977460"/>
            <a:ext cx="3315409" cy="167351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Namestitev zaščitnih oznak obvezen del overitve;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Prekršek po 27. členu Zmer</a:t>
            </a: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075" y="2044088"/>
            <a:ext cx="2363750" cy="2244751"/>
          </a:xfrm>
          <a:prstGeom prst="rect">
            <a:avLst/>
          </a:prstGeom>
        </p:spPr>
      </p:pic>
      <p:sp>
        <p:nvSpPr>
          <p:cNvPr id="13" name="Pravokotnik 12"/>
          <p:cNvSpPr/>
          <p:nvPr/>
        </p:nvSpPr>
        <p:spPr>
          <a:xfrm>
            <a:off x="5759570" y="4971663"/>
            <a:ext cx="4599297" cy="12709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Nova zaščitna nalepka nameščena 2 dni po nadzoru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l-SI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Datum izredne overitve: 20 dni po nadzoru</a:t>
            </a:r>
          </a:p>
        </p:txBody>
      </p:sp>
    </p:spTree>
    <p:extLst>
      <p:ext uri="{BB962C8B-B14F-4D97-AF65-F5344CB8AC3E}">
        <p14:creationId xmlns:p14="http://schemas.microsoft.com/office/powerpoint/2010/main" val="162936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3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DLOGA - Kako narediti predstavitev MGTŠ.pptx" id="{D5E522CE-AB04-444B-BCF9-78612EBBD6DC}" vid="{12C5437F-0E3E-4BBA-9C15-19CB4E4172F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507</Words>
  <Application>Microsoft Office PowerPoint</Application>
  <PresentationFormat>Širokozaslonsko</PresentationFormat>
  <Paragraphs>94</Paragraphs>
  <Slides>14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19" baseType="lpstr">
      <vt:lpstr>Arial</vt:lpstr>
      <vt:lpstr>Bradley Hand ITC</vt:lpstr>
      <vt:lpstr>Republika</vt:lpstr>
      <vt:lpstr>Wingdings</vt:lpstr>
      <vt:lpstr>Custom Design</vt:lpstr>
      <vt:lpstr>PowerPointova predstavitev</vt:lpstr>
      <vt:lpstr>Področje nadzora</vt:lpstr>
      <vt:lpstr>Področje nadzora</vt:lpstr>
      <vt:lpstr>Bodice iz dejavnosti IO-jev</vt:lpstr>
      <vt:lpstr>Bodice iz dejavnosti IO-jev</vt:lpstr>
      <vt:lpstr>Bodice iz dejavnosti IO-jev</vt:lpstr>
      <vt:lpstr>Bodice iz dejavnosti IO-jev</vt:lpstr>
      <vt:lpstr>Bodice iz dejavnosti IO-jev</vt:lpstr>
      <vt:lpstr>Bodice iz dejavnosti IO-jev</vt:lpstr>
      <vt:lpstr>Bodice iz dejavnosti IO-jev</vt:lpstr>
      <vt:lpstr>Bodice iz dejavnosti IO-jev</vt:lpstr>
      <vt:lpstr>Bodice iz dejavnosti IO-jev</vt:lpstr>
      <vt:lpstr>Skupaj smo močnejši</vt:lpstr>
      <vt:lpstr>PowerPointova predstavitev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Dominika Rozoničnik</dc:creator>
  <cp:lastModifiedBy>Dominika Rozoničnik</cp:lastModifiedBy>
  <cp:revision>1</cp:revision>
  <dcterms:created xsi:type="dcterms:W3CDTF">2023-11-23T16:34:19Z</dcterms:created>
  <dcterms:modified xsi:type="dcterms:W3CDTF">2023-11-23T16:34:33Z</dcterms:modified>
</cp:coreProperties>
</file>