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0" r:id="rId1"/>
    <p:sldMasterId id="2147484282" r:id="rId2"/>
    <p:sldMasterId id="2147484284" r:id="rId3"/>
    <p:sldMasterId id="2147484293" r:id="rId4"/>
  </p:sldMasterIdLst>
  <p:notesMasterIdLst>
    <p:notesMasterId r:id="rId19"/>
  </p:notesMasterIdLst>
  <p:handoutMasterIdLst>
    <p:handoutMasterId r:id="rId20"/>
  </p:handoutMasterIdLst>
  <p:sldIdLst>
    <p:sldId id="442" r:id="rId5"/>
    <p:sldId id="443" r:id="rId6"/>
    <p:sldId id="444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4DA681A9-1FCB-4CD9-ABA9-E5A4F3421F36}">
          <p14:sldIdLst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</p14:sldIdLst>
        </p14:section>
        <p14:section name="Razdelek brez naslova" id="{4B59C9A3-CD7A-41AC-BBDE-448E9E9EAFD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pela Grošelj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C94"/>
    <a:srgbClr val="529DBA"/>
    <a:srgbClr val="0735F7"/>
    <a:srgbClr val="1B495A"/>
    <a:srgbClr val="5C9A92"/>
    <a:srgbClr val="457A73"/>
    <a:srgbClr val="999999"/>
    <a:srgbClr val="66952E"/>
    <a:srgbClr val="234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5051" autoAdjust="0"/>
  </p:normalViewPr>
  <p:slideViewPr>
    <p:cSldViewPr snapToGrid="0" snapToObjects="1">
      <p:cViewPr varScale="1">
        <p:scale>
          <a:sx n="69" d="100"/>
          <a:sy n="69" d="100"/>
        </p:scale>
        <p:origin x="536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204" d="100"/>
          <a:sy n="204" d="100"/>
        </p:scale>
        <p:origin x="6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3E8C24-F5B3-4175-A5E7-FD9F8E6A23A0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85F68F-A63A-4CC5-9CC8-CD5924CFC5E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9C138C-D090-44BE-BD37-7C1A2784C024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07D3B3-7352-4E89-B94F-556E21620E8F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2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54955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12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80065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13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748698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14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81229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3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58877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4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81866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5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47299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6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44832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7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7875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8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45150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10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84593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7D3B3-7352-4E89-B94F-556E21620E8F}" type="slidenum">
              <a:rPr lang="en-US" altLang="sl-SI" smtClean="0"/>
              <a:pPr>
                <a:defRPr/>
              </a:pPr>
              <a:t>11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898992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2C4EB0-3CFF-FDBB-C845-A3F0E39CB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400" y="4760913"/>
            <a:ext cx="5970588" cy="730250"/>
          </a:xfrm>
        </p:spPr>
        <p:txBody>
          <a:bodyPr/>
          <a:lstStyle>
            <a:lvl1pPr marL="0" indent="0">
              <a:buNone/>
              <a:defRPr sz="2600">
                <a:solidFill>
                  <a:srgbClr val="529DBA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42320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BB37685-9AD5-A40B-2447-A2B1D5B96A1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95400" y="2115344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81879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45721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F68D42E-65A3-4F68-844F-D65572D540C9}" type="datetimeFigureOut">
              <a:rPr lang="sl-SI" smtClean="0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AEF105C9-778C-499D-AACC-3063F646553B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rgbClr val="3E7C94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rgbClr val="3E7C94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rgbClr val="3E7C94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rgbClr val="3E7C94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65461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717487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40624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90645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49F-2C33-46B7-8ABF-A872A285039C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DDA6-8A74-46A0-9552-2678C288907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4788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FA3-AEC1-4E15-9BB5-815B91117E93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F4D5-14AB-437F-8D30-B95A15F563A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315473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5B42-A54A-4EF1-A7D7-9CBC507C7992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AD80-7304-4B49-A46A-B30E4E55661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344354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3304-62F5-49C1-9B7B-8935F16B4272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ABC4-AED0-4755-96AD-E46FDC237416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8885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340A-F4D9-4500-A8F1-69D2EDB44BB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6731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Tukaj naslov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7ECC4-0343-00C5-73CA-8F1B927BD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24022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23E1F-232C-4049-941A-10AC81C11BB6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E7F-95C6-4666-AAB5-5749508529A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709867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6C6F-14B7-4688-9265-CC3B93DA0630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092B-0024-478E-9456-231BFC3C06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990947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B6D0-45A8-4F55-AD0B-82F9141282AF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C1CA-57F5-44EB-A0F5-54AC7403C5C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887497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984F-232A-4E87-BA61-9D877A9C64AE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76E2-5855-4BCE-9860-0FC5CC0F7DD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057287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14386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681604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259138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RAVZOJ IN TEHNOLOGIJO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2949F-2C33-46B7-8ABF-A872A285039C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DDA6-8A74-46A0-9552-2678C2889079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430728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000" y="1440001"/>
            <a:ext cx="7152599" cy="67710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000" y="2880000"/>
            <a:ext cx="951920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B5FA3-AEC1-4E15-9BB5-815B91117E93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F4D5-14AB-437F-8D30-B95A15F563A2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444970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295234" y="3240088"/>
            <a:ext cx="9601367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5B42-A54A-4EF1-A7D7-9CBC507C7992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AD80-7304-4B49-A46A-B30E4E556610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536289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000" y="3240000"/>
            <a:ext cx="9600000" cy="26280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3304-62F5-49C1-9B7B-8935F16B4272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ABC4-AED0-4755-96AD-E46FDC237416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41989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B00DD80B-4090-03DD-0445-E398A00029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6D24D35-E938-A72B-CBFB-1EDE6D6175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2543" y="2071418"/>
            <a:ext cx="9586913" cy="116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80403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464300" y="3240088"/>
            <a:ext cx="4416000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23E1F-232C-4049-941A-10AC81C11BB6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7E7F-95C6-4666-AAB5-5749508529A5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941552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6000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16C6F-14B7-4688-9265-CC3B93DA0630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092B-0024-478E-9456-231BFC3C069C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456220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1606550" cy="2047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799" y="3240000"/>
            <a:ext cx="4416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295401" y="3240088"/>
            <a:ext cx="4417484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344613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B6D0-45A8-4F55-AD0B-82F9141282AF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C1CA-57F5-44EB-A0F5-54AC7403C5C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081586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A984F-232A-4E87-BA61-9D877A9C64AE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76E2-5855-4BCE-9860-0FC5CC0F7DD3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369672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510A2-ABBB-4EBD-8406-3C68B0965F89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6543A-A284-4F7D-8600-9D591413C96D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1375293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356350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7762F-4A55-4283-81AE-7BA0D578D9B0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17764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A213-8D6B-49C7-9F9F-F88249C62B6A}" type="slidenum">
              <a:rPr lang="en-US" altLang="sl-SI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08268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in vsebina 2 stolp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DCB06A9-9452-FB63-99D4-43749623643C}"/>
              </a:ext>
            </a:extLst>
          </p:cNvPr>
          <p:cNvSpPr>
            <a:spLocks noGrp="1"/>
          </p:cNvSpPr>
          <p:nvPr>
            <p:ph idx="19" hasCustomPrompt="1"/>
          </p:nvPr>
        </p:nvSpPr>
        <p:spPr bwMode="auto">
          <a:xfrm>
            <a:off x="6254105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2FEF71E3-F780-0077-38C1-C8D2632A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083F562-3EA5-3B82-62E6-B1A51302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3DD0387-B665-F429-CAD3-0940597E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19434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 vsebina in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66C08C3-31DC-C929-922E-37AC2A9EA0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95400" y="798362"/>
            <a:ext cx="58189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3600" b="1">
                <a:solidFill>
                  <a:schemeClr val="bg1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1758E9-2039-8EC9-0EB0-D75E977089B7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auto">
          <a:xfrm>
            <a:off x="1290918" y="2115344"/>
            <a:ext cx="464534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200">
                <a:solidFill>
                  <a:schemeClr val="bg1"/>
                </a:solidFill>
                <a:latin typeface="Republika" panose="02000506040000020004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Republika" panose="02000506040000020004" pitchFamily="2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Republika" panose="02000506040000020004" pitchFamily="2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Republika" panose="02000506040000020004" pitchFamily="2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Republika" panose="02000506040000020004" pitchFamily="2" charset="77"/>
              </a:defRPr>
            </a:lvl5pPr>
          </a:lstStyle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34D4-F2F5-5C0E-6865-2C7A41A751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7288" y="2116138"/>
            <a:ext cx="4645025" cy="2625725"/>
          </a:xfrm>
        </p:spPr>
        <p:txBody>
          <a:bodyPr/>
          <a:lstStyle/>
          <a:p>
            <a:endParaRPr lang="en-SI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CFAD6A8-D3F4-5B81-D354-9152E49A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4613" y="6356350"/>
            <a:ext cx="2586037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2A677783-EBFF-4F03-B4E3-3B6DE25DE5D6}" type="datetimeFigureOut">
              <a:rPr lang="sl-SI" smtClean="0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1A456AF-248F-C274-4BAF-6C2F8C58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1826608A-0533-EFB6-078D-4B9E5BC5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144713" cy="365125"/>
          </a:xfrm>
        </p:spPr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51C04BBD-E810-4A7C-A53D-F4616AAC7490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6283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5F8A493D-1C0F-B524-9E4B-1AD56184C5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"/>
            <a:ext cx="12191999" cy="6858000"/>
          </a:xfrm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7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tografija cel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D99519-4BC9-FBF8-6E5B-F27E60EC43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SI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B5112E-E03D-A23D-032C-232227C0D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6831" y="798362"/>
            <a:ext cx="3169622" cy="89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3706884"/>
            <a:ext cx="958691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4849067"/>
            <a:ext cx="9586913" cy="91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podnaslova</a:t>
            </a:r>
          </a:p>
        </p:txBody>
      </p:sp>
    </p:spTree>
    <p:extLst>
      <p:ext uri="{BB962C8B-B14F-4D97-AF65-F5344CB8AC3E}">
        <p14:creationId xmlns:p14="http://schemas.microsoft.com/office/powerpoint/2010/main" val="137245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vsebina 1  sve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C23371EB-307E-467E-B1CF-69F55E73EE1F}" type="datetimeFigureOut">
              <a:rPr lang="sl-SI" smtClean="0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F553340A-F4D9-4500-A8F1-69D2EDB44BB2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13A67A3-BC59-2594-3B76-DB114083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1295400" y="803629"/>
            <a:ext cx="508325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="1">
                <a:solidFill>
                  <a:srgbClr val="1B495A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naslova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A1DF75-D860-02EF-AD24-09FF5B84877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295400" y="207141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3E7C94"/>
                </a:solidFill>
                <a:latin typeface="Republika" panose="02000506040000020004" pitchFamily="2" charset="77"/>
              </a:defRPr>
            </a:lvl1pPr>
          </a:lstStyle>
          <a:p>
            <a:pPr lvl="0"/>
            <a:r>
              <a:rPr lang="sl-SI" altLang="sl-SI" dirty="0"/>
              <a:t>Uredite slog besedila</a:t>
            </a:r>
          </a:p>
        </p:txBody>
      </p:sp>
    </p:spTree>
    <p:extLst>
      <p:ext uri="{BB962C8B-B14F-4D97-AF65-F5344CB8AC3E}">
        <p14:creationId xmlns:p14="http://schemas.microsoft.com/office/powerpoint/2010/main" val="330038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68632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 dirty="0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B62AEC26-B469-46A5-8F2C-98F88AF920CC}" type="datetimeFigureOut">
              <a:rPr lang="sl-SI" smtClean="0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Republika" panose="02000506040000020004" pitchFamily="2" charset="77"/>
              </a:defRPr>
            </a:lvl1pPr>
          </a:lstStyle>
          <a:p>
            <a:pPr>
              <a:defRPr/>
            </a:pPr>
            <a:fld id="{7B8A951B-3CD6-4C75-B09C-2BF17E0B4D35}" type="slidenum">
              <a:rPr lang="sl-SI" altLang="sl-SI" smtClean="0"/>
              <a:pPr>
                <a:defRPr/>
              </a:pPr>
              <a:t>‹#›</a:t>
            </a:fld>
            <a:endParaRPr lang="sl-SI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309" r:id="rId2"/>
    <p:sldLayoutId id="2147484278" r:id="rId3"/>
    <p:sldLayoutId id="2147484274" r:id="rId4"/>
    <p:sldLayoutId id="2147484312" r:id="rId5"/>
    <p:sldLayoutId id="2147484313" r:id="rId6"/>
    <p:sldLayoutId id="2147484319" r:id="rId7"/>
    <p:sldLayoutId id="2147484314" r:id="rId8"/>
    <p:sldLayoutId id="2147484315" r:id="rId9"/>
    <p:sldLayoutId id="2147484316" r:id="rId10"/>
    <p:sldLayoutId id="2147484317" r:id="rId11"/>
    <p:sldLayoutId id="214748431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epublika" panose="02000506040000020004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epublika" panose="02000506040000020004" pitchFamily="2" charset="77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/>
          <p:cNvSpPr txBox="1">
            <a:spLocks noChangeArrowheads="1"/>
          </p:cNvSpPr>
          <p:nvPr/>
        </p:nvSpPr>
        <p:spPr bwMode="auto">
          <a:xfrm>
            <a:off x="1282700" y="715963"/>
            <a:ext cx="4325938" cy="2047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  <a:ea typeface="Republika" panose="02000506040000020004" pitchFamily="2" charset="-18"/>
                <a:cs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  <a:ea typeface="Republika" panose="02000506040000020004" pitchFamily="2" charset="-18"/>
              <a:cs typeface="Republika" panose="02000506040000020004" pitchFamily="2" charset="-18"/>
            </a:endParaRP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F21EF-4092-440F-9A0F-0C34515F2B93}" type="datetimeFigureOut">
              <a:rPr lang="en-US" smtClean="0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EEFDB3-CB51-4DD8-B0F0-1B85B83B1C85}" type="slidenum">
              <a:rPr lang="en-US" altLang="sl-SI" smtClean="0"/>
              <a:pPr>
                <a:defRPr/>
              </a:pPr>
              <a:t>‹#›</a:t>
            </a:fld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8869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77" r:id="rId2"/>
    <p:sldLayoutId id="2147484302" r:id="rId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BA763-D5CD-465C-B0B5-A321F35C6CEC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F8DEEE75-AC03-4778-AEF8-861B92F7076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3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305" r:id="rId9"/>
    <p:sldLayoutId id="2147484306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47813"/>
            <a:ext cx="71532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3240088"/>
            <a:ext cx="9601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356350"/>
            <a:ext cx="2109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CBA763-D5CD-465C-B0B5-A321F35C6CEC}" type="datetimeFigureOut">
              <a:rPr lang="sl-SI"/>
              <a:pPr>
                <a:defRPr/>
              </a:pPr>
              <a:t>23. 11. 2023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144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F8DEEE75-AC03-4778-AEF8-861B92F7076D}" type="slidenum">
              <a:rPr lang="sl-SI" altLang="sl-SI"/>
              <a:pPr>
                <a:defRPr/>
              </a:pPr>
              <a:t>‹#›</a:t>
            </a:fld>
            <a:endParaRPr lang="sl-SI" alt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282700" y="708025"/>
            <a:ext cx="3960813" cy="212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anose="02000506040000020004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MINISTRSTVO ZA </a:t>
            </a:r>
            <a:r>
              <a:rPr lang="sl-SI" altLang="sl-SI" sz="700" b="1" dirty="0">
                <a:solidFill>
                  <a:schemeClr val="tx2"/>
                </a:solidFill>
                <a:latin typeface="Republika" panose="02000506040000020004" pitchFamily="2" charset="-18"/>
              </a:rPr>
              <a:t>GOSPODARSKI RAZVOJ IN TEHNOLOGIJO</a:t>
            </a:r>
            <a:endParaRPr lang="en-US" altLang="sl-SI" sz="700" b="1" dirty="0">
              <a:solidFill>
                <a:schemeClr val="tx2"/>
              </a:solidFill>
              <a:latin typeface="Republika" panose="02000506040000020004" pitchFamily="2" charset="-18"/>
            </a:endParaRPr>
          </a:p>
        </p:txBody>
      </p:sp>
      <p:pic>
        <p:nvPicPr>
          <p:cNvPr id="2056" name="Picture 9" descr="grb moder za 10 pt.w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12788"/>
            <a:ext cx="22225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7" r:id="rId9"/>
    <p:sldLayoutId id="214748430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D2B4-1F0C-D514-7B4E-ADB263AD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32219"/>
            <a:ext cx="10896600" cy="677108"/>
          </a:xfrm>
        </p:spPr>
        <p:txBody>
          <a:bodyPr/>
          <a:lstStyle/>
          <a:p>
            <a:r>
              <a:rPr lang="sl-SI" dirty="0" smtClean="0"/>
              <a:t>Spremembe </a:t>
            </a:r>
            <a:r>
              <a:rPr lang="sl-SI" dirty="0"/>
              <a:t>meroslovnih </a:t>
            </a:r>
            <a:r>
              <a:rPr lang="sl-SI" dirty="0" smtClean="0"/>
              <a:t>predpisov 2023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B83EC-F535-38D7-FA44-D6808580F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399" y="4201237"/>
            <a:ext cx="10395857" cy="1561510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Strokovno srečanje imenovanih </a:t>
            </a:r>
            <a:r>
              <a:rPr lang="sl-SI" dirty="0" smtClean="0">
                <a:solidFill>
                  <a:schemeClr val="bg1"/>
                </a:solidFill>
              </a:rPr>
              <a:t>oseba </a:t>
            </a:r>
            <a:r>
              <a:rPr lang="sl-SI" dirty="0">
                <a:solidFill>
                  <a:schemeClr val="bg1"/>
                </a:solidFill>
              </a:rPr>
              <a:t>izvajanje </a:t>
            </a:r>
            <a:r>
              <a:rPr lang="sl-SI" dirty="0" smtClean="0">
                <a:solidFill>
                  <a:schemeClr val="bg1"/>
                </a:solidFill>
              </a:rPr>
              <a:t>overitev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23. november 2023</a:t>
            </a:r>
            <a:r>
              <a:rPr lang="sl-SI" dirty="0">
                <a:solidFill>
                  <a:schemeClr val="bg1"/>
                </a:solidFill>
              </a:rPr>
              <a:t/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dirty="0">
                <a:solidFill>
                  <a:schemeClr val="bg1"/>
                </a:solidFill>
              </a:rPr>
              <a:t/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dirty="0">
                <a:solidFill>
                  <a:schemeClr val="bg1"/>
                </a:solidFill>
              </a:rPr>
              <a:t>  mag. Matej Grum</a:t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dirty="0">
                <a:solidFill>
                  <a:schemeClr val="bg1"/>
                </a:solidFill>
              </a:rPr>
              <a:t>Urad RS za meroslovje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1637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1884940" cy="677108"/>
          </a:xfrm>
        </p:spPr>
        <p:txBody>
          <a:bodyPr/>
          <a:lstStyle/>
          <a:p>
            <a:r>
              <a:rPr lang="sl-SI" dirty="0"/>
              <a:t>Vsebina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8"/>
            <a:ext cx="10748554" cy="2627312"/>
          </a:xfrm>
        </p:spPr>
        <p:txBody>
          <a:bodyPr/>
          <a:lstStyle/>
          <a:p>
            <a:r>
              <a:rPr lang="sl-SI" dirty="0" smtClean="0">
                <a:solidFill>
                  <a:schemeClr val="tx2"/>
                </a:solidFill>
              </a:rPr>
              <a:t>„</a:t>
            </a:r>
            <a:r>
              <a:rPr lang="sl-SI" dirty="0" err="1" smtClean="0">
                <a:solidFill>
                  <a:schemeClr val="tx2"/>
                </a:solidFill>
              </a:rPr>
              <a:t>Fit-for-purpose</a:t>
            </a:r>
            <a:r>
              <a:rPr lang="sl-SI" dirty="0" smtClean="0">
                <a:solidFill>
                  <a:schemeClr val="tx2"/>
                </a:solidFill>
              </a:rPr>
              <a:t>“ za MID &amp; NAWI</a:t>
            </a:r>
            <a:endParaRPr lang="sl-SI" dirty="0">
              <a:solidFill>
                <a:schemeClr val="tx2"/>
              </a:solidFill>
            </a:endParaRPr>
          </a:p>
          <a:p>
            <a:r>
              <a:rPr lang="sl-SI" dirty="0" smtClean="0">
                <a:solidFill>
                  <a:schemeClr val="tx2"/>
                </a:solidFill>
              </a:rPr>
              <a:t>„</a:t>
            </a:r>
            <a:r>
              <a:rPr lang="sl-SI" dirty="0" err="1" smtClean="0">
                <a:solidFill>
                  <a:schemeClr val="tx2"/>
                </a:solidFill>
              </a:rPr>
              <a:t>Targeted</a:t>
            </a:r>
            <a:r>
              <a:rPr lang="sl-SI" dirty="0" smtClean="0">
                <a:solidFill>
                  <a:schemeClr val="tx2"/>
                </a:solidFill>
              </a:rPr>
              <a:t> </a:t>
            </a:r>
            <a:r>
              <a:rPr lang="sl-SI" dirty="0" err="1" smtClean="0">
                <a:solidFill>
                  <a:schemeClr val="tx2"/>
                </a:solidFill>
              </a:rPr>
              <a:t>amendment</a:t>
            </a:r>
            <a:r>
              <a:rPr lang="sl-SI" dirty="0" smtClean="0">
                <a:solidFill>
                  <a:schemeClr val="tx2"/>
                </a:solidFill>
              </a:rPr>
              <a:t>“ za MID</a:t>
            </a:r>
            <a:endParaRPr lang="sl-SI" dirty="0">
              <a:solidFill>
                <a:schemeClr val="tx2"/>
              </a:solidFill>
            </a:endParaRPr>
          </a:p>
          <a:p>
            <a:endParaRPr lang="en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977" y="3554959"/>
            <a:ext cx="8090987" cy="274270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21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6274346" cy="677108"/>
          </a:xfrm>
        </p:spPr>
        <p:txBody>
          <a:bodyPr/>
          <a:lstStyle/>
          <a:p>
            <a:r>
              <a:rPr lang="sl-SI" dirty="0"/>
              <a:t>Ovrednotenje MID/NAWID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2071418"/>
            <a:ext cx="9212317" cy="2627312"/>
          </a:xfrm>
        </p:spPr>
        <p:txBody>
          <a:bodyPr/>
          <a:lstStyle/>
          <a:p>
            <a:pPr marL="285750" indent="-285750"/>
            <a:r>
              <a:rPr lang="sl-SI" dirty="0">
                <a:solidFill>
                  <a:schemeClr val="tx2"/>
                </a:solidFill>
              </a:rPr>
              <a:t>Postopek vodi </a:t>
            </a:r>
            <a:r>
              <a:rPr lang="sl-SI" dirty="0" smtClean="0">
                <a:solidFill>
                  <a:schemeClr val="tx2"/>
                </a:solidFill>
              </a:rPr>
              <a:t>EK</a:t>
            </a:r>
          </a:p>
          <a:p>
            <a:pPr marL="285750" indent="-285750"/>
            <a:r>
              <a:rPr lang="sl-SI" dirty="0" smtClean="0">
                <a:solidFill>
                  <a:schemeClr val="tx2"/>
                </a:solidFill>
              </a:rPr>
              <a:t>Analizo izvaja zunanji izvajalec</a:t>
            </a:r>
            <a:endParaRPr lang="sl-SI" dirty="0">
              <a:solidFill>
                <a:schemeClr val="tx2"/>
              </a:solidFill>
            </a:endParaRPr>
          </a:p>
          <a:p>
            <a:pPr marL="285750" indent="-285750"/>
            <a:r>
              <a:rPr lang="sl-SI" dirty="0" smtClean="0">
                <a:solidFill>
                  <a:schemeClr val="tx2"/>
                </a:solidFill>
              </a:rPr>
              <a:t>Preverjanje ustreznosti obstoječih vsebinski določb</a:t>
            </a:r>
          </a:p>
          <a:p>
            <a:pPr marL="285750" indent="-285750"/>
            <a:r>
              <a:rPr lang="sl-SI" dirty="0" smtClean="0">
                <a:solidFill>
                  <a:schemeClr val="tx2"/>
                </a:solidFill>
              </a:rPr>
              <a:t>Prepoznavanje morebitnih novih področij</a:t>
            </a:r>
          </a:p>
          <a:p>
            <a:pPr marL="285750" indent="-285750"/>
            <a:r>
              <a:rPr lang="sl-SI" dirty="0" smtClean="0">
                <a:solidFill>
                  <a:schemeClr val="tx2"/>
                </a:solidFill>
              </a:rPr>
              <a:t>Izvedba ocene vpliva</a:t>
            </a:r>
          </a:p>
          <a:p>
            <a:pPr marL="285750" indent="-285750"/>
            <a:r>
              <a:rPr lang="sl-SI" dirty="0" smtClean="0">
                <a:solidFill>
                  <a:schemeClr val="tx2"/>
                </a:solidFill>
              </a:rPr>
              <a:t>Oblikovanje predlogov sprememb</a:t>
            </a:r>
          </a:p>
          <a:p>
            <a:pPr marL="285750" indent="-285750"/>
            <a:r>
              <a:rPr lang="sl-SI" dirty="0" smtClean="0">
                <a:solidFill>
                  <a:schemeClr val="tx2"/>
                </a:solidFill>
              </a:rPr>
              <a:t>Zakonodajni proces na nivoju EU</a:t>
            </a:r>
            <a:endParaRPr lang="sl-SI" dirty="0">
              <a:solidFill>
                <a:schemeClr val="tx2"/>
              </a:solidFill>
            </a:endParaRPr>
          </a:p>
          <a:p>
            <a:endParaRPr lang="sl-SI" dirty="0"/>
          </a:p>
          <a:p>
            <a:endParaRPr lang="sl-SI" dirty="0" smtClean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337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5798447" cy="677108"/>
          </a:xfrm>
        </p:spPr>
        <p:txBody>
          <a:bodyPr/>
          <a:lstStyle/>
          <a:p>
            <a:r>
              <a:rPr lang="sl-SI" dirty="0" smtClean="0"/>
              <a:t>Ciljana sprememba MID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305" y="2177948"/>
            <a:ext cx="2297996" cy="42377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623" y="4382061"/>
            <a:ext cx="2424113" cy="20335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855" y="3064018"/>
            <a:ext cx="2198331" cy="335163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97" y="4414517"/>
            <a:ext cx="3311607" cy="20011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8"/>
            <a:ext cx="5323336" cy="1357582"/>
          </a:xfrm>
        </p:spPr>
        <p:txBody>
          <a:bodyPr/>
          <a:lstStyle/>
          <a:p>
            <a:pPr marL="285750" indent="-285750"/>
            <a:r>
              <a:rPr lang="sl-SI" dirty="0" smtClean="0">
                <a:solidFill>
                  <a:schemeClr val="tx2"/>
                </a:solidFill>
              </a:rPr>
              <a:t>Zaznane vrzeli med MID in direktivami s področja zelenega prehoda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7750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3970639" cy="677108"/>
          </a:xfrm>
        </p:spPr>
        <p:txBody>
          <a:bodyPr/>
          <a:lstStyle/>
          <a:p>
            <a:r>
              <a:rPr lang="sl-SI" dirty="0" smtClean="0"/>
              <a:t>Odziv </a:t>
            </a:r>
            <a:r>
              <a:rPr lang="sl-SI" dirty="0" err="1" smtClean="0"/>
              <a:t>WELMECa</a:t>
            </a:r>
            <a:endParaRPr lang="sl-S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8"/>
            <a:ext cx="8952186" cy="1357582"/>
          </a:xfrm>
        </p:spPr>
        <p:txBody>
          <a:bodyPr/>
          <a:lstStyle/>
          <a:p>
            <a:pPr marL="285750" indent="-285750"/>
            <a:r>
              <a:rPr lang="sl-SI" b="1" dirty="0" smtClean="0">
                <a:solidFill>
                  <a:schemeClr val="tx2"/>
                </a:solidFill>
              </a:rPr>
              <a:t>Bistvene zahteve</a:t>
            </a:r>
            <a:r>
              <a:rPr lang="sl-SI" dirty="0" smtClean="0">
                <a:solidFill>
                  <a:schemeClr val="tx2"/>
                </a:solidFill>
              </a:rPr>
              <a:t>: prikaz rezultata, neposredna prodaja v javnosti, elektronski račun</a:t>
            </a:r>
          </a:p>
          <a:p>
            <a:pPr marL="285750" indent="-285750"/>
            <a:r>
              <a:rPr lang="sl-SI" b="1" dirty="0" smtClean="0">
                <a:solidFill>
                  <a:schemeClr val="tx2"/>
                </a:solidFill>
              </a:rPr>
              <a:t>Električni števci</a:t>
            </a:r>
            <a:r>
              <a:rPr lang="sl-SI" dirty="0" smtClean="0">
                <a:solidFill>
                  <a:schemeClr val="tx2"/>
                </a:solidFill>
              </a:rPr>
              <a:t>: AC/DC, delovna/jalova, polnilnice za električna vozila</a:t>
            </a:r>
          </a:p>
          <a:p>
            <a:pPr marL="285750" indent="-285750"/>
            <a:r>
              <a:rPr lang="sl-SI" b="1" dirty="0" smtClean="0">
                <a:solidFill>
                  <a:schemeClr val="tx2"/>
                </a:solidFill>
              </a:rPr>
              <a:t>Plinomeri</a:t>
            </a:r>
            <a:r>
              <a:rPr lang="sl-SI" dirty="0" smtClean="0">
                <a:solidFill>
                  <a:schemeClr val="tx2"/>
                </a:solidFill>
              </a:rPr>
              <a:t>: energetski plini (vključno s H</a:t>
            </a:r>
            <a:r>
              <a:rPr lang="sl-SI" baseline="-25000" dirty="0" smtClean="0">
                <a:solidFill>
                  <a:schemeClr val="tx2"/>
                </a:solidFill>
              </a:rPr>
              <a:t>2</a:t>
            </a:r>
            <a:r>
              <a:rPr lang="sl-SI" dirty="0" smtClean="0">
                <a:solidFill>
                  <a:schemeClr val="tx2"/>
                </a:solidFill>
              </a:rPr>
              <a:t>) / splošni plini (npr. CO</a:t>
            </a:r>
            <a:r>
              <a:rPr lang="sl-SI" baseline="-25000" dirty="0" smtClean="0">
                <a:solidFill>
                  <a:schemeClr val="tx2"/>
                </a:solidFill>
              </a:rPr>
              <a:t>2</a:t>
            </a:r>
            <a:r>
              <a:rPr lang="sl-SI" dirty="0" smtClean="0">
                <a:solidFill>
                  <a:schemeClr val="tx2"/>
                </a:solidFill>
              </a:rPr>
              <a:t>, vodna para)</a:t>
            </a:r>
          </a:p>
          <a:p>
            <a:pPr marL="285750" indent="-285750"/>
            <a:r>
              <a:rPr lang="sl-SI" b="1" dirty="0" smtClean="0">
                <a:solidFill>
                  <a:schemeClr val="tx2"/>
                </a:solidFill>
              </a:rPr>
              <a:t>Merilni sistemi za plinasta goriva </a:t>
            </a:r>
            <a:r>
              <a:rPr lang="sl-SI" dirty="0" smtClean="0">
                <a:solidFill>
                  <a:schemeClr val="tx2"/>
                </a:solidFill>
              </a:rPr>
              <a:t>(npr. H</a:t>
            </a:r>
            <a:r>
              <a:rPr lang="sl-SI" baseline="-25000" dirty="0" smtClean="0">
                <a:solidFill>
                  <a:schemeClr val="tx2"/>
                </a:solidFill>
              </a:rPr>
              <a:t>2</a:t>
            </a:r>
            <a:r>
              <a:rPr lang="sl-SI" dirty="0" smtClean="0">
                <a:solidFill>
                  <a:schemeClr val="tx2"/>
                </a:solidFill>
              </a:rPr>
              <a:t>, zemeljski plin)</a:t>
            </a:r>
          </a:p>
          <a:p>
            <a:pPr marL="285750" indent="-285750"/>
            <a:r>
              <a:rPr lang="sl-SI" b="1" dirty="0" smtClean="0">
                <a:solidFill>
                  <a:schemeClr val="tx2"/>
                </a:solidFill>
              </a:rPr>
              <a:t>Merilniki toplotne energije</a:t>
            </a:r>
            <a:r>
              <a:rPr lang="sl-SI" dirty="0" smtClean="0">
                <a:solidFill>
                  <a:schemeClr val="tx2"/>
                </a:solidFill>
              </a:rPr>
              <a:t>: vključeno hlajenje </a:t>
            </a:r>
            <a:endParaRPr lang="en-S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 txBox="1">
            <a:spLocks/>
          </p:cNvSpPr>
          <p:nvPr/>
        </p:nvSpPr>
        <p:spPr bwMode="auto">
          <a:xfrm>
            <a:off x="1269124" y="6060094"/>
            <a:ext cx="7520152" cy="62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3E7C94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epublika" panose="02000506040000020004" pitchFamily="2" charset="77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/>
            <a:r>
              <a:rPr lang="sl-SI" dirty="0" smtClean="0">
                <a:solidFill>
                  <a:schemeClr val="tx2"/>
                </a:solidFill>
              </a:rPr>
              <a:t>Konsenz ni bil dosežen; gradivo posredovano EK.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197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8"/>
            <a:ext cx="10748554" cy="262731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Hvala za pozornost.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Matej Grum</a:t>
            </a:r>
          </a:p>
          <a:p>
            <a:pPr marL="0" indent="0">
              <a:buNone/>
            </a:pPr>
            <a:r>
              <a:rPr lang="pl-PL" dirty="0"/>
              <a:t>Urad RS za meroslovje</a:t>
            </a:r>
          </a:p>
          <a:p>
            <a:pPr marL="0" indent="0">
              <a:buNone/>
            </a:pPr>
            <a:r>
              <a:rPr lang="pl-PL" dirty="0"/>
              <a:t>01 24 42 706</a:t>
            </a:r>
          </a:p>
          <a:p>
            <a:pPr marL="0" indent="0">
              <a:buNone/>
            </a:pPr>
            <a:r>
              <a:rPr lang="pl-PL" dirty="0"/>
              <a:t>matej.grum@gov.si</a:t>
            </a:r>
          </a:p>
          <a:p>
            <a:pPr marL="0" indent="0">
              <a:buNone/>
            </a:pP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860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1884940" cy="677108"/>
          </a:xfrm>
        </p:spPr>
        <p:txBody>
          <a:bodyPr/>
          <a:lstStyle/>
          <a:p>
            <a:r>
              <a:rPr lang="sl-SI" dirty="0"/>
              <a:t>Vsebina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8"/>
            <a:ext cx="10748554" cy="2627312"/>
          </a:xfrm>
        </p:spPr>
        <p:txBody>
          <a:bodyPr/>
          <a:lstStyle/>
          <a:p>
            <a:r>
              <a:rPr lang="sl-SI" dirty="0" smtClean="0"/>
              <a:t>Pravilnik </a:t>
            </a:r>
            <a:r>
              <a:rPr lang="sl-SI" dirty="0"/>
              <a:t>o merilnih instrumentih</a:t>
            </a:r>
          </a:p>
          <a:p>
            <a:r>
              <a:rPr lang="sl-SI" dirty="0" smtClean="0"/>
              <a:t>Pravilnik </a:t>
            </a:r>
            <a:r>
              <a:rPr lang="sl-SI" dirty="0"/>
              <a:t>o meroslovnih zahtevah za merilne transformatorje</a:t>
            </a:r>
          </a:p>
          <a:p>
            <a:r>
              <a:rPr lang="sl-SI" dirty="0" smtClean="0"/>
              <a:t>Pravilnik </a:t>
            </a:r>
            <a:r>
              <a:rPr lang="sl-SI" dirty="0"/>
              <a:t>o meroslovnih zahtevah za merilnike tlaka v </a:t>
            </a:r>
            <a:r>
              <a:rPr lang="sl-SI" dirty="0" smtClean="0"/>
              <a:t>pnevmatikah</a:t>
            </a:r>
          </a:p>
          <a:p>
            <a:endParaRPr lang="sl-SI" dirty="0"/>
          </a:p>
          <a:p>
            <a:r>
              <a:rPr lang="sl-SI" dirty="0" smtClean="0"/>
              <a:t>Pravilnik </a:t>
            </a:r>
            <a:r>
              <a:rPr lang="sl-SI" dirty="0"/>
              <a:t>o meroslovnih zahtevah za merilnike hitrosti v cestnem prometu</a:t>
            </a:r>
          </a:p>
          <a:p>
            <a:r>
              <a:rPr lang="sl-SI" dirty="0" smtClean="0"/>
              <a:t>Pravilnik </a:t>
            </a:r>
            <a:r>
              <a:rPr lang="sl-SI" dirty="0"/>
              <a:t>o meroslovnih zahtevah za </a:t>
            </a:r>
            <a:r>
              <a:rPr lang="sl-SI" dirty="0" err="1"/>
              <a:t>etilometre</a:t>
            </a:r>
            <a:endParaRPr lang="sl-SI" dirty="0"/>
          </a:p>
          <a:p>
            <a:r>
              <a:rPr lang="sl-SI" dirty="0" smtClean="0"/>
              <a:t>Pravilnik </a:t>
            </a:r>
            <a:r>
              <a:rPr lang="sl-SI" dirty="0"/>
              <a:t>o meroslovnih zahtevah za polnilnice za električna vozila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024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93725"/>
            <a:ext cx="5327164" cy="1354217"/>
          </a:xfrm>
        </p:spPr>
        <p:txBody>
          <a:bodyPr/>
          <a:lstStyle/>
          <a:p>
            <a:r>
              <a:rPr lang="sl-SI" dirty="0"/>
              <a:t>Pravilnik o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merilnih instrumentih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8"/>
            <a:ext cx="10748554" cy="2627312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Spremembe v delih:</a:t>
            </a:r>
          </a:p>
          <a:p>
            <a:r>
              <a:rPr lang="sl-SI" dirty="0" smtClean="0"/>
              <a:t>pravilnik,</a:t>
            </a:r>
          </a:p>
          <a:p>
            <a:r>
              <a:rPr lang="sl-SI" dirty="0" smtClean="0"/>
              <a:t>Priloga 1,</a:t>
            </a:r>
          </a:p>
          <a:p>
            <a:r>
              <a:rPr lang="sl-SI" dirty="0"/>
              <a:t>p</a:t>
            </a:r>
            <a:r>
              <a:rPr lang="sl-SI" dirty="0" smtClean="0"/>
              <a:t>riloge MI-0xx: vodomeri, plinomeri </a:t>
            </a:r>
            <a:r>
              <a:rPr lang="sl-SI" dirty="0"/>
              <a:t>in </a:t>
            </a:r>
            <a:r>
              <a:rPr lang="sl-SI" dirty="0" smtClean="0"/>
              <a:t>korektorji, merilniki </a:t>
            </a:r>
            <a:r>
              <a:rPr lang="sl-SI" dirty="0"/>
              <a:t>toplotne </a:t>
            </a:r>
            <a:r>
              <a:rPr lang="sl-SI" dirty="0" smtClean="0"/>
              <a:t>energije, m</a:t>
            </a:r>
            <a:r>
              <a:rPr lang="pl-PL" dirty="0" smtClean="0"/>
              <a:t>erilni </a:t>
            </a:r>
            <a:r>
              <a:rPr lang="pl-PL" dirty="0"/>
              <a:t>sistemi za tekočine razen </a:t>
            </a:r>
            <a:r>
              <a:rPr lang="pl-PL" dirty="0" smtClean="0"/>
              <a:t>vode, avtomatske </a:t>
            </a:r>
            <a:r>
              <a:rPr lang="pl-PL" dirty="0"/>
              <a:t>tehtnice za posamično </a:t>
            </a:r>
            <a:r>
              <a:rPr lang="pl-PL" dirty="0" smtClean="0"/>
              <a:t>tehtanje, gostinska posoda, merilniki </a:t>
            </a:r>
            <a:r>
              <a:rPr lang="pl-PL" dirty="0"/>
              <a:t>izpušnih </a:t>
            </a:r>
            <a:r>
              <a:rPr lang="pl-PL" dirty="0" smtClean="0"/>
              <a:t>plinov</a:t>
            </a:r>
          </a:p>
          <a:p>
            <a:endParaRPr lang="pl-PL" dirty="0"/>
          </a:p>
          <a:p>
            <a:pPr defTabSz="914400"/>
            <a:r>
              <a:rPr lang="nb-NO" dirty="0"/>
              <a:t>Pravilnik o spremembah in dopolnitvah Pravilnika o merilnih instrumentih</a:t>
            </a:r>
            <a:r>
              <a:rPr lang="sl-SI" dirty="0"/>
              <a:t> (Uradni list RS, št. 98/23) z dne 15. 9. 2023</a:t>
            </a:r>
          </a:p>
          <a:p>
            <a:pPr defTabSz="914400"/>
            <a:r>
              <a:rPr lang="sl-SI" dirty="0"/>
              <a:t>Veljavnost od 30. 9. 2023</a:t>
            </a:r>
            <a:endParaRPr lang="en-SI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sl-SI" dirty="0"/>
          </a:p>
          <a:p>
            <a:endParaRPr lang="sl-SI" dirty="0" smtClean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0242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5476564" cy="677108"/>
          </a:xfrm>
        </p:spPr>
        <p:txBody>
          <a:bodyPr/>
          <a:lstStyle/>
          <a:p>
            <a:r>
              <a:rPr lang="sl-SI" dirty="0"/>
              <a:t>Merilni transformatorji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32460"/>
            <a:ext cx="10748554" cy="2627312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Ključne novosti:</a:t>
            </a:r>
          </a:p>
          <a:p>
            <a:r>
              <a:rPr lang="sl-SI" dirty="0" smtClean="0"/>
              <a:t>Omejena </a:t>
            </a:r>
            <a:r>
              <a:rPr lang="sl-SI" dirty="0"/>
              <a:t>napetost – do 38 kV</a:t>
            </a:r>
          </a:p>
          <a:p>
            <a:r>
              <a:rPr lang="sl-SI" dirty="0"/>
              <a:t>Bistvene zahteve</a:t>
            </a:r>
          </a:p>
          <a:p>
            <a:r>
              <a:rPr lang="sl-SI" dirty="0"/>
              <a:t>Sklic na standard SIST EN </a:t>
            </a:r>
            <a:r>
              <a:rPr lang="sl-SI" dirty="0" smtClean="0"/>
              <a:t>61869</a:t>
            </a:r>
          </a:p>
          <a:p>
            <a:r>
              <a:rPr lang="sl-SI" dirty="0" smtClean="0"/>
              <a:t>Redne overitve na 2 leti za transformatorje, ki jih je mogoče razstaviti</a:t>
            </a:r>
          </a:p>
          <a:p>
            <a:endParaRPr lang="sl-SI" dirty="0"/>
          </a:p>
          <a:p>
            <a:pPr defTabSz="914400"/>
            <a:r>
              <a:rPr lang="nb-NO" dirty="0"/>
              <a:t>Pravilnik o meroslovnih zahtevah za merilne transformatorje</a:t>
            </a:r>
            <a:r>
              <a:rPr lang="sl-SI" dirty="0"/>
              <a:t> (Uradni list RS, št. 99/23) z dne 22. 9. 2023</a:t>
            </a:r>
          </a:p>
          <a:p>
            <a:pPr defTabSz="914400"/>
            <a:r>
              <a:rPr lang="sl-SI" dirty="0"/>
              <a:t>Veljavnost od 7. 10. 2023</a:t>
            </a:r>
          </a:p>
          <a:p>
            <a:pPr defTabSz="914400"/>
            <a:r>
              <a:rPr lang="sl-SI" dirty="0"/>
              <a:t>Uskladitev postopkov in odločb pravnih oseb, imenovanih za izvajanje overitev</a:t>
            </a:r>
            <a:endParaRPr lang="en-SI" dirty="0"/>
          </a:p>
          <a:p>
            <a:pPr marL="0" indent="0">
              <a:buNone/>
            </a:pPr>
            <a:endParaRPr lang="sl-SI" dirty="0"/>
          </a:p>
          <a:p>
            <a:endParaRPr lang="en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645" y="498972"/>
            <a:ext cx="4324350" cy="24669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229" y="498972"/>
            <a:ext cx="4971181" cy="27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5476564" cy="677108"/>
          </a:xfrm>
        </p:spPr>
        <p:txBody>
          <a:bodyPr/>
          <a:lstStyle/>
          <a:p>
            <a:r>
              <a:rPr lang="sl-SI" dirty="0"/>
              <a:t>Merilni transformatorji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8"/>
            <a:ext cx="10748554" cy="2627312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>
                <a:solidFill>
                  <a:schemeClr val="tx2"/>
                </a:solidFill>
              </a:rPr>
              <a:t>34. člen </a:t>
            </a:r>
          </a:p>
          <a:p>
            <a:pPr marL="0" indent="0">
              <a:buNone/>
            </a:pPr>
            <a:r>
              <a:rPr lang="sl-SI" sz="2400" dirty="0" smtClean="0"/>
              <a:t>(</a:t>
            </a:r>
            <a:r>
              <a:rPr lang="sl-SI" sz="2400" dirty="0"/>
              <a:t>1) Postopki </a:t>
            </a:r>
            <a:r>
              <a:rPr lang="sl-SI" sz="2400" dirty="0" smtClean="0"/>
              <a:t>overitev </a:t>
            </a:r>
            <a:r>
              <a:rPr lang="sl-SI" sz="2400" dirty="0"/>
              <a:t>merilnih transformatorjev, ki se izvajajo na podlagi Pravilnika o meroslovnih zahtevah za merilne transformatorje za električne števce (Uradni list RS, št. 30/02 in 28/06), se morajo </a:t>
            </a:r>
            <a:r>
              <a:rPr lang="sl-SI" sz="2400" b="1" dirty="0">
                <a:solidFill>
                  <a:schemeClr val="tx2"/>
                </a:solidFill>
              </a:rPr>
              <a:t>uskladiti</a:t>
            </a:r>
            <a:r>
              <a:rPr lang="sl-SI" sz="2400" dirty="0"/>
              <a:t> z zahtevami tega pravilnika v </a:t>
            </a:r>
            <a:r>
              <a:rPr lang="sl-SI" sz="2400" b="1" dirty="0">
                <a:solidFill>
                  <a:schemeClr val="tx2"/>
                </a:solidFill>
              </a:rPr>
              <a:t>treh</a:t>
            </a:r>
            <a:r>
              <a:rPr lang="sl-SI" sz="2400" b="1" dirty="0"/>
              <a:t> </a:t>
            </a:r>
            <a:r>
              <a:rPr lang="sl-SI" sz="2400" b="1" dirty="0">
                <a:solidFill>
                  <a:schemeClr val="tx2"/>
                </a:solidFill>
              </a:rPr>
              <a:t>mesecih</a:t>
            </a:r>
            <a:r>
              <a:rPr lang="sl-SI" sz="2400" b="1" dirty="0"/>
              <a:t> </a:t>
            </a:r>
            <a:r>
              <a:rPr lang="sl-SI" sz="2400" dirty="0"/>
              <a:t>od njegove uveljavitve.</a:t>
            </a:r>
          </a:p>
          <a:p>
            <a:pPr marL="0" indent="0">
              <a:buNone/>
            </a:pPr>
            <a:r>
              <a:rPr lang="sl-SI" sz="2400" dirty="0"/>
              <a:t>(2) </a:t>
            </a:r>
            <a:r>
              <a:rPr lang="sl-SI" sz="2400" dirty="0" smtClean="0"/>
              <a:t>IO, </a:t>
            </a:r>
            <a:r>
              <a:rPr lang="sl-SI" sz="2400" dirty="0"/>
              <a:t>ki imajo na dan uveljavitve tega pravilnika odločbo </a:t>
            </a:r>
            <a:r>
              <a:rPr lang="sl-SI" sz="2400" dirty="0" smtClean="0"/>
              <a:t>za </a:t>
            </a:r>
            <a:r>
              <a:rPr lang="sl-SI" sz="2400" dirty="0"/>
              <a:t>izvajanje </a:t>
            </a:r>
            <a:r>
              <a:rPr lang="sl-SI" sz="2400" dirty="0" smtClean="0"/>
              <a:t>overitev </a:t>
            </a:r>
            <a:r>
              <a:rPr lang="sl-SI" sz="2400" dirty="0"/>
              <a:t>merilnih transformatorjev, morajo postopke </a:t>
            </a:r>
            <a:r>
              <a:rPr lang="sl-SI" sz="2400" dirty="0" smtClean="0"/>
              <a:t>overitev </a:t>
            </a:r>
            <a:r>
              <a:rPr lang="sl-SI" sz="2400" dirty="0"/>
              <a:t>merilnih transformatorjev, ki so usklajeni s tem pravilnikom, </a:t>
            </a:r>
            <a:r>
              <a:rPr lang="sl-SI" sz="2400" b="1" dirty="0">
                <a:solidFill>
                  <a:schemeClr val="tx2"/>
                </a:solidFill>
              </a:rPr>
              <a:t>akreditirati</a:t>
            </a:r>
            <a:r>
              <a:rPr lang="sl-SI" sz="2400" dirty="0"/>
              <a:t> najkasneje v </a:t>
            </a:r>
            <a:r>
              <a:rPr lang="sl-SI" sz="2400" b="1" dirty="0">
                <a:solidFill>
                  <a:schemeClr val="tx2"/>
                </a:solidFill>
              </a:rPr>
              <a:t>dveh letih </a:t>
            </a:r>
            <a:r>
              <a:rPr lang="sl-SI" sz="2400" dirty="0"/>
              <a:t>od uveljavitve tega pravilnika. Zahtevo za spremembo odločbe o imenovanju morajo vložiti pri Uradu RS za meroslovje najkasneje v 15 dneh od pridobitve </a:t>
            </a:r>
            <a:r>
              <a:rPr lang="sl-SI" sz="2400" dirty="0" smtClean="0"/>
              <a:t>akreditacije.</a:t>
            </a:r>
            <a:endParaRPr lang="en-SI" sz="2400" dirty="0"/>
          </a:p>
        </p:txBody>
      </p:sp>
    </p:spTree>
    <p:extLst>
      <p:ext uri="{BB962C8B-B14F-4D97-AF65-F5344CB8AC3E}">
        <p14:creationId xmlns:p14="http://schemas.microsoft.com/office/powerpoint/2010/main" val="29289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46454"/>
            <a:ext cx="3570273" cy="1354217"/>
          </a:xfrm>
        </p:spPr>
        <p:txBody>
          <a:bodyPr/>
          <a:lstStyle/>
          <a:p>
            <a:r>
              <a:rPr lang="sl-SI" dirty="0"/>
              <a:t>Merilniki tlaka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v pnevmatikah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8"/>
            <a:ext cx="10748554" cy="1176279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Ključne novosti:</a:t>
            </a:r>
          </a:p>
          <a:p>
            <a:r>
              <a:rPr lang="nb-NO" dirty="0" smtClean="0"/>
              <a:t>Bistvene </a:t>
            </a:r>
            <a:r>
              <a:rPr lang="nb-NO" dirty="0"/>
              <a:t>zahteve</a:t>
            </a:r>
          </a:p>
          <a:p>
            <a:r>
              <a:rPr lang="nb-NO" dirty="0"/>
              <a:t>Sklic na standard SIST EN </a:t>
            </a:r>
            <a:r>
              <a:rPr lang="nb-NO" dirty="0" smtClean="0"/>
              <a:t>12645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Sledi javna obravnava, notifikacija, medresorsko </a:t>
            </a:r>
            <a:r>
              <a:rPr lang="sl-SI" dirty="0" smtClean="0"/>
              <a:t>usklajevanje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(</a:t>
            </a:r>
            <a:r>
              <a:rPr lang="sl-SI" i="1" dirty="0" smtClean="0"/>
              <a:t>Pravilnik </a:t>
            </a:r>
            <a:r>
              <a:rPr lang="sl-SI" i="1" dirty="0"/>
              <a:t>o meroslovnih zahtevah za merilnike tlaka v pnevmatikah, ki lahko nosijo oznake in znake </a:t>
            </a:r>
            <a:r>
              <a:rPr lang="sl-SI" i="1" dirty="0" smtClean="0"/>
              <a:t>EEC</a:t>
            </a:r>
            <a:r>
              <a:rPr lang="sl-SI" dirty="0" smtClean="0"/>
              <a:t>: prve EEC overitve (teoretično) možne do 30. 11. 2025)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5" y="185410"/>
            <a:ext cx="3429000" cy="36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6B55-5057-B501-3624-623B3FEC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03629"/>
            <a:ext cx="3371500" cy="677108"/>
          </a:xfrm>
        </p:spPr>
        <p:txBody>
          <a:bodyPr/>
          <a:lstStyle/>
          <a:p>
            <a:r>
              <a:rPr lang="sl-SI"/>
              <a:t>Drugi predpisi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8"/>
            <a:ext cx="10748554" cy="2627312"/>
          </a:xfrm>
        </p:spPr>
        <p:txBody>
          <a:bodyPr/>
          <a:lstStyle/>
          <a:p>
            <a:r>
              <a:rPr lang="sl-SI" dirty="0"/>
              <a:t>Pravilnik o meroslovnih zahtevah za merilnike hitrosti v cestnem prometu</a:t>
            </a:r>
          </a:p>
          <a:p>
            <a:endParaRPr lang="sl-SI" sz="1400" dirty="0"/>
          </a:p>
          <a:p>
            <a:r>
              <a:rPr lang="sl-SI" dirty="0"/>
              <a:t>Pravilnik o meroslovnih zahtevah za </a:t>
            </a:r>
            <a:r>
              <a:rPr lang="sl-SI" dirty="0" err="1"/>
              <a:t>etilometre</a:t>
            </a:r>
            <a:endParaRPr lang="sl-SI" dirty="0"/>
          </a:p>
          <a:p>
            <a:endParaRPr lang="sl-SI" sz="1600" dirty="0"/>
          </a:p>
          <a:p>
            <a:r>
              <a:rPr lang="sl-SI" dirty="0"/>
              <a:t>Pravilnik o meroslovnih zahtevah za polnilnice za električna vozila</a:t>
            </a:r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30" y="4438650"/>
            <a:ext cx="3507833" cy="21764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848" y="4436575"/>
            <a:ext cx="3497658" cy="21764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438650"/>
            <a:ext cx="2209800" cy="21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9E80C-4D33-64EF-2A13-05017430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71418"/>
            <a:ext cx="10748554" cy="262731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Hvala za pozornost.</a:t>
            </a:r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Matej Grum</a:t>
            </a:r>
          </a:p>
          <a:p>
            <a:pPr marL="0" indent="0">
              <a:buNone/>
            </a:pPr>
            <a:r>
              <a:rPr lang="pl-PL" dirty="0"/>
              <a:t>Urad RS za meroslovje</a:t>
            </a:r>
          </a:p>
          <a:p>
            <a:pPr marL="0" indent="0">
              <a:buNone/>
            </a:pPr>
            <a:r>
              <a:rPr lang="pl-PL" dirty="0"/>
              <a:t>01 24 42 706</a:t>
            </a:r>
          </a:p>
          <a:p>
            <a:pPr marL="0" indent="0">
              <a:buNone/>
            </a:pPr>
            <a:r>
              <a:rPr lang="pl-PL" dirty="0"/>
              <a:t>matej.grum@gov.si</a:t>
            </a:r>
          </a:p>
          <a:p>
            <a:pPr marL="0" indent="0">
              <a:buNone/>
            </a:pP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3376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D2B4-1F0C-D514-7B4E-ADB263AD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337" y="2074783"/>
            <a:ext cx="10896600" cy="1354217"/>
          </a:xfrm>
        </p:spPr>
        <p:txBody>
          <a:bodyPr/>
          <a:lstStyle/>
          <a:p>
            <a:r>
              <a:rPr lang="sl-SI" dirty="0"/>
              <a:t>Nove vsebine Direktive o merilnih instrumentih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B83EC-F535-38D7-FA44-D6808580F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337" y="4137902"/>
            <a:ext cx="10395857" cy="1561510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Strokovno srečanje imenovanih </a:t>
            </a:r>
            <a:r>
              <a:rPr lang="sl-SI" dirty="0" smtClean="0">
                <a:solidFill>
                  <a:schemeClr val="bg1"/>
                </a:solidFill>
              </a:rPr>
              <a:t>oseb za </a:t>
            </a:r>
            <a:r>
              <a:rPr lang="sl-SI" dirty="0">
                <a:solidFill>
                  <a:schemeClr val="bg1"/>
                </a:solidFill>
              </a:rPr>
              <a:t>izvajanje </a:t>
            </a:r>
            <a:r>
              <a:rPr lang="sl-SI" dirty="0" smtClean="0">
                <a:solidFill>
                  <a:schemeClr val="bg1"/>
                </a:solidFill>
              </a:rPr>
              <a:t>overitev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23. november 2023</a:t>
            </a:r>
            <a:r>
              <a:rPr lang="sl-SI" dirty="0">
                <a:solidFill>
                  <a:schemeClr val="bg1"/>
                </a:solidFill>
              </a:rPr>
              <a:t/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dirty="0">
                <a:solidFill>
                  <a:schemeClr val="bg1"/>
                </a:solidFill>
              </a:rPr>
              <a:t/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dirty="0" smtClean="0">
                <a:solidFill>
                  <a:schemeClr val="bg1"/>
                </a:solidFill>
              </a:rPr>
              <a:t>mag</a:t>
            </a:r>
            <a:r>
              <a:rPr lang="sl-SI" dirty="0">
                <a:solidFill>
                  <a:schemeClr val="bg1"/>
                </a:solidFill>
              </a:rPr>
              <a:t>. Matej Grum</a:t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dirty="0">
                <a:solidFill>
                  <a:schemeClr val="bg1"/>
                </a:solidFill>
              </a:rPr>
              <a:t>Urad RS za meroslovje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859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12C5437F-0E3E-4BBA-9C15-19CB4E4172F4}"/>
    </a:ext>
  </a:extLst>
</a:theme>
</file>

<file path=ppt/theme/theme2.xml><?xml version="1.0" encoding="utf-8"?>
<a:theme xmlns:a="http://schemas.openxmlformats.org/drawingml/2006/main" name="MGRT tema">
  <a:themeElements>
    <a:clrScheme name="MGR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29DBA"/>
      </a:accent1>
      <a:accent2>
        <a:srgbClr val="3E7C94"/>
      </a:accent2>
      <a:accent3>
        <a:srgbClr val="1B495A"/>
      </a:accent3>
      <a:accent4>
        <a:srgbClr val="5C9A92"/>
      </a:accent4>
      <a:accent5>
        <a:srgbClr val="457A73"/>
      </a:accent5>
      <a:accent6>
        <a:srgbClr val="1F4843"/>
      </a:accent6>
      <a:hlink>
        <a:srgbClr val="529DBA"/>
      </a:hlink>
      <a:folHlink>
        <a:srgbClr val="3E7C94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76296ED0-79C7-4856-8DD0-1BF9266D6909}"/>
    </a:ext>
  </a:extLst>
</a:theme>
</file>

<file path=ppt/theme/theme3.xml><?xml version="1.0" encoding="utf-8"?>
<a:theme xmlns:a="http://schemas.openxmlformats.org/drawingml/2006/main" name="1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FE1C4BC5-3760-4DEF-B986-24B0A3792F0D}"/>
    </a:ext>
  </a:extLst>
</a:theme>
</file>

<file path=ppt/theme/theme4.xml><?xml version="1.0" encoding="utf-8"?>
<a:theme xmlns:a="http://schemas.openxmlformats.org/drawingml/2006/main" name="2_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LOGA - Kako narediti predstavitev MGTŠ.pptx" id="{D5E522CE-AB04-444B-BCF9-78612EBBD6DC}" vid="{BE3DA49D-639A-4B48-AD7B-4E6D8A0EDED8}"/>
    </a:ext>
  </a:extLst>
</a:theme>
</file>

<file path=ppt/theme/theme5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1965</TotalTime>
  <Words>624</Words>
  <Application>Microsoft Office PowerPoint</Application>
  <PresentationFormat>Širokozaslonsko</PresentationFormat>
  <Paragraphs>101</Paragraphs>
  <Slides>14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14</vt:i4>
      </vt:variant>
    </vt:vector>
  </HeadingPairs>
  <TitlesOfParts>
    <vt:vector size="21" baseType="lpstr">
      <vt:lpstr>Arial</vt:lpstr>
      <vt:lpstr>Calibri</vt:lpstr>
      <vt:lpstr>Republika</vt:lpstr>
      <vt:lpstr>Custom Design</vt:lpstr>
      <vt:lpstr>MGRT tema</vt:lpstr>
      <vt:lpstr>1_Custom Design</vt:lpstr>
      <vt:lpstr>2_Custom Design</vt:lpstr>
      <vt:lpstr>Spremembe meroslovnih predpisov 2023</vt:lpstr>
      <vt:lpstr>Vsebina</vt:lpstr>
      <vt:lpstr>Pravilnik o  merilnih instrumentih</vt:lpstr>
      <vt:lpstr>Merilni transformatorji</vt:lpstr>
      <vt:lpstr>Merilni transformatorji</vt:lpstr>
      <vt:lpstr>Merilniki tlaka  v pnevmatikah</vt:lpstr>
      <vt:lpstr>Drugi predpisi</vt:lpstr>
      <vt:lpstr>PowerPointova predstavitev</vt:lpstr>
      <vt:lpstr>Nove vsebine Direktive o merilnih instrumentih</vt:lpstr>
      <vt:lpstr>Vsebina</vt:lpstr>
      <vt:lpstr>Ovrednotenje MID/NAWID</vt:lpstr>
      <vt:lpstr>Ciljana sprememba MID</vt:lpstr>
      <vt:lpstr>Odziv WELMECa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Dominika Rozoničnik</cp:lastModifiedBy>
  <cp:revision>76</cp:revision>
  <cp:lastPrinted>2022-11-09T08:46:38Z</cp:lastPrinted>
  <dcterms:created xsi:type="dcterms:W3CDTF">2023-03-07T14:09:46Z</dcterms:created>
  <dcterms:modified xsi:type="dcterms:W3CDTF">2023-11-23T16:39:05Z</dcterms:modified>
</cp:coreProperties>
</file>