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324" r:id="rId4"/>
    <p:sldId id="316" r:id="rId5"/>
    <p:sldId id="323" r:id="rId6"/>
    <p:sldId id="343" r:id="rId7"/>
    <p:sldId id="344" r:id="rId8"/>
    <p:sldId id="342" r:id="rId9"/>
    <p:sldId id="327" r:id="rId10"/>
    <p:sldId id="335" r:id="rId11"/>
    <p:sldId id="345" r:id="rId12"/>
    <p:sldId id="339" r:id="rId13"/>
    <p:sldId id="340" r:id="rId14"/>
    <p:sldId id="341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epublika" panose="02000506040000020004" pitchFamily="2" charset="-18"/>
      <p:regular r:id="rId21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j Grum" initials="MG" lastIdx="1" clrIdx="0">
    <p:extLst>
      <p:ext uri="{19B8F6BF-5375-455C-9EA6-DF929625EA0E}">
        <p15:presenceInfo xmlns:p15="http://schemas.microsoft.com/office/powerpoint/2012/main" userId="Matej Gru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AC"/>
    <a:srgbClr val="014CC7"/>
    <a:srgbClr val="013FA3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5544" autoAdjust="0"/>
  </p:normalViewPr>
  <p:slideViewPr>
    <p:cSldViewPr snapToGrid="0" snapToObjects="1">
      <p:cViewPr varScale="1">
        <p:scale>
          <a:sx n="128" d="100"/>
          <a:sy n="128" d="100"/>
        </p:scale>
        <p:origin x="918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E5B1A-1BF0-4EB0-80A1-937533CA9D94}" type="datetimeFigureOut">
              <a:rPr lang="sl-SI" smtClean="0"/>
              <a:t>22. 11. 2022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EA9D2-A7BC-4AE4-AC24-21252ABF7A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83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Uvodna motivacija. Že večkrat sem govoril na to temo: ugotavljanje skladnosti, priglasitev.</a:t>
            </a:r>
          </a:p>
        </p:txBody>
      </p:sp>
    </p:spTree>
    <p:extLst>
      <p:ext uri="{BB962C8B-B14F-4D97-AF65-F5344CB8AC3E}">
        <p14:creationId xmlns:p14="http://schemas.microsoft.com/office/powerpoint/2010/main" val="3671493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Uvodna motivacija. Že večkrat sem govoril na to temo: ugotavljanje skladnosti, priglasitev.</a:t>
            </a:r>
          </a:p>
        </p:txBody>
      </p:sp>
    </p:spTree>
    <p:extLst>
      <p:ext uri="{BB962C8B-B14F-4D97-AF65-F5344CB8AC3E}">
        <p14:creationId xmlns:p14="http://schemas.microsoft.com/office/powerpoint/2010/main" val="3592806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Uvodna motivacija. Že večkrat sem govoril na to temo: ugotavljanje skladnosti, priglasitev.</a:t>
            </a:r>
          </a:p>
        </p:txBody>
      </p:sp>
    </p:spTree>
    <p:extLst>
      <p:ext uri="{BB962C8B-B14F-4D97-AF65-F5344CB8AC3E}">
        <p14:creationId xmlns:p14="http://schemas.microsoft.com/office/powerpoint/2010/main" val="383964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Uvodna motivacija. Že večkrat sem govoril na to temo: ugotavljanje skladnosti, priglasitev.</a:t>
            </a:r>
          </a:p>
        </p:txBody>
      </p:sp>
    </p:spTree>
    <p:extLst>
      <p:ext uri="{BB962C8B-B14F-4D97-AF65-F5344CB8AC3E}">
        <p14:creationId xmlns:p14="http://schemas.microsoft.com/office/powerpoint/2010/main" val="367149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Uvodna motivacija. Že večkrat sem govoril na to temo: ugotavljanje skladnosti, priglasitev.</a:t>
            </a:r>
          </a:p>
        </p:txBody>
      </p:sp>
    </p:spTree>
    <p:extLst>
      <p:ext uri="{BB962C8B-B14F-4D97-AF65-F5344CB8AC3E}">
        <p14:creationId xmlns:p14="http://schemas.microsoft.com/office/powerpoint/2010/main" val="367149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Uvodna motivacija. Že večkrat sem govoril na to temo: ugotavljanje skladnosti, priglasitev.</a:t>
            </a:r>
          </a:p>
        </p:txBody>
      </p:sp>
    </p:spTree>
    <p:extLst>
      <p:ext uri="{BB962C8B-B14F-4D97-AF65-F5344CB8AC3E}">
        <p14:creationId xmlns:p14="http://schemas.microsoft.com/office/powerpoint/2010/main" val="1544777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Uvodna motivacija. Že večkrat sem govoril na to temo: ugotavljanje skladnosti, priglasitev.</a:t>
            </a:r>
          </a:p>
        </p:txBody>
      </p:sp>
    </p:spTree>
    <p:extLst>
      <p:ext uri="{BB962C8B-B14F-4D97-AF65-F5344CB8AC3E}">
        <p14:creationId xmlns:p14="http://schemas.microsoft.com/office/powerpoint/2010/main" val="1308844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Uvodna motivacija. Že večkrat sem govoril na to temo: ugotavljanje skladnosti, priglasitev.</a:t>
            </a:r>
          </a:p>
        </p:txBody>
      </p:sp>
    </p:spTree>
    <p:extLst>
      <p:ext uri="{BB962C8B-B14F-4D97-AF65-F5344CB8AC3E}">
        <p14:creationId xmlns:p14="http://schemas.microsoft.com/office/powerpoint/2010/main" val="367149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Uvodna motivacija. Že večkrat sem govoril na to temo: ugotavljanje skladnosti, priglasitev.</a:t>
            </a:r>
          </a:p>
        </p:txBody>
      </p:sp>
    </p:spTree>
    <p:extLst>
      <p:ext uri="{BB962C8B-B14F-4D97-AF65-F5344CB8AC3E}">
        <p14:creationId xmlns:p14="http://schemas.microsoft.com/office/powerpoint/2010/main" val="367149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Uvodna motivacija. Že večkrat sem govoril na to temo: ugotavljanje skladnosti, priglasitev.</a:t>
            </a:r>
          </a:p>
        </p:txBody>
      </p:sp>
    </p:spTree>
    <p:extLst>
      <p:ext uri="{BB962C8B-B14F-4D97-AF65-F5344CB8AC3E}">
        <p14:creationId xmlns:p14="http://schemas.microsoft.com/office/powerpoint/2010/main" val="2282465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Uvodna motivacija. Že večkrat sem govoril na to temo: ugotavljanje skladnosti, priglasitev.</a:t>
            </a:r>
          </a:p>
        </p:txBody>
      </p:sp>
    </p:spTree>
    <p:extLst>
      <p:ext uri="{BB962C8B-B14F-4D97-AF65-F5344CB8AC3E}">
        <p14:creationId xmlns:p14="http://schemas.microsoft.com/office/powerpoint/2010/main" val="359511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DDA1-B56C-413C-854E-D4628B0CA48B}" type="datetimeFigureOut">
              <a:rPr lang="en-US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F9D15-D3C2-45CF-9F16-3FC3BB835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4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C8C8-D7E5-4A76-8A95-3D8301E12A23}" type="datetimeFigureOut">
              <a:rPr lang="sl-SI"/>
              <a:pPr>
                <a:defRPr/>
              </a:pPr>
              <a:t>22. 11. 2022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4743A-D665-4320-93BE-41A3F24F4FA8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730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0762-4D9F-4F01-977C-9B4D8D83C02B}" type="datetimeFigureOut">
              <a:rPr lang="sl-SI"/>
              <a:pPr>
                <a:defRPr/>
              </a:pPr>
              <a:t>22. 11. 2022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4DA42-4A6A-49C0-A7E0-969E3C65ED50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514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CD7B0-5C3B-49AD-88F9-ADB84EB22679}" type="datetimeFigureOut">
              <a:rPr lang="sl-SI"/>
              <a:pPr>
                <a:defRPr/>
              </a:pPr>
              <a:t>22. 11. 2022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977C-E45D-439F-97C1-09C6BF03A6AA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703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2C6FD-BCA6-46D3-8754-55C8D0067F3F}" type="datetimeFigureOut">
              <a:rPr lang="sl-SI"/>
              <a:pPr>
                <a:defRPr/>
              </a:pPr>
              <a:t>22. 11. 2022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45622-8084-4F03-91A3-258EA9A25C89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255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2025" y="708025"/>
            <a:ext cx="2881313" cy="3190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altLang="sl-SI" sz="700">
                <a:solidFill>
                  <a:schemeClr val="tx2"/>
                </a:solidFill>
                <a:latin typeface="Republika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en-US" altLang="sl-SI" sz="700" b="1">
                <a:solidFill>
                  <a:schemeClr val="tx2"/>
                </a:solidFill>
                <a:latin typeface="Republika" charset="-18"/>
              </a:rPr>
              <a:t>MINISTRSTVO ZA </a:t>
            </a:r>
            <a:r>
              <a:rPr lang="sl-SI" altLang="sl-SI" sz="700" b="1">
                <a:solidFill>
                  <a:schemeClr val="tx2"/>
                </a:solidFill>
                <a:latin typeface="Republika" charset="-18"/>
              </a:rPr>
              <a:t>GOSPODARSKI RAZVOJ IN TEHNOLOGIJO</a:t>
            </a:r>
          </a:p>
          <a:p>
            <a:pPr>
              <a:lnSpc>
                <a:spcPts val="838"/>
              </a:lnSpc>
            </a:pPr>
            <a:r>
              <a:rPr lang="sl-SI" altLang="sl-SI" sz="700" b="1">
                <a:solidFill>
                  <a:schemeClr val="tx2"/>
                </a:solidFill>
                <a:latin typeface="Republika" charset="-18"/>
              </a:rPr>
              <a:t>URAD RS ZA MEROSLOVJE</a:t>
            </a:r>
            <a:endParaRPr lang="en-US" altLang="sl-SI" sz="700" b="1">
              <a:solidFill>
                <a:schemeClr val="tx2"/>
              </a:solidFill>
              <a:latin typeface="Republika" charset="-18"/>
            </a:endParaRPr>
          </a:p>
        </p:txBody>
      </p:sp>
      <p:pic>
        <p:nvPicPr>
          <p:cNvPr id="1028" name="Picture 8" descr="grb moder za 10 pt.wm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7D065E-9928-422C-B826-72ACCDE7A78F}" type="datetimeFigureOut">
              <a:rPr lang="en-US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10D601-D946-42B2-B58D-0BACCD282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73E77C-5D5A-4DAF-987A-7800FB5F84F5}" type="datetimeFigureOut">
              <a:rPr lang="sl-SI"/>
              <a:pPr>
                <a:defRPr/>
              </a:pPr>
              <a:t>22. 11. 2022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58718-874F-46B1-B2AE-148D14906ADB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962025" y="708025"/>
            <a:ext cx="2890838" cy="3190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altLang="sl-SI" sz="700">
                <a:solidFill>
                  <a:schemeClr val="tx2"/>
                </a:solidFill>
                <a:latin typeface="Republika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en-US" altLang="sl-SI" sz="700" b="1">
                <a:solidFill>
                  <a:schemeClr val="tx2"/>
                </a:solidFill>
                <a:latin typeface="Republika" charset="-18"/>
              </a:rPr>
              <a:t>MINISTRSTVO ZA </a:t>
            </a:r>
            <a:r>
              <a:rPr lang="sl-SI" altLang="sl-SI" sz="700" b="1">
                <a:solidFill>
                  <a:schemeClr val="tx2"/>
                </a:solidFill>
                <a:latin typeface="Republika" charset="-18"/>
              </a:rPr>
              <a:t>GOSPODARSKI RAZVOJ IN TEHNOLOGIJO</a:t>
            </a:r>
          </a:p>
          <a:p>
            <a:pPr>
              <a:lnSpc>
                <a:spcPts val="838"/>
              </a:lnSpc>
            </a:pPr>
            <a:r>
              <a:rPr lang="sl-SI" altLang="sl-SI" sz="700" b="1">
                <a:solidFill>
                  <a:schemeClr val="tx2"/>
                </a:solidFill>
                <a:latin typeface="Republika" charset="-18"/>
              </a:rPr>
              <a:t>URAD RS ZA MEROSLOVJE</a:t>
            </a:r>
            <a:endParaRPr lang="en-US" altLang="sl-SI" sz="700" b="1">
              <a:solidFill>
                <a:schemeClr val="tx2"/>
              </a:solidFill>
              <a:latin typeface="Republika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adni-list.si/1/objava.jsp?sop=2022-01-255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685800" y="60483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sl-SI" sz="2400" dirty="0">
                <a:latin typeface="Republika" charset="-18"/>
              </a:rPr>
              <a:t></a:t>
            </a:r>
          </a:p>
        </p:txBody>
      </p:sp>
      <p:sp>
        <p:nvSpPr>
          <p:cNvPr id="3" name="Pravokotnik 2"/>
          <p:cNvSpPr/>
          <p:nvPr/>
        </p:nvSpPr>
        <p:spPr>
          <a:xfrm>
            <a:off x="414867" y="4679892"/>
            <a:ext cx="8492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sl-SI" altLang="sl-SI" sz="2400" dirty="0" smtClean="0">
                <a:solidFill>
                  <a:srgbClr val="0070C0"/>
                </a:solidFill>
              </a:rPr>
              <a:t>Strokovno </a:t>
            </a:r>
            <a:r>
              <a:rPr lang="sl-SI" altLang="sl-SI" sz="2400" dirty="0">
                <a:solidFill>
                  <a:srgbClr val="0070C0"/>
                </a:solidFill>
              </a:rPr>
              <a:t>srečanje imenovanih oseb za izvajanje overitev, </a:t>
            </a:r>
            <a:r>
              <a:rPr lang="sl-SI" altLang="sl-SI" sz="2400" dirty="0" smtClean="0">
                <a:solidFill>
                  <a:srgbClr val="0070C0"/>
                </a:solidFill>
              </a:rPr>
              <a:t>24. november 2022</a:t>
            </a:r>
            <a:br>
              <a:rPr lang="sl-SI" altLang="sl-SI" sz="2400" dirty="0" smtClean="0">
                <a:solidFill>
                  <a:srgbClr val="0070C0"/>
                </a:solidFill>
              </a:rPr>
            </a:br>
            <a:r>
              <a:rPr lang="sl-SI" altLang="sl-SI" sz="2400" dirty="0" smtClean="0">
                <a:solidFill>
                  <a:srgbClr val="0070C0"/>
                </a:solidFill>
              </a:rPr>
              <a:t/>
            </a:r>
            <a:br>
              <a:rPr lang="sl-SI" altLang="sl-SI" sz="2400" dirty="0" smtClean="0">
                <a:solidFill>
                  <a:srgbClr val="0070C0"/>
                </a:solidFill>
              </a:rPr>
            </a:br>
            <a:r>
              <a:rPr lang="sl-SI" altLang="sl-SI" sz="2400" dirty="0" smtClean="0">
                <a:solidFill>
                  <a:srgbClr val="0070C0"/>
                </a:solidFill>
              </a:rPr>
              <a:t>  mag. Matej Grum</a:t>
            </a:r>
            <a:br>
              <a:rPr lang="sl-SI" altLang="sl-SI" sz="2400" dirty="0" smtClean="0">
                <a:solidFill>
                  <a:srgbClr val="0070C0"/>
                </a:solidFill>
              </a:rPr>
            </a:br>
            <a:r>
              <a:rPr lang="sl-SI" altLang="sl-SI" sz="2400" dirty="0" smtClean="0">
                <a:solidFill>
                  <a:srgbClr val="0070C0"/>
                </a:solidFill>
              </a:rPr>
              <a:t>Urad RS za meroslovje</a:t>
            </a:r>
            <a:endParaRPr lang="sl-SI" altLang="sl-SI" sz="2400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89000" y="2452056"/>
            <a:ext cx="7200900" cy="7822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sl-SI" sz="4000" b="1" dirty="0">
                <a:solidFill>
                  <a:srgbClr val="0073AC"/>
                </a:solidFill>
                <a:latin typeface="Arial" pitchFamily="34" charset="0"/>
              </a:rPr>
              <a:t>Aktualne spremembe meroslovnih predpisov</a:t>
            </a:r>
            <a:endParaRPr lang="en-US" altLang="sl-SI" sz="3200" b="1" dirty="0">
              <a:solidFill>
                <a:srgbClr val="0073A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766008" y="602014"/>
            <a:ext cx="4783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>
                <a:solidFill>
                  <a:srgbClr val="0073AC"/>
                </a:solidFill>
              </a:rPr>
              <a:t>Merilniki tlaka v pnevmatikah</a:t>
            </a:r>
            <a:endParaRPr lang="sl-SI" sz="2800" dirty="0">
              <a:solidFill>
                <a:srgbClr val="0073AC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864450" y="1531558"/>
            <a:ext cx="7685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tx2"/>
                </a:solidFill>
              </a:rPr>
              <a:t>Pravilnik o meroslovnih zahtevah za merilnike tlaka v pnevmatikah, ki lahko nosijo </a:t>
            </a:r>
            <a:r>
              <a:rPr lang="sl-SI" b="1" dirty="0">
                <a:solidFill>
                  <a:schemeClr val="tx2"/>
                </a:solidFill>
              </a:rPr>
              <a:t>oznake in znake </a:t>
            </a:r>
            <a:r>
              <a:rPr lang="sl-SI" b="1" dirty="0" smtClean="0">
                <a:solidFill>
                  <a:schemeClr val="tx2"/>
                </a:solidFill>
              </a:rPr>
              <a:t>EEC</a:t>
            </a:r>
          </a:p>
          <a:p>
            <a:endParaRPr lang="sl-SI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2"/>
                </a:solidFill>
              </a:rPr>
              <a:t>Od 1. 12. 2015 ni več novih EEC odobritev tipa.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2"/>
                </a:solidFill>
              </a:rPr>
              <a:t>EEC odobritve tipa veljavne največ do 1. 12. 2025.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2"/>
                </a:solidFill>
              </a:rPr>
              <a:t>Po 1. 12. 2025 prve EEC overitve tudi teoretično niso več možne.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2"/>
                </a:solidFill>
              </a:rPr>
              <a:t>Priznavanje tujih nacionalnih odobritev tipa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2"/>
                </a:solidFill>
              </a:rPr>
              <a:t>Poenotenje postopka redne overitve za nacionalne in EEC tipe.</a:t>
            </a:r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3713198" y="597028"/>
            <a:ext cx="2406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>
                <a:solidFill>
                  <a:srgbClr val="0073AC"/>
                </a:solidFill>
              </a:rPr>
              <a:t>Drugi predpisi</a:t>
            </a:r>
            <a:endParaRPr lang="sl-SI" sz="2800" dirty="0">
              <a:solidFill>
                <a:srgbClr val="0073AC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805991" y="1493851"/>
            <a:ext cx="79707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</a:rPr>
              <a:t>Pravilnik</a:t>
            </a:r>
            <a:r>
              <a:rPr lang="sl-SI" dirty="0">
                <a:solidFill>
                  <a:srgbClr val="0073AC"/>
                </a:solidFill>
              </a:rPr>
              <a:t> </a:t>
            </a:r>
            <a:r>
              <a:rPr lang="sl-SI" dirty="0">
                <a:solidFill>
                  <a:schemeClr val="tx2"/>
                </a:solidFill>
              </a:rPr>
              <a:t>o meroslovnih zahtevah za </a:t>
            </a:r>
            <a:r>
              <a:rPr lang="sl-SI" dirty="0">
                <a:solidFill>
                  <a:srgbClr val="0073AC"/>
                </a:solidFill>
              </a:rPr>
              <a:t>merilnike hitrosti v cestnem prometu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</a:rPr>
              <a:t>Pravilnik o meroslovnih zahtevah za </a:t>
            </a:r>
            <a:r>
              <a:rPr lang="sl-SI" dirty="0" err="1">
                <a:solidFill>
                  <a:srgbClr val="0073AC"/>
                </a:solidFill>
              </a:rPr>
              <a:t>etilometre</a:t>
            </a:r>
            <a:endParaRPr lang="sl-SI" dirty="0">
              <a:solidFill>
                <a:srgbClr val="0073A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</a:rPr>
              <a:t>Pravilnik o meroslovnih zahtevah za </a:t>
            </a:r>
            <a:r>
              <a:rPr lang="sl-SI" dirty="0">
                <a:solidFill>
                  <a:srgbClr val="0073AC"/>
                </a:solidFill>
              </a:rPr>
              <a:t>polnilnice za električna vozila</a:t>
            </a:r>
          </a:p>
        </p:txBody>
      </p:sp>
    </p:spTree>
    <p:extLst>
      <p:ext uri="{BB962C8B-B14F-4D97-AF65-F5344CB8AC3E}">
        <p14:creationId xmlns:p14="http://schemas.microsoft.com/office/powerpoint/2010/main" val="42277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3765664" y="619514"/>
            <a:ext cx="4385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>
                <a:solidFill>
                  <a:srgbClr val="0073AC"/>
                </a:solidFill>
              </a:rPr>
              <a:t>Ovrednotenje MID/NAWID</a:t>
            </a:r>
          </a:p>
        </p:txBody>
      </p:sp>
      <p:sp>
        <p:nvSpPr>
          <p:cNvPr id="2" name="Pravokotnik 1"/>
          <p:cNvSpPr/>
          <p:nvPr/>
        </p:nvSpPr>
        <p:spPr>
          <a:xfrm>
            <a:off x="805991" y="1493851"/>
            <a:ext cx="79707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Postopek vodi 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rgbClr val="0073A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Preverjanje ustreznosti vsebinski določb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l-SI" dirty="0">
                <a:solidFill>
                  <a:srgbClr val="0073AC"/>
                </a:solidFill>
              </a:rPr>
              <a:t>Elektronski račun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l-SI" dirty="0">
                <a:solidFill>
                  <a:srgbClr val="0073AC"/>
                </a:solidFill>
              </a:rPr>
              <a:t>Spletne aplikacije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l-SI" dirty="0">
                <a:solidFill>
                  <a:srgbClr val="0073AC"/>
                </a:solidFill>
              </a:rPr>
              <a:t>Oddaljeni prikazovalniki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l-SI" dirty="0">
                <a:solidFill>
                  <a:srgbClr val="0073AC"/>
                </a:solidFill>
              </a:rPr>
              <a:t>Deljeni prikazovalniki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l-SI" dirty="0">
                <a:solidFill>
                  <a:srgbClr val="0073AC"/>
                </a:solidFill>
              </a:rPr>
              <a:t>Napisi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rgbClr val="0073A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Nova </a:t>
            </a:r>
            <a:r>
              <a:rPr lang="sl-SI" dirty="0" smtClean="0">
                <a:solidFill>
                  <a:schemeClr val="tx2"/>
                </a:solidFill>
              </a:rPr>
              <a:t>področja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l-SI" dirty="0">
                <a:solidFill>
                  <a:srgbClr val="0073AC"/>
                </a:solidFill>
              </a:rPr>
              <a:t>Hlajenje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l-SI" dirty="0">
                <a:solidFill>
                  <a:srgbClr val="0073AC"/>
                </a:solidFill>
              </a:rPr>
              <a:t>Energija plina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l-SI" dirty="0">
                <a:solidFill>
                  <a:srgbClr val="0073AC"/>
                </a:solidFill>
              </a:rPr>
              <a:t>Električna energija: proizvodnja, moč, DC, EV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l-SI" dirty="0">
                <a:solidFill>
                  <a:srgbClr val="0073AC"/>
                </a:solidFill>
              </a:rPr>
              <a:t>CO</a:t>
            </a:r>
            <a:r>
              <a:rPr lang="sl-SI" baseline="-25000" dirty="0">
                <a:solidFill>
                  <a:srgbClr val="0073AC"/>
                </a:solidFill>
              </a:rPr>
              <a:t>2</a:t>
            </a:r>
            <a:r>
              <a:rPr lang="sl-SI" dirty="0">
                <a:solidFill>
                  <a:srgbClr val="0073AC"/>
                </a:solidFill>
              </a:rPr>
              <a:t>, CNG, H</a:t>
            </a:r>
            <a:r>
              <a:rPr lang="sl-SI" baseline="-25000" dirty="0">
                <a:solidFill>
                  <a:srgbClr val="0073AC"/>
                </a:solidFill>
              </a:rPr>
              <a:t>2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l-SI" dirty="0">
                <a:solidFill>
                  <a:srgbClr val="0073AC"/>
                </a:solidFill>
              </a:rPr>
              <a:t>Nivo/prostornina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05991" y="2413337"/>
            <a:ext cx="79707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solidFill>
                  <a:srgbClr val="0073AC"/>
                </a:solidFill>
              </a:rPr>
              <a:t>Hvala za pozornost.</a:t>
            </a:r>
          </a:p>
          <a:p>
            <a:endParaRPr lang="sl-SI" dirty="0">
              <a:solidFill>
                <a:srgbClr val="0073AC"/>
              </a:solidFill>
            </a:endParaRPr>
          </a:p>
          <a:p>
            <a:endParaRPr lang="sl-SI" dirty="0" smtClean="0">
              <a:solidFill>
                <a:srgbClr val="0073AC"/>
              </a:solidFill>
            </a:endParaRPr>
          </a:p>
          <a:p>
            <a:r>
              <a:rPr lang="sl-SI" dirty="0" smtClean="0">
                <a:solidFill>
                  <a:schemeClr val="tx2"/>
                </a:solidFill>
              </a:rPr>
              <a:t>Matej Grum</a:t>
            </a:r>
          </a:p>
          <a:p>
            <a:r>
              <a:rPr lang="sl-SI" dirty="0" smtClean="0">
                <a:solidFill>
                  <a:schemeClr val="tx2"/>
                </a:solidFill>
              </a:rPr>
              <a:t>Urad RS za meroslovje</a:t>
            </a:r>
          </a:p>
          <a:p>
            <a:r>
              <a:rPr lang="sl-SI" dirty="0" smtClean="0">
                <a:solidFill>
                  <a:schemeClr val="tx2"/>
                </a:solidFill>
              </a:rPr>
              <a:t>01 24 42 706</a:t>
            </a:r>
          </a:p>
          <a:p>
            <a:r>
              <a:rPr lang="sl-SI" dirty="0" smtClean="0">
                <a:solidFill>
                  <a:schemeClr val="tx2"/>
                </a:solidFill>
              </a:rPr>
              <a:t>matej.grum@gov.si</a:t>
            </a:r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3541026" y="583392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>
                <a:solidFill>
                  <a:srgbClr val="0073AC"/>
                </a:solidFill>
              </a:rPr>
              <a:t>Vsebina</a:t>
            </a:r>
            <a:endParaRPr lang="sl-SI" sz="2800" dirty="0">
              <a:solidFill>
                <a:srgbClr val="0073AC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749430" y="1568547"/>
            <a:ext cx="79986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Pravilnik </a:t>
            </a:r>
            <a:r>
              <a:rPr lang="sl-SI" dirty="0">
                <a:solidFill>
                  <a:schemeClr val="tx2"/>
                </a:solidFill>
              </a:rPr>
              <a:t>o </a:t>
            </a:r>
            <a:r>
              <a:rPr lang="sl-SI" dirty="0">
                <a:solidFill>
                  <a:srgbClr val="0073AC"/>
                </a:solidFill>
              </a:rPr>
              <a:t>načinih ugotavljanja skladnosti </a:t>
            </a:r>
            <a:r>
              <a:rPr lang="sl-SI" dirty="0">
                <a:solidFill>
                  <a:schemeClr val="tx2"/>
                </a:solidFill>
              </a:rPr>
              <a:t>za posamezne vrste merilnih instrumentov ter o vrstah in načinih njihove označitve z oznakami </a:t>
            </a:r>
            <a:r>
              <a:rPr lang="sl-SI" dirty="0" smtClean="0">
                <a:solidFill>
                  <a:schemeClr val="tx2"/>
                </a:solidFill>
              </a:rPr>
              <a:t>skladnosti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>
              <a:solidFill>
                <a:srgbClr val="0073A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Pravilnik o </a:t>
            </a:r>
            <a:r>
              <a:rPr lang="sl-SI" dirty="0" smtClean="0">
                <a:solidFill>
                  <a:srgbClr val="0073AC"/>
                </a:solidFill>
              </a:rPr>
              <a:t>merilnih instrumentih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</a:rPr>
              <a:t>Pravilnik </a:t>
            </a:r>
            <a:r>
              <a:rPr lang="sl-SI" dirty="0" smtClean="0">
                <a:solidFill>
                  <a:schemeClr val="tx2"/>
                </a:solidFill>
              </a:rPr>
              <a:t>o </a:t>
            </a:r>
            <a:r>
              <a:rPr lang="sl-SI" dirty="0">
                <a:solidFill>
                  <a:schemeClr val="tx2"/>
                </a:solidFill>
              </a:rPr>
              <a:t>meroslovnih zahtevah za </a:t>
            </a:r>
            <a:r>
              <a:rPr lang="sl-SI" dirty="0">
                <a:solidFill>
                  <a:srgbClr val="0073AC"/>
                </a:solidFill>
              </a:rPr>
              <a:t>merilne </a:t>
            </a:r>
            <a:r>
              <a:rPr lang="sl-SI" dirty="0" smtClean="0">
                <a:solidFill>
                  <a:srgbClr val="0073AC"/>
                </a:solidFill>
              </a:rPr>
              <a:t>transformatorje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</a:rPr>
              <a:t>Pravilnik </a:t>
            </a:r>
            <a:r>
              <a:rPr lang="sl-SI" dirty="0" smtClean="0">
                <a:solidFill>
                  <a:schemeClr val="tx2"/>
                </a:solidFill>
              </a:rPr>
              <a:t>o </a:t>
            </a:r>
            <a:r>
              <a:rPr lang="sl-SI" dirty="0">
                <a:solidFill>
                  <a:schemeClr val="tx2"/>
                </a:solidFill>
              </a:rPr>
              <a:t>meroslovnih zahtevah za </a:t>
            </a:r>
            <a:r>
              <a:rPr lang="sl-SI" dirty="0">
                <a:solidFill>
                  <a:srgbClr val="0073AC"/>
                </a:solidFill>
              </a:rPr>
              <a:t>merilnike tlaka v </a:t>
            </a:r>
            <a:r>
              <a:rPr lang="sl-SI" dirty="0" smtClean="0">
                <a:solidFill>
                  <a:srgbClr val="0073AC"/>
                </a:solidFill>
              </a:rPr>
              <a:t>pnevmatikah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</a:rPr>
              <a:t>Pravilnik o meroslovnih zahtevah za </a:t>
            </a:r>
            <a:r>
              <a:rPr lang="sl-SI" dirty="0" smtClean="0">
                <a:solidFill>
                  <a:srgbClr val="0073AC"/>
                </a:solidFill>
              </a:rPr>
              <a:t>merilnike hitrosti v cestnem prometu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Pravilnik </a:t>
            </a:r>
            <a:r>
              <a:rPr lang="sl-SI" dirty="0">
                <a:solidFill>
                  <a:schemeClr val="tx2"/>
                </a:solidFill>
              </a:rPr>
              <a:t>o meroslovnih zahtevah za </a:t>
            </a:r>
            <a:r>
              <a:rPr lang="sl-SI" dirty="0" err="1" smtClean="0">
                <a:solidFill>
                  <a:srgbClr val="0073AC"/>
                </a:solidFill>
              </a:rPr>
              <a:t>etilometre</a:t>
            </a:r>
            <a:endParaRPr lang="sl-SI" dirty="0" smtClean="0">
              <a:solidFill>
                <a:srgbClr val="0073A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Pravilnik o meroslovnih zahtevah za </a:t>
            </a:r>
            <a:r>
              <a:rPr lang="sl-SI" dirty="0" smtClean="0">
                <a:solidFill>
                  <a:srgbClr val="0073AC"/>
                </a:solidFill>
              </a:rPr>
              <a:t>polnilnice za električna vozila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73AC"/>
                </a:solidFill>
              </a:rPr>
              <a:t>Ovrednotenje MID/NAWID</a:t>
            </a:r>
            <a:endParaRPr lang="sl-SI" dirty="0">
              <a:solidFill>
                <a:srgbClr val="0073A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3517411" y="512901"/>
            <a:ext cx="54766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rgbClr val="0073AC"/>
                </a:solidFill>
              </a:rPr>
              <a:t>Pravilnik o načinih ugotavljanja skladnosti za posamezne vrste merilnih instrumentov ter o vrstah in načinih njihove označitve z oznakami skladnosti</a:t>
            </a:r>
            <a:endParaRPr lang="sl-SI" sz="2800" dirty="0">
              <a:solidFill>
                <a:schemeClr val="tx2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859692" y="4310544"/>
            <a:ext cx="78495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2"/>
                </a:solidFill>
              </a:rPr>
              <a:t>Overitvena oznaka v obliki tiska</a:t>
            </a:r>
            <a:r>
              <a:rPr lang="sl-SI" dirty="0">
                <a:solidFill>
                  <a:schemeClr val="tx2"/>
                </a:solidFill>
              </a:rPr>
              <a:t>: proizvajalec z odobrenim sistemom kakovosti, enaka kot oznaka v obliki </a:t>
            </a:r>
            <a:r>
              <a:rPr lang="sl-SI" dirty="0" smtClean="0">
                <a:solidFill>
                  <a:schemeClr val="tx2"/>
                </a:solidFill>
              </a:rPr>
              <a:t>nalepke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tx2"/>
                </a:solidFill>
              </a:rPr>
              <a:t>POS</a:t>
            </a:r>
            <a:r>
              <a:rPr lang="sl-SI" dirty="0">
                <a:solidFill>
                  <a:schemeClr val="tx2"/>
                </a:solidFill>
              </a:rPr>
              <a:t>: uskladitev vsebine s POS za redno </a:t>
            </a:r>
            <a:r>
              <a:rPr lang="sl-SI" dirty="0" smtClean="0">
                <a:solidFill>
                  <a:schemeClr val="tx2"/>
                </a:solidFill>
              </a:rPr>
              <a:t>overitev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tx2"/>
                </a:solidFill>
              </a:rPr>
              <a:t>Konsistentnost</a:t>
            </a:r>
            <a:r>
              <a:rPr lang="sl-SI" dirty="0" smtClean="0">
                <a:solidFill>
                  <a:schemeClr val="tx2"/>
                </a:solidFill>
              </a:rPr>
              <a:t> </a:t>
            </a:r>
            <a:r>
              <a:rPr lang="sl-SI" dirty="0">
                <a:solidFill>
                  <a:schemeClr val="tx2"/>
                </a:solidFill>
              </a:rPr>
              <a:t>(glede proizvajalca, predstavnika proizvajalca, „imetnika“ certifikata</a:t>
            </a:r>
            <a:r>
              <a:rPr lang="sl-SI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" name="Pravokotnik 1"/>
          <p:cNvSpPr/>
          <p:nvPr/>
        </p:nvSpPr>
        <p:spPr>
          <a:xfrm>
            <a:off x="859692" y="2967335"/>
            <a:ext cx="7734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solidFill>
                  <a:schemeClr val="tx2"/>
                </a:solidFill>
                <a:latin typeface="Arial" panose="020B0604020202020204" pitchFamily="34" charset="0"/>
              </a:rPr>
              <a:t>Uradni </a:t>
            </a:r>
            <a:r>
              <a:rPr lang="sl-SI" dirty="0">
                <a:solidFill>
                  <a:schemeClr val="tx2"/>
                </a:solidFill>
                <a:latin typeface="Arial" panose="020B0604020202020204" pitchFamily="34" charset="0"/>
              </a:rPr>
              <a:t>list RS, št. 72/01, 53/07, 79/13 in </a:t>
            </a:r>
            <a:r>
              <a:rPr lang="sl-SI" u="sng" dirty="0" smtClean="0">
                <a:solidFill>
                  <a:schemeClr val="tx2"/>
                </a:solidFill>
                <a:latin typeface="Arial" panose="020B0604020202020204" pitchFamily="34" charset="0"/>
                <a:hlinkClick r:id="rId3" tooltip="Pravilnik o spremembah in dopolnitvah Pravilnika o načinih ugotavljanja skladnosti za posamezne vrste merilnih instrumentov ter o vrstah in načinih njihove označitve z oznakami skladnosti"/>
              </a:rPr>
              <a:t>103/22</a:t>
            </a:r>
            <a:endParaRPr lang="sl-SI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sl-SI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sl-SI" dirty="0" smtClean="0">
                <a:solidFill>
                  <a:schemeClr val="tx2"/>
                </a:solidFill>
                <a:latin typeface="Arial" panose="020B0604020202020204" pitchFamily="34" charset="0"/>
              </a:rPr>
              <a:t>Objavljen 18. 7. 2022, veljavnost po 15 dneh.</a:t>
            </a:r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3619893" y="550376"/>
            <a:ext cx="5344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>
                <a:solidFill>
                  <a:srgbClr val="0073AC"/>
                </a:solidFill>
              </a:rPr>
              <a:t>Pravilnik o merilnih instrumentih</a:t>
            </a:r>
            <a:endParaRPr lang="sl-SI" sz="2800" dirty="0">
              <a:solidFill>
                <a:srgbClr val="0073AC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015776"/>
              </p:ext>
            </p:extLst>
          </p:nvPr>
        </p:nvGraphicFramePr>
        <p:xfrm>
          <a:off x="876924" y="1326622"/>
          <a:ext cx="7862341" cy="3679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2341">
                  <a:extLst>
                    <a:ext uri="{9D8B030D-6E8A-4147-A177-3AD203B41FA5}">
                      <a16:colId xmlns:a16="http://schemas.microsoft.com/office/drawing/2014/main" val="1845836154"/>
                    </a:ext>
                  </a:extLst>
                </a:gridCol>
              </a:tblGrid>
              <a:tr h="22190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l-SI" sz="1600" b="1" dirty="0">
                          <a:solidFill>
                            <a:schemeClr val="tx2"/>
                          </a:solidFill>
                          <a:effectLst/>
                        </a:rPr>
                        <a:t>Pravilnik</a:t>
                      </a:r>
                      <a:endParaRPr lang="sl-SI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160700"/>
                  </a:ext>
                </a:extLst>
              </a:tr>
              <a:tr h="22619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Definirano, kdaj je potrebno prvič izvesti redno overitev za merila, ki so dana v uporabo na podlagi Pravilnika o merilnih instrumentih oz. direktive MID.</a:t>
                      </a:r>
                      <a:endParaRPr lang="sl-SI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984335"/>
                  </a:ext>
                </a:extLst>
              </a:tr>
              <a:tr h="116026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sl-SI" sz="1600" b="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l-SI" sz="1600" b="1" dirty="0" smtClean="0">
                          <a:solidFill>
                            <a:schemeClr val="tx2"/>
                          </a:solidFill>
                          <a:effectLst/>
                        </a:rPr>
                        <a:t>Priloga </a:t>
                      </a:r>
                      <a:r>
                        <a:rPr lang="sl-SI" sz="1600" b="1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sl-SI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321690"/>
                  </a:ext>
                </a:extLst>
              </a:tr>
              <a:tr h="11602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Dodana definicija »opredmetene mere«.</a:t>
                      </a:r>
                      <a:endParaRPr lang="sl-SI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773221"/>
                  </a:ext>
                </a:extLst>
              </a:tr>
              <a:tr h="116026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sl-SI" sz="1600" b="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l-SI" sz="1600" b="1" dirty="0" smtClean="0">
                          <a:solidFill>
                            <a:schemeClr val="tx2"/>
                          </a:solidFill>
                          <a:effectLst/>
                        </a:rPr>
                        <a:t>Vodomeri</a:t>
                      </a:r>
                      <a:endParaRPr lang="sl-SI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324728"/>
                  </a:ext>
                </a:extLst>
              </a:tr>
              <a:tr h="16575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 dirty="0" smtClean="0">
                          <a:solidFill>
                            <a:schemeClr val="tx2"/>
                          </a:solidFill>
                          <a:effectLst/>
                        </a:rPr>
                        <a:t>Popravek </a:t>
                      </a: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prevoda (pitna/čista voda)</a:t>
                      </a:r>
                      <a:endParaRPr lang="sl-SI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430606"/>
                  </a:ext>
                </a:extLst>
              </a:tr>
              <a:tr h="26324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 dirty="0" smtClean="0">
                          <a:solidFill>
                            <a:schemeClr val="tx2"/>
                          </a:solidFill>
                          <a:effectLst/>
                        </a:rPr>
                        <a:t>Navedba </a:t>
                      </a: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»Q</a:t>
                      </a:r>
                      <a:r>
                        <a:rPr lang="sl-SI" sz="1600" b="0" baseline="-25000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 = </a:t>
                      </a:r>
                      <a:r>
                        <a:rPr lang="sl-SI" sz="1600" b="0" dirty="0" err="1">
                          <a:solidFill>
                            <a:schemeClr val="tx2"/>
                          </a:solidFill>
                          <a:effectLst/>
                        </a:rPr>
                        <a:t>Q</a:t>
                      </a:r>
                      <a:r>
                        <a:rPr lang="sl-SI" sz="1600" b="0" baseline="-25000" dirty="0" err="1">
                          <a:solidFill>
                            <a:schemeClr val="tx2"/>
                          </a:solidFill>
                          <a:effectLst/>
                        </a:rPr>
                        <a:t>min</a:t>
                      </a: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, Q</a:t>
                      </a:r>
                      <a:r>
                        <a:rPr lang="sl-SI" sz="1600" b="0" baseline="-25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 = </a:t>
                      </a:r>
                      <a:r>
                        <a:rPr lang="sl-SI" sz="1600" b="0" dirty="0" err="1" smtClean="0">
                          <a:solidFill>
                            <a:schemeClr val="tx2"/>
                          </a:solidFill>
                          <a:effectLst/>
                        </a:rPr>
                        <a:t>Q</a:t>
                      </a:r>
                      <a:r>
                        <a:rPr lang="sl-SI" sz="1600" b="0" baseline="-25000" dirty="0" err="1" smtClean="0">
                          <a:solidFill>
                            <a:schemeClr val="tx2"/>
                          </a:solidFill>
                          <a:effectLst/>
                        </a:rPr>
                        <a:t>prehodni</a:t>
                      </a: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, Q</a:t>
                      </a:r>
                      <a:r>
                        <a:rPr lang="sl-SI" sz="1600" b="0" baseline="-25000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 = </a:t>
                      </a:r>
                      <a:r>
                        <a:rPr lang="sl-SI" sz="1600" b="0" dirty="0" err="1">
                          <a:solidFill>
                            <a:schemeClr val="tx2"/>
                          </a:solidFill>
                          <a:effectLst/>
                        </a:rPr>
                        <a:t>Q</a:t>
                      </a:r>
                      <a:r>
                        <a:rPr lang="sl-SI" sz="1600" b="0" baseline="-25000" dirty="0" err="1">
                          <a:solidFill>
                            <a:schemeClr val="tx2"/>
                          </a:solidFill>
                          <a:effectLst/>
                        </a:rPr>
                        <a:t>delovni</a:t>
                      </a: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« je lahko zavajajoča, zato je </a:t>
                      </a:r>
                      <a:r>
                        <a:rPr lang="sl-SI" sz="1600" b="0" dirty="0" smtClean="0">
                          <a:solidFill>
                            <a:schemeClr val="tx2"/>
                          </a:solidFill>
                          <a:effectLst/>
                        </a:rPr>
                        <a:t>besedilo spremenjeno.</a:t>
                      </a:r>
                      <a:endParaRPr lang="sl-SI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820711"/>
                  </a:ext>
                </a:extLst>
              </a:tr>
              <a:tr h="26324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Vodomeri z nacionalno odobritvijo tipa in EGS odobritvijo tipa se morajo overjati pri takih pretokih, kot je veljalo v času odobritve tipa.</a:t>
                      </a:r>
                      <a:endParaRPr lang="sl-SI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768679"/>
                  </a:ext>
                </a:extLst>
              </a:tr>
              <a:tr h="116026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sl-SI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226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0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3619893" y="542881"/>
            <a:ext cx="5344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>
                <a:solidFill>
                  <a:srgbClr val="0073AC"/>
                </a:solidFill>
              </a:rPr>
              <a:t>Pravilnik o merilnih instrumentih</a:t>
            </a:r>
            <a:endParaRPr lang="sl-SI" sz="2800" dirty="0">
              <a:solidFill>
                <a:srgbClr val="0073AC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660947"/>
              </p:ext>
            </p:extLst>
          </p:nvPr>
        </p:nvGraphicFramePr>
        <p:xfrm>
          <a:off x="876924" y="1326622"/>
          <a:ext cx="7862341" cy="4766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2341">
                  <a:extLst>
                    <a:ext uri="{9D8B030D-6E8A-4147-A177-3AD203B41FA5}">
                      <a16:colId xmlns:a16="http://schemas.microsoft.com/office/drawing/2014/main" val="1845836154"/>
                    </a:ext>
                  </a:extLst>
                </a:gridCol>
              </a:tblGrid>
              <a:tr h="116026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l-SI" sz="1600" b="1" dirty="0" smtClean="0">
                          <a:solidFill>
                            <a:schemeClr val="tx2"/>
                          </a:solidFill>
                          <a:effectLst/>
                        </a:rPr>
                        <a:t>Plinomeri </a:t>
                      </a:r>
                      <a:r>
                        <a:rPr lang="sl-SI" sz="1600" b="1" dirty="0">
                          <a:solidFill>
                            <a:schemeClr val="tx2"/>
                          </a:solidFill>
                          <a:effectLst/>
                        </a:rPr>
                        <a:t>in korektorji</a:t>
                      </a:r>
                      <a:endParaRPr lang="sl-SI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921799"/>
                  </a:ext>
                </a:extLst>
              </a:tr>
              <a:tr h="11602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Popravek pri definiciji korektorja zaradi neustreznega prevoda.</a:t>
                      </a:r>
                      <a:endParaRPr lang="sl-SI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687161"/>
                  </a:ext>
                </a:extLst>
              </a:tr>
              <a:tr h="22619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 dirty="0" smtClean="0">
                          <a:solidFill>
                            <a:schemeClr val="tx2"/>
                          </a:solidFill>
                          <a:effectLst/>
                        </a:rPr>
                        <a:t>»</a:t>
                      </a: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standardni pogoji« </a:t>
                      </a:r>
                      <a:r>
                        <a:rPr lang="sl-SI" sz="1600" b="0" dirty="0" smtClean="0">
                          <a:solidFill>
                            <a:schemeClr val="tx2"/>
                          </a:solidFill>
                          <a:effectLst/>
                        </a:rPr>
                        <a:t>v »osnovni </a:t>
                      </a: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pogoji</a:t>
                      </a:r>
                      <a:r>
                        <a:rPr lang="sl-SI" sz="1600" b="0" dirty="0" smtClean="0">
                          <a:solidFill>
                            <a:schemeClr val="tx2"/>
                          </a:solidFill>
                          <a:effectLst/>
                        </a:rPr>
                        <a:t>«</a:t>
                      </a:r>
                      <a:endParaRPr lang="sl-SI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300247"/>
                  </a:ext>
                </a:extLst>
              </a:tr>
              <a:tr h="27846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 dirty="0" smtClean="0">
                          <a:solidFill>
                            <a:schemeClr val="tx2"/>
                          </a:solidFill>
                          <a:effectLst/>
                        </a:rPr>
                        <a:t>Popravek</a:t>
                      </a: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. Pri korektorjih je pri NDP pri rednih in izrednih overitvah napačno napisano »plinomer« namesto »korektor« in brisanje besede »plina« v besedni zvezi »korektorji plina«.</a:t>
                      </a:r>
                      <a:endParaRPr lang="sl-SI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157724"/>
                  </a:ext>
                </a:extLst>
              </a:tr>
              <a:tr h="11602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 dirty="0" smtClean="0">
                          <a:solidFill>
                            <a:schemeClr val="tx2"/>
                          </a:solidFill>
                          <a:effectLst/>
                        </a:rPr>
                        <a:t>Definirane </a:t>
                      </a: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temperature, pri katerih je potrebno izvesti redno overitev korektorja.</a:t>
                      </a:r>
                      <a:endParaRPr lang="sl-SI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56711"/>
                  </a:ext>
                </a:extLst>
              </a:tr>
              <a:tr h="116026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sl-SI" sz="1600" b="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l-SI" sz="1600" b="1" dirty="0" smtClean="0">
                          <a:solidFill>
                            <a:schemeClr val="tx2"/>
                          </a:solidFill>
                          <a:effectLst/>
                        </a:rPr>
                        <a:t>Merilniki </a:t>
                      </a:r>
                      <a:r>
                        <a:rPr lang="sl-SI" sz="1600" b="1" dirty="0">
                          <a:solidFill>
                            <a:schemeClr val="tx2"/>
                          </a:solidFill>
                          <a:effectLst/>
                        </a:rPr>
                        <a:t>toplotne energije</a:t>
                      </a:r>
                      <a:endParaRPr lang="sl-SI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690244"/>
                  </a:ext>
                </a:extLst>
              </a:tr>
              <a:tr h="11602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Popravek napake pri temperaturni razliki v definicijah.</a:t>
                      </a:r>
                      <a:endParaRPr lang="sl-SI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8426"/>
                  </a:ext>
                </a:extLst>
              </a:tr>
              <a:tr h="116026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sl-SI" sz="1600" b="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l-SI" sz="1600" b="1" dirty="0" smtClean="0">
                          <a:solidFill>
                            <a:schemeClr val="tx2"/>
                          </a:solidFill>
                          <a:effectLst/>
                        </a:rPr>
                        <a:t>Merilni </a:t>
                      </a:r>
                      <a:r>
                        <a:rPr lang="sl-SI" sz="1600" b="1" dirty="0">
                          <a:solidFill>
                            <a:schemeClr val="tx2"/>
                          </a:solidFill>
                          <a:effectLst/>
                        </a:rPr>
                        <a:t>sistemi za tekočine razen vode</a:t>
                      </a:r>
                      <a:endParaRPr lang="sl-SI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046835"/>
                  </a:ext>
                </a:extLst>
              </a:tr>
              <a:tr h="22619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 dirty="0" smtClean="0">
                          <a:solidFill>
                            <a:schemeClr val="tx2"/>
                          </a:solidFill>
                          <a:effectLst/>
                        </a:rPr>
                        <a:t>»</a:t>
                      </a: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standardni pogoji« </a:t>
                      </a:r>
                      <a:r>
                        <a:rPr lang="sl-SI" sz="1600" b="0" dirty="0" smtClean="0">
                          <a:solidFill>
                            <a:schemeClr val="tx2"/>
                          </a:solidFill>
                          <a:effectLst/>
                        </a:rPr>
                        <a:t>v »osnovni </a:t>
                      </a: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pogoji</a:t>
                      </a:r>
                      <a:r>
                        <a:rPr lang="sl-SI" sz="1600" b="0" dirty="0" smtClean="0">
                          <a:solidFill>
                            <a:schemeClr val="tx2"/>
                          </a:solidFill>
                          <a:effectLst/>
                        </a:rPr>
                        <a:t>«</a:t>
                      </a:r>
                      <a:endParaRPr lang="sl-SI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328408"/>
                  </a:ext>
                </a:extLst>
              </a:tr>
              <a:tr h="27140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Popravek napake pri E</a:t>
                      </a:r>
                      <a:r>
                        <a:rPr lang="sl-SI" sz="1600" b="0" baseline="-25000" dirty="0">
                          <a:solidFill>
                            <a:schemeClr val="tx2"/>
                          </a:solidFill>
                          <a:effectLst/>
                        </a:rPr>
                        <a:t>min</a:t>
                      </a: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 glede neenačaja v točki 2.4.1.</a:t>
                      </a:r>
                      <a:endParaRPr lang="sl-SI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717943"/>
                  </a:ext>
                </a:extLst>
              </a:tr>
              <a:tr h="26982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NDP = 0,3 % - se nanaša samo na MS za goriva (razen UNP).</a:t>
                      </a:r>
                      <a:endParaRPr lang="sl-SI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301885"/>
                  </a:ext>
                </a:extLst>
              </a:tr>
              <a:tr h="27846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 dirty="0" smtClean="0">
                          <a:solidFill>
                            <a:schemeClr val="tx2"/>
                          </a:solidFill>
                          <a:effectLst/>
                        </a:rPr>
                        <a:t>»</a:t>
                      </a: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nazivna vrednost« v »pravo vrednost«.</a:t>
                      </a:r>
                      <a:endParaRPr lang="sl-SI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356279"/>
                  </a:ext>
                </a:extLst>
              </a:tr>
              <a:tr h="16575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Pri odstavku z roki za redno overitev popravljena napaka v sklicu člene pravilnika.</a:t>
                      </a:r>
                      <a:endParaRPr lang="sl-SI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605782"/>
                  </a:ext>
                </a:extLst>
              </a:tr>
              <a:tr h="11602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Popravki tipkarskih napak.</a:t>
                      </a:r>
                      <a:endParaRPr lang="sl-SI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353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0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3619893" y="542881"/>
            <a:ext cx="5344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>
                <a:solidFill>
                  <a:srgbClr val="0073AC"/>
                </a:solidFill>
              </a:rPr>
              <a:t>Pravilnik o merilnih instrumentih</a:t>
            </a:r>
            <a:endParaRPr lang="sl-SI" sz="2800" dirty="0">
              <a:solidFill>
                <a:srgbClr val="0073AC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7704"/>
              </p:ext>
            </p:extLst>
          </p:nvPr>
        </p:nvGraphicFramePr>
        <p:xfrm>
          <a:off x="876924" y="1326622"/>
          <a:ext cx="7862341" cy="2633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2341">
                  <a:extLst>
                    <a:ext uri="{9D8B030D-6E8A-4147-A177-3AD203B41FA5}">
                      <a16:colId xmlns:a16="http://schemas.microsoft.com/office/drawing/2014/main" val="1845836154"/>
                    </a:ext>
                  </a:extLst>
                </a:gridCol>
              </a:tblGrid>
              <a:tr h="16575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l-SI" sz="1600" b="1" dirty="0" smtClean="0">
                          <a:solidFill>
                            <a:schemeClr val="tx2"/>
                          </a:solidFill>
                          <a:effectLst/>
                        </a:rPr>
                        <a:t>Avtomatske </a:t>
                      </a:r>
                      <a:r>
                        <a:rPr lang="sl-SI" sz="1600" b="1" dirty="0">
                          <a:solidFill>
                            <a:schemeClr val="tx2"/>
                          </a:solidFill>
                          <a:effectLst/>
                        </a:rPr>
                        <a:t>tehtnice za posamično tehtanje</a:t>
                      </a:r>
                      <a:endParaRPr lang="sl-SI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074222"/>
                  </a:ext>
                </a:extLst>
              </a:tr>
              <a:tr h="11602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Popravki tipkarskih napak.</a:t>
                      </a:r>
                      <a:endParaRPr lang="sl-SI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353837"/>
                  </a:ext>
                </a:extLst>
              </a:tr>
              <a:tr h="116026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sl-SI" sz="1600" b="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l-SI" sz="1600" b="1" dirty="0" smtClean="0">
                          <a:solidFill>
                            <a:schemeClr val="tx2"/>
                          </a:solidFill>
                          <a:effectLst/>
                        </a:rPr>
                        <a:t>Gostinska </a:t>
                      </a:r>
                      <a:r>
                        <a:rPr lang="sl-SI" sz="1600" b="1" dirty="0">
                          <a:solidFill>
                            <a:schemeClr val="tx2"/>
                          </a:solidFill>
                          <a:effectLst/>
                        </a:rPr>
                        <a:t>posoda</a:t>
                      </a:r>
                      <a:endParaRPr lang="sl-SI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096679"/>
                  </a:ext>
                </a:extLst>
              </a:tr>
              <a:tr h="11602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>
                          <a:solidFill>
                            <a:schemeClr val="tx2"/>
                          </a:solidFill>
                          <a:effectLst/>
                        </a:rPr>
                        <a:t>Popravek zgornjega NDP za posodo &gt;= 200 mL z robom.</a:t>
                      </a:r>
                      <a:endParaRPr lang="sl-SI" sz="16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548620"/>
                  </a:ext>
                </a:extLst>
              </a:tr>
              <a:tr h="116026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sl-SI" sz="1600" b="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l-SI" sz="1600" b="1" dirty="0" smtClean="0">
                          <a:solidFill>
                            <a:schemeClr val="tx2"/>
                          </a:solidFill>
                          <a:effectLst/>
                        </a:rPr>
                        <a:t>Merilniki </a:t>
                      </a:r>
                      <a:r>
                        <a:rPr lang="sl-SI" sz="1600" b="1" dirty="0">
                          <a:solidFill>
                            <a:schemeClr val="tx2"/>
                          </a:solidFill>
                          <a:effectLst/>
                        </a:rPr>
                        <a:t>izpušnih plinov</a:t>
                      </a:r>
                      <a:endParaRPr lang="sl-SI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214799"/>
                  </a:ext>
                </a:extLst>
              </a:tr>
              <a:tr h="11602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>
                          <a:solidFill>
                            <a:schemeClr val="tx2"/>
                          </a:solidFill>
                          <a:effectLst/>
                        </a:rPr>
                        <a:t>Črtana omejitev, da je potrebno redno in izredno overitev izvesti na mestu uporabe.</a:t>
                      </a:r>
                      <a:endParaRPr lang="sl-SI" sz="16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375719"/>
                  </a:ext>
                </a:extLst>
              </a:tr>
              <a:tr h="11602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>
                          <a:solidFill>
                            <a:schemeClr val="tx2"/>
                          </a:solidFill>
                          <a:effectLst/>
                        </a:rPr>
                        <a:t>Brisan opis redne overitve (velja samo sklic na OIML)</a:t>
                      </a:r>
                      <a:endParaRPr lang="sl-SI" sz="16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183698"/>
                  </a:ext>
                </a:extLst>
              </a:tr>
              <a:tr h="11602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l-SI" sz="1600" b="0" dirty="0">
                          <a:solidFill>
                            <a:schemeClr val="tx2"/>
                          </a:solidFill>
                          <a:effectLst/>
                        </a:rPr>
                        <a:t>Popravljena zahteva glede merilne negotovosti.</a:t>
                      </a:r>
                      <a:endParaRPr lang="sl-SI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6" marR="7606" marT="300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226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9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891915" y="1656335"/>
            <a:ext cx="51116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B050"/>
                </a:solidFill>
              </a:rPr>
              <a:t>Interna </a:t>
            </a:r>
            <a:r>
              <a:rPr lang="sl-SI" dirty="0" smtClean="0">
                <a:solidFill>
                  <a:srgbClr val="00B050"/>
                </a:solidFill>
              </a:rPr>
              <a:t>priprava + interno </a:t>
            </a:r>
            <a:r>
              <a:rPr lang="sl-SI" dirty="0">
                <a:solidFill>
                  <a:srgbClr val="00B050"/>
                </a:solidFill>
              </a:rPr>
              <a:t>usklajevanje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B050"/>
                </a:solidFill>
              </a:rPr>
              <a:t>Usklajevanje s strokovno javnostjo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B050"/>
                </a:solidFill>
              </a:rPr>
              <a:t>EU </a:t>
            </a:r>
            <a:r>
              <a:rPr lang="sl-SI" dirty="0">
                <a:solidFill>
                  <a:srgbClr val="00B050"/>
                </a:solidFill>
              </a:rPr>
              <a:t>notifikacija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B050"/>
                </a:solidFill>
              </a:rPr>
              <a:t>e-Demokracija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9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C00000"/>
                </a:solidFill>
              </a:rPr>
              <a:t>Medresorsko </a:t>
            </a:r>
            <a:r>
              <a:rPr lang="sl-SI" dirty="0" smtClean="0">
                <a:solidFill>
                  <a:srgbClr val="C00000"/>
                </a:solidFill>
              </a:rPr>
              <a:t>usklajevanje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C00000"/>
                </a:solidFill>
              </a:rPr>
              <a:t>Objava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619893" y="542881"/>
            <a:ext cx="5344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>
                <a:solidFill>
                  <a:srgbClr val="0073AC"/>
                </a:solidFill>
              </a:rPr>
              <a:t>Pravilnik o merilnih instrumentih</a:t>
            </a:r>
            <a:endParaRPr lang="sl-SI" sz="2800" dirty="0">
              <a:solidFill>
                <a:srgbClr val="0073AC"/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891915" y="4392118"/>
            <a:ext cx="777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Spremembe imenovanja zaradi spremembe pravilnika </a:t>
            </a:r>
            <a:r>
              <a:rPr lang="sl-SI" b="1" dirty="0" smtClean="0">
                <a:solidFill>
                  <a:schemeClr val="tx2"/>
                </a:solidFill>
              </a:rPr>
              <a:t>ne bodo potrebne</a:t>
            </a:r>
            <a:r>
              <a:rPr lang="sl-SI" dirty="0" smtClean="0">
                <a:solidFill>
                  <a:schemeClr val="tx2"/>
                </a:solidFill>
              </a:rPr>
              <a:t>.</a:t>
            </a:r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3765664" y="572662"/>
            <a:ext cx="3645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>
                <a:solidFill>
                  <a:srgbClr val="0073AC"/>
                </a:solidFill>
              </a:rPr>
              <a:t>Merilni transformatorji</a:t>
            </a:r>
            <a:endParaRPr lang="sl-SI" sz="2800" dirty="0">
              <a:solidFill>
                <a:srgbClr val="0073AC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805991" y="1493851"/>
            <a:ext cx="77683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Meroslovne </a:t>
            </a:r>
            <a:r>
              <a:rPr lang="sl-SI" dirty="0">
                <a:solidFill>
                  <a:schemeClr val="tx2"/>
                </a:solidFill>
              </a:rPr>
              <a:t>in </a:t>
            </a:r>
            <a:r>
              <a:rPr lang="sl-SI" dirty="0" smtClean="0">
                <a:solidFill>
                  <a:schemeClr val="tx2"/>
                </a:solidFill>
              </a:rPr>
              <a:t>tehnične </a:t>
            </a:r>
            <a:r>
              <a:rPr lang="sl-SI" dirty="0">
                <a:solidFill>
                  <a:schemeClr val="tx2"/>
                </a:solidFill>
              </a:rPr>
              <a:t>zahteve, ki jih morajo izpolnjevati </a:t>
            </a:r>
            <a:r>
              <a:rPr lang="sl-SI" b="1" dirty="0">
                <a:solidFill>
                  <a:schemeClr val="tx2"/>
                </a:solidFill>
              </a:rPr>
              <a:t>tokovni in napetostni merilni transformatorji razredov točnosti 0,1, 0,2, 0,2S, 0,5 in </a:t>
            </a:r>
            <a:r>
              <a:rPr lang="sl-SI" b="1" dirty="0" smtClean="0">
                <a:solidFill>
                  <a:schemeClr val="tx2"/>
                </a:solidFill>
              </a:rPr>
              <a:t>0,5S</a:t>
            </a:r>
            <a:r>
              <a:rPr lang="sl-SI" dirty="0" smtClean="0">
                <a:solidFill>
                  <a:schemeClr val="tx2"/>
                </a:solidFill>
              </a:rPr>
              <a:t>, </a:t>
            </a:r>
            <a:r>
              <a:rPr lang="sl-SI" dirty="0" smtClean="0">
                <a:solidFill>
                  <a:schemeClr val="tx2"/>
                </a:solidFill>
              </a:rPr>
              <a:t>za </a:t>
            </a:r>
            <a:r>
              <a:rPr lang="sl-SI" dirty="0">
                <a:solidFill>
                  <a:schemeClr val="tx2"/>
                </a:solidFill>
              </a:rPr>
              <a:t>obračunavanje električne energije skupaj s števci električne energije v krogih izmeničnega toka s frekvenco 50 Hz </a:t>
            </a:r>
            <a:r>
              <a:rPr lang="sl-SI" b="1" dirty="0">
                <a:solidFill>
                  <a:schemeClr val="tx2"/>
                </a:solidFill>
              </a:rPr>
              <a:t>do napetosti 38 kV</a:t>
            </a:r>
            <a:r>
              <a:rPr lang="sl-SI" dirty="0">
                <a:solidFill>
                  <a:schemeClr val="tx2"/>
                </a:solidFill>
              </a:rPr>
              <a:t>, postopke ugotavljanja skladnosti, overitev in način označevanja</a:t>
            </a:r>
            <a:r>
              <a:rPr lang="sl-SI" dirty="0" smtClean="0">
                <a:solidFill>
                  <a:schemeClr val="tx2"/>
                </a:solidFill>
              </a:rPr>
              <a:t>.</a:t>
            </a:r>
          </a:p>
          <a:p>
            <a:endParaRPr lang="sl-SI" dirty="0" smtClean="0">
              <a:solidFill>
                <a:srgbClr val="0073A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2"/>
                </a:solidFill>
              </a:rPr>
              <a:t>Omejena napetost – do 38 kV</a:t>
            </a:r>
            <a:endParaRPr lang="sl-SI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2"/>
                </a:solidFill>
              </a:rPr>
              <a:t>Bistvene zahteve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2"/>
                </a:solidFill>
              </a:rPr>
              <a:t>Sklic </a:t>
            </a:r>
            <a:r>
              <a:rPr lang="sl-SI" dirty="0">
                <a:solidFill>
                  <a:schemeClr val="tx2"/>
                </a:solidFill>
              </a:rPr>
              <a:t>na standard </a:t>
            </a:r>
            <a:r>
              <a:rPr lang="sl-SI" dirty="0" smtClean="0">
                <a:solidFill>
                  <a:schemeClr val="tx2"/>
                </a:solidFill>
              </a:rPr>
              <a:t>SIST </a:t>
            </a:r>
            <a:r>
              <a:rPr lang="sl-SI" dirty="0">
                <a:solidFill>
                  <a:schemeClr val="tx2"/>
                </a:solidFill>
              </a:rPr>
              <a:t>EN </a:t>
            </a:r>
            <a:r>
              <a:rPr lang="sl-SI" dirty="0" smtClean="0">
                <a:solidFill>
                  <a:schemeClr val="tx2"/>
                </a:solidFill>
              </a:rPr>
              <a:t>61869</a:t>
            </a: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805991" y="4459575"/>
            <a:ext cx="4572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B050"/>
                </a:solidFill>
              </a:rPr>
              <a:t>Interna priprava + interno usklajevanje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B050"/>
                </a:solidFill>
              </a:rPr>
              <a:t>Usklajevanje s strokovno javnostjo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7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C00000"/>
                </a:solidFill>
              </a:rPr>
              <a:t>EU notifikacija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C00000"/>
                </a:solidFill>
              </a:rPr>
              <a:t>e-Demokracija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C00000"/>
                </a:solidFill>
              </a:rPr>
              <a:t>Medresorsko usklajevanje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C00000"/>
                </a:solidFill>
              </a:rPr>
              <a:t>Objava</a:t>
            </a:r>
            <a:endParaRPr lang="sl-SI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766008" y="602013"/>
            <a:ext cx="4783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>
                <a:solidFill>
                  <a:srgbClr val="0073AC"/>
                </a:solidFill>
              </a:rPr>
              <a:t>Merilniki tlaka v pnevmatikah</a:t>
            </a:r>
            <a:endParaRPr lang="sl-SI" sz="2800" dirty="0">
              <a:solidFill>
                <a:srgbClr val="0073AC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864450" y="1531558"/>
            <a:ext cx="7685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Meroslovne </a:t>
            </a:r>
            <a:r>
              <a:rPr lang="sl-SI" dirty="0">
                <a:solidFill>
                  <a:schemeClr val="tx2"/>
                </a:solidFill>
              </a:rPr>
              <a:t>in tehnične zahteve, ki jih morajo izpolnjevati </a:t>
            </a:r>
            <a:r>
              <a:rPr lang="sl-SI" b="1" dirty="0">
                <a:solidFill>
                  <a:schemeClr val="tx2"/>
                </a:solidFill>
              </a:rPr>
              <a:t>merilniki tlaka v pnevmatikah motornih </a:t>
            </a:r>
            <a:r>
              <a:rPr lang="sl-SI" b="1" dirty="0" smtClean="0">
                <a:solidFill>
                  <a:schemeClr val="tx2"/>
                </a:solidFill>
              </a:rPr>
              <a:t>vozil</a:t>
            </a:r>
            <a:r>
              <a:rPr lang="sl-SI" dirty="0" smtClean="0">
                <a:solidFill>
                  <a:schemeClr val="tx2"/>
                </a:solidFill>
              </a:rPr>
              <a:t>, način </a:t>
            </a:r>
            <a:r>
              <a:rPr lang="sl-SI" dirty="0">
                <a:solidFill>
                  <a:schemeClr val="tx2"/>
                </a:solidFill>
              </a:rPr>
              <a:t>njihovega označevanja ter postopke ugotavljanja skladnosti in overitev, ki se uporabljajo:</a:t>
            </a:r>
          </a:p>
          <a:p>
            <a:r>
              <a:rPr lang="sl-SI" b="1" dirty="0">
                <a:solidFill>
                  <a:schemeClr val="tx2"/>
                </a:solidFill>
              </a:rPr>
              <a:t>- na bencinskih črpalkah,</a:t>
            </a:r>
          </a:p>
          <a:p>
            <a:r>
              <a:rPr lang="sl-SI" b="1" dirty="0">
                <a:solidFill>
                  <a:schemeClr val="tx2"/>
                </a:solidFill>
              </a:rPr>
              <a:t>- v tehničnih bazah za opravljanje uradnih tehničnih pregledov </a:t>
            </a:r>
            <a:r>
              <a:rPr lang="sl-SI" b="1" dirty="0" smtClean="0">
                <a:solidFill>
                  <a:schemeClr val="tx2"/>
                </a:solidFill>
              </a:rPr>
              <a:t>vozil,</a:t>
            </a:r>
            <a:endParaRPr lang="sl-SI" b="1" dirty="0">
              <a:solidFill>
                <a:schemeClr val="tx2"/>
              </a:solidFill>
            </a:endParaRPr>
          </a:p>
          <a:p>
            <a:r>
              <a:rPr lang="sl-SI" b="1" dirty="0">
                <a:solidFill>
                  <a:schemeClr val="tx2"/>
                </a:solidFill>
              </a:rPr>
              <a:t>- pri opravljanju </a:t>
            </a:r>
            <a:r>
              <a:rPr lang="sl-SI" b="1" dirty="0" err="1">
                <a:solidFill>
                  <a:schemeClr val="tx2"/>
                </a:solidFill>
              </a:rPr>
              <a:t>vulkanizerske</a:t>
            </a:r>
            <a:r>
              <a:rPr lang="sl-SI" b="1" dirty="0">
                <a:solidFill>
                  <a:schemeClr val="tx2"/>
                </a:solidFill>
              </a:rPr>
              <a:t> dejavnosti</a:t>
            </a:r>
            <a:r>
              <a:rPr lang="sl-SI" dirty="0">
                <a:solidFill>
                  <a:schemeClr val="tx2"/>
                </a:solidFill>
              </a:rPr>
              <a:t>.</a:t>
            </a:r>
          </a:p>
          <a:p>
            <a:endParaRPr lang="sl-SI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2"/>
                </a:solidFill>
              </a:rPr>
              <a:t>Bistvene </a:t>
            </a:r>
            <a:r>
              <a:rPr lang="sl-SI" dirty="0">
                <a:solidFill>
                  <a:schemeClr val="tx2"/>
                </a:solidFill>
              </a:rPr>
              <a:t>zahteve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>
                <a:solidFill>
                  <a:schemeClr val="tx2"/>
                </a:solidFill>
              </a:rPr>
              <a:t>Sklic na standard </a:t>
            </a:r>
            <a:r>
              <a:rPr lang="sl-SI" dirty="0" smtClean="0">
                <a:solidFill>
                  <a:schemeClr val="tx2"/>
                </a:solidFill>
              </a:rPr>
              <a:t>SIST </a:t>
            </a:r>
            <a:r>
              <a:rPr lang="sl-SI" dirty="0">
                <a:solidFill>
                  <a:schemeClr val="tx2"/>
                </a:solidFill>
              </a:rPr>
              <a:t>EN </a:t>
            </a:r>
            <a:r>
              <a:rPr lang="sl-SI" dirty="0" smtClean="0">
                <a:solidFill>
                  <a:schemeClr val="tx2"/>
                </a:solidFill>
              </a:rPr>
              <a:t>12645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805991" y="445957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B050"/>
                </a:solidFill>
              </a:rPr>
              <a:t>Interna priprava + interno </a:t>
            </a:r>
            <a:r>
              <a:rPr lang="sl-SI" dirty="0" smtClean="0">
                <a:solidFill>
                  <a:srgbClr val="00B050"/>
                </a:solidFill>
              </a:rPr>
              <a:t>usklajevanje</a:t>
            </a:r>
          </a:p>
          <a:p>
            <a:endParaRPr lang="sl-SI" sz="9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C00000"/>
                </a:solidFill>
              </a:rPr>
              <a:t>Usklajevanje s strokovno javnostjo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C00000"/>
                </a:solidFill>
              </a:rPr>
              <a:t>EU </a:t>
            </a:r>
            <a:r>
              <a:rPr lang="sl-SI" dirty="0">
                <a:solidFill>
                  <a:srgbClr val="C00000"/>
                </a:solidFill>
              </a:rPr>
              <a:t>notifikacija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C00000"/>
                </a:solidFill>
              </a:rPr>
              <a:t>e-Demokracija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C00000"/>
                </a:solidFill>
              </a:rPr>
              <a:t>Medresorsko usklajevanje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C00000"/>
                </a:solidFill>
              </a:rPr>
              <a:t>Objava</a:t>
            </a:r>
            <a:endParaRPr lang="sl-SI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SLO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20150909 Predloga za dogodek 18092015</Template>
  <TotalTime>11066</TotalTime>
  <Words>1020</Words>
  <Application>Microsoft Office PowerPoint</Application>
  <PresentationFormat>Diaprojekcija na zaslonu (4:3)</PresentationFormat>
  <Paragraphs>154</Paragraphs>
  <Slides>13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13</vt:i4>
      </vt:variant>
    </vt:vector>
  </HeadingPairs>
  <TitlesOfParts>
    <vt:vector size="20" baseType="lpstr">
      <vt:lpstr>Calibri</vt:lpstr>
      <vt:lpstr>Wingdings</vt:lpstr>
      <vt:lpstr>Republika</vt:lpstr>
      <vt:lpstr>Times New Roman</vt:lpstr>
      <vt:lpstr>Arial</vt:lpstr>
      <vt:lpstr>PPTSLO</vt:lpstr>
      <vt:lpstr>Custom Design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Matej Grum</dc:creator>
  <cp:lastModifiedBy>Matej Grum</cp:lastModifiedBy>
  <cp:revision>144</cp:revision>
  <dcterms:created xsi:type="dcterms:W3CDTF">2015-09-10T11:17:06Z</dcterms:created>
  <dcterms:modified xsi:type="dcterms:W3CDTF">2022-11-22T07:15:11Z</dcterms:modified>
</cp:coreProperties>
</file>