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60" r:id="rId5"/>
    <p:sldId id="258" r:id="rId6"/>
    <p:sldId id="262" r:id="rId7"/>
    <p:sldId id="263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Cambria Math" panose="02040503050406030204" pitchFamily="18" charset="0"/>
      <p:regular r:id="rId17"/>
    </p:embeddedFont>
    <p:embeddedFont>
      <p:font typeface="Republika" panose="02000506040000020004" pitchFamily="2" charset="-18"/>
      <p:regular r:id="rId18"/>
      <p:bold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5918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8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>
        <p:scale>
          <a:sx n="125" d="100"/>
          <a:sy n="125" d="100"/>
        </p:scale>
        <p:origin x="3012" y="-14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31418-1509-4EB6-B0E2-347D99D917A0}" type="datetimeFigureOut">
              <a:rPr lang="sl-SI" smtClean="0"/>
              <a:t>21. 11. 2022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C6066-A4FD-4F2B-9E73-94D7943CC1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08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09600" y="4461510"/>
            <a:ext cx="5486400" cy="351663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Namen</a:t>
            </a:r>
            <a:r>
              <a:rPr lang="sl-SI" dirty="0"/>
              <a:t> </a:t>
            </a:r>
            <a:r>
              <a:rPr lang="sl-SI" dirty="0" err="1"/>
              <a:t>medlaboratorijske</a:t>
            </a:r>
            <a:r>
              <a:rPr lang="sl-SI" dirty="0"/>
              <a:t> primerjave je </a:t>
            </a:r>
            <a:r>
              <a:rPr lang="sl-SI" i="1" dirty="0"/>
              <a:t>preverjanje usposobljenosti </a:t>
            </a:r>
            <a:r>
              <a:rPr lang="sl-SI" dirty="0"/>
              <a:t>imenovanih oseb na področju overitev </a:t>
            </a:r>
            <a:r>
              <a:rPr lang="sl-SI" b="1" dirty="0"/>
              <a:t>priprav za merjenje tekočih goriv pri polnjenju rezervoarjev motornih vozil (točilnih avtomatov)</a:t>
            </a:r>
            <a:r>
              <a:rPr lang="sl-SI" dirty="0"/>
              <a:t>.</a:t>
            </a:r>
          </a:p>
          <a:p>
            <a:r>
              <a:rPr lang="sl-SI" dirty="0"/>
              <a:t> </a:t>
            </a:r>
          </a:p>
          <a:p>
            <a:r>
              <a:rPr lang="sl-SI" b="1" dirty="0">
                <a:solidFill>
                  <a:srgbClr val="FF0000"/>
                </a:solidFill>
              </a:rPr>
              <a:t>Rezultati</a:t>
            </a:r>
            <a:r>
              <a:rPr lang="sl-SI" dirty="0"/>
              <a:t> primerjave bodo služili preverjanju </a:t>
            </a:r>
            <a:r>
              <a:rPr lang="sl-SI" i="1" dirty="0" smtClean="0"/>
              <a:t>pravilnosti </a:t>
            </a:r>
            <a:r>
              <a:rPr lang="sl-SI" i="1" dirty="0"/>
              <a:t>izvedbe </a:t>
            </a:r>
            <a:r>
              <a:rPr lang="sl-SI" dirty="0"/>
              <a:t>preskusov v okviru overitve, </a:t>
            </a:r>
            <a:r>
              <a:rPr lang="sl-SI" i="1" dirty="0"/>
              <a:t>izračunov pogreškov </a:t>
            </a:r>
            <a:r>
              <a:rPr lang="sl-SI" dirty="0"/>
              <a:t>in </a:t>
            </a:r>
            <a:r>
              <a:rPr lang="sl-SI" dirty="0" smtClean="0"/>
              <a:t>ovrednotenju </a:t>
            </a:r>
            <a:r>
              <a:rPr lang="sl-SI" dirty="0"/>
              <a:t>pripadajoče </a:t>
            </a:r>
            <a:r>
              <a:rPr lang="sl-SI" i="1" dirty="0"/>
              <a:t>merilne negotovosti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Preskušanja so bila izvedena 16. in 17.11.2022, infrastrukturo je prijazno zagotovil Petrol </a:t>
            </a:r>
            <a:r>
              <a:rPr lang="sl-SI" dirty="0" err="1" smtClean="0"/>
              <a:t>d.d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44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9538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Sodelujoči: 	- vsi IO (5) z obravnavanega področja in MIRS</a:t>
            </a:r>
          </a:p>
          <a:p>
            <a:r>
              <a:rPr lang="sl-SI" dirty="0"/>
              <a:t>	</a:t>
            </a:r>
            <a:r>
              <a:rPr lang="sl-SI" dirty="0" smtClean="0"/>
              <a:t>- vsak sodelujoči z 2 izvajalcema (razen KSW)</a:t>
            </a:r>
          </a:p>
          <a:p>
            <a:endParaRPr lang="sl-SI" dirty="0"/>
          </a:p>
          <a:p>
            <a:r>
              <a:rPr lang="sl-SI" dirty="0" smtClean="0"/>
              <a:t>Izvajalci so bili seznanjeni (e-mail, MS </a:t>
            </a:r>
            <a:r>
              <a:rPr lang="sl-SI" dirty="0" err="1" smtClean="0"/>
              <a:t>Teams</a:t>
            </a:r>
            <a:r>
              <a:rPr lang="sl-SI" dirty="0" smtClean="0"/>
              <a:t>, telefon) 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Navodilom za izvedbo </a:t>
            </a:r>
            <a:r>
              <a:rPr lang="sl-SI" dirty="0" err="1" smtClean="0">
                <a:solidFill>
                  <a:schemeClr val="tx2"/>
                </a:solidFill>
              </a:rPr>
              <a:t>medlaboratorijske</a:t>
            </a:r>
            <a:r>
              <a:rPr lang="sl-SI" dirty="0" smtClean="0">
                <a:solidFill>
                  <a:schemeClr val="tx2"/>
                </a:solidFill>
              </a:rPr>
              <a:t> primerjave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Protokolom za zapis rezultatov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Izpolnjen Protokol in Poročilo o overitvi (IO) so posredovali </a:t>
            </a:r>
            <a:r>
              <a:rPr lang="sl-SI" dirty="0" err="1" smtClean="0">
                <a:solidFill>
                  <a:schemeClr val="tx2"/>
                </a:solidFill>
              </a:rPr>
              <a:t>MIRSu</a:t>
            </a:r>
            <a:endParaRPr lang="sl-SI" dirty="0" smtClean="0">
              <a:solidFill>
                <a:schemeClr val="tx2"/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80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9538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Usklajena je bila </a:t>
            </a:r>
            <a:r>
              <a:rPr lang="sl-SI" dirty="0" err="1" smtClean="0"/>
              <a:t>časovnica</a:t>
            </a:r>
            <a:r>
              <a:rPr lang="sl-SI" dirty="0" smtClean="0"/>
              <a:t> izvedbe meritev, preskušanje pa je potekalo:</a:t>
            </a:r>
          </a:p>
          <a:p>
            <a:r>
              <a:rPr lang="sl-SI" dirty="0" smtClean="0"/>
              <a:t>- z gorivoma NMB 95 in D2</a:t>
            </a:r>
          </a:p>
          <a:p>
            <a:r>
              <a:rPr lang="sl-SI" dirty="0" smtClean="0"/>
              <a:t>- kot IO dela običajno, razen da se:</a:t>
            </a:r>
          </a:p>
          <a:p>
            <a:r>
              <a:rPr lang="sl-SI" dirty="0"/>
              <a:t>	</a:t>
            </a:r>
            <a:r>
              <a:rPr lang="sl-SI" dirty="0" smtClean="0"/>
              <a:t>- preskusi pri </a:t>
            </a:r>
            <a:r>
              <a:rPr lang="sl-SI" dirty="0" err="1" smtClean="0"/>
              <a:t>Qmin</a:t>
            </a:r>
            <a:r>
              <a:rPr lang="sl-SI" dirty="0" smtClean="0"/>
              <a:t> in </a:t>
            </a:r>
            <a:r>
              <a:rPr lang="sl-SI" dirty="0" err="1" smtClean="0"/>
              <a:t>Qmax</a:t>
            </a:r>
            <a:r>
              <a:rPr lang="sl-SI" dirty="0" smtClean="0"/>
              <a:t> izvedejo dvakrat</a:t>
            </a:r>
          </a:p>
          <a:p>
            <a:r>
              <a:rPr lang="sl-SI" dirty="0"/>
              <a:t>	</a:t>
            </a:r>
            <a:r>
              <a:rPr lang="sl-SI" dirty="0" smtClean="0"/>
              <a:t>- ne namesti overitvene oznake</a:t>
            </a:r>
          </a:p>
          <a:p>
            <a:r>
              <a:rPr lang="sl-SI" dirty="0" smtClean="0"/>
              <a:t>	- poroča</a:t>
            </a:r>
            <a:r>
              <a:rPr lang="sl-SI" baseline="0" dirty="0" smtClean="0"/>
              <a:t> še o ocenah merilne negotovosti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Izvajalec Uradu posreduje tako izpolnjen</a:t>
            </a:r>
            <a:r>
              <a:rPr lang="sl-SI" baseline="0" dirty="0" smtClean="0"/>
              <a:t> Protokol kot Poročilo IO o overitvi.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5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 smtClean="0"/>
                  <a:t>V </a:t>
                </a:r>
                <a:r>
                  <a:rPr lang="sl-SI" dirty="0" err="1" smtClean="0"/>
                  <a:t>medlaboratorijski</a:t>
                </a:r>
                <a:r>
                  <a:rPr lang="sl-SI" baseline="0" dirty="0" smtClean="0"/>
                  <a:t> primerjavi NI pilotnega laboratorija, r</a:t>
                </a:r>
                <a:r>
                  <a:rPr lang="sl-SI" dirty="0" smtClean="0"/>
                  <a:t>eferenčno vrednost pa</a:t>
                </a:r>
                <a:r>
                  <a:rPr lang="sl-SI" baseline="0" dirty="0" smtClean="0"/>
                  <a:t> se določi na podlagi vseh izmerjenih rezultatov in pripadajočih merilnih negotovosti posameznih izvajalcev.</a:t>
                </a:r>
              </a:p>
              <a:p>
                <a:r>
                  <a:rPr lang="sl-SI" baseline="0" dirty="0" smtClean="0"/>
                  <a:t>Na osnovi posredovanih rezultatov posameznih sodelujočih izvajalcev se bo kot pokazatelj izpolnjevanja kriterijev določila konsistentnost rezultatov in stopnjo enakovrednosti </a:t>
                </a:r>
                <a14:m>
                  <m:oMath xmlns:m="http://schemas.openxmlformats.org/officeDocument/2006/math">
                    <m:r>
                      <a:rPr lang="sl-SI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 </m:t>
                    </m:r>
                    <m:d>
                      <m:dPr>
                        <m:begChr m:val="|"/>
                        <m:endChr m:val="|"/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sl-SI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2∗</m:t>
                    </m:r>
                    <m:r>
                      <a:rPr lang="sl-SI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l-SI" baseline="0" dirty="0" smtClean="0"/>
                  <a:t> ].</a:t>
                </a:r>
              </a:p>
              <a:p>
                <a:endParaRPr lang="sl-SI" baseline="0" dirty="0" smtClean="0"/>
              </a:p>
              <a:p>
                <a:r>
                  <a:rPr lang="sl-SI" baseline="0" dirty="0" smtClean="0"/>
                  <a:t>Evalvirali bomo tudi Poročila o overitvi, ki so jih izpolnili posamezni sodelujoči izvajalci in ocenili njihovo ustreznost.</a:t>
                </a:r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Označba mesta opomb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l-SI" dirty="0" smtClean="0"/>
                  <a:t>V </a:t>
                </a:r>
                <a:r>
                  <a:rPr lang="sl-SI" dirty="0" err="1" smtClean="0"/>
                  <a:t>medlaboratorijski</a:t>
                </a:r>
                <a:r>
                  <a:rPr lang="sl-SI" baseline="0" dirty="0" smtClean="0"/>
                  <a:t> primerjavi NI pilotnega laboratorija, r</a:t>
                </a:r>
                <a:r>
                  <a:rPr lang="sl-SI" dirty="0" smtClean="0"/>
                  <a:t>eferenčno vrednost pa</a:t>
                </a:r>
                <a:r>
                  <a:rPr lang="sl-SI" baseline="0" dirty="0" smtClean="0"/>
                  <a:t> se določi na podlagi vseh izmerjenih rezultatov in pripadajočih merilnih negotovosti posameznih izvajalcev.</a:t>
                </a:r>
              </a:p>
              <a:p>
                <a:r>
                  <a:rPr lang="sl-SI" baseline="0" dirty="0" smtClean="0"/>
                  <a:t>Na osnovi posredovanih rezultatov </a:t>
                </a:r>
                <a:r>
                  <a:rPr lang="sl-SI" baseline="0" dirty="0" smtClean="0"/>
                  <a:t>posameznih sodelujočih izvajalcev </a:t>
                </a:r>
                <a:r>
                  <a:rPr lang="sl-SI" baseline="0" dirty="0" smtClean="0"/>
                  <a:t>se bo kot pokazatelj izpolnjevanja kriterijev določila konsistentnost rezultatov in stopnjo enakovrednosti </a:t>
                </a:r>
                <a:r>
                  <a:rPr lang="sl-SI" b="0" i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[ </a:t>
                </a:r>
                <a:r>
                  <a:rPr lang="sl-SI" i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|</a:t>
                </a:r>
                <a:r>
                  <a:rPr lang="sl-SI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𝑑_𝑖 |</a:t>
                </a:r>
                <a:r>
                  <a:rPr lang="sl-SI" b="0" i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≤</a:t>
                </a:r>
                <a:r>
                  <a:rPr lang="sl-SI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2∗𝑢(𝑑_𝑖 )</a:t>
                </a:r>
                <a:r>
                  <a:rPr lang="sl-SI" baseline="0" dirty="0" smtClean="0"/>
                  <a:t> ].</a:t>
                </a:r>
              </a:p>
              <a:p>
                <a:endParaRPr lang="sl-SI" baseline="0" dirty="0" smtClean="0"/>
              </a:p>
              <a:p>
                <a:r>
                  <a:rPr lang="sl-SI" baseline="0" dirty="0" smtClean="0"/>
                  <a:t>Evalvirali bomo tudi Poročila o overitvi, ki so jih izpolnili posamezni sodelujoči izvajalci in ocenili njihovo ustreznost.</a:t>
                </a:r>
                <a:endParaRPr lang="sl-SI" dirty="0" smtClean="0"/>
              </a:p>
              <a:p>
                <a:endParaRPr lang="sl-SI" dirty="0"/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21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Prve</a:t>
            </a:r>
            <a:r>
              <a:rPr lang="sl-SI" baseline="0" dirty="0" smtClean="0"/>
              <a:t> ugotovitve po (opazovanju) izvedbe meritev: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Izvajalci (povečini) ustrezno uporabljajo OVO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Uporabljena merilna oprema ni vselej označena z dokazili o </a:t>
            </a:r>
            <a:r>
              <a:rPr lang="sl-SI" baseline="0" dirty="0" err="1" smtClean="0"/>
              <a:t>kalibriranosti</a:t>
            </a:r>
            <a:r>
              <a:rPr lang="sl-SI" baseline="0" dirty="0" smtClean="0"/>
              <a:t> (Lozar Aleksander)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Prostorninski etaloni večinoma niso opremljeni z napravo za kazanje vodoravnega položaja, obenem se večinoma ne izvede odčitavanja na obeh straneh merilne skale</a:t>
            </a:r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Omočenje</a:t>
            </a:r>
            <a:r>
              <a:rPr lang="sl-SI" baseline="0" dirty="0" smtClean="0"/>
              <a:t> etalona pred prvo meritvijo ni bila vedno namera izvajalcev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Protokol ne zahteva, a izvajalci izrazijo namero po pregledu MS in zaščitnih oznak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Plamenska zaščita na </a:t>
            </a:r>
            <a:r>
              <a:rPr lang="sl-SI" baseline="0" dirty="0" err="1" smtClean="0"/>
              <a:t>iztakališču</a:t>
            </a:r>
            <a:r>
              <a:rPr lang="sl-SI" baseline="0" dirty="0" smtClean="0"/>
              <a:t> ob vračanju goriva v podzemni </a:t>
            </a:r>
            <a:r>
              <a:rPr lang="sl-SI" baseline="0" dirty="0" err="1" smtClean="0"/>
              <a:t>rezrevoar</a:t>
            </a:r>
            <a:r>
              <a:rPr lang="sl-SI" baseline="0" dirty="0" smtClean="0"/>
              <a:t> terja več pozornosti (preprečevanje prelivanja z nastavljanjem ustreznega pretoka </a:t>
            </a:r>
            <a:r>
              <a:rPr lang="sl-SI" baseline="0" dirty="0" err="1" smtClean="0"/>
              <a:t>iztakanja</a:t>
            </a:r>
            <a:r>
              <a:rPr lang="sl-SI" baseline="0" dirty="0" smtClean="0"/>
              <a:t>) in časa</a:t>
            </a:r>
          </a:p>
          <a:p>
            <a:pPr marL="171450" indent="-171450">
              <a:buFontTx/>
              <a:buChar char="-"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97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Prve</a:t>
            </a:r>
            <a:r>
              <a:rPr lang="sl-SI" baseline="0" dirty="0" smtClean="0"/>
              <a:t> ugotovitve po (opazovanju) izvedbe meritev: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Izvajalci (povečini) ustrezno uporabljajo OVO</a:t>
            </a:r>
          </a:p>
          <a:p>
            <a:pPr marL="171450" indent="-171450">
              <a:buFontTx/>
              <a:buChar char="-"/>
            </a:pP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Uporabljena merilna oprema ni vselej označena z dokazili o </a:t>
            </a:r>
            <a:r>
              <a:rPr lang="sl-SI" baseline="0" dirty="0" err="1" smtClean="0"/>
              <a:t>kalibriranosti</a:t>
            </a:r>
            <a:r>
              <a:rPr lang="sl-SI" baseline="0" dirty="0" smtClean="0"/>
              <a:t> (Lozar Aleksander)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Prostorninski etaloni večinoma niso opremljeni z napravo za kazanje vodoravnega položaja, obenem se večinoma ne izvede odčitavanja na obeh straneh merilne skale</a:t>
            </a:r>
          </a:p>
          <a:p>
            <a:pPr marL="171450" indent="-171450">
              <a:buFontTx/>
              <a:buChar char="-"/>
            </a:pPr>
            <a:r>
              <a:rPr lang="sl-SI" baseline="0" dirty="0" err="1" smtClean="0"/>
              <a:t>Omočenje</a:t>
            </a:r>
            <a:r>
              <a:rPr lang="sl-SI" baseline="0" dirty="0" smtClean="0"/>
              <a:t> etalona pred prvo meritvijo ni bila vedno namera izvajalcev</a:t>
            </a:r>
          </a:p>
          <a:p>
            <a:pPr marL="171450" indent="-171450">
              <a:buFontTx/>
              <a:buChar char="-"/>
            </a:pP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Protokol ne zahteva, a izvajalci izrazijo namero po pregledu skladnosti MS in zaščitnih oznak</a:t>
            </a:r>
          </a:p>
          <a:p>
            <a:pPr marL="171450" indent="-171450">
              <a:buFontTx/>
              <a:buChar char="-"/>
            </a:pPr>
            <a:endParaRPr lang="sl-SI" baseline="0" dirty="0" smtClean="0"/>
          </a:p>
          <a:p>
            <a:pPr marL="171450" indent="-171450">
              <a:buFontTx/>
              <a:buChar char="-"/>
            </a:pPr>
            <a:r>
              <a:rPr lang="sl-SI" baseline="0" dirty="0" smtClean="0"/>
              <a:t>Plamenska zaščita na </a:t>
            </a:r>
            <a:r>
              <a:rPr lang="sl-SI" baseline="0" dirty="0" err="1" smtClean="0"/>
              <a:t>iztakališču</a:t>
            </a:r>
            <a:r>
              <a:rPr lang="sl-SI" baseline="0" dirty="0" smtClean="0"/>
              <a:t> ob vračanju goriva v podzemni </a:t>
            </a:r>
            <a:r>
              <a:rPr lang="sl-SI" baseline="0" dirty="0" err="1" smtClean="0"/>
              <a:t>rezrevoar</a:t>
            </a:r>
            <a:r>
              <a:rPr lang="sl-SI" baseline="0" dirty="0" smtClean="0"/>
              <a:t> terja več pozornosti (preprečevanje prelivanja z nastavljanjem ustreznega pretoka </a:t>
            </a:r>
            <a:r>
              <a:rPr lang="sl-SI" baseline="0" dirty="0" err="1" smtClean="0"/>
              <a:t>iztakanja</a:t>
            </a:r>
            <a:r>
              <a:rPr lang="sl-SI" baseline="0" dirty="0" smtClean="0"/>
              <a:t>) in časa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22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6066-A4FD-4F2B-9E73-94D7943CC17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827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C089765-0D9E-4D90-BB00-E00DEE54814E}" type="datetimeFigureOut">
              <a:rPr lang="en-US" altLang="sl-SI"/>
              <a:pPr/>
              <a:t>11/21/2022</a:t>
            </a:fld>
            <a:endParaRPr lang="en-US" alt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4FF1CCC-F788-42FF-A298-3D2A048D06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27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3A937-435D-4A47-B614-545EFC335A7C}" type="datetimeFigureOut">
              <a:rPr lang="sl-SI" altLang="sl-SI"/>
              <a:pPr/>
              <a:t>21. 11. 2022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5E19-65CE-49A8-86F8-26E4B96E5B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77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4EB80F-6E89-43E0-A247-EEEB7BB0563E}" type="datetimeFigureOut">
              <a:rPr lang="sl-SI" altLang="sl-SI"/>
              <a:pPr/>
              <a:t>21. 11. 2022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8CAA79-8FC4-47AC-B27A-F805E07B3A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717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6AAF1-D33E-4BB6-B4AA-B805B7835F22}" type="datetimeFigureOut">
              <a:rPr lang="sl-SI" altLang="sl-SI"/>
              <a:pPr/>
              <a:t>21. 11. 2022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D884-AC54-4037-896C-0E365B4DD7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41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7C4DC-E58B-4739-A934-E03AD102BA67}" type="datetimeFigureOut">
              <a:rPr lang="sl-SI" altLang="sl-SI"/>
              <a:pPr/>
              <a:t>21. 11. 2022</a:t>
            </a:fld>
            <a:endParaRPr lang="sl-SI" alt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272B6-932C-4859-9B81-B1A1381C7B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797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28813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GOSPODARSKI RAZVOJ IN TEHNOLOGIJO</a:t>
            </a:r>
          </a:p>
          <a:p>
            <a:pPr>
              <a:lnSpc>
                <a:spcPts val="838"/>
              </a:lnSpc>
            </a:pP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URAD RS ZA MEROSLOVJE</a:t>
            </a:r>
            <a:endParaRPr lang="en-US" altLang="sl-SI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ABABA"/>
                </a:solidFill>
                <a:latin typeface="Calibri" pitchFamily="34" charset="0"/>
              </a:defRPr>
            </a:lvl1pPr>
          </a:lstStyle>
          <a:p>
            <a:fld id="{003B7103-6999-4E25-A3DB-D40762690C72}" type="datetimeFigureOut">
              <a:rPr lang="en-US" altLang="sl-SI"/>
              <a:pPr/>
              <a:t>11/21/2022</a:t>
            </a:fld>
            <a:endParaRPr lang="en-US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Calibri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itchFamily="34" charset="0"/>
              </a:defRPr>
            </a:lvl1pPr>
          </a:lstStyle>
          <a:p>
            <a:fld id="{D45B2E2F-00C0-4351-B3BE-3F68233FAE07}" type="slidenum">
              <a:rPr lang="en-US" altLang="sl-SI"/>
              <a:pPr/>
              <a:t>‹#›</a:t>
            </a:fld>
            <a:endParaRPr lang="en-US" altLang="sl-SI"/>
          </a:p>
        </p:txBody>
      </p:sp>
      <p:pic>
        <p:nvPicPr>
          <p:cNvPr id="9" name="Picture 12" descr="SI Illustration Constants Colour Full sm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70" y="546894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/>
          <p:cNvSpPr/>
          <p:nvPr userDrawn="1"/>
        </p:nvSpPr>
        <p:spPr>
          <a:xfrm>
            <a:off x="7245620" y="672700"/>
            <a:ext cx="105670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38"/>
              </a:lnSpc>
              <a:defRPr/>
            </a:pPr>
            <a:r>
              <a:rPr lang="sl-SI" altLang="sl-SI" sz="800" b="1" dirty="0" smtClean="0">
                <a:solidFill>
                  <a:schemeClr val="tx2"/>
                </a:solidFill>
                <a:latin typeface="Republika" charset="-18"/>
              </a:rPr>
              <a:t>Mednarodni</a:t>
            </a:r>
            <a:r>
              <a:rPr lang="sl-SI" altLang="sl-SI" sz="800" b="1" baseline="0" dirty="0" smtClean="0">
                <a:solidFill>
                  <a:schemeClr val="tx2"/>
                </a:solidFill>
                <a:latin typeface="Republika" charset="-18"/>
              </a:rPr>
              <a:t> sistem</a:t>
            </a:r>
            <a:endParaRPr lang="sl-SI" altLang="sl-SI" sz="800" b="1" dirty="0" smtClean="0">
              <a:solidFill>
                <a:schemeClr val="tx2"/>
              </a:solidFill>
              <a:latin typeface="Republika" charset="-18"/>
            </a:endParaRPr>
          </a:p>
          <a:p>
            <a:pPr algn="ctr">
              <a:lnSpc>
                <a:spcPts val="838"/>
              </a:lnSpc>
              <a:defRPr/>
            </a:pPr>
            <a:r>
              <a:rPr lang="sl-SI" altLang="sl-SI" sz="800" b="1" dirty="0" smtClean="0">
                <a:solidFill>
                  <a:schemeClr val="tx2"/>
                </a:solidFill>
                <a:latin typeface="Republika" charset="-18"/>
              </a:rPr>
              <a:t>merskih enot SI</a:t>
            </a:r>
            <a:endParaRPr lang="en-US" altLang="sl-SI" sz="800" b="1" dirty="0" smtClean="0">
              <a:solidFill>
                <a:schemeClr val="tx2"/>
              </a:solidFill>
              <a:latin typeface="Republika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ABABA"/>
                </a:solidFill>
              </a:defRPr>
            </a:lvl1pPr>
          </a:lstStyle>
          <a:p>
            <a:fld id="{D1DE0073-25B2-4BF0-9A28-304ECE5B3561}" type="datetimeFigureOut">
              <a:rPr lang="sl-SI" altLang="sl-SI"/>
              <a:pPr/>
              <a:t>21. 11. 2022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74B15ECE-FB19-44DF-BF15-8B2BFD01EC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890838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GOSPODARSKI RAZVOJ IN TEHNOLOGIJO</a:t>
            </a:r>
          </a:p>
          <a:p>
            <a:pPr>
              <a:lnSpc>
                <a:spcPts val="838"/>
              </a:lnSpc>
            </a:pP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URAD RS ZA MEROSLOVJE</a:t>
            </a:r>
            <a:endParaRPr lang="en-US" altLang="sl-SI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I Illustration Constants Colour Full small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70" y="546894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otnik 11"/>
          <p:cNvSpPr/>
          <p:nvPr userDrawn="1"/>
        </p:nvSpPr>
        <p:spPr>
          <a:xfrm>
            <a:off x="7245620" y="672700"/>
            <a:ext cx="105670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38"/>
              </a:lnSpc>
              <a:defRPr/>
            </a:pPr>
            <a:r>
              <a:rPr lang="sl-SI" altLang="sl-SI" sz="800" b="1" dirty="0" smtClean="0">
                <a:solidFill>
                  <a:schemeClr val="tx2"/>
                </a:solidFill>
                <a:latin typeface="Republika" charset="-18"/>
              </a:rPr>
              <a:t>Mednarodni</a:t>
            </a:r>
            <a:r>
              <a:rPr lang="sl-SI" altLang="sl-SI" sz="800" b="1" baseline="0" dirty="0" smtClean="0">
                <a:solidFill>
                  <a:schemeClr val="tx2"/>
                </a:solidFill>
                <a:latin typeface="Republika" charset="-18"/>
              </a:rPr>
              <a:t> sistem</a:t>
            </a:r>
            <a:endParaRPr lang="sl-SI" altLang="sl-SI" sz="800" b="1" dirty="0" smtClean="0">
              <a:solidFill>
                <a:schemeClr val="tx2"/>
              </a:solidFill>
              <a:latin typeface="Republika" charset="-18"/>
            </a:endParaRPr>
          </a:p>
          <a:p>
            <a:pPr algn="ctr">
              <a:lnSpc>
                <a:spcPts val="838"/>
              </a:lnSpc>
              <a:defRPr/>
            </a:pPr>
            <a:r>
              <a:rPr lang="sl-SI" altLang="sl-SI" sz="800" b="1" dirty="0" smtClean="0">
                <a:solidFill>
                  <a:schemeClr val="tx2"/>
                </a:solidFill>
                <a:latin typeface="Republika" charset="-18"/>
              </a:rPr>
              <a:t>merskih enot SI</a:t>
            </a:r>
            <a:endParaRPr lang="en-US" altLang="sl-SI" sz="800" b="1" dirty="0" smtClean="0">
              <a:solidFill>
                <a:schemeClr val="tx2"/>
              </a:solidFill>
              <a:latin typeface="Republika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971550" y="1547813"/>
            <a:ext cx="7200900" cy="1490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sl-SI" altLang="sl-SI" b="1" smtClean="0">
                <a:solidFill>
                  <a:srgbClr val="999999"/>
                </a:solidFill>
                <a:latin typeface="Arial" charset="0"/>
                <a:cs typeface="Arial" charset="0"/>
              </a:rPr>
              <a:t> </a:t>
            </a:r>
            <a:endParaRPr lang="en-US" altLang="sl-SI" b="1" smtClean="0">
              <a:solidFill>
                <a:srgbClr val="999999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sl-SI" sz="2400">
                <a:latin typeface="Republika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altLang="sl-SI"/>
              <a:t>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2349500"/>
            <a:ext cx="7345362" cy="256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sl-SI" altLang="sl-SI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Medlaboratorijska</a:t>
            </a:r>
            <a:r>
              <a:rPr lang="sl-SI" altLang="sl-SI" dirty="0" smtClean="0">
                <a:solidFill>
                  <a:schemeClr val="tx2"/>
                </a:solidFill>
                <a:latin typeface="Tahoma" panose="020B0604030504040204" pitchFamily="34" charset="0"/>
              </a:rPr>
              <a:t> primerjava: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l-SI" b="1" dirty="0">
                <a:solidFill>
                  <a:schemeClr val="tx2"/>
                </a:solidFill>
                <a:latin typeface="Tahoma" panose="020B0604030504040204" pitchFamily="34" charset="0"/>
              </a:rPr>
              <a:t>Točilni avtomati za motorna goriva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l-SI" dirty="0">
                <a:solidFill>
                  <a:schemeClr val="tx2"/>
                </a:solidFill>
                <a:latin typeface="Tahoma" panose="020B0604030504040204" pitchFamily="34" charset="0"/>
              </a:rPr>
              <a:t> MIRS PT 03 </a:t>
            </a:r>
            <a:r>
              <a:rPr lang="sl-SI" dirty="0" smtClean="0">
                <a:solidFill>
                  <a:schemeClr val="tx2"/>
                </a:solidFill>
                <a:latin typeface="Tahoma" panose="020B0604030504040204" pitchFamily="34" charset="0"/>
              </a:rPr>
              <a:t>2022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  <a:latin typeface="Tahoma" panose="020B0604030504040204" pitchFamily="34" charset="0"/>
              </a:rPr>
              <a:t>(16. in 17</a:t>
            </a:r>
            <a:r>
              <a:rPr lang="sl-SI" sz="2000" dirty="0" smtClean="0">
                <a:solidFill>
                  <a:schemeClr val="tx2"/>
                </a:solidFill>
                <a:latin typeface="Tahoma" panose="020B0604030504040204" pitchFamily="34" charset="0"/>
              </a:rPr>
              <a:t>. 11.2022</a:t>
            </a:r>
            <a:r>
              <a:rPr lang="sl-SI" sz="2000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</a:p>
          <a:p>
            <a:pPr marL="0" indent="0" algn="ctr">
              <a:lnSpc>
                <a:spcPct val="80000"/>
              </a:lnSpc>
              <a:buNone/>
            </a:pPr>
            <a:endParaRPr lang="sl-SI" altLang="sl-SI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288" y="5948363"/>
            <a:ext cx="8424862" cy="71913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sl-SI" altLang="sl-SI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24</a:t>
            </a:r>
            <a:r>
              <a:rPr lang="sl-SI" altLang="sl-SI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. 11. 2022</a:t>
            </a:r>
            <a:r>
              <a:rPr lang="sl-SI" altLang="sl-SI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											mag. Gašper Vindišar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Dispenzer frontal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5"/>
          <a:stretch/>
        </p:blipFill>
        <p:spPr bwMode="auto">
          <a:xfrm>
            <a:off x="463040" y="3346325"/>
            <a:ext cx="4368452" cy="32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3039" y="1426681"/>
            <a:ext cx="753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vsi </a:t>
            </a:r>
            <a:r>
              <a:rPr lang="sl-SI" dirty="0">
                <a:solidFill>
                  <a:schemeClr val="tx2"/>
                </a:solidFill>
              </a:rPr>
              <a:t>IO (5) z obravnavanega področja in </a:t>
            </a:r>
            <a:r>
              <a:rPr lang="sl-SI" dirty="0" smtClean="0">
                <a:solidFill>
                  <a:schemeClr val="tx2"/>
                </a:solidFill>
              </a:rPr>
              <a:t>MIRS (overitve, nadzor)</a:t>
            </a: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vsak </a:t>
            </a:r>
            <a:r>
              <a:rPr lang="sl-SI" dirty="0">
                <a:solidFill>
                  <a:schemeClr val="tx2"/>
                </a:solidFill>
              </a:rPr>
              <a:t>sodelujoči z 2 </a:t>
            </a:r>
            <a:r>
              <a:rPr lang="sl-SI" dirty="0" smtClean="0">
                <a:solidFill>
                  <a:schemeClr val="tx2"/>
                </a:solidFill>
              </a:rPr>
              <a:t>izvajalcema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3040" y="2335387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Dokumentacija:</a:t>
            </a: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Navodilo </a:t>
            </a:r>
            <a:r>
              <a:rPr lang="sl-SI" dirty="0" smtClean="0">
                <a:solidFill>
                  <a:schemeClr val="tx2"/>
                </a:solidFill>
              </a:rPr>
              <a:t>za izvedbo </a:t>
            </a:r>
            <a:r>
              <a:rPr lang="sl-SI" dirty="0" err="1" smtClean="0">
                <a:solidFill>
                  <a:schemeClr val="tx2"/>
                </a:solidFill>
              </a:rPr>
              <a:t>medlaboratorijske</a:t>
            </a:r>
            <a:r>
              <a:rPr lang="sl-SI" dirty="0" smtClean="0">
                <a:solidFill>
                  <a:schemeClr val="tx2"/>
                </a:solidFill>
              </a:rPr>
              <a:t> primerjave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Protokol za zapis </a:t>
            </a:r>
            <a:r>
              <a:rPr lang="sl-SI" dirty="0" smtClean="0">
                <a:solidFill>
                  <a:schemeClr val="tx2"/>
                </a:solidFill>
              </a:rPr>
              <a:t>rezultatov</a:t>
            </a:r>
            <a:endParaRPr lang="sl-SI" dirty="0" smtClean="0">
              <a:solidFill>
                <a:schemeClr val="tx2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22263" y="6225655"/>
            <a:ext cx="3063240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</a:rPr>
              <a:t>Tokheim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Quantium</a:t>
            </a:r>
            <a:r>
              <a:rPr lang="sl-SI" dirty="0" smtClean="0">
                <a:solidFill>
                  <a:schemeClr val="bg1"/>
                </a:solidFill>
              </a:rPr>
              <a:t> 510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3096997" y="923575"/>
            <a:ext cx="327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2"/>
                </a:solidFill>
              </a:rPr>
              <a:t>Uvod</a:t>
            </a:r>
            <a:endParaRPr lang="sl-SI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850385" y="3448921"/>
            <a:ext cx="6324600" cy="646331"/>
            <a:chOff x="562609" y="3960895"/>
            <a:chExt cx="6324600" cy="646331"/>
          </a:xfrm>
        </p:grpSpPr>
        <p:sp>
          <p:nvSpPr>
            <p:cNvPr id="3" name="PoljeZBesedilom 2"/>
            <p:cNvSpPr txBox="1"/>
            <p:nvPr/>
          </p:nvSpPr>
          <p:spPr>
            <a:xfrm>
              <a:off x="562609" y="3960895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 dirty="0" smtClean="0">
                  <a:solidFill>
                    <a:schemeClr val="tx2"/>
                  </a:solidFill>
                </a:rPr>
                <a:t>Protokol za zapis rezultatov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l-SI" dirty="0" smtClean="0">
                  <a:solidFill>
                    <a:schemeClr val="tx2"/>
                  </a:solidFill>
                </a:rPr>
                <a:t>Poročilo o overitvi (IO)</a:t>
              </a:r>
              <a:endParaRPr lang="sl-SI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3817620" y="4137553"/>
              <a:ext cx="2030952" cy="388774"/>
              <a:chOff x="3817620" y="4137553"/>
              <a:chExt cx="2030952" cy="388774"/>
            </a:xfrm>
          </p:grpSpPr>
          <p:sp>
            <p:nvSpPr>
              <p:cNvPr id="4" name="Desni zaviti oklepaj 3"/>
              <p:cNvSpPr/>
              <p:nvPr/>
            </p:nvSpPr>
            <p:spPr>
              <a:xfrm>
                <a:off x="3817620" y="4137553"/>
                <a:ext cx="624840" cy="373380"/>
              </a:xfrm>
              <a:prstGeom prst="rightBrac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>
                  <a:solidFill>
                    <a:schemeClr val="tx2"/>
                  </a:solidFill>
                </a:endParaRPr>
              </a:p>
            </p:txBody>
          </p:sp>
          <p:sp>
            <p:nvSpPr>
              <p:cNvPr id="5" name="PoljeZBesedilom 4"/>
              <p:cNvSpPr txBox="1"/>
              <p:nvPr/>
            </p:nvSpPr>
            <p:spPr>
              <a:xfrm>
                <a:off x="4446492" y="4156995"/>
                <a:ext cx="1402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>
                    <a:solidFill>
                      <a:schemeClr val="tx2"/>
                    </a:solidFill>
                  </a:rPr>
                  <a:t>MIRS</a:t>
                </a:r>
                <a:endParaRPr lang="sl-SI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2" name="PoljeZBesedilom 11"/>
          <p:cNvSpPr txBox="1"/>
          <p:nvPr/>
        </p:nvSpPr>
        <p:spPr>
          <a:xfrm>
            <a:off x="757675" y="1919245"/>
            <a:ext cx="679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preskušata se ročici z NMB 95 in D2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potek dela/overitve kot običajno, razen da se preskusi pri </a:t>
            </a:r>
            <a:r>
              <a:rPr lang="sl-SI" dirty="0" err="1" smtClean="0">
                <a:solidFill>
                  <a:schemeClr val="tx2"/>
                </a:solidFill>
              </a:rPr>
              <a:t>Q</a:t>
            </a:r>
            <a:r>
              <a:rPr lang="sl-SI" baseline="-25000" dirty="0" err="1" smtClean="0">
                <a:solidFill>
                  <a:schemeClr val="tx2"/>
                </a:solidFill>
              </a:rPr>
              <a:t>min</a:t>
            </a:r>
            <a:r>
              <a:rPr lang="sl-SI" dirty="0" smtClean="0">
                <a:solidFill>
                  <a:schemeClr val="tx2"/>
                </a:solidFill>
              </a:rPr>
              <a:t> in </a:t>
            </a:r>
            <a:r>
              <a:rPr lang="sl-SI" dirty="0" err="1" smtClean="0">
                <a:solidFill>
                  <a:schemeClr val="tx2"/>
                </a:solidFill>
              </a:rPr>
              <a:t>Q</a:t>
            </a:r>
            <a:r>
              <a:rPr lang="sl-SI" baseline="-25000" dirty="0" err="1" smtClean="0">
                <a:solidFill>
                  <a:schemeClr val="tx2"/>
                </a:solidFill>
              </a:rPr>
              <a:t>max</a:t>
            </a:r>
            <a:r>
              <a:rPr lang="sl-SI" dirty="0" smtClean="0">
                <a:solidFill>
                  <a:schemeClr val="tx2"/>
                </a:solidFill>
              </a:rPr>
              <a:t> izvedejo dvakrat in se ne namesti </a:t>
            </a:r>
            <a:r>
              <a:rPr lang="sl-SI" dirty="0" smtClean="0">
                <a:solidFill>
                  <a:schemeClr val="tx2"/>
                </a:solidFill>
              </a:rPr>
              <a:t>overitvene oznake</a:t>
            </a:r>
            <a:endParaRPr lang="sl-SI" dirty="0" smtClean="0">
              <a:solidFill>
                <a:schemeClr val="tx2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459950" y="4355905"/>
            <a:ext cx="679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merilni rezultati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merilne oprema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navedba in ovrednotenje posameznih prispevkov in </a:t>
            </a:r>
            <a:r>
              <a:rPr lang="sl-SI" dirty="0" smtClean="0">
                <a:solidFill>
                  <a:schemeClr val="tx2"/>
                </a:solidFill>
              </a:rPr>
              <a:t>ocena </a:t>
            </a:r>
            <a:r>
              <a:rPr lang="sl-SI" dirty="0" smtClean="0">
                <a:solidFill>
                  <a:schemeClr val="tx2"/>
                </a:solidFill>
              </a:rPr>
              <a:t>skupne merile </a:t>
            </a:r>
            <a:r>
              <a:rPr lang="sl-SI" dirty="0" smtClean="0">
                <a:solidFill>
                  <a:schemeClr val="tx2"/>
                </a:solidFill>
              </a:rPr>
              <a:t>negotovosti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57674" y="1618735"/>
            <a:ext cx="3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Izvedba meritev: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757675" y="3122665"/>
            <a:ext cx="3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Poročanje: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096997" y="923575"/>
            <a:ext cx="327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2"/>
                </a:solidFill>
              </a:rPr>
              <a:t>Izvedba in poročanje</a:t>
            </a:r>
            <a:endParaRPr lang="sl-SI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983480" y="1672724"/>
            <a:ext cx="378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…referenčna vrednost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629530" y="1574968"/>
                <a:ext cx="3550920" cy="70179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f>
                            <m:fPr>
                              <m:type m:val="lin"/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f>
                            <m:fPr>
                              <m:type m:val="lin"/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30" y="1574968"/>
                <a:ext cx="3550920" cy="701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otnik 8"/>
              <p:cNvSpPr/>
              <p:nvPr/>
            </p:nvSpPr>
            <p:spPr>
              <a:xfrm>
                <a:off x="1210411" y="2533888"/>
                <a:ext cx="337945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sl-SI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l-SI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sl-SI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𝑠𝑡𝑎𝑏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ravoko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11" y="2533888"/>
                <a:ext cx="3379451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/>
          <p:cNvSpPr txBox="1"/>
          <p:nvPr/>
        </p:nvSpPr>
        <p:spPr>
          <a:xfrm>
            <a:off x="4983480" y="2863334"/>
            <a:ext cx="378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…negotovost meritev izvajalca </a:t>
            </a:r>
            <a:r>
              <a:rPr lang="sl-SI" i="1" dirty="0" smtClean="0">
                <a:solidFill>
                  <a:schemeClr val="tx2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otnik 9"/>
              <p:cNvSpPr/>
              <p:nvPr/>
            </p:nvSpPr>
            <p:spPr>
              <a:xfrm>
                <a:off x="1949177" y="3711393"/>
                <a:ext cx="3995966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𝑠𝑡𝑎𝑏</m:t>
                              </m:r>
                            </m:sub>
                          </m:sSub>
                        </m:e>
                      </m:d>
                      <m:r>
                        <a:rPr lang="sl-SI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𝑀𝐼𝑅𝑆</m:t>
                                  </m:r>
                                </m:sub>
                              </m:sSub>
                            </m:e>
                          </m:d>
                          <m:r>
                            <a:rPr lang="sl-SI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𝑀𝐼𝑅𝑆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ravoko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77" y="3711393"/>
                <a:ext cx="3995966" cy="681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/>
          <p:cNvSpPr txBox="1"/>
          <p:nvPr/>
        </p:nvSpPr>
        <p:spPr>
          <a:xfrm>
            <a:off x="5958840" y="3678214"/>
            <a:ext cx="239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…merilna negotovost zaradi nestabilnosti točilnega avtomata</a:t>
            </a:r>
            <a:endParaRPr lang="sl-SI" i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1412584" y="4815053"/>
                <a:ext cx="4815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dirty="0" smtClean="0">
                    <a:solidFill>
                      <a:schemeClr val="tx2"/>
                    </a:solidFill>
                  </a:rPr>
                  <a:t>Konsistentnost rezultatov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dirty="0" smtClean="0">
                    <a:solidFill>
                      <a:schemeClr val="tx2"/>
                    </a:solidFill>
                  </a:rPr>
                  <a:t>Stopnja enakovrednosti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84" y="4815053"/>
                <a:ext cx="4815221" cy="646331"/>
              </a:xfrm>
              <a:prstGeom prst="rect">
                <a:avLst/>
              </a:prstGeom>
              <a:blipFill>
                <a:blip r:embed="rId6"/>
                <a:stretch>
                  <a:fillRect l="-886" t="-5660" b="-1415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esna puščica 14"/>
          <p:cNvSpPr/>
          <p:nvPr/>
        </p:nvSpPr>
        <p:spPr>
          <a:xfrm>
            <a:off x="629530" y="4815053"/>
            <a:ext cx="640080" cy="541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otnik 15"/>
              <p:cNvSpPr/>
              <p:nvPr/>
            </p:nvSpPr>
            <p:spPr>
              <a:xfrm>
                <a:off x="4173736" y="5542583"/>
                <a:ext cx="1785104" cy="369332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l-SI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sl-SI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sl-SI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Pravoko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36" y="5542583"/>
                <a:ext cx="17851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avokotnik 16"/>
              <p:cNvSpPr/>
              <p:nvPr/>
            </p:nvSpPr>
            <p:spPr>
              <a:xfrm>
                <a:off x="5181188" y="5970058"/>
                <a:ext cx="274075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sl-SI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sl-SI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sl-SI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Pravokotni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188" y="5970058"/>
                <a:ext cx="2740750" cy="427746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jeZBesedilom 20"/>
          <p:cNvSpPr txBox="1"/>
          <p:nvPr/>
        </p:nvSpPr>
        <p:spPr>
          <a:xfrm>
            <a:off x="3096997" y="923575"/>
            <a:ext cx="3677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tx2"/>
                </a:solidFill>
              </a:rPr>
              <a:t>Ovrednotenje rezultatov</a:t>
            </a:r>
            <a:endParaRPr lang="sl-SI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5" y="1148394"/>
            <a:ext cx="2079634" cy="36941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/>
          <a:stretch/>
        </p:blipFill>
        <p:spPr>
          <a:xfrm>
            <a:off x="345989" y="1280143"/>
            <a:ext cx="3707328" cy="26813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/>
          <a:stretch/>
        </p:blipFill>
        <p:spPr>
          <a:xfrm>
            <a:off x="1011289" y="3529149"/>
            <a:ext cx="4413628" cy="30732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6500" r="15734" b="18937"/>
          <a:stretch/>
        </p:blipFill>
        <p:spPr>
          <a:xfrm>
            <a:off x="4374594" y="1165431"/>
            <a:ext cx="2100648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3096997" y="923575"/>
            <a:ext cx="327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2"/>
                </a:solidFill>
              </a:rPr>
              <a:t>Opažanja</a:t>
            </a:r>
            <a:endParaRPr lang="sl-SI" sz="2400" b="1" dirty="0">
              <a:solidFill>
                <a:schemeClr val="tx2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404005" y="1609547"/>
            <a:ext cx="6194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Uporaba 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Uporabljena merilna in pomožna oprema (dokazi o umerjenosti, naprave za kazanje vodoravnega položaja, </a:t>
            </a:r>
            <a:r>
              <a:rPr lang="sl-SI" dirty="0" err="1" smtClean="0">
                <a:solidFill>
                  <a:schemeClr val="tx2"/>
                </a:solidFill>
              </a:rPr>
              <a:t>omočenje</a:t>
            </a:r>
            <a:r>
              <a:rPr lang="sl-SI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Pregled skladnosti MS in oznak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Plamenska zaščita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20909"/>
          <a:stretch/>
        </p:blipFill>
        <p:spPr>
          <a:xfrm>
            <a:off x="5535826" y="3917870"/>
            <a:ext cx="3361038" cy="26845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6500" r="15734" b="18937"/>
          <a:stretch/>
        </p:blipFill>
        <p:spPr>
          <a:xfrm>
            <a:off x="494573" y="3917870"/>
            <a:ext cx="1547439" cy="27216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" t="-2007" r="1188" b="8998"/>
          <a:stretch/>
        </p:blipFill>
        <p:spPr>
          <a:xfrm>
            <a:off x="7030994" y="1045727"/>
            <a:ext cx="1865869" cy="30827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r="10545"/>
          <a:stretch/>
        </p:blipFill>
        <p:spPr>
          <a:xfrm>
            <a:off x="2186149" y="3938022"/>
            <a:ext cx="3205539" cy="26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3096997" y="923575"/>
            <a:ext cx="327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2"/>
                </a:solidFill>
              </a:rPr>
              <a:t>Zaključek</a:t>
            </a:r>
            <a:endParaRPr lang="sl-SI" sz="2400" b="1" dirty="0">
              <a:solidFill>
                <a:schemeClr val="tx2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404005" y="1609547"/>
            <a:ext cx="789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Izvedba meritev uspešno izpeljana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Protokoli in </a:t>
            </a:r>
            <a:r>
              <a:rPr lang="sl-SI" dirty="0" smtClean="0">
                <a:solidFill>
                  <a:schemeClr val="tx2"/>
                </a:solidFill>
              </a:rPr>
              <a:t>poročila </a:t>
            </a:r>
            <a:r>
              <a:rPr lang="sl-SI" dirty="0" smtClean="0">
                <a:solidFill>
                  <a:schemeClr val="tx2"/>
                </a:solidFill>
              </a:rPr>
              <a:t>o overitvah izvajalci še posredujejo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2"/>
                </a:solidFill>
              </a:rPr>
              <a:t>Poročilo o </a:t>
            </a:r>
            <a:r>
              <a:rPr lang="sl-SI" dirty="0" err="1">
                <a:solidFill>
                  <a:schemeClr val="tx2"/>
                </a:solidFill>
              </a:rPr>
              <a:t>m</a:t>
            </a:r>
            <a:r>
              <a:rPr lang="sl-SI" dirty="0" err="1" smtClean="0">
                <a:solidFill>
                  <a:schemeClr val="tx2"/>
                </a:solidFill>
              </a:rPr>
              <a:t>edlaboratorijski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primerjavi v ¼ 2023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10-cgp-mpe_predstavitev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SLOSI" id="{F16BD210-3DDB-4374-8EB8-DEBEA05608FB}" vid="{1872179F-25EE-4AEE-9887-C43DCC0125FC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SLOSI" id="{F16BD210-3DDB-4374-8EB8-DEBEA05608FB}" vid="{52DCD7D7-E568-4E84-82FD-E2B7BAC771C5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PPTSLOSI</Template>
  <TotalTime>375</TotalTime>
  <Words>912</Words>
  <Application>Microsoft Office PowerPoint</Application>
  <PresentationFormat>Diaprojekcija na zaslonu (4:3)</PresentationFormat>
  <Paragraphs>97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Calibri</vt:lpstr>
      <vt:lpstr>Tahoma</vt:lpstr>
      <vt:lpstr>Cambria Math</vt:lpstr>
      <vt:lpstr>Arial</vt:lpstr>
      <vt:lpstr>Republika</vt:lpstr>
      <vt:lpstr>si10-cgp-mpe_predstavitev</vt:lpstr>
      <vt:lpstr>Custom Design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Gašper Vindišar</dc:creator>
  <cp:lastModifiedBy>Matej Grum</cp:lastModifiedBy>
  <cp:revision>33</cp:revision>
  <dcterms:created xsi:type="dcterms:W3CDTF">2022-11-07T10:03:00Z</dcterms:created>
  <dcterms:modified xsi:type="dcterms:W3CDTF">2022-11-21T12:19:54Z</dcterms:modified>
</cp:coreProperties>
</file>