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rednji slo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72C6-6DD0-4A29-81DB-F98DCE15DA6A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85CB3-076A-4055-BA11-2310405D2EA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750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7733-C391-4C20-8BCB-C39ED11B51C3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B25A-45AC-4C77-9A41-17265230F0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461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2626-1F3D-4294-87A5-01B1DE8F18E8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EA4C-C30A-4CE2-BC48-0DA55B604C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140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4F6F-A5F2-410A-88CE-F2BBCBBEDEEC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A9B88-18E3-44FB-BEBB-F15DCBC116F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522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D7CA-49E7-4FAD-9CAF-482EF194AC28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8C96-BEF6-4341-9A9E-B296EC20F61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123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F06C-FB88-415F-B390-B89EEE13B53B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1C07-FAD8-49F4-ADE1-B3535B8DC25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34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9F87-D26E-400C-8B20-620BADBE541B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0DF4D-E7D9-4C17-BE69-D3FC6335125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671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33D2-1197-4C27-AFD1-FD240CACCEF9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C55B-BAB3-4860-BDB4-CEAEC444A59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776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DA53-229D-4BE2-B3AE-29A849B4CB8B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195F1-A865-4F72-A3A3-E9D57BCC0A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510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3139-FBC1-437B-956B-75856C9B4135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4975-3D56-470E-AE6F-15E576C2B47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11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9CCA-BB5E-43D4-A663-5910E4531EBF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8C23-0FD1-4F37-8786-973A7366F8D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285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E17A3-E160-486C-AD5F-A3022D937611}" type="datetimeFigureOut">
              <a:rPr lang="sl-SI"/>
              <a:pPr>
                <a:defRPr/>
              </a:pPr>
              <a:t>23. 11. 2022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621E6A-40F9-4879-9130-FDFF2D787D4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11560" y="184482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err="1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Medlaboratorijska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primerjava na področju vodomerov (DN20; </a:t>
            </a:r>
            <a:r>
              <a:rPr lang="sl-SI" sz="32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l-SI" sz="32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 m</a:t>
            </a:r>
            <a:r>
              <a:rPr lang="sl-SI" sz="2800" baseline="300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R40 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>
              <a:spcAft>
                <a:spcPts val="0"/>
              </a:spcAft>
            </a:pPr>
            <a:r>
              <a:rPr lang="sl-SI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sz="1800" dirty="0" smtClean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MIRS PT 03 2020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507955" y="4137186"/>
            <a:ext cx="59840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/>
              <a:t>Izvedba med 31. 8. 2021 in 14. 12. 2021</a:t>
            </a:r>
          </a:p>
          <a:p>
            <a:endParaRPr lang="sl-SI" sz="2800" dirty="0"/>
          </a:p>
          <a:p>
            <a:r>
              <a:rPr lang="sl-SI" sz="2800" dirty="0" smtClean="0"/>
              <a:t>Končno poročilo 28. 12. 2021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čem so ključne razlike v izvedbi primerjave med laboratoriji?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280774" y="2492896"/>
            <a:ext cx="443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Slaba tesnost spojev (puščanje).</a:t>
            </a:r>
            <a:endParaRPr lang="sl-SI" dirty="0" smtClean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80774" y="2893006"/>
            <a:ext cx="4435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Neprimerno odzračevanje.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279960" y="3293116"/>
            <a:ext cx="5372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Napačna priključitev prenosnih etalonov.</a:t>
            </a:r>
            <a:endParaRPr lang="sl-SI" dirty="0" smtClean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75202" y="3693226"/>
            <a:ext cx="7969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Laboratorij MIRS je preskuse opravil brez priključnega adapterja.</a:t>
            </a:r>
            <a:endParaRPr lang="sl-SI" dirty="0" smtClean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4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Razlogi za dvom v rezultate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996952"/>
            <a:ext cx="4556908" cy="3072822"/>
          </a:xfrm>
          <a:prstGeom prst="rect">
            <a:avLst/>
          </a:prstGeom>
        </p:spPr>
      </p:pic>
      <p:sp>
        <p:nvSpPr>
          <p:cNvPr id="8" name="Lok 7"/>
          <p:cNvSpPr/>
          <p:nvPr/>
        </p:nvSpPr>
        <p:spPr>
          <a:xfrm>
            <a:off x="2808456" y="3529976"/>
            <a:ext cx="914400" cy="914400"/>
          </a:xfrm>
          <a:prstGeom prst="arc">
            <a:avLst/>
          </a:prstGeom>
          <a:ln w="127000">
            <a:solidFill>
              <a:srgbClr val="00B05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1953910" y="3529976"/>
            <a:ext cx="1311746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3718665" y="4034032"/>
            <a:ext cx="12575" cy="2417018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ok 17"/>
          <p:cNvSpPr/>
          <p:nvPr/>
        </p:nvSpPr>
        <p:spPr>
          <a:xfrm rot="16200000">
            <a:off x="5482302" y="3504235"/>
            <a:ext cx="914400" cy="914400"/>
          </a:xfrm>
          <a:prstGeom prst="arc">
            <a:avLst/>
          </a:prstGeom>
          <a:ln w="127000">
            <a:solidFill>
              <a:srgbClr val="00B05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9" name="Raven puščični povezovalnik 18"/>
          <p:cNvCxnSpPr/>
          <p:nvPr/>
        </p:nvCxnSpPr>
        <p:spPr>
          <a:xfrm rot="16200000">
            <a:off x="4250365" y="5219113"/>
            <a:ext cx="2463874" cy="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/>
          <p:nvPr/>
        </p:nvCxnSpPr>
        <p:spPr>
          <a:xfrm>
            <a:off x="5939502" y="3515066"/>
            <a:ext cx="1487016" cy="14910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3898126" y="3529976"/>
            <a:ext cx="1512168" cy="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3290407" y="2581098"/>
            <a:ext cx="2727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</a:rPr>
              <a:t>Normalno delovanje</a:t>
            </a:r>
            <a:endParaRPr lang="sl-SI" sz="2400" dirty="0">
              <a:solidFill>
                <a:srgbClr val="00B050"/>
              </a:solidFill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2582359" y="2218371"/>
            <a:ext cx="414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Puščanje priključnega adapterja</a:t>
            </a:r>
            <a:endParaRPr lang="sl-SI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6" grpId="0"/>
      <p:bldP spid="6" grpId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laboratoriju MIRS je puščanje priključnega adapterja bilo mogoče ovrednotiti in rezultate primerjave korigirati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481772"/>
                  </p:ext>
                </p:extLst>
              </p:nvPr>
            </p:nvGraphicFramePr>
            <p:xfrm>
              <a:off x="457200" y="3861048"/>
              <a:ext cx="8229600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80680122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87602323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03277981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24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24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61780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sl-SI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0,836 %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1,246 %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7772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sl-SI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sl-SI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l-SI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sl-SI" sz="2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0,047 %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 dirty="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0,065 %</a:t>
                          </a:r>
                          <a:endParaRPr lang="sl-SI" sz="24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893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4481772"/>
                  </p:ext>
                </p:extLst>
              </p:nvPr>
            </p:nvGraphicFramePr>
            <p:xfrm>
              <a:off x="457200" y="3861048"/>
              <a:ext cx="8229600" cy="10972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180680122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87602323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03277981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24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2400" i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2400" baseline="-250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617805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" t="-121311" r="-200667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0,836 %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1,246 %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27772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" t="-225000" r="-200667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0,047 %</a:t>
                          </a:r>
                          <a:endParaRPr lang="sl-SI" sz="240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620520" algn="l"/>
                            </a:tabLst>
                          </a:pPr>
                          <a:r>
                            <a:rPr lang="sl-SI" sz="1600" dirty="0">
                              <a:effectLst/>
                              <a:latin typeface="Tahoma" panose="020B060403050404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0,065 %</a:t>
                          </a:r>
                          <a:endParaRPr lang="sl-SI" sz="2400" dirty="0">
                            <a:effectLst/>
                            <a:latin typeface="Tahoma" panose="020B060403050404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989345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Raven puščični povezovalnik 10"/>
          <p:cNvCxnSpPr/>
          <p:nvPr/>
        </p:nvCxnSpPr>
        <p:spPr>
          <a:xfrm flipH="1">
            <a:off x="1979712" y="3645024"/>
            <a:ext cx="1224136" cy="7200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 flipH="1" flipV="1">
            <a:off x="2254250" y="4769728"/>
            <a:ext cx="805582" cy="67549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3310532" y="3374152"/>
            <a:ext cx="3036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Pogrešek zaradi puščanja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oljeZBesedilom 25"/>
          <p:cNvSpPr txBox="1"/>
          <p:nvPr/>
        </p:nvSpPr>
        <p:spPr>
          <a:xfrm>
            <a:off x="3203848" y="5245169"/>
            <a:ext cx="3649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Negotovost določitve pogreška</a:t>
            </a:r>
            <a:endParaRPr lang="sl-S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Korigirani r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ezultati pri 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otnik 4"/>
              <p:cNvSpPr/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400" i="1">
                          <a:latin typeface="Cambria Math" panose="02040503050406030204" pitchFamily="18" charset="0"/>
                        </a:rPr>
                        <m:t>𝑁𝐷</m:t>
                      </m:r>
                      <m:f>
                        <m:fPr>
                          <m:type m:val="lin"/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sl-SI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l-SI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5" name="Pravoko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  <a:blipFill>
                <a:blip r:embed="rId5"/>
                <a:stretch>
                  <a:fillRect t="-126667" r="-23961" b="-194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89" y="2015113"/>
            <a:ext cx="7547023" cy="475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Korigirani r</a:t>
            </a: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ezultati pri 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otnik 4"/>
              <p:cNvSpPr/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400" i="1">
                          <a:latin typeface="Cambria Math" panose="02040503050406030204" pitchFamily="18" charset="0"/>
                        </a:rPr>
                        <m:t>𝑁𝐷</m:t>
                      </m:r>
                      <m:f>
                        <m:fPr>
                          <m:type m:val="lin"/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sl-SI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l-SI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5" name="Pravoko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  <a:blipFill>
                <a:blip r:embed="rId5"/>
                <a:stretch>
                  <a:fillRect t="-126667" r="-23961" b="-194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65" y="2019111"/>
            <a:ext cx="7558469" cy="475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Korigirani rezultati pri poročanih merilnih negotovostih </a:t>
            </a: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90" y="1984335"/>
            <a:ext cx="7240620" cy="476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Korigirani rezultati pri poročanih merilnih negotovostih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73" y="1984335"/>
            <a:ext cx="7332854" cy="47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Poročane merilne negotovosti ne omogočajo direktne primerjave laboratorijev</a:t>
            </a: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093" y="2415222"/>
            <a:ext cx="7143814" cy="42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Pomanjkljivosti pri določanju merilne negotovosti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2931005" y="2098954"/>
                <a:ext cx="3209981" cy="604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sl-SI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𝑝𝑜𝑛</m:t>
                          </m:r>
                        </m:sub>
                      </m:sSub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005" y="2098954"/>
                <a:ext cx="3209981" cy="604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jeZBesedilom 4"/>
              <p:cNvSpPr txBox="1"/>
              <p:nvPr/>
            </p:nvSpPr>
            <p:spPr>
              <a:xfrm>
                <a:off x="2183525" y="2958616"/>
                <a:ext cx="4776949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𝑝𝑜𝑛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PoljeZBesedilom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25" y="2958616"/>
                <a:ext cx="4776949" cy="5636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otnik 5"/>
              <p:cNvSpPr/>
              <p:nvPr/>
            </p:nvSpPr>
            <p:spPr>
              <a:xfrm>
                <a:off x="1545947" y="5034721"/>
                <a:ext cx="1416606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Pravoko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947" y="5034721"/>
                <a:ext cx="1416606" cy="6971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otnik 6"/>
              <p:cNvSpPr/>
              <p:nvPr/>
            </p:nvSpPr>
            <p:spPr>
              <a:xfrm>
                <a:off x="3495453" y="5013176"/>
                <a:ext cx="2081083" cy="740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ravoko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453" y="5013176"/>
                <a:ext cx="2081083" cy="740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otnik 7"/>
              <p:cNvSpPr/>
              <p:nvPr/>
            </p:nvSpPr>
            <p:spPr>
              <a:xfrm>
                <a:off x="6109436" y="5013176"/>
                <a:ext cx="1266822" cy="696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1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𝑝𝑜𝑛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Pravoko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36" y="5013176"/>
                <a:ext cx="1266822" cy="6962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jeZBesedilom 12"/>
              <p:cNvSpPr txBox="1"/>
              <p:nvPr/>
            </p:nvSpPr>
            <p:spPr>
              <a:xfrm>
                <a:off x="1190143" y="3776298"/>
                <a:ext cx="6691704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15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𝑟𝑒𝑓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15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1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sl-SI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num>
                                    <m:den>
                                      <m:r>
                                        <a:rPr lang="en-15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𝑝𝑜𝑛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15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15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sl-SI" b="0" i="1" smtClean="0">
                                              <a:latin typeface="Cambria Math" panose="02040503050406030204" pitchFamily="18" charset="0"/>
                                            </a:rPr>
                                            <m:t>𝑝𝑜𝑛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3" name="PoljeZBesedilom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43" y="3776298"/>
                <a:ext cx="6691704" cy="1077603"/>
              </a:xfrm>
              <a:prstGeom prst="rect">
                <a:avLst/>
              </a:prstGeom>
              <a:blipFill>
                <a:blip r:embed="rId10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aven povezovalnik 9"/>
          <p:cNvCxnSpPr/>
          <p:nvPr/>
        </p:nvCxnSpPr>
        <p:spPr>
          <a:xfrm flipV="1">
            <a:off x="2228982" y="2874579"/>
            <a:ext cx="4731492" cy="6477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ovezovalnik 16"/>
          <p:cNvCxnSpPr/>
          <p:nvPr/>
        </p:nvCxnSpPr>
        <p:spPr>
          <a:xfrm>
            <a:off x="2254250" y="2874579"/>
            <a:ext cx="4701567" cy="6477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7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Pomanjkljivosti pri določanju merilne negotovosti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jeZBesedilom 1"/>
              <p:cNvSpPr txBox="1"/>
              <p:nvPr/>
            </p:nvSpPr>
            <p:spPr>
              <a:xfrm>
                <a:off x="1594900" y="3035354"/>
                <a:ext cx="1417696" cy="695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150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150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" name="PoljeZBesedilom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00" y="3035354"/>
                <a:ext cx="1417696" cy="6950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ravokotnik 17"/>
          <p:cNvSpPr/>
          <p:nvPr/>
        </p:nvSpPr>
        <p:spPr>
          <a:xfrm>
            <a:off x="107504" y="1996249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Matematični model v programski opremi</a:t>
            </a:r>
            <a:endParaRPr lang="sl-SI" sz="1600" dirty="0"/>
          </a:p>
        </p:txBody>
      </p:sp>
      <p:sp>
        <p:nvSpPr>
          <p:cNvPr id="19" name="Pravokotnik 18"/>
          <p:cNvSpPr/>
          <p:nvPr/>
        </p:nvSpPr>
        <p:spPr>
          <a:xfrm>
            <a:off x="4499992" y="1996249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Matematični model za oceno merilne negotovosti</a:t>
            </a:r>
            <a:endParaRPr lang="sl-SI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jeZBesedilom 19"/>
              <p:cNvSpPr txBox="1"/>
              <p:nvPr/>
            </p:nvSpPr>
            <p:spPr>
              <a:xfrm>
                <a:off x="5072073" y="2965050"/>
                <a:ext cx="3248325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150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150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150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150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150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150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150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150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150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150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20" name="PoljeZBesedilom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073" y="2965050"/>
                <a:ext cx="3248325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oljeZBesedilom 8"/>
              <p:cNvSpPr txBox="1"/>
              <p:nvPr/>
            </p:nvSpPr>
            <p:spPr>
              <a:xfrm>
                <a:off x="4297085" y="2954503"/>
                <a:ext cx="67486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150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PoljeZBesedilom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85" y="2954503"/>
                <a:ext cx="67486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2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11560" y="184482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Sodelovali so</a:t>
            </a:r>
            <a:endParaRPr lang="sl-SI" sz="2400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15299" y="2458240"/>
            <a:ext cx="308225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</a:b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41168"/>
              </p:ext>
            </p:extLst>
          </p:nvPr>
        </p:nvGraphicFramePr>
        <p:xfrm>
          <a:off x="179512" y="2491505"/>
          <a:ext cx="8784976" cy="246888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1494944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800" u="sng" dirty="0">
                          <a:effectLst/>
                        </a:rPr>
                        <a:t>Naziv laboratorija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538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Urad RS za meroslovje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167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JAVNO PODJETJE VODOVOD KANALIZACIJA SNAGA </a:t>
                      </a:r>
                      <a:r>
                        <a:rPr lang="sl-SI" sz="1800" dirty="0" err="1">
                          <a:effectLst/>
                        </a:rPr>
                        <a:t>d.o.o</a:t>
                      </a:r>
                      <a:r>
                        <a:rPr lang="sl-SI" sz="1800" dirty="0">
                          <a:effectLst/>
                        </a:rPr>
                        <a:t>., Ljubljana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923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SERVIS VODOMEROV BOŠTJAN PODREPŠEK </a:t>
                      </a:r>
                      <a:r>
                        <a:rPr lang="sl-SI" sz="1800" dirty="0" err="1">
                          <a:effectLst/>
                        </a:rPr>
                        <a:t>s.p</a:t>
                      </a:r>
                      <a:r>
                        <a:rPr lang="sl-SI" sz="1800" dirty="0">
                          <a:effectLst/>
                        </a:rPr>
                        <a:t>., Štore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90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JAVNO PODJETJE - AZIENDA PUBLICA RIŽANSKI VODOVOD KOPER </a:t>
                      </a:r>
                      <a:r>
                        <a:rPr lang="sl-SI" sz="1800" dirty="0" err="1">
                          <a:effectLst/>
                        </a:rPr>
                        <a:t>d.o.o</a:t>
                      </a:r>
                      <a:r>
                        <a:rPr lang="sl-SI" sz="1800" dirty="0">
                          <a:effectLst/>
                        </a:rPr>
                        <a:t>. - </a:t>
                      </a:r>
                      <a:r>
                        <a:rPr lang="sl-SI" sz="1800" dirty="0" err="1">
                          <a:effectLst/>
                        </a:rPr>
                        <a:t>s.r.l</a:t>
                      </a:r>
                      <a:r>
                        <a:rPr lang="sl-SI" sz="1800" dirty="0">
                          <a:effectLst/>
                        </a:rPr>
                        <a:t>., Koper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97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JORDAN prodaja in servis vodomerov </a:t>
                      </a:r>
                      <a:r>
                        <a:rPr lang="sl-SI" sz="1800" dirty="0" err="1">
                          <a:effectLst/>
                        </a:rPr>
                        <a:t>d.o.o</a:t>
                      </a:r>
                      <a:r>
                        <a:rPr lang="sl-SI" sz="1800" dirty="0">
                          <a:effectLst/>
                        </a:rPr>
                        <a:t>., Šmarješke Toplice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9685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MARIBORSKI VODOVOD javno podjetje </a:t>
                      </a:r>
                      <a:r>
                        <a:rPr lang="sl-SI" sz="1800" dirty="0" err="1">
                          <a:effectLst/>
                        </a:rPr>
                        <a:t>d.d</a:t>
                      </a:r>
                      <a:r>
                        <a:rPr lang="sl-SI" sz="1800" dirty="0">
                          <a:effectLst/>
                        </a:rPr>
                        <a:t>., Maribor</a:t>
                      </a:r>
                      <a:endParaRPr lang="sl-SI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968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SERVIS IN PRODAJA VODOMEROV BRANKO ZORIN </a:t>
                      </a:r>
                      <a:r>
                        <a:rPr lang="sl-SI" sz="1800" dirty="0" err="1">
                          <a:effectLst/>
                        </a:rPr>
                        <a:t>s.p</a:t>
                      </a:r>
                      <a:r>
                        <a:rPr lang="sl-SI" sz="1800" dirty="0">
                          <a:effectLst/>
                        </a:rPr>
                        <a:t>., </a:t>
                      </a:r>
                      <a:r>
                        <a:rPr lang="sl-SI" sz="1800" dirty="0" smtClean="0">
                          <a:effectLst/>
                        </a:rPr>
                        <a:t>Podplat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186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JAVNO PODJETJE ENERGETIKA LJUBLJANA </a:t>
                      </a:r>
                      <a:r>
                        <a:rPr lang="sl-SI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d.o.o</a:t>
                      </a:r>
                      <a:r>
                        <a:rPr lang="sl-SI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Laboratorij za toplotne števce, Ljubljana</a:t>
                      </a:r>
                      <a:endParaRPr lang="sl-SI" sz="18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667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Pomanjkljivosti pri določanju merilne negotovosti</a:t>
            </a:r>
            <a:endParaRPr lang="sl-SI" sz="2400" dirty="0"/>
          </a:p>
        </p:txBody>
      </p:sp>
      <p:sp>
        <p:nvSpPr>
          <p:cNvPr id="12" name="Pravokotnik 11"/>
          <p:cNvSpPr/>
          <p:nvPr/>
        </p:nvSpPr>
        <p:spPr>
          <a:xfrm>
            <a:off x="107504" y="231991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4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Prispevki h merilni negotovosti niso identificirani ali se zanemarjajo „po občutku“, brez jasnega kriterija, npr.:</a:t>
            </a:r>
            <a:endParaRPr lang="sl-SI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oljeZBesedilom 3"/>
              <p:cNvSpPr txBox="1"/>
              <p:nvPr/>
            </p:nvSpPr>
            <p:spPr>
              <a:xfrm>
                <a:off x="3721575" y="3645024"/>
                <a:ext cx="243073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150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150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l-SI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0,01</m:t>
                      </m:r>
                      <m:nary>
                        <m:naryPr>
                          <m:chr m:val="∑"/>
                          <m:ctrlPr>
                            <a:rPr lang="en-150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l-SI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150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sl-SI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PoljeZBesedilom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75" y="3645024"/>
                <a:ext cx="2430730" cy="1220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ravokotnik 13"/>
          <p:cNvSpPr/>
          <p:nvPr/>
        </p:nvSpPr>
        <p:spPr>
          <a:xfrm>
            <a:off x="107504" y="5359409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4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Kriterij mora biti preverjen pri vseh robnih scenarijih.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077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07504" y="146111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Pomanjkljivosti pri določanju merilne negotovosti</a:t>
            </a:r>
            <a:endParaRPr lang="sl-SI" sz="2400" dirty="0"/>
          </a:p>
        </p:txBody>
      </p:sp>
      <p:sp>
        <p:nvSpPr>
          <p:cNvPr id="10" name="Pravokotnik 9"/>
          <p:cNvSpPr/>
          <p:nvPr/>
        </p:nvSpPr>
        <p:spPr>
          <a:xfrm>
            <a:off x="1075519" y="2319912"/>
            <a:ext cx="6992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Ponovljivost je določena pavšalno namesto eksperimentalno in ima na različnih merilnih progah pri vseh možnih pretokih in količinah enako vrednost.</a:t>
            </a:r>
            <a:endParaRPr lang="sl-SI" sz="2000" dirty="0"/>
          </a:p>
        </p:txBody>
      </p:sp>
      <p:sp>
        <p:nvSpPr>
          <p:cNvPr id="11" name="Pravokotnik 10"/>
          <p:cNvSpPr/>
          <p:nvPr/>
        </p:nvSpPr>
        <p:spPr>
          <a:xfrm>
            <a:off x="1077758" y="4232394"/>
            <a:ext cx="6992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Vpliv stoječega starta v več primerih ni obravnavan oziroma je določen pavšalno.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301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755576" y="146836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Zaključek</a:t>
            </a:r>
            <a:endParaRPr lang="sl-SI" sz="2400" dirty="0"/>
          </a:p>
        </p:txBody>
      </p:sp>
      <p:sp>
        <p:nvSpPr>
          <p:cNvPr id="10" name="Pravokotnik 9"/>
          <p:cNvSpPr/>
          <p:nvPr/>
        </p:nvSpPr>
        <p:spPr>
          <a:xfrm>
            <a:off x="1075518" y="2319912"/>
            <a:ext cx="7168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Vsi laboratoriji vključeni v primerjavo dokazujejo usposobljenost za izvajanje kontrole;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V opremi in postopku primerjave obstajajo možnosti za izboljšave;</a:t>
            </a:r>
            <a:endParaRPr lang="sl-SI" sz="2000" dirty="0" smtClean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V postopkih v sodelujočih laboratorijih obstajajo možnosti izboljšav;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400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Na podlagi kvalitetne analize merilne negotovosti je mogoče skrajšati čase preskusov.</a:t>
            </a:r>
            <a:endParaRPr lang="sl-SI" sz="2800" dirty="0" smtClean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83568" y="119066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Prenosna etalona</a:t>
            </a:r>
          </a:p>
          <a:p>
            <a:pPr algn="ctr">
              <a:spcAft>
                <a:spcPts val="0"/>
              </a:spcAft>
            </a:pPr>
            <a:r>
              <a:rPr lang="sl-SI" dirty="0" smtClean="0">
                <a:latin typeface="Tahoma" panose="020B0604030504040204" pitchFamily="34" charset="0"/>
                <a:cs typeface="Times New Roman" panose="02020603050405020304" pitchFamily="18" charset="0"/>
              </a:rPr>
              <a:t>Masna merilnika pretoka DN15 in DN25</a:t>
            </a:r>
            <a:endParaRPr lang="sl-SI" sz="1600" dirty="0"/>
          </a:p>
        </p:txBody>
      </p:sp>
      <p:pic>
        <p:nvPicPr>
          <p:cNvPr id="17" name="Slika 16" descr="IMG_20210709_1041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6619" b="284"/>
          <a:stretch>
            <a:fillRect/>
          </a:stretch>
        </p:blipFill>
        <p:spPr bwMode="auto">
          <a:xfrm>
            <a:off x="476046" y="1978049"/>
            <a:ext cx="3888439" cy="32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 descr="IMG_20210709_1041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85" y="2009711"/>
            <a:ext cx="4248473" cy="31930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501525"/>
                  </p:ext>
                </p:extLst>
              </p:nvPr>
            </p:nvGraphicFramePr>
            <p:xfrm>
              <a:off x="755576" y="5497621"/>
              <a:ext cx="7634817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74917">
                      <a:extLst>
                        <a:ext uri="{9D8B030D-6E8A-4147-A177-3AD203B41FA5}">
                          <a16:colId xmlns:a16="http://schemas.microsoft.com/office/drawing/2014/main" val="49901967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1613101367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131666005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6688692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dirty="0" smtClean="0"/>
                            <a:t>Stabilnost med primerjavo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l-SI" sz="1800" i="1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𝑀𝐼𝑅𝑆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sl-SI" dirty="0" smtClean="0"/>
                            <a:t> (%)</a:t>
                          </a:r>
                          <a:endParaRPr lang="sl-SI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978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dirty="0" smtClean="0"/>
                            <a:t>Pretoki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83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0,012</a:t>
                          </a:r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0,016</a:t>
                          </a:r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0,032</a:t>
                          </a:r>
                          <a:endParaRPr lang="sl-SI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016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4501525"/>
                  </p:ext>
                </p:extLst>
              </p:nvPr>
            </p:nvGraphicFramePr>
            <p:xfrm>
              <a:off x="755576" y="5497621"/>
              <a:ext cx="7634817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74917">
                      <a:extLst>
                        <a:ext uri="{9D8B030D-6E8A-4147-A177-3AD203B41FA5}">
                          <a16:colId xmlns:a16="http://schemas.microsoft.com/office/drawing/2014/main" val="49901967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1613101367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131666005"/>
                        </a:ext>
                      </a:extLst>
                    </a:gridCol>
                    <a:gridCol w="1553300">
                      <a:extLst>
                        <a:ext uri="{9D8B030D-6E8A-4147-A177-3AD203B41FA5}">
                          <a16:colId xmlns:a16="http://schemas.microsoft.com/office/drawing/2014/main" val="6688692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dirty="0" smtClean="0"/>
                            <a:t>Stabilnost med primerjavo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sl-SI"/>
                        </a:p>
                      </a:txBody>
                      <a:tcPr>
                        <a:blipFill>
                          <a:blip r:embed="rId7"/>
                          <a:stretch>
                            <a:fillRect l="-64052" t="-8197" r="-261" b="-2262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8978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dirty="0" smtClean="0"/>
                            <a:t>Pretoki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sl-SI" sz="1800" i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  <a:r>
                            <a:rPr lang="sl-SI" sz="1800" baseline="-250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sl-SI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sl-SI" sz="1600" dirty="0" smtClean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083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0,012</a:t>
                          </a:r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0,016</a:t>
                          </a:r>
                          <a:endParaRPr lang="sl-SI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dirty="0" smtClean="0"/>
                            <a:t>0,032</a:t>
                          </a:r>
                          <a:endParaRPr lang="sl-SI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0164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avokotnik 15"/>
              <p:cNvSpPr/>
              <p:nvPr/>
            </p:nvSpPr>
            <p:spPr>
              <a:xfrm>
                <a:off x="1721476" y="6240809"/>
                <a:ext cx="1065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𝑠𝑡𝑎𝑏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6" name="Pravokotni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476" y="6240809"/>
                <a:ext cx="106554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8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658591" y="1461115"/>
            <a:ext cx="2913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pri 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otnik 4"/>
              <p:cNvSpPr/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400" i="1">
                          <a:latin typeface="Cambria Math" panose="02040503050406030204" pitchFamily="18" charset="0"/>
                        </a:rPr>
                        <m:t>𝑁𝐷</m:t>
                      </m:r>
                      <m:f>
                        <m:fPr>
                          <m:type m:val="lin"/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sl-SI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l-SI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5" name="Pravoko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  <a:blipFill>
                <a:blip r:embed="rId5"/>
                <a:stretch>
                  <a:fillRect t="-126667" r="-23961" b="-194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615" y="2132856"/>
            <a:ext cx="7842770" cy="46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1658591" y="1461115"/>
            <a:ext cx="29134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pri 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otnik 4"/>
              <p:cNvSpPr/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l-SI" sz="2400" i="1">
                          <a:latin typeface="Cambria Math" panose="02040503050406030204" pitchFamily="18" charset="0"/>
                        </a:rPr>
                        <m:t>𝑁𝐷</m:t>
                      </m:r>
                      <m:f>
                        <m:fPr>
                          <m:type m:val="lin"/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sl-SI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sl-SI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5" name="Pravoko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153" y="1491893"/>
                <a:ext cx="2493440" cy="461665"/>
              </a:xfrm>
              <a:prstGeom prst="rect">
                <a:avLst/>
              </a:prstGeom>
              <a:blipFill>
                <a:blip r:embed="rId5"/>
                <a:stretch>
                  <a:fillRect t="-126667" r="-23961" b="-19466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569" y="1953558"/>
            <a:ext cx="7404862" cy="48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2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pri poročanih merilnih negotovostih </a:t>
            </a:r>
            <a:endParaRPr lang="sl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otnik 6"/>
              <p:cNvSpPr/>
              <p:nvPr/>
            </p:nvSpPr>
            <p:spPr>
              <a:xfrm>
                <a:off x="2051720" y="2060848"/>
                <a:ext cx="4599592" cy="9106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sl-SI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"/>
                                          <m:ctrlP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  <m:r>
                                            <a:rPr lang="sl-SI" i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sl-SI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l-SI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ctrlP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sl-SI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sl-SI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sl-SI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sl-SI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sl-SI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𝑠𝑡𝑎𝑏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r>
                        <a:rPr lang="sl-SI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Pravoko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60848"/>
                <a:ext cx="459959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60" y="1984335"/>
            <a:ext cx="7936879" cy="47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pri poročanih merilnih negotovostih 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060848"/>
            <a:ext cx="7560839" cy="46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Rezultati pri poročanih merilnih negotovostih </a:t>
            </a: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060848"/>
            <a:ext cx="7612711" cy="463646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060848"/>
            <a:ext cx="7560840" cy="45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21145 -0.001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4027 0.004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oljeZBesedilom 3"/>
          <p:cNvSpPr txBox="1">
            <a:spLocks noChangeArrowheads="1"/>
          </p:cNvSpPr>
          <p:nvPr/>
        </p:nvSpPr>
        <p:spPr bwMode="auto">
          <a:xfrm>
            <a:off x="0" y="6350"/>
            <a:ext cx="9144000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11150"/>
            <a:ext cx="37052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7" descr="G:\SKUPNO\Redefinicija SI enot\Celostna podoba\E_mail podpis\E_mail podpis 2019 S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2725"/>
            <a:ext cx="195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23529" y="14611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Razlogi za dvom v rezultate</a:t>
            </a:r>
          </a:p>
        </p:txBody>
      </p:sp>
      <p:sp>
        <p:nvSpPr>
          <p:cNvPr id="29" name="Pravokotnik 28"/>
          <p:cNvSpPr/>
          <p:nvPr/>
        </p:nvSpPr>
        <p:spPr>
          <a:xfrm>
            <a:off x="306761" y="1984335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Sorazmerno velik pogrešek večine laboratorijev;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Slaba </a:t>
            </a:r>
            <a:r>
              <a:rPr lang="sl-SI" sz="2000" dirty="0" err="1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konsistenčnost</a:t>
            </a: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posameznih rezultatov glede na povprečje;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Veliko odstopanje rezultatov primerjave glede na rezultate kalibracij prenosnih etalonov v laboratoriju tujega nacionalnega meroslovnega laboratorija;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 ujemanje rezultatov laboratorija MIRS z rezultati kalibracij prenosnih etalonov.</a:t>
            </a:r>
            <a:endParaRPr lang="sl-SI" dirty="0" smtClean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910</Words>
  <Application>Microsoft Office PowerPoint</Application>
  <PresentationFormat>Diaprojekcija na zaslonu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Tahoma</vt:lpstr>
      <vt:lpstr>Times New Roman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MGRT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Aljoša Kous</dc:creator>
  <cp:lastModifiedBy>Dominika Rozoničnik</cp:lastModifiedBy>
  <cp:revision>36</cp:revision>
  <dcterms:created xsi:type="dcterms:W3CDTF">2017-08-08T10:39:46Z</dcterms:created>
  <dcterms:modified xsi:type="dcterms:W3CDTF">2022-11-23T07:35:23Z</dcterms:modified>
</cp:coreProperties>
</file>