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50" r:id="rId1"/>
    <p:sldMasterId id="2147484282" r:id="rId2"/>
    <p:sldMasterId id="2147484284" r:id="rId3"/>
    <p:sldMasterId id="2147484293" r:id="rId4"/>
    <p:sldMasterId id="2147484332" r:id="rId5"/>
  </p:sldMasterIdLst>
  <p:notesMasterIdLst>
    <p:notesMasterId r:id="rId22"/>
  </p:notesMasterIdLst>
  <p:handoutMasterIdLst>
    <p:handoutMasterId r:id="rId23"/>
  </p:handoutMasterIdLst>
  <p:sldIdLst>
    <p:sldId id="415" r:id="rId6"/>
    <p:sldId id="416" r:id="rId7"/>
    <p:sldId id="533" r:id="rId8"/>
    <p:sldId id="398" r:id="rId9"/>
    <p:sldId id="534" r:id="rId10"/>
    <p:sldId id="535" r:id="rId11"/>
    <p:sldId id="383" r:id="rId12"/>
    <p:sldId id="384" r:id="rId13"/>
    <p:sldId id="386" r:id="rId14"/>
    <p:sldId id="536" r:id="rId15"/>
    <p:sldId id="537" r:id="rId16"/>
    <p:sldId id="538" r:id="rId17"/>
    <p:sldId id="539" r:id="rId18"/>
    <p:sldId id="540" r:id="rId19"/>
    <p:sldId id="541" r:id="rId20"/>
    <p:sldId id="543" r:id="rId21"/>
  </p:sldIdLst>
  <p:sldSz cx="12192000" cy="6858000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4DA681A9-1FCB-4CD9-ABA9-E5A4F3421F36}">
          <p14:sldIdLst>
            <p14:sldId id="415"/>
            <p14:sldId id="416"/>
            <p14:sldId id="533"/>
            <p14:sldId id="398"/>
            <p14:sldId id="534"/>
            <p14:sldId id="535"/>
            <p14:sldId id="383"/>
            <p14:sldId id="384"/>
            <p14:sldId id="386"/>
            <p14:sldId id="536"/>
            <p14:sldId id="537"/>
            <p14:sldId id="538"/>
            <p14:sldId id="539"/>
            <p14:sldId id="540"/>
            <p14:sldId id="541"/>
            <p14:sldId id="5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pela Grošelj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95A"/>
    <a:srgbClr val="529DBA"/>
    <a:srgbClr val="3E7C94"/>
    <a:srgbClr val="0735F7"/>
    <a:srgbClr val="5C9A92"/>
    <a:srgbClr val="457A73"/>
    <a:srgbClr val="999999"/>
    <a:srgbClr val="66952E"/>
    <a:srgbClr val="234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95051" autoAdjust="0"/>
  </p:normalViewPr>
  <p:slideViewPr>
    <p:cSldViewPr snapToGrid="0" snapToObjects="1">
      <p:cViewPr varScale="1">
        <p:scale>
          <a:sx n="74" d="100"/>
          <a:sy n="74" d="100"/>
        </p:scale>
        <p:origin x="280" y="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204" d="100"/>
          <a:sy n="204" d="100"/>
        </p:scale>
        <p:origin x="6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33E8C24-F5B3-4175-A5E7-FD9F8E6A23A0}" type="datetimeFigureOut">
              <a:rPr lang="sl-SI"/>
              <a:pPr>
                <a:defRPr/>
              </a:pPr>
              <a:t>8. 11. 2024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C85F68F-A63A-4CC5-9CC8-CD5924CFC5EA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A9C138C-D090-44BE-BD37-7C1A2784C024}" type="datetimeFigureOut">
              <a:rPr lang="en-US"/>
              <a:pPr>
                <a:defRPr/>
              </a:pPr>
              <a:t>11/8/2024</a:t>
            </a:fld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Kliknite, če želite urediti sloge besedila matrice</a:t>
            </a:r>
          </a:p>
          <a:p>
            <a:pPr lvl="1"/>
            <a:r>
              <a:rPr lang="en-US" noProof="0"/>
              <a:t>Druga raven</a:t>
            </a:r>
          </a:p>
          <a:p>
            <a:pPr lvl="2"/>
            <a:r>
              <a:rPr lang="en-US" noProof="0"/>
              <a:t>Tretja raven</a:t>
            </a:r>
          </a:p>
          <a:p>
            <a:pPr lvl="3"/>
            <a:r>
              <a:rPr lang="en-US" noProof="0"/>
              <a:t>Četrta raven</a:t>
            </a:r>
          </a:p>
          <a:p>
            <a:pPr lvl="4"/>
            <a:r>
              <a:rPr lang="en-US" noProof="0"/>
              <a:t>Peta raven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D07D3B3-7352-4E89-B94F-556E21620E8F}" type="slidenum">
              <a:rPr lang="en-US" altLang="sl-SI"/>
              <a:pPr>
                <a:defRPr/>
              </a:pPr>
              <a:t>‹#›</a:t>
            </a:fld>
            <a:endParaRPr lang="en-US" altLang="sl-S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C23371EB-307E-467E-B1CF-69F55E73EE1F}" type="datetimeFigureOut">
              <a:rPr lang="sl-SI" smtClean="0"/>
              <a:pPr>
                <a:defRPr/>
              </a:pPr>
              <a:t>8. 11. 2024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F553340A-F4D9-4500-A8F1-69D2EDB44BB2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13A67A3-BC59-2594-3B76-DB114083A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1295400" y="3706884"/>
            <a:ext cx="958691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="1">
                <a:solidFill>
                  <a:schemeClr val="bg1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32C4EB0-3CFF-FDBB-C845-A3F0E39CBE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5400" y="4760913"/>
            <a:ext cx="5970588" cy="730250"/>
          </a:xfrm>
        </p:spPr>
        <p:txBody>
          <a:bodyPr/>
          <a:lstStyle>
            <a:lvl1pPr marL="0" indent="0">
              <a:buNone/>
              <a:defRPr sz="2600">
                <a:solidFill>
                  <a:srgbClr val="529DBA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42320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vsebina 2  sve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586037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2A677783-EBFF-4F03-B4E3-3B6DE25DE5D6}" type="datetimeFigureOut">
              <a:rPr lang="sl-SI" smtClean="0"/>
              <a:pPr>
                <a:defRPr/>
              </a:pPr>
              <a:t>8. 11. 2024</a:t>
            </a:fld>
            <a:endParaRPr lang="sl-SI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51C04BBD-E810-4A7C-A53D-F4616AAC7490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BB37685-9AD5-A40B-2447-A2B1D5B96A1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295400" y="2115344"/>
            <a:ext cx="96012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1pPr>
            <a:lvl2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2pPr>
            <a:lvl3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3pPr>
            <a:lvl4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4pPr>
            <a:lvl5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B00DD80B-4090-03DD-0445-E398A00029E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98362"/>
            <a:ext cx="5818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1B495A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81879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n vsebina 2 stolpca  sve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7F68D42E-65A3-4F68-844F-D65572D540C9}" type="datetimeFigureOut">
              <a:rPr lang="sl-SI" smtClean="0"/>
              <a:pPr>
                <a:defRPr/>
              </a:pPr>
              <a:t>8. 11. 2024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AEF105C9-778C-499D-AACC-3063F646553B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66C08C3-31DC-C929-922E-37AC2A9EA0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98362"/>
            <a:ext cx="5818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1B495A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 matrice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758E9-2039-8EC9-0EB0-D75E977089B7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auto">
          <a:xfrm>
            <a:off x="1290918" y="2115344"/>
            <a:ext cx="464534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rgbClr val="3E7C94"/>
                </a:solidFill>
                <a:latin typeface="Republika" panose="02000506040000020004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rgbClr val="3E7C94"/>
                </a:solidFill>
                <a:latin typeface="Republika" panose="02000506040000020004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rgbClr val="3E7C94"/>
                </a:solidFill>
                <a:latin typeface="Republika" panose="02000506040000020004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rgbClr val="3E7C94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DCB06A9-9452-FB63-99D4-43749623643C}"/>
              </a:ext>
            </a:extLst>
          </p:cNvPr>
          <p:cNvSpPr>
            <a:spLocks noGrp="1"/>
          </p:cNvSpPr>
          <p:nvPr>
            <p:ph idx="19" hasCustomPrompt="1"/>
          </p:nvPr>
        </p:nvSpPr>
        <p:spPr bwMode="auto">
          <a:xfrm>
            <a:off x="6254105" y="2115344"/>
            <a:ext cx="464534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rgbClr val="3E7C94"/>
                </a:solidFill>
                <a:latin typeface="Republika" panose="02000506040000020004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rgbClr val="3E7C94"/>
                </a:solidFill>
                <a:latin typeface="Republika" panose="02000506040000020004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rgbClr val="3E7C94"/>
                </a:solidFill>
                <a:latin typeface="Republika" panose="02000506040000020004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rgbClr val="3E7C94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45721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vsebina in foto  sve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7F68D42E-65A3-4F68-844F-D65572D540C9}" type="datetimeFigureOut">
              <a:rPr lang="sl-SI" smtClean="0"/>
              <a:pPr>
                <a:defRPr/>
              </a:pPr>
              <a:t>8. 11. 2024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AEF105C9-778C-499D-AACC-3063F646553B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66C08C3-31DC-C929-922E-37AC2A9EA0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98362"/>
            <a:ext cx="5818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1B495A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 matrice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758E9-2039-8EC9-0EB0-D75E977089B7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auto">
          <a:xfrm>
            <a:off x="1290918" y="2115344"/>
            <a:ext cx="464534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rgbClr val="3E7C94"/>
                </a:solidFill>
                <a:latin typeface="Republika" panose="02000506040000020004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rgbClr val="3E7C94"/>
                </a:solidFill>
                <a:latin typeface="Republika" panose="02000506040000020004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rgbClr val="3E7C94"/>
                </a:solidFill>
                <a:latin typeface="Republika" panose="02000506040000020004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rgbClr val="3E7C94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534D4-F2F5-5C0E-6865-2C7A41A7514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37288" y="2116138"/>
            <a:ext cx="4645025" cy="2625725"/>
          </a:xfrm>
        </p:spPr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65461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7762F-4A55-4283-81AE-7BA0D578D9B0}" type="datetimeFigureOut">
              <a:rPr lang="en-US"/>
              <a:pPr>
                <a:defRPr/>
              </a:pPr>
              <a:t>11/8/2024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1776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FA213-8D6B-49C7-9F9F-F88249C62B6A}" type="slidenum">
              <a:rPr lang="en-US" altLang="sl-SI"/>
              <a:pPr>
                <a:defRPr/>
              </a:pPr>
              <a:t>‹#›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961234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510A2-ABBB-4EBD-8406-3C68B0965F89}" type="datetimeFigureOut">
              <a:rPr lang="en-US" smtClean="0"/>
              <a:pPr>
                <a:defRPr/>
              </a:pPr>
              <a:t>11/8/2024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1776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6543A-A284-4F7D-8600-9D591413C96D}" type="slidenum">
              <a:rPr lang="en-US" altLang="sl-SI" smtClean="0"/>
              <a:pPr>
                <a:defRPr/>
              </a:pPr>
              <a:t>‹#›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3717487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510A2-ABBB-4EBD-8406-3C68B0965F89}" type="datetimeFigureOut">
              <a:rPr lang="en-US"/>
              <a:pPr>
                <a:defRPr/>
              </a:pPr>
              <a:t>11/8/2024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1776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6543A-A284-4F7D-8600-9D591413C96D}" type="slidenum">
              <a:rPr lang="en-US" altLang="sl-SI"/>
              <a:pPr>
                <a:defRPr/>
              </a:pPr>
              <a:t>‹#›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1406240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7762F-4A55-4283-81AE-7BA0D578D9B0}" type="datetimeFigureOut">
              <a:rPr lang="en-US"/>
              <a:pPr>
                <a:defRPr/>
              </a:pPr>
              <a:t>11/8/2024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1776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FA213-8D6B-49C7-9F9F-F88249C62B6A}" type="slidenum">
              <a:rPr lang="en-US" altLang="sl-SI"/>
              <a:pPr>
                <a:defRPr/>
              </a:pPr>
              <a:t>‹#›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1906450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3259138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</a:t>
            </a: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GOSPODARSKI RAVZOJ IN TEHNOLOGIJO</a:t>
            </a:r>
          </a:p>
        </p:txBody>
      </p:sp>
      <p:pic>
        <p:nvPicPr>
          <p:cNvPr id="4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586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2949F-2C33-46B7-8ABF-A872A285039C}" type="datetimeFigureOut">
              <a:rPr lang="sl-SI"/>
              <a:pPr>
                <a:defRPr/>
              </a:pPr>
              <a:t>8. 11. 2024</a:t>
            </a:fld>
            <a:endParaRPr lang="sl-SI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DDDA6-8A74-46A0-9552-2678C2889079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44788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000" y="1440001"/>
            <a:ext cx="7152599" cy="677108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000" y="2880000"/>
            <a:ext cx="951920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B5FA3-AEC1-4E15-9BB5-815B91117E93}" type="datetimeFigureOut">
              <a:rPr lang="sl-SI"/>
              <a:pPr>
                <a:defRPr/>
              </a:pPr>
              <a:t>8. 11. 2024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2F4D5-14AB-437F-8D30-B95A15F563A2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315473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295234" y="3240088"/>
            <a:ext cx="9601367" cy="262731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D5B42-A54A-4EF1-A7D7-9CBC507C7992}" type="datetimeFigureOut">
              <a:rPr lang="sl-SI"/>
              <a:pPr>
                <a:defRPr/>
              </a:pPr>
              <a:t>8. 11. 2024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9AD80-7304-4B49-A46A-B30E4E556610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334435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vsebin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C23371EB-307E-467E-B1CF-69F55E73EE1F}" type="datetimeFigureOut">
              <a:rPr lang="sl-SI" smtClean="0"/>
              <a:pPr>
                <a:defRPr/>
              </a:pPr>
              <a:t>8. 11. 2024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3340A-F4D9-4500-A8F1-69D2EDB44BB2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13A67A3-BC59-2594-3B76-DB114083A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1295400" y="803629"/>
            <a:ext cx="6731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="1">
                <a:solidFill>
                  <a:schemeClr val="bg1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Tukaj naslov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687ECC4-0343-00C5-73CA-8F1B927BD9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2543" y="2071418"/>
            <a:ext cx="9586913" cy="116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724022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000" y="3240000"/>
            <a:ext cx="9600000" cy="2628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B3304-62F5-49C1-9B7B-8935F16B4272}" type="datetimeFigureOut">
              <a:rPr lang="sl-SI"/>
              <a:pPr>
                <a:defRPr/>
              </a:pPr>
              <a:t>8. 11. 2024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3ABC4-AED0-4755-96AD-E46FDC237416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1888595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1606550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295401" y="3240088"/>
            <a:ext cx="4417484" cy="262731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464300" y="3240088"/>
            <a:ext cx="4416000" cy="262731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1344613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23E1F-232C-4049-941A-10AC81C11BB6}" type="datetimeFigureOut">
              <a:rPr lang="sl-SI"/>
              <a:pPr>
                <a:defRPr/>
              </a:pPr>
              <a:t>8. 11. 2024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57E7F-95C6-4666-AAB5-5749508529A5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709867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1606550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6000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4799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16C6F-14B7-4688-9265-CC3B93DA0630}" type="datetimeFigureOut">
              <a:rPr lang="sl-SI"/>
              <a:pPr>
                <a:defRPr/>
              </a:pPr>
              <a:t>8. 11. 2024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4092B-0024-478E-9456-231BFC3C069C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990947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1606550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4799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295401" y="3240088"/>
            <a:ext cx="4417484" cy="262731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>
          <a:xfrm>
            <a:off x="1344613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EB6D0-45A8-4F55-AD0B-82F9141282AF}" type="datetimeFigureOut">
              <a:rPr lang="sl-SI"/>
              <a:pPr>
                <a:defRPr/>
              </a:pPr>
              <a:t>8. 11. 2024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DC1CA-57F5-44EB-A0F5-54AC7403C5CD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887497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A984F-232A-4E87-BA61-9D877A9C64AE}" type="datetimeFigureOut">
              <a:rPr lang="sl-SI"/>
              <a:pPr>
                <a:defRPr/>
              </a:pPr>
              <a:t>8. 11. 2024</a:t>
            </a:fld>
            <a:endParaRPr lang="sl-SI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C76E2-5855-4BCE-9860-0FC5CC0F7DD3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057287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510A2-ABBB-4EBD-8406-3C68B0965F89}" type="datetimeFigureOut">
              <a:rPr lang="en-US" smtClean="0"/>
              <a:pPr>
                <a:defRPr/>
              </a:pPr>
              <a:t>11/8/2024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1776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6543A-A284-4F7D-8600-9D591413C96D}" type="slidenum">
              <a:rPr lang="en-US" altLang="sl-SI" smtClean="0"/>
              <a:pPr>
                <a:defRPr/>
              </a:pPr>
              <a:t>‹#›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13143867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7762F-4A55-4283-81AE-7BA0D578D9B0}" type="datetimeFigureOut">
              <a:rPr lang="en-US"/>
              <a:pPr>
                <a:defRPr/>
              </a:pPr>
              <a:t>11/8/2024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1776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FA213-8D6B-49C7-9F9F-F88249C62B6A}" type="slidenum">
              <a:rPr lang="en-US" altLang="sl-SI"/>
              <a:pPr>
                <a:defRPr/>
              </a:pPr>
              <a:t>‹#›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681604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3259138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</a:t>
            </a: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GOSPODARSKI RAVZOJ IN TEHNOLOGIJO</a:t>
            </a:r>
          </a:p>
        </p:txBody>
      </p:sp>
      <p:pic>
        <p:nvPicPr>
          <p:cNvPr id="4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586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2949F-2C33-46B7-8ABF-A872A285039C}" type="datetimeFigureOut">
              <a:rPr lang="sl-SI"/>
              <a:pPr>
                <a:defRPr/>
              </a:pPr>
              <a:t>8. 11. 2024</a:t>
            </a:fld>
            <a:endParaRPr lang="sl-SI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DDDA6-8A74-46A0-9552-2678C2889079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3430728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000" y="1440001"/>
            <a:ext cx="7152599" cy="677108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000" y="2880000"/>
            <a:ext cx="951920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B5FA3-AEC1-4E15-9BB5-815B91117E93}" type="datetimeFigureOut">
              <a:rPr lang="sl-SI"/>
              <a:pPr>
                <a:defRPr/>
              </a:pPr>
              <a:t>8. 11. 2024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2F4D5-14AB-437F-8D30-B95A15F563A2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4449709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295234" y="3240088"/>
            <a:ext cx="9601367" cy="262731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D5B42-A54A-4EF1-A7D7-9CBC507C7992}" type="datetimeFigureOut">
              <a:rPr lang="sl-SI"/>
              <a:pPr>
                <a:defRPr/>
              </a:pPr>
              <a:t>8. 11. 2024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9AD80-7304-4B49-A46A-B30E4E556610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53628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vsebin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586037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2A677783-EBFF-4F03-B4E3-3B6DE25DE5D6}" type="datetimeFigureOut">
              <a:rPr lang="sl-SI" smtClean="0"/>
              <a:pPr>
                <a:defRPr/>
              </a:pPr>
              <a:t>8. 11. 2024</a:t>
            </a:fld>
            <a:endParaRPr lang="sl-SI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51C04BBD-E810-4A7C-A53D-F4616AAC7490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B00DD80B-4090-03DD-0445-E398A00029E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98362"/>
            <a:ext cx="5818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chemeClr val="bg1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 matrice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6D24D35-E938-A72B-CBFB-1EDE6D6175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2543" y="2071418"/>
            <a:ext cx="9586913" cy="116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9804031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000" y="3240000"/>
            <a:ext cx="9600000" cy="2628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B3304-62F5-49C1-9B7B-8935F16B4272}" type="datetimeFigureOut">
              <a:rPr lang="sl-SI"/>
              <a:pPr>
                <a:defRPr/>
              </a:pPr>
              <a:t>8. 11. 2024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3ABC4-AED0-4755-96AD-E46FDC237416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14198989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1606550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295401" y="3240088"/>
            <a:ext cx="4417484" cy="262731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464300" y="3240088"/>
            <a:ext cx="4416000" cy="262731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1344613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23E1F-232C-4049-941A-10AC81C11BB6}" type="datetimeFigureOut">
              <a:rPr lang="sl-SI"/>
              <a:pPr>
                <a:defRPr/>
              </a:pPr>
              <a:t>8. 11. 2024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57E7F-95C6-4666-AAB5-5749508529A5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19415521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1606550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6000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4799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16C6F-14B7-4688-9265-CC3B93DA0630}" type="datetimeFigureOut">
              <a:rPr lang="sl-SI"/>
              <a:pPr>
                <a:defRPr/>
              </a:pPr>
              <a:t>8. 11. 2024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4092B-0024-478E-9456-231BFC3C069C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456220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1606550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4799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295401" y="3240088"/>
            <a:ext cx="4417484" cy="262731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>
          <a:xfrm>
            <a:off x="1344613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EB6D0-45A8-4F55-AD0B-82F9141282AF}" type="datetimeFigureOut">
              <a:rPr lang="sl-SI"/>
              <a:pPr>
                <a:defRPr/>
              </a:pPr>
              <a:t>8. 11. 2024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DC1CA-57F5-44EB-A0F5-54AC7403C5CD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1081586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A984F-232A-4E87-BA61-9D877A9C64AE}" type="datetimeFigureOut">
              <a:rPr lang="sl-SI"/>
              <a:pPr>
                <a:defRPr/>
              </a:pPr>
              <a:t>8. 11. 2024</a:t>
            </a:fld>
            <a:endParaRPr lang="sl-SI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C76E2-5855-4BCE-9860-0FC5CC0F7DD3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13696726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510A2-ABBB-4EBD-8406-3C68B0965F89}" type="datetimeFigureOut">
              <a:rPr lang="en-US" smtClean="0"/>
              <a:pPr>
                <a:defRPr/>
              </a:pPr>
              <a:t>11/8/2024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1776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6543A-A284-4F7D-8600-9D591413C96D}" type="slidenum">
              <a:rPr lang="en-US" altLang="sl-SI" smtClean="0"/>
              <a:pPr>
                <a:defRPr/>
              </a:pPr>
              <a:t>‹#›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13752932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7762F-4A55-4283-81AE-7BA0D578D9B0}" type="datetimeFigureOut">
              <a:rPr lang="en-US"/>
              <a:pPr>
                <a:defRPr/>
              </a:pPr>
              <a:t>11/8/2024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1776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FA213-8D6B-49C7-9F9F-F88249C62B6A}" type="slidenum">
              <a:rPr lang="en-US" altLang="sl-SI"/>
              <a:pPr>
                <a:defRPr/>
              </a:pPr>
              <a:t>‹#›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20826849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000" y="1440001"/>
            <a:ext cx="7152599" cy="67710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000" y="2880000"/>
            <a:ext cx="951920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F3A937-435D-4A47-B614-545EFC335A7C}" type="datetimeFigureOut">
              <a:rPr lang="sl-SI" altLang="sl-SI"/>
              <a:pPr/>
              <a:t>8. 11. 2024</a:t>
            </a:fld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75E19-65CE-49A8-86F8-26E4B96E5B2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666246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295234" y="3240088"/>
            <a:ext cx="9601367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44EB80F-6E89-43E0-A247-EEEB7BB0563E}" type="datetimeFigureOut">
              <a:rPr lang="sl-SI" altLang="sl-SI"/>
              <a:pPr/>
              <a:t>8. 11. 2024</a:t>
            </a:fld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C8CAA79-8FC4-47AC-B27A-F805E07B3A7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842462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000" y="3240000"/>
            <a:ext cx="9600000" cy="262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96AAF1-D33E-4BB6-B4AA-B805B7835F22}" type="datetimeFigureOut">
              <a:rPr lang="sl-SI" altLang="sl-SI"/>
              <a:pPr/>
              <a:t>8. 11. 2024</a:t>
            </a:fld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DD884-AC54-4037-896C-0E365B4DD71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62739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n vsebina 2 stolpc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66C08C3-31DC-C929-922E-37AC2A9EA0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98362"/>
            <a:ext cx="5818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chemeClr val="bg1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 matrice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758E9-2039-8EC9-0EB0-D75E977089B7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auto">
          <a:xfrm>
            <a:off x="1290918" y="2115344"/>
            <a:ext cx="464534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chemeClr val="bg1"/>
                </a:solidFill>
                <a:latin typeface="Republika" panose="02000506040000020004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Republika" panose="02000506040000020004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epublika" panose="02000506040000020004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Republika" panose="02000506040000020004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DCB06A9-9452-FB63-99D4-43749623643C}"/>
              </a:ext>
            </a:extLst>
          </p:cNvPr>
          <p:cNvSpPr>
            <a:spLocks noGrp="1"/>
          </p:cNvSpPr>
          <p:nvPr>
            <p:ph idx="19" hasCustomPrompt="1"/>
          </p:nvPr>
        </p:nvSpPr>
        <p:spPr bwMode="auto">
          <a:xfrm>
            <a:off x="6254105" y="2115344"/>
            <a:ext cx="464534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chemeClr val="bg1"/>
                </a:solidFill>
                <a:latin typeface="Republika" panose="02000506040000020004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Republika" panose="02000506040000020004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epublika" panose="02000506040000020004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Republika" panose="02000506040000020004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2FEF71E3-F780-0077-38C1-C8D2632A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586037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2A677783-EBFF-4F03-B4E3-3B6DE25DE5D6}" type="datetimeFigureOut">
              <a:rPr lang="sl-SI" smtClean="0"/>
              <a:pPr>
                <a:defRPr/>
              </a:pPr>
              <a:t>8. 11. 2024</a:t>
            </a:fld>
            <a:endParaRPr lang="sl-SI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9083F562-3EA5-3B82-62E6-B1A51302A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C3DD0387-B665-F429-CAD3-0940597E6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144713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51C04BBD-E810-4A7C-A53D-F4616AAC7490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1943453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F7C4DC-E58B-4739-A934-E03AD102BA67}" type="datetimeFigureOut">
              <a:rPr lang="sl-SI" altLang="sl-SI"/>
              <a:pPr/>
              <a:t>8. 11. 2024</a:t>
            </a:fld>
            <a:endParaRPr lang="sl-SI" alt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272B6-932C-4859-9B81-B1A1381C7B7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5871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vsebina in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66C08C3-31DC-C929-922E-37AC2A9EA0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98362"/>
            <a:ext cx="5818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chemeClr val="bg1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 matrice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758E9-2039-8EC9-0EB0-D75E977089B7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auto">
          <a:xfrm>
            <a:off x="1290918" y="2115344"/>
            <a:ext cx="464534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chemeClr val="bg1"/>
                </a:solidFill>
                <a:latin typeface="Republika" panose="02000506040000020004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Republika" panose="02000506040000020004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epublika" panose="02000506040000020004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Republika" panose="02000506040000020004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534D4-F2F5-5C0E-6865-2C7A41A7514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37288" y="2116138"/>
            <a:ext cx="4645025" cy="2625725"/>
          </a:xfrm>
        </p:spPr>
        <p:txBody>
          <a:bodyPr/>
          <a:lstStyle/>
          <a:p>
            <a:endParaRPr lang="en-SI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8CFAD6A8-D3F4-5B81-D354-9152E49A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586037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2A677783-EBFF-4F03-B4E3-3B6DE25DE5D6}" type="datetimeFigureOut">
              <a:rPr lang="sl-SI" smtClean="0"/>
              <a:pPr>
                <a:defRPr/>
              </a:pPr>
              <a:t>8. 11. 2024</a:t>
            </a:fld>
            <a:endParaRPr lang="sl-SI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1A456AF-248F-C274-4BAF-6C2F8C58C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1826608A-0533-EFB6-078D-4B9E5BC5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144713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51C04BBD-E810-4A7C-A53D-F4616AAC7490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6283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">
            <a:extLst>
              <a:ext uri="{FF2B5EF4-FFF2-40B4-BE49-F238E27FC236}">
                <a16:creationId xmlns:a16="http://schemas.microsoft.com/office/drawing/2014/main" id="{5F8A493D-1C0F-B524-9E4B-1AD56184C59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1"/>
            <a:ext cx="12191999" cy="6858000"/>
          </a:xfrm>
        </p:spPr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0B5112E-E03D-A23D-032C-232227C0D6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6831" y="798362"/>
            <a:ext cx="3169622" cy="89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7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BD99519-4BC9-FBF8-6E5B-F27E60EC43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SI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0B5112E-E03D-A23D-032C-232227C0D6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6831" y="798362"/>
            <a:ext cx="3169622" cy="89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3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 sve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C23371EB-307E-467E-B1CF-69F55E73EE1F}" type="datetimeFigureOut">
              <a:rPr lang="sl-SI" smtClean="0"/>
              <a:pPr>
                <a:defRPr/>
              </a:pPr>
              <a:t>8. 11. 2024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F553340A-F4D9-4500-A8F1-69D2EDB44BB2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13A67A3-BC59-2594-3B76-DB114083A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1295400" y="3706884"/>
            <a:ext cx="958691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="1">
                <a:solidFill>
                  <a:srgbClr val="1B495A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BA1DF75-D860-02EF-AD24-09FF5B84877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1295400" y="4849067"/>
            <a:ext cx="9586913" cy="91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rgbClr val="3E7C94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podnaslova</a:t>
            </a:r>
          </a:p>
        </p:txBody>
      </p:sp>
    </p:spTree>
    <p:extLst>
      <p:ext uri="{BB962C8B-B14F-4D97-AF65-F5344CB8AC3E}">
        <p14:creationId xmlns:p14="http://schemas.microsoft.com/office/powerpoint/2010/main" val="137245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vsebina 1  sve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C23371EB-307E-467E-B1CF-69F55E73EE1F}" type="datetimeFigureOut">
              <a:rPr lang="sl-SI" smtClean="0"/>
              <a:pPr>
                <a:defRPr/>
              </a:pPr>
              <a:t>8. 11. 2024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F553340A-F4D9-4500-A8F1-69D2EDB44BB2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13A67A3-BC59-2594-3B76-DB114083A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1295400" y="803629"/>
            <a:ext cx="508325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="1">
                <a:solidFill>
                  <a:srgbClr val="1B495A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BA1DF75-D860-02EF-AD24-09FF5B84877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1295400" y="2071418"/>
            <a:ext cx="96012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rgbClr val="3E7C94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besedila</a:t>
            </a:r>
          </a:p>
        </p:txBody>
      </p:sp>
    </p:spTree>
    <p:extLst>
      <p:ext uri="{BB962C8B-B14F-4D97-AF65-F5344CB8AC3E}">
        <p14:creationId xmlns:p14="http://schemas.microsoft.com/office/powerpoint/2010/main" val="330038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8.wm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8.wmf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.wmf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547813"/>
            <a:ext cx="686322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l-SI" altLang="sl-SI" dirty="0"/>
              <a:t>Uredite slog naslova matrice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3240088"/>
            <a:ext cx="96012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6356350"/>
            <a:ext cx="2109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B62AEC26-B469-46A5-8F2C-98F88AF920CC}" type="datetimeFigureOut">
              <a:rPr lang="sl-SI" smtClean="0"/>
              <a:pPr>
                <a:defRPr/>
              </a:pPr>
              <a:t>8. 11. 2024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144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ABABA"/>
                </a:solidFill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7B8A951B-3CD6-4C75-B09C-2BF17E0B4D35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309" r:id="rId2"/>
    <p:sldLayoutId id="2147484278" r:id="rId3"/>
    <p:sldLayoutId id="2147484274" r:id="rId4"/>
    <p:sldLayoutId id="2147484312" r:id="rId5"/>
    <p:sldLayoutId id="2147484313" r:id="rId6"/>
    <p:sldLayoutId id="2147484319" r:id="rId7"/>
    <p:sldLayoutId id="2147484314" r:id="rId8"/>
    <p:sldLayoutId id="2147484315" r:id="rId9"/>
    <p:sldLayoutId id="2147484316" r:id="rId10"/>
    <p:sldLayoutId id="2147484317" r:id="rId11"/>
    <p:sldLayoutId id="2147484318" r:id="rId12"/>
    <p:sldLayoutId id="2147484304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epublika" panose="02000506040000020004" pitchFamily="2" charset="77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Republika" panose="02000506040000020004" pitchFamily="2" charset="77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Republika" panose="02000506040000020004" pitchFamily="2" charset="77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epublika" panose="02000506040000020004" pitchFamily="2" charset="77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Republika" panose="02000506040000020004" pitchFamily="2" charset="77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Republika" panose="02000506040000020004" pitchFamily="2" charset="77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Box 7"/>
          <p:cNvSpPr txBox="1">
            <a:spLocks noChangeArrowheads="1"/>
          </p:cNvSpPr>
          <p:nvPr/>
        </p:nvSpPr>
        <p:spPr bwMode="auto">
          <a:xfrm>
            <a:off x="1282700" y="715963"/>
            <a:ext cx="4325938" cy="2047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</a:t>
            </a: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GOSPODARSKI RAZVOJ IN TEHNOLOGIJO</a:t>
            </a:r>
            <a:endParaRPr lang="en-US" altLang="sl-SI" sz="700" b="1" dirty="0">
              <a:solidFill>
                <a:schemeClr val="tx2"/>
              </a:solidFill>
              <a:latin typeface="Republika" panose="02000506040000020004" pitchFamily="2" charset="-18"/>
              <a:ea typeface="Republika" panose="02000506040000020004" pitchFamily="2" charset="-18"/>
              <a:cs typeface="Republika" panose="02000506040000020004" pitchFamily="2" charset="-18"/>
            </a:endParaRPr>
          </a:p>
        </p:txBody>
      </p:sp>
      <p:pic>
        <p:nvPicPr>
          <p:cNvPr id="1028" name="Picture 8" descr="grb moder za 10 pt.wm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2F21EF-4092-440F-9A0F-0C34515F2B93}" type="datetimeFigureOut">
              <a:rPr lang="en-US" smtClean="0"/>
              <a:pPr>
                <a:defRPr/>
              </a:pPr>
              <a:t>11/8/2024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ABABA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9EEFDB3-CB51-4DD8-B0F0-1B85B83B1C85}" type="slidenum">
              <a:rPr lang="en-US" altLang="sl-SI" smtClean="0"/>
              <a:pPr>
                <a:defRPr/>
              </a:pPr>
              <a:t>‹#›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88697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77" r:id="rId2"/>
    <p:sldLayoutId id="2147484302" r:id="rId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547813"/>
            <a:ext cx="715327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3240088"/>
            <a:ext cx="96012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6356350"/>
            <a:ext cx="2109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CBA763-D5CD-465C-B0B5-A321F35C6CEC}" type="datetimeFigureOut">
              <a:rPr lang="sl-SI"/>
              <a:pPr>
                <a:defRPr/>
              </a:pPr>
              <a:t>8. 11. 2024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144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ABABA"/>
                </a:solidFill>
              </a:defRPr>
            </a:lvl1pPr>
          </a:lstStyle>
          <a:p>
            <a:pPr>
              <a:defRPr/>
            </a:pPr>
            <a:fld id="{F8DEEE75-AC03-4778-AEF8-861B92F7076D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3960813" cy="2127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MINISTRSTVO ZA </a:t>
            </a: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GOSPODARSKI RAZVOJ IN TEHNOLOGIJO</a:t>
            </a:r>
            <a:endParaRPr lang="en-US" altLang="sl-SI" sz="700" b="1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pic>
        <p:nvPicPr>
          <p:cNvPr id="2056" name="Picture 9" descr="grb moder za 10 pt.wm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3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305" r:id="rId9"/>
    <p:sldLayoutId id="2147484306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547813"/>
            <a:ext cx="715327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3240088"/>
            <a:ext cx="96012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6356350"/>
            <a:ext cx="2109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CBA763-D5CD-465C-B0B5-A321F35C6CEC}" type="datetimeFigureOut">
              <a:rPr lang="sl-SI"/>
              <a:pPr>
                <a:defRPr/>
              </a:pPr>
              <a:t>8. 11. 2024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144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ABABA"/>
                </a:solidFill>
              </a:defRPr>
            </a:lvl1pPr>
          </a:lstStyle>
          <a:p>
            <a:pPr>
              <a:defRPr/>
            </a:pPr>
            <a:fld id="{F8DEEE75-AC03-4778-AEF8-861B92F7076D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3960813" cy="2127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MINISTRSTVO ZA </a:t>
            </a: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GOSPODARSKI RAZVOJ IN TEHNOLOGIJO</a:t>
            </a:r>
            <a:endParaRPr lang="en-US" altLang="sl-SI" sz="700" b="1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pic>
        <p:nvPicPr>
          <p:cNvPr id="2056" name="Picture 9" descr="grb moder za 10 pt.wm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3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7" r:id="rId9"/>
    <p:sldLayoutId id="2147484308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547813"/>
            <a:ext cx="715259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sl-SI"/>
              <a:t>Click to edit Master title style</a:t>
            </a:r>
            <a:endParaRPr lang="sl-SI" altLang="sl-SI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3240088"/>
            <a:ext cx="96012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6356351"/>
            <a:ext cx="211031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BABABA"/>
                </a:solidFill>
              </a:defRPr>
            </a:lvl1pPr>
          </a:lstStyle>
          <a:p>
            <a:fld id="{D1DE0073-25B2-4BF0-9A28-304ECE5B3561}" type="datetimeFigureOut">
              <a:rPr lang="sl-SI" altLang="sl-SI"/>
              <a:pPr/>
              <a:t>8. 11. 2024</a:t>
            </a:fld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ABABA"/>
                </a:solidFill>
              </a:defRPr>
            </a:lvl1pPr>
          </a:lstStyle>
          <a:p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14418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ABABA"/>
                </a:solidFill>
              </a:defRPr>
            </a:lvl1pPr>
          </a:lstStyle>
          <a:p>
            <a:fld id="{74B15ECE-FB19-44DF-BF15-8B2BFD01ECB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9" name="TextBox 8"/>
          <p:cNvSpPr txBox="1"/>
          <p:nvPr/>
        </p:nvSpPr>
        <p:spPr>
          <a:xfrm>
            <a:off x="1282700" y="708025"/>
            <a:ext cx="3854451" cy="3190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838"/>
              </a:lnSpc>
            </a:pPr>
            <a:r>
              <a:rPr lang="en-US" altLang="sl-SI" sz="700">
                <a:solidFill>
                  <a:schemeClr val="tx2"/>
                </a:solidFill>
                <a:latin typeface="Republika" charset="-18"/>
              </a:rPr>
              <a:t>REPUBLIKA SLOVENIJA</a:t>
            </a:r>
          </a:p>
          <a:p>
            <a:pPr>
              <a:lnSpc>
                <a:spcPts val="838"/>
              </a:lnSpc>
            </a:pPr>
            <a:r>
              <a:rPr lang="en-US" altLang="sl-SI" sz="700" b="1">
                <a:solidFill>
                  <a:schemeClr val="tx2"/>
                </a:solidFill>
                <a:latin typeface="Republika" charset="-18"/>
              </a:rPr>
              <a:t>MINISTRSTVO ZA </a:t>
            </a:r>
            <a:r>
              <a:rPr lang="sl-SI" altLang="sl-SI" sz="700" b="1">
                <a:solidFill>
                  <a:schemeClr val="tx2"/>
                </a:solidFill>
                <a:latin typeface="Republika" charset="-18"/>
              </a:rPr>
              <a:t>GOSPODARSKI RAZVOJ IN TEHNOLOGIJO</a:t>
            </a:r>
          </a:p>
          <a:p>
            <a:pPr>
              <a:lnSpc>
                <a:spcPts val="838"/>
              </a:lnSpc>
            </a:pPr>
            <a:r>
              <a:rPr lang="sl-SI" altLang="sl-SI" sz="700" b="1">
                <a:solidFill>
                  <a:schemeClr val="tx2"/>
                </a:solidFill>
                <a:latin typeface="Republika" charset="-18"/>
              </a:rPr>
              <a:t>URAD RS ZA MEROSLOVJE</a:t>
            </a:r>
            <a:endParaRPr lang="en-US" altLang="sl-SI" sz="700" b="1">
              <a:solidFill>
                <a:schemeClr val="tx2"/>
              </a:solidFill>
              <a:latin typeface="Republika" charset="-18"/>
            </a:endParaRPr>
          </a:p>
        </p:txBody>
      </p:sp>
      <p:pic>
        <p:nvPicPr>
          <p:cNvPr id="2056" name="Picture 9" descr="grb moder za 10 pt.wm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018" y="712788"/>
            <a:ext cx="222249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4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#_bookmark9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#_bookmark9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>
            <a:extLst>
              <a:ext uri="{FF2B5EF4-FFF2-40B4-BE49-F238E27FC236}">
                <a16:creationId xmlns:a16="http://schemas.microsoft.com/office/drawing/2014/main" id="{21CA1AC0-B6DB-5674-C159-8B570EEC2FDC}"/>
              </a:ext>
            </a:extLst>
          </p:cNvPr>
          <p:cNvSpPr txBox="1">
            <a:spLocks/>
          </p:cNvSpPr>
          <p:nvPr/>
        </p:nvSpPr>
        <p:spPr bwMode="auto">
          <a:xfrm>
            <a:off x="1295400" y="4816872"/>
            <a:ext cx="46826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600" b="0" i="0" u="none" strike="noStrike" kern="1200" cap="none" spc="0" normalizeH="0" baseline="0" noProof="0" dirty="0">
                <a:ln>
                  <a:noFill/>
                </a:ln>
                <a:solidFill>
                  <a:srgbClr val="529DBA"/>
                </a:solidFill>
                <a:effectLst/>
                <a:uLnTx/>
                <a:uFillTx/>
                <a:latin typeface="Republika" panose="02000506040000020004" pitchFamily="2" charset="77"/>
                <a:ea typeface="+mj-ea"/>
                <a:cs typeface="Arial" pitchFamily="34" charset="0"/>
              </a:rPr>
              <a:t>podnaslov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6A99B8A-0D3A-A255-A667-4E42E74E6FE1}"/>
              </a:ext>
            </a:extLst>
          </p:cNvPr>
          <p:cNvSpPr txBox="1">
            <a:spLocks/>
          </p:cNvSpPr>
          <p:nvPr/>
        </p:nvSpPr>
        <p:spPr bwMode="auto">
          <a:xfrm>
            <a:off x="1295400" y="4139764"/>
            <a:ext cx="446731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I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publika" panose="02000506040000020004" pitchFamily="2" charset="77"/>
                <a:ea typeface="+mj-ea"/>
                <a:cs typeface="Arial" pitchFamily="34" charset="0"/>
              </a:rPr>
              <a:t>Naslovnica s sliko</a:t>
            </a:r>
          </a:p>
        </p:txBody>
      </p:sp>
      <p:sp>
        <p:nvSpPr>
          <p:cNvPr id="14" name="Naslov 1">
            <a:extLst>
              <a:ext uri="{FF2B5EF4-FFF2-40B4-BE49-F238E27FC236}">
                <a16:creationId xmlns:a16="http://schemas.microsoft.com/office/drawing/2014/main" id="{D2B11CAA-709A-FB39-42D4-9D3CB0DB2D6C}"/>
              </a:ext>
            </a:extLst>
          </p:cNvPr>
          <p:cNvSpPr txBox="1">
            <a:spLocks/>
          </p:cNvSpPr>
          <p:nvPr/>
        </p:nvSpPr>
        <p:spPr bwMode="auto">
          <a:xfrm>
            <a:off x="1295400" y="5753963"/>
            <a:ext cx="46826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529DBA"/>
                </a:solidFill>
                <a:effectLst/>
                <a:uLnTx/>
                <a:uFillTx/>
                <a:latin typeface="Republika" panose="02000506040000020004" pitchFamily="2" charset="77"/>
                <a:ea typeface="+mj-ea"/>
                <a:cs typeface="Arial" pitchFamily="34" charset="0"/>
              </a:rPr>
              <a:t>datum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A7819B7-E0CF-820B-DDA7-39169B486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152649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r="10520"/>
          <a:stretch/>
        </p:blipFill>
        <p:spPr>
          <a:xfrm>
            <a:off x="4748529" y="0"/>
            <a:ext cx="7443471" cy="6868413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147E7C16-CFCA-D17C-0C73-B4B3EC372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9">
            <a:extLst>
              <a:ext uri="{FF2B5EF4-FFF2-40B4-BE49-F238E27FC236}">
                <a16:creationId xmlns:a16="http://schemas.microsoft.com/office/drawing/2014/main" id="{AA7819B7-E0CF-820B-DDA7-39169B486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2152649"/>
          </a:xfrm>
          <a:prstGeom prst="rect">
            <a:avLst/>
          </a:prstGeom>
        </p:spPr>
      </p:pic>
      <p:sp>
        <p:nvSpPr>
          <p:cNvPr id="12" name="Naslov 1">
            <a:extLst>
              <a:ext uri="{FF2B5EF4-FFF2-40B4-BE49-F238E27FC236}">
                <a16:creationId xmlns:a16="http://schemas.microsoft.com/office/drawing/2014/main" id="{D2B11CAA-709A-FB39-42D4-9D3CB0DB2D6C}"/>
              </a:ext>
            </a:extLst>
          </p:cNvPr>
          <p:cNvSpPr txBox="1">
            <a:spLocks/>
          </p:cNvSpPr>
          <p:nvPr/>
        </p:nvSpPr>
        <p:spPr bwMode="auto">
          <a:xfrm>
            <a:off x="1424647" y="4650793"/>
            <a:ext cx="46826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529DBA"/>
                </a:solidFill>
                <a:effectLst/>
                <a:uLnTx/>
                <a:uFillTx/>
                <a:latin typeface="Republika" panose="02000506040000020004" pitchFamily="2" charset="77"/>
                <a:ea typeface="+mj-ea"/>
                <a:cs typeface="Arial" pitchFamily="34" charset="0"/>
              </a:rPr>
              <a:t>6. november 2024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6A99B8A-0D3A-A255-A667-4E42E74E6FE1}"/>
              </a:ext>
            </a:extLst>
          </p:cNvPr>
          <p:cNvSpPr txBox="1">
            <a:spLocks/>
          </p:cNvSpPr>
          <p:nvPr/>
        </p:nvSpPr>
        <p:spPr bwMode="auto">
          <a:xfrm>
            <a:off x="1373909" y="2292700"/>
            <a:ext cx="618182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publika" panose="02000506040000020004" pitchFamily="2" charset="77"/>
                <a:ea typeface="+mj-ea"/>
                <a:cs typeface="Arial" pitchFamily="34" charset="0"/>
              </a:rPr>
              <a:t>Letno strokovno srečanje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publika" panose="02000506040000020004" pitchFamily="2" charset="77"/>
                <a:ea typeface="+mj-ea"/>
                <a:cs typeface="Arial" pitchFamily="34" charset="0"/>
              </a:rPr>
              <a:t>imenovanih oseb</a:t>
            </a:r>
            <a:endParaRPr kumimoji="0" lang="en-SI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epublika" panose="02000506040000020004" pitchFamily="2" charset="77"/>
              <a:ea typeface="+mj-ea"/>
              <a:cs typeface="Arial" pitchFamily="34" charset="0"/>
            </a:endParaRPr>
          </a:p>
        </p:txBody>
      </p:sp>
      <p:sp>
        <p:nvSpPr>
          <p:cNvPr id="18" name="Naslov 1">
            <a:extLst>
              <a:ext uri="{FF2B5EF4-FFF2-40B4-BE49-F238E27FC236}">
                <a16:creationId xmlns:a16="http://schemas.microsoft.com/office/drawing/2014/main" id="{21CA1AC0-B6DB-5674-C159-8B570EEC2FDC}"/>
              </a:ext>
            </a:extLst>
          </p:cNvPr>
          <p:cNvSpPr txBox="1">
            <a:spLocks/>
          </p:cNvSpPr>
          <p:nvPr/>
        </p:nvSpPr>
        <p:spPr bwMode="auto">
          <a:xfrm>
            <a:off x="1424647" y="3924023"/>
            <a:ext cx="46826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600" b="1" i="0" u="none" strike="noStrike" kern="1200" cap="none" spc="0" normalizeH="0" baseline="0" noProof="0" dirty="0">
                <a:ln>
                  <a:noFill/>
                </a:ln>
                <a:solidFill>
                  <a:srgbClr val="529DBA"/>
                </a:solidFill>
                <a:effectLst/>
                <a:uLnTx/>
                <a:uFillTx/>
                <a:latin typeface="Republika" panose="02000506040000020004" pitchFamily="2" charset="77"/>
                <a:ea typeface="+mj-ea"/>
                <a:cs typeface="Arial" pitchFamily="34" charset="0"/>
              </a:rPr>
              <a:t>Kongresni center </a:t>
            </a:r>
            <a:r>
              <a:rPr kumimoji="0" lang="sl-SI" altLang="sl-SI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529DBA"/>
                </a:solidFill>
                <a:effectLst/>
                <a:uLnTx/>
                <a:uFillTx/>
                <a:latin typeface="Republika" panose="02000506040000020004" pitchFamily="2" charset="77"/>
                <a:ea typeface="+mj-ea"/>
                <a:cs typeface="Arial" pitchFamily="34" charset="0"/>
              </a:rPr>
              <a:t>Camino</a:t>
            </a:r>
            <a:r>
              <a:rPr kumimoji="0" lang="sl-SI" altLang="sl-SI" sz="2600" b="1" i="0" u="none" strike="noStrike" kern="1200" cap="none" spc="0" normalizeH="0" baseline="0" noProof="0" dirty="0">
                <a:ln>
                  <a:noFill/>
                </a:ln>
                <a:solidFill>
                  <a:srgbClr val="529DBA"/>
                </a:solidFill>
                <a:effectLst/>
                <a:uLnTx/>
                <a:uFillTx/>
                <a:latin typeface="Republika" panose="02000506040000020004" pitchFamily="2" charset="77"/>
                <a:ea typeface="+mj-ea"/>
                <a:cs typeface="Arial" pitchFamily="34" charset="0"/>
              </a:rPr>
              <a:t>, Žalec</a:t>
            </a:r>
          </a:p>
        </p:txBody>
      </p:sp>
    </p:spTree>
    <p:extLst>
      <p:ext uri="{BB962C8B-B14F-4D97-AF65-F5344CB8AC3E}">
        <p14:creationId xmlns:p14="http://schemas.microsoft.com/office/powerpoint/2010/main" val="3543647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91DBDD55-EF33-2280-644D-B44A94A5DD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8674" y="542018"/>
            <a:ext cx="8080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sl-SI" sz="3000" b="1" dirty="0">
                <a:solidFill>
                  <a:srgbClr val="1B495A"/>
                </a:solidFill>
              </a:rPr>
              <a:t>Odgovornosti spletnih prodajalcev</a:t>
            </a:r>
            <a:br>
              <a:rPr lang="sl-SI" sz="3000" b="1" dirty="0">
                <a:solidFill>
                  <a:srgbClr val="1B495A"/>
                </a:solidFill>
              </a:rPr>
            </a:br>
            <a:r>
              <a:rPr lang="sl-SI" sz="3000" b="1" dirty="0">
                <a:solidFill>
                  <a:srgbClr val="1B495A"/>
                </a:solidFill>
              </a:rPr>
              <a:t> in spletnih platform 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9073B030-3CCA-3035-FA91-C752D3BB6392}"/>
              </a:ext>
            </a:extLst>
          </p:cNvPr>
          <p:cNvSpPr txBox="1"/>
          <p:nvPr/>
        </p:nvSpPr>
        <p:spPr>
          <a:xfrm>
            <a:off x="278674" y="1785257"/>
            <a:ext cx="862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Tisti ki ponujajo merilne instrumente za regulirano področje jih večinoma štejemo za distributerje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B0DBE4EE-306F-3A0C-DFDC-3A33C48010B6}"/>
              </a:ext>
            </a:extLst>
          </p:cNvPr>
          <p:cNvSpPr txBox="1"/>
          <p:nvPr/>
        </p:nvSpPr>
        <p:spPr>
          <a:xfrm>
            <a:off x="278673" y="2692612"/>
            <a:ext cx="1122534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panose="020B0604020202020204" pitchFamily="34" charset="0"/>
                <a:ea typeface="EC Square Sans Pro Medium"/>
                <a:cs typeface="Arial" panose="020B0604020202020204" pitchFamily="34" charset="0"/>
              </a:rPr>
              <a:t>Odgovornosti </a:t>
            </a:r>
            <a:r>
              <a:rPr kumimoji="0" lang="sl-SI" sz="1800" b="0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EC Square Sans Pro Medium"/>
                <a:cs typeface="Arial" panose="020B0604020202020204" pitchFamily="34" charset="0"/>
              </a:rPr>
              <a:t>ponudnika </a:t>
            </a:r>
            <a:r>
              <a:rPr kumimoji="0" lang="sl-SI" sz="1800" b="0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EC Square Sans Pro Medium"/>
                <a:cs typeface="Arial" panose="020B0604020202020204" pitchFamily="34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spletnega mesta in storitve odpremnih skladišč</a:t>
            </a:r>
            <a:r>
              <a:rPr kumimoji="0" lang="sl-SI" sz="1800" b="0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EC Square Sans Pro Medium"/>
                <a:cs typeface="Arial" panose="020B0604020202020204" pitchFamily="34" charset="0"/>
              </a:rPr>
              <a:t> kot distributerjev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EC Square Sans Pro Medium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Vsak distributer, ki ponuja NAT na reguliranem področju mora preveriti: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 panose="020B0604020202020204" pitchFamily="34" charset="0"/>
              <a:ea typeface="EC Square Sans Pro Medium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panose="020B0604020202020204" pitchFamily="34" charset="0"/>
                <a:ea typeface="EC Square Sans Pro Medium"/>
                <a:cs typeface="Arial" panose="020B0604020202020204" pitchFamily="34" charset="0"/>
              </a:rPr>
              <a:t>ali je instrumentu priložena izjava o skladnosti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panose="020B0604020202020204" pitchFamily="34" charset="0"/>
                <a:ea typeface="EC Square Sans Pro Medium"/>
                <a:cs typeface="Arial" panose="020B0604020202020204" pitchFamily="34" charset="0"/>
              </a:rPr>
              <a:t>opremljen z oznakam skladnosti (CE, M, leto, št. priglašenega organa)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panose="020B0604020202020204" pitchFamily="34" charset="0"/>
                <a:ea typeface="EC Square Sans Pro Medium"/>
                <a:cs typeface="Arial" panose="020B0604020202020204" pitchFamily="34" charset="0"/>
              </a:rPr>
              <a:t>ima priložena navodila in druge informacije v jeziku, ki ga potrošnik razume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panose="020B0604020202020204" pitchFamily="34" charset="0"/>
                <a:ea typeface="EC Square Sans Pro Medium"/>
                <a:cs typeface="Arial" panose="020B0604020202020204" pitchFamily="34" charset="0"/>
              </a:rPr>
              <a:t>ima številko, tip, serijo ali drug identifikacijski znak,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panose="020B0604020202020204" pitchFamily="34" charset="0"/>
                <a:ea typeface="EC Square Sans Pro Medium"/>
                <a:cs typeface="Arial" panose="020B0604020202020204" pitchFamily="34" charset="0"/>
              </a:rPr>
              <a:t>tehnično dokumentacijo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220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 panose="020B0604020202020204" pitchFamily="34" charset="0"/>
              <a:ea typeface="EC Square Sans Pro Medium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Distributer mora zagotoviti, da sta proizvajalec in uvoznik navedla </a:t>
            </a:r>
            <a:r>
              <a:rPr kumimoji="0" lang="sl-SI" sz="2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svoje ime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, </a:t>
            </a:r>
            <a:r>
              <a:rPr kumimoji="0" lang="sl-SI" sz="2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registrirano trgovsko ime ali blagovno znamko 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ter na merilni instrument navede svoj </a:t>
            </a:r>
            <a:r>
              <a:rPr kumimoji="0" lang="sl-SI" sz="2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kontaktni naslov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.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EC Square Sans Pro Medium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902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91DBDD55-EF33-2280-644D-B44A94A5DD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834" y="629104"/>
            <a:ext cx="7082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sl-SI" sz="3000" b="1" dirty="0">
                <a:solidFill>
                  <a:srgbClr val="1B495A"/>
                </a:solidFill>
              </a:rPr>
              <a:t>Odgovornosti spletnih prodajalcev</a:t>
            </a:r>
            <a:br>
              <a:rPr lang="sl-SI" sz="3000" b="1" dirty="0">
                <a:solidFill>
                  <a:srgbClr val="1B495A"/>
                </a:solidFill>
              </a:rPr>
            </a:br>
            <a:r>
              <a:rPr lang="sl-SI" sz="3000" b="1" dirty="0">
                <a:solidFill>
                  <a:srgbClr val="1B495A"/>
                </a:solidFill>
              </a:rPr>
              <a:t> in spletnih platform 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B0DBE4EE-306F-3A0C-DFDC-3A33C48010B6}"/>
              </a:ext>
            </a:extLst>
          </p:cNvPr>
          <p:cNvSpPr txBox="1"/>
          <p:nvPr/>
        </p:nvSpPr>
        <p:spPr>
          <a:xfrm>
            <a:off x="339634" y="1789823"/>
            <a:ext cx="11225349" cy="4533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panose="020B0604020202020204" pitchFamily="34" charset="0"/>
                <a:ea typeface="EC Square Sans Pro Medium"/>
                <a:cs typeface="Arial" panose="020B0604020202020204" pitchFamily="34" charset="0"/>
              </a:rPr>
              <a:t>Odgovornosti ponudnika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EC Square Sans Pro Medium"/>
                <a:cs typeface="Arial" panose="020B0604020202020204" pitchFamily="34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EC Square Sans Pro Medium"/>
                <a:cs typeface="Arial" panose="020B0604020202020204" pitchFamily="34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spletnega mesta in storitve odpremnih </a:t>
            </a:r>
            <a:r>
              <a:rPr kumimoji="0" lang="sl-SI" sz="18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EC Square Sans Pro Medium"/>
                <a:cs typeface="Arial" panose="020B0604020202020204" pitchFamily="34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skladišč</a:t>
            </a:r>
            <a:r>
              <a:rPr kumimoji="0" lang="sl-SI" sz="18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EC Square Sans Pro Medium"/>
                <a:cs typeface="Arial" panose="020B0604020202020204" pitchFamily="34" charset="0"/>
              </a:rPr>
              <a:t> ki niso distributerji</a:t>
            </a:r>
          </a:p>
          <a:p>
            <a:pPr marL="170815" marR="252730" lvl="0" indent="0" algn="l" defTabSz="457200" rtl="0" eaLnBrk="0" fontAlgn="base" latinLnBrk="0" hangingPunct="0">
              <a:lnSpc>
                <a:spcPct val="105000"/>
              </a:lnSpc>
              <a:spcBef>
                <a:spcPts val="8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Ponudnik spletnega mesta in ponudnik storitev odpremnih skladišč nosita veliko odgovornost, kadar za NAT, ki jo dobavljata, ni: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proizvajalca s sedežem v EU;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panose="020B0604020202020204" pitchFamily="34" charset="0"/>
              <a:ea typeface="EC Square Sans Pro Light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uvoznika, če proizvajalec nima sedeža v EU; ali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panose="020B0604020202020204" pitchFamily="34" charset="0"/>
              <a:ea typeface="EC Square Sans Pro Light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pooblaščenega zastopnika s pisnim pooblastilom proizvajalca, ki ga imenuje za opravljanje nekaterih nalog v imenu proizvajalca</a:t>
            </a:r>
          </a:p>
          <a:p>
            <a:pPr marL="0" marR="0" lvl="0" indent="0" algn="l" defTabSz="457200" rtl="0" eaLnBrk="0" fontAlgn="base" latinLnBrk="0" hangingPunct="0">
              <a:lnSpc>
                <a:spcPct val="105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 panose="020B0604020202020204" pitchFamily="34" charset="0"/>
              <a:ea typeface="EC Square Sans Pro Medium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Pri prodaji zakonskih tehtnic morata ponudnik spletišča in ponudnik storitev odpremnih skladišč zagotoviti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: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 panose="020B0604020202020204" pitchFamily="34" charset="0"/>
              <a:ea typeface="EC Square Sans Pro Medium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panose="020B0604020202020204" pitchFamily="34" charset="0"/>
                <a:ea typeface="EC Square Sans Pro Medium"/>
                <a:cs typeface="Arial" panose="020B0604020202020204" pitchFamily="34" charset="0"/>
              </a:rPr>
              <a:t>izjavo o skladnosti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panose="020B0604020202020204" pitchFamily="34" charset="0"/>
                <a:ea typeface="EC Square Sans Pro Medium"/>
                <a:cs typeface="Arial" panose="020B0604020202020204" pitchFamily="34" charset="0"/>
              </a:rPr>
              <a:t>da je merilo opremljeno z oznakam skladnosti (CE,  M, leto, št. priglašenega organa)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panose="020B0604020202020204" pitchFamily="34" charset="0"/>
                <a:ea typeface="EC Square Sans Pro Medium"/>
                <a:cs typeface="Arial" panose="020B0604020202020204" pitchFamily="34" charset="0"/>
              </a:rPr>
              <a:t>Ima priložena navodila in druge informacije v jeziku, ki ga potrošnik razume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panose="020B0604020202020204" pitchFamily="34" charset="0"/>
                <a:ea typeface="EC Square Sans Pro Medium"/>
                <a:cs typeface="Arial" panose="020B0604020202020204" pitchFamily="34" charset="0"/>
              </a:rPr>
              <a:t>ima številko, tip, serijo ali drug identifikacijski znak,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panose="020B0604020202020204" pitchFamily="34" charset="0"/>
                <a:ea typeface="EC Square Sans Pro Medium"/>
                <a:cs typeface="Arial" panose="020B0604020202020204" pitchFamily="34" charset="0"/>
              </a:rPr>
              <a:t>tehnično dokumentacijo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2200" b="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 panose="020B0604020202020204" pitchFamily="34" charset="0"/>
              <a:ea typeface="EC Square Sans Pro Medium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242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CC34D62-E908-BD80-5489-E4CF4F5FF459}"/>
              </a:ext>
            </a:extLst>
          </p:cNvPr>
          <p:cNvSpPr txBox="1"/>
          <p:nvPr/>
        </p:nvSpPr>
        <p:spPr>
          <a:xfrm>
            <a:off x="775063" y="854421"/>
            <a:ext cx="44582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000" b="1" i="0" u="none" strike="noStrike" kern="1200" cap="none" spc="0" normalizeH="0" baseline="0" noProof="0" dirty="0">
                <a:ln>
                  <a:noFill/>
                </a:ln>
                <a:solidFill>
                  <a:srgbClr val="1B49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Zavajajoče oglaševanje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A42E877-F0CC-6317-9F83-E4C2DF732FE9}"/>
              </a:ext>
            </a:extLst>
          </p:cNvPr>
          <p:cNvSpPr txBox="1"/>
          <p:nvPr/>
        </p:nvSpPr>
        <p:spPr>
          <a:xfrm>
            <a:off x="543465" y="2154107"/>
            <a:ext cx="11283350" cy="3763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2560" marR="202565" lvl="0" indent="0" algn="l" defTabSz="457200" rtl="0" eaLnBrk="0" fontAlgn="base" latinLnBrk="0" hangingPunct="0">
              <a:lnSpc>
                <a:spcPct val="105000"/>
              </a:lnSpc>
              <a:spcBef>
                <a:spcPts val="4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V skladu z Direktivo 2006/114/ES o zavajajočem in primerjalnem oglaševanju mora spletni prodajalec ali spletna platforma: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EC Square Sans Pro Light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 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EC Square Sans Pro Light"/>
              <a:cs typeface="Arial" panose="020B0604020202020204" pitchFamily="34" charset="0"/>
            </a:endParaRPr>
          </a:p>
          <a:p>
            <a:pPr marL="342900" marR="212090" lvl="0" indent="-342900" algn="l" defTabSz="4572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Zagotoviti, da je vsak oglas za neavtomatske tehtnice na njihovi spletni platformi </a:t>
            </a:r>
            <a:r>
              <a:rPr kumimoji="0" lang="sl-SI" sz="18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pravilen in ne vsebuje napačnih ali zavajajočih informacij, ki bi lahko zavajale potrošnike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;</a:t>
            </a:r>
          </a:p>
          <a:p>
            <a:pPr marL="0" marR="212090" lvl="0" indent="0" algn="l" defTabSz="4572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EC Square Sans Pro Light"/>
              <a:cs typeface="Arial" panose="020B0604020202020204" pitchFamily="34" charset="0"/>
            </a:endParaRPr>
          </a:p>
          <a:p>
            <a:pPr marL="342900" marR="202565" lvl="0" indent="-342900" algn="l" defTabSz="457200" rtl="0" eaLnBrk="0" fontAlgn="base" latinLnBrk="0" hangingPunct="0">
              <a:lnSpc>
                <a:spcPct val="105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Zagotoviti, da slike in besedilo, objavljeni v oglasih NAT, ne kažejo, da se lahko NAT uporablja za posebne namene, za katere niso uradno potrjeni. Na primer, domača tehtnica je predstavljena kot tehtnica za maloprodajno uporabo.</a:t>
            </a:r>
          </a:p>
          <a:p>
            <a:pPr marL="0" marR="202565" lvl="0" indent="0" algn="l" defTabSz="457200" rtl="0" eaLnBrk="0" fontAlgn="base" latinLnBrk="0" hangingPunct="0">
              <a:lnSpc>
                <a:spcPct val="105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EC Square Sans Pro Light"/>
              <a:cs typeface="Arial" panose="020B0604020202020204" pitchFamily="34" charset="0"/>
            </a:endParaRPr>
          </a:p>
          <a:p>
            <a:pPr marL="342900" marR="202565" lvl="0" indent="-342900" algn="l" defTabSz="457200" rtl="0" eaLnBrk="0" fontAlgn="base" latinLnBrk="0" hangingPunct="0">
              <a:lnSpc>
                <a:spcPct val="105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sl-SI" sz="18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Navedejo jasne in pravilne informacije o tem, kje se lahko NAT uporablja in kje ne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. To vključuje vse morebitne omejitve tehtnice, ki zagotavljajo, da so potrošniki pred nakupom v celoti obveščeni.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EC Square Sans Pro Ligh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740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ACD95FD-2E73-1E52-0B50-1E841E95AB5F}"/>
              </a:ext>
            </a:extLst>
          </p:cNvPr>
          <p:cNvSpPr txBox="1"/>
          <p:nvPr/>
        </p:nvSpPr>
        <p:spPr>
          <a:xfrm>
            <a:off x="583473" y="3167391"/>
            <a:ext cx="56866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Zavajajoče oglaševanje je opredeljeno kot vsaka promocija, ki bi lahko </a:t>
            </a:r>
            <a:r>
              <a:rPr kumimoji="0" lang="sl-SI" sz="2000" b="0" i="0" u="sng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zavajala kupce, potrošnike in njihovo potrošniško vedenje ali škodovala konkurentom.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167F112D-BB73-2064-9EBB-938D3D0D6B77}"/>
              </a:ext>
            </a:extLst>
          </p:cNvPr>
          <p:cNvSpPr txBox="1"/>
          <p:nvPr/>
        </p:nvSpPr>
        <p:spPr>
          <a:xfrm>
            <a:off x="6775268" y="2605113"/>
            <a:ext cx="443266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Če je na primer prikazana 15-kilogramska </a:t>
            </a:r>
            <a:r>
              <a:rPr kumimoji="0" lang="sl-SI" sz="2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tehtnica za izračun cene s sadjem in zelenjavo v ozadju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, bi to lahko pomenilo, da je tehtnica </a:t>
            </a:r>
            <a:r>
              <a:rPr kumimoji="0" lang="sl-SI" sz="2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primerna za maloprodajo blaga 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po masi.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EC Square Sans Pro Light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Če tehtnica ni overjena za ta namen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, bi lahko bil </a:t>
            </a:r>
            <a:r>
              <a:rPr kumimoji="0" lang="sl-SI" sz="2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oglas zavajajoč in zato v nasprotju z Direktivo 2006/114/ES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.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BE2131B9-556E-DDF0-DA82-499B0550194E}"/>
              </a:ext>
            </a:extLst>
          </p:cNvPr>
          <p:cNvSpPr txBox="1"/>
          <p:nvPr/>
        </p:nvSpPr>
        <p:spPr>
          <a:xfrm>
            <a:off x="679268" y="1699039"/>
            <a:ext cx="81686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Spletni prodajalec mora upoštevati zahteve Direktive 2006/114/ES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o zavajajočem in primerjalnem oglaševanju 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C7947E62-9449-2EA8-91A2-A87354C11A05}"/>
              </a:ext>
            </a:extLst>
          </p:cNvPr>
          <p:cNvSpPr txBox="1"/>
          <p:nvPr/>
        </p:nvSpPr>
        <p:spPr>
          <a:xfrm>
            <a:off x="679268" y="838698"/>
            <a:ext cx="44582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000" b="1" i="0" u="none" strike="noStrike" kern="1200" cap="none" spc="0" normalizeH="0" baseline="0" noProof="0" dirty="0">
                <a:ln>
                  <a:noFill/>
                </a:ln>
                <a:solidFill>
                  <a:srgbClr val="1B49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Zavajajoče oglaševanje</a:t>
            </a:r>
          </a:p>
        </p:txBody>
      </p:sp>
    </p:spTree>
    <p:extLst>
      <p:ext uri="{BB962C8B-B14F-4D97-AF65-F5344CB8AC3E}">
        <p14:creationId xmlns:p14="http://schemas.microsoft.com/office/powerpoint/2010/main" val="3002637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fični 324">
            <a:extLst>
              <a:ext uri="{FF2B5EF4-FFF2-40B4-BE49-F238E27FC236}">
                <a16:creationId xmlns:a16="http://schemas.microsoft.com/office/drawing/2014/main" id="{7A84D920-28BB-ABBF-1FCA-CD072D979247}"/>
              </a:ext>
            </a:extLst>
          </p:cNvPr>
          <p:cNvSpPr/>
          <p:nvPr/>
        </p:nvSpPr>
        <p:spPr>
          <a:xfrm>
            <a:off x="384932" y="1154445"/>
            <a:ext cx="45719" cy="5561392"/>
          </a:xfrm>
          <a:custGeom>
            <a:avLst/>
            <a:gdLst/>
            <a:ahLst/>
            <a:cxnLst/>
            <a:rect l="l" t="t" r="r" b="b"/>
            <a:pathLst>
              <a:path h="3078480">
                <a:moveTo>
                  <a:pt x="0" y="0"/>
                </a:moveTo>
                <a:lnTo>
                  <a:pt x="0" y="3078276"/>
                </a:lnTo>
              </a:path>
            </a:pathLst>
          </a:custGeom>
          <a:ln w="25400">
            <a:solidFill>
              <a:srgbClr val="034EA2"/>
            </a:solidFill>
            <a:prstDash val="dot"/>
          </a:ln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Grafični 332">
            <a:extLst>
              <a:ext uri="{FF2B5EF4-FFF2-40B4-BE49-F238E27FC236}">
                <a16:creationId xmlns:a16="http://schemas.microsoft.com/office/drawing/2014/main" id="{A2888C15-68F6-74DC-6B30-295AA90F52CB}"/>
              </a:ext>
            </a:extLst>
          </p:cNvPr>
          <p:cNvSpPr/>
          <p:nvPr/>
        </p:nvSpPr>
        <p:spPr>
          <a:xfrm>
            <a:off x="552723" y="1364684"/>
            <a:ext cx="560070" cy="504190"/>
          </a:xfrm>
          <a:custGeom>
            <a:avLst/>
            <a:gdLst/>
            <a:ahLst/>
            <a:cxnLst/>
            <a:rect l="l" t="t" r="r" b="b"/>
            <a:pathLst>
              <a:path w="543560" h="490220">
                <a:moveTo>
                  <a:pt x="273088" y="0"/>
                </a:moveTo>
                <a:lnTo>
                  <a:pt x="237642" y="25019"/>
                </a:lnTo>
                <a:lnTo>
                  <a:pt x="7645" y="432219"/>
                </a:lnTo>
                <a:lnTo>
                  <a:pt x="0" y="457923"/>
                </a:lnTo>
                <a:lnTo>
                  <a:pt x="2148" y="470248"/>
                </a:lnTo>
                <a:lnTo>
                  <a:pt x="8856" y="480421"/>
                </a:lnTo>
                <a:lnTo>
                  <a:pt x="20680" y="487436"/>
                </a:lnTo>
                <a:lnTo>
                  <a:pt x="21169" y="487436"/>
                </a:lnTo>
                <a:lnTo>
                  <a:pt x="37515" y="489889"/>
                </a:lnTo>
                <a:lnTo>
                  <a:pt x="506564" y="489889"/>
                </a:lnTo>
                <a:lnTo>
                  <a:pt x="523163" y="487436"/>
                </a:lnTo>
                <a:lnTo>
                  <a:pt x="534619" y="480683"/>
                </a:lnTo>
                <a:lnTo>
                  <a:pt x="541254" y="470542"/>
                </a:lnTo>
                <a:lnTo>
                  <a:pt x="543394" y="457923"/>
                </a:lnTo>
                <a:lnTo>
                  <a:pt x="542991" y="451564"/>
                </a:lnTo>
                <a:lnTo>
                  <a:pt x="542878" y="450977"/>
                </a:lnTo>
                <a:lnTo>
                  <a:pt x="49326" y="450977"/>
                </a:lnTo>
                <a:lnTo>
                  <a:pt x="44462" y="448894"/>
                </a:lnTo>
                <a:lnTo>
                  <a:pt x="44462" y="440550"/>
                </a:lnTo>
                <a:lnTo>
                  <a:pt x="48640" y="435000"/>
                </a:lnTo>
                <a:lnTo>
                  <a:pt x="52806" y="427355"/>
                </a:lnTo>
                <a:lnTo>
                  <a:pt x="257797" y="61150"/>
                </a:lnTo>
                <a:lnTo>
                  <a:pt x="261264" y="54902"/>
                </a:lnTo>
                <a:lnTo>
                  <a:pt x="266128" y="49339"/>
                </a:lnTo>
                <a:lnTo>
                  <a:pt x="320907" y="49339"/>
                </a:lnTo>
                <a:lnTo>
                  <a:pt x="306438" y="23634"/>
                </a:lnTo>
                <a:lnTo>
                  <a:pt x="299078" y="13196"/>
                </a:lnTo>
                <a:lnTo>
                  <a:pt x="290806" y="5821"/>
                </a:lnTo>
                <a:lnTo>
                  <a:pt x="282055" y="1466"/>
                </a:lnTo>
                <a:lnTo>
                  <a:pt x="273088" y="0"/>
                </a:lnTo>
                <a:close/>
              </a:path>
              <a:path w="543560" h="490220">
                <a:moveTo>
                  <a:pt x="320907" y="49339"/>
                </a:moveTo>
                <a:lnTo>
                  <a:pt x="275856" y="49339"/>
                </a:lnTo>
                <a:lnTo>
                  <a:pt x="280035" y="52819"/>
                </a:lnTo>
                <a:lnTo>
                  <a:pt x="284200" y="61150"/>
                </a:lnTo>
                <a:lnTo>
                  <a:pt x="490575" y="426656"/>
                </a:lnTo>
                <a:lnTo>
                  <a:pt x="494753" y="434301"/>
                </a:lnTo>
                <a:lnTo>
                  <a:pt x="499618" y="440550"/>
                </a:lnTo>
                <a:lnTo>
                  <a:pt x="499618" y="448894"/>
                </a:lnTo>
                <a:lnTo>
                  <a:pt x="494753" y="450977"/>
                </a:lnTo>
                <a:lnTo>
                  <a:pt x="542878" y="450977"/>
                </a:lnTo>
                <a:lnTo>
                  <a:pt x="541739" y="445071"/>
                </a:lnTo>
                <a:lnTo>
                  <a:pt x="539574" y="438578"/>
                </a:lnTo>
                <a:lnTo>
                  <a:pt x="536435" y="432219"/>
                </a:lnTo>
                <a:lnTo>
                  <a:pt x="320907" y="49339"/>
                </a:lnTo>
                <a:close/>
              </a:path>
              <a:path w="543560" h="490220">
                <a:moveTo>
                  <a:pt x="269608" y="379412"/>
                </a:moveTo>
                <a:lnTo>
                  <a:pt x="254462" y="382690"/>
                </a:lnTo>
                <a:lnTo>
                  <a:pt x="244854" y="390526"/>
                </a:lnTo>
                <a:lnTo>
                  <a:pt x="239806" y="399927"/>
                </a:lnTo>
                <a:lnTo>
                  <a:pt x="238340" y="407898"/>
                </a:lnTo>
                <a:lnTo>
                  <a:pt x="241663" y="422828"/>
                </a:lnTo>
                <a:lnTo>
                  <a:pt x="249807" y="431960"/>
                </a:lnTo>
                <a:lnTo>
                  <a:pt x="260034" y="436532"/>
                </a:lnTo>
                <a:lnTo>
                  <a:pt x="269608" y="437781"/>
                </a:lnTo>
                <a:lnTo>
                  <a:pt x="280908" y="435771"/>
                </a:lnTo>
                <a:lnTo>
                  <a:pt x="290191" y="430047"/>
                </a:lnTo>
                <a:lnTo>
                  <a:pt x="296479" y="421065"/>
                </a:lnTo>
                <a:lnTo>
                  <a:pt x="298792" y="409282"/>
                </a:lnTo>
                <a:lnTo>
                  <a:pt x="296383" y="396996"/>
                </a:lnTo>
                <a:lnTo>
                  <a:pt x="289934" y="387575"/>
                </a:lnTo>
                <a:lnTo>
                  <a:pt x="280619" y="381540"/>
                </a:lnTo>
                <a:lnTo>
                  <a:pt x="269608" y="379412"/>
                </a:lnTo>
                <a:close/>
              </a:path>
              <a:path w="543560" h="490220">
                <a:moveTo>
                  <a:pt x="269608" y="125082"/>
                </a:moveTo>
                <a:lnTo>
                  <a:pt x="256918" y="128024"/>
                </a:lnTo>
                <a:lnTo>
                  <a:pt x="247289" y="135593"/>
                </a:lnTo>
                <a:lnTo>
                  <a:pt x="241177" y="145897"/>
                </a:lnTo>
                <a:lnTo>
                  <a:pt x="239039" y="157048"/>
                </a:lnTo>
                <a:lnTo>
                  <a:pt x="255015" y="352310"/>
                </a:lnTo>
                <a:lnTo>
                  <a:pt x="255714" y="359956"/>
                </a:lnTo>
                <a:lnTo>
                  <a:pt x="263359" y="364820"/>
                </a:lnTo>
                <a:lnTo>
                  <a:pt x="273773" y="364820"/>
                </a:lnTo>
                <a:lnTo>
                  <a:pt x="281419" y="359956"/>
                </a:lnTo>
                <a:lnTo>
                  <a:pt x="282816" y="352310"/>
                </a:lnTo>
                <a:lnTo>
                  <a:pt x="302958" y="157048"/>
                </a:lnTo>
                <a:lnTo>
                  <a:pt x="300874" y="144724"/>
                </a:lnTo>
                <a:lnTo>
                  <a:pt x="294622" y="134550"/>
                </a:lnTo>
                <a:lnTo>
                  <a:pt x="284200" y="127633"/>
                </a:lnTo>
                <a:lnTo>
                  <a:pt x="269608" y="12508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Grafični 330">
            <a:extLst>
              <a:ext uri="{FF2B5EF4-FFF2-40B4-BE49-F238E27FC236}">
                <a16:creationId xmlns:a16="http://schemas.microsoft.com/office/drawing/2014/main" id="{F3F38E66-840E-700E-F60D-4BD6133700C6}"/>
              </a:ext>
            </a:extLst>
          </p:cNvPr>
          <p:cNvSpPr/>
          <p:nvPr/>
        </p:nvSpPr>
        <p:spPr>
          <a:xfrm flipV="1">
            <a:off x="384933" y="736296"/>
            <a:ext cx="7937648" cy="418148"/>
          </a:xfrm>
          <a:custGeom>
            <a:avLst/>
            <a:gdLst/>
            <a:ahLst/>
            <a:cxnLst/>
            <a:rect l="l" t="t" r="r" b="b"/>
            <a:pathLst>
              <a:path w="5299075">
                <a:moveTo>
                  <a:pt x="5298541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34EA2"/>
            </a:solidFill>
            <a:prstDash val="dot"/>
          </a:ln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Grafična podoba 328">
            <a:extLst>
              <a:ext uri="{FF2B5EF4-FFF2-40B4-BE49-F238E27FC236}">
                <a16:creationId xmlns:a16="http://schemas.microsoft.com/office/drawing/2014/main" id="{016BAC67-97F8-4C88-B151-75E144C80EC3}"/>
              </a:ext>
            </a:extLst>
          </p:cNvPr>
          <p:cNvSpPr/>
          <p:nvPr/>
        </p:nvSpPr>
        <p:spPr>
          <a:xfrm flipH="1">
            <a:off x="8121012" y="1005843"/>
            <a:ext cx="201568" cy="5609647"/>
          </a:xfrm>
          <a:custGeom>
            <a:avLst/>
            <a:gdLst/>
            <a:ahLst/>
            <a:cxnLst/>
            <a:rect l="l" t="t" r="r" b="b"/>
            <a:pathLst>
              <a:path h="3078480">
                <a:moveTo>
                  <a:pt x="0" y="3078276"/>
                </a:moveTo>
                <a:lnTo>
                  <a:pt x="0" y="0"/>
                </a:lnTo>
              </a:path>
            </a:pathLst>
          </a:custGeom>
          <a:ln w="25400">
            <a:solidFill>
              <a:srgbClr val="034EA2"/>
            </a:solidFill>
            <a:prstDash val="dot"/>
          </a:ln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Grafični 326">
            <a:extLst>
              <a:ext uri="{FF2B5EF4-FFF2-40B4-BE49-F238E27FC236}">
                <a16:creationId xmlns:a16="http://schemas.microsoft.com/office/drawing/2014/main" id="{81C97B04-5C37-9EA5-1C18-F43A7B772377}"/>
              </a:ext>
            </a:extLst>
          </p:cNvPr>
          <p:cNvSpPr/>
          <p:nvPr/>
        </p:nvSpPr>
        <p:spPr>
          <a:xfrm flipV="1">
            <a:off x="505097" y="6615490"/>
            <a:ext cx="7818753" cy="97432"/>
          </a:xfrm>
          <a:custGeom>
            <a:avLst/>
            <a:gdLst/>
            <a:ahLst/>
            <a:cxnLst/>
            <a:rect l="l" t="t" r="r" b="b"/>
            <a:pathLst>
              <a:path w="5299075">
                <a:moveTo>
                  <a:pt x="0" y="0"/>
                </a:moveTo>
                <a:lnTo>
                  <a:pt x="5298541" y="0"/>
                </a:lnTo>
              </a:path>
            </a:pathLst>
          </a:custGeom>
          <a:ln w="25400">
            <a:solidFill>
              <a:srgbClr val="034EA2"/>
            </a:solidFill>
            <a:prstDash val="dot"/>
          </a:ln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01A3418-A64F-304A-8577-C70A1EDED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714" y="34652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F3A1B7C8-EC1D-B154-0C3A-DAA61C60F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7675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sl-SI" altLang="sl-SI" sz="1800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sl-SI" alt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FFBF1E31-D7DF-9D93-4094-F476D0869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973" y="1451967"/>
            <a:ext cx="10054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1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 charset="0"/>
                <a:cs typeface="Arial" panose="020B0604020202020204" pitchFamily="34" charset="0"/>
              </a:rPr>
              <a:t>POZOR</a:t>
            </a:r>
            <a:endParaRPr kumimoji="0" lang="sl-SI" altLang="sl-SI" sz="1800" b="1" i="0" u="sng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01CE9AFF-28F7-DD51-C528-5FA7211DF85B}"/>
              </a:ext>
            </a:extLst>
          </p:cNvPr>
          <p:cNvSpPr txBox="1"/>
          <p:nvPr/>
        </p:nvSpPr>
        <p:spPr>
          <a:xfrm>
            <a:off x="505097" y="1890673"/>
            <a:ext cx="7932102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 charset="0"/>
                <a:cs typeface="Arial" panose="020B0604020202020204" pitchFamily="34" charset="0"/>
              </a:rPr>
              <a:t>Ta tehtnica se ne sme uporabljati za kar koli od naslednjega (člen 3 Direktive 2014/31/EU):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6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l-SI" altLang="sl-SI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 charset="0"/>
                <a:cs typeface="Arial" panose="020B0604020202020204" pitchFamily="34" charset="0"/>
              </a:rPr>
              <a:t> Določitev mase za trgovinske posle;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6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l-SI" altLang="sl-SI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 charset="0"/>
                <a:cs typeface="Arial" panose="020B0604020202020204" pitchFamily="34" charset="0"/>
              </a:rPr>
              <a:t> Določitev mase za izračun cestnine, tarife, takse, premije, kazni, plačila,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 charset="0"/>
                <a:cs typeface="Arial" panose="020B0604020202020204" pitchFamily="34" charset="0"/>
              </a:rPr>
              <a:t> nadomestila ali podobne vrste plačila;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6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l-SI" altLang="sl-SI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 charset="0"/>
                <a:cs typeface="Arial" panose="020B0604020202020204" pitchFamily="34" charset="0"/>
              </a:rPr>
              <a:t> Določitev mase za uporabo zakonov ali predpisov ali za izvedensko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 charset="0"/>
                <a:cs typeface="Arial" panose="020B0604020202020204" pitchFamily="34" charset="0"/>
              </a:rPr>
              <a:t> mnenje v sodnih postopkih;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6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l-SI" altLang="sl-SI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 charset="0"/>
                <a:cs typeface="Arial" panose="020B0604020202020204" pitchFamily="34" charset="0"/>
              </a:rPr>
              <a:t> Določevanje mase v medicinski praksi za tehtanje pacientov za namene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 charset="0"/>
                <a:cs typeface="Arial" panose="020B0604020202020204" pitchFamily="34" charset="0"/>
              </a:rPr>
              <a:t>spremljanja, diagnosticiranja in zdravljenja;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6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l-SI" altLang="sl-SI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 charset="0"/>
                <a:cs typeface="Arial" panose="020B0604020202020204" pitchFamily="34" charset="0"/>
              </a:rPr>
              <a:t> Določitev mase za sestavo zdravil na recept v lekarni in določitev mase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 charset="0"/>
                <a:cs typeface="Arial" panose="020B0604020202020204" pitchFamily="34" charset="0"/>
              </a:rPr>
              <a:t> med analizami v medicinskih in farmacevtskih laboratorijih;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6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l-SI" altLang="sl-SI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 charset="0"/>
                <a:cs typeface="Arial" panose="020B0604020202020204" pitchFamily="34" charset="0"/>
              </a:rPr>
              <a:t> Določitev cene na podlagi mase za namene neposredne prodaje javnosti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 charset="0"/>
                <a:cs typeface="Arial" panose="020B0604020202020204" pitchFamily="34" charset="0"/>
              </a:rPr>
              <a:t> in priprave predpakiranih izdelkov.</a:t>
            </a:r>
            <a:endParaRPr kumimoji="0" lang="sl-SI" altLang="sl-SI" sz="16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4A3EEC53-165A-724B-19F8-6F3D2262B394}"/>
              </a:ext>
            </a:extLst>
          </p:cNvPr>
          <p:cNvSpPr txBox="1"/>
          <p:nvPr/>
        </p:nvSpPr>
        <p:spPr>
          <a:xfrm>
            <a:off x="308344" y="258709"/>
            <a:ext cx="75328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1B49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Zagotavljanja jasnih informacij </a:t>
            </a: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1B495A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o dovoljeni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1B495A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uporabi tehtnic</a:t>
            </a: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1B49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E8CB2B48-618D-A4CF-15AE-0D84DA44E261}"/>
              </a:ext>
            </a:extLst>
          </p:cNvPr>
          <p:cNvSpPr txBox="1"/>
          <p:nvPr/>
        </p:nvSpPr>
        <p:spPr>
          <a:xfrm>
            <a:off x="8649788" y="2379505"/>
            <a:ext cx="303711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EC Square Sans Pro Light"/>
                <a:cs typeface="EC Square Sans Pro Light"/>
              </a:rPr>
              <a:t>Če dobavitelj ni navedel, da je NAT primerna za katero koli zakonsko uporabo ter nima vseh zahtevanih oznak in dokumentov,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EC Square Sans Pro Light"/>
              <a:cs typeface="EC Square Sans Pro Light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EC Square Sans Pro Light"/>
                <a:cs typeface="EC Square Sans Pro Light"/>
              </a:rPr>
              <a:t>mora ponudnik spletne strani ali ponudnik storitev odpremnih skladišč pod spletni opis proizvoda vključiti naslednjo izjavo: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499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01A3418-A64F-304A-8577-C70A1EDED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714" y="34652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F3A1B7C8-EC1D-B154-0C3A-DAA61C60F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7675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sl-SI" altLang="sl-SI" sz="1800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sl-SI" alt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C5FE93D8-8005-D0A4-5BA5-84E4A706443A}"/>
              </a:ext>
            </a:extLst>
          </p:cNvPr>
          <p:cNvSpPr txBox="1"/>
          <p:nvPr/>
        </p:nvSpPr>
        <p:spPr>
          <a:xfrm>
            <a:off x="870856" y="1741714"/>
            <a:ext cx="103457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Obveznosti spletnih prodajalcev in spletnih platform: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Jasna opredelitev za kakšno področje uporabe je namenjen merilni instrument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Potrditev prisotnosti oznak skladnosti (fotografija ali napis)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Dosegljivost izjave o skladnosti 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Dosegljivost druge dokumentacije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Dodatno opozorilo v primeru, da je merilo po videzu podobno tistem, ki se lahko uporablja na zakonskem področju (npr. </a:t>
            </a:r>
            <a:r>
              <a:rPr kumimoji="0" lang="sl-S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neavtomatska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tehtnica z izračunom cene).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Slika 2" descr="Slika, ki vsebuje besede tehtnica, naravna hrana, pridelek, veganska prehrana&#10;&#10;Opis je samodejno ustvarjen">
            <a:extLst>
              <a:ext uri="{FF2B5EF4-FFF2-40B4-BE49-F238E27FC236}">
                <a16:creationId xmlns:a16="http://schemas.microsoft.com/office/drawing/2014/main" id="{9C14E30B-BDEE-CD87-F08F-ACCAD9AEC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2319" y="5030545"/>
            <a:ext cx="2380687" cy="1581281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97701B1-03CB-FE48-4BC8-60CA31AA3202}"/>
              </a:ext>
            </a:extLst>
          </p:cNvPr>
          <p:cNvSpPr txBox="1"/>
          <p:nvPr/>
        </p:nvSpPr>
        <p:spPr>
          <a:xfrm>
            <a:off x="765545" y="542118"/>
            <a:ext cx="1744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1B49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Povzetek</a:t>
            </a:r>
          </a:p>
        </p:txBody>
      </p:sp>
    </p:spTree>
    <p:extLst>
      <p:ext uri="{BB962C8B-B14F-4D97-AF65-F5344CB8AC3E}">
        <p14:creationId xmlns:p14="http://schemas.microsoft.com/office/powerpoint/2010/main" val="1223649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4D9437-305E-52F2-7D13-10549F4BA38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83411" y="2998381"/>
            <a:ext cx="9906045" cy="168250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sl-SI" altLang="sl-SI" b="1" dirty="0">
                <a:latin typeface="Republika" panose="02000506040000020004" pitchFamily="2" charset="-18"/>
                <a:cs typeface="Arial" panose="020B0604020202020204" pitchFamily="34" charset="0"/>
              </a:rPr>
              <a:t>Hvala</a:t>
            </a:r>
            <a:br>
              <a:rPr lang="sl-SI" altLang="sl-SI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altLang="sl-SI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altLang="sl-SI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altLang="sl-SI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sl-SI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316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A3B89DF-FABC-D760-6FCB-BA6AF9B68B4E}"/>
              </a:ext>
            </a:extLst>
          </p:cNvPr>
          <p:cNvSpPr txBox="1">
            <a:spLocks/>
          </p:cNvSpPr>
          <p:nvPr/>
        </p:nvSpPr>
        <p:spPr bwMode="auto">
          <a:xfrm>
            <a:off x="750454" y="3366380"/>
            <a:ext cx="10691092" cy="66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3E7C94"/>
                </a:solidFill>
                <a:latin typeface="Republika" panose="02000506040000020004" pitchFamily="2" charset="77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3E7C94"/>
                </a:solidFill>
                <a:latin typeface="Republika" panose="02000506040000020004" pitchFamily="2" charset="77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3E7C94"/>
                </a:solidFill>
                <a:latin typeface="Republika" panose="02000506040000020004" pitchFamily="2" charset="77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3E7C94"/>
                </a:solidFill>
                <a:latin typeface="Republika" panose="02000506040000020004" pitchFamily="2" charset="77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3E7C94"/>
                </a:solidFill>
                <a:latin typeface="Republika" panose="02000506040000020004" pitchFamily="2" charset="77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publika" panose="02000506040000020004" pitchFamily="2" charset="77"/>
                <a:ea typeface="+mn-ea"/>
                <a:cs typeface="Arial" pitchFamily="34" charset="0"/>
              </a:rPr>
              <a:t>Dušanka Škrbić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publika" panose="02000506040000020004" pitchFamily="2" charset="77"/>
                <a:ea typeface="+mn-ea"/>
                <a:cs typeface="Arial" pitchFamily="34" charset="0"/>
              </a:rPr>
              <a:t>Internetna prodaja merilnih instrumentov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publika" panose="02000506040000020004" pitchFamily="2" charset="77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SI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publika" panose="02000506040000020004" pitchFamily="2" charset="77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38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4D9437-305E-52F2-7D13-10549F4BA38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83411" y="2218671"/>
            <a:ext cx="9906045" cy="36933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sl-SI" altLang="sl-SI" b="1" dirty="0">
                <a:latin typeface="Republika" panose="02000506040000020004" pitchFamily="2" charset="-18"/>
                <a:cs typeface="Arial" panose="020B0604020202020204" pitchFamily="34" charset="0"/>
              </a:rPr>
              <a:t>Internetna prodaja merilnih instrumentov</a:t>
            </a:r>
            <a:br>
              <a:rPr lang="sl-SI" altLang="sl-SI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altLang="sl-SI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altLang="sl-SI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altLang="sl-SI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altLang="sl-SI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sl-SI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849A1F4-8F97-D486-3DB4-C5F81D4E313B}"/>
              </a:ext>
            </a:extLst>
          </p:cNvPr>
          <p:cNvSpPr txBox="1">
            <a:spLocks/>
          </p:cNvSpPr>
          <p:nvPr/>
        </p:nvSpPr>
        <p:spPr bwMode="auto">
          <a:xfrm>
            <a:off x="1447800" y="5906363"/>
            <a:ext cx="46826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529DBA"/>
                </a:solidFill>
                <a:effectLst/>
                <a:uLnTx/>
                <a:uFillTx/>
                <a:latin typeface="Republika" panose="02000506040000020004" pitchFamily="2" charset="77"/>
                <a:ea typeface="+mj-ea"/>
                <a:cs typeface="Arial" pitchFamily="34" charset="0"/>
              </a:rPr>
              <a:t>Žalec, 6. november 2024</a:t>
            </a: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id="{39C17B74-00A6-6186-FAC6-65D6659DFB39}"/>
              </a:ext>
            </a:extLst>
          </p:cNvPr>
          <p:cNvSpPr txBox="1">
            <a:spLocks/>
          </p:cNvSpPr>
          <p:nvPr/>
        </p:nvSpPr>
        <p:spPr bwMode="auto">
          <a:xfrm>
            <a:off x="1447800" y="4969272"/>
            <a:ext cx="46826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600" b="1" i="0" u="none" strike="noStrike" kern="1200" cap="none" spc="0" normalizeH="0" baseline="0" noProof="0" dirty="0">
                <a:ln>
                  <a:noFill/>
                </a:ln>
                <a:solidFill>
                  <a:srgbClr val="529DBA"/>
                </a:solidFill>
                <a:effectLst/>
                <a:uLnTx/>
                <a:uFillTx/>
                <a:latin typeface="Republika" panose="02000506040000020004" pitchFamily="2" charset="77"/>
                <a:ea typeface="+mj-ea"/>
                <a:cs typeface="Arial" pitchFamily="34" charset="0"/>
              </a:rPr>
              <a:t>Dušanka Škrbić</a:t>
            </a:r>
          </a:p>
        </p:txBody>
      </p:sp>
    </p:spTree>
    <p:extLst>
      <p:ext uri="{BB962C8B-B14F-4D97-AF65-F5344CB8AC3E}">
        <p14:creationId xmlns:p14="http://schemas.microsoft.com/office/powerpoint/2010/main" val="3476060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493246D-27D1-F741-1596-093CCC2E6C7E}"/>
              </a:ext>
            </a:extLst>
          </p:cNvPr>
          <p:cNvSpPr txBox="1"/>
          <p:nvPr/>
        </p:nvSpPr>
        <p:spPr>
          <a:xfrm>
            <a:off x="705393" y="1777817"/>
            <a:ext cx="977101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1B49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Vsebina: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Priprava vodnika za spletne prodajalce neavtomatskih tehtnic/merilnih instrumentov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Namen vodnika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Področje uporabe neavtomatskih tehtnic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Prepoznavanje reguliranega in nereguliranega področja merilnih instrumentov po oznakah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Odgovornosti spletnih prodajalcev in spletnih platform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Zavajajoče oglaševanje</a:t>
            </a: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Zagotavljanja jasnih informacij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o dovoljeni uporabi tehtnic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1071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6B55-5057-B501-3624-623B3FEC9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0" y="811370"/>
            <a:ext cx="8724120" cy="861774"/>
          </a:xfrm>
        </p:spPr>
        <p:txBody>
          <a:bodyPr/>
          <a:lstStyle/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Priprava vodnika za spletne prodajalce</a:t>
            </a:r>
            <a:b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neavtomatskih tehtnic (NAT)/merilnih instrumentov</a:t>
            </a:r>
            <a:endParaRPr lang="en-SI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 descr="Slika, ki vsebuje besede besedilo, posnetek zaslona, plakat, tehtnica&#10;&#10;Opis je samodejno ustvarjen">
            <a:extLst>
              <a:ext uri="{FF2B5EF4-FFF2-40B4-BE49-F238E27FC236}">
                <a16:creationId xmlns:a16="http://schemas.microsoft.com/office/drawing/2014/main" id="{86EFF101-730C-0A6A-9058-79FD72169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210" y="2081930"/>
            <a:ext cx="2819195" cy="4121048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D24514C-84A7-48CB-9F8A-AF89C0112090}"/>
              </a:ext>
            </a:extLst>
          </p:cNvPr>
          <p:cNvSpPr txBox="1"/>
          <p:nvPr/>
        </p:nvSpPr>
        <p:spPr>
          <a:xfrm>
            <a:off x="463583" y="1913296"/>
            <a:ext cx="836893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Skupni projekt nadzora v okviru JACOP 2024, pobude Evropske komisije in agencije EISMEA, ki se osredotoča na skladnost izdelkov v državah EU in Efte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EC Square Sans Pro Light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Avtorji vodila - Predstavniki meroslovnega nadzora: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Danska</a:t>
            </a:r>
            <a:r>
              <a:rPr kumimoji="0" lang="sl-SI" sz="18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 -</a:t>
            </a: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Danish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Safety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Technology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Authority</a:t>
            </a:r>
            <a:endParaRPr kumimoji="0" lang="sl-SI" sz="1800" b="0" i="0" u="none" strike="noStrike" kern="1200" cap="none" spc="-2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EC Square Sans Pro Light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Finska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 -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Finnish</a:t>
            </a:r>
            <a:r>
              <a:rPr kumimoji="0" lang="en-US" sz="1800" b="0" i="0" u="none" strike="noStrike" kern="1200" cap="none" spc="-6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Safety</a:t>
            </a:r>
            <a:r>
              <a:rPr kumimoji="0" lang="en-US" sz="1800" b="0" i="0" u="none" strike="noStrike" kern="1200" cap="none" spc="-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and</a:t>
            </a:r>
            <a:r>
              <a:rPr kumimoji="0" lang="en-US" sz="1800" b="0" i="0" u="none" strike="noStrike" kern="1200" cap="none" spc="-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Chemicals</a:t>
            </a:r>
            <a: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Agency</a:t>
            </a:r>
            <a:endParaRPr kumimoji="0" lang="sl-SI" sz="1800" b="0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EC Square Sans Pro Light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Romunija</a:t>
            </a:r>
            <a:r>
              <a:rPr kumimoji="0" lang="sl-SI" sz="18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 -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Romanian</a:t>
            </a:r>
            <a: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Bureau</a:t>
            </a:r>
            <a:r>
              <a:rPr kumimoji="0" lang="en-US" sz="1800" b="0" i="0" u="none" strike="noStrike" kern="1200" cap="none" spc="-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of</a:t>
            </a:r>
            <a:r>
              <a:rPr kumimoji="0" lang="en-US" sz="1800" b="0" i="0" u="none" strike="noStrike" kern="1200" cap="none" spc="-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Legal</a:t>
            </a:r>
            <a:r>
              <a:rPr kumimoji="0" lang="en-US" sz="1800" b="0" i="0" u="none" strike="noStrike" kern="1200" cap="none" spc="-3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Metrology</a:t>
            </a:r>
            <a:endParaRPr kumimoji="0" lang="sl-SI" sz="1800" b="0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EC Square Sans Pro Light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Irska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 -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National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Standards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Authority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of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Ireland</a:t>
            </a:r>
            <a:endParaRPr kumimoji="0" lang="sl-SI" sz="1800" b="0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EC Square Sans Pro Light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Slovenija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Urad RS za meroslovje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Španija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Autonomous</a:t>
            </a:r>
            <a: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Region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of</a:t>
            </a:r>
            <a:r>
              <a:rPr kumimoji="0" lang="en-US" sz="1800" b="0" i="0" u="none" strike="noStrike" kern="120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Madrid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(DG</a:t>
            </a:r>
            <a:r>
              <a:rPr kumimoji="0" lang="en-US" sz="1800" b="0" i="0" u="none" strike="noStrike" kern="1200" cap="none" spc="-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for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Economic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and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Industrial</a:t>
            </a:r>
            <a:r>
              <a:rPr kumimoji="0" lang="en-US" sz="1800" b="0" i="0" u="none" strike="noStrike" kern="1200" cap="none" spc="-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Promotion)</a:t>
            </a:r>
            <a:endParaRPr kumimoji="0" lang="sl-SI" sz="1800" b="0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EC Square Sans Pro Light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EC Square Sans Pro Light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Zunanji sodelujoči: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CECIP (Evropsko združenje tehtalne industrije)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C01F327-0152-9398-42D9-6EDE204AC27A}"/>
              </a:ext>
            </a:extLst>
          </p:cNvPr>
          <p:cNvSpPr txBox="1"/>
          <p:nvPr/>
        </p:nvSpPr>
        <p:spPr>
          <a:xfrm>
            <a:off x="603272" y="6151977"/>
            <a:ext cx="836893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JACOP: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Joint Actions on Compliance of Products in the EU and EFTA countries</a:t>
            </a:r>
            <a:endParaRPr kumimoji="0" lang="sl-SI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EISMEA: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European Innovation Council and Small and Medium-sized Enterprises</a:t>
            </a:r>
            <a:r>
              <a:rPr kumimoji="0" lang="sl-S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Executive Agency</a:t>
            </a:r>
            <a:endParaRPr kumimoji="0" lang="sl-SI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233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91DBDD55-EF33-2280-644D-B44A94A5DD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8309" y="1012804"/>
            <a:ext cx="2842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000" dirty="0">
                <a:latin typeface="Arial" panose="020B0604020202020204" pitchFamily="34" charset="0"/>
                <a:cs typeface="Arial" panose="020B0604020202020204" pitchFamily="34" charset="0"/>
              </a:rPr>
              <a:t>Namen vodnika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D06BE41-D89F-16B3-8D2C-557528166592}"/>
              </a:ext>
            </a:extLst>
          </p:cNvPr>
          <p:cNvSpPr txBox="1"/>
          <p:nvPr/>
        </p:nvSpPr>
        <p:spPr>
          <a:xfrm>
            <a:off x="618309" y="2048472"/>
            <a:ext cx="95010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Namen tega vodila je zagotoviti podrobne informacije spletnim prodajalcem in spletnim platformam neavtomatskih tehtnic za enotni trg EU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C036F632-A5D3-C8D2-5643-94B0D9A15B1C}"/>
              </a:ext>
            </a:extLst>
          </p:cNvPr>
          <p:cNvSpPr txBox="1"/>
          <p:nvPr/>
        </p:nvSpPr>
        <p:spPr>
          <a:xfrm>
            <a:off x="618308" y="3330361"/>
            <a:ext cx="950105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Spletne trgovce in spletne platforme (ali trg) bo obvestil o: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svojih pravnih obveznostih;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panose="020B0604020202020204" pitchFamily="34" charset="0"/>
              <a:ea typeface="EC Square Sans Pro Light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informacijah, ki jih morajo potrošnikom zagotoviti o neavtomatskih tehtnicah (merilnih instrumentih), da ti lahko kupijo „pravi“ instrument za predvideni namen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703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DA49EB04-5548-C236-AE7A-0A8715E890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1027" y="757898"/>
            <a:ext cx="743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000" dirty="0">
                <a:latin typeface="Arial" panose="020B0604020202020204" pitchFamily="34" charset="0"/>
                <a:cs typeface="Arial" panose="020B0604020202020204" pitchFamily="34" charset="0"/>
              </a:rPr>
              <a:t>Področje uporabe neavtomatskih tehtnic</a:t>
            </a:r>
          </a:p>
        </p:txBody>
      </p:sp>
      <p:grpSp>
        <p:nvGrpSpPr>
          <p:cNvPr id="43" name="Skupina 42">
            <a:extLst>
              <a:ext uri="{FF2B5EF4-FFF2-40B4-BE49-F238E27FC236}">
                <a16:creationId xmlns:a16="http://schemas.microsoft.com/office/drawing/2014/main" id="{1B5FF31F-25AA-9E7A-F22C-2AF7E150A726}"/>
              </a:ext>
            </a:extLst>
          </p:cNvPr>
          <p:cNvGrpSpPr/>
          <p:nvPr/>
        </p:nvGrpSpPr>
        <p:grpSpPr>
          <a:xfrm>
            <a:off x="331825" y="2209582"/>
            <a:ext cx="5063003" cy="4394310"/>
            <a:chOff x="5551765" y="1748709"/>
            <a:chExt cx="5063003" cy="4394310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EB964EF3-4BBA-5162-2D2C-58C63284C72F}"/>
                </a:ext>
              </a:extLst>
            </p:cNvPr>
            <p:cNvGrpSpPr>
              <a:grpSpLocks/>
            </p:cNvGrpSpPr>
            <p:nvPr/>
          </p:nvGrpSpPr>
          <p:grpSpPr>
            <a:xfrm>
              <a:off x="5580967" y="1748709"/>
              <a:ext cx="4682762" cy="2225211"/>
              <a:chOff x="0" y="0"/>
              <a:chExt cx="5795010" cy="2718435"/>
            </a:xfrm>
          </p:grpSpPr>
          <p:pic>
            <p:nvPicPr>
              <p:cNvPr id="7" name="Slika 6">
                <a:extLst>
                  <a:ext uri="{FF2B5EF4-FFF2-40B4-BE49-F238E27FC236}">
                    <a16:creationId xmlns:a16="http://schemas.microsoft.com/office/drawing/2014/main" id="{89A1A103-2687-315E-F3D2-ABEDFA2787B7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142817" y="1326806"/>
                <a:ext cx="1493329" cy="1045329"/>
              </a:xfrm>
              <a:prstGeom prst="rect">
                <a:avLst/>
              </a:prstGeom>
            </p:spPr>
          </p:pic>
          <p:sp>
            <p:nvSpPr>
              <p:cNvPr id="8" name="Grafični 68">
                <a:extLst>
                  <a:ext uri="{FF2B5EF4-FFF2-40B4-BE49-F238E27FC236}">
                    <a16:creationId xmlns:a16="http://schemas.microsoft.com/office/drawing/2014/main" id="{F0FA2175-FD72-4F88-479A-5E19865844F8}"/>
                  </a:ext>
                </a:extLst>
              </p:cNvPr>
              <p:cNvSpPr/>
              <p:nvPr/>
            </p:nvSpPr>
            <p:spPr>
              <a:xfrm>
                <a:off x="2036307" y="1004298"/>
                <a:ext cx="1701164" cy="1701164"/>
              </a:xfrm>
              <a:custGeom>
                <a:avLst/>
                <a:gdLst/>
                <a:ahLst/>
                <a:cxnLst/>
                <a:rect l="l" t="t" r="r" b="b"/>
                <a:pathLst>
                  <a:path w="1701164" h="1701164">
                    <a:moveTo>
                      <a:pt x="850506" y="1700999"/>
                    </a:moveTo>
                    <a:lnTo>
                      <a:pt x="898768" y="1699653"/>
                    </a:lnTo>
                    <a:lnTo>
                      <a:pt x="946325" y="1695662"/>
                    </a:lnTo>
                    <a:lnTo>
                      <a:pt x="993103" y="1689098"/>
                    </a:lnTo>
                    <a:lnTo>
                      <a:pt x="1039031" y="1680033"/>
                    </a:lnTo>
                    <a:lnTo>
                      <a:pt x="1084037" y="1668538"/>
                    </a:lnTo>
                    <a:lnTo>
                      <a:pt x="1128050" y="1654686"/>
                    </a:lnTo>
                    <a:lnTo>
                      <a:pt x="1170997" y="1638548"/>
                    </a:lnTo>
                    <a:lnTo>
                      <a:pt x="1212808" y="1620196"/>
                    </a:lnTo>
                    <a:lnTo>
                      <a:pt x="1253409" y="1599701"/>
                    </a:lnTo>
                    <a:lnTo>
                      <a:pt x="1292730" y="1577137"/>
                    </a:lnTo>
                    <a:lnTo>
                      <a:pt x="1330698" y="1552573"/>
                    </a:lnTo>
                    <a:lnTo>
                      <a:pt x="1367242" y="1526083"/>
                    </a:lnTo>
                    <a:lnTo>
                      <a:pt x="1402289" y="1497738"/>
                    </a:lnTo>
                    <a:lnTo>
                      <a:pt x="1435769" y="1467609"/>
                    </a:lnTo>
                    <a:lnTo>
                      <a:pt x="1467609" y="1435769"/>
                    </a:lnTo>
                    <a:lnTo>
                      <a:pt x="1497738" y="1402289"/>
                    </a:lnTo>
                    <a:lnTo>
                      <a:pt x="1526083" y="1367242"/>
                    </a:lnTo>
                    <a:lnTo>
                      <a:pt x="1552573" y="1330698"/>
                    </a:lnTo>
                    <a:lnTo>
                      <a:pt x="1577137" y="1292730"/>
                    </a:lnTo>
                    <a:lnTo>
                      <a:pt x="1599701" y="1253409"/>
                    </a:lnTo>
                    <a:lnTo>
                      <a:pt x="1620196" y="1212808"/>
                    </a:lnTo>
                    <a:lnTo>
                      <a:pt x="1638548" y="1170997"/>
                    </a:lnTo>
                    <a:lnTo>
                      <a:pt x="1654686" y="1128050"/>
                    </a:lnTo>
                    <a:lnTo>
                      <a:pt x="1668538" y="1084037"/>
                    </a:lnTo>
                    <a:lnTo>
                      <a:pt x="1680033" y="1039031"/>
                    </a:lnTo>
                    <a:lnTo>
                      <a:pt x="1689098" y="993103"/>
                    </a:lnTo>
                    <a:lnTo>
                      <a:pt x="1695662" y="946325"/>
                    </a:lnTo>
                    <a:lnTo>
                      <a:pt x="1699653" y="898768"/>
                    </a:lnTo>
                    <a:lnTo>
                      <a:pt x="1700999" y="850506"/>
                    </a:lnTo>
                    <a:lnTo>
                      <a:pt x="1699653" y="802243"/>
                    </a:lnTo>
                    <a:lnTo>
                      <a:pt x="1695662" y="754687"/>
                    </a:lnTo>
                    <a:lnTo>
                      <a:pt x="1689098" y="707908"/>
                    </a:lnTo>
                    <a:lnTo>
                      <a:pt x="1680033" y="661980"/>
                    </a:lnTo>
                    <a:lnTo>
                      <a:pt x="1668538" y="616973"/>
                    </a:lnTo>
                    <a:lnTo>
                      <a:pt x="1654686" y="572960"/>
                    </a:lnTo>
                    <a:lnTo>
                      <a:pt x="1638548" y="530012"/>
                    </a:lnTo>
                    <a:lnTo>
                      <a:pt x="1620196" y="488201"/>
                    </a:lnTo>
                    <a:lnTo>
                      <a:pt x="1599701" y="447600"/>
                    </a:lnTo>
                    <a:lnTo>
                      <a:pt x="1577137" y="408278"/>
                    </a:lnTo>
                    <a:lnTo>
                      <a:pt x="1552573" y="370310"/>
                    </a:lnTo>
                    <a:lnTo>
                      <a:pt x="1526083" y="333765"/>
                    </a:lnTo>
                    <a:lnTo>
                      <a:pt x="1497738" y="298717"/>
                    </a:lnTo>
                    <a:lnTo>
                      <a:pt x="1467609" y="265237"/>
                    </a:lnTo>
                    <a:lnTo>
                      <a:pt x="1435769" y="233396"/>
                    </a:lnTo>
                    <a:lnTo>
                      <a:pt x="1402289" y="203267"/>
                    </a:lnTo>
                    <a:lnTo>
                      <a:pt x="1367242" y="174921"/>
                    </a:lnTo>
                    <a:lnTo>
                      <a:pt x="1330698" y="148430"/>
                    </a:lnTo>
                    <a:lnTo>
                      <a:pt x="1292730" y="123866"/>
                    </a:lnTo>
                    <a:lnTo>
                      <a:pt x="1253409" y="101300"/>
                    </a:lnTo>
                    <a:lnTo>
                      <a:pt x="1212808" y="80806"/>
                    </a:lnTo>
                    <a:lnTo>
                      <a:pt x="1170997" y="62453"/>
                    </a:lnTo>
                    <a:lnTo>
                      <a:pt x="1128050" y="46315"/>
                    </a:lnTo>
                    <a:lnTo>
                      <a:pt x="1084037" y="32462"/>
                    </a:lnTo>
                    <a:lnTo>
                      <a:pt x="1039031" y="20967"/>
                    </a:lnTo>
                    <a:lnTo>
                      <a:pt x="993103" y="11901"/>
                    </a:lnTo>
                    <a:lnTo>
                      <a:pt x="946325" y="5337"/>
                    </a:lnTo>
                    <a:lnTo>
                      <a:pt x="898768" y="1346"/>
                    </a:lnTo>
                    <a:lnTo>
                      <a:pt x="850506" y="0"/>
                    </a:lnTo>
                    <a:lnTo>
                      <a:pt x="802243" y="1346"/>
                    </a:lnTo>
                    <a:lnTo>
                      <a:pt x="754687" y="5337"/>
                    </a:lnTo>
                    <a:lnTo>
                      <a:pt x="707908" y="11901"/>
                    </a:lnTo>
                    <a:lnTo>
                      <a:pt x="661980" y="20967"/>
                    </a:lnTo>
                    <a:lnTo>
                      <a:pt x="616973" y="32462"/>
                    </a:lnTo>
                    <a:lnTo>
                      <a:pt x="572960" y="46315"/>
                    </a:lnTo>
                    <a:lnTo>
                      <a:pt x="530012" y="62453"/>
                    </a:lnTo>
                    <a:lnTo>
                      <a:pt x="488201" y="80806"/>
                    </a:lnTo>
                    <a:lnTo>
                      <a:pt x="447600" y="101300"/>
                    </a:lnTo>
                    <a:lnTo>
                      <a:pt x="408278" y="123866"/>
                    </a:lnTo>
                    <a:lnTo>
                      <a:pt x="370310" y="148430"/>
                    </a:lnTo>
                    <a:lnTo>
                      <a:pt x="333765" y="174921"/>
                    </a:lnTo>
                    <a:lnTo>
                      <a:pt x="298717" y="203267"/>
                    </a:lnTo>
                    <a:lnTo>
                      <a:pt x="265237" y="233396"/>
                    </a:lnTo>
                    <a:lnTo>
                      <a:pt x="233396" y="265237"/>
                    </a:lnTo>
                    <a:lnTo>
                      <a:pt x="203267" y="298717"/>
                    </a:lnTo>
                    <a:lnTo>
                      <a:pt x="174921" y="333765"/>
                    </a:lnTo>
                    <a:lnTo>
                      <a:pt x="148430" y="370310"/>
                    </a:lnTo>
                    <a:lnTo>
                      <a:pt x="123866" y="408278"/>
                    </a:lnTo>
                    <a:lnTo>
                      <a:pt x="101300" y="447600"/>
                    </a:lnTo>
                    <a:lnTo>
                      <a:pt x="80806" y="488201"/>
                    </a:lnTo>
                    <a:lnTo>
                      <a:pt x="62453" y="530012"/>
                    </a:lnTo>
                    <a:lnTo>
                      <a:pt x="46315" y="572960"/>
                    </a:lnTo>
                    <a:lnTo>
                      <a:pt x="32462" y="616973"/>
                    </a:lnTo>
                    <a:lnTo>
                      <a:pt x="20967" y="661980"/>
                    </a:lnTo>
                    <a:lnTo>
                      <a:pt x="11901" y="707908"/>
                    </a:lnTo>
                    <a:lnTo>
                      <a:pt x="5337" y="754687"/>
                    </a:lnTo>
                    <a:lnTo>
                      <a:pt x="1346" y="802243"/>
                    </a:lnTo>
                    <a:lnTo>
                      <a:pt x="0" y="850506"/>
                    </a:lnTo>
                    <a:lnTo>
                      <a:pt x="1346" y="898768"/>
                    </a:lnTo>
                    <a:lnTo>
                      <a:pt x="5337" y="946325"/>
                    </a:lnTo>
                    <a:lnTo>
                      <a:pt x="11901" y="993103"/>
                    </a:lnTo>
                    <a:lnTo>
                      <a:pt x="20967" y="1039031"/>
                    </a:lnTo>
                    <a:lnTo>
                      <a:pt x="32462" y="1084037"/>
                    </a:lnTo>
                    <a:lnTo>
                      <a:pt x="46315" y="1128050"/>
                    </a:lnTo>
                    <a:lnTo>
                      <a:pt x="62453" y="1170997"/>
                    </a:lnTo>
                    <a:lnTo>
                      <a:pt x="80806" y="1212808"/>
                    </a:lnTo>
                    <a:lnTo>
                      <a:pt x="101300" y="1253409"/>
                    </a:lnTo>
                    <a:lnTo>
                      <a:pt x="123866" y="1292730"/>
                    </a:lnTo>
                    <a:lnTo>
                      <a:pt x="148430" y="1330698"/>
                    </a:lnTo>
                    <a:lnTo>
                      <a:pt x="174921" y="1367242"/>
                    </a:lnTo>
                    <a:lnTo>
                      <a:pt x="203267" y="1402289"/>
                    </a:lnTo>
                    <a:lnTo>
                      <a:pt x="233396" y="1435769"/>
                    </a:lnTo>
                    <a:lnTo>
                      <a:pt x="265237" y="1467609"/>
                    </a:lnTo>
                    <a:lnTo>
                      <a:pt x="298717" y="1497738"/>
                    </a:lnTo>
                    <a:lnTo>
                      <a:pt x="333765" y="1526083"/>
                    </a:lnTo>
                    <a:lnTo>
                      <a:pt x="370310" y="1552573"/>
                    </a:lnTo>
                    <a:lnTo>
                      <a:pt x="408278" y="1577137"/>
                    </a:lnTo>
                    <a:lnTo>
                      <a:pt x="447600" y="1599701"/>
                    </a:lnTo>
                    <a:lnTo>
                      <a:pt x="488201" y="1620196"/>
                    </a:lnTo>
                    <a:lnTo>
                      <a:pt x="530012" y="1638548"/>
                    </a:lnTo>
                    <a:lnTo>
                      <a:pt x="572960" y="1654686"/>
                    </a:lnTo>
                    <a:lnTo>
                      <a:pt x="616973" y="1668538"/>
                    </a:lnTo>
                    <a:lnTo>
                      <a:pt x="661980" y="1680033"/>
                    </a:lnTo>
                    <a:lnTo>
                      <a:pt x="707908" y="1689098"/>
                    </a:lnTo>
                    <a:lnTo>
                      <a:pt x="754687" y="1695662"/>
                    </a:lnTo>
                    <a:lnTo>
                      <a:pt x="802243" y="1699653"/>
                    </a:lnTo>
                    <a:lnTo>
                      <a:pt x="850506" y="1700999"/>
                    </a:lnTo>
                    <a:close/>
                  </a:path>
                </a:pathLst>
              </a:custGeom>
              <a:ln w="25400">
                <a:solidFill>
                  <a:srgbClr val="0D8943"/>
                </a:solidFill>
                <a:prstDash val="solid"/>
              </a:ln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l-SI" sz="1800" b="0" i="0" u="none" strike="noStrike" kern="120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9" name="Slika 8">
                <a:extLst>
                  <a:ext uri="{FF2B5EF4-FFF2-40B4-BE49-F238E27FC236}">
                    <a16:creationId xmlns:a16="http://schemas.microsoft.com/office/drawing/2014/main" id="{C99DC4E2-45F2-DCCB-EFB9-8C9312DAFFE4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26672" y="1161468"/>
                <a:ext cx="1073066" cy="1382395"/>
              </a:xfrm>
              <a:prstGeom prst="rect">
                <a:avLst/>
              </a:prstGeom>
            </p:spPr>
          </p:pic>
          <p:sp>
            <p:nvSpPr>
              <p:cNvPr id="10" name="Grafična podoba 70">
                <a:extLst>
                  <a:ext uri="{FF2B5EF4-FFF2-40B4-BE49-F238E27FC236}">
                    <a16:creationId xmlns:a16="http://schemas.microsoft.com/office/drawing/2014/main" id="{EC2C024A-B61C-B949-BF17-DFF2AB6A9D82}"/>
                  </a:ext>
                </a:extLst>
              </p:cNvPr>
              <p:cNvSpPr/>
              <p:nvPr/>
            </p:nvSpPr>
            <p:spPr>
              <a:xfrm>
                <a:off x="12700" y="1004298"/>
                <a:ext cx="1701164" cy="1701164"/>
              </a:xfrm>
              <a:custGeom>
                <a:avLst/>
                <a:gdLst/>
                <a:ahLst/>
                <a:cxnLst/>
                <a:rect l="l" t="t" r="r" b="b"/>
                <a:pathLst>
                  <a:path w="1701164" h="1701164">
                    <a:moveTo>
                      <a:pt x="850506" y="1700999"/>
                    </a:moveTo>
                    <a:lnTo>
                      <a:pt x="898769" y="1699653"/>
                    </a:lnTo>
                    <a:lnTo>
                      <a:pt x="946325" y="1695662"/>
                    </a:lnTo>
                    <a:lnTo>
                      <a:pt x="993103" y="1689098"/>
                    </a:lnTo>
                    <a:lnTo>
                      <a:pt x="1039032" y="1680033"/>
                    </a:lnTo>
                    <a:lnTo>
                      <a:pt x="1084038" y="1668538"/>
                    </a:lnTo>
                    <a:lnTo>
                      <a:pt x="1128051" y="1654686"/>
                    </a:lnTo>
                    <a:lnTo>
                      <a:pt x="1170999" y="1638548"/>
                    </a:lnTo>
                    <a:lnTo>
                      <a:pt x="1212810" y="1620196"/>
                    </a:lnTo>
                    <a:lnTo>
                      <a:pt x="1253412" y="1599701"/>
                    </a:lnTo>
                    <a:lnTo>
                      <a:pt x="1292733" y="1577137"/>
                    </a:lnTo>
                    <a:lnTo>
                      <a:pt x="1330702" y="1552573"/>
                    </a:lnTo>
                    <a:lnTo>
                      <a:pt x="1367246" y="1526083"/>
                    </a:lnTo>
                    <a:lnTo>
                      <a:pt x="1402295" y="1497738"/>
                    </a:lnTo>
                    <a:lnTo>
                      <a:pt x="1435775" y="1467609"/>
                    </a:lnTo>
                    <a:lnTo>
                      <a:pt x="1467616" y="1435769"/>
                    </a:lnTo>
                    <a:lnTo>
                      <a:pt x="1497745" y="1402289"/>
                    </a:lnTo>
                    <a:lnTo>
                      <a:pt x="1526091" y="1367242"/>
                    </a:lnTo>
                    <a:lnTo>
                      <a:pt x="1552582" y="1330698"/>
                    </a:lnTo>
                    <a:lnTo>
                      <a:pt x="1577146" y="1292730"/>
                    </a:lnTo>
                    <a:lnTo>
                      <a:pt x="1599711" y="1253409"/>
                    </a:lnTo>
                    <a:lnTo>
                      <a:pt x="1620206" y="1212808"/>
                    </a:lnTo>
                    <a:lnTo>
                      <a:pt x="1638559" y="1170997"/>
                    </a:lnTo>
                    <a:lnTo>
                      <a:pt x="1654697" y="1128050"/>
                    </a:lnTo>
                    <a:lnTo>
                      <a:pt x="1668550" y="1084037"/>
                    </a:lnTo>
                    <a:lnTo>
                      <a:pt x="1680045" y="1039031"/>
                    </a:lnTo>
                    <a:lnTo>
                      <a:pt x="1689110" y="993103"/>
                    </a:lnTo>
                    <a:lnTo>
                      <a:pt x="1695675" y="946325"/>
                    </a:lnTo>
                    <a:lnTo>
                      <a:pt x="1699666" y="898768"/>
                    </a:lnTo>
                    <a:lnTo>
                      <a:pt x="1701012" y="850506"/>
                    </a:lnTo>
                    <a:lnTo>
                      <a:pt x="1699666" y="802243"/>
                    </a:lnTo>
                    <a:lnTo>
                      <a:pt x="1695675" y="754687"/>
                    </a:lnTo>
                    <a:lnTo>
                      <a:pt x="1689110" y="707908"/>
                    </a:lnTo>
                    <a:lnTo>
                      <a:pt x="1680045" y="661980"/>
                    </a:lnTo>
                    <a:lnTo>
                      <a:pt x="1668550" y="616973"/>
                    </a:lnTo>
                    <a:lnTo>
                      <a:pt x="1654697" y="572960"/>
                    </a:lnTo>
                    <a:lnTo>
                      <a:pt x="1638559" y="530012"/>
                    </a:lnTo>
                    <a:lnTo>
                      <a:pt x="1620206" y="488201"/>
                    </a:lnTo>
                    <a:lnTo>
                      <a:pt x="1599711" y="447600"/>
                    </a:lnTo>
                    <a:lnTo>
                      <a:pt x="1577146" y="408278"/>
                    </a:lnTo>
                    <a:lnTo>
                      <a:pt x="1552582" y="370310"/>
                    </a:lnTo>
                    <a:lnTo>
                      <a:pt x="1526091" y="333765"/>
                    </a:lnTo>
                    <a:lnTo>
                      <a:pt x="1497745" y="298717"/>
                    </a:lnTo>
                    <a:lnTo>
                      <a:pt x="1467616" y="265237"/>
                    </a:lnTo>
                    <a:lnTo>
                      <a:pt x="1435775" y="233396"/>
                    </a:lnTo>
                    <a:lnTo>
                      <a:pt x="1402295" y="203267"/>
                    </a:lnTo>
                    <a:lnTo>
                      <a:pt x="1367246" y="174921"/>
                    </a:lnTo>
                    <a:lnTo>
                      <a:pt x="1330702" y="148430"/>
                    </a:lnTo>
                    <a:lnTo>
                      <a:pt x="1292733" y="123866"/>
                    </a:lnTo>
                    <a:lnTo>
                      <a:pt x="1253412" y="101300"/>
                    </a:lnTo>
                    <a:lnTo>
                      <a:pt x="1212810" y="80806"/>
                    </a:lnTo>
                    <a:lnTo>
                      <a:pt x="1170999" y="62453"/>
                    </a:lnTo>
                    <a:lnTo>
                      <a:pt x="1128051" y="46315"/>
                    </a:lnTo>
                    <a:lnTo>
                      <a:pt x="1084038" y="32462"/>
                    </a:lnTo>
                    <a:lnTo>
                      <a:pt x="1039032" y="20967"/>
                    </a:lnTo>
                    <a:lnTo>
                      <a:pt x="993103" y="11901"/>
                    </a:lnTo>
                    <a:lnTo>
                      <a:pt x="946325" y="5337"/>
                    </a:lnTo>
                    <a:lnTo>
                      <a:pt x="898769" y="1346"/>
                    </a:lnTo>
                    <a:lnTo>
                      <a:pt x="850506" y="0"/>
                    </a:lnTo>
                    <a:lnTo>
                      <a:pt x="802243" y="1346"/>
                    </a:lnTo>
                    <a:lnTo>
                      <a:pt x="754687" y="5337"/>
                    </a:lnTo>
                    <a:lnTo>
                      <a:pt x="707908" y="11901"/>
                    </a:lnTo>
                    <a:lnTo>
                      <a:pt x="661980" y="20967"/>
                    </a:lnTo>
                    <a:lnTo>
                      <a:pt x="616973" y="32462"/>
                    </a:lnTo>
                    <a:lnTo>
                      <a:pt x="572960" y="46315"/>
                    </a:lnTo>
                    <a:lnTo>
                      <a:pt x="530012" y="62453"/>
                    </a:lnTo>
                    <a:lnTo>
                      <a:pt x="488201" y="80806"/>
                    </a:lnTo>
                    <a:lnTo>
                      <a:pt x="447600" y="101300"/>
                    </a:lnTo>
                    <a:lnTo>
                      <a:pt x="408278" y="123866"/>
                    </a:lnTo>
                    <a:lnTo>
                      <a:pt x="370310" y="148430"/>
                    </a:lnTo>
                    <a:lnTo>
                      <a:pt x="333765" y="174921"/>
                    </a:lnTo>
                    <a:lnTo>
                      <a:pt x="298717" y="203267"/>
                    </a:lnTo>
                    <a:lnTo>
                      <a:pt x="265237" y="233396"/>
                    </a:lnTo>
                    <a:lnTo>
                      <a:pt x="233396" y="265237"/>
                    </a:lnTo>
                    <a:lnTo>
                      <a:pt x="203267" y="298717"/>
                    </a:lnTo>
                    <a:lnTo>
                      <a:pt x="174921" y="333765"/>
                    </a:lnTo>
                    <a:lnTo>
                      <a:pt x="148430" y="370310"/>
                    </a:lnTo>
                    <a:lnTo>
                      <a:pt x="123866" y="408278"/>
                    </a:lnTo>
                    <a:lnTo>
                      <a:pt x="101300" y="447600"/>
                    </a:lnTo>
                    <a:lnTo>
                      <a:pt x="80806" y="488201"/>
                    </a:lnTo>
                    <a:lnTo>
                      <a:pt x="62453" y="530012"/>
                    </a:lnTo>
                    <a:lnTo>
                      <a:pt x="46315" y="572960"/>
                    </a:lnTo>
                    <a:lnTo>
                      <a:pt x="32462" y="616973"/>
                    </a:lnTo>
                    <a:lnTo>
                      <a:pt x="20967" y="661980"/>
                    </a:lnTo>
                    <a:lnTo>
                      <a:pt x="11901" y="707908"/>
                    </a:lnTo>
                    <a:lnTo>
                      <a:pt x="5337" y="754687"/>
                    </a:lnTo>
                    <a:lnTo>
                      <a:pt x="1346" y="802243"/>
                    </a:lnTo>
                    <a:lnTo>
                      <a:pt x="0" y="850506"/>
                    </a:lnTo>
                    <a:lnTo>
                      <a:pt x="1346" y="898768"/>
                    </a:lnTo>
                    <a:lnTo>
                      <a:pt x="5337" y="946325"/>
                    </a:lnTo>
                    <a:lnTo>
                      <a:pt x="11901" y="993103"/>
                    </a:lnTo>
                    <a:lnTo>
                      <a:pt x="20967" y="1039031"/>
                    </a:lnTo>
                    <a:lnTo>
                      <a:pt x="32462" y="1084037"/>
                    </a:lnTo>
                    <a:lnTo>
                      <a:pt x="46315" y="1128050"/>
                    </a:lnTo>
                    <a:lnTo>
                      <a:pt x="62453" y="1170997"/>
                    </a:lnTo>
                    <a:lnTo>
                      <a:pt x="80806" y="1212808"/>
                    </a:lnTo>
                    <a:lnTo>
                      <a:pt x="101300" y="1253409"/>
                    </a:lnTo>
                    <a:lnTo>
                      <a:pt x="123866" y="1292730"/>
                    </a:lnTo>
                    <a:lnTo>
                      <a:pt x="148430" y="1330698"/>
                    </a:lnTo>
                    <a:lnTo>
                      <a:pt x="174921" y="1367242"/>
                    </a:lnTo>
                    <a:lnTo>
                      <a:pt x="203267" y="1402289"/>
                    </a:lnTo>
                    <a:lnTo>
                      <a:pt x="233396" y="1435769"/>
                    </a:lnTo>
                    <a:lnTo>
                      <a:pt x="265237" y="1467609"/>
                    </a:lnTo>
                    <a:lnTo>
                      <a:pt x="298717" y="1497738"/>
                    </a:lnTo>
                    <a:lnTo>
                      <a:pt x="333765" y="1526083"/>
                    </a:lnTo>
                    <a:lnTo>
                      <a:pt x="370310" y="1552573"/>
                    </a:lnTo>
                    <a:lnTo>
                      <a:pt x="408278" y="1577137"/>
                    </a:lnTo>
                    <a:lnTo>
                      <a:pt x="447600" y="1599701"/>
                    </a:lnTo>
                    <a:lnTo>
                      <a:pt x="488201" y="1620196"/>
                    </a:lnTo>
                    <a:lnTo>
                      <a:pt x="530012" y="1638548"/>
                    </a:lnTo>
                    <a:lnTo>
                      <a:pt x="572960" y="1654686"/>
                    </a:lnTo>
                    <a:lnTo>
                      <a:pt x="616973" y="1668538"/>
                    </a:lnTo>
                    <a:lnTo>
                      <a:pt x="661980" y="1680033"/>
                    </a:lnTo>
                    <a:lnTo>
                      <a:pt x="707908" y="1689098"/>
                    </a:lnTo>
                    <a:lnTo>
                      <a:pt x="754687" y="1695662"/>
                    </a:lnTo>
                    <a:lnTo>
                      <a:pt x="802243" y="1699653"/>
                    </a:lnTo>
                    <a:lnTo>
                      <a:pt x="850506" y="1700999"/>
                    </a:lnTo>
                    <a:close/>
                  </a:path>
                </a:pathLst>
              </a:custGeom>
              <a:ln w="25400">
                <a:solidFill>
                  <a:srgbClr val="0D8943"/>
                </a:solidFill>
                <a:prstDash val="solid"/>
              </a:ln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l-SI" sz="1800" b="0" i="0" u="none" strike="noStrike" kern="120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1" name="Slika 10">
                <a:extLst>
                  <a:ext uri="{FF2B5EF4-FFF2-40B4-BE49-F238E27FC236}">
                    <a16:creationId xmlns:a16="http://schemas.microsoft.com/office/drawing/2014/main" id="{367D9319-C640-EB00-4094-0190A9C2BC89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37205" y="1051731"/>
                <a:ext cx="972799" cy="1601066"/>
              </a:xfrm>
              <a:prstGeom prst="rect">
                <a:avLst/>
              </a:prstGeom>
            </p:spPr>
          </p:pic>
          <p:sp>
            <p:nvSpPr>
              <p:cNvPr id="12" name="Grafični 72">
                <a:extLst>
                  <a:ext uri="{FF2B5EF4-FFF2-40B4-BE49-F238E27FC236}">
                    <a16:creationId xmlns:a16="http://schemas.microsoft.com/office/drawing/2014/main" id="{9B52AC47-6FFC-7BCC-0EBB-0205303D1FCA}"/>
                  </a:ext>
                </a:extLst>
              </p:cNvPr>
              <p:cNvSpPr/>
              <p:nvPr/>
            </p:nvSpPr>
            <p:spPr>
              <a:xfrm>
                <a:off x="4080699" y="1004298"/>
                <a:ext cx="1701164" cy="1701164"/>
              </a:xfrm>
              <a:custGeom>
                <a:avLst/>
                <a:gdLst/>
                <a:ahLst/>
                <a:cxnLst/>
                <a:rect l="l" t="t" r="r" b="b"/>
                <a:pathLst>
                  <a:path w="1701164" h="1701164">
                    <a:moveTo>
                      <a:pt x="850506" y="1700999"/>
                    </a:moveTo>
                    <a:lnTo>
                      <a:pt x="898768" y="1699653"/>
                    </a:lnTo>
                    <a:lnTo>
                      <a:pt x="946325" y="1695662"/>
                    </a:lnTo>
                    <a:lnTo>
                      <a:pt x="993103" y="1689098"/>
                    </a:lnTo>
                    <a:lnTo>
                      <a:pt x="1039031" y="1680033"/>
                    </a:lnTo>
                    <a:lnTo>
                      <a:pt x="1084037" y="1668538"/>
                    </a:lnTo>
                    <a:lnTo>
                      <a:pt x="1128050" y="1654686"/>
                    </a:lnTo>
                    <a:lnTo>
                      <a:pt x="1170997" y="1638548"/>
                    </a:lnTo>
                    <a:lnTo>
                      <a:pt x="1212808" y="1620196"/>
                    </a:lnTo>
                    <a:lnTo>
                      <a:pt x="1253409" y="1599701"/>
                    </a:lnTo>
                    <a:lnTo>
                      <a:pt x="1292730" y="1577137"/>
                    </a:lnTo>
                    <a:lnTo>
                      <a:pt x="1330698" y="1552573"/>
                    </a:lnTo>
                    <a:lnTo>
                      <a:pt x="1367242" y="1526083"/>
                    </a:lnTo>
                    <a:lnTo>
                      <a:pt x="1402289" y="1497738"/>
                    </a:lnTo>
                    <a:lnTo>
                      <a:pt x="1435769" y="1467609"/>
                    </a:lnTo>
                    <a:lnTo>
                      <a:pt x="1467609" y="1435769"/>
                    </a:lnTo>
                    <a:lnTo>
                      <a:pt x="1497738" y="1402289"/>
                    </a:lnTo>
                    <a:lnTo>
                      <a:pt x="1526083" y="1367242"/>
                    </a:lnTo>
                    <a:lnTo>
                      <a:pt x="1552573" y="1330698"/>
                    </a:lnTo>
                    <a:lnTo>
                      <a:pt x="1577137" y="1292730"/>
                    </a:lnTo>
                    <a:lnTo>
                      <a:pt x="1599701" y="1253409"/>
                    </a:lnTo>
                    <a:lnTo>
                      <a:pt x="1620196" y="1212808"/>
                    </a:lnTo>
                    <a:lnTo>
                      <a:pt x="1638548" y="1170997"/>
                    </a:lnTo>
                    <a:lnTo>
                      <a:pt x="1654686" y="1128050"/>
                    </a:lnTo>
                    <a:lnTo>
                      <a:pt x="1668538" y="1084037"/>
                    </a:lnTo>
                    <a:lnTo>
                      <a:pt x="1680033" y="1039031"/>
                    </a:lnTo>
                    <a:lnTo>
                      <a:pt x="1689098" y="993103"/>
                    </a:lnTo>
                    <a:lnTo>
                      <a:pt x="1695662" y="946325"/>
                    </a:lnTo>
                    <a:lnTo>
                      <a:pt x="1699653" y="898768"/>
                    </a:lnTo>
                    <a:lnTo>
                      <a:pt x="1700999" y="850506"/>
                    </a:lnTo>
                    <a:lnTo>
                      <a:pt x="1699653" y="802243"/>
                    </a:lnTo>
                    <a:lnTo>
                      <a:pt x="1695662" y="754687"/>
                    </a:lnTo>
                    <a:lnTo>
                      <a:pt x="1689098" y="707908"/>
                    </a:lnTo>
                    <a:lnTo>
                      <a:pt x="1680033" y="661980"/>
                    </a:lnTo>
                    <a:lnTo>
                      <a:pt x="1668538" y="616973"/>
                    </a:lnTo>
                    <a:lnTo>
                      <a:pt x="1654686" y="572960"/>
                    </a:lnTo>
                    <a:lnTo>
                      <a:pt x="1638548" y="530012"/>
                    </a:lnTo>
                    <a:lnTo>
                      <a:pt x="1620196" y="488201"/>
                    </a:lnTo>
                    <a:lnTo>
                      <a:pt x="1599701" y="447600"/>
                    </a:lnTo>
                    <a:lnTo>
                      <a:pt x="1577137" y="408278"/>
                    </a:lnTo>
                    <a:lnTo>
                      <a:pt x="1552573" y="370310"/>
                    </a:lnTo>
                    <a:lnTo>
                      <a:pt x="1526083" y="333765"/>
                    </a:lnTo>
                    <a:lnTo>
                      <a:pt x="1497738" y="298717"/>
                    </a:lnTo>
                    <a:lnTo>
                      <a:pt x="1467609" y="265237"/>
                    </a:lnTo>
                    <a:lnTo>
                      <a:pt x="1435769" y="233396"/>
                    </a:lnTo>
                    <a:lnTo>
                      <a:pt x="1402289" y="203267"/>
                    </a:lnTo>
                    <a:lnTo>
                      <a:pt x="1367242" y="174921"/>
                    </a:lnTo>
                    <a:lnTo>
                      <a:pt x="1330698" y="148430"/>
                    </a:lnTo>
                    <a:lnTo>
                      <a:pt x="1292730" y="123866"/>
                    </a:lnTo>
                    <a:lnTo>
                      <a:pt x="1253409" y="101300"/>
                    </a:lnTo>
                    <a:lnTo>
                      <a:pt x="1212808" y="80806"/>
                    </a:lnTo>
                    <a:lnTo>
                      <a:pt x="1170997" y="62453"/>
                    </a:lnTo>
                    <a:lnTo>
                      <a:pt x="1128050" y="46315"/>
                    </a:lnTo>
                    <a:lnTo>
                      <a:pt x="1084037" y="32462"/>
                    </a:lnTo>
                    <a:lnTo>
                      <a:pt x="1039031" y="20967"/>
                    </a:lnTo>
                    <a:lnTo>
                      <a:pt x="993103" y="11901"/>
                    </a:lnTo>
                    <a:lnTo>
                      <a:pt x="946325" y="5337"/>
                    </a:lnTo>
                    <a:lnTo>
                      <a:pt x="898768" y="1346"/>
                    </a:lnTo>
                    <a:lnTo>
                      <a:pt x="850506" y="0"/>
                    </a:lnTo>
                    <a:lnTo>
                      <a:pt x="802243" y="1346"/>
                    </a:lnTo>
                    <a:lnTo>
                      <a:pt x="754687" y="5337"/>
                    </a:lnTo>
                    <a:lnTo>
                      <a:pt x="707908" y="11901"/>
                    </a:lnTo>
                    <a:lnTo>
                      <a:pt x="661980" y="20967"/>
                    </a:lnTo>
                    <a:lnTo>
                      <a:pt x="616973" y="32462"/>
                    </a:lnTo>
                    <a:lnTo>
                      <a:pt x="572960" y="46315"/>
                    </a:lnTo>
                    <a:lnTo>
                      <a:pt x="530012" y="62453"/>
                    </a:lnTo>
                    <a:lnTo>
                      <a:pt x="488201" y="80806"/>
                    </a:lnTo>
                    <a:lnTo>
                      <a:pt x="447600" y="101300"/>
                    </a:lnTo>
                    <a:lnTo>
                      <a:pt x="408278" y="123866"/>
                    </a:lnTo>
                    <a:lnTo>
                      <a:pt x="370310" y="148430"/>
                    </a:lnTo>
                    <a:lnTo>
                      <a:pt x="333765" y="174921"/>
                    </a:lnTo>
                    <a:lnTo>
                      <a:pt x="298717" y="203267"/>
                    </a:lnTo>
                    <a:lnTo>
                      <a:pt x="265237" y="233396"/>
                    </a:lnTo>
                    <a:lnTo>
                      <a:pt x="233396" y="265237"/>
                    </a:lnTo>
                    <a:lnTo>
                      <a:pt x="203267" y="298717"/>
                    </a:lnTo>
                    <a:lnTo>
                      <a:pt x="174921" y="333765"/>
                    </a:lnTo>
                    <a:lnTo>
                      <a:pt x="148430" y="370310"/>
                    </a:lnTo>
                    <a:lnTo>
                      <a:pt x="123866" y="408278"/>
                    </a:lnTo>
                    <a:lnTo>
                      <a:pt x="101300" y="447600"/>
                    </a:lnTo>
                    <a:lnTo>
                      <a:pt x="80806" y="488201"/>
                    </a:lnTo>
                    <a:lnTo>
                      <a:pt x="62453" y="530012"/>
                    </a:lnTo>
                    <a:lnTo>
                      <a:pt x="46315" y="572960"/>
                    </a:lnTo>
                    <a:lnTo>
                      <a:pt x="32462" y="616973"/>
                    </a:lnTo>
                    <a:lnTo>
                      <a:pt x="20967" y="661980"/>
                    </a:lnTo>
                    <a:lnTo>
                      <a:pt x="11901" y="707908"/>
                    </a:lnTo>
                    <a:lnTo>
                      <a:pt x="5337" y="754687"/>
                    </a:lnTo>
                    <a:lnTo>
                      <a:pt x="1346" y="802243"/>
                    </a:lnTo>
                    <a:lnTo>
                      <a:pt x="0" y="850506"/>
                    </a:lnTo>
                    <a:lnTo>
                      <a:pt x="1346" y="898768"/>
                    </a:lnTo>
                    <a:lnTo>
                      <a:pt x="5337" y="946325"/>
                    </a:lnTo>
                    <a:lnTo>
                      <a:pt x="11901" y="993103"/>
                    </a:lnTo>
                    <a:lnTo>
                      <a:pt x="20967" y="1039031"/>
                    </a:lnTo>
                    <a:lnTo>
                      <a:pt x="32462" y="1084037"/>
                    </a:lnTo>
                    <a:lnTo>
                      <a:pt x="46315" y="1128050"/>
                    </a:lnTo>
                    <a:lnTo>
                      <a:pt x="62453" y="1170997"/>
                    </a:lnTo>
                    <a:lnTo>
                      <a:pt x="80806" y="1212808"/>
                    </a:lnTo>
                    <a:lnTo>
                      <a:pt x="101300" y="1253409"/>
                    </a:lnTo>
                    <a:lnTo>
                      <a:pt x="123866" y="1292730"/>
                    </a:lnTo>
                    <a:lnTo>
                      <a:pt x="148430" y="1330698"/>
                    </a:lnTo>
                    <a:lnTo>
                      <a:pt x="174921" y="1367242"/>
                    </a:lnTo>
                    <a:lnTo>
                      <a:pt x="203267" y="1402289"/>
                    </a:lnTo>
                    <a:lnTo>
                      <a:pt x="233396" y="1435769"/>
                    </a:lnTo>
                    <a:lnTo>
                      <a:pt x="265237" y="1467609"/>
                    </a:lnTo>
                    <a:lnTo>
                      <a:pt x="298717" y="1497738"/>
                    </a:lnTo>
                    <a:lnTo>
                      <a:pt x="333765" y="1526083"/>
                    </a:lnTo>
                    <a:lnTo>
                      <a:pt x="370310" y="1552573"/>
                    </a:lnTo>
                    <a:lnTo>
                      <a:pt x="408278" y="1577137"/>
                    </a:lnTo>
                    <a:lnTo>
                      <a:pt x="447600" y="1599701"/>
                    </a:lnTo>
                    <a:lnTo>
                      <a:pt x="488201" y="1620196"/>
                    </a:lnTo>
                    <a:lnTo>
                      <a:pt x="530012" y="1638548"/>
                    </a:lnTo>
                    <a:lnTo>
                      <a:pt x="572960" y="1654686"/>
                    </a:lnTo>
                    <a:lnTo>
                      <a:pt x="616973" y="1668538"/>
                    </a:lnTo>
                    <a:lnTo>
                      <a:pt x="661980" y="1680033"/>
                    </a:lnTo>
                    <a:lnTo>
                      <a:pt x="707908" y="1689098"/>
                    </a:lnTo>
                    <a:lnTo>
                      <a:pt x="754687" y="1695662"/>
                    </a:lnTo>
                    <a:lnTo>
                      <a:pt x="802243" y="1699653"/>
                    </a:lnTo>
                    <a:lnTo>
                      <a:pt x="850506" y="1700999"/>
                    </a:lnTo>
                    <a:close/>
                  </a:path>
                </a:pathLst>
              </a:custGeom>
              <a:ln w="25400">
                <a:solidFill>
                  <a:srgbClr val="0D8943"/>
                </a:solidFill>
                <a:prstDash val="solid"/>
              </a:ln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l-SI" sz="1800" b="0" i="0" u="none" strike="noStrike" kern="120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Grafični 73">
                <a:extLst>
                  <a:ext uri="{FF2B5EF4-FFF2-40B4-BE49-F238E27FC236}">
                    <a16:creationId xmlns:a16="http://schemas.microsoft.com/office/drawing/2014/main" id="{9590BBBE-0106-61D7-613F-A794E8A3A47F}"/>
                  </a:ext>
                </a:extLst>
              </p:cNvPr>
              <p:cNvSpPr/>
              <p:nvPr/>
            </p:nvSpPr>
            <p:spPr>
              <a:xfrm>
                <a:off x="863206" y="762213"/>
                <a:ext cx="1270" cy="164465"/>
              </a:xfrm>
              <a:custGeom>
                <a:avLst/>
                <a:gdLst/>
                <a:ahLst/>
                <a:cxnLst/>
                <a:rect l="l" t="t" r="r" b="b"/>
                <a:pathLst>
                  <a:path h="164465">
                    <a:moveTo>
                      <a:pt x="0" y="163906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0D8943"/>
                </a:solidFill>
                <a:prstDash val="dot"/>
              </a:ln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l-SI" sz="1800" b="0" i="0" u="none" strike="noStrike" kern="120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Grafični 74">
                <a:extLst>
                  <a:ext uri="{FF2B5EF4-FFF2-40B4-BE49-F238E27FC236}">
                    <a16:creationId xmlns:a16="http://schemas.microsoft.com/office/drawing/2014/main" id="{BC4F1267-14CF-DE09-699C-4421D8BF53E2}"/>
                  </a:ext>
                </a:extLst>
              </p:cNvPr>
              <p:cNvSpPr/>
              <p:nvPr/>
            </p:nvSpPr>
            <p:spPr>
              <a:xfrm>
                <a:off x="914055" y="738800"/>
                <a:ext cx="3992245" cy="1270"/>
              </a:xfrm>
              <a:custGeom>
                <a:avLst/>
                <a:gdLst/>
                <a:ahLst/>
                <a:cxnLst/>
                <a:rect l="l" t="t" r="r" b="b"/>
                <a:pathLst>
                  <a:path w="3992245">
                    <a:moveTo>
                      <a:pt x="0" y="0"/>
                    </a:moveTo>
                    <a:lnTo>
                      <a:pt x="3991724" y="0"/>
                    </a:lnTo>
                  </a:path>
                </a:pathLst>
              </a:custGeom>
              <a:ln w="25400">
                <a:solidFill>
                  <a:srgbClr val="0D8943"/>
                </a:solidFill>
                <a:prstDash val="dot"/>
              </a:ln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l-SI" sz="1800" b="0" i="0" u="none" strike="noStrike" kern="120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Grafični 75">
                <a:extLst>
                  <a:ext uri="{FF2B5EF4-FFF2-40B4-BE49-F238E27FC236}">
                    <a16:creationId xmlns:a16="http://schemas.microsoft.com/office/drawing/2014/main" id="{22CE0B9D-3357-1323-3A54-A277F70667C3}"/>
                  </a:ext>
                </a:extLst>
              </p:cNvPr>
              <p:cNvSpPr/>
              <p:nvPr/>
            </p:nvSpPr>
            <p:spPr>
              <a:xfrm>
                <a:off x="4931205" y="785632"/>
                <a:ext cx="1270" cy="164465"/>
              </a:xfrm>
              <a:custGeom>
                <a:avLst/>
                <a:gdLst/>
                <a:ahLst/>
                <a:cxnLst/>
                <a:rect l="l" t="t" r="r" b="b"/>
                <a:pathLst>
                  <a:path h="164465">
                    <a:moveTo>
                      <a:pt x="0" y="0"/>
                    </a:moveTo>
                    <a:lnTo>
                      <a:pt x="0" y="163906"/>
                    </a:lnTo>
                  </a:path>
                </a:pathLst>
              </a:custGeom>
              <a:ln w="25400">
                <a:solidFill>
                  <a:srgbClr val="0D8943"/>
                </a:solidFill>
                <a:prstDash val="dot"/>
              </a:ln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l-SI" sz="1800" b="0" i="0" u="none" strike="noStrike" kern="120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Grafični 76">
                <a:extLst>
                  <a:ext uri="{FF2B5EF4-FFF2-40B4-BE49-F238E27FC236}">
                    <a16:creationId xmlns:a16="http://schemas.microsoft.com/office/drawing/2014/main" id="{0091FB67-F984-4504-82F1-84F9210A7FC6}"/>
                  </a:ext>
                </a:extLst>
              </p:cNvPr>
              <p:cNvSpPr/>
              <p:nvPr/>
            </p:nvSpPr>
            <p:spPr>
              <a:xfrm>
                <a:off x="850506" y="726111"/>
                <a:ext cx="4093845" cy="259715"/>
              </a:xfrm>
              <a:custGeom>
                <a:avLst/>
                <a:gdLst/>
                <a:ahLst/>
                <a:cxnLst/>
                <a:rect l="l" t="t" r="r" b="b"/>
                <a:pathLst>
                  <a:path w="4093845" h="259715">
                    <a:moveTo>
                      <a:pt x="25400" y="246849"/>
                    </a:moveTo>
                    <a:lnTo>
                      <a:pt x="21678" y="237858"/>
                    </a:lnTo>
                    <a:lnTo>
                      <a:pt x="12700" y="234149"/>
                    </a:lnTo>
                    <a:lnTo>
                      <a:pt x="3708" y="237858"/>
                    </a:lnTo>
                    <a:lnTo>
                      <a:pt x="0" y="246849"/>
                    </a:lnTo>
                    <a:lnTo>
                      <a:pt x="3708" y="255828"/>
                    </a:lnTo>
                    <a:lnTo>
                      <a:pt x="12700" y="259549"/>
                    </a:lnTo>
                    <a:lnTo>
                      <a:pt x="21678" y="255828"/>
                    </a:lnTo>
                    <a:lnTo>
                      <a:pt x="25400" y="246849"/>
                    </a:lnTo>
                    <a:close/>
                  </a:path>
                  <a:path w="4093845" h="259715">
                    <a:moveTo>
                      <a:pt x="25400" y="12700"/>
                    </a:moveTo>
                    <a:lnTo>
                      <a:pt x="21678" y="3708"/>
                    </a:lnTo>
                    <a:lnTo>
                      <a:pt x="12700" y="0"/>
                    </a:lnTo>
                    <a:lnTo>
                      <a:pt x="3708" y="3708"/>
                    </a:lnTo>
                    <a:lnTo>
                      <a:pt x="0" y="12700"/>
                    </a:lnTo>
                    <a:lnTo>
                      <a:pt x="3708" y="21678"/>
                    </a:lnTo>
                    <a:lnTo>
                      <a:pt x="12700" y="25400"/>
                    </a:lnTo>
                    <a:lnTo>
                      <a:pt x="21678" y="21678"/>
                    </a:lnTo>
                    <a:lnTo>
                      <a:pt x="25400" y="12700"/>
                    </a:lnTo>
                    <a:close/>
                  </a:path>
                  <a:path w="4093845" h="259715">
                    <a:moveTo>
                      <a:pt x="4093400" y="246849"/>
                    </a:moveTo>
                    <a:lnTo>
                      <a:pt x="4089679" y="237858"/>
                    </a:lnTo>
                    <a:lnTo>
                      <a:pt x="4080700" y="234149"/>
                    </a:lnTo>
                    <a:lnTo>
                      <a:pt x="4071709" y="237858"/>
                    </a:lnTo>
                    <a:lnTo>
                      <a:pt x="4068000" y="246849"/>
                    </a:lnTo>
                    <a:lnTo>
                      <a:pt x="4071709" y="255828"/>
                    </a:lnTo>
                    <a:lnTo>
                      <a:pt x="4080700" y="259549"/>
                    </a:lnTo>
                    <a:lnTo>
                      <a:pt x="4089679" y="255828"/>
                    </a:lnTo>
                    <a:lnTo>
                      <a:pt x="4093400" y="246849"/>
                    </a:lnTo>
                    <a:close/>
                  </a:path>
                  <a:path w="4093845" h="259715">
                    <a:moveTo>
                      <a:pt x="4093400" y="12700"/>
                    </a:moveTo>
                    <a:lnTo>
                      <a:pt x="4089679" y="3708"/>
                    </a:lnTo>
                    <a:lnTo>
                      <a:pt x="4080700" y="0"/>
                    </a:lnTo>
                    <a:lnTo>
                      <a:pt x="4071709" y="3708"/>
                    </a:lnTo>
                    <a:lnTo>
                      <a:pt x="4068000" y="12700"/>
                    </a:lnTo>
                    <a:lnTo>
                      <a:pt x="4071709" y="21678"/>
                    </a:lnTo>
                    <a:lnTo>
                      <a:pt x="4080700" y="25400"/>
                    </a:lnTo>
                    <a:lnTo>
                      <a:pt x="4089679" y="21678"/>
                    </a:lnTo>
                    <a:lnTo>
                      <a:pt x="4093400" y="12700"/>
                    </a:lnTo>
                    <a:close/>
                  </a:path>
                </a:pathLst>
              </a:custGeom>
              <a:solidFill>
                <a:srgbClr val="0D8943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l-SI" sz="1800" b="0" i="0" u="none" strike="noStrike" kern="120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" name="Grafični 77">
                <a:extLst>
                  <a:ext uri="{FF2B5EF4-FFF2-40B4-BE49-F238E27FC236}">
                    <a16:creationId xmlns:a16="http://schemas.microsoft.com/office/drawing/2014/main" id="{7DA10C59-3BE7-7F6D-7F16-B76E52BFFDFC}"/>
                  </a:ext>
                </a:extLst>
              </p:cNvPr>
              <p:cNvSpPr/>
              <p:nvPr/>
            </p:nvSpPr>
            <p:spPr>
              <a:xfrm>
                <a:off x="803219" y="908427"/>
                <a:ext cx="120014" cy="64769"/>
              </a:xfrm>
              <a:custGeom>
                <a:avLst/>
                <a:gdLst/>
                <a:ahLst/>
                <a:cxnLst/>
                <a:rect l="l" t="t" r="r" b="b"/>
                <a:pathLst>
                  <a:path w="120014" h="64769">
                    <a:moveTo>
                      <a:pt x="119976" y="0"/>
                    </a:moveTo>
                    <a:lnTo>
                      <a:pt x="59982" y="64528"/>
                    </a:ln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0D8943"/>
                </a:solidFill>
                <a:prstDash val="solid"/>
              </a:ln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l-SI" sz="1800" b="0" i="0" u="none" strike="noStrike" kern="120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Grafična podoba 78">
                <a:extLst>
                  <a:ext uri="{FF2B5EF4-FFF2-40B4-BE49-F238E27FC236}">
                    <a16:creationId xmlns:a16="http://schemas.microsoft.com/office/drawing/2014/main" id="{DA59F871-5E16-F562-122B-390625990430}"/>
                  </a:ext>
                </a:extLst>
              </p:cNvPr>
              <p:cNvSpPr/>
              <p:nvPr/>
            </p:nvSpPr>
            <p:spPr>
              <a:xfrm>
                <a:off x="4871219" y="908427"/>
                <a:ext cx="120014" cy="64769"/>
              </a:xfrm>
              <a:custGeom>
                <a:avLst/>
                <a:gdLst/>
                <a:ahLst/>
                <a:cxnLst/>
                <a:rect l="l" t="t" r="r" b="b"/>
                <a:pathLst>
                  <a:path w="120014" h="64769">
                    <a:moveTo>
                      <a:pt x="119976" y="0"/>
                    </a:moveTo>
                    <a:lnTo>
                      <a:pt x="59982" y="64528"/>
                    </a:ln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0D8943"/>
                </a:solidFill>
                <a:prstDash val="solid"/>
              </a:ln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l-SI" sz="1800" b="0" i="0" u="none" strike="noStrike" kern="120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Grafični 79">
                <a:extLst>
                  <a:ext uri="{FF2B5EF4-FFF2-40B4-BE49-F238E27FC236}">
                    <a16:creationId xmlns:a16="http://schemas.microsoft.com/office/drawing/2014/main" id="{FCAEE88C-2035-95C6-8090-7C62BDB9B49E}"/>
                  </a:ext>
                </a:extLst>
              </p:cNvPr>
              <p:cNvSpPr/>
              <p:nvPr/>
            </p:nvSpPr>
            <p:spPr>
              <a:xfrm>
                <a:off x="2886812" y="408635"/>
                <a:ext cx="1270" cy="515620"/>
              </a:xfrm>
              <a:custGeom>
                <a:avLst/>
                <a:gdLst/>
                <a:ahLst/>
                <a:cxnLst/>
                <a:rect l="l" t="t" r="r" b="b"/>
                <a:pathLst>
                  <a:path h="515620">
                    <a:moveTo>
                      <a:pt x="0" y="515239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0D8943"/>
                </a:solidFill>
                <a:prstDash val="dot"/>
              </a:ln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l-SI" sz="1800" b="0" i="0" u="none" strike="noStrike" kern="120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Grafična podoba 80">
                <a:extLst>
                  <a:ext uri="{FF2B5EF4-FFF2-40B4-BE49-F238E27FC236}">
                    <a16:creationId xmlns:a16="http://schemas.microsoft.com/office/drawing/2014/main" id="{F0FEF159-29D0-8DEB-2161-AAFD852835A9}"/>
                  </a:ext>
                </a:extLst>
              </p:cNvPr>
              <p:cNvSpPr/>
              <p:nvPr/>
            </p:nvSpPr>
            <p:spPr>
              <a:xfrm>
                <a:off x="2874111" y="371413"/>
                <a:ext cx="25400" cy="61468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614680">
                    <a:moveTo>
                      <a:pt x="25400" y="601548"/>
                    </a:moveTo>
                    <a:lnTo>
                      <a:pt x="21678" y="592556"/>
                    </a:lnTo>
                    <a:lnTo>
                      <a:pt x="12700" y="588848"/>
                    </a:lnTo>
                    <a:lnTo>
                      <a:pt x="3708" y="592556"/>
                    </a:lnTo>
                    <a:lnTo>
                      <a:pt x="0" y="601548"/>
                    </a:lnTo>
                    <a:lnTo>
                      <a:pt x="3708" y="610527"/>
                    </a:lnTo>
                    <a:lnTo>
                      <a:pt x="12700" y="614248"/>
                    </a:lnTo>
                    <a:lnTo>
                      <a:pt x="21678" y="610527"/>
                    </a:lnTo>
                    <a:lnTo>
                      <a:pt x="25400" y="601548"/>
                    </a:lnTo>
                    <a:close/>
                  </a:path>
                  <a:path w="25400" h="614680">
                    <a:moveTo>
                      <a:pt x="25400" y="12700"/>
                    </a:moveTo>
                    <a:lnTo>
                      <a:pt x="21678" y="3708"/>
                    </a:lnTo>
                    <a:lnTo>
                      <a:pt x="12700" y="0"/>
                    </a:lnTo>
                    <a:lnTo>
                      <a:pt x="3708" y="3708"/>
                    </a:lnTo>
                    <a:lnTo>
                      <a:pt x="0" y="12700"/>
                    </a:lnTo>
                    <a:lnTo>
                      <a:pt x="3708" y="21678"/>
                    </a:lnTo>
                    <a:lnTo>
                      <a:pt x="12700" y="25400"/>
                    </a:lnTo>
                    <a:lnTo>
                      <a:pt x="21678" y="21678"/>
                    </a:lnTo>
                    <a:lnTo>
                      <a:pt x="25400" y="12700"/>
                    </a:lnTo>
                    <a:close/>
                  </a:path>
                </a:pathLst>
              </a:custGeom>
              <a:solidFill>
                <a:srgbClr val="0D8943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l-SI" sz="1800" b="0" i="0" u="none" strike="noStrike" kern="120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Grafični 81">
                <a:extLst>
                  <a:ext uri="{FF2B5EF4-FFF2-40B4-BE49-F238E27FC236}">
                    <a16:creationId xmlns:a16="http://schemas.microsoft.com/office/drawing/2014/main" id="{1E39B7F9-894E-B03F-21B8-A223A6E3B40C}"/>
                  </a:ext>
                </a:extLst>
              </p:cNvPr>
              <p:cNvSpPr/>
              <p:nvPr/>
            </p:nvSpPr>
            <p:spPr>
              <a:xfrm>
                <a:off x="2826826" y="908420"/>
                <a:ext cx="120014" cy="64769"/>
              </a:xfrm>
              <a:custGeom>
                <a:avLst/>
                <a:gdLst/>
                <a:ahLst/>
                <a:cxnLst/>
                <a:rect l="l" t="t" r="r" b="b"/>
                <a:pathLst>
                  <a:path w="120014" h="64769">
                    <a:moveTo>
                      <a:pt x="119976" y="0"/>
                    </a:moveTo>
                    <a:lnTo>
                      <a:pt x="59982" y="64528"/>
                    </a:ln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0D8943"/>
                </a:solidFill>
                <a:prstDash val="solid"/>
              </a:ln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l-SI" sz="1800" b="0" i="0" u="none" strike="noStrike" kern="120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Grafični prikaz 82">
                <a:extLst>
                  <a:ext uri="{FF2B5EF4-FFF2-40B4-BE49-F238E27FC236}">
                    <a16:creationId xmlns:a16="http://schemas.microsoft.com/office/drawing/2014/main" id="{44AFB25F-F951-9982-B5EE-6A5379457376}"/>
                  </a:ext>
                </a:extLst>
              </p:cNvPr>
              <p:cNvSpPr/>
              <p:nvPr/>
            </p:nvSpPr>
            <p:spPr>
              <a:xfrm>
                <a:off x="793917" y="0"/>
                <a:ext cx="4206875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4206875" h="374650">
                    <a:moveTo>
                      <a:pt x="4026573" y="0"/>
                    </a:moveTo>
                    <a:lnTo>
                      <a:pt x="179997" y="0"/>
                    </a:lnTo>
                    <a:lnTo>
                      <a:pt x="132144" y="6430"/>
                    </a:lnTo>
                    <a:lnTo>
                      <a:pt x="89146" y="24576"/>
                    </a:lnTo>
                    <a:lnTo>
                      <a:pt x="52717" y="52722"/>
                    </a:lnTo>
                    <a:lnTo>
                      <a:pt x="24573" y="89152"/>
                    </a:lnTo>
                    <a:lnTo>
                      <a:pt x="6429" y="132149"/>
                    </a:lnTo>
                    <a:lnTo>
                      <a:pt x="0" y="179997"/>
                    </a:lnTo>
                    <a:lnTo>
                      <a:pt x="0" y="194398"/>
                    </a:lnTo>
                    <a:lnTo>
                      <a:pt x="6429" y="242251"/>
                    </a:lnTo>
                    <a:lnTo>
                      <a:pt x="24573" y="285249"/>
                    </a:lnTo>
                    <a:lnTo>
                      <a:pt x="52717" y="321678"/>
                    </a:lnTo>
                    <a:lnTo>
                      <a:pt x="89146" y="349822"/>
                    </a:lnTo>
                    <a:lnTo>
                      <a:pt x="132144" y="367966"/>
                    </a:lnTo>
                    <a:lnTo>
                      <a:pt x="179997" y="374396"/>
                    </a:lnTo>
                    <a:lnTo>
                      <a:pt x="4026573" y="374396"/>
                    </a:lnTo>
                    <a:lnTo>
                      <a:pt x="4074426" y="367966"/>
                    </a:lnTo>
                    <a:lnTo>
                      <a:pt x="4117427" y="349822"/>
                    </a:lnTo>
                    <a:lnTo>
                      <a:pt x="4153858" y="321678"/>
                    </a:lnTo>
                    <a:lnTo>
                      <a:pt x="4182006" y="285249"/>
                    </a:lnTo>
                    <a:lnTo>
                      <a:pt x="4200152" y="242251"/>
                    </a:lnTo>
                    <a:lnTo>
                      <a:pt x="4206582" y="194398"/>
                    </a:lnTo>
                    <a:lnTo>
                      <a:pt x="4206582" y="179997"/>
                    </a:lnTo>
                    <a:lnTo>
                      <a:pt x="4200152" y="132149"/>
                    </a:lnTo>
                    <a:lnTo>
                      <a:pt x="4182006" y="89152"/>
                    </a:lnTo>
                    <a:lnTo>
                      <a:pt x="4153858" y="52722"/>
                    </a:lnTo>
                    <a:lnTo>
                      <a:pt x="4117427" y="24576"/>
                    </a:lnTo>
                    <a:lnTo>
                      <a:pt x="4074426" y="6430"/>
                    </a:lnTo>
                    <a:lnTo>
                      <a:pt x="4026573" y="0"/>
                    </a:lnTo>
                    <a:close/>
                  </a:path>
                </a:pathLst>
              </a:custGeom>
              <a:solidFill>
                <a:srgbClr val="0D8943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l-SI" sz="1800" b="0" i="0" u="none" strike="noStrike" kern="120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" name="Okvir 83">
                <a:extLst>
                  <a:ext uri="{FF2B5EF4-FFF2-40B4-BE49-F238E27FC236}">
                    <a16:creationId xmlns:a16="http://schemas.microsoft.com/office/drawing/2014/main" id="{1A094DE1-14A6-0FFA-25AC-8C8FFC43B4BD}"/>
                  </a:ext>
                </a:extLst>
              </p:cNvPr>
              <p:cNvSpPr txBox="1"/>
              <p:nvPr/>
            </p:nvSpPr>
            <p:spPr>
              <a:xfrm>
                <a:off x="0" y="0"/>
                <a:ext cx="5795010" cy="2718435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0" marR="13970" lvl="0" indent="0" algn="ctr" defTabSz="457200" rtl="0" eaLnBrk="0" fontAlgn="base" latinLnBrk="0" hangingPunct="0">
                  <a:lnSpc>
                    <a:spcPct val="100000"/>
                  </a:lnSpc>
                  <a:spcBef>
                    <a:spcPts val="6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l-SI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EC Square Sans Pro"/>
                    <a:ea typeface="EC Square Sans Pro Light"/>
                    <a:cs typeface="EC Square Sans Pro Light"/>
                  </a:rPr>
                  <a:t>Trgovine in tr</a:t>
                </a:r>
                <a:r>
                  <a:rPr kumimoji="0" lang="sl-SI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EC Square Sans Pro Light"/>
                    <a:ea typeface="EC Square Sans Pro Light"/>
                    <a:cs typeface="EC Square Sans Pro Light"/>
                  </a:rPr>
                  <a:t>ž</a:t>
                </a:r>
                <a:r>
                  <a:rPr kumimoji="0" lang="sl-SI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EC Square Sans Pro"/>
                    <a:ea typeface="EC Square Sans Pro Light"/>
                    <a:cs typeface="EC Square Sans Pro Light"/>
                  </a:rPr>
                  <a:t>nice</a:t>
                </a:r>
              </a:p>
            </p:txBody>
          </p:sp>
        </p:grpSp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E95C9802-A420-99E5-C63E-7E84CCCA5B93}"/>
                </a:ext>
              </a:extLst>
            </p:cNvPr>
            <p:cNvGrpSpPr>
              <a:grpSpLocks/>
            </p:cNvGrpSpPr>
            <p:nvPr/>
          </p:nvGrpSpPr>
          <p:grpSpPr>
            <a:xfrm>
              <a:off x="9049761" y="4702628"/>
              <a:ext cx="1565007" cy="1440391"/>
              <a:chOff x="12700" y="12697"/>
              <a:chExt cx="1701164" cy="1701167"/>
            </a:xfrm>
          </p:grpSpPr>
          <p:pic>
            <p:nvPicPr>
              <p:cNvPr id="26" name="Slika 25">
                <a:extLst>
                  <a:ext uri="{FF2B5EF4-FFF2-40B4-BE49-F238E27FC236}">
                    <a16:creationId xmlns:a16="http://schemas.microsoft.com/office/drawing/2014/main" id="{9AA9867F-2CFA-C4C2-09AB-D1DBB778CA05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0667" y="12697"/>
                <a:ext cx="1513074" cy="1700999"/>
              </a:xfrm>
              <a:prstGeom prst="rect">
                <a:avLst/>
              </a:prstGeom>
            </p:spPr>
          </p:pic>
          <p:sp>
            <p:nvSpPr>
              <p:cNvPr id="27" name="Grafična podoba 98">
                <a:extLst>
                  <a:ext uri="{FF2B5EF4-FFF2-40B4-BE49-F238E27FC236}">
                    <a16:creationId xmlns:a16="http://schemas.microsoft.com/office/drawing/2014/main" id="{D785AB09-B0B9-0ABF-AFEA-A58C7046025C}"/>
                  </a:ext>
                </a:extLst>
              </p:cNvPr>
              <p:cNvSpPr/>
              <p:nvPr/>
            </p:nvSpPr>
            <p:spPr>
              <a:xfrm>
                <a:off x="12700" y="12700"/>
                <a:ext cx="1701164" cy="1701164"/>
              </a:xfrm>
              <a:custGeom>
                <a:avLst/>
                <a:gdLst/>
                <a:ahLst/>
                <a:cxnLst/>
                <a:rect l="l" t="t" r="r" b="b"/>
                <a:pathLst>
                  <a:path w="1701164" h="1701164">
                    <a:moveTo>
                      <a:pt x="850506" y="1700999"/>
                    </a:moveTo>
                    <a:lnTo>
                      <a:pt x="898768" y="1699653"/>
                    </a:lnTo>
                    <a:lnTo>
                      <a:pt x="946325" y="1695662"/>
                    </a:lnTo>
                    <a:lnTo>
                      <a:pt x="993103" y="1689098"/>
                    </a:lnTo>
                    <a:lnTo>
                      <a:pt x="1039031" y="1680033"/>
                    </a:lnTo>
                    <a:lnTo>
                      <a:pt x="1084037" y="1668538"/>
                    </a:lnTo>
                    <a:lnTo>
                      <a:pt x="1128050" y="1654686"/>
                    </a:lnTo>
                    <a:lnTo>
                      <a:pt x="1170997" y="1638548"/>
                    </a:lnTo>
                    <a:lnTo>
                      <a:pt x="1212808" y="1620196"/>
                    </a:lnTo>
                    <a:lnTo>
                      <a:pt x="1253409" y="1599701"/>
                    </a:lnTo>
                    <a:lnTo>
                      <a:pt x="1292730" y="1577137"/>
                    </a:lnTo>
                    <a:lnTo>
                      <a:pt x="1330698" y="1552573"/>
                    </a:lnTo>
                    <a:lnTo>
                      <a:pt x="1367242" y="1526083"/>
                    </a:lnTo>
                    <a:lnTo>
                      <a:pt x="1402289" y="1497738"/>
                    </a:lnTo>
                    <a:lnTo>
                      <a:pt x="1435769" y="1467609"/>
                    </a:lnTo>
                    <a:lnTo>
                      <a:pt x="1467609" y="1435769"/>
                    </a:lnTo>
                    <a:lnTo>
                      <a:pt x="1497738" y="1402289"/>
                    </a:lnTo>
                    <a:lnTo>
                      <a:pt x="1526083" y="1367242"/>
                    </a:lnTo>
                    <a:lnTo>
                      <a:pt x="1552573" y="1330698"/>
                    </a:lnTo>
                    <a:lnTo>
                      <a:pt x="1577137" y="1292730"/>
                    </a:lnTo>
                    <a:lnTo>
                      <a:pt x="1599701" y="1253409"/>
                    </a:lnTo>
                    <a:lnTo>
                      <a:pt x="1620196" y="1212808"/>
                    </a:lnTo>
                    <a:lnTo>
                      <a:pt x="1638548" y="1170997"/>
                    </a:lnTo>
                    <a:lnTo>
                      <a:pt x="1654686" y="1128050"/>
                    </a:lnTo>
                    <a:lnTo>
                      <a:pt x="1668538" y="1084037"/>
                    </a:lnTo>
                    <a:lnTo>
                      <a:pt x="1680033" y="1039031"/>
                    </a:lnTo>
                    <a:lnTo>
                      <a:pt x="1689098" y="993103"/>
                    </a:lnTo>
                    <a:lnTo>
                      <a:pt x="1695662" y="946325"/>
                    </a:lnTo>
                    <a:lnTo>
                      <a:pt x="1699653" y="898768"/>
                    </a:lnTo>
                    <a:lnTo>
                      <a:pt x="1700999" y="850506"/>
                    </a:lnTo>
                    <a:lnTo>
                      <a:pt x="1699653" y="802243"/>
                    </a:lnTo>
                    <a:lnTo>
                      <a:pt x="1695662" y="754687"/>
                    </a:lnTo>
                    <a:lnTo>
                      <a:pt x="1689098" y="707908"/>
                    </a:lnTo>
                    <a:lnTo>
                      <a:pt x="1680033" y="661980"/>
                    </a:lnTo>
                    <a:lnTo>
                      <a:pt x="1668538" y="616973"/>
                    </a:lnTo>
                    <a:lnTo>
                      <a:pt x="1654686" y="572960"/>
                    </a:lnTo>
                    <a:lnTo>
                      <a:pt x="1638548" y="530012"/>
                    </a:lnTo>
                    <a:lnTo>
                      <a:pt x="1620196" y="488201"/>
                    </a:lnTo>
                    <a:lnTo>
                      <a:pt x="1599701" y="447600"/>
                    </a:lnTo>
                    <a:lnTo>
                      <a:pt x="1577137" y="408278"/>
                    </a:lnTo>
                    <a:lnTo>
                      <a:pt x="1552573" y="370310"/>
                    </a:lnTo>
                    <a:lnTo>
                      <a:pt x="1526083" y="333765"/>
                    </a:lnTo>
                    <a:lnTo>
                      <a:pt x="1497738" y="298717"/>
                    </a:lnTo>
                    <a:lnTo>
                      <a:pt x="1467609" y="265237"/>
                    </a:lnTo>
                    <a:lnTo>
                      <a:pt x="1435769" y="233396"/>
                    </a:lnTo>
                    <a:lnTo>
                      <a:pt x="1402289" y="203267"/>
                    </a:lnTo>
                    <a:lnTo>
                      <a:pt x="1367242" y="174921"/>
                    </a:lnTo>
                    <a:lnTo>
                      <a:pt x="1330698" y="148430"/>
                    </a:lnTo>
                    <a:lnTo>
                      <a:pt x="1292730" y="123866"/>
                    </a:lnTo>
                    <a:lnTo>
                      <a:pt x="1253409" y="101300"/>
                    </a:lnTo>
                    <a:lnTo>
                      <a:pt x="1212808" y="80806"/>
                    </a:lnTo>
                    <a:lnTo>
                      <a:pt x="1170997" y="62453"/>
                    </a:lnTo>
                    <a:lnTo>
                      <a:pt x="1128050" y="46315"/>
                    </a:lnTo>
                    <a:lnTo>
                      <a:pt x="1084037" y="32462"/>
                    </a:lnTo>
                    <a:lnTo>
                      <a:pt x="1039031" y="20967"/>
                    </a:lnTo>
                    <a:lnTo>
                      <a:pt x="993103" y="11901"/>
                    </a:lnTo>
                    <a:lnTo>
                      <a:pt x="946325" y="5337"/>
                    </a:lnTo>
                    <a:lnTo>
                      <a:pt x="898768" y="1346"/>
                    </a:lnTo>
                    <a:lnTo>
                      <a:pt x="850506" y="0"/>
                    </a:lnTo>
                    <a:lnTo>
                      <a:pt x="802243" y="1346"/>
                    </a:lnTo>
                    <a:lnTo>
                      <a:pt x="754687" y="5337"/>
                    </a:lnTo>
                    <a:lnTo>
                      <a:pt x="707908" y="11901"/>
                    </a:lnTo>
                    <a:lnTo>
                      <a:pt x="661980" y="20967"/>
                    </a:lnTo>
                    <a:lnTo>
                      <a:pt x="616973" y="32462"/>
                    </a:lnTo>
                    <a:lnTo>
                      <a:pt x="572960" y="46315"/>
                    </a:lnTo>
                    <a:lnTo>
                      <a:pt x="530012" y="62453"/>
                    </a:lnTo>
                    <a:lnTo>
                      <a:pt x="488201" y="80806"/>
                    </a:lnTo>
                    <a:lnTo>
                      <a:pt x="447600" y="101300"/>
                    </a:lnTo>
                    <a:lnTo>
                      <a:pt x="408278" y="123866"/>
                    </a:lnTo>
                    <a:lnTo>
                      <a:pt x="370310" y="148430"/>
                    </a:lnTo>
                    <a:lnTo>
                      <a:pt x="333765" y="174921"/>
                    </a:lnTo>
                    <a:lnTo>
                      <a:pt x="298717" y="203267"/>
                    </a:lnTo>
                    <a:lnTo>
                      <a:pt x="265237" y="233396"/>
                    </a:lnTo>
                    <a:lnTo>
                      <a:pt x="233396" y="265237"/>
                    </a:lnTo>
                    <a:lnTo>
                      <a:pt x="203267" y="298717"/>
                    </a:lnTo>
                    <a:lnTo>
                      <a:pt x="174921" y="333765"/>
                    </a:lnTo>
                    <a:lnTo>
                      <a:pt x="148430" y="370310"/>
                    </a:lnTo>
                    <a:lnTo>
                      <a:pt x="123866" y="408278"/>
                    </a:lnTo>
                    <a:lnTo>
                      <a:pt x="101300" y="447600"/>
                    </a:lnTo>
                    <a:lnTo>
                      <a:pt x="80806" y="488201"/>
                    </a:lnTo>
                    <a:lnTo>
                      <a:pt x="62453" y="530012"/>
                    </a:lnTo>
                    <a:lnTo>
                      <a:pt x="46315" y="572960"/>
                    </a:lnTo>
                    <a:lnTo>
                      <a:pt x="32462" y="616973"/>
                    </a:lnTo>
                    <a:lnTo>
                      <a:pt x="20967" y="661980"/>
                    </a:lnTo>
                    <a:lnTo>
                      <a:pt x="11901" y="707908"/>
                    </a:lnTo>
                    <a:lnTo>
                      <a:pt x="5337" y="754687"/>
                    </a:lnTo>
                    <a:lnTo>
                      <a:pt x="1346" y="802243"/>
                    </a:lnTo>
                    <a:lnTo>
                      <a:pt x="0" y="850506"/>
                    </a:lnTo>
                    <a:lnTo>
                      <a:pt x="1346" y="898768"/>
                    </a:lnTo>
                    <a:lnTo>
                      <a:pt x="5337" y="946325"/>
                    </a:lnTo>
                    <a:lnTo>
                      <a:pt x="11901" y="993103"/>
                    </a:lnTo>
                    <a:lnTo>
                      <a:pt x="20967" y="1039031"/>
                    </a:lnTo>
                    <a:lnTo>
                      <a:pt x="32462" y="1084037"/>
                    </a:lnTo>
                    <a:lnTo>
                      <a:pt x="46315" y="1128050"/>
                    </a:lnTo>
                    <a:lnTo>
                      <a:pt x="62453" y="1170997"/>
                    </a:lnTo>
                    <a:lnTo>
                      <a:pt x="80806" y="1212808"/>
                    </a:lnTo>
                    <a:lnTo>
                      <a:pt x="101300" y="1253409"/>
                    </a:lnTo>
                    <a:lnTo>
                      <a:pt x="123866" y="1292730"/>
                    </a:lnTo>
                    <a:lnTo>
                      <a:pt x="148430" y="1330698"/>
                    </a:lnTo>
                    <a:lnTo>
                      <a:pt x="174921" y="1367242"/>
                    </a:lnTo>
                    <a:lnTo>
                      <a:pt x="203267" y="1402289"/>
                    </a:lnTo>
                    <a:lnTo>
                      <a:pt x="233396" y="1435769"/>
                    </a:lnTo>
                    <a:lnTo>
                      <a:pt x="265237" y="1467609"/>
                    </a:lnTo>
                    <a:lnTo>
                      <a:pt x="298717" y="1497738"/>
                    </a:lnTo>
                    <a:lnTo>
                      <a:pt x="333765" y="1526083"/>
                    </a:lnTo>
                    <a:lnTo>
                      <a:pt x="370310" y="1552573"/>
                    </a:lnTo>
                    <a:lnTo>
                      <a:pt x="408278" y="1577137"/>
                    </a:lnTo>
                    <a:lnTo>
                      <a:pt x="447600" y="1599701"/>
                    </a:lnTo>
                    <a:lnTo>
                      <a:pt x="488201" y="1620196"/>
                    </a:lnTo>
                    <a:lnTo>
                      <a:pt x="530012" y="1638548"/>
                    </a:lnTo>
                    <a:lnTo>
                      <a:pt x="572960" y="1654686"/>
                    </a:lnTo>
                    <a:lnTo>
                      <a:pt x="616973" y="1668538"/>
                    </a:lnTo>
                    <a:lnTo>
                      <a:pt x="661980" y="1680033"/>
                    </a:lnTo>
                    <a:lnTo>
                      <a:pt x="707908" y="1689098"/>
                    </a:lnTo>
                    <a:lnTo>
                      <a:pt x="754687" y="1695662"/>
                    </a:lnTo>
                    <a:lnTo>
                      <a:pt x="802243" y="1699653"/>
                    </a:lnTo>
                    <a:lnTo>
                      <a:pt x="850506" y="1700999"/>
                    </a:lnTo>
                    <a:close/>
                  </a:path>
                </a:pathLst>
              </a:custGeom>
              <a:ln w="25400">
                <a:solidFill>
                  <a:srgbClr val="0D8943"/>
                </a:solidFill>
                <a:prstDash val="solid"/>
              </a:ln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l-SI" sz="1800" b="0" i="0" u="none" strike="noStrike" kern="120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Skupina 27">
              <a:extLst>
                <a:ext uri="{FF2B5EF4-FFF2-40B4-BE49-F238E27FC236}">
                  <a16:creationId xmlns:a16="http://schemas.microsoft.com/office/drawing/2014/main" id="{C8D6A7E3-6FBB-147C-453A-80AAFA5578B4}"/>
                </a:ext>
              </a:extLst>
            </p:cNvPr>
            <p:cNvGrpSpPr>
              <a:grpSpLocks/>
            </p:cNvGrpSpPr>
            <p:nvPr/>
          </p:nvGrpSpPr>
          <p:grpSpPr>
            <a:xfrm>
              <a:off x="7364923" y="4625724"/>
              <a:ext cx="1391971" cy="1433525"/>
              <a:chOff x="12700" y="12700"/>
              <a:chExt cx="1701164" cy="1701164"/>
            </a:xfrm>
          </p:grpSpPr>
          <p:pic>
            <p:nvPicPr>
              <p:cNvPr id="29" name="Slika 28">
                <a:extLst>
                  <a:ext uri="{FF2B5EF4-FFF2-40B4-BE49-F238E27FC236}">
                    <a16:creationId xmlns:a16="http://schemas.microsoft.com/office/drawing/2014/main" id="{3416BFE4-5827-A6CF-C136-F78AF8471446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64482" y="58125"/>
                <a:ext cx="792376" cy="1605079"/>
              </a:xfrm>
              <a:prstGeom prst="rect">
                <a:avLst/>
              </a:prstGeom>
            </p:spPr>
          </p:pic>
          <p:sp>
            <p:nvSpPr>
              <p:cNvPr id="30" name="Grafična podoba 95">
                <a:extLst>
                  <a:ext uri="{FF2B5EF4-FFF2-40B4-BE49-F238E27FC236}">
                    <a16:creationId xmlns:a16="http://schemas.microsoft.com/office/drawing/2014/main" id="{93C04FC9-E1F3-000B-F092-E101D0EB244E}"/>
                  </a:ext>
                </a:extLst>
              </p:cNvPr>
              <p:cNvSpPr/>
              <p:nvPr/>
            </p:nvSpPr>
            <p:spPr>
              <a:xfrm>
                <a:off x="12700" y="12700"/>
                <a:ext cx="1701164" cy="1701164"/>
              </a:xfrm>
              <a:custGeom>
                <a:avLst/>
                <a:gdLst/>
                <a:ahLst/>
                <a:cxnLst/>
                <a:rect l="l" t="t" r="r" b="b"/>
                <a:pathLst>
                  <a:path w="1701164" h="1701164">
                    <a:moveTo>
                      <a:pt x="850506" y="1700999"/>
                    </a:moveTo>
                    <a:lnTo>
                      <a:pt x="898768" y="1699653"/>
                    </a:lnTo>
                    <a:lnTo>
                      <a:pt x="946325" y="1695662"/>
                    </a:lnTo>
                    <a:lnTo>
                      <a:pt x="993103" y="1689098"/>
                    </a:lnTo>
                    <a:lnTo>
                      <a:pt x="1039031" y="1680033"/>
                    </a:lnTo>
                    <a:lnTo>
                      <a:pt x="1084037" y="1668538"/>
                    </a:lnTo>
                    <a:lnTo>
                      <a:pt x="1128050" y="1654686"/>
                    </a:lnTo>
                    <a:lnTo>
                      <a:pt x="1170997" y="1638548"/>
                    </a:lnTo>
                    <a:lnTo>
                      <a:pt x="1212808" y="1620196"/>
                    </a:lnTo>
                    <a:lnTo>
                      <a:pt x="1253409" y="1599701"/>
                    </a:lnTo>
                    <a:lnTo>
                      <a:pt x="1292730" y="1577137"/>
                    </a:lnTo>
                    <a:lnTo>
                      <a:pt x="1330698" y="1552573"/>
                    </a:lnTo>
                    <a:lnTo>
                      <a:pt x="1367242" y="1526083"/>
                    </a:lnTo>
                    <a:lnTo>
                      <a:pt x="1402289" y="1497738"/>
                    </a:lnTo>
                    <a:lnTo>
                      <a:pt x="1435769" y="1467609"/>
                    </a:lnTo>
                    <a:lnTo>
                      <a:pt x="1467609" y="1435769"/>
                    </a:lnTo>
                    <a:lnTo>
                      <a:pt x="1497738" y="1402289"/>
                    </a:lnTo>
                    <a:lnTo>
                      <a:pt x="1526083" y="1367242"/>
                    </a:lnTo>
                    <a:lnTo>
                      <a:pt x="1552573" y="1330698"/>
                    </a:lnTo>
                    <a:lnTo>
                      <a:pt x="1577137" y="1292730"/>
                    </a:lnTo>
                    <a:lnTo>
                      <a:pt x="1599701" y="1253409"/>
                    </a:lnTo>
                    <a:lnTo>
                      <a:pt x="1620196" y="1212808"/>
                    </a:lnTo>
                    <a:lnTo>
                      <a:pt x="1638548" y="1170997"/>
                    </a:lnTo>
                    <a:lnTo>
                      <a:pt x="1654686" y="1128050"/>
                    </a:lnTo>
                    <a:lnTo>
                      <a:pt x="1668538" y="1084037"/>
                    </a:lnTo>
                    <a:lnTo>
                      <a:pt x="1680033" y="1039031"/>
                    </a:lnTo>
                    <a:lnTo>
                      <a:pt x="1689098" y="993103"/>
                    </a:lnTo>
                    <a:lnTo>
                      <a:pt x="1695662" y="946325"/>
                    </a:lnTo>
                    <a:lnTo>
                      <a:pt x="1699653" y="898768"/>
                    </a:lnTo>
                    <a:lnTo>
                      <a:pt x="1700999" y="850506"/>
                    </a:lnTo>
                    <a:lnTo>
                      <a:pt x="1699653" y="802243"/>
                    </a:lnTo>
                    <a:lnTo>
                      <a:pt x="1695662" y="754687"/>
                    </a:lnTo>
                    <a:lnTo>
                      <a:pt x="1689098" y="707908"/>
                    </a:lnTo>
                    <a:lnTo>
                      <a:pt x="1680033" y="661980"/>
                    </a:lnTo>
                    <a:lnTo>
                      <a:pt x="1668538" y="616973"/>
                    </a:lnTo>
                    <a:lnTo>
                      <a:pt x="1654686" y="572960"/>
                    </a:lnTo>
                    <a:lnTo>
                      <a:pt x="1638548" y="530012"/>
                    </a:lnTo>
                    <a:lnTo>
                      <a:pt x="1620196" y="488201"/>
                    </a:lnTo>
                    <a:lnTo>
                      <a:pt x="1599701" y="447600"/>
                    </a:lnTo>
                    <a:lnTo>
                      <a:pt x="1577137" y="408278"/>
                    </a:lnTo>
                    <a:lnTo>
                      <a:pt x="1552573" y="370310"/>
                    </a:lnTo>
                    <a:lnTo>
                      <a:pt x="1526083" y="333765"/>
                    </a:lnTo>
                    <a:lnTo>
                      <a:pt x="1497738" y="298717"/>
                    </a:lnTo>
                    <a:lnTo>
                      <a:pt x="1467609" y="265237"/>
                    </a:lnTo>
                    <a:lnTo>
                      <a:pt x="1435769" y="233396"/>
                    </a:lnTo>
                    <a:lnTo>
                      <a:pt x="1402289" y="203267"/>
                    </a:lnTo>
                    <a:lnTo>
                      <a:pt x="1367242" y="174921"/>
                    </a:lnTo>
                    <a:lnTo>
                      <a:pt x="1330698" y="148430"/>
                    </a:lnTo>
                    <a:lnTo>
                      <a:pt x="1292730" y="123866"/>
                    </a:lnTo>
                    <a:lnTo>
                      <a:pt x="1253409" y="101300"/>
                    </a:lnTo>
                    <a:lnTo>
                      <a:pt x="1212808" y="80806"/>
                    </a:lnTo>
                    <a:lnTo>
                      <a:pt x="1170997" y="62453"/>
                    </a:lnTo>
                    <a:lnTo>
                      <a:pt x="1128050" y="46315"/>
                    </a:lnTo>
                    <a:lnTo>
                      <a:pt x="1084037" y="32462"/>
                    </a:lnTo>
                    <a:lnTo>
                      <a:pt x="1039031" y="20967"/>
                    </a:lnTo>
                    <a:lnTo>
                      <a:pt x="993103" y="11901"/>
                    </a:lnTo>
                    <a:lnTo>
                      <a:pt x="946325" y="5337"/>
                    </a:lnTo>
                    <a:lnTo>
                      <a:pt x="898768" y="1346"/>
                    </a:lnTo>
                    <a:lnTo>
                      <a:pt x="850506" y="0"/>
                    </a:lnTo>
                    <a:lnTo>
                      <a:pt x="802243" y="1346"/>
                    </a:lnTo>
                    <a:lnTo>
                      <a:pt x="754687" y="5337"/>
                    </a:lnTo>
                    <a:lnTo>
                      <a:pt x="707908" y="11901"/>
                    </a:lnTo>
                    <a:lnTo>
                      <a:pt x="661980" y="20967"/>
                    </a:lnTo>
                    <a:lnTo>
                      <a:pt x="616973" y="32462"/>
                    </a:lnTo>
                    <a:lnTo>
                      <a:pt x="572960" y="46315"/>
                    </a:lnTo>
                    <a:lnTo>
                      <a:pt x="530012" y="62453"/>
                    </a:lnTo>
                    <a:lnTo>
                      <a:pt x="488201" y="80806"/>
                    </a:lnTo>
                    <a:lnTo>
                      <a:pt x="447600" y="101300"/>
                    </a:lnTo>
                    <a:lnTo>
                      <a:pt x="408278" y="123866"/>
                    </a:lnTo>
                    <a:lnTo>
                      <a:pt x="370310" y="148430"/>
                    </a:lnTo>
                    <a:lnTo>
                      <a:pt x="333765" y="174921"/>
                    </a:lnTo>
                    <a:lnTo>
                      <a:pt x="298717" y="203267"/>
                    </a:lnTo>
                    <a:lnTo>
                      <a:pt x="265237" y="233396"/>
                    </a:lnTo>
                    <a:lnTo>
                      <a:pt x="233396" y="265237"/>
                    </a:lnTo>
                    <a:lnTo>
                      <a:pt x="203267" y="298717"/>
                    </a:lnTo>
                    <a:lnTo>
                      <a:pt x="174921" y="333765"/>
                    </a:lnTo>
                    <a:lnTo>
                      <a:pt x="148430" y="370310"/>
                    </a:lnTo>
                    <a:lnTo>
                      <a:pt x="123866" y="408278"/>
                    </a:lnTo>
                    <a:lnTo>
                      <a:pt x="101300" y="447600"/>
                    </a:lnTo>
                    <a:lnTo>
                      <a:pt x="80806" y="488201"/>
                    </a:lnTo>
                    <a:lnTo>
                      <a:pt x="62453" y="530012"/>
                    </a:lnTo>
                    <a:lnTo>
                      <a:pt x="46315" y="572960"/>
                    </a:lnTo>
                    <a:lnTo>
                      <a:pt x="32462" y="616973"/>
                    </a:lnTo>
                    <a:lnTo>
                      <a:pt x="20967" y="661980"/>
                    </a:lnTo>
                    <a:lnTo>
                      <a:pt x="11901" y="707908"/>
                    </a:lnTo>
                    <a:lnTo>
                      <a:pt x="5337" y="754687"/>
                    </a:lnTo>
                    <a:lnTo>
                      <a:pt x="1346" y="802243"/>
                    </a:lnTo>
                    <a:lnTo>
                      <a:pt x="0" y="850506"/>
                    </a:lnTo>
                    <a:lnTo>
                      <a:pt x="1346" y="898768"/>
                    </a:lnTo>
                    <a:lnTo>
                      <a:pt x="5337" y="946325"/>
                    </a:lnTo>
                    <a:lnTo>
                      <a:pt x="11901" y="993103"/>
                    </a:lnTo>
                    <a:lnTo>
                      <a:pt x="20967" y="1039031"/>
                    </a:lnTo>
                    <a:lnTo>
                      <a:pt x="32462" y="1084037"/>
                    </a:lnTo>
                    <a:lnTo>
                      <a:pt x="46315" y="1128050"/>
                    </a:lnTo>
                    <a:lnTo>
                      <a:pt x="62453" y="1170997"/>
                    </a:lnTo>
                    <a:lnTo>
                      <a:pt x="80806" y="1212808"/>
                    </a:lnTo>
                    <a:lnTo>
                      <a:pt x="101300" y="1253409"/>
                    </a:lnTo>
                    <a:lnTo>
                      <a:pt x="123866" y="1292730"/>
                    </a:lnTo>
                    <a:lnTo>
                      <a:pt x="148430" y="1330698"/>
                    </a:lnTo>
                    <a:lnTo>
                      <a:pt x="174921" y="1367242"/>
                    </a:lnTo>
                    <a:lnTo>
                      <a:pt x="203267" y="1402289"/>
                    </a:lnTo>
                    <a:lnTo>
                      <a:pt x="233396" y="1435769"/>
                    </a:lnTo>
                    <a:lnTo>
                      <a:pt x="265237" y="1467609"/>
                    </a:lnTo>
                    <a:lnTo>
                      <a:pt x="298717" y="1497738"/>
                    </a:lnTo>
                    <a:lnTo>
                      <a:pt x="333765" y="1526083"/>
                    </a:lnTo>
                    <a:lnTo>
                      <a:pt x="370310" y="1552573"/>
                    </a:lnTo>
                    <a:lnTo>
                      <a:pt x="408278" y="1577137"/>
                    </a:lnTo>
                    <a:lnTo>
                      <a:pt x="447600" y="1599701"/>
                    </a:lnTo>
                    <a:lnTo>
                      <a:pt x="488201" y="1620196"/>
                    </a:lnTo>
                    <a:lnTo>
                      <a:pt x="530012" y="1638548"/>
                    </a:lnTo>
                    <a:lnTo>
                      <a:pt x="572960" y="1654686"/>
                    </a:lnTo>
                    <a:lnTo>
                      <a:pt x="616973" y="1668538"/>
                    </a:lnTo>
                    <a:lnTo>
                      <a:pt x="661980" y="1680033"/>
                    </a:lnTo>
                    <a:lnTo>
                      <a:pt x="707908" y="1689098"/>
                    </a:lnTo>
                    <a:lnTo>
                      <a:pt x="754687" y="1695662"/>
                    </a:lnTo>
                    <a:lnTo>
                      <a:pt x="802243" y="1699653"/>
                    </a:lnTo>
                    <a:lnTo>
                      <a:pt x="850506" y="1700999"/>
                    </a:lnTo>
                    <a:close/>
                  </a:path>
                </a:pathLst>
              </a:custGeom>
              <a:ln w="25400">
                <a:solidFill>
                  <a:srgbClr val="0D8943"/>
                </a:solidFill>
                <a:prstDash val="solid"/>
              </a:ln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l-SI" sz="1800" b="0" i="0" u="none" strike="noStrike" kern="1200" cap="none" spc="0" normalizeH="0" baseline="0" noProof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1" name="Grafični 60">
              <a:extLst>
                <a:ext uri="{FF2B5EF4-FFF2-40B4-BE49-F238E27FC236}">
                  <a16:creationId xmlns:a16="http://schemas.microsoft.com/office/drawing/2014/main" id="{3061B860-822D-CF2B-E709-C1B2AD48CB48}"/>
                </a:ext>
              </a:extLst>
            </p:cNvPr>
            <p:cNvSpPr/>
            <p:nvPr/>
          </p:nvSpPr>
          <p:spPr>
            <a:xfrm>
              <a:off x="5580967" y="4702628"/>
              <a:ext cx="1391972" cy="1364889"/>
            </a:xfrm>
            <a:custGeom>
              <a:avLst/>
              <a:gdLst/>
              <a:ahLst/>
              <a:cxnLst/>
              <a:rect l="l" t="t" r="r" b="b"/>
              <a:pathLst>
                <a:path w="1701164" h="1701164">
                  <a:moveTo>
                    <a:pt x="850506" y="1700999"/>
                  </a:moveTo>
                  <a:lnTo>
                    <a:pt x="898769" y="1699653"/>
                  </a:lnTo>
                  <a:lnTo>
                    <a:pt x="946325" y="1695662"/>
                  </a:lnTo>
                  <a:lnTo>
                    <a:pt x="993103" y="1689098"/>
                  </a:lnTo>
                  <a:lnTo>
                    <a:pt x="1039032" y="1680033"/>
                  </a:lnTo>
                  <a:lnTo>
                    <a:pt x="1084038" y="1668538"/>
                  </a:lnTo>
                  <a:lnTo>
                    <a:pt x="1128051" y="1654686"/>
                  </a:lnTo>
                  <a:lnTo>
                    <a:pt x="1170999" y="1638548"/>
                  </a:lnTo>
                  <a:lnTo>
                    <a:pt x="1212810" y="1620196"/>
                  </a:lnTo>
                  <a:lnTo>
                    <a:pt x="1253412" y="1599701"/>
                  </a:lnTo>
                  <a:lnTo>
                    <a:pt x="1292733" y="1577137"/>
                  </a:lnTo>
                  <a:lnTo>
                    <a:pt x="1330702" y="1552573"/>
                  </a:lnTo>
                  <a:lnTo>
                    <a:pt x="1367246" y="1526083"/>
                  </a:lnTo>
                  <a:lnTo>
                    <a:pt x="1402295" y="1497738"/>
                  </a:lnTo>
                  <a:lnTo>
                    <a:pt x="1435775" y="1467609"/>
                  </a:lnTo>
                  <a:lnTo>
                    <a:pt x="1467616" y="1435769"/>
                  </a:lnTo>
                  <a:lnTo>
                    <a:pt x="1497745" y="1402289"/>
                  </a:lnTo>
                  <a:lnTo>
                    <a:pt x="1526091" y="1367242"/>
                  </a:lnTo>
                  <a:lnTo>
                    <a:pt x="1552582" y="1330698"/>
                  </a:lnTo>
                  <a:lnTo>
                    <a:pt x="1577146" y="1292730"/>
                  </a:lnTo>
                  <a:lnTo>
                    <a:pt x="1599711" y="1253409"/>
                  </a:lnTo>
                  <a:lnTo>
                    <a:pt x="1620206" y="1212808"/>
                  </a:lnTo>
                  <a:lnTo>
                    <a:pt x="1638559" y="1170997"/>
                  </a:lnTo>
                  <a:lnTo>
                    <a:pt x="1654697" y="1128050"/>
                  </a:lnTo>
                  <a:lnTo>
                    <a:pt x="1668550" y="1084037"/>
                  </a:lnTo>
                  <a:lnTo>
                    <a:pt x="1680045" y="1039031"/>
                  </a:lnTo>
                  <a:lnTo>
                    <a:pt x="1689110" y="993103"/>
                  </a:lnTo>
                  <a:lnTo>
                    <a:pt x="1695675" y="946325"/>
                  </a:lnTo>
                  <a:lnTo>
                    <a:pt x="1699666" y="898768"/>
                  </a:lnTo>
                  <a:lnTo>
                    <a:pt x="1701012" y="850506"/>
                  </a:lnTo>
                  <a:lnTo>
                    <a:pt x="1699666" y="802243"/>
                  </a:lnTo>
                  <a:lnTo>
                    <a:pt x="1695675" y="754687"/>
                  </a:lnTo>
                  <a:lnTo>
                    <a:pt x="1689110" y="707908"/>
                  </a:lnTo>
                  <a:lnTo>
                    <a:pt x="1680045" y="661980"/>
                  </a:lnTo>
                  <a:lnTo>
                    <a:pt x="1668550" y="616973"/>
                  </a:lnTo>
                  <a:lnTo>
                    <a:pt x="1654697" y="572960"/>
                  </a:lnTo>
                  <a:lnTo>
                    <a:pt x="1638559" y="530012"/>
                  </a:lnTo>
                  <a:lnTo>
                    <a:pt x="1620206" y="488201"/>
                  </a:lnTo>
                  <a:lnTo>
                    <a:pt x="1599711" y="447600"/>
                  </a:lnTo>
                  <a:lnTo>
                    <a:pt x="1577146" y="408278"/>
                  </a:lnTo>
                  <a:lnTo>
                    <a:pt x="1552582" y="370310"/>
                  </a:lnTo>
                  <a:lnTo>
                    <a:pt x="1526091" y="333765"/>
                  </a:lnTo>
                  <a:lnTo>
                    <a:pt x="1497745" y="298717"/>
                  </a:lnTo>
                  <a:lnTo>
                    <a:pt x="1467616" y="265237"/>
                  </a:lnTo>
                  <a:lnTo>
                    <a:pt x="1435775" y="233396"/>
                  </a:lnTo>
                  <a:lnTo>
                    <a:pt x="1402295" y="203267"/>
                  </a:lnTo>
                  <a:lnTo>
                    <a:pt x="1367246" y="174921"/>
                  </a:lnTo>
                  <a:lnTo>
                    <a:pt x="1330702" y="148430"/>
                  </a:lnTo>
                  <a:lnTo>
                    <a:pt x="1292733" y="123866"/>
                  </a:lnTo>
                  <a:lnTo>
                    <a:pt x="1253412" y="101300"/>
                  </a:lnTo>
                  <a:lnTo>
                    <a:pt x="1212810" y="80806"/>
                  </a:lnTo>
                  <a:lnTo>
                    <a:pt x="1170999" y="62453"/>
                  </a:lnTo>
                  <a:lnTo>
                    <a:pt x="1128051" y="46315"/>
                  </a:lnTo>
                  <a:lnTo>
                    <a:pt x="1084038" y="32462"/>
                  </a:lnTo>
                  <a:lnTo>
                    <a:pt x="1039032" y="20967"/>
                  </a:lnTo>
                  <a:lnTo>
                    <a:pt x="993103" y="11901"/>
                  </a:lnTo>
                  <a:lnTo>
                    <a:pt x="946325" y="5337"/>
                  </a:lnTo>
                  <a:lnTo>
                    <a:pt x="898769" y="1346"/>
                  </a:lnTo>
                  <a:lnTo>
                    <a:pt x="850506" y="0"/>
                  </a:lnTo>
                  <a:lnTo>
                    <a:pt x="802243" y="1346"/>
                  </a:lnTo>
                  <a:lnTo>
                    <a:pt x="754687" y="5337"/>
                  </a:lnTo>
                  <a:lnTo>
                    <a:pt x="707908" y="11901"/>
                  </a:lnTo>
                  <a:lnTo>
                    <a:pt x="661980" y="20967"/>
                  </a:lnTo>
                  <a:lnTo>
                    <a:pt x="616973" y="32462"/>
                  </a:lnTo>
                  <a:lnTo>
                    <a:pt x="572960" y="46315"/>
                  </a:lnTo>
                  <a:lnTo>
                    <a:pt x="530012" y="62453"/>
                  </a:lnTo>
                  <a:lnTo>
                    <a:pt x="488201" y="80806"/>
                  </a:lnTo>
                  <a:lnTo>
                    <a:pt x="447600" y="101300"/>
                  </a:lnTo>
                  <a:lnTo>
                    <a:pt x="408278" y="123866"/>
                  </a:lnTo>
                  <a:lnTo>
                    <a:pt x="370310" y="148430"/>
                  </a:lnTo>
                  <a:lnTo>
                    <a:pt x="333765" y="174921"/>
                  </a:lnTo>
                  <a:lnTo>
                    <a:pt x="298717" y="203267"/>
                  </a:lnTo>
                  <a:lnTo>
                    <a:pt x="265237" y="233396"/>
                  </a:lnTo>
                  <a:lnTo>
                    <a:pt x="233396" y="265237"/>
                  </a:lnTo>
                  <a:lnTo>
                    <a:pt x="203267" y="298717"/>
                  </a:lnTo>
                  <a:lnTo>
                    <a:pt x="174921" y="333765"/>
                  </a:lnTo>
                  <a:lnTo>
                    <a:pt x="148430" y="370310"/>
                  </a:lnTo>
                  <a:lnTo>
                    <a:pt x="123866" y="408278"/>
                  </a:lnTo>
                  <a:lnTo>
                    <a:pt x="101300" y="447600"/>
                  </a:lnTo>
                  <a:lnTo>
                    <a:pt x="80806" y="488201"/>
                  </a:lnTo>
                  <a:lnTo>
                    <a:pt x="62453" y="530012"/>
                  </a:lnTo>
                  <a:lnTo>
                    <a:pt x="46315" y="572960"/>
                  </a:lnTo>
                  <a:lnTo>
                    <a:pt x="32462" y="616973"/>
                  </a:lnTo>
                  <a:lnTo>
                    <a:pt x="20967" y="661980"/>
                  </a:lnTo>
                  <a:lnTo>
                    <a:pt x="11901" y="707908"/>
                  </a:lnTo>
                  <a:lnTo>
                    <a:pt x="5337" y="754687"/>
                  </a:lnTo>
                  <a:lnTo>
                    <a:pt x="1346" y="802243"/>
                  </a:lnTo>
                  <a:lnTo>
                    <a:pt x="0" y="850506"/>
                  </a:lnTo>
                  <a:lnTo>
                    <a:pt x="1346" y="898768"/>
                  </a:lnTo>
                  <a:lnTo>
                    <a:pt x="5337" y="946325"/>
                  </a:lnTo>
                  <a:lnTo>
                    <a:pt x="11901" y="993103"/>
                  </a:lnTo>
                  <a:lnTo>
                    <a:pt x="20967" y="1039031"/>
                  </a:lnTo>
                  <a:lnTo>
                    <a:pt x="32462" y="1084037"/>
                  </a:lnTo>
                  <a:lnTo>
                    <a:pt x="46315" y="1128050"/>
                  </a:lnTo>
                  <a:lnTo>
                    <a:pt x="62453" y="1170997"/>
                  </a:lnTo>
                  <a:lnTo>
                    <a:pt x="80806" y="1212808"/>
                  </a:lnTo>
                  <a:lnTo>
                    <a:pt x="101300" y="1253409"/>
                  </a:lnTo>
                  <a:lnTo>
                    <a:pt x="123866" y="1292730"/>
                  </a:lnTo>
                  <a:lnTo>
                    <a:pt x="148430" y="1330698"/>
                  </a:lnTo>
                  <a:lnTo>
                    <a:pt x="174921" y="1367242"/>
                  </a:lnTo>
                  <a:lnTo>
                    <a:pt x="203267" y="1402289"/>
                  </a:lnTo>
                  <a:lnTo>
                    <a:pt x="233396" y="1435769"/>
                  </a:lnTo>
                  <a:lnTo>
                    <a:pt x="265237" y="1467609"/>
                  </a:lnTo>
                  <a:lnTo>
                    <a:pt x="298717" y="1497738"/>
                  </a:lnTo>
                  <a:lnTo>
                    <a:pt x="333765" y="1526083"/>
                  </a:lnTo>
                  <a:lnTo>
                    <a:pt x="370310" y="1552573"/>
                  </a:lnTo>
                  <a:lnTo>
                    <a:pt x="408278" y="1577137"/>
                  </a:lnTo>
                  <a:lnTo>
                    <a:pt x="447600" y="1599701"/>
                  </a:lnTo>
                  <a:lnTo>
                    <a:pt x="488201" y="1620196"/>
                  </a:lnTo>
                  <a:lnTo>
                    <a:pt x="530012" y="1638548"/>
                  </a:lnTo>
                  <a:lnTo>
                    <a:pt x="572960" y="1654686"/>
                  </a:lnTo>
                  <a:lnTo>
                    <a:pt x="616973" y="1668538"/>
                  </a:lnTo>
                  <a:lnTo>
                    <a:pt x="661980" y="1680033"/>
                  </a:lnTo>
                  <a:lnTo>
                    <a:pt x="707908" y="1689098"/>
                  </a:lnTo>
                  <a:lnTo>
                    <a:pt x="754687" y="1695662"/>
                  </a:lnTo>
                  <a:lnTo>
                    <a:pt x="802243" y="1699653"/>
                  </a:lnTo>
                  <a:lnTo>
                    <a:pt x="850506" y="1700999"/>
                  </a:lnTo>
                  <a:close/>
                </a:path>
              </a:pathLst>
            </a:custGeom>
            <a:ln w="25400">
              <a:solidFill>
                <a:srgbClr val="0D894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32" name="Slika 31">
              <a:extLst>
                <a:ext uri="{FF2B5EF4-FFF2-40B4-BE49-F238E27FC236}">
                  <a16:creationId xmlns:a16="http://schemas.microsoft.com/office/drawing/2014/main" id="{582D05EC-4FFC-8906-746B-50ED55FA6D7A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49665" y="4822934"/>
              <a:ext cx="1059713" cy="1124275"/>
            </a:xfrm>
            <a:prstGeom prst="rect">
              <a:avLst/>
            </a:prstGeom>
          </p:spPr>
        </p:pic>
        <p:pic>
          <p:nvPicPr>
            <p:cNvPr id="37" name="Slika 36">
              <a:extLst>
                <a:ext uri="{FF2B5EF4-FFF2-40B4-BE49-F238E27FC236}">
                  <a16:creationId xmlns:a16="http://schemas.microsoft.com/office/drawing/2014/main" id="{C7BBAB51-BE0A-CFB0-1E46-FD4133F0D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51765" y="4174952"/>
              <a:ext cx="1412183" cy="427633"/>
            </a:xfrm>
            <a:prstGeom prst="rect">
              <a:avLst/>
            </a:prstGeom>
          </p:spPr>
        </p:pic>
        <p:pic>
          <p:nvPicPr>
            <p:cNvPr id="38" name="Slika 37">
              <a:extLst>
                <a:ext uri="{FF2B5EF4-FFF2-40B4-BE49-F238E27FC236}">
                  <a16:creationId xmlns:a16="http://schemas.microsoft.com/office/drawing/2014/main" id="{EDAB99B8-56A4-CFDC-767F-C1868EB68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79537" y="4131076"/>
              <a:ext cx="1388705" cy="420523"/>
            </a:xfrm>
            <a:prstGeom prst="rect">
              <a:avLst/>
            </a:prstGeom>
          </p:spPr>
        </p:pic>
        <p:pic>
          <p:nvPicPr>
            <p:cNvPr id="42" name="Slika 41">
              <a:extLst>
                <a:ext uri="{FF2B5EF4-FFF2-40B4-BE49-F238E27FC236}">
                  <a16:creationId xmlns:a16="http://schemas.microsoft.com/office/drawing/2014/main" id="{9E469AA9-BA83-2EF8-94B6-DF44ED6FD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83831" y="4123157"/>
              <a:ext cx="1488598" cy="450772"/>
            </a:xfrm>
            <a:prstGeom prst="rect">
              <a:avLst/>
            </a:prstGeom>
          </p:spPr>
        </p:pic>
      </p:grpSp>
      <p:grpSp>
        <p:nvGrpSpPr>
          <p:cNvPr id="44" name="Skupina 43">
            <a:extLst>
              <a:ext uri="{FF2B5EF4-FFF2-40B4-BE49-F238E27FC236}">
                <a16:creationId xmlns:a16="http://schemas.microsoft.com/office/drawing/2014/main" id="{121C6EF8-15BB-2C6D-ADD3-F177016E68EE}"/>
              </a:ext>
            </a:extLst>
          </p:cNvPr>
          <p:cNvGrpSpPr>
            <a:grpSpLocks/>
          </p:cNvGrpSpPr>
          <p:nvPr/>
        </p:nvGrpSpPr>
        <p:grpSpPr>
          <a:xfrm>
            <a:off x="7177415" y="3687232"/>
            <a:ext cx="1700539" cy="1700539"/>
            <a:chOff x="12700" y="12700"/>
            <a:chExt cx="1701164" cy="1701164"/>
          </a:xfrm>
        </p:grpSpPr>
        <p:pic>
          <p:nvPicPr>
            <p:cNvPr id="45" name="Slika 44">
              <a:extLst>
                <a:ext uri="{FF2B5EF4-FFF2-40B4-BE49-F238E27FC236}">
                  <a16:creationId xmlns:a16="http://schemas.microsoft.com/office/drawing/2014/main" id="{C1C9CD50-FE4D-B5EE-C401-E6D711C21F5B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9755" y="327584"/>
              <a:ext cx="1445197" cy="1083301"/>
            </a:xfrm>
            <a:prstGeom prst="rect">
              <a:avLst/>
            </a:prstGeom>
          </p:spPr>
        </p:pic>
        <p:sp>
          <p:nvSpPr>
            <p:cNvPr id="46" name="Grafična podoba 121">
              <a:extLst>
                <a:ext uri="{FF2B5EF4-FFF2-40B4-BE49-F238E27FC236}">
                  <a16:creationId xmlns:a16="http://schemas.microsoft.com/office/drawing/2014/main" id="{43258D01-506C-CD41-F3C6-CF573CAA02F9}"/>
                </a:ext>
              </a:extLst>
            </p:cNvPr>
            <p:cNvSpPr/>
            <p:nvPr/>
          </p:nvSpPr>
          <p:spPr>
            <a:xfrm>
              <a:off x="12700" y="12700"/>
              <a:ext cx="1701164" cy="1701164"/>
            </a:xfrm>
            <a:custGeom>
              <a:avLst/>
              <a:gdLst/>
              <a:ahLst/>
              <a:cxnLst/>
              <a:rect l="l" t="t" r="r" b="b"/>
              <a:pathLst>
                <a:path w="1701164" h="1701164">
                  <a:moveTo>
                    <a:pt x="850506" y="1700999"/>
                  </a:moveTo>
                  <a:lnTo>
                    <a:pt x="898769" y="1699653"/>
                  </a:lnTo>
                  <a:lnTo>
                    <a:pt x="946325" y="1695662"/>
                  </a:lnTo>
                  <a:lnTo>
                    <a:pt x="993103" y="1689098"/>
                  </a:lnTo>
                  <a:lnTo>
                    <a:pt x="1039032" y="1680033"/>
                  </a:lnTo>
                  <a:lnTo>
                    <a:pt x="1084038" y="1668538"/>
                  </a:lnTo>
                  <a:lnTo>
                    <a:pt x="1128051" y="1654686"/>
                  </a:lnTo>
                  <a:lnTo>
                    <a:pt x="1170999" y="1638548"/>
                  </a:lnTo>
                  <a:lnTo>
                    <a:pt x="1212810" y="1620196"/>
                  </a:lnTo>
                  <a:lnTo>
                    <a:pt x="1253412" y="1599701"/>
                  </a:lnTo>
                  <a:lnTo>
                    <a:pt x="1292733" y="1577137"/>
                  </a:lnTo>
                  <a:lnTo>
                    <a:pt x="1330702" y="1552573"/>
                  </a:lnTo>
                  <a:lnTo>
                    <a:pt x="1367246" y="1526083"/>
                  </a:lnTo>
                  <a:lnTo>
                    <a:pt x="1402295" y="1497738"/>
                  </a:lnTo>
                  <a:lnTo>
                    <a:pt x="1435775" y="1467609"/>
                  </a:lnTo>
                  <a:lnTo>
                    <a:pt x="1467616" y="1435769"/>
                  </a:lnTo>
                  <a:lnTo>
                    <a:pt x="1497745" y="1402289"/>
                  </a:lnTo>
                  <a:lnTo>
                    <a:pt x="1526091" y="1367242"/>
                  </a:lnTo>
                  <a:lnTo>
                    <a:pt x="1552582" y="1330698"/>
                  </a:lnTo>
                  <a:lnTo>
                    <a:pt x="1577146" y="1292730"/>
                  </a:lnTo>
                  <a:lnTo>
                    <a:pt x="1599711" y="1253409"/>
                  </a:lnTo>
                  <a:lnTo>
                    <a:pt x="1620206" y="1212808"/>
                  </a:lnTo>
                  <a:lnTo>
                    <a:pt x="1638559" y="1170997"/>
                  </a:lnTo>
                  <a:lnTo>
                    <a:pt x="1654697" y="1128050"/>
                  </a:lnTo>
                  <a:lnTo>
                    <a:pt x="1668550" y="1084037"/>
                  </a:lnTo>
                  <a:lnTo>
                    <a:pt x="1680045" y="1039031"/>
                  </a:lnTo>
                  <a:lnTo>
                    <a:pt x="1689110" y="993103"/>
                  </a:lnTo>
                  <a:lnTo>
                    <a:pt x="1695675" y="946325"/>
                  </a:lnTo>
                  <a:lnTo>
                    <a:pt x="1699666" y="898768"/>
                  </a:lnTo>
                  <a:lnTo>
                    <a:pt x="1701012" y="850506"/>
                  </a:lnTo>
                  <a:lnTo>
                    <a:pt x="1699666" y="802243"/>
                  </a:lnTo>
                  <a:lnTo>
                    <a:pt x="1695675" y="754687"/>
                  </a:lnTo>
                  <a:lnTo>
                    <a:pt x="1689110" y="707908"/>
                  </a:lnTo>
                  <a:lnTo>
                    <a:pt x="1680045" y="661980"/>
                  </a:lnTo>
                  <a:lnTo>
                    <a:pt x="1668550" y="616973"/>
                  </a:lnTo>
                  <a:lnTo>
                    <a:pt x="1654697" y="572960"/>
                  </a:lnTo>
                  <a:lnTo>
                    <a:pt x="1638559" y="530012"/>
                  </a:lnTo>
                  <a:lnTo>
                    <a:pt x="1620206" y="488201"/>
                  </a:lnTo>
                  <a:lnTo>
                    <a:pt x="1599711" y="447600"/>
                  </a:lnTo>
                  <a:lnTo>
                    <a:pt x="1577146" y="408278"/>
                  </a:lnTo>
                  <a:lnTo>
                    <a:pt x="1552582" y="370310"/>
                  </a:lnTo>
                  <a:lnTo>
                    <a:pt x="1526091" y="333765"/>
                  </a:lnTo>
                  <a:lnTo>
                    <a:pt x="1497745" y="298717"/>
                  </a:lnTo>
                  <a:lnTo>
                    <a:pt x="1467616" y="265237"/>
                  </a:lnTo>
                  <a:lnTo>
                    <a:pt x="1435775" y="233396"/>
                  </a:lnTo>
                  <a:lnTo>
                    <a:pt x="1402295" y="203267"/>
                  </a:lnTo>
                  <a:lnTo>
                    <a:pt x="1367246" y="174921"/>
                  </a:lnTo>
                  <a:lnTo>
                    <a:pt x="1330702" y="148430"/>
                  </a:lnTo>
                  <a:lnTo>
                    <a:pt x="1292733" y="123866"/>
                  </a:lnTo>
                  <a:lnTo>
                    <a:pt x="1253412" y="101300"/>
                  </a:lnTo>
                  <a:lnTo>
                    <a:pt x="1212810" y="80806"/>
                  </a:lnTo>
                  <a:lnTo>
                    <a:pt x="1170999" y="62453"/>
                  </a:lnTo>
                  <a:lnTo>
                    <a:pt x="1128051" y="46315"/>
                  </a:lnTo>
                  <a:lnTo>
                    <a:pt x="1084038" y="32462"/>
                  </a:lnTo>
                  <a:lnTo>
                    <a:pt x="1039032" y="20967"/>
                  </a:lnTo>
                  <a:lnTo>
                    <a:pt x="993103" y="11901"/>
                  </a:lnTo>
                  <a:lnTo>
                    <a:pt x="946325" y="5337"/>
                  </a:lnTo>
                  <a:lnTo>
                    <a:pt x="898769" y="1346"/>
                  </a:lnTo>
                  <a:lnTo>
                    <a:pt x="850506" y="0"/>
                  </a:lnTo>
                  <a:lnTo>
                    <a:pt x="802243" y="1346"/>
                  </a:lnTo>
                  <a:lnTo>
                    <a:pt x="754687" y="5337"/>
                  </a:lnTo>
                  <a:lnTo>
                    <a:pt x="707908" y="11901"/>
                  </a:lnTo>
                  <a:lnTo>
                    <a:pt x="661980" y="20967"/>
                  </a:lnTo>
                  <a:lnTo>
                    <a:pt x="616973" y="32462"/>
                  </a:lnTo>
                  <a:lnTo>
                    <a:pt x="572960" y="46315"/>
                  </a:lnTo>
                  <a:lnTo>
                    <a:pt x="530012" y="62453"/>
                  </a:lnTo>
                  <a:lnTo>
                    <a:pt x="488201" y="80806"/>
                  </a:lnTo>
                  <a:lnTo>
                    <a:pt x="447600" y="101300"/>
                  </a:lnTo>
                  <a:lnTo>
                    <a:pt x="408278" y="123866"/>
                  </a:lnTo>
                  <a:lnTo>
                    <a:pt x="370310" y="148430"/>
                  </a:lnTo>
                  <a:lnTo>
                    <a:pt x="333765" y="174921"/>
                  </a:lnTo>
                  <a:lnTo>
                    <a:pt x="298717" y="203267"/>
                  </a:lnTo>
                  <a:lnTo>
                    <a:pt x="265237" y="233396"/>
                  </a:lnTo>
                  <a:lnTo>
                    <a:pt x="233396" y="265237"/>
                  </a:lnTo>
                  <a:lnTo>
                    <a:pt x="203267" y="298717"/>
                  </a:lnTo>
                  <a:lnTo>
                    <a:pt x="174921" y="333765"/>
                  </a:lnTo>
                  <a:lnTo>
                    <a:pt x="148430" y="370310"/>
                  </a:lnTo>
                  <a:lnTo>
                    <a:pt x="123866" y="408278"/>
                  </a:lnTo>
                  <a:lnTo>
                    <a:pt x="101300" y="447600"/>
                  </a:lnTo>
                  <a:lnTo>
                    <a:pt x="80806" y="488201"/>
                  </a:lnTo>
                  <a:lnTo>
                    <a:pt x="62453" y="530012"/>
                  </a:lnTo>
                  <a:lnTo>
                    <a:pt x="46315" y="572960"/>
                  </a:lnTo>
                  <a:lnTo>
                    <a:pt x="32462" y="616973"/>
                  </a:lnTo>
                  <a:lnTo>
                    <a:pt x="20967" y="661980"/>
                  </a:lnTo>
                  <a:lnTo>
                    <a:pt x="11901" y="707908"/>
                  </a:lnTo>
                  <a:lnTo>
                    <a:pt x="5337" y="754687"/>
                  </a:lnTo>
                  <a:lnTo>
                    <a:pt x="1346" y="802243"/>
                  </a:lnTo>
                  <a:lnTo>
                    <a:pt x="0" y="850506"/>
                  </a:lnTo>
                  <a:lnTo>
                    <a:pt x="1346" y="898768"/>
                  </a:lnTo>
                  <a:lnTo>
                    <a:pt x="5337" y="946325"/>
                  </a:lnTo>
                  <a:lnTo>
                    <a:pt x="11901" y="993103"/>
                  </a:lnTo>
                  <a:lnTo>
                    <a:pt x="20967" y="1039031"/>
                  </a:lnTo>
                  <a:lnTo>
                    <a:pt x="32462" y="1084037"/>
                  </a:lnTo>
                  <a:lnTo>
                    <a:pt x="46315" y="1128050"/>
                  </a:lnTo>
                  <a:lnTo>
                    <a:pt x="62453" y="1170997"/>
                  </a:lnTo>
                  <a:lnTo>
                    <a:pt x="80806" y="1212808"/>
                  </a:lnTo>
                  <a:lnTo>
                    <a:pt x="101300" y="1253409"/>
                  </a:lnTo>
                  <a:lnTo>
                    <a:pt x="123866" y="1292730"/>
                  </a:lnTo>
                  <a:lnTo>
                    <a:pt x="148430" y="1330698"/>
                  </a:lnTo>
                  <a:lnTo>
                    <a:pt x="174921" y="1367242"/>
                  </a:lnTo>
                  <a:lnTo>
                    <a:pt x="203267" y="1402289"/>
                  </a:lnTo>
                  <a:lnTo>
                    <a:pt x="233396" y="1435769"/>
                  </a:lnTo>
                  <a:lnTo>
                    <a:pt x="265237" y="1467609"/>
                  </a:lnTo>
                  <a:lnTo>
                    <a:pt x="298717" y="1497738"/>
                  </a:lnTo>
                  <a:lnTo>
                    <a:pt x="333765" y="1526083"/>
                  </a:lnTo>
                  <a:lnTo>
                    <a:pt x="370310" y="1552573"/>
                  </a:lnTo>
                  <a:lnTo>
                    <a:pt x="408278" y="1577137"/>
                  </a:lnTo>
                  <a:lnTo>
                    <a:pt x="447600" y="1599701"/>
                  </a:lnTo>
                  <a:lnTo>
                    <a:pt x="488201" y="1620196"/>
                  </a:lnTo>
                  <a:lnTo>
                    <a:pt x="530012" y="1638548"/>
                  </a:lnTo>
                  <a:lnTo>
                    <a:pt x="572960" y="1654686"/>
                  </a:lnTo>
                  <a:lnTo>
                    <a:pt x="616973" y="1668538"/>
                  </a:lnTo>
                  <a:lnTo>
                    <a:pt x="661980" y="1680033"/>
                  </a:lnTo>
                  <a:lnTo>
                    <a:pt x="707908" y="1689098"/>
                  </a:lnTo>
                  <a:lnTo>
                    <a:pt x="754687" y="1695662"/>
                  </a:lnTo>
                  <a:lnTo>
                    <a:pt x="802243" y="1699653"/>
                  </a:lnTo>
                  <a:lnTo>
                    <a:pt x="850506" y="1700999"/>
                  </a:lnTo>
                  <a:close/>
                </a:path>
              </a:pathLst>
            </a:custGeom>
            <a:ln w="25400">
              <a:solidFill>
                <a:srgbClr val="0D894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7" name="Skupina 46">
            <a:extLst>
              <a:ext uri="{FF2B5EF4-FFF2-40B4-BE49-F238E27FC236}">
                <a16:creationId xmlns:a16="http://schemas.microsoft.com/office/drawing/2014/main" id="{1F2A695E-1248-2F9D-9373-684D8F8BFBE2}"/>
              </a:ext>
            </a:extLst>
          </p:cNvPr>
          <p:cNvGrpSpPr>
            <a:grpSpLocks/>
          </p:cNvGrpSpPr>
          <p:nvPr/>
        </p:nvGrpSpPr>
        <p:grpSpPr>
          <a:xfrm>
            <a:off x="9364431" y="3687232"/>
            <a:ext cx="1700539" cy="1700539"/>
            <a:chOff x="12700" y="12700"/>
            <a:chExt cx="1701164" cy="1701164"/>
          </a:xfrm>
        </p:grpSpPr>
        <p:pic>
          <p:nvPicPr>
            <p:cNvPr id="48" name="Slika 47">
              <a:extLst>
                <a:ext uri="{FF2B5EF4-FFF2-40B4-BE49-F238E27FC236}">
                  <a16:creationId xmlns:a16="http://schemas.microsoft.com/office/drawing/2014/main" id="{61B17E05-300E-3F62-EBA6-B1505D425AF8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6460" y="196452"/>
              <a:ext cx="1333495" cy="1333493"/>
            </a:xfrm>
            <a:prstGeom prst="rect">
              <a:avLst/>
            </a:prstGeom>
          </p:spPr>
        </p:pic>
        <p:sp>
          <p:nvSpPr>
            <p:cNvPr id="49" name="Grafična podoba 124">
              <a:extLst>
                <a:ext uri="{FF2B5EF4-FFF2-40B4-BE49-F238E27FC236}">
                  <a16:creationId xmlns:a16="http://schemas.microsoft.com/office/drawing/2014/main" id="{858B84AA-21EF-09AC-DF57-7F0222AFAC20}"/>
                </a:ext>
              </a:extLst>
            </p:cNvPr>
            <p:cNvSpPr/>
            <p:nvPr/>
          </p:nvSpPr>
          <p:spPr>
            <a:xfrm>
              <a:off x="12700" y="12700"/>
              <a:ext cx="1701164" cy="1701164"/>
            </a:xfrm>
            <a:custGeom>
              <a:avLst/>
              <a:gdLst/>
              <a:ahLst/>
              <a:cxnLst/>
              <a:rect l="l" t="t" r="r" b="b"/>
              <a:pathLst>
                <a:path w="1701164" h="1701164">
                  <a:moveTo>
                    <a:pt x="850506" y="1700999"/>
                  </a:moveTo>
                  <a:lnTo>
                    <a:pt x="898768" y="1699653"/>
                  </a:lnTo>
                  <a:lnTo>
                    <a:pt x="946325" y="1695662"/>
                  </a:lnTo>
                  <a:lnTo>
                    <a:pt x="993103" y="1689098"/>
                  </a:lnTo>
                  <a:lnTo>
                    <a:pt x="1039031" y="1680033"/>
                  </a:lnTo>
                  <a:lnTo>
                    <a:pt x="1084037" y="1668538"/>
                  </a:lnTo>
                  <a:lnTo>
                    <a:pt x="1128050" y="1654686"/>
                  </a:lnTo>
                  <a:lnTo>
                    <a:pt x="1170997" y="1638548"/>
                  </a:lnTo>
                  <a:lnTo>
                    <a:pt x="1212808" y="1620196"/>
                  </a:lnTo>
                  <a:lnTo>
                    <a:pt x="1253409" y="1599701"/>
                  </a:lnTo>
                  <a:lnTo>
                    <a:pt x="1292730" y="1577137"/>
                  </a:lnTo>
                  <a:lnTo>
                    <a:pt x="1330698" y="1552573"/>
                  </a:lnTo>
                  <a:lnTo>
                    <a:pt x="1367242" y="1526083"/>
                  </a:lnTo>
                  <a:lnTo>
                    <a:pt x="1402289" y="1497738"/>
                  </a:lnTo>
                  <a:lnTo>
                    <a:pt x="1435769" y="1467609"/>
                  </a:lnTo>
                  <a:lnTo>
                    <a:pt x="1467609" y="1435769"/>
                  </a:lnTo>
                  <a:lnTo>
                    <a:pt x="1497738" y="1402289"/>
                  </a:lnTo>
                  <a:lnTo>
                    <a:pt x="1526083" y="1367242"/>
                  </a:lnTo>
                  <a:lnTo>
                    <a:pt x="1552573" y="1330698"/>
                  </a:lnTo>
                  <a:lnTo>
                    <a:pt x="1577137" y="1292730"/>
                  </a:lnTo>
                  <a:lnTo>
                    <a:pt x="1599701" y="1253409"/>
                  </a:lnTo>
                  <a:lnTo>
                    <a:pt x="1620196" y="1212808"/>
                  </a:lnTo>
                  <a:lnTo>
                    <a:pt x="1638548" y="1170997"/>
                  </a:lnTo>
                  <a:lnTo>
                    <a:pt x="1654686" y="1128050"/>
                  </a:lnTo>
                  <a:lnTo>
                    <a:pt x="1668538" y="1084037"/>
                  </a:lnTo>
                  <a:lnTo>
                    <a:pt x="1680033" y="1039031"/>
                  </a:lnTo>
                  <a:lnTo>
                    <a:pt x="1689098" y="993103"/>
                  </a:lnTo>
                  <a:lnTo>
                    <a:pt x="1695662" y="946325"/>
                  </a:lnTo>
                  <a:lnTo>
                    <a:pt x="1699653" y="898768"/>
                  </a:lnTo>
                  <a:lnTo>
                    <a:pt x="1700999" y="850506"/>
                  </a:lnTo>
                  <a:lnTo>
                    <a:pt x="1699653" y="802243"/>
                  </a:lnTo>
                  <a:lnTo>
                    <a:pt x="1695662" y="754687"/>
                  </a:lnTo>
                  <a:lnTo>
                    <a:pt x="1689098" y="707908"/>
                  </a:lnTo>
                  <a:lnTo>
                    <a:pt x="1680033" y="661980"/>
                  </a:lnTo>
                  <a:lnTo>
                    <a:pt x="1668538" y="616973"/>
                  </a:lnTo>
                  <a:lnTo>
                    <a:pt x="1654686" y="572960"/>
                  </a:lnTo>
                  <a:lnTo>
                    <a:pt x="1638548" y="530012"/>
                  </a:lnTo>
                  <a:lnTo>
                    <a:pt x="1620196" y="488201"/>
                  </a:lnTo>
                  <a:lnTo>
                    <a:pt x="1599701" y="447600"/>
                  </a:lnTo>
                  <a:lnTo>
                    <a:pt x="1577137" y="408278"/>
                  </a:lnTo>
                  <a:lnTo>
                    <a:pt x="1552573" y="370310"/>
                  </a:lnTo>
                  <a:lnTo>
                    <a:pt x="1526083" y="333765"/>
                  </a:lnTo>
                  <a:lnTo>
                    <a:pt x="1497738" y="298717"/>
                  </a:lnTo>
                  <a:lnTo>
                    <a:pt x="1467609" y="265237"/>
                  </a:lnTo>
                  <a:lnTo>
                    <a:pt x="1435769" y="233396"/>
                  </a:lnTo>
                  <a:lnTo>
                    <a:pt x="1402289" y="203267"/>
                  </a:lnTo>
                  <a:lnTo>
                    <a:pt x="1367242" y="174921"/>
                  </a:lnTo>
                  <a:lnTo>
                    <a:pt x="1330698" y="148430"/>
                  </a:lnTo>
                  <a:lnTo>
                    <a:pt x="1292730" y="123866"/>
                  </a:lnTo>
                  <a:lnTo>
                    <a:pt x="1253409" y="101300"/>
                  </a:lnTo>
                  <a:lnTo>
                    <a:pt x="1212808" y="80806"/>
                  </a:lnTo>
                  <a:lnTo>
                    <a:pt x="1170997" y="62453"/>
                  </a:lnTo>
                  <a:lnTo>
                    <a:pt x="1128050" y="46315"/>
                  </a:lnTo>
                  <a:lnTo>
                    <a:pt x="1084037" y="32462"/>
                  </a:lnTo>
                  <a:lnTo>
                    <a:pt x="1039031" y="20967"/>
                  </a:lnTo>
                  <a:lnTo>
                    <a:pt x="993103" y="11901"/>
                  </a:lnTo>
                  <a:lnTo>
                    <a:pt x="946325" y="5337"/>
                  </a:lnTo>
                  <a:lnTo>
                    <a:pt x="898768" y="1346"/>
                  </a:lnTo>
                  <a:lnTo>
                    <a:pt x="850506" y="0"/>
                  </a:lnTo>
                  <a:lnTo>
                    <a:pt x="802243" y="1346"/>
                  </a:lnTo>
                  <a:lnTo>
                    <a:pt x="754687" y="5337"/>
                  </a:lnTo>
                  <a:lnTo>
                    <a:pt x="707908" y="11901"/>
                  </a:lnTo>
                  <a:lnTo>
                    <a:pt x="661980" y="20967"/>
                  </a:lnTo>
                  <a:lnTo>
                    <a:pt x="616973" y="32462"/>
                  </a:lnTo>
                  <a:lnTo>
                    <a:pt x="572960" y="46315"/>
                  </a:lnTo>
                  <a:lnTo>
                    <a:pt x="530012" y="62453"/>
                  </a:lnTo>
                  <a:lnTo>
                    <a:pt x="488201" y="80806"/>
                  </a:lnTo>
                  <a:lnTo>
                    <a:pt x="447600" y="101300"/>
                  </a:lnTo>
                  <a:lnTo>
                    <a:pt x="408278" y="123866"/>
                  </a:lnTo>
                  <a:lnTo>
                    <a:pt x="370310" y="148430"/>
                  </a:lnTo>
                  <a:lnTo>
                    <a:pt x="333765" y="174921"/>
                  </a:lnTo>
                  <a:lnTo>
                    <a:pt x="298717" y="203267"/>
                  </a:lnTo>
                  <a:lnTo>
                    <a:pt x="265237" y="233396"/>
                  </a:lnTo>
                  <a:lnTo>
                    <a:pt x="233396" y="265237"/>
                  </a:lnTo>
                  <a:lnTo>
                    <a:pt x="203267" y="298717"/>
                  </a:lnTo>
                  <a:lnTo>
                    <a:pt x="174921" y="333765"/>
                  </a:lnTo>
                  <a:lnTo>
                    <a:pt x="148430" y="370310"/>
                  </a:lnTo>
                  <a:lnTo>
                    <a:pt x="123866" y="408278"/>
                  </a:lnTo>
                  <a:lnTo>
                    <a:pt x="101300" y="447600"/>
                  </a:lnTo>
                  <a:lnTo>
                    <a:pt x="80806" y="488201"/>
                  </a:lnTo>
                  <a:lnTo>
                    <a:pt x="62453" y="530012"/>
                  </a:lnTo>
                  <a:lnTo>
                    <a:pt x="46315" y="572960"/>
                  </a:lnTo>
                  <a:lnTo>
                    <a:pt x="32462" y="616973"/>
                  </a:lnTo>
                  <a:lnTo>
                    <a:pt x="20967" y="661980"/>
                  </a:lnTo>
                  <a:lnTo>
                    <a:pt x="11901" y="707908"/>
                  </a:lnTo>
                  <a:lnTo>
                    <a:pt x="5337" y="754687"/>
                  </a:lnTo>
                  <a:lnTo>
                    <a:pt x="1346" y="802243"/>
                  </a:lnTo>
                  <a:lnTo>
                    <a:pt x="0" y="850506"/>
                  </a:lnTo>
                  <a:lnTo>
                    <a:pt x="1346" y="898768"/>
                  </a:lnTo>
                  <a:lnTo>
                    <a:pt x="5337" y="946325"/>
                  </a:lnTo>
                  <a:lnTo>
                    <a:pt x="11901" y="993103"/>
                  </a:lnTo>
                  <a:lnTo>
                    <a:pt x="20967" y="1039031"/>
                  </a:lnTo>
                  <a:lnTo>
                    <a:pt x="32462" y="1084037"/>
                  </a:lnTo>
                  <a:lnTo>
                    <a:pt x="46315" y="1128050"/>
                  </a:lnTo>
                  <a:lnTo>
                    <a:pt x="62453" y="1170997"/>
                  </a:lnTo>
                  <a:lnTo>
                    <a:pt x="80806" y="1212808"/>
                  </a:lnTo>
                  <a:lnTo>
                    <a:pt x="101300" y="1253409"/>
                  </a:lnTo>
                  <a:lnTo>
                    <a:pt x="123866" y="1292730"/>
                  </a:lnTo>
                  <a:lnTo>
                    <a:pt x="148430" y="1330698"/>
                  </a:lnTo>
                  <a:lnTo>
                    <a:pt x="174921" y="1367242"/>
                  </a:lnTo>
                  <a:lnTo>
                    <a:pt x="203267" y="1402289"/>
                  </a:lnTo>
                  <a:lnTo>
                    <a:pt x="233396" y="1435769"/>
                  </a:lnTo>
                  <a:lnTo>
                    <a:pt x="265237" y="1467609"/>
                  </a:lnTo>
                  <a:lnTo>
                    <a:pt x="298717" y="1497738"/>
                  </a:lnTo>
                  <a:lnTo>
                    <a:pt x="333765" y="1526083"/>
                  </a:lnTo>
                  <a:lnTo>
                    <a:pt x="370310" y="1552573"/>
                  </a:lnTo>
                  <a:lnTo>
                    <a:pt x="408278" y="1577137"/>
                  </a:lnTo>
                  <a:lnTo>
                    <a:pt x="447600" y="1599701"/>
                  </a:lnTo>
                  <a:lnTo>
                    <a:pt x="488201" y="1620196"/>
                  </a:lnTo>
                  <a:lnTo>
                    <a:pt x="530012" y="1638548"/>
                  </a:lnTo>
                  <a:lnTo>
                    <a:pt x="572960" y="1654686"/>
                  </a:lnTo>
                  <a:lnTo>
                    <a:pt x="616973" y="1668538"/>
                  </a:lnTo>
                  <a:lnTo>
                    <a:pt x="661980" y="1680033"/>
                  </a:lnTo>
                  <a:lnTo>
                    <a:pt x="707908" y="1689098"/>
                  </a:lnTo>
                  <a:lnTo>
                    <a:pt x="754687" y="1695662"/>
                  </a:lnTo>
                  <a:lnTo>
                    <a:pt x="802243" y="1699653"/>
                  </a:lnTo>
                  <a:lnTo>
                    <a:pt x="850506" y="1700999"/>
                  </a:lnTo>
                  <a:close/>
                </a:path>
              </a:pathLst>
            </a:custGeom>
            <a:ln w="25400">
              <a:solidFill>
                <a:srgbClr val="0D894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0" name="Skupina 49">
            <a:extLst>
              <a:ext uri="{FF2B5EF4-FFF2-40B4-BE49-F238E27FC236}">
                <a16:creationId xmlns:a16="http://schemas.microsoft.com/office/drawing/2014/main" id="{9B8B97C1-3628-B2D9-46AD-A1C520DBCE1D}"/>
              </a:ext>
            </a:extLst>
          </p:cNvPr>
          <p:cNvGrpSpPr>
            <a:grpSpLocks/>
          </p:cNvGrpSpPr>
          <p:nvPr/>
        </p:nvGrpSpPr>
        <p:grpSpPr>
          <a:xfrm>
            <a:off x="7127571" y="2965372"/>
            <a:ext cx="1800225" cy="389890"/>
            <a:chOff x="0" y="0"/>
            <a:chExt cx="1800225" cy="389890"/>
          </a:xfrm>
        </p:grpSpPr>
        <p:sp>
          <p:nvSpPr>
            <p:cNvPr id="51" name="Grafični 114">
              <a:extLst>
                <a:ext uri="{FF2B5EF4-FFF2-40B4-BE49-F238E27FC236}">
                  <a16:creationId xmlns:a16="http://schemas.microsoft.com/office/drawing/2014/main" id="{CD0C4D5C-FD55-BC71-EB31-698750BC937A}"/>
                </a:ext>
              </a:extLst>
            </p:cNvPr>
            <p:cNvSpPr/>
            <p:nvPr/>
          </p:nvSpPr>
          <p:spPr>
            <a:xfrm>
              <a:off x="0" y="0"/>
              <a:ext cx="1800225" cy="389890"/>
            </a:xfrm>
            <a:custGeom>
              <a:avLst/>
              <a:gdLst/>
              <a:ahLst/>
              <a:cxnLst/>
              <a:rect l="l" t="t" r="r" b="b"/>
              <a:pathLst>
                <a:path w="1800225" h="389890">
                  <a:moveTo>
                    <a:pt x="1619999" y="0"/>
                  </a:moveTo>
                  <a:lnTo>
                    <a:pt x="179997" y="0"/>
                  </a:lnTo>
                  <a:lnTo>
                    <a:pt x="132144" y="6430"/>
                  </a:lnTo>
                  <a:lnTo>
                    <a:pt x="89146" y="24576"/>
                  </a:lnTo>
                  <a:lnTo>
                    <a:pt x="52717" y="52722"/>
                  </a:lnTo>
                  <a:lnTo>
                    <a:pt x="24573" y="89152"/>
                  </a:lnTo>
                  <a:lnTo>
                    <a:pt x="6429" y="132149"/>
                  </a:lnTo>
                  <a:lnTo>
                    <a:pt x="0" y="179997"/>
                  </a:lnTo>
                  <a:lnTo>
                    <a:pt x="0" y="209486"/>
                  </a:lnTo>
                  <a:lnTo>
                    <a:pt x="6429" y="257338"/>
                  </a:lnTo>
                  <a:lnTo>
                    <a:pt x="24573" y="300337"/>
                  </a:lnTo>
                  <a:lnTo>
                    <a:pt x="52717" y="336765"/>
                  </a:lnTo>
                  <a:lnTo>
                    <a:pt x="89146" y="364910"/>
                  </a:lnTo>
                  <a:lnTo>
                    <a:pt x="132144" y="383054"/>
                  </a:lnTo>
                  <a:lnTo>
                    <a:pt x="179997" y="389483"/>
                  </a:lnTo>
                  <a:lnTo>
                    <a:pt x="1619999" y="389483"/>
                  </a:lnTo>
                  <a:lnTo>
                    <a:pt x="1667851" y="383054"/>
                  </a:lnTo>
                  <a:lnTo>
                    <a:pt x="1710849" y="364910"/>
                  </a:lnTo>
                  <a:lnTo>
                    <a:pt x="1747278" y="336765"/>
                  </a:lnTo>
                  <a:lnTo>
                    <a:pt x="1775422" y="300337"/>
                  </a:lnTo>
                  <a:lnTo>
                    <a:pt x="1793567" y="257338"/>
                  </a:lnTo>
                  <a:lnTo>
                    <a:pt x="1799996" y="209486"/>
                  </a:lnTo>
                  <a:lnTo>
                    <a:pt x="1799996" y="179997"/>
                  </a:lnTo>
                  <a:lnTo>
                    <a:pt x="1793567" y="132149"/>
                  </a:lnTo>
                  <a:lnTo>
                    <a:pt x="1775422" y="89152"/>
                  </a:lnTo>
                  <a:lnTo>
                    <a:pt x="1747278" y="52722"/>
                  </a:lnTo>
                  <a:lnTo>
                    <a:pt x="1710849" y="24576"/>
                  </a:lnTo>
                  <a:lnTo>
                    <a:pt x="1667851" y="6430"/>
                  </a:lnTo>
                  <a:lnTo>
                    <a:pt x="1619999" y="0"/>
                  </a:lnTo>
                  <a:close/>
                </a:path>
              </a:pathLst>
            </a:custGeom>
            <a:solidFill>
              <a:srgbClr val="0D8943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Okvir 115">
              <a:extLst>
                <a:ext uri="{FF2B5EF4-FFF2-40B4-BE49-F238E27FC236}">
                  <a16:creationId xmlns:a16="http://schemas.microsoft.com/office/drawing/2014/main" id="{0A7D3B27-1C98-5EE6-C315-CB17347AF80A}"/>
                </a:ext>
              </a:extLst>
            </p:cNvPr>
            <p:cNvSpPr txBox="1"/>
            <p:nvPr/>
          </p:nvSpPr>
          <p:spPr>
            <a:xfrm>
              <a:off x="0" y="0"/>
              <a:ext cx="1800225" cy="38989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352425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/>
                  <a:ea typeface="EC Square Sans Pro Light"/>
                  <a:cs typeface="EC Square Sans Pro Light"/>
                </a:rPr>
                <a:t>Doma</a:t>
              </a:r>
              <a:r>
                <a:rPr kumimoji="0" lang="sl-SI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 Light"/>
                  <a:ea typeface="EC Square Sans Pro Light"/>
                  <a:cs typeface="EC Square Sans Pro Light"/>
                </a:rPr>
                <a:t>č</a:t>
              </a:r>
              <a:r>
                <a:rPr kumimoji="0" lang="sl-SI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/>
                  <a:ea typeface="EC Square Sans Pro Light"/>
                  <a:cs typeface="EC Square Sans Pro Light"/>
                </a:rPr>
                <a:t>a uporaba</a:t>
              </a:r>
            </a:p>
          </p:txBody>
        </p:sp>
      </p:grpSp>
      <p:grpSp>
        <p:nvGrpSpPr>
          <p:cNvPr id="53" name="Skupina 52">
            <a:extLst>
              <a:ext uri="{FF2B5EF4-FFF2-40B4-BE49-F238E27FC236}">
                <a16:creationId xmlns:a16="http://schemas.microsoft.com/office/drawing/2014/main" id="{FC031639-3E2A-8B03-B274-D89EEDC355F7}"/>
              </a:ext>
            </a:extLst>
          </p:cNvPr>
          <p:cNvGrpSpPr>
            <a:grpSpLocks/>
          </p:cNvGrpSpPr>
          <p:nvPr/>
        </p:nvGrpSpPr>
        <p:grpSpPr>
          <a:xfrm>
            <a:off x="9403452" y="2961564"/>
            <a:ext cx="1800225" cy="389890"/>
            <a:chOff x="0" y="0"/>
            <a:chExt cx="1800225" cy="389890"/>
          </a:xfrm>
        </p:grpSpPr>
        <p:sp>
          <p:nvSpPr>
            <p:cNvPr id="54" name="Grafični prikaz 117">
              <a:extLst>
                <a:ext uri="{FF2B5EF4-FFF2-40B4-BE49-F238E27FC236}">
                  <a16:creationId xmlns:a16="http://schemas.microsoft.com/office/drawing/2014/main" id="{626A6575-802D-1E51-84FF-9597618E739C}"/>
                </a:ext>
              </a:extLst>
            </p:cNvPr>
            <p:cNvSpPr/>
            <p:nvPr/>
          </p:nvSpPr>
          <p:spPr>
            <a:xfrm>
              <a:off x="0" y="0"/>
              <a:ext cx="1800225" cy="389890"/>
            </a:xfrm>
            <a:custGeom>
              <a:avLst/>
              <a:gdLst/>
              <a:ahLst/>
              <a:cxnLst/>
              <a:rect l="l" t="t" r="r" b="b"/>
              <a:pathLst>
                <a:path w="1800225" h="389890">
                  <a:moveTo>
                    <a:pt x="1619999" y="0"/>
                  </a:moveTo>
                  <a:lnTo>
                    <a:pt x="179997" y="0"/>
                  </a:lnTo>
                  <a:lnTo>
                    <a:pt x="132144" y="6430"/>
                  </a:lnTo>
                  <a:lnTo>
                    <a:pt x="89146" y="24576"/>
                  </a:lnTo>
                  <a:lnTo>
                    <a:pt x="52717" y="52722"/>
                  </a:lnTo>
                  <a:lnTo>
                    <a:pt x="24573" y="89152"/>
                  </a:lnTo>
                  <a:lnTo>
                    <a:pt x="6429" y="132149"/>
                  </a:lnTo>
                  <a:lnTo>
                    <a:pt x="0" y="179997"/>
                  </a:lnTo>
                  <a:lnTo>
                    <a:pt x="0" y="209486"/>
                  </a:lnTo>
                  <a:lnTo>
                    <a:pt x="6429" y="257338"/>
                  </a:lnTo>
                  <a:lnTo>
                    <a:pt x="24573" y="300337"/>
                  </a:lnTo>
                  <a:lnTo>
                    <a:pt x="52717" y="336765"/>
                  </a:lnTo>
                  <a:lnTo>
                    <a:pt x="89146" y="364910"/>
                  </a:lnTo>
                  <a:lnTo>
                    <a:pt x="132144" y="383054"/>
                  </a:lnTo>
                  <a:lnTo>
                    <a:pt x="179997" y="389483"/>
                  </a:lnTo>
                  <a:lnTo>
                    <a:pt x="1619999" y="389483"/>
                  </a:lnTo>
                  <a:lnTo>
                    <a:pt x="1667847" y="383054"/>
                  </a:lnTo>
                  <a:lnTo>
                    <a:pt x="1710844" y="364910"/>
                  </a:lnTo>
                  <a:lnTo>
                    <a:pt x="1747273" y="336765"/>
                  </a:lnTo>
                  <a:lnTo>
                    <a:pt x="1775420" y="300337"/>
                  </a:lnTo>
                  <a:lnTo>
                    <a:pt x="1793566" y="257338"/>
                  </a:lnTo>
                  <a:lnTo>
                    <a:pt x="1799996" y="209486"/>
                  </a:lnTo>
                  <a:lnTo>
                    <a:pt x="1799996" y="179997"/>
                  </a:lnTo>
                  <a:lnTo>
                    <a:pt x="1793566" y="132149"/>
                  </a:lnTo>
                  <a:lnTo>
                    <a:pt x="1775420" y="89152"/>
                  </a:lnTo>
                  <a:lnTo>
                    <a:pt x="1747273" y="52722"/>
                  </a:lnTo>
                  <a:lnTo>
                    <a:pt x="1710844" y="24576"/>
                  </a:lnTo>
                  <a:lnTo>
                    <a:pt x="1667847" y="6430"/>
                  </a:lnTo>
                  <a:lnTo>
                    <a:pt x="1619999" y="0"/>
                  </a:lnTo>
                  <a:close/>
                </a:path>
              </a:pathLst>
            </a:custGeom>
            <a:solidFill>
              <a:srgbClr val="0D8943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Okvir 118">
              <a:extLst>
                <a:ext uri="{FF2B5EF4-FFF2-40B4-BE49-F238E27FC236}">
                  <a16:creationId xmlns:a16="http://schemas.microsoft.com/office/drawing/2014/main" id="{F04FCBE5-5B96-A3FA-823A-DC72A3B72498}"/>
                </a:ext>
              </a:extLst>
            </p:cNvPr>
            <p:cNvSpPr txBox="1"/>
            <p:nvPr/>
          </p:nvSpPr>
          <p:spPr>
            <a:xfrm>
              <a:off x="0" y="0"/>
              <a:ext cx="1800225" cy="38989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33782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/>
                  <a:ea typeface="EC Square Sans Pro Light"/>
                  <a:cs typeface="EC Square Sans Pro Light"/>
                </a:rPr>
                <a:t>Osebna nega</a:t>
              </a:r>
            </a:p>
          </p:txBody>
        </p:sp>
      </p:grpSp>
      <p:sp>
        <p:nvSpPr>
          <p:cNvPr id="56" name="PoljeZBesedilom 55">
            <a:extLst>
              <a:ext uri="{FF2B5EF4-FFF2-40B4-BE49-F238E27FC236}">
                <a16:creationId xmlns:a16="http://schemas.microsoft.com/office/drawing/2014/main" id="{312C473C-D78C-05E6-2649-D86BAF121FE3}"/>
              </a:ext>
            </a:extLst>
          </p:cNvPr>
          <p:cNvSpPr txBox="1"/>
          <p:nvPr/>
        </p:nvSpPr>
        <p:spPr>
          <a:xfrm>
            <a:off x="331825" y="1511738"/>
            <a:ext cx="3837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Skupina 1: Regulirano področje</a:t>
            </a:r>
          </a:p>
        </p:txBody>
      </p:sp>
      <p:sp>
        <p:nvSpPr>
          <p:cNvPr id="57" name="PoljeZBesedilom 56">
            <a:extLst>
              <a:ext uri="{FF2B5EF4-FFF2-40B4-BE49-F238E27FC236}">
                <a16:creationId xmlns:a16="http://schemas.microsoft.com/office/drawing/2014/main" id="{FC339415-97E3-796E-FA90-5431631AB20A}"/>
              </a:ext>
            </a:extLst>
          </p:cNvPr>
          <p:cNvSpPr txBox="1"/>
          <p:nvPr/>
        </p:nvSpPr>
        <p:spPr>
          <a:xfrm>
            <a:off x="7136280" y="1758475"/>
            <a:ext cx="4359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Skupina 2: Neregulirano področje</a:t>
            </a:r>
          </a:p>
        </p:txBody>
      </p:sp>
    </p:spTree>
    <p:extLst>
      <p:ext uri="{BB962C8B-B14F-4D97-AF65-F5344CB8AC3E}">
        <p14:creationId xmlns:p14="http://schemas.microsoft.com/office/powerpoint/2010/main" val="1249462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>
            <a:extLst>
              <a:ext uri="{FF2B5EF4-FFF2-40B4-BE49-F238E27FC236}">
                <a16:creationId xmlns:a16="http://schemas.microsoft.com/office/drawing/2014/main" id="{777E87E4-E272-3EB5-1951-283CE1F5DD63}"/>
              </a:ext>
            </a:extLst>
          </p:cNvPr>
          <p:cNvGrpSpPr>
            <a:grpSpLocks/>
          </p:cNvGrpSpPr>
          <p:nvPr/>
        </p:nvGrpSpPr>
        <p:grpSpPr>
          <a:xfrm>
            <a:off x="7141142" y="1035065"/>
            <a:ext cx="5679871" cy="5731948"/>
            <a:chOff x="0" y="0"/>
            <a:chExt cx="6660193" cy="6264330"/>
          </a:xfrm>
        </p:grpSpPr>
        <p:sp>
          <p:nvSpPr>
            <p:cNvPr id="9" name="Grafična podoba 179">
              <a:extLst>
                <a:ext uri="{FF2B5EF4-FFF2-40B4-BE49-F238E27FC236}">
                  <a16:creationId xmlns:a16="http://schemas.microsoft.com/office/drawing/2014/main" id="{DE02E7F5-36C2-9A33-EE48-9E299E495B4E}"/>
                </a:ext>
              </a:extLst>
            </p:cNvPr>
            <p:cNvSpPr/>
            <p:nvPr/>
          </p:nvSpPr>
          <p:spPr>
            <a:xfrm>
              <a:off x="3375339" y="0"/>
              <a:ext cx="3284854" cy="3060700"/>
            </a:xfrm>
            <a:custGeom>
              <a:avLst/>
              <a:gdLst/>
              <a:ahLst/>
              <a:cxnLst/>
              <a:rect l="l" t="t" r="r" b="b"/>
              <a:pathLst>
                <a:path w="3284854" h="3060700">
                  <a:moveTo>
                    <a:pt x="1706431" y="0"/>
                  </a:moveTo>
                  <a:lnTo>
                    <a:pt x="0" y="0"/>
                  </a:lnTo>
                  <a:lnTo>
                    <a:pt x="27" y="3552"/>
                  </a:lnTo>
                  <a:lnTo>
                    <a:pt x="1115" y="50832"/>
                  </a:lnTo>
                  <a:lnTo>
                    <a:pt x="2912" y="98031"/>
                  </a:lnTo>
                  <a:lnTo>
                    <a:pt x="5549" y="147593"/>
                  </a:lnTo>
                  <a:lnTo>
                    <a:pt x="8841" y="195230"/>
                  </a:lnTo>
                  <a:lnTo>
                    <a:pt x="12850" y="242669"/>
                  </a:lnTo>
                  <a:lnTo>
                    <a:pt x="17571" y="289905"/>
                  </a:lnTo>
                  <a:lnTo>
                    <a:pt x="22997" y="336933"/>
                  </a:lnTo>
                  <a:lnTo>
                    <a:pt x="29124" y="383747"/>
                  </a:lnTo>
                  <a:lnTo>
                    <a:pt x="35947" y="430342"/>
                  </a:lnTo>
                  <a:lnTo>
                    <a:pt x="43459" y="476713"/>
                  </a:lnTo>
                  <a:lnTo>
                    <a:pt x="51655" y="522853"/>
                  </a:lnTo>
                  <a:lnTo>
                    <a:pt x="60530" y="568758"/>
                  </a:lnTo>
                  <a:lnTo>
                    <a:pt x="70079" y="614422"/>
                  </a:lnTo>
                  <a:lnTo>
                    <a:pt x="80296" y="659841"/>
                  </a:lnTo>
                  <a:lnTo>
                    <a:pt x="91176" y="705007"/>
                  </a:lnTo>
                  <a:lnTo>
                    <a:pt x="102713" y="749916"/>
                  </a:lnTo>
                  <a:lnTo>
                    <a:pt x="114902" y="794563"/>
                  </a:lnTo>
                  <a:lnTo>
                    <a:pt x="127737" y="838943"/>
                  </a:lnTo>
                  <a:lnTo>
                    <a:pt x="141214" y="883048"/>
                  </a:lnTo>
                  <a:lnTo>
                    <a:pt x="155326" y="926876"/>
                  </a:lnTo>
                  <a:lnTo>
                    <a:pt x="170068" y="970419"/>
                  </a:lnTo>
                  <a:lnTo>
                    <a:pt x="185435" y="1013673"/>
                  </a:lnTo>
                  <a:lnTo>
                    <a:pt x="201422" y="1056631"/>
                  </a:lnTo>
                  <a:lnTo>
                    <a:pt x="218022" y="1099290"/>
                  </a:lnTo>
                  <a:lnTo>
                    <a:pt x="235232" y="1141643"/>
                  </a:lnTo>
                  <a:lnTo>
                    <a:pt x="253044" y="1183684"/>
                  </a:lnTo>
                  <a:lnTo>
                    <a:pt x="271454" y="1225410"/>
                  </a:lnTo>
                  <a:lnTo>
                    <a:pt x="290457" y="1266813"/>
                  </a:lnTo>
                  <a:lnTo>
                    <a:pt x="310047" y="1307889"/>
                  </a:lnTo>
                  <a:lnTo>
                    <a:pt x="330218" y="1348632"/>
                  </a:lnTo>
                  <a:lnTo>
                    <a:pt x="350965" y="1389037"/>
                  </a:lnTo>
                  <a:lnTo>
                    <a:pt x="372283" y="1429098"/>
                  </a:lnTo>
                  <a:lnTo>
                    <a:pt x="394167" y="1468811"/>
                  </a:lnTo>
                  <a:lnTo>
                    <a:pt x="416610" y="1508169"/>
                  </a:lnTo>
                  <a:lnTo>
                    <a:pt x="439608" y="1547167"/>
                  </a:lnTo>
                  <a:lnTo>
                    <a:pt x="463155" y="1585800"/>
                  </a:lnTo>
                  <a:lnTo>
                    <a:pt x="487246" y="1624062"/>
                  </a:lnTo>
                  <a:lnTo>
                    <a:pt x="511875" y="1661949"/>
                  </a:lnTo>
                  <a:lnTo>
                    <a:pt x="537037" y="1699454"/>
                  </a:lnTo>
                  <a:lnTo>
                    <a:pt x="562726" y="1736572"/>
                  </a:lnTo>
                  <a:lnTo>
                    <a:pt x="588938" y="1773298"/>
                  </a:lnTo>
                  <a:lnTo>
                    <a:pt x="615666" y="1809626"/>
                  </a:lnTo>
                  <a:lnTo>
                    <a:pt x="642905" y="1845551"/>
                  </a:lnTo>
                  <a:lnTo>
                    <a:pt x="670650" y="1881068"/>
                  </a:lnTo>
                  <a:lnTo>
                    <a:pt x="698896" y="1916171"/>
                  </a:lnTo>
                  <a:lnTo>
                    <a:pt x="727636" y="1950854"/>
                  </a:lnTo>
                  <a:lnTo>
                    <a:pt x="756867" y="1985113"/>
                  </a:lnTo>
                  <a:lnTo>
                    <a:pt x="786581" y="2018941"/>
                  </a:lnTo>
                  <a:lnTo>
                    <a:pt x="816774" y="2052335"/>
                  </a:lnTo>
                  <a:lnTo>
                    <a:pt x="847441" y="2085287"/>
                  </a:lnTo>
                  <a:lnTo>
                    <a:pt x="878576" y="2117793"/>
                  </a:lnTo>
                  <a:lnTo>
                    <a:pt x="910173" y="2149847"/>
                  </a:lnTo>
                  <a:lnTo>
                    <a:pt x="942227" y="2181444"/>
                  </a:lnTo>
                  <a:lnTo>
                    <a:pt x="974733" y="2212578"/>
                  </a:lnTo>
                  <a:lnTo>
                    <a:pt x="1007685" y="2243245"/>
                  </a:lnTo>
                  <a:lnTo>
                    <a:pt x="1041079" y="2273438"/>
                  </a:lnTo>
                  <a:lnTo>
                    <a:pt x="1074908" y="2303152"/>
                  </a:lnTo>
                  <a:lnTo>
                    <a:pt x="1109166" y="2332382"/>
                  </a:lnTo>
                  <a:lnTo>
                    <a:pt x="1143850" y="2361122"/>
                  </a:lnTo>
                  <a:lnTo>
                    <a:pt x="1178953" y="2389368"/>
                  </a:lnTo>
                  <a:lnTo>
                    <a:pt x="1214470" y="2417113"/>
                  </a:lnTo>
                  <a:lnTo>
                    <a:pt x="1250395" y="2444352"/>
                  </a:lnTo>
                  <a:lnTo>
                    <a:pt x="1286723" y="2471080"/>
                  </a:lnTo>
                  <a:lnTo>
                    <a:pt x="1323449" y="2497291"/>
                  </a:lnTo>
                  <a:lnTo>
                    <a:pt x="1360567" y="2522980"/>
                  </a:lnTo>
                  <a:lnTo>
                    <a:pt x="1398072" y="2548142"/>
                  </a:lnTo>
                  <a:lnTo>
                    <a:pt x="1435959" y="2572770"/>
                  </a:lnTo>
                  <a:lnTo>
                    <a:pt x="1474221" y="2596861"/>
                  </a:lnTo>
                  <a:lnTo>
                    <a:pt x="1512854" y="2620408"/>
                  </a:lnTo>
                  <a:lnTo>
                    <a:pt x="1551853" y="2643405"/>
                  </a:lnTo>
                  <a:lnTo>
                    <a:pt x="1591211" y="2665848"/>
                  </a:lnTo>
                  <a:lnTo>
                    <a:pt x="1630923" y="2687732"/>
                  </a:lnTo>
                  <a:lnTo>
                    <a:pt x="1670984" y="2709050"/>
                  </a:lnTo>
                  <a:lnTo>
                    <a:pt x="1711389" y="2729797"/>
                  </a:lnTo>
                  <a:lnTo>
                    <a:pt x="1752132" y="2749968"/>
                  </a:lnTo>
                  <a:lnTo>
                    <a:pt x="1793208" y="2769557"/>
                  </a:lnTo>
                  <a:lnTo>
                    <a:pt x="1834611" y="2788559"/>
                  </a:lnTo>
                  <a:lnTo>
                    <a:pt x="1876336" y="2806969"/>
                  </a:lnTo>
                  <a:lnTo>
                    <a:pt x="1918378" y="2824782"/>
                  </a:lnTo>
                  <a:lnTo>
                    <a:pt x="1960731" y="2841991"/>
                  </a:lnTo>
                  <a:lnTo>
                    <a:pt x="2003389" y="2858591"/>
                  </a:lnTo>
                  <a:lnTo>
                    <a:pt x="2046348" y="2874578"/>
                  </a:lnTo>
                  <a:lnTo>
                    <a:pt x="2089601" y="2889945"/>
                  </a:lnTo>
                  <a:lnTo>
                    <a:pt x="2133144" y="2904687"/>
                  </a:lnTo>
                  <a:lnTo>
                    <a:pt x="2176971" y="2918799"/>
                  </a:lnTo>
                  <a:lnTo>
                    <a:pt x="2221077" y="2932275"/>
                  </a:lnTo>
                  <a:lnTo>
                    <a:pt x="2265455" y="2945110"/>
                  </a:lnTo>
                  <a:lnTo>
                    <a:pt x="2310102" y="2957299"/>
                  </a:lnTo>
                  <a:lnTo>
                    <a:pt x="2355011" y="2968836"/>
                  </a:lnTo>
                  <a:lnTo>
                    <a:pt x="2400177" y="2979715"/>
                  </a:lnTo>
                  <a:lnTo>
                    <a:pt x="2445595" y="2989932"/>
                  </a:lnTo>
                  <a:lnTo>
                    <a:pt x="2491259" y="2999481"/>
                  </a:lnTo>
                  <a:lnTo>
                    <a:pt x="2537164" y="3008356"/>
                  </a:lnTo>
                  <a:lnTo>
                    <a:pt x="2583304" y="3016552"/>
                  </a:lnTo>
                  <a:lnTo>
                    <a:pt x="2629674" y="3024064"/>
                  </a:lnTo>
                  <a:lnTo>
                    <a:pt x="2676268" y="3030886"/>
                  </a:lnTo>
                  <a:lnTo>
                    <a:pt x="2723082" y="3037013"/>
                  </a:lnTo>
                  <a:lnTo>
                    <a:pt x="2770109" y="3042439"/>
                  </a:lnTo>
                  <a:lnTo>
                    <a:pt x="2817345" y="3047160"/>
                  </a:lnTo>
                  <a:lnTo>
                    <a:pt x="2864784" y="3051169"/>
                  </a:lnTo>
                  <a:lnTo>
                    <a:pt x="2912420" y="3054461"/>
                  </a:lnTo>
                  <a:lnTo>
                    <a:pt x="2960248" y="3057031"/>
                  </a:lnTo>
                  <a:lnTo>
                    <a:pt x="3008263" y="3058874"/>
                  </a:lnTo>
                  <a:lnTo>
                    <a:pt x="3056459" y="3059983"/>
                  </a:lnTo>
                  <a:lnTo>
                    <a:pt x="3104831" y="3060357"/>
                  </a:lnTo>
                  <a:lnTo>
                    <a:pt x="3153203" y="3059983"/>
                  </a:lnTo>
                  <a:lnTo>
                    <a:pt x="3201399" y="3058874"/>
                  </a:lnTo>
                  <a:lnTo>
                    <a:pt x="3249414" y="3057031"/>
                  </a:lnTo>
                  <a:lnTo>
                    <a:pt x="3284662" y="3055137"/>
                  </a:lnTo>
                  <a:lnTo>
                    <a:pt x="3284662" y="1354338"/>
                  </a:lnTo>
                  <a:lnTo>
                    <a:pt x="3104831" y="1354338"/>
                  </a:lnTo>
                  <a:lnTo>
                    <a:pt x="3056804" y="1353525"/>
                  </a:lnTo>
                  <a:lnTo>
                    <a:pt x="3009178" y="1351104"/>
                  </a:lnTo>
                  <a:lnTo>
                    <a:pt x="2961979" y="1347101"/>
                  </a:lnTo>
                  <a:lnTo>
                    <a:pt x="2915233" y="1341542"/>
                  </a:lnTo>
                  <a:lnTo>
                    <a:pt x="2868967" y="1334453"/>
                  </a:lnTo>
                  <a:lnTo>
                    <a:pt x="2823206" y="1325861"/>
                  </a:lnTo>
                  <a:lnTo>
                    <a:pt x="2777978" y="1315792"/>
                  </a:lnTo>
                  <a:lnTo>
                    <a:pt x="2733308" y="1304273"/>
                  </a:lnTo>
                  <a:lnTo>
                    <a:pt x="2689222" y="1291329"/>
                  </a:lnTo>
                  <a:lnTo>
                    <a:pt x="2645748" y="1276986"/>
                  </a:lnTo>
                  <a:lnTo>
                    <a:pt x="2602910" y="1261272"/>
                  </a:lnTo>
                  <a:lnTo>
                    <a:pt x="2560736" y="1244211"/>
                  </a:lnTo>
                  <a:lnTo>
                    <a:pt x="2519251" y="1225832"/>
                  </a:lnTo>
                  <a:lnTo>
                    <a:pt x="2478483" y="1206158"/>
                  </a:lnTo>
                  <a:lnTo>
                    <a:pt x="2438456" y="1185218"/>
                  </a:lnTo>
                  <a:lnTo>
                    <a:pt x="2399197" y="1163037"/>
                  </a:lnTo>
                  <a:lnTo>
                    <a:pt x="2360734" y="1139642"/>
                  </a:lnTo>
                  <a:lnTo>
                    <a:pt x="2323091" y="1115058"/>
                  </a:lnTo>
                  <a:lnTo>
                    <a:pt x="2286295" y="1089312"/>
                  </a:lnTo>
                  <a:lnTo>
                    <a:pt x="2250372" y="1062430"/>
                  </a:lnTo>
                  <a:lnTo>
                    <a:pt x="2215349" y="1034439"/>
                  </a:lnTo>
                  <a:lnTo>
                    <a:pt x="2181251" y="1005365"/>
                  </a:lnTo>
                  <a:lnTo>
                    <a:pt x="2148106" y="975233"/>
                  </a:lnTo>
                  <a:lnTo>
                    <a:pt x="2115939" y="944071"/>
                  </a:lnTo>
                  <a:lnTo>
                    <a:pt x="2084777" y="911904"/>
                  </a:lnTo>
                  <a:lnTo>
                    <a:pt x="2054645" y="878759"/>
                  </a:lnTo>
                  <a:lnTo>
                    <a:pt x="2025571" y="844661"/>
                  </a:lnTo>
                  <a:lnTo>
                    <a:pt x="1997580" y="809638"/>
                  </a:lnTo>
                  <a:lnTo>
                    <a:pt x="1970698" y="773715"/>
                  </a:lnTo>
                  <a:lnTo>
                    <a:pt x="1944952" y="736919"/>
                  </a:lnTo>
                  <a:lnTo>
                    <a:pt x="1920368" y="699276"/>
                  </a:lnTo>
                  <a:lnTo>
                    <a:pt x="1896973" y="660812"/>
                  </a:lnTo>
                  <a:lnTo>
                    <a:pt x="1874792" y="621554"/>
                  </a:lnTo>
                  <a:lnTo>
                    <a:pt x="1853852" y="581527"/>
                  </a:lnTo>
                  <a:lnTo>
                    <a:pt x="1834178" y="540758"/>
                  </a:lnTo>
                  <a:lnTo>
                    <a:pt x="1815799" y="499274"/>
                  </a:lnTo>
                  <a:lnTo>
                    <a:pt x="1798738" y="457100"/>
                  </a:lnTo>
                  <a:lnTo>
                    <a:pt x="1783024" y="414262"/>
                  </a:lnTo>
                  <a:lnTo>
                    <a:pt x="1768681" y="370787"/>
                  </a:lnTo>
                  <a:lnTo>
                    <a:pt x="1755737" y="326702"/>
                  </a:lnTo>
                  <a:lnTo>
                    <a:pt x="1744218" y="282032"/>
                  </a:lnTo>
                  <a:lnTo>
                    <a:pt x="1734149" y="236804"/>
                  </a:lnTo>
                  <a:lnTo>
                    <a:pt x="1725557" y="191043"/>
                  </a:lnTo>
                  <a:lnTo>
                    <a:pt x="1718468" y="144777"/>
                  </a:lnTo>
                  <a:lnTo>
                    <a:pt x="1712909" y="98031"/>
                  </a:lnTo>
                  <a:lnTo>
                    <a:pt x="1708984" y="51748"/>
                  </a:lnTo>
                  <a:lnTo>
                    <a:pt x="1708906" y="50832"/>
                  </a:lnTo>
                  <a:lnTo>
                    <a:pt x="1706503" y="3552"/>
                  </a:lnTo>
                  <a:lnTo>
                    <a:pt x="1706431" y="0"/>
                  </a:lnTo>
                  <a:close/>
                </a:path>
                <a:path w="3284854" h="3060700">
                  <a:moveTo>
                    <a:pt x="3284662" y="1342703"/>
                  </a:moveTo>
                  <a:lnTo>
                    <a:pt x="3247683" y="1347101"/>
                  </a:lnTo>
                  <a:lnTo>
                    <a:pt x="3200484" y="1351104"/>
                  </a:lnTo>
                  <a:lnTo>
                    <a:pt x="3152858" y="1353525"/>
                  </a:lnTo>
                  <a:lnTo>
                    <a:pt x="3104831" y="1354338"/>
                  </a:lnTo>
                  <a:lnTo>
                    <a:pt x="3284662" y="1354338"/>
                  </a:lnTo>
                  <a:lnTo>
                    <a:pt x="3284662" y="1342703"/>
                  </a:lnTo>
                  <a:close/>
                </a:path>
              </a:pathLst>
            </a:custGeom>
            <a:solidFill>
              <a:srgbClr val="0E8A44">
                <a:alpha val="9999"/>
              </a:srgbClr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Grafična podoba 181">
              <a:extLst>
                <a:ext uri="{FF2B5EF4-FFF2-40B4-BE49-F238E27FC236}">
                  <a16:creationId xmlns:a16="http://schemas.microsoft.com/office/drawing/2014/main" id="{03B2AF3A-5AC0-B459-7F33-45C619ADA302}"/>
                </a:ext>
              </a:extLst>
            </p:cNvPr>
            <p:cNvSpPr/>
            <p:nvPr/>
          </p:nvSpPr>
          <p:spPr>
            <a:xfrm>
              <a:off x="0" y="1061130"/>
              <a:ext cx="5760085" cy="5203200"/>
            </a:xfrm>
            <a:custGeom>
              <a:avLst/>
              <a:gdLst/>
              <a:ahLst/>
              <a:cxnLst/>
              <a:rect l="l" t="t" r="r" b="b"/>
              <a:pathLst>
                <a:path w="5760085" h="3870325">
                  <a:moveTo>
                    <a:pt x="5579999" y="0"/>
                  </a:moveTo>
                  <a:lnTo>
                    <a:pt x="179997" y="0"/>
                  </a:lnTo>
                  <a:lnTo>
                    <a:pt x="132144" y="6430"/>
                  </a:lnTo>
                  <a:lnTo>
                    <a:pt x="89146" y="24576"/>
                  </a:lnTo>
                  <a:lnTo>
                    <a:pt x="52717" y="52722"/>
                  </a:lnTo>
                  <a:lnTo>
                    <a:pt x="24573" y="89152"/>
                  </a:lnTo>
                  <a:lnTo>
                    <a:pt x="6429" y="132149"/>
                  </a:lnTo>
                  <a:lnTo>
                    <a:pt x="0" y="179997"/>
                  </a:lnTo>
                  <a:lnTo>
                    <a:pt x="0" y="3689997"/>
                  </a:lnTo>
                  <a:lnTo>
                    <a:pt x="6429" y="3737850"/>
                  </a:lnTo>
                  <a:lnTo>
                    <a:pt x="24573" y="3780848"/>
                  </a:lnTo>
                  <a:lnTo>
                    <a:pt x="52717" y="3817277"/>
                  </a:lnTo>
                  <a:lnTo>
                    <a:pt x="89146" y="3845421"/>
                  </a:lnTo>
                  <a:lnTo>
                    <a:pt x="132144" y="3863565"/>
                  </a:lnTo>
                  <a:lnTo>
                    <a:pt x="179997" y="3869994"/>
                  </a:lnTo>
                  <a:lnTo>
                    <a:pt x="5579999" y="3869994"/>
                  </a:lnTo>
                  <a:lnTo>
                    <a:pt x="5627847" y="3863565"/>
                  </a:lnTo>
                  <a:lnTo>
                    <a:pt x="5670843" y="3845421"/>
                  </a:lnTo>
                  <a:lnTo>
                    <a:pt x="5707273" y="3817277"/>
                  </a:lnTo>
                  <a:lnTo>
                    <a:pt x="5735419" y="3780848"/>
                  </a:lnTo>
                  <a:lnTo>
                    <a:pt x="5753565" y="3737850"/>
                  </a:lnTo>
                  <a:lnTo>
                    <a:pt x="5759996" y="3689997"/>
                  </a:lnTo>
                  <a:lnTo>
                    <a:pt x="5759996" y="179997"/>
                  </a:lnTo>
                  <a:lnTo>
                    <a:pt x="5753565" y="132149"/>
                  </a:lnTo>
                  <a:lnTo>
                    <a:pt x="5735419" y="89152"/>
                  </a:lnTo>
                  <a:lnTo>
                    <a:pt x="5707273" y="52722"/>
                  </a:lnTo>
                  <a:lnTo>
                    <a:pt x="5670843" y="24576"/>
                  </a:lnTo>
                  <a:lnTo>
                    <a:pt x="5627847" y="6430"/>
                  </a:lnTo>
                  <a:lnTo>
                    <a:pt x="5579999" y="0"/>
                  </a:lnTo>
                  <a:close/>
                </a:path>
              </a:pathLst>
            </a:custGeom>
            <a:solidFill>
              <a:srgbClr val="CEE7D9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Grafična podoba 182">
              <a:extLst>
                <a:ext uri="{FF2B5EF4-FFF2-40B4-BE49-F238E27FC236}">
                  <a16:creationId xmlns:a16="http://schemas.microsoft.com/office/drawing/2014/main" id="{06EC44F7-29D8-D5CA-F4CA-74FCD1AFCCB6}"/>
                </a:ext>
              </a:extLst>
            </p:cNvPr>
            <p:cNvSpPr/>
            <p:nvPr/>
          </p:nvSpPr>
          <p:spPr>
            <a:xfrm>
              <a:off x="253786" y="3276009"/>
              <a:ext cx="1278255" cy="827405"/>
            </a:xfrm>
            <a:custGeom>
              <a:avLst/>
              <a:gdLst/>
              <a:ahLst/>
              <a:cxnLst/>
              <a:rect l="l" t="t" r="r" b="b"/>
              <a:pathLst>
                <a:path w="1278255" h="827405">
                  <a:moveTo>
                    <a:pt x="958621" y="0"/>
                  </a:moveTo>
                  <a:lnTo>
                    <a:pt x="319544" y="0"/>
                  </a:lnTo>
                  <a:lnTo>
                    <a:pt x="0" y="413651"/>
                  </a:lnTo>
                  <a:lnTo>
                    <a:pt x="319544" y="827303"/>
                  </a:lnTo>
                  <a:lnTo>
                    <a:pt x="958621" y="827303"/>
                  </a:lnTo>
                  <a:lnTo>
                    <a:pt x="1278166" y="413651"/>
                  </a:lnTo>
                  <a:lnTo>
                    <a:pt x="9586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Grafični prikaz 183">
              <a:extLst>
                <a:ext uri="{FF2B5EF4-FFF2-40B4-BE49-F238E27FC236}">
                  <a16:creationId xmlns:a16="http://schemas.microsoft.com/office/drawing/2014/main" id="{996ECFF3-CDF5-4CE2-989A-6B29A1F6F521}"/>
                </a:ext>
              </a:extLst>
            </p:cNvPr>
            <p:cNvSpPr/>
            <p:nvPr/>
          </p:nvSpPr>
          <p:spPr>
            <a:xfrm>
              <a:off x="679841" y="3276009"/>
              <a:ext cx="373380" cy="1270"/>
            </a:xfrm>
            <a:custGeom>
              <a:avLst/>
              <a:gdLst/>
              <a:ahLst/>
              <a:cxnLst/>
              <a:rect l="l" t="t" r="r" b="b"/>
              <a:pathLst>
                <a:path w="373380">
                  <a:moveTo>
                    <a:pt x="372795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D8943"/>
              </a:solidFill>
              <a:prstDash val="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Grafična podoba 184">
              <a:extLst>
                <a:ext uri="{FF2B5EF4-FFF2-40B4-BE49-F238E27FC236}">
                  <a16:creationId xmlns:a16="http://schemas.microsoft.com/office/drawing/2014/main" id="{8911BE99-3EA5-1DD3-44E6-747494236B7A}"/>
                </a:ext>
              </a:extLst>
            </p:cNvPr>
            <p:cNvSpPr/>
            <p:nvPr/>
          </p:nvSpPr>
          <p:spPr>
            <a:xfrm>
              <a:off x="307041" y="3379420"/>
              <a:ext cx="186690" cy="241300"/>
            </a:xfrm>
            <a:custGeom>
              <a:avLst/>
              <a:gdLst/>
              <a:ahLst/>
              <a:cxnLst/>
              <a:rect l="l" t="t" r="r" b="b"/>
              <a:pathLst>
                <a:path w="186690" h="241300">
                  <a:moveTo>
                    <a:pt x="186397" y="0"/>
                  </a:moveTo>
                  <a:lnTo>
                    <a:pt x="0" y="241300"/>
                  </a:lnTo>
                </a:path>
              </a:pathLst>
            </a:custGeom>
            <a:ln w="25400">
              <a:solidFill>
                <a:srgbClr val="0D8943"/>
              </a:solidFill>
              <a:prstDash val="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Grafični prikaz 185">
              <a:extLst>
                <a:ext uri="{FF2B5EF4-FFF2-40B4-BE49-F238E27FC236}">
                  <a16:creationId xmlns:a16="http://schemas.microsoft.com/office/drawing/2014/main" id="{EE403E8A-9D32-4B13-E360-ECFF673BA367}"/>
                </a:ext>
              </a:extLst>
            </p:cNvPr>
            <p:cNvSpPr/>
            <p:nvPr/>
          </p:nvSpPr>
          <p:spPr>
            <a:xfrm>
              <a:off x="333668" y="3793069"/>
              <a:ext cx="186690" cy="241300"/>
            </a:xfrm>
            <a:custGeom>
              <a:avLst/>
              <a:gdLst/>
              <a:ahLst/>
              <a:cxnLst/>
              <a:rect l="l" t="t" r="r" b="b"/>
              <a:pathLst>
                <a:path w="186690" h="241300">
                  <a:moveTo>
                    <a:pt x="0" y="0"/>
                  </a:moveTo>
                  <a:lnTo>
                    <a:pt x="186397" y="241300"/>
                  </a:lnTo>
                </a:path>
              </a:pathLst>
            </a:custGeom>
            <a:ln w="25400">
              <a:solidFill>
                <a:srgbClr val="0D8943"/>
              </a:solidFill>
              <a:prstDash val="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Grafična podoba 186">
              <a:extLst>
                <a:ext uri="{FF2B5EF4-FFF2-40B4-BE49-F238E27FC236}">
                  <a16:creationId xmlns:a16="http://schemas.microsoft.com/office/drawing/2014/main" id="{F9E78D77-0509-B38E-941F-823FD82D579D}"/>
                </a:ext>
              </a:extLst>
            </p:cNvPr>
            <p:cNvSpPr/>
            <p:nvPr/>
          </p:nvSpPr>
          <p:spPr>
            <a:xfrm>
              <a:off x="733096" y="4103308"/>
              <a:ext cx="373380" cy="1270"/>
            </a:xfrm>
            <a:custGeom>
              <a:avLst/>
              <a:gdLst/>
              <a:ahLst/>
              <a:cxnLst/>
              <a:rect l="l" t="t" r="r" b="b"/>
              <a:pathLst>
                <a:path w="373380">
                  <a:moveTo>
                    <a:pt x="0" y="0"/>
                  </a:moveTo>
                  <a:lnTo>
                    <a:pt x="372795" y="0"/>
                  </a:lnTo>
                </a:path>
              </a:pathLst>
            </a:custGeom>
            <a:ln w="25400">
              <a:solidFill>
                <a:srgbClr val="0D8943"/>
              </a:solidFill>
              <a:prstDash val="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Grafični 187">
              <a:extLst>
                <a:ext uri="{FF2B5EF4-FFF2-40B4-BE49-F238E27FC236}">
                  <a16:creationId xmlns:a16="http://schemas.microsoft.com/office/drawing/2014/main" id="{1A19B8AF-D197-ED90-52F5-7EDE54A2429F}"/>
                </a:ext>
              </a:extLst>
            </p:cNvPr>
            <p:cNvSpPr/>
            <p:nvPr/>
          </p:nvSpPr>
          <p:spPr>
            <a:xfrm>
              <a:off x="1292292" y="3758596"/>
              <a:ext cx="186690" cy="241300"/>
            </a:xfrm>
            <a:custGeom>
              <a:avLst/>
              <a:gdLst/>
              <a:ahLst/>
              <a:cxnLst/>
              <a:rect l="l" t="t" r="r" b="b"/>
              <a:pathLst>
                <a:path w="186690" h="241300">
                  <a:moveTo>
                    <a:pt x="0" y="241300"/>
                  </a:moveTo>
                  <a:lnTo>
                    <a:pt x="186397" y="0"/>
                  </a:lnTo>
                </a:path>
              </a:pathLst>
            </a:custGeom>
            <a:ln w="25400">
              <a:solidFill>
                <a:srgbClr val="0D8943"/>
              </a:solidFill>
              <a:prstDash val="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Grafična podoba 188">
              <a:extLst>
                <a:ext uri="{FF2B5EF4-FFF2-40B4-BE49-F238E27FC236}">
                  <a16:creationId xmlns:a16="http://schemas.microsoft.com/office/drawing/2014/main" id="{BDFCF5F7-A758-A14F-6FF2-6E4CD9F6AACC}"/>
                </a:ext>
              </a:extLst>
            </p:cNvPr>
            <p:cNvSpPr/>
            <p:nvPr/>
          </p:nvSpPr>
          <p:spPr>
            <a:xfrm>
              <a:off x="1265665" y="3344947"/>
              <a:ext cx="186690" cy="241300"/>
            </a:xfrm>
            <a:custGeom>
              <a:avLst/>
              <a:gdLst/>
              <a:ahLst/>
              <a:cxnLst/>
              <a:rect l="l" t="t" r="r" b="b"/>
              <a:pathLst>
                <a:path w="186690" h="241300">
                  <a:moveTo>
                    <a:pt x="186397" y="24130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D8943"/>
              </a:solidFill>
              <a:prstDash val="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Grafični 189">
              <a:extLst>
                <a:ext uri="{FF2B5EF4-FFF2-40B4-BE49-F238E27FC236}">
                  <a16:creationId xmlns:a16="http://schemas.microsoft.com/office/drawing/2014/main" id="{FA9AB767-EEBF-FAE8-D5C4-82A200877C3B}"/>
                </a:ext>
              </a:extLst>
            </p:cNvPr>
            <p:cNvSpPr/>
            <p:nvPr/>
          </p:nvSpPr>
          <p:spPr>
            <a:xfrm>
              <a:off x="253786" y="3276009"/>
              <a:ext cx="1278255" cy="827405"/>
            </a:xfrm>
            <a:custGeom>
              <a:avLst/>
              <a:gdLst/>
              <a:ahLst/>
              <a:cxnLst/>
              <a:rect l="l" t="t" r="r" b="b"/>
              <a:pathLst>
                <a:path w="1278255" h="827405">
                  <a:moveTo>
                    <a:pt x="372795" y="0"/>
                  </a:moveTo>
                  <a:lnTo>
                    <a:pt x="319544" y="0"/>
                  </a:lnTo>
                  <a:lnTo>
                    <a:pt x="292912" y="34467"/>
                  </a:lnTo>
                </a:path>
                <a:path w="1278255" h="827405">
                  <a:moveTo>
                    <a:pt x="26631" y="379171"/>
                  </a:moveTo>
                  <a:lnTo>
                    <a:pt x="0" y="413651"/>
                  </a:lnTo>
                  <a:lnTo>
                    <a:pt x="26631" y="448119"/>
                  </a:lnTo>
                </a:path>
                <a:path w="1278255" h="827405">
                  <a:moveTo>
                    <a:pt x="292912" y="792822"/>
                  </a:moveTo>
                  <a:lnTo>
                    <a:pt x="319544" y="827303"/>
                  </a:lnTo>
                  <a:lnTo>
                    <a:pt x="372795" y="827303"/>
                  </a:lnTo>
                </a:path>
                <a:path w="1278255" h="827405">
                  <a:moveTo>
                    <a:pt x="905370" y="827303"/>
                  </a:moveTo>
                  <a:lnTo>
                    <a:pt x="958621" y="827303"/>
                  </a:lnTo>
                  <a:lnTo>
                    <a:pt x="985253" y="792822"/>
                  </a:lnTo>
                </a:path>
                <a:path w="1278255" h="827405">
                  <a:moveTo>
                    <a:pt x="1251534" y="448119"/>
                  </a:moveTo>
                  <a:lnTo>
                    <a:pt x="1278166" y="413651"/>
                  </a:lnTo>
                  <a:lnTo>
                    <a:pt x="1251534" y="379171"/>
                  </a:lnTo>
                </a:path>
                <a:path w="1278255" h="827405">
                  <a:moveTo>
                    <a:pt x="985253" y="34467"/>
                  </a:moveTo>
                  <a:lnTo>
                    <a:pt x="958621" y="0"/>
                  </a:lnTo>
                  <a:lnTo>
                    <a:pt x="905370" y="0"/>
                  </a:lnTo>
                </a:path>
              </a:pathLst>
            </a:custGeom>
            <a:ln w="25400">
              <a:solidFill>
                <a:srgbClr val="0D894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0" name="Slika 19">
              <a:extLst>
                <a:ext uri="{FF2B5EF4-FFF2-40B4-BE49-F238E27FC236}">
                  <a16:creationId xmlns:a16="http://schemas.microsoft.com/office/drawing/2014/main" id="{B93740E3-3347-58DE-062D-06FB3CE5DB8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0257" y="3480486"/>
              <a:ext cx="585205" cy="418332"/>
            </a:xfrm>
            <a:prstGeom prst="rect">
              <a:avLst/>
            </a:prstGeom>
          </p:spPr>
        </p:pic>
        <p:sp>
          <p:nvSpPr>
            <p:cNvPr id="21" name="Grafična podoba 191">
              <a:extLst>
                <a:ext uri="{FF2B5EF4-FFF2-40B4-BE49-F238E27FC236}">
                  <a16:creationId xmlns:a16="http://schemas.microsoft.com/office/drawing/2014/main" id="{630ED604-8A15-53F5-42A2-7C08F680D70C}"/>
                </a:ext>
              </a:extLst>
            </p:cNvPr>
            <p:cNvSpPr/>
            <p:nvPr/>
          </p:nvSpPr>
          <p:spPr>
            <a:xfrm>
              <a:off x="253786" y="5172005"/>
              <a:ext cx="1278255" cy="827405"/>
            </a:xfrm>
            <a:custGeom>
              <a:avLst/>
              <a:gdLst/>
              <a:ahLst/>
              <a:cxnLst/>
              <a:rect l="l" t="t" r="r" b="b"/>
              <a:pathLst>
                <a:path w="1278255" h="827405">
                  <a:moveTo>
                    <a:pt x="958621" y="0"/>
                  </a:moveTo>
                  <a:lnTo>
                    <a:pt x="319544" y="0"/>
                  </a:lnTo>
                  <a:lnTo>
                    <a:pt x="0" y="413651"/>
                  </a:lnTo>
                  <a:lnTo>
                    <a:pt x="319544" y="827303"/>
                  </a:lnTo>
                  <a:lnTo>
                    <a:pt x="958621" y="827303"/>
                  </a:lnTo>
                  <a:lnTo>
                    <a:pt x="1278166" y="413651"/>
                  </a:lnTo>
                  <a:lnTo>
                    <a:pt x="9586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EC Square Sans Pro Light"/>
                  <a:ea typeface="EC Square Sans Pro Light"/>
                  <a:cs typeface="EC Square Sans Pro Light"/>
                </a:rPr>
                <a:t> 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EC Square Sans Pro Light"/>
                  <a:ea typeface="EC Square Sans Pro Light"/>
                  <a:cs typeface="EC Square Sans Pro Light"/>
                </a:rPr>
                <a:t> 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EC Square Sans Pro Light"/>
                  <a:cs typeface="EC Square Sans Pro Light"/>
                </a:rPr>
                <a:t>0000</a:t>
              </a:r>
              <a:endParaRPr kumimoji="0" lang="sl-S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 Light"/>
                <a:ea typeface="EC Square Sans Pro Light"/>
                <a:cs typeface="EC Square Sans Pro Light"/>
              </a:endParaRPr>
            </a:p>
          </p:txBody>
        </p:sp>
        <p:sp>
          <p:nvSpPr>
            <p:cNvPr id="22" name="Grafična podoba 192">
              <a:extLst>
                <a:ext uri="{FF2B5EF4-FFF2-40B4-BE49-F238E27FC236}">
                  <a16:creationId xmlns:a16="http://schemas.microsoft.com/office/drawing/2014/main" id="{D7F77E9B-CC67-6E6B-236D-AE4FDA66DCE4}"/>
                </a:ext>
              </a:extLst>
            </p:cNvPr>
            <p:cNvSpPr/>
            <p:nvPr/>
          </p:nvSpPr>
          <p:spPr>
            <a:xfrm>
              <a:off x="679841" y="5172005"/>
              <a:ext cx="373380" cy="1270"/>
            </a:xfrm>
            <a:custGeom>
              <a:avLst/>
              <a:gdLst/>
              <a:ahLst/>
              <a:cxnLst/>
              <a:rect l="l" t="t" r="r" b="b"/>
              <a:pathLst>
                <a:path w="373380">
                  <a:moveTo>
                    <a:pt x="372795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D8943"/>
              </a:solidFill>
              <a:prstDash val="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Grafična podoba 193">
              <a:extLst>
                <a:ext uri="{FF2B5EF4-FFF2-40B4-BE49-F238E27FC236}">
                  <a16:creationId xmlns:a16="http://schemas.microsoft.com/office/drawing/2014/main" id="{4249CAD8-379A-6DEA-5027-7036173847A7}"/>
                </a:ext>
              </a:extLst>
            </p:cNvPr>
            <p:cNvSpPr/>
            <p:nvPr/>
          </p:nvSpPr>
          <p:spPr>
            <a:xfrm>
              <a:off x="307041" y="5275416"/>
              <a:ext cx="186690" cy="241300"/>
            </a:xfrm>
            <a:custGeom>
              <a:avLst/>
              <a:gdLst/>
              <a:ahLst/>
              <a:cxnLst/>
              <a:rect l="l" t="t" r="r" b="b"/>
              <a:pathLst>
                <a:path w="186690" h="241300">
                  <a:moveTo>
                    <a:pt x="186397" y="0"/>
                  </a:moveTo>
                  <a:lnTo>
                    <a:pt x="0" y="241300"/>
                  </a:lnTo>
                </a:path>
              </a:pathLst>
            </a:custGeom>
            <a:ln w="25400">
              <a:solidFill>
                <a:srgbClr val="0D8943"/>
              </a:solidFill>
              <a:prstDash val="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Grafična podoba 194">
              <a:extLst>
                <a:ext uri="{FF2B5EF4-FFF2-40B4-BE49-F238E27FC236}">
                  <a16:creationId xmlns:a16="http://schemas.microsoft.com/office/drawing/2014/main" id="{F946D640-B627-9C57-5C39-CDB5D57C5E85}"/>
                </a:ext>
              </a:extLst>
            </p:cNvPr>
            <p:cNvSpPr/>
            <p:nvPr/>
          </p:nvSpPr>
          <p:spPr>
            <a:xfrm>
              <a:off x="333668" y="5689065"/>
              <a:ext cx="186690" cy="241300"/>
            </a:xfrm>
            <a:custGeom>
              <a:avLst/>
              <a:gdLst/>
              <a:ahLst/>
              <a:cxnLst/>
              <a:rect l="l" t="t" r="r" b="b"/>
              <a:pathLst>
                <a:path w="186690" h="241300">
                  <a:moveTo>
                    <a:pt x="0" y="0"/>
                  </a:moveTo>
                  <a:lnTo>
                    <a:pt x="186397" y="241300"/>
                  </a:lnTo>
                </a:path>
              </a:pathLst>
            </a:custGeom>
            <a:ln w="25400">
              <a:solidFill>
                <a:srgbClr val="0D8943"/>
              </a:solidFill>
              <a:prstDash val="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Grafična podoba 195">
              <a:extLst>
                <a:ext uri="{FF2B5EF4-FFF2-40B4-BE49-F238E27FC236}">
                  <a16:creationId xmlns:a16="http://schemas.microsoft.com/office/drawing/2014/main" id="{F4CC7635-1CAD-DD8F-5200-10340795700E}"/>
                </a:ext>
              </a:extLst>
            </p:cNvPr>
            <p:cNvSpPr/>
            <p:nvPr/>
          </p:nvSpPr>
          <p:spPr>
            <a:xfrm>
              <a:off x="733096" y="5999303"/>
              <a:ext cx="373380" cy="1270"/>
            </a:xfrm>
            <a:custGeom>
              <a:avLst/>
              <a:gdLst/>
              <a:ahLst/>
              <a:cxnLst/>
              <a:rect l="l" t="t" r="r" b="b"/>
              <a:pathLst>
                <a:path w="373380">
                  <a:moveTo>
                    <a:pt x="0" y="0"/>
                  </a:moveTo>
                  <a:lnTo>
                    <a:pt x="372795" y="0"/>
                  </a:lnTo>
                </a:path>
              </a:pathLst>
            </a:custGeom>
            <a:ln w="25400">
              <a:solidFill>
                <a:srgbClr val="0D8943"/>
              </a:solidFill>
              <a:prstDash val="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Grafična podoba 196">
              <a:extLst>
                <a:ext uri="{FF2B5EF4-FFF2-40B4-BE49-F238E27FC236}">
                  <a16:creationId xmlns:a16="http://schemas.microsoft.com/office/drawing/2014/main" id="{3498DDEF-5125-7983-1746-ACF452E137B8}"/>
                </a:ext>
              </a:extLst>
            </p:cNvPr>
            <p:cNvSpPr/>
            <p:nvPr/>
          </p:nvSpPr>
          <p:spPr>
            <a:xfrm>
              <a:off x="1292292" y="5654592"/>
              <a:ext cx="186690" cy="241300"/>
            </a:xfrm>
            <a:custGeom>
              <a:avLst/>
              <a:gdLst/>
              <a:ahLst/>
              <a:cxnLst/>
              <a:rect l="l" t="t" r="r" b="b"/>
              <a:pathLst>
                <a:path w="186690" h="241300">
                  <a:moveTo>
                    <a:pt x="0" y="241300"/>
                  </a:moveTo>
                  <a:lnTo>
                    <a:pt x="186397" y="0"/>
                  </a:lnTo>
                </a:path>
              </a:pathLst>
            </a:custGeom>
            <a:ln w="25400">
              <a:solidFill>
                <a:srgbClr val="0D8943"/>
              </a:solidFill>
              <a:prstDash val="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Grafična podoba 197">
              <a:extLst>
                <a:ext uri="{FF2B5EF4-FFF2-40B4-BE49-F238E27FC236}">
                  <a16:creationId xmlns:a16="http://schemas.microsoft.com/office/drawing/2014/main" id="{7566B0A5-DC58-3675-E812-071B57421A16}"/>
                </a:ext>
              </a:extLst>
            </p:cNvPr>
            <p:cNvSpPr/>
            <p:nvPr/>
          </p:nvSpPr>
          <p:spPr>
            <a:xfrm>
              <a:off x="1265665" y="5240943"/>
              <a:ext cx="186690" cy="241300"/>
            </a:xfrm>
            <a:custGeom>
              <a:avLst/>
              <a:gdLst/>
              <a:ahLst/>
              <a:cxnLst/>
              <a:rect l="l" t="t" r="r" b="b"/>
              <a:pathLst>
                <a:path w="186690" h="241300">
                  <a:moveTo>
                    <a:pt x="186397" y="24130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D8943"/>
              </a:solidFill>
              <a:prstDash val="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Grafična podoba 198">
              <a:extLst>
                <a:ext uri="{FF2B5EF4-FFF2-40B4-BE49-F238E27FC236}">
                  <a16:creationId xmlns:a16="http://schemas.microsoft.com/office/drawing/2014/main" id="{3EAEB993-DD0C-FCB1-8885-01774EFED36F}"/>
                </a:ext>
              </a:extLst>
            </p:cNvPr>
            <p:cNvSpPr/>
            <p:nvPr/>
          </p:nvSpPr>
          <p:spPr>
            <a:xfrm>
              <a:off x="253786" y="5172005"/>
              <a:ext cx="1278255" cy="827405"/>
            </a:xfrm>
            <a:custGeom>
              <a:avLst/>
              <a:gdLst/>
              <a:ahLst/>
              <a:cxnLst/>
              <a:rect l="l" t="t" r="r" b="b"/>
              <a:pathLst>
                <a:path w="1278255" h="827405">
                  <a:moveTo>
                    <a:pt x="372795" y="0"/>
                  </a:moveTo>
                  <a:lnTo>
                    <a:pt x="319544" y="0"/>
                  </a:lnTo>
                  <a:lnTo>
                    <a:pt x="292912" y="34467"/>
                  </a:lnTo>
                </a:path>
                <a:path w="1278255" h="827405">
                  <a:moveTo>
                    <a:pt x="26631" y="379171"/>
                  </a:moveTo>
                  <a:lnTo>
                    <a:pt x="0" y="413651"/>
                  </a:lnTo>
                  <a:lnTo>
                    <a:pt x="26631" y="448119"/>
                  </a:lnTo>
                </a:path>
                <a:path w="1278255" h="827405">
                  <a:moveTo>
                    <a:pt x="292912" y="792822"/>
                  </a:moveTo>
                  <a:lnTo>
                    <a:pt x="319544" y="827303"/>
                  </a:lnTo>
                  <a:lnTo>
                    <a:pt x="372795" y="827303"/>
                  </a:lnTo>
                </a:path>
                <a:path w="1278255" h="827405">
                  <a:moveTo>
                    <a:pt x="905370" y="827303"/>
                  </a:moveTo>
                  <a:lnTo>
                    <a:pt x="958621" y="827303"/>
                  </a:lnTo>
                  <a:lnTo>
                    <a:pt x="985253" y="792822"/>
                  </a:lnTo>
                </a:path>
                <a:path w="1278255" h="827405">
                  <a:moveTo>
                    <a:pt x="1251534" y="448119"/>
                  </a:moveTo>
                  <a:lnTo>
                    <a:pt x="1278166" y="413651"/>
                  </a:lnTo>
                  <a:lnTo>
                    <a:pt x="1251534" y="379171"/>
                  </a:lnTo>
                </a:path>
                <a:path w="1278255" h="827405">
                  <a:moveTo>
                    <a:pt x="985253" y="34467"/>
                  </a:moveTo>
                  <a:lnTo>
                    <a:pt x="958621" y="0"/>
                  </a:lnTo>
                  <a:lnTo>
                    <a:pt x="905370" y="0"/>
                  </a:lnTo>
                </a:path>
              </a:pathLst>
            </a:custGeom>
            <a:ln w="25400">
              <a:solidFill>
                <a:srgbClr val="0D894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Grafična podoba 199">
              <a:extLst>
                <a:ext uri="{FF2B5EF4-FFF2-40B4-BE49-F238E27FC236}">
                  <a16:creationId xmlns:a16="http://schemas.microsoft.com/office/drawing/2014/main" id="{7F09461D-62D5-4A1E-7582-67A601F3B499}"/>
                </a:ext>
              </a:extLst>
            </p:cNvPr>
            <p:cNvSpPr/>
            <p:nvPr/>
          </p:nvSpPr>
          <p:spPr>
            <a:xfrm>
              <a:off x="253786" y="4216796"/>
              <a:ext cx="1278255" cy="827405"/>
            </a:xfrm>
            <a:custGeom>
              <a:avLst/>
              <a:gdLst/>
              <a:ahLst/>
              <a:cxnLst/>
              <a:rect l="l" t="t" r="r" b="b"/>
              <a:pathLst>
                <a:path w="1278255" h="827405">
                  <a:moveTo>
                    <a:pt x="958621" y="0"/>
                  </a:moveTo>
                  <a:lnTo>
                    <a:pt x="319544" y="0"/>
                  </a:lnTo>
                  <a:lnTo>
                    <a:pt x="0" y="413651"/>
                  </a:lnTo>
                  <a:lnTo>
                    <a:pt x="319544" y="827303"/>
                  </a:lnTo>
                  <a:lnTo>
                    <a:pt x="958621" y="827303"/>
                  </a:lnTo>
                  <a:lnTo>
                    <a:pt x="1278166" y="413651"/>
                  </a:lnTo>
                  <a:lnTo>
                    <a:pt x="9586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Grafična podoba 200">
              <a:extLst>
                <a:ext uri="{FF2B5EF4-FFF2-40B4-BE49-F238E27FC236}">
                  <a16:creationId xmlns:a16="http://schemas.microsoft.com/office/drawing/2014/main" id="{0E169288-1168-BB88-AA57-14FFA80A46BD}"/>
                </a:ext>
              </a:extLst>
            </p:cNvPr>
            <p:cNvSpPr/>
            <p:nvPr/>
          </p:nvSpPr>
          <p:spPr>
            <a:xfrm>
              <a:off x="679841" y="4224007"/>
              <a:ext cx="373380" cy="1270"/>
            </a:xfrm>
            <a:custGeom>
              <a:avLst/>
              <a:gdLst/>
              <a:ahLst/>
              <a:cxnLst/>
              <a:rect l="l" t="t" r="r" b="b"/>
              <a:pathLst>
                <a:path w="373380">
                  <a:moveTo>
                    <a:pt x="372795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D8943"/>
              </a:solidFill>
              <a:prstDash val="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Grafični 201">
              <a:extLst>
                <a:ext uri="{FF2B5EF4-FFF2-40B4-BE49-F238E27FC236}">
                  <a16:creationId xmlns:a16="http://schemas.microsoft.com/office/drawing/2014/main" id="{F0BD88D4-968A-034B-FA10-E9BE2AB58352}"/>
                </a:ext>
              </a:extLst>
            </p:cNvPr>
            <p:cNvSpPr/>
            <p:nvPr/>
          </p:nvSpPr>
          <p:spPr>
            <a:xfrm>
              <a:off x="307041" y="4327418"/>
              <a:ext cx="186690" cy="241300"/>
            </a:xfrm>
            <a:custGeom>
              <a:avLst/>
              <a:gdLst/>
              <a:ahLst/>
              <a:cxnLst/>
              <a:rect l="l" t="t" r="r" b="b"/>
              <a:pathLst>
                <a:path w="186690" h="241300">
                  <a:moveTo>
                    <a:pt x="186397" y="0"/>
                  </a:moveTo>
                  <a:lnTo>
                    <a:pt x="0" y="241300"/>
                  </a:lnTo>
                </a:path>
              </a:pathLst>
            </a:custGeom>
            <a:ln w="25400">
              <a:solidFill>
                <a:srgbClr val="0D8943"/>
              </a:solidFill>
              <a:prstDash val="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Grafična podoba 202">
              <a:extLst>
                <a:ext uri="{FF2B5EF4-FFF2-40B4-BE49-F238E27FC236}">
                  <a16:creationId xmlns:a16="http://schemas.microsoft.com/office/drawing/2014/main" id="{AE9C65B8-4EFD-A658-BAAE-3248CE7F7A6B}"/>
                </a:ext>
              </a:extLst>
            </p:cNvPr>
            <p:cNvSpPr/>
            <p:nvPr/>
          </p:nvSpPr>
          <p:spPr>
            <a:xfrm>
              <a:off x="333668" y="4741067"/>
              <a:ext cx="186690" cy="241300"/>
            </a:xfrm>
            <a:custGeom>
              <a:avLst/>
              <a:gdLst/>
              <a:ahLst/>
              <a:cxnLst/>
              <a:rect l="l" t="t" r="r" b="b"/>
              <a:pathLst>
                <a:path w="186690" h="241300">
                  <a:moveTo>
                    <a:pt x="0" y="0"/>
                  </a:moveTo>
                  <a:lnTo>
                    <a:pt x="186397" y="241300"/>
                  </a:lnTo>
                </a:path>
              </a:pathLst>
            </a:custGeom>
            <a:ln w="25400">
              <a:solidFill>
                <a:srgbClr val="0D8943"/>
              </a:solidFill>
              <a:prstDash val="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Grafična podoba 203">
              <a:extLst>
                <a:ext uri="{FF2B5EF4-FFF2-40B4-BE49-F238E27FC236}">
                  <a16:creationId xmlns:a16="http://schemas.microsoft.com/office/drawing/2014/main" id="{DDEFBA42-C2CA-55B9-B7AB-E4077A77A171}"/>
                </a:ext>
              </a:extLst>
            </p:cNvPr>
            <p:cNvSpPr/>
            <p:nvPr/>
          </p:nvSpPr>
          <p:spPr>
            <a:xfrm>
              <a:off x="733096" y="5051305"/>
              <a:ext cx="373380" cy="1270"/>
            </a:xfrm>
            <a:custGeom>
              <a:avLst/>
              <a:gdLst/>
              <a:ahLst/>
              <a:cxnLst/>
              <a:rect l="l" t="t" r="r" b="b"/>
              <a:pathLst>
                <a:path w="373380">
                  <a:moveTo>
                    <a:pt x="0" y="0"/>
                  </a:moveTo>
                  <a:lnTo>
                    <a:pt x="372795" y="0"/>
                  </a:lnTo>
                </a:path>
              </a:pathLst>
            </a:custGeom>
            <a:ln w="25400">
              <a:solidFill>
                <a:srgbClr val="0D8943"/>
              </a:solidFill>
              <a:prstDash val="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Grafična podoba 204">
              <a:extLst>
                <a:ext uri="{FF2B5EF4-FFF2-40B4-BE49-F238E27FC236}">
                  <a16:creationId xmlns:a16="http://schemas.microsoft.com/office/drawing/2014/main" id="{E0D11410-B51E-5AFA-FD87-54237E749B5D}"/>
                </a:ext>
              </a:extLst>
            </p:cNvPr>
            <p:cNvSpPr/>
            <p:nvPr/>
          </p:nvSpPr>
          <p:spPr>
            <a:xfrm>
              <a:off x="1292292" y="4706594"/>
              <a:ext cx="186690" cy="241300"/>
            </a:xfrm>
            <a:custGeom>
              <a:avLst/>
              <a:gdLst/>
              <a:ahLst/>
              <a:cxnLst/>
              <a:rect l="l" t="t" r="r" b="b"/>
              <a:pathLst>
                <a:path w="186690" h="241300">
                  <a:moveTo>
                    <a:pt x="0" y="241300"/>
                  </a:moveTo>
                  <a:lnTo>
                    <a:pt x="186397" y="0"/>
                  </a:lnTo>
                </a:path>
              </a:pathLst>
            </a:custGeom>
            <a:ln w="25400">
              <a:solidFill>
                <a:srgbClr val="0D8943"/>
              </a:solidFill>
              <a:prstDash val="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Grafična podoba 205">
              <a:extLst>
                <a:ext uri="{FF2B5EF4-FFF2-40B4-BE49-F238E27FC236}">
                  <a16:creationId xmlns:a16="http://schemas.microsoft.com/office/drawing/2014/main" id="{612A625D-48A8-3E7D-1D7B-B1FB59FAB508}"/>
                </a:ext>
              </a:extLst>
            </p:cNvPr>
            <p:cNvSpPr/>
            <p:nvPr/>
          </p:nvSpPr>
          <p:spPr>
            <a:xfrm>
              <a:off x="1265665" y="4292945"/>
              <a:ext cx="186690" cy="241300"/>
            </a:xfrm>
            <a:custGeom>
              <a:avLst/>
              <a:gdLst/>
              <a:ahLst/>
              <a:cxnLst/>
              <a:rect l="l" t="t" r="r" b="b"/>
              <a:pathLst>
                <a:path w="186690" h="241300">
                  <a:moveTo>
                    <a:pt x="186397" y="24130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D8943"/>
              </a:solidFill>
              <a:prstDash val="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Grafična podoba 206">
              <a:extLst>
                <a:ext uri="{FF2B5EF4-FFF2-40B4-BE49-F238E27FC236}">
                  <a16:creationId xmlns:a16="http://schemas.microsoft.com/office/drawing/2014/main" id="{F4262C7B-3AEA-8DC7-2845-EC17BD5726C5}"/>
                </a:ext>
              </a:extLst>
            </p:cNvPr>
            <p:cNvSpPr/>
            <p:nvPr/>
          </p:nvSpPr>
          <p:spPr>
            <a:xfrm>
              <a:off x="253786" y="4224007"/>
              <a:ext cx="1278255" cy="827405"/>
            </a:xfrm>
            <a:custGeom>
              <a:avLst/>
              <a:gdLst/>
              <a:ahLst/>
              <a:cxnLst/>
              <a:rect l="l" t="t" r="r" b="b"/>
              <a:pathLst>
                <a:path w="1278255" h="827405">
                  <a:moveTo>
                    <a:pt x="372795" y="0"/>
                  </a:moveTo>
                  <a:lnTo>
                    <a:pt x="319544" y="0"/>
                  </a:lnTo>
                  <a:lnTo>
                    <a:pt x="292912" y="34467"/>
                  </a:lnTo>
                </a:path>
                <a:path w="1278255" h="827405">
                  <a:moveTo>
                    <a:pt x="26631" y="379171"/>
                  </a:moveTo>
                  <a:lnTo>
                    <a:pt x="0" y="413651"/>
                  </a:lnTo>
                  <a:lnTo>
                    <a:pt x="26631" y="448119"/>
                  </a:lnTo>
                </a:path>
                <a:path w="1278255" h="827405">
                  <a:moveTo>
                    <a:pt x="292912" y="792822"/>
                  </a:moveTo>
                  <a:lnTo>
                    <a:pt x="319544" y="827303"/>
                  </a:lnTo>
                  <a:lnTo>
                    <a:pt x="372795" y="827303"/>
                  </a:lnTo>
                </a:path>
                <a:path w="1278255" h="827405">
                  <a:moveTo>
                    <a:pt x="905370" y="827303"/>
                  </a:moveTo>
                  <a:lnTo>
                    <a:pt x="958621" y="827303"/>
                  </a:lnTo>
                  <a:lnTo>
                    <a:pt x="985253" y="792822"/>
                  </a:lnTo>
                </a:path>
                <a:path w="1278255" h="827405">
                  <a:moveTo>
                    <a:pt x="1251534" y="448119"/>
                  </a:moveTo>
                  <a:lnTo>
                    <a:pt x="1278166" y="413651"/>
                  </a:lnTo>
                  <a:lnTo>
                    <a:pt x="1251534" y="379171"/>
                  </a:lnTo>
                </a:path>
                <a:path w="1278255" h="827405">
                  <a:moveTo>
                    <a:pt x="985253" y="34467"/>
                  </a:moveTo>
                  <a:lnTo>
                    <a:pt x="958621" y="0"/>
                  </a:lnTo>
                  <a:lnTo>
                    <a:pt x="905370" y="0"/>
                  </a:lnTo>
                </a:path>
              </a:pathLst>
            </a:custGeom>
            <a:ln w="25400">
              <a:solidFill>
                <a:srgbClr val="0D894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Grafična podoba 207">
              <a:extLst>
                <a:ext uri="{FF2B5EF4-FFF2-40B4-BE49-F238E27FC236}">
                  <a16:creationId xmlns:a16="http://schemas.microsoft.com/office/drawing/2014/main" id="{66083B07-5492-F56E-71DE-174BB8F88334}"/>
                </a:ext>
              </a:extLst>
            </p:cNvPr>
            <p:cNvSpPr/>
            <p:nvPr/>
          </p:nvSpPr>
          <p:spPr>
            <a:xfrm>
              <a:off x="4473938" y="4329010"/>
              <a:ext cx="430530" cy="1471930"/>
            </a:xfrm>
            <a:custGeom>
              <a:avLst/>
              <a:gdLst/>
              <a:ahLst/>
              <a:cxnLst/>
              <a:rect l="l" t="t" r="r" b="b"/>
              <a:pathLst>
                <a:path w="430530" h="1471930">
                  <a:moveTo>
                    <a:pt x="430098" y="1125245"/>
                  </a:moveTo>
                  <a:lnTo>
                    <a:pt x="370725" y="1051394"/>
                  </a:lnTo>
                  <a:lnTo>
                    <a:pt x="346113" y="1041260"/>
                  </a:lnTo>
                  <a:lnTo>
                    <a:pt x="339140" y="1041895"/>
                  </a:lnTo>
                  <a:lnTo>
                    <a:pt x="332714" y="1043800"/>
                  </a:lnTo>
                  <a:lnTo>
                    <a:pt x="326834" y="1046962"/>
                  </a:lnTo>
                  <a:lnTo>
                    <a:pt x="321487" y="1051394"/>
                  </a:lnTo>
                  <a:lnTo>
                    <a:pt x="215049" y="1157833"/>
                  </a:lnTo>
                  <a:lnTo>
                    <a:pt x="108610" y="1051394"/>
                  </a:lnTo>
                  <a:lnTo>
                    <a:pt x="103276" y="1046962"/>
                  </a:lnTo>
                  <a:lnTo>
                    <a:pt x="97383" y="1043800"/>
                  </a:lnTo>
                  <a:lnTo>
                    <a:pt x="90957" y="1041895"/>
                  </a:lnTo>
                  <a:lnTo>
                    <a:pt x="83985" y="1041260"/>
                  </a:lnTo>
                  <a:lnTo>
                    <a:pt x="77025" y="1041895"/>
                  </a:lnTo>
                  <a:lnTo>
                    <a:pt x="10134" y="1100632"/>
                  </a:lnTo>
                  <a:lnTo>
                    <a:pt x="0" y="1125245"/>
                  </a:lnTo>
                  <a:lnTo>
                    <a:pt x="635" y="1132230"/>
                  </a:lnTo>
                  <a:lnTo>
                    <a:pt x="2540" y="1138656"/>
                  </a:lnTo>
                  <a:lnTo>
                    <a:pt x="5702" y="1144536"/>
                  </a:lnTo>
                  <a:lnTo>
                    <a:pt x="10134" y="1149870"/>
                  </a:lnTo>
                  <a:lnTo>
                    <a:pt x="116573" y="1256309"/>
                  </a:lnTo>
                  <a:lnTo>
                    <a:pt x="10134" y="1362748"/>
                  </a:lnTo>
                  <a:lnTo>
                    <a:pt x="5702" y="1368094"/>
                  </a:lnTo>
                  <a:lnTo>
                    <a:pt x="2540" y="1373974"/>
                  </a:lnTo>
                  <a:lnTo>
                    <a:pt x="635" y="1380401"/>
                  </a:lnTo>
                  <a:lnTo>
                    <a:pt x="0" y="1387360"/>
                  </a:lnTo>
                  <a:lnTo>
                    <a:pt x="635" y="1394345"/>
                  </a:lnTo>
                  <a:lnTo>
                    <a:pt x="59372" y="1461223"/>
                  </a:lnTo>
                  <a:lnTo>
                    <a:pt x="83985" y="1471358"/>
                  </a:lnTo>
                  <a:lnTo>
                    <a:pt x="90957" y="1470736"/>
                  </a:lnTo>
                  <a:lnTo>
                    <a:pt x="97383" y="1468831"/>
                  </a:lnTo>
                  <a:lnTo>
                    <a:pt x="103276" y="1465668"/>
                  </a:lnTo>
                  <a:lnTo>
                    <a:pt x="108610" y="1461223"/>
                  </a:lnTo>
                  <a:lnTo>
                    <a:pt x="215049" y="1354785"/>
                  </a:lnTo>
                  <a:lnTo>
                    <a:pt x="321487" y="1461223"/>
                  </a:lnTo>
                  <a:lnTo>
                    <a:pt x="326834" y="1465668"/>
                  </a:lnTo>
                  <a:lnTo>
                    <a:pt x="332714" y="1468831"/>
                  </a:lnTo>
                  <a:lnTo>
                    <a:pt x="339140" y="1470736"/>
                  </a:lnTo>
                  <a:lnTo>
                    <a:pt x="346113" y="1471358"/>
                  </a:lnTo>
                  <a:lnTo>
                    <a:pt x="353085" y="1470736"/>
                  </a:lnTo>
                  <a:lnTo>
                    <a:pt x="419963" y="1411986"/>
                  </a:lnTo>
                  <a:lnTo>
                    <a:pt x="430098" y="1387360"/>
                  </a:lnTo>
                  <a:lnTo>
                    <a:pt x="429463" y="1380401"/>
                  </a:lnTo>
                  <a:lnTo>
                    <a:pt x="427570" y="1373974"/>
                  </a:lnTo>
                  <a:lnTo>
                    <a:pt x="424395" y="1368094"/>
                  </a:lnTo>
                  <a:lnTo>
                    <a:pt x="419963" y="1362748"/>
                  </a:lnTo>
                  <a:lnTo>
                    <a:pt x="313524" y="1256309"/>
                  </a:lnTo>
                  <a:lnTo>
                    <a:pt x="419963" y="1149870"/>
                  </a:lnTo>
                  <a:lnTo>
                    <a:pt x="424395" y="1144536"/>
                  </a:lnTo>
                  <a:lnTo>
                    <a:pt x="427570" y="1138656"/>
                  </a:lnTo>
                  <a:lnTo>
                    <a:pt x="429463" y="1132230"/>
                  </a:lnTo>
                  <a:lnTo>
                    <a:pt x="430098" y="1125245"/>
                  </a:lnTo>
                  <a:close/>
                </a:path>
                <a:path w="430530" h="1471930">
                  <a:moveTo>
                    <a:pt x="430098" y="83985"/>
                  </a:moveTo>
                  <a:lnTo>
                    <a:pt x="370725" y="10134"/>
                  </a:lnTo>
                  <a:lnTo>
                    <a:pt x="346113" y="0"/>
                  </a:lnTo>
                  <a:lnTo>
                    <a:pt x="339140" y="635"/>
                  </a:lnTo>
                  <a:lnTo>
                    <a:pt x="332714" y="2540"/>
                  </a:lnTo>
                  <a:lnTo>
                    <a:pt x="326834" y="5702"/>
                  </a:lnTo>
                  <a:lnTo>
                    <a:pt x="321487" y="10134"/>
                  </a:lnTo>
                  <a:lnTo>
                    <a:pt x="215049" y="116573"/>
                  </a:lnTo>
                  <a:lnTo>
                    <a:pt x="108610" y="10134"/>
                  </a:lnTo>
                  <a:lnTo>
                    <a:pt x="103276" y="5702"/>
                  </a:lnTo>
                  <a:lnTo>
                    <a:pt x="97383" y="2540"/>
                  </a:lnTo>
                  <a:lnTo>
                    <a:pt x="90957" y="635"/>
                  </a:lnTo>
                  <a:lnTo>
                    <a:pt x="83985" y="0"/>
                  </a:lnTo>
                  <a:lnTo>
                    <a:pt x="77025" y="635"/>
                  </a:lnTo>
                  <a:lnTo>
                    <a:pt x="10134" y="59372"/>
                  </a:lnTo>
                  <a:lnTo>
                    <a:pt x="0" y="83985"/>
                  </a:lnTo>
                  <a:lnTo>
                    <a:pt x="635" y="90957"/>
                  </a:lnTo>
                  <a:lnTo>
                    <a:pt x="2540" y="97396"/>
                  </a:lnTo>
                  <a:lnTo>
                    <a:pt x="5702" y="103276"/>
                  </a:lnTo>
                  <a:lnTo>
                    <a:pt x="10134" y="108610"/>
                  </a:lnTo>
                  <a:lnTo>
                    <a:pt x="116573" y="215049"/>
                  </a:lnTo>
                  <a:lnTo>
                    <a:pt x="10134" y="321487"/>
                  </a:lnTo>
                  <a:lnTo>
                    <a:pt x="5702" y="326834"/>
                  </a:lnTo>
                  <a:lnTo>
                    <a:pt x="2540" y="332714"/>
                  </a:lnTo>
                  <a:lnTo>
                    <a:pt x="635" y="339140"/>
                  </a:lnTo>
                  <a:lnTo>
                    <a:pt x="0" y="346100"/>
                  </a:lnTo>
                  <a:lnTo>
                    <a:pt x="635" y="353072"/>
                  </a:lnTo>
                  <a:lnTo>
                    <a:pt x="59372" y="419963"/>
                  </a:lnTo>
                  <a:lnTo>
                    <a:pt x="83985" y="430098"/>
                  </a:lnTo>
                  <a:lnTo>
                    <a:pt x="90957" y="429463"/>
                  </a:lnTo>
                  <a:lnTo>
                    <a:pt x="97383" y="427570"/>
                  </a:lnTo>
                  <a:lnTo>
                    <a:pt x="103276" y="424395"/>
                  </a:lnTo>
                  <a:lnTo>
                    <a:pt x="108610" y="419963"/>
                  </a:lnTo>
                  <a:lnTo>
                    <a:pt x="215049" y="313524"/>
                  </a:lnTo>
                  <a:lnTo>
                    <a:pt x="321487" y="419963"/>
                  </a:lnTo>
                  <a:lnTo>
                    <a:pt x="326834" y="424395"/>
                  </a:lnTo>
                  <a:lnTo>
                    <a:pt x="332714" y="427570"/>
                  </a:lnTo>
                  <a:lnTo>
                    <a:pt x="339140" y="429463"/>
                  </a:lnTo>
                  <a:lnTo>
                    <a:pt x="346113" y="430098"/>
                  </a:lnTo>
                  <a:lnTo>
                    <a:pt x="353085" y="429463"/>
                  </a:lnTo>
                  <a:lnTo>
                    <a:pt x="419963" y="370725"/>
                  </a:lnTo>
                  <a:lnTo>
                    <a:pt x="430098" y="346100"/>
                  </a:lnTo>
                  <a:lnTo>
                    <a:pt x="429463" y="339140"/>
                  </a:lnTo>
                  <a:lnTo>
                    <a:pt x="427570" y="332714"/>
                  </a:lnTo>
                  <a:lnTo>
                    <a:pt x="424395" y="326834"/>
                  </a:lnTo>
                  <a:lnTo>
                    <a:pt x="419963" y="321487"/>
                  </a:lnTo>
                  <a:lnTo>
                    <a:pt x="313524" y="215049"/>
                  </a:lnTo>
                  <a:lnTo>
                    <a:pt x="419963" y="108610"/>
                  </a:lnTo>
                  <a:lnTo>
                    <a:pt x="424395" y="103276"/>
                  </a:lnTo>
                  <a:lnTo>
                    <a:pt x="427570" y="97396"/>
                  </a:lnTo>
                  <a:lnTo>
                    <a:pt x="429463" y="90957"/>
                  </a:lnTo>
                  <a:lnTo>
                    <a:pt x="430098" y="83985"/>
                  </a:lnTo>
                  <a:close/>
                </a:path>
              </a:pathLst>
            </a:custGeom>
            <a:solidFill>
              <a:srgbClr val="D61F25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Grafična podoba 208">
              <a:extLst>
                <a:ext uri="{FF2B5EF4-FFF2-40B4-BE49-F238E27FC236}">
                  <a16:creationId xmlns:a16="http://schemas.microsoft.com/office/drawing/2014/main" id="{7DF677E1-2C90-0B96-2AEF-A04A23FDF65D}"/>
                </a:ext>
              </a:extLst>
            </p:cNvPr>
            <p:cNvSpPr/>
            <p:nvPr/>
          </p:nvSpPr>
          <p:spPr>
            <a:xfrm>
              <a:off x="2509413" y="3427107"/>
              <a:ext cx="2460625" cy="2374265"/>
            </a:xfrm>
            <a:custGeom>
              <a:avLst/>
              <a:gdLst/>
              <a:ahLst/>
              <a:cxnLst/>
              <a:rect l="l" t="t" r="r" b="b"/>
              <a:pathLst>
                <a:path w="2460625" h="2374265">
                  <a:moveTo>
                    <a:pt x="561162" y="2027821"/>
                  </a:moveTo>
                  <a:lnTo>
                    <a:pt x="501789" y="1953971"/>
                  </a:lnTo>
                  <a:lnTo>
                    <a:pt x="477177" y="1943836"/>
                  </a:lnTo>
                  <a:lnTo>
                    <a:pt x="470192" y="1944471"/>
                  </a:lnTo>
                  <a:lnTo>
                    <a:pt x="463765" y="1946363"/>
                  </a:lnTo>
                  <a:lnTo>
                    <a:pt x="457885" y="1949538"/>
                  </a:lnTo>
                  <a:lnTo>
                    <a:pt x="452551" y="1953971"/>
                  </a:lnTo>
                  <a:lnTo>
                    <a:pt x="215049" y="2191829"/>
                  </a:lnTo>
                  <a:lnTo>
                    <a:pt x="108610" y="2085035"/>
                  </a:lnTo>
                  <a:lnTo>
                    <a:pt x="70599" y="2077427"/>
                  </a:lnTo>
                  <a:lnTo>
                    <a:pt x="10134" y="2134273"/>
                  </a:lnTo>
                  <a:lnTo>
                    <a:pt x="0" y="2158885"/>
                  </a:lnTo>
                  <a:lnTo>
                    <a:pt x="622" y="2165858"/>
                  </a:lnTo>
                  <a:lnTo>
                    <a:pt x="190436" y="2363800"/>
                  </a:lnTo>
                  <a:lnTo>
                    <a:pt x="215049" y="2373934"/>
                  </a:lnTo>
                  <a:lnTo>
                    <a:pt x="222008" y="2373299"/>
                  </a:lnTo>
                  <a:lnTo>
                    <a:pt x="551027" y="2052447"/>
                  </a:lnTo>
                  <a:lnTo>
                    <a:pt x="560527" y="2034794"/>
                  </a:lnTo>
                  <a:lnTo>
                    <a:pt x="561162" y="2027821"/>
                  </a:lnTo>
                  <a:close/>
                </a:path>
                <a:path w="2460625" h="2374265">
                  <a:moveTo>
                    <a:pt x="561162" y="985926"/>
                  </a:moveTo>
                  <a:lnTo>
                    <a:pt x="501789" y="912075"/>
                  </a:lnTo>
                  <a:lnTo>
                    <a:pt x="477177" y="901941"/>
                  </a:lnTo>
                  <a:lnTo>
                    <a:pt x="470192" y="902576"/>
                  </a:lnTo>
                  <a:lnTo>
                    <a:pt x="463765" y="904468"/>
                  </a:lnTo>
                  <a:lnTo>
                    <a:pt x="457885" y="907643"/>
                  </a:lnTo>
                  <a:lnTo>
                    <a:pt x="452551" y="912075"/>
                  </a:lnTo>
                  <a:lnTo>
                    <a:pt x="215049" y="1149934"/>
                  </a:lnTo>
                  <a:lnTo>
                    <a:pt x="108610" y="1043139"/>
                  </a:lnTo>
                  <a:lnTo>
                    <a:pt x="70599" y="1035532"/>
                  </a:lnTo>
                  <a:lnTo>
                    <a:pt x="10134" y="1092377"/>
                  </a:lnTo>
                  <a:lnTo>
                    <a:pt x="0" y="1116990"/>
                  </a:lnTo>
                  <a:lnTo>
                    <a:pt x="622" y="1123962"/>
                  </a:lnTo>
                  <a:lnTo>
                    <a:pt x="190436" y="1321904"/>
                  </a:lnTo>
                  <a:lnTo>
                    <a:pt x="215049" y="1332039"/>
                  </a:lnTo>
                  <a:lnTo>
                    <a:pt x="222008" y="1331404"/>
                  </a:lnTo>
                  <a:lnTo>
                    <a:pt x="551027" y="1010551"/>
                  </a:lnTo>
                  <a:lnTo>
                    <a:pt x="560527" y="992898"/>
                  </a:lnTo>
                  <a:lnTo>
                    <a:pt x="561162" y="985926"/>
                  </a:lnTo>
                  <a:close/>
                </a:path>
                <a:path w="2460625" h="2374265">
                  <a:moveTo>
                    <a:pt x="561162" y="84035"/>
                  </a:moveTo>
                  <a:lnTo>
                    <a:pt x="501789" y="10172"/>
                  </a:lnTo>
                  <a:lnTo>
                    <a:pt x="477177" y="38"/>
                  </a:lnTo>
                  <a:lnTo>
                    <a:pt x="470192" y="673"/>
                  </a:lnTo>
                  <a:lnTo>
                    <a:pt x="463765" y="2565"/>
                  </a:lnTo>
                  <a:lnTo>
                    <a:pt x="457885" y="5740"/>
                  </a:lnTo>
                  <a:lnTo>
                    <a:pt x="452551" y="10172"/>
                  </a:lnTo>
                  <a:lnTo>
                    <a:pt x="215049" y="248031"/>
                  </a:lnTo>
                  <a:lnTo>
                    <a:pt x="108610" y="141236"/>
                  </a:lnTo>
                  <a:lnTo>
                    <a:pt x="70599" y="133629"/>
                  </a:lnTo>
                  <a:lnTo>
                    <a:pt x="10134" y="190474"/>
                  </a:lnTo>
                  <a:lnTo>
                    <a:pt x="0" y="215087"/>
                  </a:lnTo>
                  <a:lnTo>
                    <a:pt x="622" y="222059"/>
                  </a:lnTo>
                  <a:lnTo>
                    <a:pt x="190436" y="420001"/>
                  </a:lnTo>
                  <a:lnTo>
                    <a:pt x="215049" y="430136"/>
                  </a:lnTo>
                  <a:lnTo>
                    <a:pt x="222008" y="429501"/>
                  </a:lnTo>
                  <a:lnTo>
                    <a:pt x="551027" y="108648"/>
                  </a:lnTo>
                  <a:lnTo>
                    <a:pt x="560527" y="91008"/>
                  </a:lnTo>
                  <a:lnTo>
                    <a:pt x="561162" y="84035"/>
                  </a:lnTo>
                  <a:close/>
                </a:path>
                <a:path w="2460625" h="2374265">
                  <a:moveTo>
                    <a:pt x="2460155" y="83997"/>
                  </a:moveTo>
                  <a:lnTo>
                    <a:pt x="2400782" y="10134"/>
                  </a:lnTo>
                  <a:lnTo>
                    <a:pt x="2376170" y="0"/>
                  </a:lnTo>
                  <a:lnTo>
                    <a:pt x="2369197" y="635"/>
                  </a:lnTo>
                  <a:lnTo>
                    <a:pt x="2362771" y="2540"/>
                  </a:lnTo>
                  <a:lnTo>
                    <a:pt x="2356878" y="5702"/>
                  </a:lnTo>
                  <a:lnTo>
                    <a:pt x="2351544" y="10134"/>
                  </a:lnTo>
                  <a:lnTo>
                    <a:pt x="2114042" y="247992"/>
                  </a:lnTo>
                  <a:lnTo>
                    <a:pt x="2007603" y="141198"/>
                  </a:lnTo>
                  <a:lnTo>
                    <a:pt x="1969592" y="133591"/>
                  </a:lnTo>
                  <a:lnTo>
                    <a:pt x="1909127" y="190436"/>
                  </a:lnTo>
                  <a:lnTo>
                    <a:pt x="1898992" y="215049"/>
                  </a:lnTo>
                  <a:lnTo>
                    <a:pt x="1899627" y="222021"/>
                  </a:lnTo>
                  <a:lnTo>
                    <a:pt x="2089429" y="419963"/>
                  </a:lnTo>
                  <a:lnTo>
                    <a:pt x="2114042" y="430098"/>
                  </a:lnTo>
                  <a:lnTo>
                    <a:pt x="2121014" y="429463"/>
                  </a:lnTo>
                  <a:lnTo>
                    <a:pt x="2450020" y="108610"/>
                  </a:lnTo>
                  <a:lnTo>
                    <a:pt x="2459520" y="90970"/>
                  </a:lnTo>
                  <a:lnTo>
                    <a:pt x="2460155" y="83997"/>
                  </a:lnTo>
                  <a:close/>
                </a:path>
              </a:pathLst>
            </a:custGeom>
            <a:solidFill>
              <a:srgbClr val="0D8943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l-SI" sz="1800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9" name="Okvir 210">
            <a:extLst>
              <a:ext uri="{FF2B5EF4-FFF2-40B4-BE49-F238E27FC236}">
                <a16:creationId xmlns:a16="http://schemas.microsoft.com/office/drawing/2014/main" id="{E60D1E9C-0989-45A2-5151-E75026F327C3}"/>
              </a:ext>
            </a:extLst>
          </p:cNvPr>
          <p:cNvSpPr txBox="1">
            <a:spLocks/>
          </p:cNvSpPr>
          <p:nvPr/>
        </p:nvSpPr>
        <p:spPr>
          <a:xfrm>
            <a:off x="7642334" y="5157688"/>
            <a:ext cx="566420" cy="302260"/>
          </a:xfrm>
          <a:prstGeom prst="rect">
            <a:avLst/>
          </a:prstGeom>
          <a:ln w="11823">
            <a:solidFill>
              <a:srgbClr val="231F20"/>
            </a:solidFill>
            <a:prstDash val="solid"/>
          </a:ln>
        </p:spPr>
        <p:txBody>
          <a:bodyPr wrap="square" lIns="0" tIns="0" rIns="0" bIns="0" rtlCol="0">
            <a:noAutofit/>
          </a:bodyPr>
          <a:lstStyle/>
          <a:p>
            <a:pPr marL="81280" marR="0" lvl="0" indent="0" algn="l" defTabSz="457200" rtl="0" eaLnBrk="0" fontAlgn="base" latinLnBrk="0" hangingPunct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55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Helvetica" panose="020B0604020202020204" pitchFamily="34" charset="0"/>
                <a:ea typeface="EC Square Sans Pro Light"/>
                <a:cs typeface="EC Square Sans Pro Light"/>
              </a:rPr>
              <a:t>M24</a:t>
            </a:r>
          </a:p>
        </p:txBody>
      </p: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32A9671E-7690-BFF0-8C76-273C2617C440}"/>
              </a:ext>
            </a:extLst>
          </p:cNvPr>
          <p:cNvSpPr txBox="1"/>
          <p:nvPr/>
        </p:nvSpPr>
        <p:spPr>
          <a:xfrm>
            <a:off x="8878810" y="2868145"/>
            <a:ext cx="1436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Skupina 1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Zakonske tehtnice</a:t>
            </a:r>
          </a:p>
        </p:txBody>
      </p:sp>
      <p:sp>
        <p:nvSpPr>
          <p:cNvPr id="45" name="PoljeZBesedilom 44">
            <a:extLst>
              <a:ext uri="{FF2B5EF4-FFF2-40B4-BE49-F238E27FC236}">
                <a16:creationId xmlns:a16="http://schemas.microsoft.com/office/drawing/2014/main" id="{064589B2-A316-0611-05DB-F58B027BC0B1}"/>
              </a:ext>
            </a:extLst>
          </p:cNvPr>
          <p:cNvSpPr txBox="1"/>
          <p:nvPr/>
        </p:nvSpPr>
        <p:spPr>
          <a:xfrm>
            <a:off x="10173400" y="2823972"/>
            <a:ext cx="1614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Skupina 2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Nezakonske tehtnice</a:t>
            </a:r>
          </a:p>
        </p:txBody>
      </p:sp>
      <p:sp>
        <p:nvSpPr>
          <p:cNvPr id="49" name="PoljeZBesedilom 48">
            <a:extLst>
              <a:ext uri="{FF2B5EF4-FFF2-40B4-BE49-F238E27FC236}">
                <a16:creationId xmlns:a16="http://schemas.microsoft.com/office/drawing/2014/main" id="{2F1E143C-1FAF-2623-A7CA-C9F4B1C0381D}"/>
              </a:ext>
            </a:extLst>
          </p:cNvPr>
          <p:cNvSpPr txBox="1"/>
          <p:nvPr/>
        </p:nvSpPr>
        <p:spPr>
          <a:xfrm>
            <a:off x="171293" y="2495128"/>
            <a:ext cx="684606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EC Square Sans Pro Light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Skupina 1: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Tehtnice, ki se uporabljajo za regulirane namene, morajo izpolnjevati posebne zahteve in predpise za zagotovitev, da omogočajo natančne in zanesljive meritve, hkrati pa zagotavljajo zaščito in pravično trgovino.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Skupina 2: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Neregulirane tehtnice se uporabljajo predvsem za domače ali notranje poslovne namene, kadar nepravilno merjenje ne bo ogrozilo varstva potrošnikov ali pravične trgovine in nima pravnih posledic. 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BBAEFE8-393B-858B-3F50-C075B29999E0}"/>
              </a:ext>
            </a:extLst>
          </p:cNvPr>
          <p:cNvSpPr txBox="1"/>
          <p:nvPr/>
        </p:nvSpPr>
        <p:spPr>
          <a:xfrm>
            <a:off x="171293" y="860054"/>
            <a:ext cx="87366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000" b="1" i="0" u="none" strike="noStrike" kern="1200" cap="none" spc="0" normalizeH="0" baseline="0" noProof="0" dirty="0">
                <a:ln>
                  <a:noFill/>
                </a:ln>
                <a:solidFill>
                  <a:srgbClr val="1B49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Prepoznavanje reguliranega in nereguliranega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000" b="1" i="0" u="none" strike="noStrike" kern="1200" cap="none" spc="0" normalizeH="0" baseline="0" noProof="0" dirty="0">
                <a:ln>
                  <a:noFill/>
                </a:ln>
                <a:solidFill>
                  <a:srgbClr val="1B49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področja merilnih instrumentov po oznakah</a:t>
            </a:r>
          </a:p>
        </p:txBody>
      </p:sp>
    </p:spTree>
    <p:extLst>
      <p:ext uri="{BB962C8B-B14F-4D97-AF65-F5344CB8AC3E}">
        <p14:creationId xmlns:p14="http://schemas.microsoft.com/office/powerpoint/2010/main" val="3613832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91DBDD55-EF33-2280-644D-B44A94A5DD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0305" y="336231"/>
            <a:ext cx="7661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dirty="0">
                <a:latin typeface="Arial" panose="020B0604020202020204" pitchFamily="34" charset="0"/>
                <a:cs typeface="Arial" panose="020B0604020202020204" pitchFamily="34" charset="0"/>
              </a:rPr>
              <a:t>Odgovornosti spletnih prodajalcev in </a:t>
            </a:r>
            <a:br>
              <a:rPr lang="sl-SI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000" dirty="0">
                <a:latin typeface="Arial" panose="020B0604020202020204" pitchFamily="34" charset="0"/>
                <a:cs typeface="Arial" panose="020B0604020202020204" pitchFamily="34" charset="0"/>
              </a:rPr>
              <a:t>spletnih platform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218EB292-8352-D840-EC79-4AE6FCDA2564}"/>
              </a:ext>
            </a:extLst>
          </p:cNvPr>
          <p:cNvSpPr txBox="1"/>
          <p:nvPr/>
        </p:nvSpPr>
        <p:spPr>
          <a:xfrm>
            <a:off x="345142" y="1459879"/>
            <a:ext cx="5853953" cy="2327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Proizvajalec: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Oblikuje in proizvaja NAT;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Trži NAT pod svojim imenom ali blagovno znamko;</a:t>
            </a:r>
          </a:p>
          <a:p>
            <a:pPr marL="342900" marR="391795" lvl="0" indent="-342900" algn="l" defTabSz="457200" rtl="0" eaLnBrk="0" fontAlgn="base" latinLnBrk="0" hangingPunct="0">
              <a:lnSpc>
                <a:spcPct val="105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Sam ali kot uvoznik (proizvajalec s sedežem zunaj EU) da NAT na trg EU;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Pripravi izjavo EU o skladnosti;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Navede poštni naslov, na katerem je proizvajalec dosegljiv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A3B2F40F-C1B8-126B-C2FD-174336D2AAA4}"/>
              </a:ext>
            </a:extLst>
          </p:cNvPr>
          <p:cNvSpPr txBox="1"/>
          <p:nvPr/>
        </p:nvSpPr>
        <p:spPr>
          <a:xfrm>
            <a:off x="345142" y="4191217"/>
            <a:ext cx="6096000" cy="1282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Uvoznik: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Ustanovljen v EU;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Na trg EU prinese NAT iz tretje države.</a:t>
            </a:r>
          </a:p>
          <a:p>
            <a:pPr marL="732790" marR="0" lvl="0" indent="-228600" algn="l" defTabSz="457200" rtl="0" eaLnBrk="0" fontAlgn="base" latinLnBrk="0" hangingPunct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727D2E5A-9B58-E8E1-4B5E-A2E4B09D3E78}"/>
              </a:ext>
            </a:extLst>
          </p:cNvPr>
          <p:cNvSpPr txBox="1"/>
          <p:nvPr/>
        </p:nvSpPr>
        <p:spPr>
          <a:xfrm>
            <a:off x="345142" y="5531488"/>
            <a:ext cx="4701987" cy="881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ts val="12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Distributer:</a:t>
            </a:r>
          </a:p>
          <a:p>
            <a:pPr marL="0" marR="0" lvl="0" indent="0" algn="l" defTabSz="457200" rtl="0" eaLnBrk="0" fontAlgn="base" latinLnBrk="0" hangingPunct="0">
              <a:lnSpc>
                <a:spcPts val="12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6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ea typeface="EC Square Sans Pro Light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ts val="12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Omogoča dostopnost NAT na trgu EU;</a:t>
            </a:r>
          </a:p>
          <a:p>
            <a:pPr marL="342900" marR="0" lvl="0" indent="-342900" algn="l" defTabSz="457200" rtl="0" eaLnBrk="0" fontAlgn="base" latinLnBrk="0" hangingPunct="0">
              <a:lnSpc>
                <a:spcPts val="131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Ni ne proizvajalec ne uvoznik NAT;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10A9436D-E50A-8ABF-556C-DBB047888E5D}"/>
              </a:ext>
            </a:extLst>
          </p:cNvPr>
          <p:cNvSpPr txBox="1"/>
          <p:nvPr/>
        </p:nvSpPr>
        <p:spPr>
          <a:xfrm>
            <a:off x="6611343" y="1776665"/>
            <a:ext cx="5341762" cy="2032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539750" lvl="0" indent="0" algn="l" defTabSz="457200" rtl="0" eaLnBrk="0" fontAlgn="base" latinLnBrk="0" hangingPunct="0">
              <a:lnSpc>
                <a:spcPct val="105000"/>
              </a:lnSpc>
              <a:spcBef>
                <a:spcPts val="4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Ponudnik storitev odpremnih skladišč:</a:t>
            </a:r>
          </a:p>
          <a:p>
            <a:pPr marL="342900" marR="539750" lvl="0" indent="-342900" algn="l" defTabSz="457200" rtl="0" eaLnBrk="0" fontAlgn="base" latinLnBrk="0" hangingPunct="0">
              <a:lnSpc>
                <a:spcPct val="105000"/>
              </a:lnSpc>
              <a:spcBef>
                <a:spcPts val="46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Ponuja NAT na svoji spletni strani;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Ponuja dve od naslednjih storitev: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705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skladiščenje;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razpošiljanje;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pakiranje;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naslavljanje</a:t>
            </a:r>
            <a:endParaRPr kumimoji="0" lang="sl-SI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923A0089-2A6A-1242-379E-30A906AF94F2}"/>
              </a:ext>
            </a:extLst>
          </p:cNvPr>
          <p:cNvSpPr txBox="1"/>
          <p:nvPr/>
        </p:nvSpPr>
        <p:spPr>
          <a:xfrm>
            <a:off x="6611343" y="4035571"/>
            <a:ext cx="3962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Ponudnik storitev odpremnih skladišč </a:t>
            </a: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D61F25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NI:</a:t>
            </a:r>
            <a:endParaRPr kumimoji="0" lang="sl-SI" sz="16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panose="020B0604020202020204" pitchFamily="34" charset="0"/>
              <a:ea typeface="EC Square Sans Pro Light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proizvajalec;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uvoznik;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distributer NAT</a:t>
            </a:r>
            <a:endParaRPr kumimoji="0" lang="sl-SI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C0BF367D-4537-A11D-CBDE-2800FC889BE0}"/>
              </a:ext>
            </a:extLst>
          </p:cNvPr>
          <p:cNvSpPr txBox="1"/>
          <p:nvPr/>
        </p:nvSpPr>
        <p:spPr>
          <a:xfrm>
            <a:off x="5665694" y="5488372"/>
            <a:ext cx="651383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Opravljene </a:t>
            </a: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D61F25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storitve IZKLJUČUJEJO:</a:t>
            </a:r>
            <a:endParaRPr kumimoji="0" lang="sl-SI" sz="16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panose="020B0604020202020204" pitchFamily="34" charset="0"/>
              <a:ea typeface="EC Square Sans Pro Light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poštne storitve;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dostava paketov;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EC Square Sans Pro Light"/>
                <a:cs typeface="Arial" panose="020B0604020202020204" pitchFamily="34" charset="0"/>
              </a:rPr>
              <a:t>katere koli druge poštne storitve ali storitve tovornega prometa</a:t>
            </a:r>
            <a:endParaRPr kumimoji="0" lang="sl-SI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13E6A8D2-5EA1-1460-1C78-A2866C3F9008}"/>
              </a:ext>
            </a:extLst>
          </p:cNvPr>
          <p:cNvSpPr txBox="1"/>
          <p:nvPr/>
        </p:nvSpPr>
        <p:spPr>
          <a:xfrm>
            <a:off x="9466729" y="4463086"/>
            <a:ext cx="2196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D61F25"/>
                </a:solidFill>
                <a:effectLst/>
                <a:uLnTx/>
                <a:uFillTx/>
                <a:latin typeface="EC Square Sans Pro"/>
                <a:ea typeface="EC Square Sans Pro Light"/>
                <a:cs typeface="EC Square Sans Pro Light"/>
              </a:rPr>
              <a:t>Ni lastnik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EC Square Sans Pro Light"/>
                <a:ea typeface="EC Square Sans Pro Light"/>
                <a:cs typeface="EC Square Sans Pro Light"/>
              </a:rPr>
              <a:t>NAT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EC Square Sans Pro Light"/>
              <a:ea typeface="EC Square Sans Pro Light"/>
              <a:cs typeface="EC Squar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72809245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LOGA - Kako narediti predstavitev MGTŠ.pptx" id="{D5E522CE-AB04-444B-BCF9-78612EBBD6DC}" vid="{12C5437F-0E3E-4BBA-9C15-19CB4E4172F4}"/>
    </a:ext>
  </a:extLst>
</a:theme>
</file>

<file path=ppt/theme/theme2.xml><?xml version="1.0" encoding="utf-8"?>
<a:theme xmlns:a="http://schemas.openxmlformats.org/drawingml/2006/main" name="MGRT tema">
  <a:themeElements>
    <a:clrScheme name="MGR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29DBA"/>
      </a:accent1>
      <a:accent2>
        <a:srgbClr val="3E7C94"/>
      </a:accent2>
      <a:accent3>
        <a:srgbClr val="1B495A"/>
      </a:accent3>
      <a:accent4>
        <a:srgbClr val="5C9A92"/>
      </a:accent4>
      <a:accent5>
        <a:srgbClr val="457A73"/>
      </a:accent5>
      <a:accent6>
        <a:srgbClr val="1F4843"/>
      </a:accent6>
      <a:hlink>
        <a:srgbClr val="529DBA"/>
      </a:hlink>
      <a:folHlink>
        <a:srgbClr val="3E7C94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DLOGA - Kako narediti predstavitev MGTŠ.pptx" id="{D5E522CE-AB04-444B-BCF9-78612EBBD6DC}" vid="{76296ED0-79C7-4856-8DD0-1BF9266D6909}"/>
    </a:ext>
  </a:extLst>
</a:theme>
</file>

<file path=ppt/theme/theme3.xml><?xml version="1.0" encoding="utf-8"?>
<a:theme xmlns:a="http://schemas.openxmlformats.org/drawingml/2006/main" name="1_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LOGA - Kako narediti predstavitev MGTŠ.pptx" id="{D5E522CE-AB04-444B-BCF9-78612EBBD6DC}" vid="{FE1C4BC5-3760-4DEF-B986-24B0A3792F0D}"/>
    </a:ext>
  </a:extLst>
</a:theme>
</file>

<file path=ppt/theme/theme4.xml><?xml version="1.0" encoding="utf-8"?>
<a:theme xmlns:a="http://schemas.openxmlformats.org/drawingml/2006/main" name="2_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LOGA - Kako narediti predstavitev MGTŠ.pptx" id="{D5E522CE-AB04-444B-BCF9-78612EBBD6DC}" vid="{BE3DA49D-639A-4B48-AD7B-4E6D8A0EDED8}"/>
    </a:ext>
  </a:extLst>
</a:theme>
</file>

<file path=ppt/theme/theme5.xml><?xml version="1.0" encoding="utf-8"?>
<a:theme xmlns:a="http://schemas.openxmlformats.org/drawingml/2006/main" name="3_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2278</TotalTime>
  <Words>1252</Words>
  <Application>Microsoft Office PowerPoint</Application>
  <PresentationFormat>Širokozaslonsko</PresentationFormat>
  <Paragraphs>184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5</vt:i4>
      </vt:variant>
      <vt:variant>
        <vt:lpstr>Naslovi diapozitivov</vt:lpstr>
      </vt:variant>
      <vt:variant>
        <vt:i4>16</vt:i4>
      </vt:variant>
    </vt:vector>
  </HeadingPairs>
  <TitlesOfParts>
    <vt:vector size="29" baseType="lpstr">
      <vt:lpstr>Arial</vt:lpstr>
      <vt:lpstr>Calibri</vt:lpstr>
      <vt:lpstr>EC Square Sans Pro</vt:lpstr>
      <vt:lpstr>EC Square Sans Pro Light</vt:lpstr>
      <vt:lpstr>Helvetica</vt:lpstr>
      <vt:lpstr>Republika</vt:lpstr>
      <vt:lpstr>Symbol</vt:lpstr>
      <vt:lpstr>Wingdings</vt:lpstr>
      <vt:lpstr>Custom Design</vt:lpstr>
      <vt:lpstr>MGRT tema</vt:lpstr>
      <vt:lpstr>1_Custom Design</vt:lpstr>
      <vt:lpstr>2_Custom Design</vt:lpstr>
      <vt:lpstr>3_Custom Design</vt:lpstr>
      <vt:lpstr>PowerPointova predstavitev</vt:lpstr>
      <vt:lpstr>PowerPointova predstavitev</vt:lpstr>
      <vt:lpstr>Internetna prodaja merilnih instrumentov     </vt:lpstr>
      <vt:lpstr>PowerPointova predstavitev</vt:lpstr>
      <vt:lpstr>Priprava vodnika za spletne prodajalce neavtomatskih tehtnic (NAT)/merilnih instrumentov</vt:lpstr>
      <vt:lpstr>Namen vodnika</vt:lpstr>
      <vt:lpstr>Področje uporabe neavtomatskih tehtnic</vt:lpstr>
      <vt:lpstr>PowerPointova predstavitev</vt:lpstr>
      <vt:lpstr>Odgovornosti spletnih prodajalcev in  spletnih platform</vt:lpstr>
      <vt:lpstr>Odgovornosti spletnih prodajalcev  in spletnih platform </vt:lpstr>
      <vt:lpstr>Odgovornosti spletnih prodajalcev  in spletnih platform </vt:lpstr>
      <vt:lpstr>PowerPointova predstavitev</vt:lpstr>
      <vt:lpstr>PowerPointova predstavitev</vt:lpstr>
      <vt:lpstr>PowerPointova predstavitev</vt:lpstr>
      <vt:lpstr>PowerPointova predstavitev</vt:lpstr>
      <vt:lpstr>Hvala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Dominika Rozoničnik</cp:lastModifiedBy>
  <cp:revision>114</cp:revision>
  <cp:lastPrinted>2022-11-09T08:46:38Z</cp:lastPrinted>
  <dcterms:created xsi:type="dcterms:W3CDTF">2023-03-07T14:09:46Z</dcterms:created>
  <dcterms:modified xsi:type="dcterms:W3CDTF">2024-11-08T10:15:05Z</dcterms:modified>
</cp:coreProperties>
</file>