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2" r:id="rId6"/>
    <p:sldId id="263" r:id="rId7"/>
    <p:sldId id="261" r:id="rId8"/>
    <p:sldId id="264" r:id="rId9"/>
    <p:sldId id="265" r:id="rId10"/>
  </p:sldIdLst>
  <p:sldSz cx="9144000" cy="6858000" type="screen4x3"/>
  <p:notesSz cx="6858000" cy="9144000"/>
  <p:defaultTextStyle>
    <a:defPPr>
      <a:defRPr lang="sl-SI"/>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217" autoAdjust="0"/>
  </p:normalViewPr>
  <p:slideViewPr>
    <p:cSldViewPr>
      <p:cViewPr varScale="1">
        <p:scale>
          <a:sx n="58" d="100"/>
          <a:sy n="58" d="100"/>
        </p:scale>
        <p:origin x="152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9263FEF8-9B52-4C99-8A65-31FCBEA72D1F}" type="datetimeFigureOut">
              <a:rPr lang="sl-SI"/>
              <a:pPr>
                <a:defRPr/>
              </a:pPr>
              <a:t>23. 11. 2022</a:t>
            </a:fld>
            <a:endParaRPr lang="sl-SI"/>
          </a:p>
        </p:txBody>
      </p:sp>
      <p:sp>
        <p:nvSpPr>
          <p:cNvPr id="4" name="Označba mesta stranske slik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sl-SI" noProof="0" smtClean="0"/>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noProof="0" smtClean="0"/>
              <a:t>Uredite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A7265C5D-A63D-4D0F-B3AE-F89C95112E92}" type="slidenum">
              <a:rPr lang="sl-SI"/>
              <a:pPr>
                <a:defRPr/>
              </a:pPr>
              <a:t>‹#›</a:t>
            </a:fld>
            <a:endParaRPr lang="sl-S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značba mest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Označba mest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l-SI" altLang="sl-SI" smtClean="0"/>
              <a:t>Lep pozdrav vsem, ki ste se v tako velikem številu odzvali na naše vabilo, kar nas še posebej veseli, saj sta minili dobri dve leti, odkar  smo imeli priložnost druženja v živo.</a:t>
            </a:r>
          </a:p>
          <a:p>
            <a:pPr eaLnBrk="1" hangingPunct="1">
              <a:spcBef>
                <a:spcPct val="0"/>
              </a:spcBef>
            </a:pPr>
            <a:r>
              <a:rPr lang="sl-SI" altLang="sl-SI" smtClean="0"/>
              <a:t>V nadaljevanju vam bomo predstavili naše delo, naše dosežke in ker je to v veliki meri povezano tudi z našim delo ter sodelovanjem se v teh predstavitvah  odražajo tudi vaši dosežki. </a:t>
            </a:r>
          </a:p>
        </p:txBody>
      </p:sp>
      <p:sp>
        <p:nvSpPr>
          <p:cNvPr id="4100" name="Označba mest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6B6F67D-6881-4116-9D69-EB16E09B7B16}" type="slidenum">
              <a:rPr lang="sl-SI" altLang="sl-SI" smtClean="0"/>
              <a:pPr/>
              <a:t>1</a:t>
            </a:fld>
            <a:endParaRPr lang="sl-SI" altLang="sl-SI"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značba mest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Označba mesta opomb 2"/>
          <p:cNvSpPr>
            <a:spLocks noGrp="1"/>
          </p:cNvSpPr>
          <p:nvPr>
            <p:ph type="body" idx="1"/>
          </p:nvPr>
        </p:nvSpPr>
        <p:spPr/>
        <p:txBody>
          <a:bodyPr/>
          <a:lstStyle/>
          <a:p>
            <a:pPr eaLnBrk="1" fontAlgn="auto" hangingPunct="1">
              <a:spcBef>
                <a:spcPts val="0"/>
              </a:spcBef>
              <a:spcAft>
                <a:spcPts val="0"/>
              </a:spcAft>
              <a:defRPr/>
            </a:pPr>
            <a:r>
              <a:rPr lang="sl-SI" dirty="0" smtClean="0"/>
              <a:t>Izvajanje overitev po pooblastilu Urada se začne in konča z izdajo odločbe.</a:t>
            </a:r>
          </a:p>
          <a:p>
            <a:pPr eaLnBrk="1" fontAlgn="auto" hangingPunct="1">
              <a:spcBef>
                <a:spcPts val="0"/>
              </a:spcBef>
              <a:spcAft>
                <a:spcPts val="0"/>
              </a:spcAft>
              <a:defRPr/>
            </a:pPr>
            <a:r>
              <a:rPr lang="sl-SI" dirty="0" smtClean="0"/>
              <a:t>Odločbe so sicer izdane za nedoločen čas, ampak v praksi je to zelo živ sistem, ki se neprestano spreminja, ne v smislu novih imenovanj, ampak predvsem zaradi posodobitev že obstoječih odločb. </a:t>
            </a:r>
          </a:p>
          <a:p>
            <a:pPr eaLnBrk="1" fontAlgn="auto" hangingPunct="1">
              <a:spcBef>
                <a:spcPts val="0"/>
              </a:spcBef>
              <a:spcAft>
                <a:spcPts val="0"/>
              </a:spcAft>
              <a:defRPr/>
            </a:pPr>
            <a:r>
              <a:rPr lang="sl-SI" dirty="0" smtClean="0"/>
              <a:t>Razlogi za posodobitev odločb so različni:</a:t>
            </a:r>
          </a:p>
          <a:p>
            <a:pPr marL="171450" indent="-171450" eaLnBrk="1" fontAlgn="auto" hangingPunct="1">
              <a:spcBef>
                <a:spcPts val="0"/>
              </a:spcBef>
              <a:spcAft>
                <a:spcPts val="0"/>
              </a:spcAft>
              <a:buFontTx/>
              <a:buChar char="-"/>
              <a:defRPr/>
            </a:pPr>
            <a:r>
              <a:rPr lang="sl-SI" dirty="0" smtClean="0"/>
              <a:t>od spremembe obsega merilnega območja pri  izvajanju overitev pri posamezni skupini meril</a:t>
            </a:r>
          </a:p>
          <a:p>
            <a:pPr marL="171450" indent="-171450" eaLnBrk="1" fontAlgn="auto" hangingPunct="1">
              <a:spcBef>
                <a:spcPts val="0"/>
              </a:spcBef>
              <a:spcAft>
                <a:spcPts val="0"/>
              </a:spcAft>
              <a:buFontTx/>
              <a:buChar char="-"/>
              <a:defRPr/>
            </a:pPr>
            <a:r>
              <a:rPr lang="sl-SI" dirty="0" smtClean="0"/>
              <a:t>do sprememb v številu področij pri izvajanju overitev</a:t>
            </a:r>
          </a:p>
          <a:p>
            <a:pPr marL="171450" indent="-171450" eaLnBrk="1" fontAlgn="auto" hangingPunct="1">
              <a:spcBef>
                <a:spcPts val="0"/>
              </a:spcBef>
              <a:spcAft>
                <a:spcPts val="0"/>
              </a:spcAft>
              <a:buFontTx/>
              <a:buChar char="-"/>
              <a:defRPr/>
            </a:pPr>
            <a:r>
              <a:rPr lang="sl-SI" dirty="0" smtClean="0"/>
              <a:t>posodobitve so tudi iz naslova spremembe naslova sedeža IO, imena IO, združevanja posamezni IO v eno IO</a:t>
            </a:r>
          </a:p>
          <a:p>
            <a:pPr marL="171450" indent="-171450" eaLnBrk="1" fontAlgn="auto" hangingPunct="1">
              <a:spcBef>
                <a:spcPts val="0"/>
              </a:spcBef>
              <a:spcAft>
                <a:spcPts val="0"/>
              </a:spcAft>
              <a:buFontTx/>
              <a:buChar char="-"/>
              <a:defRPr/>
            </a:pPr>
            <a:r>
              <a:rPr lang="sl-SI" dirty="0" smtClean="0"/>
              <a:t>V nekaterih primerih, sicer redkih pa se izdajajo tudi odločbe o prekinitvi imenovanja, do sedaj praksa kaže, da se takšne odločbe izdajo na žejo IO, največkrat ni poslovnega interesa</a:t>
            </a:r>
          </a:p>
          <a:p>
            <a:pPr eaLnBrk="1" fontAlgn="auto" hangingPunct="1">
              <a:spcBef>
                <a:spcPts val="0"/>
              </a:spcBef>
              <a:spcAft>
                <a:spcPts val="0"/>
              </a:spcAft>
              <a:defRPr/>
            </a:pPr>
            <a:endParaRPr lang="sl-SI" dirty="0" smtClean="0"/>
          </a:p>
        </p:txBody>
      </p:sp>
      <p:sp>
        <p:nvSpPr>
          <p:cNvPr id="6148" name="Označba mest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0204EC3-FF90-4CCA-925C-D57AD0E1F964}" type="slidenum">
              <a:rPr lang="sl-SI" altLang="sl-SI" smtClean="0"/>
              <a:pPr/>
              <a:t>2</a:t>
            </a:fld>
            <a:endParaRPr lang="sl-SI" altLang="sl-SI"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značba mest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Označba mest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l-SI" altLang="sl-SI" smtClean="0"/>
              <a:t>V zadnjih dveh leti so se predvsem sistemski nadzori izvajali na malo drugačen način in sicer na daljavo, to ocenjujemo, da j ebila ustrezna rešitev v danih razmerah, vendar smo veseli, da smo v letošnjem letu lahko  večino sistemskih nadzorov naredili na lokacija IO, sam način izvajanja administrativnih nadzorov se ni spremenil tudi v času epidemije, najbolj se je zaradi znanih razlogov spremenil oz. zmanjšal obseg izvajanja operativnih nadzorov, število katerih pa se zdaj vrača v stare tire.</a:t>
            </a:r>
          </a:p>
          <a:p>
            <a:pPr eaLnBrk="1" hangingPunct="1">
              <a:spcBef>
                <a:spcPct val="0"/>
              </a:spcBef>
            </a:pPr>
            <a:r>
              <a:rPr lang="sl-SI" altLang="sl-SI" smtClean="0"/>
              <a:t>Pri  nadzorih je bil poudarek na uporabi ustrezne merilne opreme, ki se uporablja za izvajanje overitev, večjih odstopanj nismo odkrili, tako, da ocenjujemo, da se za izvajanje overitev uporablja ustrezna merilna oprema, še vedno se pri posameznih IO pojavljajo  manjše težave pri uporabi baze MIRS info, zato smo se odločili, da boste v nadaljevanju slišali tudi nekaj na to temo</a:t>
            </a:r>
          </a:p>
        </p:txBody>
      </p:sp>
      <p:sp>
        <p:nvSpPr>
          <p:cNvPr id="8196" name="Označba mest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AE8CDD4-B059-4DB3-BAD0-839650E47953}" type="slidenum">
              <a:rPr lang="sl-SI" altLang="sl-SI" smtClean="0"/>
              <a:pPr/>
              <a:t>3</a:t>
            </a:fld>
            <a:endParaRPr lang="sl-SI" altLang="sl-SI"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značba mest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Označba mest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l-SI" altLang="sl-SI" smtClean="0"/>
              <a:t>Seveda nadaljujemo s preverjanjem usposobljenosti metrologov in tako smo letos organizirali module s področja mase, MKT, merilnikov tlaka v pnevmatikah ter baze MIRS info.</a:t>
            </a:r>
          </a:p>
          <a:p>
            <a:pPr eaLnBrk="1" hangingPunct="1"/>
            <a:r>
              <a:rPr lang="sl-SI" altLang="sl-SI" smtClean="0"/>
              <a:t>Ocenjujemo, je tak način preverjanja usposobljenosti in s tem tudi usposabljanje dobra praksa in zato bomo z njo nadaljevali in tako pripravljamo v letu 2023  preverjanje usposobljenosti izvajalcev overitev merilnikov tlaka v pnevmatikah na bencinskih servisih. </a:t>
            </a:r>
          </a:p>
        </p:txBody>
      </p:sp>
      <p:sp>
        <p:nvSpPr>
          <p:cNvPr id="10244" name="Označba mest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9E34A1F-3105-4F7A-8D3F-E3E5538BBA73}" type="slidenum">
              <a:rPr lang="sl-SI" altLang="sl-SI" smtClean="0"/>
              <a:pPr/>
              <a:t>4</a:t>
            </a:fld>
            <a:endParaRPr lang="sl-SI" altLang="sl-SI"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značba mest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Označba mest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l-SI" altLang="sl-SI" smtClean="0"/>
              <a:t>Usposobljenost IO se lahko preverja na več načinov in eden od njih je tudi z organizacijo medlaboratorijskih primerjav. Tudi na tem področju smo bili v zadnjem obdobju precej aktivni, saj smo jih organizirali kar na treh področjih, ampak kaj več o tem boste slišali v nadaljevanju.</a:t>
            </a:r>
          </a:p>
        </p:txBody>
      </p:sp>
      <p:sp>
        <p:nvSpPr>
          <p:cNvPr id="12292" name="Označba mest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103E524-BBFE-42CC-95C2-DB867BC6CB31}" type="slidenum">
              <a:rPr lang="sl-SI" altLang="sl-SI" smtClean="0"/>
              <a:pPr/>
              <a:t>5</a:t>
            </a:fld>
            <a:endParaRPr lang="sl-SI" altLang="sl-SI"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značba mest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Označba mest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l-SI" altLang="sl-SI" smtClean="0"/>
              <a:t>Trenutne aktualne spremembe zakonskih podlag bo v nadaljevanju predstavil mag. Grum</a:t>
            </a:r>
          </a:p>
        </p:txBody>
      </p:sp>
      <p:sp>
        <p:nvSpPr>
          <p:cNvPr id="14340" name="Označba mest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9442643-7017-4774-9FE0-24D7306C7A83}" type="slidenum">
              <a:rPr lang="sl-SI" altLang="sl-SI" smtClean="0"/>
              <a:pPr/>
              <a:t>6</a:t>
            </a:fld>
            <a:endParaRPr lang="sl-SI" altLang="sl-SI"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značba mest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Označba mest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l-SI" altLang="sl-SI" smtClean="0"/>
              <a:t>Časi izrednih razmer so k sreči mimo in tako se overitve nemoteno izvajajo, v času izrednih razmer smo tudi s spremembo normativnih aktov poskrbeli, da je bilo za vsa zakonska merila ustrezno poskrbljeno ter zagotovljeno izvajanje overitev, s tem kje seveda povezan vsakoletni postopek naročanje overitvenih oznak, ki je ravno v fazi zbiranja vaših potreb.</a:t>
            </a:r>
          </a:p>
          <a:p>
            <a:pPr eaLnBrk="1" hangingPunct="1"/>
            <a:endParaRPr lang="sl-SI" altLang="sl-SI" smtClean="0"/>
          </a:p>
        </p:txBody>
      </p:sp>
      <p:sp>
        <p:nvSpPr>
          <p:cNvPr id="16388" name="Označba mest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240F869-EA47-4F78-9AA2-FE13A5FF5053}" type="slidenum">
              <a:rPr lang="sl-SI" altLang="sl-SI" smtClean="0"/>
              <a:pPr/>
              <a:t>7</a:t>
            </a:fld>
            <a:endParaRPr lang="sl-SI" altLang="sl-SI"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značba mest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Označba mest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l-SI" altLang="sl-SI" smtClean="0"/>
          </a:p>
          <a:p>
            <a:pPr eaLnBrk="1" hangingPunct="1"/>
            <a:r>
              <a:rPr lang="sl-SI" altLang="sl-SI" smtClean="0"/>
              <a:t>In kako naprej? Ostajajo osnovne naloge in postopki, ki jih lahko predvidevamo, vedno pa se tekom leta pojavijo novi izzivi, ko skupaj iščemo rešitve in sigurno bo takšno tudi leto 2023.</a:t>
            </a:r>
          </a:p>
        </p:txBody>
      </p:sp>
      <p:sp>
        <p:nvSpPr>
          <p:cNvPr id="18436" name="Označba mest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BBB35FA-95AC-4702-A0D0-42154A37E0E7}" type="slidenum">
              <a:rPr lang="sl-SI" altLang="sl-SI" smtClean="0"/>
              <a:pPr/>
              <a:t>8</a:t>
            </a:fld>
            <a:endParaRPr lang="sl-SI" altLang="sl-SI"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značba mest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Označba mest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l-SI" altLang="sl-SI" smtClean="0"/>
          </a:p>
          <a:p>
            <a:pPr eaLnBrk="1" hangingPunct="1"/>
            <a:r>
              <a:rPr lang="sl-SI" altLang="sl-SI" smtClean="0"/>
              <a:t>Zdaj pa bodo besedo dobili še moji sodelavci in prepričana sem, da boste slišali veliko zanimivega. Hvala!</a:t>
            </a:r>
          </a:p>
        </p:txBody>
      </p:sp>
      <p:sp>
        <p:nvSpPr>
          <p:cNvPr id="20484" name="Označba mest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0867820-B94B-49AE-8216-316C48CB1385}" type="slidenum">
              <a:rPr lang="sl-SI" altLang="sl-SI" smtClean="0"/>
              <a:pPr/>
              <a:t>9</a:t>
            </a:fld>
            <a:endParaRPr lang="sl-SI" altLang="sl-SI"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lvl1pPr>
              <a:defRPr/>
            </a:lvl1pPr>
          </a:lstStyle>
          <a:p>
            <a:pPr>
              <a:defRPr/>
            </a:pPr>
            <a:fld id="{CFF4DB26-BCC4-4FAE-AA29-26470BAFA543}" type="datetimeFigureOut">
              <a:rPr lang="sl-SI"/>
              <a:pPr>
                <a:defRPr/>
              </a:pPr>
              <a:t>23. 11. 2022</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BB206536-5849-4967-B3DD-6A174CC3746F}" type="slidenum">
              <a:rPr lang="sl-SI" altLang="sl-SI"/>
              <a:pPr>
                <a:defRPr/>
              </a:pPr>
              <a:t>‹#›</a:t>
            </a:fld>
            <a:endParaRPr lang="sl-SI" altLang="sl-SI"/>
          </a:p>
        </p:txBody>
      </p:sp>
    </p:spTree>
    <p:extLst>
      <p:ext uri="{BB962C8B-B14F-4D97-AF65-F5344CB8AC3E}">
        <p14:creationId xmlns:p14="http://schemas.microsoft.com/office/powerpoint/2010/main" val="1864833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0BBD3BA7-DFF3-415F-8317-0A754AE9DB46}" type="datetimeFigureOut">
              <a:rPr lang="sl-SI"/>
              <a:pPr>
                <a:defRPr/>
              </a:pPr>
              <a:t>23. 11. 2022</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E114B35B-2DB6-4E2F-A186-0E52ED75D89A}" type="slidenum">
              <a:rPr lang="sl-SI" altLang="sl-SI"/>
              <a:pPr>
                <a:defRPr/>
              </a:pPr>
              <a:t>‹#›</a:t>
            </a:fld>
            <a:endParaRPr lang="sl-SI" altLang="sl-SI"/>
          </a:p>
        </p:txBody>
      </p:sp>
    </p:spTree>
    <p:extLst>
      <p:ext uri="{BB962C8B-B14F-4D97-AF65-F5344CB8AC3E}">
        <p14:creationId xmlns:p14="http://schemas.microsoft.com/office/powerpoint/2010/main" val="556350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718FA0D6-6F10-4818-98E2-0D307F7F690C}" type="datetimeFigureOut">
              <a:rPr lang="sl-SI"/>
              <a:pPr>
                <a:defRPr/>
              </a:pPr>
              <a:t>23. 11. 2022</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59B46B0F-D5D9-4161-83F4-8A381C046951}" type="slidenum">
              <a:rPr lang="sl-SI" altLang="sl-SI"/>
              <a:pPr>
                <a:defRPr/>
              </a:pPr>
              <a:t>‹#›</a:t>
            </a:fld>
            <a:endParaRPr lang="sl-SI" altLang="sl-SI"/>
          </a:p>
        </p:txBody>
      </p:sp>
    </p:spTree>
    <p:extLst>
      <p:ext uri="{BB962C8B-B14F-4D97-AF65-F5344CB8AC3E}">
        <p14:creationId xmlns:p14="http://schemas.microsoft.com/office/powerpoint/2010/main" val="4097472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8430F25E-34D9-423B-AB65-3EC251CB64F1}" type="datetimeFigureOut">
              <a:rPr lang="sl-SI"/>
              <a:pPr>
                <a:defRPr/>
              </a:pPr>
              <a:t>23. 11. 2022</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1970A21C-9D87-42B6-9DA9-9A636E3BE871}" type="slidenum">
              <a:rPr lang="sl-SI" altLang="sl-SI"/>
              <a:pPr>
                <a:defRPr/>
              </a:pPr>
              <a:t>‹#›</a:t>
            </a:fld>
            <a:endParaRPr lang="sl-SI" altLang="sl-SI"/>
          </a:p>
        </p:txBody>
      </p:sp>
    </p:spTree>
    <p:extLst>
      <p:ext uri="{BB962C8B-B14F-4D97-AF65-F5344CB8AC3E}">
        <p14:creationId xmlns:p14="http://schemas.microsoft.com/office/powerpoint/2010/main" val="2627855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lvl1pPr>
              <a:defRPr/>
            </a:lvl1pPr>
          </a:lstStyle>
          <a:p>
            <a:pPr>
              <a:defRPr/>
            </a:pPr>
            <a:fld id="{D201E7FB-61A6-4F6D-AAC3-131029C9B1A7}" type="datetimeFigureOut">
              <a:rPr lang="sl-SI"/>
              <a:pPr>
                <a:defRPr/>
              </a:pPr>
              <a:t>23. 11. 2022</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DDEE52B9-CBFD-4D50-B704-8A15D151A6A1}" type="slidenum">
              <a:rPr lang="sl-SI" altLang="sl-SI"/>
              <a:pPr>
                <a:defRPr/>
              </a:pPr>
              <a:t>‹#›</a:t>
            </a:fld>
            <a:endParaRPr lang="sl-SI" altLang="sl-SI"/>
          </a:p>
        </p:txBody>
      </p:sp>
    </p:spTree>
    <p:extLst>
      <p:ext uri="{BB962C8B-B14F-4D97-AF65-F5344CB8AC3E}">
        <p14:creationId xmlns:p14="http://schemas.microsoft.com/office/powerpoint/2010/main" val="3787979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3"/>
          <p:cNvSpPr>
            <a:spLocks noGrp="1"/>
          </p:cNvSpPr>
          <p:nvPr>
            <p:ph type="dt" sz="half" idx="10"/>
          </p:nvPr>
        </p:nvSpPr>
        <p:spPr/>
        <p:txBody>
          <a:bodyPr/>
          <a:lstStyle>
            <a:lvl1pPr>
              <a:defRPr/>
            </a:lvl1pPr>
          </a:lstStyle>
          <a:p>
            <a:pPr>
              <a:defRPr/>
            </a:pPr>
            <a:fld id="{AF7BEEF3-B78D-4B5F-94A5-FA9A90FFB798}" type="datetimeFigureOut">
              <a:rPr lang="sl-SI"/>
              <a:pPr>
                <a:defRPr/>
              </a:pPr>
              <a:t>23. 11. 2022</a:t>
            </a:fld>
            <a:endParaRPr lang="sl-SI"/>
          </a:p>
        </p:txBody>
      </p:sp>
      <p:sp>
        <p:nvSpPr>
          <p:cNvPr id="6" name="Ograda noge 4"/>
          <p:cNvSpPr>
            <a:spLocks noGrp="1"/>
          </p:cNvSpPr>
          <p:nvPr>
            <p:ph type="ftr" sz="quarter" idx="11"/>
          </p:nvPr>
        </p:nvSpPr>
        <p:spPr/>
        <p:txBody>
          <a:bodyPr/>
          <a:lstStyle>
            <a:lvl1pPr>
              <a:defRPr/>
            </a:lvl1pPr>
          </a:lstStyle>
          <a:p>
            <a:pPr>
              <a:defRPr/>
            </a:pPr>
            <a:endParaRPr lang="sl-SI"/>
          </a:p>
        </p:txBody>
      </p:sp>
      <p:sp>
        <p:nvSpPr>
          <p:cNvPr id="7" name="Ograda številke diapozitiva 5"/>
          <p:cNvSpPr>
            <a:spLocks noGrp="1"/>
          </p:cNvSpPr>
          <p:nvPr>
            <p:ph type="sldNum" sz="quarter" idx="12"/>
          </p:nvPr>
        </p:nvSpPr>
        <p:spPr/>
        <p:txBody>
          <a:bodyPr/>
          <a:lstStyle>
            <a:lvl1pPr>
              <a:defRPr/>
            </a:lvl1pPr>
          </a:lstStyle>
          <a:p>
            <a:pPr>
              <a:defRPr/>
            </a:pPr>
            <a:fld id="{EC631B2B-E930-45C9-A8D1-3429039A9094}" type="slidenum">
              <a:rPr lang="sl-SI" altLang="sl-SI"/>
              <a:pPr>
                <a:defRPr/>
              </a:pPr>
              <a:t>‹#›</a:t>
            </a:fld>
            <a:endParaRPr lang="sl-SI" altLang="sl-SI"/>
          </a:p>
        </p:txBody>
      </p:sp>
    </p:spTree>
    <p:extLst>
      <p:ext uri="{BB962C8B-B14F-4D97-AF65-F5344CB8AC3E}">
        <p14:creationId xmlns:p14="http://schemas.microsoft.com/office/powerpoint/2010/main" val="3965147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3"/>
          <p:cNvSpPr>
            <a:spLocks noGrp="1"/>
          </p:cNvSpPr>
          <p:nvPr>
            <p:ph type="dt" sz="half" idx="10"/>
          </p:nvPr>
        </p:nvSpPr>
        <p:spPr/>
        <p:txBody>
          <a:bodyPr/>
          <a:lstStyle>
            <a:lvl1pPr>
              <a:defRPr/>
            </a:lvl1pPr>
          </a:lstStyle>
          <a:p>
            <a:pPr>
              <a:defRPr/>
            </a:pPr>
            <a:fld id="{392F41A3-FBA4-4779-927F-5B000A6D0A11}" type="datetimeFigureOut">
              <a:rPr lang="sl-SI"/>
              <a:pPr>
                <a:defRPr/>
              </a:pPr>
              <a:t>23. 11. 2022</a:t>
            </a:fld>
            <a:endParaRPr lang="sl-SI"/>
          </a:p>
        </p:txBody>
      </p:sp>
      <p:sp>
        <p:nvSpPr>
          <p:cNvPr id="8" name="Ograda noge 4"/>
          <p:cNvSpPr>
            <a:spLocks noGrp="1"/>
          </p:cNvSpPr>
          <p:nvPr>
            <p:ph type="ftr" sz="quarter" idx="11"/>
          </p:nvPr>
        </p:nvSpPr>
        <p:spPr/>
        <p:txBody>
          <a:bodyPr/>
          <a:lstStyle>
            <a:lvl1pPr>
              <a:defRPr/>
            </a:lvl1pPr>
          </a:lstStyle>
          <a:p>
            <a:pPr>
              <a:defRPr/>
            </a:pPr>
            <a:endParaRPr lang="sl-SI"/>
          </a:p>
        </p:txBody>
      </p:sp>
      <p:sp>
        <p:nvSpPr>
          <p:cNvPr id="9" name="Ograda številke diapozitiva 5"/>
          <p:cNvSpPr>
            <a:spLocks noGrp="1"/>
          </p:cNvSpPr>
          <p:nvPr>
            <p:ph type="sldNum" sz="quarter" idx="12"/>
          </p:nvPr>
        </p:nvSpPr>
        <p:spPr/>
        <p:txBody>
          <a:bodyPr/>
          <a:lstStyle>
            <a:lvl1pPr>
              <a:defRPr/>
            </a:lvl1pPr>
          </a:lstStyle>
          <a:p>
            <a:pPr>
              <a:defRPr/>
            </a:pPr>
            <a:fld id="{1892471E-B4CE-46E2-AB2C-07D2BB79096E}" type="slidenum">
              <a:rPr lang="sl-SI" altLang="sl-SI"/>
              <a:pPr>
                <a:defRPr/>
              </a:pPr>
              <a:t>‹#›</a:t>
            </a:fld>
            <a:endParaRPr lang="sl-SI" altLang="sl-SI"/>
          </a:p>
        </p:txBody>
      </p:sp>
    </p:spTree>
    <p:extLst>
      <p:ext uri="{BB962C8B-B14F-4D97-AF65-F5344CB8AC3E}">
        <p14:creationId xmlns:p14="http://schemas.microsoft.com/office/powerpoint/2010/main" val="60520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3"/>
          <p:cNvSpPr>
            <a:spLocks noGrp="1"/>
          </p:cNvSpPr>
          <p:nvPr>
            <p:ph type="dt" sz="half" idx="10"/>
          </p:nvPr>
        </p:nvSpPr>
        <p:spPr/>
        <p:txBody>
          <a:bodyPr/>
          <a:lstStyle>
            <a:lvl1pPr>
              <a:defRPr/>
            </a:lvl1pPr>
          </a:lstStyle>
          <a:p>
            <a:pPr>
              <a:defRPr/>
            </a:pPr>
            <a:fld id="{D2CF3295-04BF-4D6E-ABEF-27A59411EBA1}" type="datetimeFigureOut">
              <a:rPr lang="sl-SI"/>
              <a:pPr>
                <a:defRPr/>
              </a:pPr>
              <a:t>23. 11. 2022</a:t>
            </a:fld>
            <a:endParaRPr lang="sl-SI"/>
          </a:p>
        </p:txBody>
      </p:sp>
      <p:sp>
        <p:nvSpPr>
          <p:cNvPr id="4" name="Ograda noge 4"/>
          <p:cNvSpPr>
            <a:spLocks noGrp="1"/>
          </p:cNvSpPr>
          <p:nvPr>
            <p:ph type="ftr" sz="quarter" idx="11"/>
          </p:nvPr>
        </p:nvSpPr>
        <p:spPr/>
        <p:txBody>
          <a:bodyPr/>
          <a:lstStyle>
            <a:lvl1pPr>
              <a:defRPr/>
            </a:lvl1pPr>
          </a:lstStyle>
          <a:p>
            <a:pPr>
              <a:defRPr/>
            </a:pPr>
            <a:endParaRPr lang="sl-SI"/>
          </a:p>
        </p:txBody>
      </p:sp>
      <p:sp>
        <p:nvSpPr>
          <p:cNvPr id="5" name="Ograda številke diapozitiva 5"/>
          <p:cNvSpPr>
            <a:spLocks noGrp="1"/>
          </p:cNvSpPr>
          <p:nvPr>
            <p:ph type="sldNum" sz="quarter" idx="12"/>
          </p:nvPr>
        </p:nvSpPr>
        <p:spPr/>
        <p:txBody>
          <a:bodyPr/>
          <a:lstStyle>
            <a:lvl1pPr>
              <a:defRPr/>
            </a:lvl1pPr>
          </a:lstStyle>
          <a:p>
            <a:pPr>
              <a:defRPr/>
            </a:pPr>
            <a:fld id="{585E22B0-F3AD-4FD3-8154-2CAF37526CE0}" type="slidenum">
              <a:rPr lang="sl-SI" altLang="sl-SI"/>
              <a:pPr>
                <a:defRPr/>
              </a:pPr>
              <a:t>‹#›</a:t>
            </a:fld>
            <a:endParaRPr lang="sl-SI" altLang="sl-SI"/>
          </a:p>
        </p:txBody>
      </p:sp>
    </p:spTree>
    <p:extLst>
      <p:ext uri="{BB962C8B-B14F-4D97-AF65-F5344CB8AC3E}">
        <p14:creationId xmlns:p14="http://schemas.microsoft.com/office/powerpoint/2010/main" val="1931165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p:cNvSpPr>
            <a:spLocks noGrp="1"/>
          </p:cNvSpPr>
          <p:nvPr>
            <p:ph type="dt" sz="half" idx="10"/>
          </p:nvPr>
        </p:nvSpPr>
        <p:spPr/>
        <p:txBody>
          <a:bodyPr/>
          <a:lstStyle>
            <a:lvl1pPr>
              <a:defRPr/>
            </a:lvl1pPr>
          </a:lstStyle>
          <a:p>
            <a:pPr>
              <a:defRPr/>
            </a:pPr>
            <a:fld id="{D37861A1-72E2-4F1B-83B8-2B97D81361E3}" type="datetimeFigureOut">
              <a:rPr lang="sl-SI"/>
              <a:pPr>
                <a:defRPr/>
              </a:pPr>
              <a:t>23. 11. 2022</a:t>
            </a:fld>
            <a:endParaRPr lang="sl-SI"/>
          </a:p>
        </p:txBody>
      </p:sp>
      <p:sp>
        <p:nvSpPr>
          <p:cNvPr id="3" name="Ograda noge 4"/>
          <p:cNvSpPr>
            <a:spLocks noGrp="1"/>
          </p:cNvSpPr>
          <p:nvPr>
            <p:ph type="ftr" sz="quarter" idx="11"/>
          </p:nvPr>
        </p:nvSpPr>
        <p:spPr/>
        <p:txBody>
          <a:bodyPr/>
          <a:lstStyle>
            <a:lvl1pPr>
              <a:defRPr/>
            </a:lvl1pPr>
          </a:lstStyle>
          <a:p>
            <a:pPr>
              <a:defRPr/>
            </a:pPr>
            <a:endParaRPr lang="sl-SI"/>
          </a:p>
        </p:txBody>
      </p:sp>
      <p:sp>
        <p:nvSpPr>
          <p:cNvPr id="4" name="Ograda številke diapozitiva 5"/>
          <p:cNvSpPr>
            <a:spLocks noGrp="1"/>
          </p:cNvSpPr>
          <p:nvPr>
            <p:ph type="sldNum" sz="quarter" idx="12"/>
          </p:nvPr>
        </p:nvSpPr>
        <p:spPr/>
        <p:txBody>
          <a:bodyPr/>
          <a:lstStyle>
            <a:lvl1pPr>
              <a:defRPr/>
            </a:lvl1pPr>
          </a:lstStyle>
          <a:p>
            <a:pPr>
              <a:defRPr/>
            </a:pPr>
            <a:fld id="{E2C41929-8572-4DA4-82ED-D2423096E27C}" type="slidenum">
              <a:rPr lang="sl-SI" altLang="sl-SI"/>
              <a:pPr>
                <a:defRPr/>
              </a:pPr>
              <a:t>‹#›</a:t>
            </a:fld>
            <a:endParaRPr lang="sl-SI" altLang="sl-SI"/>
          </a:p>
        </p:txBody>
      </p:sp>
    </p:spTree>
    <p:extLst>
      <p:ext uri="{BB962C8B-B14F-4D97-AF65-F5344CB8AC3E}">
        <p14:creationId xmlns:p14="http://schemas.microsoft.com/office/powerpoint/2010/main" val="2330711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3"/>
          <p:cNvSpPr>
            <a:spLocks noGrp="1"/>
          </p:cNvSpPr>
          <p:nvPr>
            <p:ph type="dt" sz="half" idx="10"/>
          </p:nvPr>
        </p:nvSpPr>
        <p:spPr/>
        <p:txBody>
          <a:bodyPr/>
          <a:lstStyle>
            <a:lvl1pPr>
              <a:defRPr/>
            </a:lvl1pPr>
          </a:lstStyle>
          <a:p>
            <a:pPr>
              <a:defRPr/>
            </a:pPr>
            <a:fld id="{6A062EB0-4398-4026-B916-8DE313AFD1DD}" type="datetimeFigureOut">
              <a:rPr lang="sl-SI"/>
              <a:pPr>
                <a:defRPr/>
              </a:pPr>
              <a:t>23. 11. 2022</a:t>
            </a:fld>
            <a:endParaRPr lang="sl-SI"/>
          </a:p>
        </p:txBody>
      </p:sp>
      <p:sp>
        <p:nvSpPr>
          <p:cNvPr id="6" name="Ograda noge 4"/>
          <p:cNvSpPr>
            <a:spLocks noGrp="1"/>
          </p:cNvSpPr>
          <p:nvPr>
            <p:ph type="ftr" sz="quarter" idx="11"/>
          </p:nvPr>
        </p:nvSpPr>
        <p:spPr/>
        <p:txBody>
          <a:bodyPr/>
          <a:lstStyle>
            <a:lvl1pPr>
              <a:defRPr/>
            </a:lvl1pPr>
          </a:lstStyle>
          <a:p>
            <a:pPr>
              <a:defRPr/>
            </a:pPr>
            <a:endParaRPr lang="sl-SI"/>
          </a:p>
        </p:txBody>
      </p:sp>
      <p:sp>
        <p:nvSpPr>
          <p:cNvPr id="7" name="Ograda številke diapozitiva 5"/>
          <p:cNvSpPr>
            <a:spLocks noGrp="1"/>
          </p:cNvSpPr>
          <p:nvPr>
            <p:ph type="sldNum" sz="quarter" idx="12"/>
          </p:nvPr>
        </p:nvSpPr>
        <p:spPr/>
        <p:txBody>
          <a:bodyPr/>
          <a:lstStyle>
            <a:lvl1pPr>
              <a:defRPr/>
            </a:lvl1pPr>
          </a:lstStyle>
          <a:p>
            <a:pPr>
              <a:defRPr/>
            </a:pPr>
            <a:fld id="{B7A2C8CC-C290-41B9-9030-CB083B9A87C9}" type="slidenum">
              <a:rPr lang="sl-SI" altLang="sl-SI"/>
              <a:pPr>
                <a:defRPr/>
              </a:pPr>
              <a:t>‹#›</a:t>
            </a:fld>
            <a:endParaRPr lang="sl-SI" altLang="sl-SI"/>
          </a:p>
        </p:txBody>
      </p:sp>
    </p:spTree>
    <p:extLst>
      <p:ext uri="{BB962C8B-B14F-4D97-AF65-F5344CB8AC3E}">
        <p14:creationId xmlns:p14="http://schemas.microsoft.com/office/powerpoint/2010/main" val="2449645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3"/>
          <p:cNvSpPr>
            <a:spLocks noGrp="1"/>
          </p:cNvSpPr>
          <p:nvPr>
            <p:ph type="dt" sz="half" idx="10"/>
          </p:nvPr>
        </p:nvSpPr>
        <p:spPr/>
        <p:txBody>
          <a:bodyPr/>
          <a:lstStyle>
            <a:lvl1pPr>
              <a:defRPr/>
            </a:lvl1pPr>
          </a:lstStyle>
          <a:p>
            <a:pPr>
              <a:defRPr/>
            </a:pPr>
            <a:fld id="{E65537A5-4AAF-4C08-A851-41200E9DE852}" type="datetimeFigureOut">
              <a:rPr lang="sl-SI"/>
              <a:pPr>
                <a:defRPr/>
              </a:pPr>
              <a:t>23. 11. 2022</a:t>
            </a:fld>
            <a:endParaRPr lang="sl-SI"/>
          </a:p>
        </p:txBody>
      </p:sp>
      <p:sp>
        <p:nvSpPr>
          <p:cNvPr id="6" name="Ograda noge 4"/>
          <p:cNvSpPr>
            <a:spLocks noGrp="1"/>
          </p:cNvSpPr>
          <p:nvPr>
            <p:ph type="ftr" sz="quarter" idx="11"/>
          </p:nvPr>
        </p:nvSpPr>
        <p:spPr/>
        <p:txBody>
          <a:bodyPr/>
          <a:lstStyle>
            <a:lvl1pPr>
              <a:defRPr/>
            </a:lvl1pPr>
          </a:lstStyle>
          <a:p>
            <a:pPr>
              <a:defRPr/>
            </a:pPr>
            <a:endParaRPr lang="sl-SI"/>
          </a:p>
        </p:txBody>
      </p:sp>
      <p:sp>
        <p:nvSpPr>
          <p:cNvPr id="7" name="Ograda številke diapozitiva 5"/>
          <p:cNvSpPr>
            <a:spLocks noGrp="1"/>
          </p:cNvSpPr>
          <p:nvPr>
            <p:ph type="sldNum" sz="quarter" idx="12"/>
          </p:nvPr>
        </p:nvSpPr>
        <p:spPr/>
        <p:txBody>
          <a:bodyPr/>
          <a:lstStyle>
            <a:lvl1pPr>
              <a:defRPr/>
            </a:lvl1pPr>
          </a:lstStyle>
          <a:p>
            <a:pPr>
              <a:defRPr/>
            </a:pPr>
            <a:fld id="{18696AFE-DB00-4475-B07E-7094C2375AB1}" type="slidenum">
              <a:rPr lang="sl-SI" altLang="sl-SI"/>
              <a:pPr>
                <a:defRPr/>
              </a:pPr>
              <a:t>‹#›</a:t>
            </a:fld>
            <a:endParaRPr lang="sl-SI" altLang="sl-SI"/>
          </a:p>
        </p:txBody>
      </p:sp>
    </p:spTree>
    <p:extLst>
      <p:ext uri="{BB962C8B-B14F-4D97-AF65-F5344CB8AC3E}">
        <p14:creationId xmlns:p14="http://schemas.microsoft.com/office/powerpoint/2010/main" val="4189346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Ograda naslova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smtClean="0"/>
              <a:t>Uredite slog naslova matrice</a:t>
            </a:r>
          </a:p>
        </p:txBody>
      </p:sp>
      <p:sp>
        <p:nvSpPr>
          <p:cNvPr id="1027" name="Ograda besedila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smtClean="0"/>
              <a:t>Uredite sloge besedila matrice</a:t>
            </a:r>
          </a:p>
          <a:p>
            <a:pPr lvl="1"/>
            <a:r>
              <a:rPr lang="sl-SI" altLang="sl-SI" smtClean="0"/>
              <a:t>Druga raven</a:t>
            </a:r>
          </a:p>
          <a:p>
            <a:pPr lvl="2"/>
            <a:r>
              <a:rPr lang="sl-SI" altLang="sl-SI" smtClean="0"/>
              <a:t>Tretja raven</a:t>
            </a:r>
          </a:p>
          <a:p>
            <a:pPr lvl="3"/>
            <a:r>
              <a:rPr lang="sl-SI" altLang="sl-SI" smtClean="0"/>
              <a:t>Četrta raven</a:t>
            </a:r>
          </a:p>
          <a:p>
            <a:pPr lvl="4"/>
            <a:r>
              <a:rPr lang="sl-SI" altLang="sl-SI" smtClean="0"/>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20B82A1-FB71-4212-8944-D057C3FD879A}" type="datetimeFigureOut">
              <a:rPr lang="sl-SI"/>
              <a:pPr>
                <a:defRPr/>
              </a:pPr>
              <a:t>23. 11. 2022</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6465D0C-63EB-43A8-8392-5AA65F9630D2}" type="slidenum">
              <a:rPr lang="sl-SI" altLang="sl-SI"/>
              <a:pPr>
                <a:defRPr/>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Slika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622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Naslov 1"/>
          <p:cNvSpPr>
            <a:spLocks noGrp="1"/>
          </p:cNvSpPr>
          <p:nvPr>
            <p:ph type="ctrTitle"/>
          </p:nvPr>
        </p:nvSpPr>
        <p:spPr>
          <a:xfrm>
            <a:off x="611188" y="1844675"/>
            <a:ext cx="7772400" cy="4176713"/>
          </a:xfrm>
        </p:spPr>
        <p:txBody>
          <a:bodyPr/>
          <a:lstStyle/>
          <a:p>
            <a:pPr eaLnBrk="1" hangingPunct="1"/>
            <a:r>
              <a:rPr lang="sl-SI" altLang="sl-SI" sz="3600" b="1" smtClean="0">
                <a:latin typeface="Arial" panose="020B0604020202020204" pitchFamily="34" charset="0"/>
                <a:cs typeface="Arial" panose="020B0604020202020204" pitchFamily="34" charset="0"/>
              </a:rPr>
              <a:t/>
            </a:r>
            <a:br>
              <a:rPr lang="sl-SI" altLang="sl-SI" sz="3600" b="1" smtClean="0">
                <a:latin typeface="Arial" panose="020B0604020202020204" pitchFamily="34" charset="0"/>
                <a:cs typeface="Arial" panose="020B0604020202020204" pitchFamily="34" charset="0"/>
              </a:rPr>
            </a:br>
            <a:r>
              <a:rPr lang="sl-SI" altLang="sl-SI" b="1" smtClean="0">
                <a:cs typeface="Arial" panose="020B0604020202020204" pitchFamily="34" charset="0"/>
              </a:rPr>
              <a:t>Predstavitev dela v letih 2021 in 2022</a:t>
            </a:r>
            <a:r>
              <a:rPr lang="sl-SI" altLang="sl-SI" sz="2400" b="1" smtClean="0">
                <a:cs typeface="Arial" panose="020B0604020202020204" pitchFamily="34" charset="0"/>
              </a:rPr>
              <a:t/>
            </a:r>
            <a:br>
              <a:rPr lang="sl-SI" altLang="sl-SI" sz="2400" b="1" smtClean="0">
                <a:cs typeface="Arial" panose="020B0604020202020204" pitchFamily="34" charset="0"/>
              </a:rPr>
            </a:br>
            <a:r>
              <a:rPr lang="sl-SI" altLang="sl-SI" sz="2400" smtClean="0">
                <a:cs typeface="Arial" panose="020B0604020202020204" pitchFamily="34" charset="0"/>
              </a:rPr>
              <a:t/>
            </a:r>
            <a:br>
              <a:rPr lang="sl-SI" altLang="sl-SI" sz="2400" smtClean="0">
                <a:cs typeface="Arial" panose="020B0604020202020204" pitchFamily="34" charset="0"/>
              </a:rPr>
            </a:br>
            <a:r>
              <a:rPr lang="sl-SI" altLang="sl-SI" sz="2400" smtClean="0">
                <a:cs typeface="Arial" panose="020B0604020202020204" pitchFamily="34" charset="0"/>
              </a:rPr>
              <a:t/>
            </a:r>
            <a:br>
              <a:rPr lang="sl-SI" altLang="sl-SI" sz="2400" smtClean="0">
                <a:cs typeface="Arial" panose="020B0604020202020204" pitchFamily="34" charset="0"/>
              </a:rPr>
            </a:br>
            <a:r>
              <a:rPr lang="sl-SI" altLang="sl-SI" sz="2400" smtClean="0">
                <a:cs typeface="Arial" panose="020B0604020202020204" pitchFamily="34" charset="0"/>
              </a:rPr>
              <a:t>Strokovno srečanje imenovanih oseb</a:t>
            </a:r>
            <a:br>
              <a:rPr lang="sl-SI" altLang="sl-SI" sz="2400" smtClean="0">
                <a:cs typeface="Arial" panose="020B0604020202020204" pitchFamily="34" charset="0"/>
              </a:rPr>
            </a:br>
            <a:r>
              <a:rPr lang="sl-SI" altLang="sl-SI" sz="2400" smtClean="0">
                <a:cs typeface="Arial" panose="020B0604020202020204" pitchFamily="34" charset="0"/>
              </a:rPr>
              <a:t>24. november 2022</a:t>
            </a:r>
            <a:br>
              <a:rPr lang="sl-SI" altLang="sl-SI" sz="2400" smtClean="0">
                <a:cs typeface="Arial" panose="020B0604020202020204" pitchFamily="34" charset="0"/>
              </a:rPr>
            </a:br>
            <a:r>
              <a:rPr lang="sl-SI" altLang="sl-SI" sz="2400" smtClean="0">
                <a:cs typeface="Arial" panose="020B0604020202020204" pitchFamily="34" charset="0"/>
              </a:rPr>
              <a:t/>
            </a:r>
            <a:br>
              <a:rPr lang="sl-SI" altLang="sl-SI" sz="2400" smtClean="0">
                <a:cs typeface="Arial" panose="020B0604020202020204" pitchFamily="34" charset="0"/>
              </a:rPr>
            </a:br>
            <a:r>
              <a:rPr lang="sl-SI" altLang="sl-SI" sz="2400" smtClean="0">
                <a:cs typeface="Arial" panose="020B0604020202020204" pitchFamily="34" charset="0"/>
              </a:rPr>
              <a:t>Simona Selič</a:t>
            </a:r>
            <a:r>
              <a:rPr lang="sl-SI" altLang="sl-SI" sz="2800" smtClean="0">
                <a:cs typeface="Arial" panose="020B0604020202020204" pitchFamily="34" charset="0"/>
              </a:rPr>
              <a:t/>
            </a:r>
            <a:br>
              <a:rPr lang="sl-SI" altLang="sl-SI" sz="2800" smtClean="0">
                <a:cs typeface="Arial" panose="020B0604020202020204" pitchFamily="34" charset="0"/>
              </a:rPr>
            </a:br>
            <a:endParaRPr lang="sl-SI" altLang="sl-SI" sz="2000" smtClean="0">
              <a:cs typeface="Arial" panose="020B0604020202020204" pitchFamily="34" charset="0"/>
            </a:endParaRPr>
          </a:p>
        </p:txBody>
      </p:sp>
      <p:sp>
        <p:nvSpPr>
          <p:cNvPr id="3076" name="PoljeZBesedilom 3"/>
          <p:cNvSpPr txBox="1">
            <a:spLocks noChangeArrowheads="1"/>
          </p:cNvSpPr>
          <p:nvPr/>
        </p:nvSpPr>
        <p:spPr bwMode="auto">
          <a:xfrm>
            <a:off x="0" y="6350"/>
            <a:ext cx="9144000" cy="1119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l-SI" altLang="sl-SI" sz="1800"/>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38" y="311150"/>
            <a:ext cx="37052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Slika 7" descr="G:\SKUPNO\Redefinicija SI enot\Celostna podoba\E_mail podpis\E_mail podpis 2019 SL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212725"/>
            <a:ext cx="19526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slov 1"/>
          <p:cNvSpPr>
            <a:spLocks noGrp="1"/>
          </p:cNvSpPr>
          <p:nvPr>
            <p:ph type="title"/>
          </p:nvPr>
        </p:nvSpPr>
        <p:spPr>
          <a:xfrm>
            <a:off x="438150" y="557213"/>
            <a:ext cx="8229600" cy="1143000"/>
          </a:xfrm>
        </p:spPr>
        <p:txBody>
          <a:bodyPr/>
          <a:lstStyle/>
          <a:p>
            <a:r>
              <a:rPr lang="sl-SI" altLang="sl-SI" b="1" smtClean="0">
                <a:cs typeface="Arial" panose="020B0604020202020204" pitchFamily="34" charset="0"/>
              </a:rPr>
              <a:t>Imenovanja v letu 2022</a:t>
            </a:r>
          </a:p>
        </p:txBody>
      </p:sp>
      <p:sp>
        <p:nvSpPr>
          <p:cNvPr id="5123" name="Označba mesta vsebine 2"/>
          <p:cNvSpPr>
            <a:spLocks noGrp="1"/>
          </p:cNvSpPr>
          <p:nvPr>
            <p:ph idx="1"/>
          </p:nvPr>
        </p:nvSpPr>
        <p:spPr>
          <a:xfrm>
            <a:off x="417513" y="2063750"/>
            <a:ext cx="8229600" cy="4065588"/>
          </a:xfrm>
        </p:spPr>
        <p:txBody>
          <a:bodyPr/>
          <a:lstStyle/>
          <a:p>
            <a:r>
              <a:rPr lang="sl-SI" altLang="sl-SI" sz="2400" smtClean="0">
                <a:cs typeface="Arial" panose="020B0604020202020204" pitchFamily="34" charset="0"/>
              </a:rPr>
              <a:t>Trenutno 34 imenovanih oseb,</a:t>
            </a:r>
          </a:p>
          <a:p>
            <a:r>
              <a:rPr lang="sl-SI" altLang="sl-SI" sz="2400" smtClean="0">
                <a:cs typeface="Arial" panose="020B0604020202020204" pitchFamily="34" charset="0"/>
              </a:rPr>
              <a:t>1 prekinitev imenovanja,</a:t>
            </a:r>
          </a:p>
          <a:p>
            <a:r>
              <a:rPr lang="sl-SI" altLang="sl-SI" sz="2400" smtClean="0">
                <a:cs typeface="Arial" panose="020B0604020202020204" pitchFamily="34" charset="0"/>
              </a:rPr>
              <a:t>11 zahtev za posodobitev odločb o imenovanju.</a:t>
            </a:r>
          </a:p>
        </p:txBody>
      </p:sp>
      <p:pic>
        <p:nvPicPr>
          <p:cNvPr id="5124" name="Slika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3925888"/>
            <a:ext cx="2808288"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slov 1"/>
          <p:cNvSpPr>
            <a:spLocks noGrp="1"/>
          </p:cNvSpPr>
          <p:nvPr>
            <p:ph type="title"/>
          </p:nvPr>
        </p:nvSpPr>
        <p:spPr>
          <a:xfrm>
            <a:off x="457200" y="274638"/>
            <a:ext cx="8229600" cy="850900"/>
          </a:xfrm>
        </p:spPr>
        <p:txBody>
          <a:bodyPr/>
          <a:lstStyle/>
          <a:p>
            <a:r>
              <a:rPr lang="sl-SI" altLang="sl-SI" b="1" smtClean="0"/>
              <a:t>Nadzori</a:t>
            </a:r>
          </a:p>
        </p:txBody>
      </p:sp>
      <p:sp>
        <p:nvSpPr>
          <p:cNvPr id="7171" name="Označba mesta vsebine 2"/>
          <p:cNvSpPr>
            <a:spLocks noGrp="1"/>
          </p:cNvSpPr>
          <p:nvPr>
            <p:ph idx="1"/>
          </p:nvPr>
        </p:nvSpPr>
        <p:spPr>
          <a:xfrm>
            <a:off x="457200" y="1341438"/>
            <a:ext cx="8229600" cy="5183187"/>
          </a:xfrm>
        </p:spPr>
        <p:txBody>
          <a:bodyPr/>
          <a:lstStyle/>
          <a:p>
            <a:r>
              <a:rPr lang="sl-SI" altLang="sl-SI" sz="2800" b="1" i="1" u="sng" smtClean="0">
                <a:solidFill>
                  <a:schemeClr val="tx2"/>
                </a:solidFill>
              </a:rPr>
              <a:t>V letih 2020 in 2021: </a:t>
            </a:r>
          </a:p>
          <a:p>
            <a:pPr>
              <a:buFontTx/>
              <a:buChar char="-"/>
            </a:pPr>
            <a:r>
              <a:rPr lang="sl-SI" altLang="sl-SI" sz="2400" smtClean="0"/>
              <a:t>izvedli vse AN,  </a:t>
            </a:r>
          </a:p>
          <a:p>
            <a:pPr>
              <a:buFontTx/>
              <a:buChar char="-"/>
            </a:pPr>
            <a:r>
              <a:rPr lang="sl-SI" altLang="sl-SI" sz="2400" smtClean="0"/>
              <a:t>izvedli vse SN (del na daljavo),</a:t>
            </a:r>
          </a:p>
          <a:p>
            <a:pPr>
              <a:buFontTx/>
              <a:buChar char="-"/>
            </a:pPr>
            <a:r>
              <a:rPr lang="sl-SI" altLang="sl-SI" sz="2400" smtClean="0"/>
              <a:t>ON izvedenih manj zaradi epidemije. </a:t>
            </a:r>
          </a:p>
          <a:p>
            <a:r>
              <a:rPr lang="sl-SI" altLang="sl-SI" sz="2800" b="1" i="1" u="sng" smtClean="0">
                <a:solidFill>
                  <a:schemeClr val="tx2"/>
                </a:solidFill>
              </a:rPr>
              <a:t>V letu 2022:</a:t>
            </a:r>
          </a:p>
          <a:p>
            <a:pPr>
              <a:buFontTx/>
              <a:buChar char="-"/>
            </a:pPr>
            <a:r>
              <a:rPr lang="sl-SI" altLang="sl-SI" sz="2400" smtClean="0"/>
              <a:t>izvedeni bodo vsi AN,</a:t>
            </a:r>
          </a:p>
          <a:p>
            <a:pPr>
              <a:buFontTx/>
              <a:buChar char="-"/>
            </a:pPr>
            <a:r>
              <a:rPr lang="sl-SI" altLang="sl-SI" sz="2400" smtClean="0"/>
              <a:t>izvedeni bodo vsi SN (poudarek na uporabi ustrezne merilne opreme in kalibracijskih certifikatih),</a:t>
            </a:r>
          </a:p>
          <a:p>
            <a:pPr>
              <a:buFontTx/>
              <a:buChar char="-"/>
            </a:pPr>
            <a:r>
              <a:rPr lang="sl-SI" altLang="sl-SI" sz="2400" smtClean="0"/>
              <a:t>ON še v izvajanju.</a:t>
            </a:r>
          </a:p>
          <a:p>
            <a:endParaRPr lang="sl-SI" altLang="sl-SI" b="1" i="1" u="sng" smtClean="0">
              <a:solidFill>
                <a:schemeClr val="tx2"/>
              </a:solidFill>
            </a:endParaRPr>
          </a:p>
          <a:p>
            <a:pPr>
              <a:buFontTx/>
              <a:buChar char="-"/>
            </a:pPr>
            <a:endParaRPr lang="sl-SI" altLang="sl-SI"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
          <p:cNvSpPr>
            <a:spLocks noGrp="1"/>
          </p:cNvSpPr>
          <p:nvPr>
            <p:ph type="title"/>
          </p:nvPr>
        </p:nvSpPr>
        <p:spPr/>
        <p:txBody>
          <a:bodyPr/>
          <a:lstStyle/>
          <a:p>
            <a:r>
              <a:rPr lang="sl-SI" altLang="sl-SI" b="1" smtClean="0"/>
              <a:t>Preverjanje usposobljenosti</a:t>
            </a:r>
          </a:p>
        </p:txBody>
      </p:sp>
      <p:sp>
        <p:nvSpPr>
          <p:cNvPr id="9219" name="Označba mesta vsebine 2"/>
          <p:cNvSpPr>
            <a:spLocks noGrp="1"/>
          </p:cNvSpPr>
          <p:nvPr>
            <p:ph idx="1"/>
          </p:nvPr>
        </p:nvSpPr>
        <p:spPr>
          <a:xfrm>
            <a:off x="279400" y="1417638"/>
            <a:ext cx="8685213" cy="5440362"/>
          </a:xfrm>
        </p:spPr>
        <p:txBody>
          <a:bodyPr/>
          <a:lstStyle/>
          <a:p>
            <a:pPr>
              <a:defRPr/>
            </a:pPr>
            <a:r>
              <a:rPr lang="sl-SI" altLang="sl-SI" sz="2800" b="1" i="1" u="sng" dirty="0" smtClean="0">
                <a:solidFill>
                  <a:schemeClr val="accent1"/>
                </a:solidFill>
              </a:rPr>
              <a:t>Plan in realizacija 2021</a:t>
            </a:r>
            <a:r>
              <a:rPr lang="sl-SI" altLang="sl-SI" sz="2400" dirty="0" smtClean="0"/>
              <a:t>:</a:t>
            </a:r>
          </a:p>
          <a:p>
            <a:pPr marL="0" indent="0">
              <a:buFont typeface="Arial" panose="020B0604020202020204" pitchFamily="34" charset="0"/>
              <a:buNone/>
              <a:defRPr/>
            </a:pPr>
            <a:r>
              <a:rPr lang="sl-SI" altLang="sl-SI" sz="2200" dirty="0" smtClean="0">
                <a:latin typeface="Arial" panose="020B0604020202020204" pitchFamily="34" charset="0"/>
                <a:cs typeface="Arial" panose="020B0604020202020204" pitchFamily="34" charset="0"/>
              </a:rPr>
              <a:t>- preverjanje usposobljenosti Modul 1, 2, 3 	</a:t>
            </a:r>
            <a:br>
              <a:rPr lang="sl-SI" altLang="sl-SI" sz="2200" dirty="0" smtClean="0">
                <a:latin typeface="Arial" panose="020B0604020202020204" pitchFamily="34" charset="0"/>
                <a:cs typeface="Arial" panose="020B0604020202020204" pitchFamily="34" charset="0"/>
              </a:rPr>
            </a:br>
            <a:r>
              <a:rPr lang="sl-SI" altLang="sl-SI" sz="2200" dirty="0" smtClean="0">
                <a:latin typeface="Arial" panose="020B0604020202020204" pitchFamily="34" charset="0"/>
                <a:cs typeface="Arial" panose="020B0604020202020204" pitchFamily="34" charset="0"/>
              </a:rPr>
              <a:t>- preverjanje usposobljenosti Modul 4 - masa 	</a:t>
            </a:r>
            <a:br>
              <a:rPr lang="sl-SI" altLang="sl-SI" sz="2200" dirty="0" smtClean="0">
                <a:latin typeface="Arial" panose="020B0604020202020204" pitchFamily="34" charset="0"/>
                <a:cs typeface="Arial" panose="020B0604020202020204" pitchFamily="34" charset="0"/>
              </a:rPr>
            </a:br>
            <a:r>
              <a:rPr lang="sl-SI" altLang="sl-SI" sz="2200" dirty="0" smtClean="0">
                <a:latin typeface="Arial" panose="020B0604020202020204" pitchFamily="34" charset="0"/>
                <a:cs typeface="Arial" panose="020B0604020202020204" pitchFamily="34" charset="0"/>
              </a:rPr>
              <a:t>- preverjanje usposobljenosti Modul 5 - MKT	</a:t>
            </a:r>
            <a:br>
              <a:rPr lang="sl-SI" altLang="sl-SI" sz="2200" dirty="0" smtClean="0">
                <a:latin typeface="Arial" panose="020B0604020202020204" pitchFamily="34" charset="0"/>
                <a:cs typeface="Arial" panose="020B0604020202020204" pitchFamily="34" charset="0"/>
              </a:rPr>
            </a:br>
            <a:r>
              <a:rPr lang="sl-SI" altLang="sl-SI" sz="2200" dirty="0" smtClean="0">
                <a:latin typeface="Arial" panose="020B0604020202020204" pitchFamily="34" charset="0"/>
                <a:cs typeface="Arial" panose="020B0604020202020204" pitchFamily="34" charset="0"/>
              </a:rPr>
              <a:t>- preverjanje usposobljenosti Modul 7 - merilniki tlaka v pnevmatikah (ročni)</a:t>
            </a:r>
          </a:p>
          <a:p>
            <a:pPr>
              <a:defRPr/>
            </a:pPr>
            <a:r>
              <a:rPr lang="sl-SI" altLang="sl-SI" sz="2800" b="1" i="1" u="sng" dirty="0" smtClean="0">
                <a:solidFill>
                  <a:schemeClr val="accent1"/>
                </a:solidFill>
              </a:rPr>
              <a:t>Plan in realizacija 2022</a:t>
            </a:r>
            <a:r>
              <a:rPr lang="sl-SI" altLang="sl-SI" sz="2400" dirty="0" smtClean="0"/>
              <a:t>:</a:t>
            </a:r>
          </a:p>
          <a:p>
            <a:pPr marL="0" indent="0">
              <a:spcBef>
                <a:spcPts val="0"/>
              </a:spcBef>
              <a:buFont typeface="Arial" panose="020B0604020202020204" pitchFamily="34" charset="0"/>
              <a:buNone/>
              <a:defRPr/>
            </a:pPr>
            <a:r>
              <a:rPr lang="sl-SI" altLang="sl-SI" sz="2400" dirty="0" smtClean="0"/>
              <a:t>- </a:t>
            </a:r>
            <a:r>
              <a:rPr lang="sl-SI" altLang="sl-SI" sz="2200" dirty="0" smtClean="0">
                <a:latin typeface="Arial" panose="020B0604020202020204" pitchFamily="34" charset="0"/>
                <a:cs typeface="Arial" panose="020B0604020202020204" pitchFamily="34" charset="0"/>
              </a:rPr>
              <a:t>preverjanje usposobljenosti Modul 1, 2 </a:t>
            </a:r>
            <a:r>
              <a:rPr lang="sl-SI" altLang="sl-SI" sz="2200" dirty="0" smtClean="0">
                <a:solidFill>
                  <a:srgbClr val="FF0000"/>
                </a:solidFill>
                <a:latin typeface="Arial" panose="020B0604020202020204" pitchFamily="34" charset="0"/>
                <a:cs typeface="Arial" panose="020B0604020202020204" pitchFamily="34" charset="0"/>
              </a:rPr>
              <a:t>- ni bilo izvedeno</a:t>
            </a:r>
          </a:p>
          <a:p>
            <a:pPr marL="0" indent="0">
              <a:spcBef>
                <a:spcPts val="0"/>
              </a:spcBef>
              <a:buFont typeface="Arial" panose="020B0604020202020204" pitchFamily="34" charset="0"/>
              <a:buNone/>
              <a:defRPr/>
            </a:pPr>
            <a:r>
              <a:rPr lang="sl-SI" altLang="sl-SI" sz="2200" dirty="0" smtClean="0">
                <a:latin typeface="Arial" panose="020B0604020202020204" pitchFamily="34" charset="0"/>
                <a:cs typeface="Arial" panose="020B0604020202020204" pitchFamily="34" charset="0"/>
              </a:rPr>
              <a:t>- preverjanje usposobljenosti Modul 3 - baza </a:t>
            </a:r>
            <a:r>
              <a:rPr lang="sl-SI" altLang="sl-SI" sz="2200" dirty="0" err="1" smtClean="0">
                <a:latin typeface="Arial" panose="020B0604020202020204" pitchFamily="34" charset="0"/>
                <a:cs typeface="Arial" panose="020B0604020202020204" pitchFamily="34" charset="0"/>
              </a:rPr>
              <a:t>mirs</a:t>
            </a:r>
            <a:r>
              <a:rPr lang="sl-SI" altLang="sl-SI" sz="2200" dirty="0" smtClean="0">
                <a:latin typeface="Arial" panose="020B0604020202020204" pitchFamily="34" charset="0"/>
                <a:cs typeface="Arial" panose="020B0604020202020204" pitchFamily="34" charset="0"/>
              </a:rPr>
              <a:t> </a:t>
            </a:r>
            <a:r>
              <a:rPr lang="sl-SI" altLang="sl-SI" sz="2200" dirty="0" err="1" smtClean="0">
                <a:latin typeface="Arial" panose="020B0604020202020204" pitchFamily="34" charset="0"/>
                <a:cs typeface="Arial" panose="020B0604020202020204" pitchFamily="34" charset="0"/>
              </a:rPr>
              <a:t>info</a:t>
            </a:r>
            <a:r>
              <a:rPr lang="sl-SI" altLang="sl-SI" sz="2200" dirty="0" smtClean="0">
                <a:latin typeface="Arial" panose="020B0604020202020204" pitchFamily="34" charset="0"/>
                <a:cs typeface="Arial" panose="020B0604020202020204" pitchFamily="34" charset="0"/>
              </a:rPr>
              <a:t>	</a:t>
            </a:r>
          </a:p>
          <a:p>
            <a:pPr marL="0" indent="0">
              <a:spcBef>
                <a:spcPts val="0"/>
              </a:spcBef>
              <a:buFont typeface="Arial" panose="020B0604020202020204" pitchFamily="34" charset="0"/>
              <a:buNone/>
              <a:defRPr/>
            </a:pPr>
            <a:r>
              <a:rPr lang="sl-SI" altLang="sl-SI" sz="2200" dirty="0" smtClean="0">
                <a:latin typeface="Arial" panose="020B0604020202020204" pitchFamily="34" charset="0"/>
                <a:cs typeface="Arial" panose="020B0604020202020204" pitchFamily="34" charset="0"/>
              </a:rPr>
              <a:t>- preverjanje usposobljenosti Modul 4 - masa 	</a:t>
            </a:r>
            <a:br>
              <a:rPr lang="sl-SI" altLang="sl-SI" sz="2200" dirty="0" smtClean="0">
                <a:latin typeface="Arial" panose="020B0604020202020204" pitchFamily="34" charset="0"/>
                <a:cs typeface="Arial" panose="020B0604020202020204" pitchFamily="34" charset="0"/>
              </a:rPr>
            </a:br>
            <a:r>
              <a:rPr lang="sl-SI" altLang="sl-SI" sz="2200" dirty="0" smtClean="0">
                <a:latin typeface="Arial" panose="020B0604020202020204" pitchFamily="34" charset="0"/>
                <a:cs typeface="Arial" panose="020B0604020202020204" pitchFamily="34" charset="0"/>
              </a:rPr>
              <a:t>- preverjanje usposobljenosti Modul 5 - MKT	</a:t>
            </a:r>
            <a:br>
              <a:rPr lang="sl-SI" altLang="sl-SI" sz="2200" dirty="0" smtClean="0">
                <a:latin typeface="Arial" panose="020B0604020202020204" pitchFamily="34" charset="0"/>
                <a:cs typeface="Arial" panose="020B0604020202020204" pitchFamily="34" charset="0"/>
              </a:rPr>
            </a:br>
            <a:r>
              <a:rPr lang="sl-SI" altLang="sl-SI" sz="2200" dirty="0" smtClean="0">
                <a:latin typeface="Arial" panose="020B0604020202020204" pitchFamily="34" charset="0"/>
                <a:cs typeface="Arial" panose="020B0604020202020204" pitchFamily="34" charset="0"/>
              </a:rPr>
              <a:t>- preverjanje usposobljenosti Modul 7 - merilniki tlaka v pnevmatikah (ročni)</a:t>
            </a:r>
          </a:p>
          <a:p>
            <a:pPr>
              <a:defRPr/>
            </a:pPr>
            <a:endParaRPr lang="sl-SI" altLang="sl-SI" sz="2400" dirty="0" smtClean="0"/>
          </a:p>
          <a:p>
            <a:pPr>
              <a:defRPr/>
            </a:pPr>
            <a:endParaRPr lang="sl-SI" altLang="sl-SI" sz="2400" dirty="0"/>
          </a:p>
          <a:p>
            <a:pPr>
              <a:defRPr/>
            </a:pPr>
            <a:endParaRPr lang="sl-SI" altLang="sl-SI" sz="2400" dirty="0" smtClean="0"/>
          </a:p>
        </p:txBody>
      </p:sp>
      <p:pic>
        <p:nvPicPr>
          <p:cNvPr id="9220" name="Slika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025" y="1162050"/>
            <a:ext cx="1804988"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slov 1"/>
          <p:cNvSpPr>
            <a:spLocks noGrp="1"/>
          </p:cNvSpPr>
          <p:nvPr>
            <p:ph type="title"/>
          </p:nvPr>
        </p:nvSpPr>
        <p:spPr/>
        <p:txBody>
          <a:bodyPr/>
          <a:lstStyle/>
          <a:p>
            <a:r>
              <a:rPr lang="sl-SI" altLang="sl-SI" b="1" smtClean="0"/>
              <a:t>Medlaboratorijske primerjave</a:t>
            </a:r>
          </a:p>
        </p:txBody>
      </p:sp>
      <p:sp>
        <p:nvSpPr>
          <p:cNvPr id="10243" name="Označba mesta vsebine 2"/>
          <p:cNvSpPr>
            <a:spLocks noGrp="1"/>
          </p:cNvSpPr>
          <p:nvPr>
            <p:ph idx="1"/>
          </p:nvPr>
        </p:nvSpPr>
        <p:spPr>
          <a:xfrm>
            <a:off x="457200" y="1417638"/>
            <a:ext cx="8362950" cy="5106987"/>
          </a:xfrm>
        </p:spPr>
        <p:txBody>
          <a:bodyPr/>
          <a:lstStyle/>
          <a:p>
            <a:pPr>
              <a:lnSpc>
                <a:spcPts val="3840"/>
              </a:lnSpc>
              <a:spcBef>
                <a:spcPts val="0"/>
              </a:spcBef>
              <a:defRPr/>
            </a:pPr>
            <a:r>
              <a:rPr lang="sl-SI" altLang="sl-SI" sz="2800" b="1" i="1" u="sng" dirty="0" smtClean="0">
                <a:solidFill>
                  <a:schemeClr val="tx2"/>
                </a:solidFill>
              </a:rPr>
              <a:t>Plan in realizacija 2021 :</a:t>
            </a:r>
          </a:p>
          <a:p>
            <a:pPr marL="0" indent="0">
              <a:spcBef>
                <a:spcPts val="0"/>
              </a:spcBef>
              <a:buFont typeface="Arial" panose="020B0604020202020204" pitchFamily="34" charset="0"/>
              <a:buNone/>
              <a:defRPr/>
            </a:pPr>
            <a:r>
              <a:rPr lang="sl-SI" altLang="sl-SI" sz="2400" dirty="0" smtClean="0"/>
              <a:t>- vodomeri </a:t>
            </a:r>
            <a:r>
              <a:rPr lang="sl-SI" altLang="sl-SI" sz="2400" dirty="0"/>
              <a:t>(zaključek dejavnosti iz 2020)</a:t>
            </a:r>
          </a:p>
          <a:p>
            <a:pPr marL="0" indent="0">
              <a:spcBef>
                <a:spcPts val="0"/>
              </a:spcBef>
              <a:buFont typeface="Arial" panose="020B0604020202020204" pitchFamily="34" charset="0"/>
              <a:buNone/>
              <a:defRPr/>
            </a:pPr>
            <a:r>
              <a:rPr lang="sl-SI" altLang="sl-SI" sz="2400" dirty="0" smtClean="0"/>
              <a:t>- električni števci </a:t>
            </a:r>
            <a:r>
              <a:rPr lang="sl-SI" altLang="sl-SI" sz="2400" dirty="0"/>
              <a:t>(zaključek dejavnosti iz 2020</a:t>
            </a:r>
            <a:r>
              <a:rPr lang="sl-SI" altLang="sl-SI" sz="2400" dirty="0" smtClean="0"/>
              <a:t>)</a:t>
            </a:r>
          </a:p>
          <a:p>
            <a:pPr marL="0" indent="0">
              <a:lnSpc>
                <a:spcPts val="2160"/>
              </a:lnSpc>
              <a:spcBef>
                <a:spcPts val="0"/>
              </a:spcBef>
              <a:buFont typeface="Arial" panose="020B0604020202020204" pitchFamily="34" charset="0"/>
              <a:buNone/>
              <a:defRPr/>
            </a:pPr>
            <a:endParaRPr lang="sl-SI" altLang="sl-SI" sz="2800" dirty="0" smtClean="0">
              <a:solidFill>
                <a:schemeClr val="accent1"/>
              </a:solidFill>
            </a:endParaRPr>
          </a:p>
          <a:p>
            <a:pPr marL="0" indent="0">
              <a:lnSpc>
                <a:spcPts val="2160"/>
              </a:lnSpc>
              <a:spcBef>
                <a:spcPts val="0"/>
              </a:spcBef>
              <a:buFont typeface="Arial" panose="020B0604020202020204" pitchFamily="34" charset="0"/>
              <a:buNone/>
              <a:defRPr/>
            </a:pPr>
            <a:endParaRPr lang="sl-SI" altLang="sl-SI" sz="2800" dirty="0">
              <a:solidFill>
                <a:schemeClr val="accent1"/>
              </a:solidFill>
            </a:endParaRPr>
          </a:p>
          <a:p>
            <a:pPr>
              <a:lnSpc>
                <a:spcPts val="3840"/>
              </a:lnSpc>
              <a:spcBef>
                <a:spcPts val="0"/>
              </a:spcBef>
              <a:defRPr/>
            </a:pPr>
            <a:r>
              <a:rPr lang="sl-SI" altLang="sl-SI" sz="2800" b="1" i="1" u="sng" dirty="0" smtClean="0">
                <a:solidFill>
                  <a:schemeClr val="tx2"/>
                </a:solidFill>
              </a:rPr>
              <a:t>Plan in realizacija 2022 </a:t>
            </a:r>
            <a:r>
              <a:rPr lang="sl-SI" altLang="sl-SI" sz="2800" b="1" i="1" u="sng" dirty="0">
                <a:solidFill>
                  <a:schemeClr val="tx2"/>
                </a:solidFill>
              </a:rPr>
              <a:t>:</a:t>
            </a:r>
          </a:p>
          <a:p>
            <a:pPr marL="0" indent="0">
              <a:spcBef>
                <a:spcPts val="0"/>
              </a:spcBef>
              <a:buFont typeface="Arial" panose="020B0604020202020204" pitchFamily="34" charset="0"/>
              <a:buNone/>
              <a:defRPr/>
            </a:pPr>
            <a:r>
              <a:rPr lang="sl-SI" sz="2400" dirty="0" smtClean="0">
                <a:cs typeface="Arial" panose="020B0604020202020204" pitchFamily="34" charset="0"/>
              </a:rPr>
              <a:t>- </a:t>
            </a:r>
            <a:r>
              <a:rPr lang="sl-SI" sz="2400" dirty="0">
                <a:cs typeface="Arial" panose="020B0604020202020204" pitchFamily="34" charset="0"/>
              </a:rPr>
              <a:t>merilni sistemi za tekočine razen vode – priprave za točenje goriv na BS </a:t>
            </a:r>
            <a:endParaRPr lang="sl-SI" sz="2400" dirty="0"/>
          </a:p>
          <a:p>
            <a:pPr marL="0" indent="0">
              <a:spcBef>
                <a:spcPts val="0"/>
              </a:spcBef>
              <a:buFont typeface="Arial" panose="020B0604020202020204" pitchFamily="34" charset="0"/>
              <a:buNone/>
              <a:defRPr/>
            </a:pPr>
            <a:r>
              <a:rPr lang="sl-SI" sz="2400" dirty="0" smtClean="0">
                <a:cs typeface="Arial" panose="020B0604020202020204" pitchFamily="34" charset="0"/>
              </a:rPr>
              <a:t>- dolžinska </a:t>
            </a:r>
            <a:r>
              <a:rPr lang="sl-SI" sz="2400" dirty="0">
                <a:cs typeface="Arial" panose="020B0604020202020204" pitchFamily="34" charset="0"/>
              </a:rPr>
              <a:t>merila/stroji za dolžino žic in kabla (konec 2022 ali 2023</a:t>
            </a:r>
            <a:r>
              <a:rPr lang="sl-SI" sz="2400" dirty="0"/>
              <a:t>)</a:t>
            </a:r>
            <a:r>
              <a:rPr lang="sl-SI" sz="2200" dirty="0"/>
              <a:t>	</a:t>
            </a:r>
          </a:p>
          <a:p>
            <a:pPr marL="0" indent="0">
              <a:lnSpc>
                <a:spcPts val="1920"/>
              </a:lnSpc>
              <a:buFont typeface="Arial" panose="020B0604020202020204" pitchFamily="34" charset="0"/>
              <a:buNone/>
              <a:defRPr/>
            </a:pPr>
            <a:endParaRPr lang="sl-SI" dirty="0">
              <a:solidFill>
                <a:schemeClr val="tx2"/>
              </a:solidFill>
              <a:latin typeface="Arial" panose="020B0604020202020204" pitchFamily="34" charset="0"/>
              <a:cs typeface="Arial" panose="020B0604020202020204" pitchFamily="34" charset="0"/>
            </a:endParaRPr>
          </a:p>
          <a:p>
            <a:pPr>
              <a:lnSpc>
                <a:spcPts val="3840"/>
              </a:lnSpc>
              <a:spcBef>
                <a:spcPts val="0"/>
              </a:spcBef>
              <a:buFontTx/>
              <a:buChar char="-"/>
              <a:defRPr/>
            </a:pPr>
            <a:endParaRPr lang="sl-SI" altLang="sl-SI" sz="2400" dirty="0">
              <a:solidFill>
                <a:schemeClr val="accent1"/>
              </a:solidFill>
            </a:endParaRPr>
          </a:p>
        </p:txBody>
      </p:sp>
      <p:pic>
        <p:nvPicPr>
          <p:cNvPr id="11268" name="Slika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13600" y="1400175"/>
            <a:ext cx="1028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Slika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22975" y="1268413"/>
            <a:ext cx="1023938"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Slika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6413" y="4862513"/>
            <a:ext cx="28987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slov 1"/>
          <p:cNvSpPr>
            <a:spLocks noGrp="1"/>
          </p:cNvSpPr>
          <p:nvPr>
            <p:ph type="title"/>
          </p:nvPr>
        </p:nvSpPr>
        <p:spPr/>
        <p:txBody>
          <a:bodyPr/>
          <a:lstStyle/>
          <a:p>
            <a:r>
              <a:rPr lang="sl-SI" altLang="sl-SI" b="1" smtClean="0"/>
              <a:t>Zakonodaja</a:t>
            </a:r>
          </a:p>
        </p:txBody>
      </p:sp>
      <p:sp>
        <p:nvSpPr>
          <p:cNvPr id="13315" name="Označba mesta vsebine 2"/>
          <p:cNvSpPr>
            <a:spLocks noGrp="1"/>
          </p:cNvSpPr>
          <p:nvPr>
            <p:ph idx="1"/>
          </p:nvPr>
        </p:nvSpPr>
        <p:spPr>
          <a:xfrm>
            <a:off x="358775" y="1522413"/>
            <a:ext cx="8229600" cy="3778250"/>
          </a:xfrm>
        </p:spPr>
        <p:txBody>
          <a:bodyPr/>
          <a:lstStyle/>
          <a:p>
            <a:pPr marL="0" indent="0">
              <a:buFont typeface="Arial" panose="020B0604020202020204" pitchFamily="34" charset="0"/>
              <a:buNone/>
              <a:defRPr/>
            </a:pPr>
            <a:r>
              <a:rPr lang="sl-SI" altLang="sl-SI" dirty="0" smtClean="0"/>
              <a:t>Urad pripravlja zakonske podlage in sodeluje pri pripravi različnih normativnih dokumentov, ki zagotavljajo točne meritve:</a:t>
            </a:r>
          </a:p>
          <a:p>
            <a:pPr>
              <a:buFontTx/>
              <a:buChar char="-"/>
              <a:defRPr/>
            </a:pPr>
            <a:r>
              <a:rPr lang="sl-SI" altLang="sl-SI" dirty="0" smtClean="0"/>
              <a:t>Novele</a:t>
            </a:r>
          </a:p>
          <a:p>
            <a:pPr>
              <a:buFontTx/>
              <a:buChar char="-"/>
              <a:defRPr/>
            </a:pPr>
            <a:r>
              <a:rPr lang="sl-SI" altLang="sl-SI" dirty="0" smtClean="0"/>
              <a:t>Uredbe</a:t>
            </a:r>
          </a:p>
          <a:p>
            <a:pPr>
              <a:buFontTx/>
              <a:buChar char="-"/>
              <a:defRPr/>
            </a:pPr>
            <a:r>
              <a:rPr lang="sl-SI" altLang="sl-SI" dirty="0" smtClean="0"/>
              <a:t>Pravilniki</a:t>
            </a:r>
          </a:p>
        </p:txBody>
      </p:sp>
      <p:pic>
        <p:nvPicPr>
          <p:cNvPr id="13316" name="Slika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3067050"/>
            <a:ext cx="2308225"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slov 1"/>
          <p:cNvSpPr>
            <a:spLocks noGrp="1"/>
          </p:cNvSpPr>
          <p:nvPr>
            <p:ph type="title"/>
          </p:nvPr>
        </p:nvSpPr>
        <p:spPr/>
        <p:txBody>
          <a:bodyPr/>
          <a:lstStyle/>
          <a:p>
            <a:r>
              <a:rPr lang="sl-SI" altLang="sl-SI" b="1" smtClean="0"/>
              <a:t>Overitvene oznake</a:t>
            </a:r>
          </a:p>
        </p:txBody>
      </p:sp>
      <p:sp>
        <p:nvSpPr>
          <p:cNvPr id="15363" name="Označba mesta vsebine 2"/>
          <p:cNvSpPr>
            <a:spLocks noGrp="1"/>
          </p:cNvSpPr>
          <p:nvPr>
            <p:ph idx="1"/>
          </p:nvPr>
        </p:nvSpPr>
        <p:spPr>
          <a:xfrm>
            <a:off x="323850" y="1358900"/>
            <a:ext cx="7999413" cy="4403725"/>
          </a:xfrm>
        </p:spPr>
        <p:txBody>
          <a:bodyPr/>
          <a:lstStyle/>
          <a:p>
            <a:pPr>
              <a:defRPr/>
            </a:pPr>
            <a:r>
              <a:rPr lang="sl-SI" altLang="sl-SI" sz="2800" b="1" i="1" u="sng" dirty="0" smtClean="0">
                <a:solidFill>
                  <a:schemeClr val="tx2"/>
                </a:solidFill>
              </a:rPr>
              <a:t>V letu 2022:</a:t>
            </a:r>
          </a:p>
          <a:p>
            <a:pPr marL="0" indent="0">
              <a:spcBef>
                <a:spcPts val="0"/>
              </a:spcBef>
              <a:buFont typeface="Arial" panose="020B0604020202020204" pitchFamily="34" charset="0"/>
              <a:buNone/>
              <a:defRPr/>
            </a:pPr>
            <a:r>
              <a:rPr lang="sl-SI" altLang="sl-SI" sz="2400" dirty="0" smtClean="0"/>
              <a:t>- zaključen postopek naročanja overitvenih oznak za leto 2023,</a:t>
            </a:r>
          </a:p>
          <a:p>
            <a:pPr marL="0" indent="0">
              <a:spcBef>
                <a:spcPts val="0"/>
              </a:spcBef>
              <a:buFont typeface="Arial" panose="020B0604020202020204" pitchFamily="34" charset="0"/>
              <a:buNone/>
              <a:defRPr/>
            </a:pPr>
            <a:r>
              <a:rPr lang="sl-SI" altLang="sl-SI" sz="2400" dirty="0" smtClean="0"/>
              <a:t>- poteka prevzem naročenih overitvenih oznak za 2023 od izdelovalcev oznak,</a:t>
            </a:r>
          </a:p>
          <a:p>
            <a:pPr marL="0" indent="0">
              <a:spcBef>
                <a:spcPts val="0"/>
              </a:spcBef>
              <a:buFont typeface="Arial" panose="020B0604020202020204" pitchFamily="34" charset="0"/>
              <a:buNone/>
              <a:defRPr/>
            </a:pPr>
            <a:r>
              <a:rPr lang="sl-SI" altLang="sl-SI" sz="2400" dirty="0" smtClean="0"/>
              <a:t>- v decembru se bo vršila predaja naročenih oznak (predvidoma med 5. 12. in 16. 12. 2022).</a:t>
            </a:r>
          </a:p>
          <a:p>
            <a:pPr>
              <a:defRPr/>
            </a:pPr>
            <a:r>
              <a:rPr lang="sl-SI" altLang="sl-SI" sz="2800" b="1" i="1" u="sng" dirty="0" smtClean="0">
                <a:solidFill>
                  <a:schemeClr val="tx2"/>
                </a:solidFill>
              </a:rPr>
              <a:t>V letu 2023:</a:t>
            </a:r>
          </a:p>
          <a:p>
            <a:pPr>
              <a:spcBef>
                <a:spcPts val="0"/>
              </a:spcBef>
              <a:buFontTx/>
              <a:buChar char="-"/>
              <a:defRPr/>
            </a:pPr>
            <a:r>
              <a:rPr lang="sl-SI" altLang="sl-SI" sz="2400" dirty="0" smtClean="0"/>
              <a:t>januarju/februarju poziv za vrnitev pretečenih in poškodovanih oznak, </a:t>
            </a:r>
          </a:p>
          <a:p>
            <a:pPr>
              <a:spcBef>
                <a:spcPts val="0"/>
              </a:spcBef>
              <a:buFontTx/>
              <a:buChar char="-"/>
              <a:defRPr/>
            </a:pPr>
            <a:r>
              <a:rPr lang="sl-SI" altLang="sl-SI" sz="2400" dirty="0" smtClean="0"/>
              <a:t>Komisijsko uničenje oznak.</a:t>
            </a:r>
          </a:p>
        </p:txBody>
      </p:sp>
      <p:pic>
        <p:nvPicPr>
          <p:cNvPr id="1536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5243513"/>
            <a:ext cx="1062037"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5989638"/>
            <a:ext cx="1395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Slika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89750" y="4267200"/>
            <a:ext cx="17287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slov 1"/>
          <p:cNvSpPr>
            <a:spLocks noGrp="1"/>
          </p:cNvSpPr>
          <p:nvPr>
            <p:ph type="title"/>
          </p:nvPr>
        </p:nvSpPr>
        <p:spPr>
          <a:xfrm>
            <a:off x="563563" y="317500"/>
            <a:ext cx="8229600" cy="1143000"/>
          </a:xfrm>
        </p:spPr>
        <p:txBody>
          <a:bodyPr/>
          <a:lstStyle/>
          <a:p>
            <a:r>
              <a:rPr lang="sl-SI" altLang="sl-SI" b="1" smtClean="0"/>
              <a:t>Leto 2023</a:t>
            </a:r>
          </a:p>
        </p:txBody>
      </p:sp>
      <p:sp>
        <p:nvSpPr>
          <p:cNvPr id="17411" name="Označba mesta vsebine 4"/>
          <p:cNvSpPr>
            <a:spLocks noGrp="1"/>
          </p:cNvSpPr>
          <p:nvPr>
            <p:ph sz="half" idx="2"/>
          </p:nvPr>
        </p:nvSpPr>
        <p:spPr>
          <a:xfrm>
            <a:off x="563563" y="1600200"/>
            <a:ext cx="7321550" cy="4205288"/>
          </a:xfrm>
        </p:spPr>
        <p:txBody>
          <a:bodyPr/>
          <a:lstStyle/>
          <a:p>
            <a:r>
              <a:rPr lang="sl-SI" altLang="sl-SI" smtClean="0"/>
              <a:t>Posodabljanje odločb o imenovanju;</a:t>
            </a:r>
          </a:p>
          <a:p>
            <a:r>
              <a:rPr lang="sl-SI" altLang="sl-SI" smtClean="0"/>
              <a:t>Izvajanje nadzorov AN, SN, ON;</a:t>
            </a:r>
          </a:p>
          <a:p>
            <a:r>
              <a:rPr lang="sl-SI" altLang="sl-SI" smtClean="0"/>
              <a:t>Preverjanja usposobljenosti - nov Modul 8 Merilniki tlaka v pnevmatikah (avtomatski);</a:t>
            </a:r>
          </a:p>
          <a:p>
            <a:r>
              <a:rPr lang="sl-SI" altLang="sl-SI" smtClean="0"/>
              <a:t>Pripravljanje in sodelovanje pri pripravi novih zakonskih podlag;</a:t>
            </a:r>
          </a:p>
          <a:p>
            <a:r>
              <a:rPr lang="sl-SI" altLang="sl-SI" smtClean="0"/>
              <a:t>Organizacija različnih strokovnih srečanj</a:t>
            </a:r>
          </a:p>
          <a:p>
            <a:r>
              <a:rPr lang="sl-SI" altLang="sl-SI" smtClean="0"/>
              <a:t>Letno srečanje IO.</a:t>
            </a:r>
          </a:p>
        </p:txBody>
      </p:sp>
      <p:pic>
        <p:nvPicPr>
          <p:cNvPr id="17412" name="Slika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4508500"/>
            <a:ext cx="14478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slov 4"/>
          <p:cNvSpPr>
            <a:spLocks noGrp="1"/>
          </p:cNvSpPr>
          <p:nvPr>
            <p:ph type="title"/>
          </p:nvPr>
        </p:nvSpPr>
        <p:spPr>
          <a:xfrm>
            <a:off x="457200" y="2276475"/>
            <a:ext cx="8229600" cy="2232025"/>
          </a:xfrm>
        </p:spPr>
        <p:txBody>
          <a:bodyPr/>
          <a:lstStyle/>
          <a:p>
            <a:endParaRPr lang="sl-SI" altLang="sl-SI" smtClean="0"/>
          </a:p>
        </p:txBody>
      </p:sp>
      <p:pic>
        <p:nvPicPr>
          <p:cNvPr id="19459" name="Slika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500" y="1341438"/>
            <a:ext cx="8208963" cy="383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691</TotalTime>
  <Words>1003</Words>
  <Application>Microsoft Office PowerPoint</Application>
  <PresentationFormat>Diaprojekcija na zaslonu (4:3)</PresentationFormat>
  <Paragraphs>80</Paragraphs>
  <Slides>9</Slides>
  <Notes>9</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9</vt:i4>
      </vt:variant>
    </vt:vector>
  </HeadingPairs>
  <TitlesOfParts>
    <vt:vector size="12" baseType="lpstr">
      <vt:lpstr>Arial</vt:lpstr>
      <vt:lpstr>Calibri</vt:lpstr>
      <vt:lpstr>Officeova tema</vt:lpstr>
      <vt:lpstr> Predstavitev dela v letih 2021 in 2022   Strokovno srečanje imenovanih oseb 24. november 2022  Simona Selič </vt:lpstr>
      <vt:lpstr>Imenovanja v letu 2022</vt:lpstr>
      <vt:lpstr>Nadzori</vt:lpstr>
      <vt:lpstr>Preverjanje usposobljenosti</vt:lpstr>
      <vt:lpstr>Medlaboratorijske primerjave</vt:lpstr>
      <vt:lpstr>Zakonodaja</vt:lpstr>
      <vt:lpstr>Overitvene oznake</vt:lpstr>
      <vt:lpstr>Leto 2023</vt:lpstr>
      <vt:lpstr>PowerPointova predstavitev</vt:lpstr>
    </vt:vector>
  </TitlesOfParts>
  <Company>MGRT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Aljoša Kous</dc:creator>
  <cp:lastModifiedBy>Dominika Rozoničnik</cp:lastModifiedBy>
  <cp:revision>54</cp:revision>
  <dcterms:created xsi:type="dcterms:W3CDTF">2017-08-08T10:39:46Z</dcterms:created>
  <dcterms:modified xsi:type="dcterms:W3CDTF">2022-11-23T13:56:42Z</dcterms:modified>
</cp:coreProperties>
</file>