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8" r:id="rId3"/>
    <p:sldId id="266" r:id="rId4"/>
    <p:sldId id="257" r:id="rId5"/>
    <p:sldId id="260" r:id="rId6"/>
    <p:sldId id="258" r:id="rId7"/>
    <p:sldId id="267" r:id="rId8"/>
    <p:sldId id="269" r:id="rId9"/>
    <p:sldId id="259" r:id="rId10"/>
    <p:sldId id="270" r:id="rId11"/>
    <p:sldId id="261" r:id="rId12"/>
    <p:sldId id="263" r:id="rId13"/>
    <p:sldId id="264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26A"/>
    <a:srgbClr val="FBFBFB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52" autoAdjust="0"/>
  </p:normalViewPr>
  <p:slideViewPr>
    <p:cSldViewPr snapToGrid="0">
      <p:cViewPr varScale="1">
        <p:scale>
          <a:sx n="65" d="100"/>
          <a:sy n="65" d="100"/>
        </p:scale>
        <p:origin x="3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D87B6-FBE0-4B8B-9BEF-223FF25A84F6}" type="datetimeFigureOut">
              <a:rPr lang="sl-SI" smtClean="0"/>
              <a:t>14. 06. 2022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B71DA-3F0A-4142-856D-92439DA888E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8518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C27B7B-C12A-B28C-1AF3-58A5FD49A6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00D2976-912C-A5CD-A481-D6EDBE1894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07227FD-57CD-4096-9E39-44F50D789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F999-68F7-49FC-B18D-DD4A0AA906BF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E06159F-CC4E-7470-E94B-207FDEFDF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327B336-100D-F5E1-B2AD-53D7BB8B1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631F-3FFE-4E03-A549-D18EB7AB5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023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B08FC6-1098-F2F9-BE92-C2CFF124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03D3E55-2456-DB86-4F79-4F78F6AC23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3CA6F45-8E99-FE91-593F-896338F8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F999-68F7-49FC-B18D-DD4A0AA906BF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ED6A0B3-3323-AA43-9B13-4C9ED2907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C2426C4-D1E6-50E6-0D7E-A013D5763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631F-3FFE-4E03-A549-D18EB7AB5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133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0503816C-75AE-9A5F-BED4-A040C027E8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DEB77CAB-24AD-297E-44B8-17C591651F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A714CB7-7B86-A305-6741-9EC4DD5BD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F999-68F7-49FC-B18D-DD4A0AA906BF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7052636-BF86-C0CE-E29A-BF9B7B7E1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EC647CA-4B98-0982-F932-31E01D5A0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631F-3FFE-4E03-A549-D18EB7AB5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8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B38E1E-7221-BB8A-7B5C-6D670BF0C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5A80EEB-251C-BBA7-6812-6E5748EF2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5DE887D-B52D-9D61-8AE1-493B4C14F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F999-68F7-49FC-B18D-DD4A0AA906BF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4885C81-CF53-6452-7A22-1110921D7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0005C29-0D17-76E2-7D4F-5522F463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631F-3FFE-4E03-A549-D18EB7AB5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222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8D839C-1FB3-4070-D1C9-05B247629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B1C86A3-47AB-9F17-4049-1B5D3C0D5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7570DAA-1BAC-B5EB-6BBF-E940323DE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F999-68F7-49FC-B18D-DD4A0AA906BF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71713F2-56B0-BA0E-1B70-91CC05AC5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DB427AF-FED0-C308-B483-10F356070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631F-3FFE-4E03-A549-D18EB7AB5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566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F73141-1DE7-1B2B-FBC3-B9066DEA1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182A32D-34B8-D79B-F6A7-74C0EEBBD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8AC7AC7-ED71-F40F-1291-E0D32C785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AB37694-1C8B-59C9-17DD-E04B491A4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F999-68F7-49FC-B18D-DD4A0AA906BF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F405F7E-8513-24C1-883B-13869439C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7190CCD-308C-0B71-4859-F96C0B0D4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631F-3FFE-4E03-A549-D18EB7AB5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7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6C0059-E315-13ED-4269-24F8BB03E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4A75AE3-7347-DB93-EF36-FF7E47955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F0D6CD8-1F3D-110D-6D44-0FDD5E6C1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0CE6FFC2-DF83-851E-3B95-83F9DC4FAB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8245123F-65FD-CDDD-E659-BA7648D6B7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127D8216-D4AD-38B3-5EA3-8E18F60EC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F999-68F7-49FC-B18D-DD4A0AA906BF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838C9C05-2561-248F-9957-9D9ACA504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7D258B4C-A0B5-020D-ADE5-D13C89D7A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631F-3FFE-4E03-A549-D18EB7AB5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732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2E5CB2-522A-AE70-3247-8D185498B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22A46456-2616-EF4C-89C6-DD6B52C11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F999-68F7-49FC-B18D-DD4A0AA906BF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05C4953D-D870-67D5-0368-74F331664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62D90C97-A3B6-695E-E017-35361AD3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631F-3FFE-4E03-A549-D18EB7AB5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684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C8EB22D1-C1EA-8292-46F2-4E71D8FC3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F999-68F7-49FC-B18D-DD4A0AA906BF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3FE95ACC-7865-587E-13E6-8353B8B13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7475EA9B-52A4-D4C8-8F54-D1EE0E273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631F-3FFE-4E03-A549-D18EB7AB5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974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AA2EF6-7878-E91C-6CC6-6EC2FEF45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C432794-E358-7BB8-E3A7-9545ABD28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B8E02258-2F89-D1BD-89F0-09FAAC697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E3945EF-5A65-BCAA-714F-606FBCE94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F999-68F7-49FC-B18D-DD4A0AA906BF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B473D38-1BCE-5667-CAE9-9342C3562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953EC78-8E61-165B-1190-3A6E562C2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631F-3FFE-4E03-A549-D18EB7AB5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32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0B1218-6B99-65D3-4CC6-24671169E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5B9EA9E8-B731-43FA-11B2-4A4956A9E6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20FB99F8-6DB1-826A-7C93-41A0F5232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6C327CC-2270-DC25-AFF0-64F23D799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F999-68F7-49FC-B18D-DD4A0AA906BF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3F52220-6EC7-BC09-58F7-3EC5EED37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401FD01-F4F4-9451-107C-554ED75CA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631F-3FFE-4E03-A549-D18EB7AB5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61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43CCD794-9764-8893-EC3D-8936E6D12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1FCD764-612A-03D0-45AB-69179A2FA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C8BC6E8-524B-A8C3-7200-D7EDC5609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5F999-68F7-49FC-B18D-DD4A0AA906BF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8355A1C-A72D-C62C-5B3F-1190F34C1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85066F2-B2F4-5498-692E-7BC2998D8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F631F-3FFE-4E03-A549-D18EB7AB5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06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4.emf"/><Relationship Id="rId9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32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C1CCC559-C6CA-A38C-C7AE-5CD985CAF45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85633">
            <a:off x="9407817" y="-865735"/>
            <a:ext cx="3665218" cy="380801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85AF97F-8D93-70B6-D17F-58234BB1C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94484" y="1854201"/>
            <a:ext cx="6673516" cy="1655762"/>
          </a:xfrm>
        </p:spPr>
        <p:txBody>
          <a:bodyPr>
            <a:normAutofit fontScale="90000"/>
          </a:bodyPr>
          <a:lstStyle/>
          <a:p>
            <a:r>
              <a:rPr lang="sl-SI" b="1" dirty="0">
                <a:solidFill>
                  <a:schemeClr val="bg1"/>
                </a:solidFill>
              </a:rPr>
              <a:t>Začetki akreditacije v SLO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3919685-3718-A2E9-D365-38FEEE2BE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94482" y="3602038"/>
            <a:ext cx="6673517" cy="1655762"/>
          </a:xfrm>
        </p:spPr>
        <p:txBody>
          <a:bodyPr/>
          <a:lstStyle/>
          <a:p>
            <a:endParaRPr lang="sl-SI" b="1" dirty="0" smtClean="0">
              <a:solidFill>
                <a:schemeClr val="bg1"/>
              </a:solidFill>
            </a:endParaRPr>
          </a:p>
          <a:p>
            <a:r>
              <a:rPr lang="sl-SI" b="1" dirty="0" smtClean="0">
                <a:solidFill>
                  <a:schemeClr val="bg1"/>
                </a:solidFill>
              </a:rPr>
              <a:t>Samo Kopač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A501682-8BA4-B6E7-52D9-FED31D278F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05" y="1801019"/>
            <a:ext cx="3002350" cy="3509963"/>
          </a:xfrm>
          <a:prstGeom prst="rect">
            <a:avLst/>
          </a:prstGeom>
        </p:spPr>
      </p:pic>
      <p:pic>
        <p:nvPicPr>
          <p:cNvPr id="12" name="Slika 11" descr="Slika, ki vsebuje besede besedilo&#10;&#10;Opis je samodejno ustvarjen">
            <a:extLst>
              <a:ext uri="{FF2B5EF4-FFF2-40B4-BE49-F238E27FC236}">
                <a16:creationId xmlns:a16="http://schemas.microsoft.com/office/drawing/2014/main" id="{7D68E1BD-E307-68E8-25E1-10E4DCBEFA4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137" y="5600548"/>
            <a:ext cx="2275368" cy="97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9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294B1E96-BF2B-8EA1-C658-9346962B869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85633">
            <a:off x="7856392" y="-1120131"/>
            <a:ext cx="5623214" cy="58423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/>
          <a:lstStyle/>
          <a:p>
            <a:r>
              <a:rPr lang="sl-SI" b="1" dirty="0" smtClean="0">
                <a:solidFill>
                  <a:srgbClr val="22326A"/>
                </a:solidFill>
              </a:rPr>
              <a:t>Usposabljanje sodelavcev SA</a:t>
            </a:r>
            <a:endParaRPr lang="en-GB" b="1" dirty="0">
              <a:solidFill>
                <a:srgbClr val="22326A"/>
              </a:solidFill>
            </a:endParaRP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2F720E38-E995-2C4F-9FE0-76E2E329A2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476" y="6290830"/>
            <a:ext cx="392479" cy="458836"/>
          </a:xfrm>
        </p:spPr>
      </p:pic>
      <p:sp>
        <p:nvSpPr>
          <p:cNvPr id="6" name="Naslov 1">
            <a:extLst>
              <a:ext uri="{FF2B5EF4-FFF2-40B4-BE49-F238E27FC236}">
                <a16:creationId xmlns:a16="http://schemas.microsoft.com/office/drawing/2014/main" id="{1B2744C1-BBAA-F845-0E71-D1E99AFDE610}"/>
              </a:ext>
            </a:extLst>
          </p:cNvPr>
          <p:cNvSpPr txBox="1">
            <a:spLocks/>
          </p:cNvSpPr>
          <p:nvPr/>
        </p:nvSpPr>
        <p:spPr>
          <a:xfrm>
            <a:off x="775218" y="1648691"/>
            <a:ext cx="7491656" cy="46421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600" dirty="0" smtClean="0"/>
              <a:t>D-A-CH – izmenjava izkušenj, Berlin 1996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600" dirty="0" smtClean="0"/>
              <a:t>D-A-CH </a:t>
            </a:r>
            <a:r>
              <a:rPr lang="sl-SI" sz="2600" dirty="0"/>
              <a:t>- izmenjava izkušenj, Berlin </a:t>
            </a:r>
            <a:r>
              <a:rPr lang="sl-SI" sz="2600" dirty="0" smtClean="0"/>
              <a:t>1997 (Jure Zupančič)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600" dirty="0" smtClean="0"/>
              <a:t>Študijski </a:t>
            </a:r>
            <a:r>
              <a:rPr lang="sl-SI" sz="2600" dirty="0"/>
              <a:t>obisk predstavnikov SA na SWEDAC </a:t>
            </a:r>
            <a:r>
              <a:rPr lang="sl-SI" sz="2600" dirty="0" smtClean="0"/>
              <a:t>– vzpostavitev akreditiranja kontrolnih organov </a:t>
            </a:r>
            <a:r>
              <a:rPr lang="sl-SI" sz="2800" dirty="0" smtClean="0"/>
              <a:t>(1999???)</a:t>
            </a:r>
            <a:endParaRPr lang="sl-SI" sz="2800" dirty="0"/>
          </a:p>
          <a:p>
            <a:endParaRPr lang="en-GB" sz="28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455" y="3503474"/>
            <a:ext cx="4396986" cy="293132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47" y="1037373"/>
            <a:ext cx="3892929" cy="550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294B1E96-BF2B-8EA1-C658-9346962B869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85633">
            <a:off x="7856392" y="-1120131"/>
            <a:ext cx="5623214" cy="5842300"/>
          </a:xfrm>
          <a:prstGeom prst="rect">
            <a:avLst/>
          </a:prstGeom>
        </p:spPr>
      </p:pic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2F720E38-E995-2C4F-9FE0-76E2E329A2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476" y="6290830"/>
            <a:ext cx="392479" cy="458836"/>
          </a:xfrm>
        </p:spPr>
      </p:pic>
      <p:sp>
        <p:nvSpPr>
          <p:cNvPr id="6" name="Naslov 1">
            <a:extLst>
              <a:ext uri="{FF2B5EF4-FFF2-40B4-BE49-F238E27FC236}">
                <a16:creationId xmlns:a16="http://schemas.microsoft.com/office/drawing/2014/main" id="{1B2744C1-BBAA-F845-0E71-D1E99AFDE610}"/>
              </a:ext>
            </a:extLst>
          </p:cNvPr>
          <p:cNvSpPr txBox="1">
            <a:spLocks/>
          </p:cNvSpPr>
          <p:nvPr/>
        </p:nvSpPr>
        <p:spPr>
          <a:xfrm>
            <a:off x="509541" y="1690687"/>
            <a:ext cx="10844259" cy="44330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sz="2800" dirty="0" smtClean="0"/>
          </a:p>
          <a:p>
            <a:pPr marL="457200" indent="-457200">
              <a:buFontTx/>
              <a:buChar char="-"/>
            </a:pPr>
            <a:endParaRPr lang="sl-SI" sz="2800" dirty="0" smtClean="0"/>
          </a:p>
        </p:txBody>
      </p:sp>
      <p:sp>
        <p:nvSpPr>
          <p:cNvPr id="8" name="Title 7"/>
          <p:cNvSpPr txBox="1">
            <a:spLocks/>
          </p:cNvSpPr>
          <p:nvPr/>
        </p:nvSpPr>
        <p:spPr>
          <a:xfrm>
            <a:off x="538542" y="360039"/>
            <a:ext cx="10129458" cy="8348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4076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076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1998 Članstvo v EA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4076"/>
              </a:solidFill>
              <a:effectLst/>
              <a:uLnTx/>
              <a:uFillTx/>
              <a:latin typeface="Franklin Gothic Demi" panose="020B0703020102020204" pitchFamily="34" charset="0"/>
              <a:ea typeface="+mj-ea"/>
              <a:cs typeface="+mj-cs"/>
            </a:endParaRPr>
          </a:p>
        </p:txBody>
      </p:sp>
      <p:pic>
        <p:nvPicPr>
          <p:cNvPr id="9" name="Content Placeholder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162" y="1801019"/>
            <a:ext cx="4907056" cy="37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83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294B1E96-BF2B-8EA1-C658-9346962B869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85633">
            <a:off x="7856392" y="-1120131"/>
            <a:ext cx="5623214" cy="58423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/>
          <a:lstStyle/>
          <a:p>
            <a:r>
              <a:rPr lang="pl-PL" b="1" dirty="0">
                <a:solidFill>
                  <a:srgbClr val="22326A"/>
                </a:solidFill>
              </a:rPr>
              <a:t>Zakon o akreditaciji (Ul. RS 59/99)</a:t>
            </a:r>
            <a:endParaRPr lang="en-GB" b="1" dirty="0">
              <a:solidFill>
                <a:srgbClr val="22326A"/>
              </a:solidFill>
            </a:endParaRP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2F720E38-E995-2C4F-9FE0-76E2E329A2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476" y="6290830"/>
            <a:ext cx="392479" cy="458836"/>
          </a:xfrm>
        </p:spPr>
      </p:pic>
      <p:sp>
        <p:nvSpPr>
          <p:cNvPr id="8" name="Content Placeholder 8"/>
          <p:cNvSpPr txBox="1">
            <a:spLocks/>
          </p:cNvSpPr>
          <p:nvPr/>
        </p:nvSpPr>
        <p:spPr>
          <a:xfrm>
            <a:off x="538540" y="1941095"/>
            <a:ext cx="10947607" cy="4916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407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36575" indent="-449263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07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719138" indent="-449263" algn="l" defTabSz="914400" rtl="0" eaLnBrk="1" latinLnBrk="0" hangingPunct="1">
              <a:spcBef>
                <a:spcPct val="20000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rgbClr val="00407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  <a:spcAft>
                <a:spcPts val="1050"/>
              </a:spcAft>
            </a:pPr>
            <a:endParaRPr lang="sl-SI" sz="3600" dirty="0">
              <a:solidFill>
                <a:srgbClr val="6B7E9D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ts val="1800"/>
              </a:lnSpc>
              <a:spcAft>
                <a:spcPts val="1050"/>
              </a:spcAft>
            </a:pPr>
            <a:r>
              <a:rPr lang="sl-SI" sz="3000" dirty="0">
                <a:solidFill>
                  <a:srgbClr val="6B7E9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ZAKON</a:t>
            </a:r>
          </a:p>
          <a:p>
            <a:pPr algn="ctr">
              <a:lnSpc>
                <a:spcPts val="1800"/>
              </a:lnSpc>
              <a:spcAft>
                <a:spcPts val="1050"/>
              </a:spcAft>
            </a:pPr>
            <a:r>
              <a:rPr lang="sl-SI" sz="3000" dirty="0">
                <a:solidFill>
                  <a:srgbClr val="6B7E9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br>
              <a:rPr lang="sl-SI" sz="3000" dirty="0">
                <a:solidFill>
                  <a:srgbClr val="6B7E9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sl-SI" sz="3000" dirty="0">
                <a:solidFill>
                  <a:srgbClr val="6B7E9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AKREDITACIJI (ZAkr)</a:t>
            </a:r>
          </a:p>
          <a:p>
            <a:pPr algn="ctr">
              <a:spcAft>
                <a:spcPts val="1050"/>
              </a:spcAft>
            </a:pPr>
            <a:r>
              <a:rPr lang="sl-SI" sz="2000" dirty="0">
                <a:latin typeface="Arial" panose="020B0604020202020204" pitchFamily="34" charset="0"/>
                <a:ea typeface="Times New Roman" panose="02020603050405020304" pitchFamily="18" charset="0"/>
              </a:rPr>
              <a:t>I. SPLOŠNE DOLOČBE</a:t>
            </a:r>
          </a:p>
          <a:p>
            <a:pPr marL="457200" indent="-457200" algn="ctr">
              <a:spcAft>
                <a:spcPts val="1050"/>
              </a:spcAft>
              <a:buFont typeface="Arial" panose="020B0604020202020204" pitchFamily="34" charset="0"/>
              <a:buAutoNum type="arabicPeriod"/>
            </a:pPr>
            <a:r>
              <a:rPr lang="sl-SI" sz="2000" dirty="0">
                <a:latin typeface="Arial" panose="020B0604020202020204" pitchFamily="34" charset="0"/>
                <a:ea typeface="Times New Roman" panose="02020603050405020304" pitchFamily="18" charset="0"/>
              </a:rPr>
              <a:t>Člen</a:t>
            </a:r>
          </a:p>
          <a:p>
            <a:pPr algn="just">
              <a:spcAft>
                <a:spcPts val="1050"/>
              </a:spcAft>
            </a:pPr>
            <a:r>
              <a:rPr lang="sl-SI" sz="2000" dirty="0">
                <a:latin typeface="Arial" panose="020B0604020202020204" pitchFamily="34" charset="0"/>
                <a:ea typeface="Times New Roman" panose="02020603050405020304" pitchFamily="18" charset="0"/>
              </a:rPr>
              <a:t>	Ta zakon ureja ustanovitev, organizacijo in delovanje javnega zavoda, ki opravlja naloge nacionalne akreditacijske službe, ter opredeljuje področje, na katerem se izvaja akreditiranje, in uporabo akreditacije v predpisih, ki določajo ugotavljanje skladnosti.</a:t>
            </a:r>
          </a:p>
        </p:txBody>
      </p:sp>
    </p:spTree>
    <p:extLst>
      <p:ext uri="{BB962C8B-B14F-4D97-AF65-F5344CB8AC3E}">
        <p14:creationId xmlns:p14="http://schemas.microsoft.com/office/powerpoint/2010/main" val="906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294B1E96-BF2B-8EA1-C658-9346962B869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85633">
            <a:off x="7856392" y="-1120131"/>
            <a:ext cx="5623214" cy="58423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/>
          <a:lstStyle/>
          <a:p>
            <a:r>
              <a:rPr lang="sl-SI" b="1" dirty="0" smtClean="0">
                <a:solidFill>
                  <a:srgbClr val="22326A"/>
                </a:solidFill>
              </a:rPr>
              <a:t>Javni zavod Slovenska akreditacija </a:t>
            </a:r>
            <a:r>
              <a:rPr lang="pl-PL" b="1" dirty="0">
                <a:solidFill>
                  <a:srgbClr val="22326A"/>
                </a:solidFill>
              </a:rPr>
              <a:t>(Ul. RS </a:t>
            </a:r>
            <a:r>
              <a:rPr lang="pl-PL" b="1" dirty="0" smtClean="0">
                <a:solidFill>
                  <a:srgbClr val="22326A"/>
                </a:solidFill>
              </a:rPr>
              <a:t>36/00, 23/01...)</a:t>
            </a:r>
            <a:endParaRPr lang="en-GB" b="1" dirty="0">
              <a:solidFill>
                <a:srgbClr val="22326A"/>
              </a:solidFill>
            </a:endParaRP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2F720E38-E995-2C4F-9FE0-76E2E329A2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476" y="6290830"/>
            <a:ext cx="392479" cy="458836"/>
          </a:xfr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770020" y="1801525"/>
            <a:ext cx="10849456" cy="47655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407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36575" indent="-449263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07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719138" indent="-449263" algn="l" defTabSz="914400" rtl="0" eaLnBrk="1" latinLnBrk="0" hangingPunct="1">
              <a:spcBef>
                <a:spcPct val="20000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rgbClr val="00407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10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B7E9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SKLEP</a:t>
            </a:r>
            <a:endParaRPr kumimoji="0" lang="sl-SI" sz="3600" b="1" i="0" u="none" strike="noStrike" kern="1200" cap="none" spc="0" normalizeH="0" baseline="0" noProof="0" dirty="0" smtClean="0">
              <a:ln>
                <a:noFill/>
              </a:ln>
              <a:solidFill>
                <a:srgbClr val="6B7E9D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10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B7E9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o ustanovitvi javnega zavoda Slovenska</a:t>
            </a:r>
          </a:p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10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B7E9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akreditacija</a:t>
            </a:r>
            <a:endParaRPr kumimoji="0" lang="sl-SI" sz="3600" b="1" i="0" u="none" strike="noStrike" kern="1200" cap="none" spc="0" normalizeH="0" baseline="0" noProof="0" dirty="0" smtClean="0">
              <a:ln>
                <a:noFill/>
              </a:ln>
              <a:solidFill>
                <a:srgbClr val="6B7E9D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07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I. UVODNE DOLOČBE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x-none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07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1. člen</a:t>
            </a:r>
            <a:endParaRPr kumimoji="0" lang="sl-SI" sz="2200" b="1" i="0" u="none" strike="noStrike" kern="1200" cap="none" spc="0" normalizeH="0" baseline="0" noProof="0" dirty="0" smtClean="0">
              <a:ln>
                <a:noFill/>
              </a:ln>
              <a:solidFill>
                <a:srgbClr val="004076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648335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x-none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07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 tem sklepom Republika Slovenija, da bi dosegla cilje iz zakona o akreditaciji, ustanavlja javni zavod Slovenska akreditacija. Ustanoviteljske pravice in obveznosti izvaja Vlada Republike Slovenije.</a:t>
            </a:r>
            <a:endParaRPr kumimoji="0" lang="sl-SI" sz="2200" b="1" i="0" u="none" strike="noStrike" kern="1200" cap="none" spc="0" normalizeH="0" baseline="0" noProof="0" dirty="0" smtClean="0">
              <a:ln>
                <a:noFill/>
              </a:ln>
              <a:solidFill>
                <a:srgbClr val="004076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648335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x-none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07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Z ustanovitvijo Slovenske akreditacije se zagotavlja trajno in nemoteno opravljanje nalog nacionalne akreditacijske službe na način in pod pogoji, ki veljajo za javno službo.</a:t>
            </a:r>
            <a:endParaRPr kumimoji="0" lang="sl-SI" sz="2200" b="1" i="0" u="none" strike="noStrike" kern="1200" cap="none" spc="0" normalizeH="0" baseline="0" noProof="0" dirty="0" smtClean="0">
              <a:ln>
                <a:noFill/>
              </a:ln>
              <a:solidFill>
                <a:srgbClr val="004076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2400" b="1" i="0" u="none" strike="noStrike" kern="1200" cap="none" spc="0" normalizeH="0" baseline="0" noProof="0" dirty="0">
              <a:ln>
                <a:noFill/>
              </a:ln>
              <a:solidFill>
                <a:srgbClr val="004076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09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294B1E96-BF2B-8EA1-C658-9346962B869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85633">
            <a:off x="7856392" y="-1120131"/>
            <a:ext cx="5623214" cy="58423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/>
          <a:lstStyle/>
          <a:p>
            <a:r>
              <a:rPr lang="sl-SI" b="1" dirty="0" smtClean="0">
                <a:solidFill>
                  <a:srgbClr val="22326A"/>
                </a:solidFill>
              </a:rPr>
              <a:t>Namesto zaključka</a:t>
            </a:r>
            <a:endParaRPr lang="en-GB" b="1" dirty="0">
              <a:solidFill>
                <a:srgbClr val="22326A"/>
              </a:solidFill>
            </a:endParaRP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2F720E38-E995-2C4F-9FE0-76E2E329A2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476" y="6290830"/>
            <a:ext cx="392479" cy="458836"/>
          </a:xfrm>
        </p:spPr>
      </p:pic>
      <p:sp>
        <p:nvSpPr>
          <p:cNvPr id="6" name="Naslov 1">
            <a:extLst>
              <a:ext uri="{FF2B5EF4-FFF2-40B4-BE49-F238E27FC236}">
                <a16:creationId xmlns:a16="http://schemas.microsoft.com/office/drawing/2014/main" id="{1B2744C1-BBAA-F845-0E71-D1E99AFDE610}"/>
              </a:ext>
            </a:extLst>
          </p:cNvPr>
          <p:cNvSpPr txBox="1">
            <a:spLocks/>
          </p:cNvSpPr>
          <p:nvPr/>
        </p:nvSpPr>
        <p:spPr>
          <a:xfrm>
            <a:off x="509541" y="1690687"/>
            <a:ext cx="10844259" cy="443302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Tx/>
              <a:buChar char="-"/>
            </a:pPr>
            <a:r>
              <a:rPr lang="en-GB" sz="2400" dirty="0"/>
              <a:t>Meroslovje</a:t>
            </a:r>
            <a:r>
              <a:rPr lang="sl-SI" sz="2400" dirty="0"/>
              <a:t> in akreditacija sta </a:t>
            </a:r>
            <a:r>
              <a:rPr lang="en-GB" sz="2400" dirty="0" err="1"/>
              <a:t>ključn</a:t>
            </a:r>
            <a:r>
              <a:rPr lang="sl-SI" sz="2400" dirty="0"/>
              <a:t>a</a:t>
            </a:r>
            <a:r>
              <a:rPr lang="en-GB" sz="2400" dirty="0"/>
              <a:t> del</a:t>
            </a:r>
            <a:r>
              <a:rPr lang="sl-SI" sz="2400" dirty="0"/>
              <a:t>a</a:t>
            </a:r>
            <a:r>
              <a:rPr lang="en-GB" sz="2400" dirty="0"/>
              <a:t> </a:t>
            </a:r>
            <a:r>
              <a:rPr lang="en-GB" sz="2400" dirty="0" err="1"/>
              <a:t>tehniške</a:t>
            </a:r>
            <a:r>
              <a:rPr lang="en-GB" sz="2400" dirty="0"/>
              <a:t> </a:t>
            </a:r>
            <a:r>
              <a:rPr lang="en-GB" sz="2400" dirty="0" err="1"/>
              <a:t>infrastrukture</a:t>
            </a:r>
            <a:r>
              <a:rPr lang="en-GB" sz="2400" dirty="0"/>
              <a:t>, </a:t>
            </a:r>
            <a:r>
              <a:rPr lang="en-GB" sz="2400" dirty="0" err="1"/>
              <a:t>ki</a:t>
            </a:r>
            <a:r>
              <a:rPr lang="en-GB" sz="2400" dirty="0"/>
              <a:t> je </a:t>
            </a:r>
            <a:r>
              <a:rPr lang="en-GB" sz="2400" dirty="0" err="1"/>
              <a:t>potrebna</a:t>
            </a:r>
            <a:r>
              <a:rPr lang="en-GB" sz="2400" dirty="0"/>
              <a:t> </a:t>
            </a:r>
            <a:r>
              <a:rPr lang="en-GB" sz="2400" dirty="0" err="1"/>
              <a:t>za</a:t>
            </a:r>
            <a:r>
              <a:rPr lang="en-GB" sz="2400" dirty="0"/>
              <a:t> </a:t>
            </a:r>
            <a:r>
              <a:rPr lang="en-GB" sz="2400" dirty="0" err="1"/>
              <a:t>uspešen</a:t>
            </a:r>
            <a:r>
              <a:rPr lang="en-GB" sz="2400" dirty="0"/>
              <a:t> </a:t>
            </a:r>
            <a:r>
              <a:rPr lang="en-GB" sz="2400" dirty="0" err="1"/>
              <a:t>gospodarski</a:t>
            </a:r>
            <a:r>
              <a:rPr lang="en-GB" sz="2400" dirty="0"/>
              <a:t>, </a:t>
            </a:r>
            <a:r>
              <a:rPr lang="en-GB" sz="2400" dirty="0" err="1"/>
              <a:t>tehnološki</a:t>
            </a:r>
            <a:r>
              <a:rPr lang="en-GB" sz="2400" dirty="0"/>
              <a:t> in </a:t>
            </a:r>
            <a:r>
              <a:rPr lang="en-GB" sz="2400" dirty="0" err="1"/>
              <a:t>znanstveni</a:t>
            </a:r>
            <a:r>
              <a:rPr lang="en-GB" sz="2400" dirty="0"/>
              <a:t> </a:t>
            </a:r>
            <a:r>
              <a:rPr lang="en-GB" sz="2400" dirty="0" err="1"/>
              <a:t>razvoj</a:t>
            </a:r>
            <a:r>
              <a:rPr lang="en-GB" sz="2400" dirty="0"/>
              <a:t> </a:t>
            </a:r>
            <a:r>
              <a:rPr lang="en-GB" sz="2400" dirty="0" err="1"/>
              <a:t>Slovenije</a:t>
            </a:r>
            <a:r>
              <a:rPr lang="en-GB" sz="2400" dirty="0"/>
              <a:t> </a:t>
            </a:r>
            <a:r>
              <a:rPr lang="en-GB" sz="2400" dirty="0" err="1"/>
              <a:t>ter</a:t>
            </a:r>
            <a:r>
              <a:rPr lang="en-GB" sz="2400" dirty="0"/>
              <a:t> </a:t>
            </a:r>
            <a:r>
              <a:rPr lang="en-GB" sz="2400" dirty="0" err="1"/>
              <a:t>kakovostno</a:t>
            </a:r>
            <a:r>
              <a:rPr lang="en-GB" sz="2400" dirty="0"/>
              <a:t> in </a:t>
            </a:r>
            <a:r>
              <a:rPr lang="en-GB" sz="2400" dirty="0" err="1"/>
              <a:t>varno</a:t>
            </a:r>
            <a:r>
              <a:rPr lang="en-GB" sz="2400" dirty="0"/>
              <a:t> </a:t>
            </a:r>
            <a:r>
              <a:rPr lang="en-GB" sz="2400" dirty="0" err="1"/>
              <a:t>življenje</a:t>
            </a:r>
            <a:r>
              <a:rPr lang="en-GB" sz="2400" dirty="0"/>
              <a:t> </a:t>
            </a:r>
            <a:r>
              <a:rPr lang="en-GB" sz="2400" dirty="0" err="1"/>
              <a:t>prebivalcev</a:t>
            </a:r>
            <a:r>
              <a:rPr lang="en-GB" sz="2400" dirty="0"/>
              <a:t>. </a:t>
            </a:r>
          </a:p>
          <a:p>
            <a:pPr marL="457200" indent="-457200">
              <a:buFontTx/>
              <a:buChar char="-"/>
            </a:pPr>
            <a:r>
              <a:rPr lang="sl-SI" sz="2400" dirty="0"/>
              <a:t>Meroslovni laboratoriji osnova za zagotavljanje sledljivosti (kalibracijski laboratoriji, preskusni laboratoriji, certifikacijski organi, kontrolni organi…)</a:t>
            </a:r>
          </a:p>
          <a:p>
            <a:pPr marL="457200" indent="-457200">
              <a:buFontTx/>
              <a:buChar char="-"/>
            </a:pPr>
            <a:r>
              <a:rPr lang="sl-SI" sz="2400" dirty="0" smtClean="0"/>
              <a:t>Prvi akreditirani laboratoriji – kalibracijski</a:t>
            </a:r>
          </a:p>
          <a:p>
            <a:pPr marL="457200" indent="-457200">
              <a:buFontTx/>
              <a:buChar char="-"/>
            </a:pPr>
            <a:r>
              <a:rPr lang="sl-SI" sz="2400" dirty="0" smtClean="0"/>
              <a:t>Strateško povezovanje z namenom usklajevanja </a:t>
            </a:r>
            <a:r>
              <a:rPr lang="sl-SI" sz="2400" dirty="0"/>
              <a:t>kakovostne infrastrukture </a:t>
            </a:r>
            <a:r>
              <a:rPr lang="sl-SI" sz="2400" dirty="0" smtClean="0"/>
              <a:t>v Sloveniji:</a:t>
            </a:r>
          </a:p>
          <a:p>
            <a:pPr marL="1371600" lvl="2" indent="-457200">
              <a:buFontTx/>
              <a:buChar char="-"/>
            </a:pPr>
            <a:r>
              <a:rPr lang="sl-SI" sz="2000" dirty="0" smtClean="0">
                <a:latin typeface="+mj-lt"/>
              </a:rPr>
              <a:t>MIRS  </a:t>
            </a:r>
            <a:r>
              <a:rPr lang="sl-SI" sz="2000" dirty="0">
                <a:latin typeface="+mj-lt"/>
              </a:rPr>
              <a:t>/ nacionalni meroslovni </a:t>
            </a:r>
            <a:r>
              <a:rPr lang="sl-SI" sz="2000" dirty="0" smtClean="0">
                <a:latin typeface="+mj-lt"/>
              </a:rPr>
              <a:t>sistem (NMS) – baza za ocenjevalce vsaj na področju meroslovja;</a:t>
            </a:r>
            <a:endParaRPr lang="sl-SI" sz="2000" dirty="0">
              <a:latin typeface="+mj-lt"/>
            </a:endParaRPr>
          </a:p>
          <a:p>
            <a:pPr marL="1371600" lvl="2" indent="-457200">
              <a:buFontTx/>
              <a:buChar char="-"/>
            </a:pPr>
            <a:r>
              <a:rPr lang="sl-SI" sz="2000" dirty="0">
                <a:latin typeface="+mj-lt"/>
              </a:rPr>
              <a:t>usposobljenost ocenjevalcev za </a:t>
            </a:r>
            <a:r>
              <a:rPr lang="sl-SI" sz="2000" dirty="0" smtClean="0">
                <a:latin typeface="+mj-lt"/>
              </a:rPr>
              <a:t>NMS – identifikacija specifika zaradi mednarodnega priznavanja;</a:t>
            </a:r>
            <a:endParaRPr lang="sl-SI" sz="2000" dirty="0">
              <a:latin typeface="+mj-lt"/>
            </a:endParaRPr>
          </a:p>
          <a:p>
            <a:pPr marL="1371600" lvl="2" indent="-457200">
              <a:buFontTx/>
              <a:buChar char="-"/>
            </a:pPr>
            <a:r>
              <a:rPr lang="sl-SI" sz="2000" dirty="0" smtClean="0">
                <a:latin typeface="+mj-lt"/>
              </a:rPr>
              <a:t>identifikacija </a:t>
            </a:r>
            <a:r>
              <a:rPr lang="sl-SI" sz="2000" dirty="0">
                <a:latin typeface="+mj-lt"/>
              </a:rPr>
              <a:t>potreb SA po kalibracijah na najvišji ravni </a:t>
            </a:r>
            <a:r>
              <a:rPr lang="sl-SI" sz="2000" dirty="0" smtClean="0">
                <a:latin typeface="+mj-lt"/>
              </a:rPr>
              <a:t>in </a:t>
            </a:r>
            <a:r>
              <a:rPr lang="sl-SI" sz="2000" dirty="0">
                <a:latin typeface="+mj-lt"/>
              </a:rPr>
              <a:t>po </a:t>
            </a:r>
            <a:r>
              <a:rPr lang="sl-SI" sz="2000" dirty="0" err="1">
                <a:latin typeface="+mj-lt"/>
              </a:rPr>
              <a:t>medlaboratorijskih</a:t>
            </a:r>
            <a:r>
              <a:rPr lang="sl-SI" sz="2000" dirty="0">
                <a:latin typeface="+mj-lt"/>
              </a:rPr>
              <a:t> primerjavah na najvišji ravni kalibracij.</a:t>
            </a:r>
          </a:p>
          <a:p>
            <a:pPr marL="457200" indent="-457200">
              <a:buFontTx/>
              <a:buChar char="-"/>
            </a:pPr>
            <a:endParaRPr lang="sl-SI" sz="2800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44" y="5250873"/>
            <a:ext cx="1498793" cy="1498793"/>
          </a:xfrm>
          <a:prstGeom prst="rect">
            <a:avLst/>
          </a:prstGeom>
        </p:spPr>
      </p:pic>
      <p:sp>
        <p:nvSpPr>
          <p:cNvPr id="8" name="Dvosmerna vodoravna puščica 7"/>
          <p:cNvSpPr/>
          <p:nvPr/>
        </p:nvSpPr>
        <p:spPr>
          <a:xfrm>
            <a:off x="2188308" y="6000269"/>
            <a:ext cx="8909538" cy="50213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308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Predm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127106"/>
              </p:ext>
            </p:extLst>
          </p:nvPr>
        </p:nvGraphicFramePr>
        <p:xfrm>
          <a:off x="6033476" y="79280"/>
          <a:ext cx="5322033" cy="677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Acrobat Document" r:id="rId3" imgW="5667162" imgH="8020050" progId="Acrobat.Document.DC">
                  <p:embed/>
                </p:oleObj>
              </mc:Choice>
              <mc:Fallback>
                <p:oleObj name="Acrobat Document" r:id="rId3" imgW="5667162" imgH="8020050" progId="Acrobat.Document.DC">
                  <p:embed/>
                  <p:pic>
                    <p:nvPicPr>
                      <p:cNvPr id="2" name="Predme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3476" y="79280"/>
                        <a:ext cx="5322033" cy="6778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id="{294B1E96-BF2B-8EA1-C658-9346962B869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alphaModFix amt="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85633">
            <a:off x="7856392" y="-1120131"/>
            <a:ext cx="5623214" cy="5842300"/>
          </a:xfrm>
          <a:prstGeom prst="rect">
            <a:avLst/>
          </a:prstGeom>
        </p:spPr>
      </p:pic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2F720E38-E995-2C4F-9FE0-76E2E329A2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476" y="6290830"/>
            <a:ext cx="392479" cy="458836"/>
          </a:xfrm>
        </p:spPr>
      </p:pic>
      <p:sp>
        <p:nvSpPr>
          <p:cNvPr id="8" name="Title 7"/>
          <p:cNvSpPr txBox="1">
            <a:spLocks/>
          </p:cNvSpPr>
          <p:nvPr/>
        </p:nvSpPr>
        <p:spPr>
          <a:xfrm>
            <a:off x="538542" y="360039"/>
            <a:ext cx="6121690" cy="8348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4076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076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Leto 1995 – Zakon o standardizaciji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4076"/>
              </a:solidFill>
              <a:effectLst/>
              <a:uLnTx/>
              <a:uFillTx/>
              <a:latin typeface="Franklin Gothic Demi" panose="020B0703020102020204" pitchFamily="34" charset="0"/>
              <a:ea typeface="+mj-ea"/>
              <a:cs typeface="+mj-cs"/>
            </a:endParaRPr>
          </a:p>
        </p:txBody>
      </p:sp>
      <p:graphicFrame>
        <p:nvGraphicFramePr>
          <p:cNvPr id="3" name="Predm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169338"/>
              </p:ext>
            </p:extLst>
          </p:nvPr>
        </p:nvGraphicFramePr>
        <p:xfrm>
          <a:off x="914643" y="1194890"/>
          <a:ext cx="5118833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Acrobat Document" r:id="rId8" imgW="5667162" imgH="8020050" progId="Acrobat.Document.DC">
                  <p:embed/>
                </p:oleObj>
              </mc:Choice>
              <mc:Fallback>
                <p:oleObj name="Acrobat Document" r:id="rId8" imgW="5667162" imgH="8020050" progId="Acrobat.Document.DC">
                  <p:embed/>
                  <p:pic>
                    <p:nvPicPr>
                      <p:cNvPr id="3" name="Predmet 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14643" y="1194890"/>
                        <a:ext cx="5118833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ravokotnik 3"/>
          <p:cNvSpPr/>
          <p:nvPr/>
        </p:nvSpPr>
        <p:spPr>
          <a:xfrm>
            <a:off x="6549292" y="1406769"/>
            <a:ext cx="2039816" cy="211016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6409577" y="2002055"/>
            <a:ext cx="2243535" cy="259882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Pravokotnik 17"/>
          <p:cNvSpPr/>
          <p:nvPr/>
        </p:nvSpPr>
        <p:spPr>
          <a:xfrm>
            <a:off x="1703754" y="4071815"/>
            <a:ext cx="1398954" cy="289170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0384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294B1E96-BF2B-8EA1-C658-9346962B869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85633">
            <a:off x="7856392" y="-1120131"/>
            <a:ext cx="5623214" cy="5842300"/>
          </a:xfrm>
          <a:prstGeom prst="rect">
            <a:avLst/>
          </a:prstGeom>
        </p:spPr>
      </p:pic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2F720E38-E995-2C4F-9FE0-76E2E329A2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476" y="6290830"/>
            <a:ext cx="392479" cy="458836"/>
          </a:xfrm>
        </p:spPr>
      </p:pic>
      <p:sp>
        <p:nvSpPr>
          <p:cNvPr id="8" name="Title 7"/>
          <p:cNvSpPr txBox="1">
            <a:spLocks/>
          </p:cNvSpPr>
          <p:nvPr/>
        </p:nvSpPr>
        <p:spPr>
          <a:xfrm>
            <a:off x="538542" y="360039"/>
            <a:ext cx="6121690" cy="8348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4076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076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Leto 1995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4076"/>
              </a:solidFill>
              <a:effectLst/>
              <a:uLnTx/>
              <a:uFillTx/>
              <a:latin typeface="Franklin Gothic Demi" panose="020B0703020102020204" pitchFamily="34" charset="0"/>
              <a:ea typeface="+mj-ea"/>
              <a:cs typeface="+mj-cs"/>
            </a:endParaRPr>
          </a:p>
        </p:txBody>
      </p:sp>
      <p:sp>
        <p:nvSpPr>
          <p:cNvPr id="9" name="Content Placeholder 8"/>
          <p:cNvSpPr txBox="1">
            <a:spLocks/>
          </p:cNvSpPr>
          <p:nvPr/>
        </p:nvSpPr>
        <p:spPr>
          <a:xfrm>
            <a:off x="538542" y="1554930"/>
            <a:ext cx="6121690" cy="566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407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36575" indent="-449263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07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719138" indent="-449263" algn="l" defTabSz="914400" rtl="0" eaLnBrk="1" latinLnBrk="0" hangingPunct="1">
              <a:spcBef>
                <a:spcPct val="20000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rgbClr val="00407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smtClean="0">
                <a:ln>
                  <a:noFill/>
                </a:ln>
                <a:solidFill>
                  <a:srgbClr val="004076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Začetna ekipa</a:t>
            </a:r>
            <a:endParaRPr kumimoji="0" lang="sl-SI" sz="2400" b="1" i="0" u="none" strike="noStrike" kern="1200" cap="none" spc="0" normalizeH="0" baseline="0" noProof="0" dirty="0">
              <a:ln>
                <a:noFill/>
              </a:ln>
              <a:solidFill>
                <a:srgbClr val="004076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75" y="2953810"/>
            <a:ext cx="1440000" cy="1440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763" y="2953810"/>
            <a:ext cx="1440000" cy="1440000"/>
          </a:xfrm>
          <a:prstGeom prst="rect">
            <a:avLst/>
          </a:prstGeom>
        </p:spPr>
      </p:pic>
      <p:sp>
        <p:nvSpPr>
          <p:cNvPr id="12" name="Content Placeholder 8"/>
          <p:cNvSpPr txBox="1">
            <a:spLocks/>
          </p:cNvSpPr>
          <p:nvPr/>
        </p:nvSpPr>
        <p:spPr>
          <a:xfrm>
            <a:off x="4681163" y="4534166"/>
            <a:ext cx="2192935" cy="531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407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36575" indent="-449263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07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719138" indent="-449263" algn="l" defTabSz="914400" rtl="0" eaLnBrk="1" latinLnBrk="0" hangingPunct="1">
              <a:spcBef>
                <a:spcPct val="20000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rgbClr val="00407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000" dirty="0"/>
              <a:t>Vinka Soljačič</a:t>
            </a:r>
          </a:p>
        </p:txBody>
      </p:sp>
      <p:sp>
        <p:nvSpPr>
          <p:cNvPr id="13" name="Content Placeholder 8"/>
          <p:cNvSpPr txBox="1">
            <a:spLocks/>
          </p:cNvSpPr>
          <p:nvPr/>
        </p:nvSpPr>
        <p:spPr>
          <a:xfrm>
            <a:off x="6605084" y="4534166"/>
            <a:ext cx="2357057" cy="566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407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36575" indent="-449263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07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719138" indent="-449263" algn="l" defTabSz="914400" rtl="0" eaLnBrk="1" latinLnBrk="0" hangingPunct="1">
              <a:spcBef>
                <a:spcPct val="20000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rgbClr val="00407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000" dirty="0"/>
              <a:t>Živa Sever Eržen</a:t>
            </a:r>
          </a:p>
        </p:txBody>
      </p:sp>
      <p:sp>
        <p:nvSpPr>
          <p:cNvPr id="14" name="Content Placeholder 8"/>
          <p:cNvSpPr txBox="1">
            <a:spLocks/>
          </p:cNvSpPr>
          <p:nvPr/>
        </p:nvSpPr>
        <p:spPr>
          <a:xfrm>
            <a:off x="2695174" y="4534166"/>
            <a:ext cx="2214137" cy="520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407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36575" indent="-449263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07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719138" indent="-449263" algn="l" defTabSz="914400" rtl="0" eaLnBrk="1" latinLnBrk="0" hangingPunct="1">
              <a:spcBef>
                <a:spcPct val="20000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rgbClr val="00407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000" dirty="0"/>
              <a:t>Alenka Gogala</a:t>
            </a:r>
          </a:p>
        </p:txBody>
      </p:sp>
      <p:sp>
        <p:nvSpPr>
          <p:cNvPr id="15" name="Content Placeholder 8"/>
          <p:cNvSpPr txBox="1">
            <a:spLocks/>
          </p:cNvSpPr>
          <p:nvPr/>
        </p:nvSpPr>
        <p:spPr>
          <a:xfrm>
            <a:off x="8823479" y="4534166"/>
            <a:ext cx="1971318" cy="457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407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36575" indent="-449263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07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719138" indent="-449263" algn="l" defTabSz="914400" rtl="0" eaLnBrk="1" latinLnBrk="0" hangingPunct="1">
              <a:spcBef>
                <a:spcPct val="20000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rgbClr val="00407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000" dirty="0"/>
              <a:t>Tomaž Bajuk</a:t>
            </a:r>
            <a:endParaRPr lang="en-US" sz="2000" dirty="0"/>
          </a:p>
        </p:txBody>
      </p:sp>
      <p:pic>
        <p:nvPicPr>
          <p:cNvPr id="16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097" y="2957726"/>
            <a:ext cx="1440000" cy="1440000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199" y="295381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35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294B1E96-BF2B-8EA1-C658-9346962B869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85633">
            <a:off x="7856392" y="-1120131"/>
            <a:ext cx="5623214" cy="5842300"/>
          </a:xfrm>
          <a:prstGeom prst="rect">
            <a:avLst/>
          </a:prstGeom>
        </p:spPr>
      </p:pic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2F720E38-E995-2C4F-9FE0-76E2E329A2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476" y="6290830"/>
            <a:ext cx="392479" cy="458836"/>
          </a:xfrm>
        </p:spPr>
      </p:pic>
      <p:sp>
        <p:nvSpPr>
          <p:cNvPr id="8" name="Title 7"/>
          <p:cNvSpPr txBox="1">
            <a:spLocks/>
          </p:cNvSpPr>
          <p:nvPr/>
        </p:nvSpPr>
        <p:spPr>
          <a:xfrm>
            <a:off x="538541" y="360039"/>
            <a:ext cx="9402627" cy="8348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4076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076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Leto 1995 – USM – Sektor</a:t>
            </a:r>
            <a:r>
              <a:rPr kumimoji="0" lang="sl-SI" sz="4400" b="0" i="0" u="none" strike="noStrike" kern="1200" cap="none" spc="0" normalizeH="0" noProof="0" dirty="0" smtClean="0">
                <a:ln>
                  <a:noFill/>
                </a:ln>
                <a:solidFill>
                  <a:srgbClr val="004076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 za akreditacijo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4076"/>
              </a:solidFill>
              <a:effectLst/>
              <a:uLnTx/>
              <a:uFillTx/>
              <a:latin typeface="Franklin Gothic Demi" panose="020B0703020102020204" pitchFamily="34" charset="0"/>
              <a:ea typeface="+mj-ea"/>
              <a:cs typeface="+mj-cs"/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15" y="1498600"/>
            <a:ext cx="7315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90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294B1E96-BF2B-8EA1-C658-9346962B869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85633">
            <a:off x="7856392" y="-1120131"/>
            <a:ext cx="5623214" cy="5842300"/>
          </a:xfrm>
          <a:prstGeom prst="rect">
            <a:avLst/>
          </a:prstGeom>
        </p:spPr>
      </p:pic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2F720E38-E995-2C4F-9FE0-76E2E329A2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476" y="6290830"/>
            <a:ext cx="392479" cy="458836"/>
          </a:xfrm>
        </p:spPr>
      </p:pic>
      <p:sp>
        <p:nvSpPr>
          <p:cNvPr id="8" name="Title 7"/>
          <p:cNvSpPr txBox="1">
            <a:spLocks/>
          </p:cNvSpPr>
          <p:nvPr/>
        </p:nvSpPr>
        <p:spPr>
          <a:xfrm>
            <a:off x="538542" y="360039"/>
            <a:ext cx="6121690" cy="8348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4076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076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Leto 1995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4076"/>
              </a:solidFill>
              <a:effectLst/>
              <a:uLnTx/>
              <a:uFillTx/>
              <a:latin typeface="Franklin Gothic Demi" panose="020B0703020102020204" pitchFamily="34" charset="0"/>
              <a:ea typeface="+mj-ea"/>
              <a:cs typeface="+mj-cs"/>
            </a:endParaRPr>
          </a:p>
        </p:txBody>
      </p:sp>
      <p:sp>
        <p:nvSpPr>
          <p:cNvPr id="9" name="Content Placeholder 8"/>
          <p:cNvSpPr txBox="1">
            <a:spLocks/>
          </p:cNvSpPr>
          <p:nvPr/>
        </p:nvSpPr>
        <p:spPr>
          <a:xfrm>
            <a:off x="538542" y="1554930"/>
            <a:ext cx="6121690" cy="566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407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36575" indent="-449263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07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719138" indent="-449263" algn="l" defTabSz="914400" rtl="0" eaLnBrk="1" latinLnBrk="0" hangingPunct="1">
              <a:spcBef>
                <a:spcPct val="20000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rgbClr val="00407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076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Ekipa od 1.8.1995</a:t>
            </a:r>
            <a:endParaRPr kumimoji="0" lang="sl-SI" sz="2400" b="1" i="0" u="none" strike="noStrike" kern="1200" cap="none" spc="0" normalizeH="0" baseline="0" noProof="0" dirty="0">
              <a:ln>
                <a:noFill/>
              </a:ln>
              <a:solidFill>
                <a:srgbClr val="004076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42" y="2854534"/>
            <a:ext cx="1440000" cy="1440000"/>
          </a:xfrm>
          <a:prstGeom prst="rect">
            <a:avLst/>
          </a:prstGeom>
        </p:spPr>
      </p:pic>
      <p:sp>
        <p:nvSpPr>
          <p:cNvPr id="12" name="Content Placeholder 8"/>
          <p:cNvSpPr txBox="1">
            <a:spLocks/>
          </p:cNvSpPr>
          <p:nvPr/>
        </p:nvSpPr>
        <p:spPr>
          <a:xfrm>
            <a:off x="329384" y="4501522"/>
            <a:ext cx="2192935" cy="531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407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36575" indent="-449263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07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719138" indent="-449263" algn="l" defTabSz="914400" rtl="0" eaLnBrk="1" latinLnBrk="0" hangingPunct="1">
              <a:spcBef>
                <a:spcPct val="20000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rgbClr val="00407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000" dirty="0"/>
              <a:t>Vinka Soljačič</a:t>
            </a:r>
          </a:p>
        </p:txBody>
      </p:sp>
      <p:sp>
        <p:nvSpPr>
          <p:cNvPr id="13" name="Content Placeholder 8"/>
          <p:cNvSpPr txBox="1">
            <a:spLocks/>
          </p:cNvSpPr>
          <p:nvPr/>
        </p:nvSpPr>
        <p:spPr>
          <a:xfrm>
            <a:off x="5304551" y="5695584"/>
            <a:ext cx="2357057" cy="566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407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36575" indent="-449263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07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719138" indent="-449263" algn="l" defTabSz="914400" rtl="0" eaLnBrk="1" latinLnBrk="0" hangingPunct="1">
              <a:spcBef>
                <a:spcPct val="20000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rgbClr val="00407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000" dirty="0"/>
              <a:t>Živa Sever Eržen</a:t>
            </a:r>
          </a:p>
        </p:txBody>
      </p:sp>
      <p:sp>
        <p:nvSpPr>
          <p:cNvPr id="15" name="Content Placeholder 8"/>
          <p:cNvSpPr txBox="1">
            <a:spLocks/>
          </p:cNvSpPr>
          <p:nvPr/>
        </p:nvSpPr>
        <p:spPr>
          <a:xfrm>
            <a:off x="8176693" y="5695584"/>
            <a:ext cx="1971318" cy="457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407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36575" indent="-449263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07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719138" indent="-449263" algn="l" defTabSz="914400" rtl="0" eaLnBrk="1" latinLnBrk="0" hangingPunct="1">
              <a:spcBef>
                <a:spcPct val="20000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rgbClr val="004076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000" dirty="0"/>
              <a:t>Tomaž Bajuk</a:t>
            </a:r>
            <a:endParaRPr lang="en-US" sz="2000" dirty="0"/>
          </a:p>
        </p:txBody>
      </p:sp>
      <p:pic>
        <p:nvPicPr>
          <p:cNvPr id="16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565" y="4142282"/>
            <a:ext cx="1440000" cy="1440000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047" y="4142282"/>
            <a:ext cx="1440000" cy="1440000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997" y="467675"/>
            <a:ext cx="4809393" cy="320626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15009" y="3628963"/>
            <a:ext cx="1671097" cy="223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294B1E96-BF2B-8EA1-C658-9346962B869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85633">
            <a:off x="7856392" y="-1120131"/>
            <a:ext cx="5623214" cy="5842300"/>
          </a:xfrm>
          <a:prstGeom prst="rect">
            <a:avLst/>
          </a:prstGeom>
        </p:spPr>
      </p:pic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2F720E38-E995-2C4F-9FE0-76E2E329A2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476" y="6290830"/>
            <a:ext cx="392479" cy="458836"/>
          </a:xfrm>
        </p:spPr>
      </p:pic>
      <p:sp>
        <p:nvSpPr>
          <p:cNvPr id="6" name="Naslov 1">
            <a:extLst>
              <a:ext uri="{FF2B5EF4-FFF2-40B4-BE49-F238E27FC236}">
                <a16:creationId xmlns:a16="http://schemas.microsoft.com/office/drawing/2014/main" id="{1B2744C1-BBAA-F845-0E71-D1E99AFDE610}"/>
              </a:ext>
            </a:extLst>
          </p:cNvPr>
          <p:cNvSpPr txBox="1">
            <a:spLocks/>
          </p:cNvSpPr>
          <p:nvPr/>
        </p:nvSpPr>
        <p:spPr>
          <a:xfrm>
            <a:off x="538542" y="1732251"/>
            <a:ext cx="10844259" cy="443302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800" dirty="0"/>
              <a:t>Skupna ocenjevanja z namenom pridobivanja znanja in usposabljanja domačih ocenjevalcev (opazovalci)</a:t>
            </a:r>
          </a:p>
          <a:p>
            <a:r>
              <a:rPr lang="sl-SI" sz="2800" dirty="0"/>
              <a:t>Začeli s kalibracijskimi laboratoriji – osnova za vse ostale laboratorije in akreditacije teh laboratorijev</a:t>
            </a:r>
          </a:p>
          <a:p>
            <a:r>
              <a:rPr lang="sl-SI" sz="2800" dirty="0"/>
              <a:t>Povezava SA – NMI!</a:t>
            </a:r>
          </a:p>
          <a:p>
            <a:endParaRPr lang="sl-SI" sz="2800" dirty="0" smtClean="0"/>
          </a:p>
          <a:p>
            <a:pPr marL="457200" indent="-457200">
              <a:buFontTx/>
              <a:buChar char="-"/>
            </a:pPr>
            <a:r>
              <a:rPr lang="sl-SI" sz="2800" dirty="0" smtClean="0"/>
              <a:t>30.8. in </a:t>
            </a:r>
            <a:r>
              <a:rPr lang="sl-SI" sz="2800" dirty="0"/>
              <a:t>1.10. 1995 </a:t>
            </a:r>
            <a:r>
              <a:rPr lang="sl-SI" sz="2800" dirty="0" smtClean="0"/>
              <a:t>– SIQ – kalibracijski laboratorij (z </a:t>
            </a:r>
            <a:r>
              <a:rPr lang="sl-SI" sz="2800" dirty="0" err="1" smtClean="0"/>
              <a:t>RvA</a:t>
            </a:r>
            <a:r>
              <a:rPr lang="sl-SI" sz="2800" dirty="0" smtClean="0"/>
              <a:t>: </a:t>
            </a:r>
            <a:r>
              <a:rPr lang="sl-SI" sz="2800" dirty="0" err="1" smtClean="0"/>
              <a:t>Deckers</a:t>
            </a:r>
            <a:r>
              <a:rPr lang="sl-SI" sz="2800" dirty="0" smtClean="0"/>
              <a:t>, </a:t>
            </a:r>
            <a:r>
              <a:rPr lang="sl-SI" sz="2800" dirty="0" err="1" smtClean="0"/>
              <a:t>Barel</a:t>
            </a:r>
            <a:r>
              <a:rPr lang="sl-SI" sz="2800" dirty="0" smtClean="0"/>
              <a:t>, </a:t>
            </a:r>
            <a:r>
              <a:rPr lang="sl-SI" sz="2800" dirty="0" err="1" smtClean="0"/>
              <a:t>Rydler</a:t>
            </a:r>
            <a:r>
              <a:rPr lang="sl-SI" sz="2800" dirty="0" smtClean="0"/>
              <a:t> – SP; opazovalec Kopač) – podelitev 15.5.1996</a:t>
            </a:r>
          </a:p>
          <a:p>
            <a:pPr marL="457200" indent="-457200">
              <a:buFontTx/>
              <a:buChar char="-"/>
            </a:pPr>
            <a:r>
              <a:rPr lang="sl-SI" sz="2800" dirty="0" smtClean="0"/>
              <a:t>26.11.1995 – UL FE – kalibracijski laboratorij (z </a:t>
            </a:r>
            <a:r>
              <a:rPr lang="sl-SI" sz="2800" dirty="0" err="1" smtClean="0"/>
              <a:t>RvA</a:t>
            </a:r>
            <a:r>
              <a:rPr lang="sl-SI" sz="2800" dirty="0" smtClean="0"/>
              <a:t>: </a:t>
            </a:r>
            <a:r>
              <a:rPr lang="sl-SI" sz="2800" dirty="0" err="1" smtClean="0"/>
              <a:t>Barel</a:t>
            </a:r>
            <a:r>
              <a:rPr lang="sl-SI" sz="2800" dirty="0" smtClean="0"/>
              <a:t>, </a:t>
            </a:r>
            <a:r>
              <a:rPr lang="sl-SI" sz="2800" dirty="0" err="1" smtClean="0"/>
              <a:t>Schurer</a:t>
            </a:r>
            <a:r>
              <a:rPr lang="sl-SI" sz="2800" dirty="0" smtClean="0"/>
              <a:t>; opazovalci: Lešnjak, Svetik, Kopač) – podelitev 5.2.1997</a:t>
            </a:r>
          </a:p>
          <a:p>
            <a:pPr marL="457200" indent="-457200">
              <a:buFontTx/>
              <a:buChar char="-"/>
            </a:pPr>
            <a:r>
              <a:rPr lang="sl-SI" sz="2800" dirty="0" smtClean="0"/>
              <a:t>9.6.1997 – UM FS – kalibracijski laboratorij (z </a:t>
            </a:r>
            <a:r>
              <a:rPr lang="sl-SI" sz="2800" dirty="0" err="1" smtClean="0"/>
              <a:t>RvA</a:t>
            </a:r>
            <a:r>
              <a:rPr lang="sl-SI" sz="2800" dirty="0" smtClean="0"/>
              <a:t>: </a:t>
            </a:r>
            <a:r>
              <a:rPr lang="sl-SI" sz="2800" dirty="0" err="1" smtClean="0"/>
              <a:t>Barel</a:t>
            </a:r>
            <a:r>
              <a:rPr lang="sl-SI" sz="2800" dirty="0" smtClean="0"/>
              <a:t>, </a:t>
            </a:r>
            <a:r>
              <a:rPr lang="sl-SI" sz="2800" dirty="0" err="1" smtClean="0"/>
              <a:t>Struik</a:t>
            </a:r>
            <a:r>
              <a:rPr lang="sl-SI" sz="2800" dirty="0" smtClean="0"/>
              <a:t>; „</a:t>
            </a:r>
            <a:r>
              <a:rPr lang="sl-SI" sz="2800" dirty="0" err="1" smtClean="0"/>
              <a:t>trainee</a:t>
            </a:r>
            <a:r>
              <a:rPr lang="sl-SI" sz="2800" dirty="0" smtClean="0"/>
              <a:t>“ Svetik) – podelitev 1.12.1997</a:t>
            </a:r>
          </a:p>
          <a:p>
            <a:pPr marL="457200" indent="-457200">
              <a:buFontTx/>
              <a:buChar char="-"/>
            </a:pPr>
            <a:r>
              <a:rPr lang="sl-SI" sz="2800" dirty="0" smtClean="0"/>
              <a:t>12.6.1997 – STO Ravne – kalibracijski laboratorij (z </a:t>
            </a:r>
            <a:r>
              <a:rPr lang="sl-SI" sz="2800" dirty="0" err="1" smtClean="0"/>
              <a:t>RvA</a:t>
            </a:r>
            <a:r>
              <a:rPr lang="sl-SI" sz="2800" dirty="0" smtClean="0"/>
              <a:t>: </a:t>
            </a:r>
            <a:r>
              <a:rPr lang="sl-SI" sz="2800" dirty="0" err="1" smtClean="0"/>
              <a:t>Barel</a:t>
            </a:r>
            <a:r>
              <a:rPr lang="sl-SI" sz="2800" dirty="0" smtClean="0"/>
              <a:t>, </a:t>
            </a:r>
            <a:r>
              <a:rPr lang="sl-SI" sz="2800" dirty="0" err="1" smtClean="0"/>
              <a:t>Struik</a:t>
            </a:r>
            <a:r>
              <a:rPr lang="sl-SI" sz="2800" dirty="0" smtClean="0"/>
              <a:t>; „</a:t>
            </a:r>
            <a:r>
              <a:rPr lang="sl-SI" sz="2800" dirty="0" err="1" smtClean="0"/>
              <a:t>trainee</a:t>
            </a:r>
            <a:r>
              <a:rPr lang="sl-SI" sz="2800" dirty="0" smtClean="0"/>
              <a:t>“ </a:t>
            </a:r>
            <a:r>
              <a:rPr lang="sl-SI" sz="2800" dirty="0" err="1" smtClean="0"/>
              <a:t>Pečavar</a:t>
            </a:r>
            <a:r>
              <a:rPr lang="sl-SI" sz="2800" dirty="0" smtClean="0"/>
              <a:t>) – podelitev 30.1.1998</a:t>
            </a:r>
          </a:p>
          <a:p>
            <a:pPr marL="457200" indent="-457200">
              <a:buFontTx/>
              <a:buChar char="-"/>
            </a:pPr>
            <a:r>
              <a:rPr lang="sl-SI" sz="2800" dirty="0" smtClean="0"/>
              <a:t>nov. 1997 </a:t>
            </a:r>
            <a:r>
              <a:rPr lang="sl-SI" sz="2800" dirty="0"/>
              <a:t>- USM – kalibracijski laboratorij </a:t>
            </a:r>
            <a:r>
              <a:rPr lang="sl-SI" sz="2800" dirty="0" smtClean="0"/>
              <a:t>– masa (z DKD: Harry </a:t>
            </a:r>
            <a:r>
              <a:rPr lang="sl-SI" sz="2800" dirty="0" err="1" smtClean="0"/>
              <a:t>Stolz</a:t>
            </a:r>
            <a:r>
              <a:rPr lang="sl-SI" sz="2800" dirty="0" smtClean="0"/>
              <a:t>, </a:t>
            </a:r>
            <a:r>
              <a:rPr lang="sl-SI" sz="2800" dirty="0" err="1" smtClean="0"/>
              <a:t>Dieter</a:t>
            </a:r>
            <a:r>
              <a:rPr lang="sl-SI" sz="2800" dirty="0" smtClean="0"/>
              <a:t> </a:t>
            </a:r>
            <a:r>
              <a:rPr lang="sl-SI" sz="2800" dirty="0" err="1" smtClean="0"/>
              <a:t>Knolle</a:t>
            </a:r>
            <a:r>
              <a:rPr lang="sl-SI" sz="2800" dirty="0" smtClean="0"/>
              <a:t>) – podelitev 25.2.1998</a:t>
            </a:r>
          </a:p>
          <a:p>
            <a:endParaRPr lang="sl-SI" sz="2800" dirty="0" smtClean="0"/>
          </a:p>
        </p:txBody>
      </p:sp>
      <p:sp>
        <p:nvSpPr>
          <p:cNvPr id="8" name="Title 7"/>
          <p:cNvSpPr txBox="1">
            <a:spLocks/>
          </p:cNvSpPr>
          <p:nvPr/>
        </p:nvSpPr>
        <p:spPr>
          <a:xfrm>
            <a:off x="538542" y="360039"/>
            <a:ext cx="6121690" cy="8348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4076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 smtClean="0"/>
              <a:t>Skupne akreditacije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4076"/>
              </a:solidFill>
              <a:effectLst/>
              <a:uLnTx/>
              <a:uFillTx/>
              <a:latin typeface="Franklin Gothic Demi" panose="020B07030201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8967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294B1E96-BF2B-8EA1-C658-9346962B869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85633">
            <a:off x="7856392" y="-1120131"/>
            <a:ext cx="5623214" cy="5842300"/>
          </a:xfrm>
          <a:prstGeom prst="rect">
            <a:avLst/>
          </a:prstGeom>
        </p:spPr>
      </p:pic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2F720E38-E995-2C4F-9FE0-76E2E329A2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476" y="6290830"/>
            <a:ext cx="392479" cy="458836"/>
          </a:xfrm>
        </p:spPr>
      </p:pic>
      <p:sp>
        <p:nvSpPr>
          <p:cNvPr id="6" name="Naslov 1">
            <a:extLst>
              <a:ext uri="{FF2B5EF4-FFF2-40B4-BE49-F238E27FC236}">
                <a16:creationId xmlns:a16="http://schemas.microsoft.com/office/drawing/2014/main" id="{1B2744C1-BBAA-F845-0E71-D1E99AFDE610}"/>
              </a:ext>
            </a:extLst>
          </p:cNvPr>
          <p:cNvSpPr txBox="1">
            <a:spLocks/>
          </p:cNvSpPr>
          <p:nvPr/>
        </p:nvSpPr>
        <p:spPr>
          <a:xfrm>
            <a:off x="509541" y="1427019"/>
            <a:ext cx="10844259" cy="46966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800" dirty="0" smtClean="0"/>
              <a:t>Preskusni laboratoriji</a:t>
            </a:r>
          </a:p>
          <a:p>
            <a:pPr marL="457200" indent="-457200">
              <a:buFontTx/>
              <a:buChar char="-"/>
            </a:pPr>
            <a:r>
              <a:rPr lang="sl-SI" sz="2800" dirty="0" smtClean="0"/>
              <a:t>23</a:t>
            </a:r>
            <a:r>
              <a:rPr lang="sl-SI" sz="2800" dirty="0"/>
              <a:t>. – 24.6.1997 – TCL (</a:t>
            </a:r>
            <a:r>
              <a:rPr lang="sl-SI" sz="2800" dirty="0" err="1"/>
              <a:t>RvA</a:t>
            </a:r>
            <a:r>
              <a:rPr lang="sl-SI" sz="2800" dirty="0"/>
              <a:t>? – </a:t>
            </a:r>
            <a:r>
              <a:rPr lang="sl-SI" sz="2800" dirty="0" err="1"/>
              <a:t>Barel</a:t>
            </a:r>
            <a:r>
              <a:rPr lang="sl-SI" sz="2800" dirty="0"/>
              <a:t>, </a:t>
            </a:r>
            <a:r>
              <a:rPr lang="sl-SI" sz="2800" dirty="0" err="1" smtClean="0"/>
              <a:t>Parlevliet</a:t>
            </a:r>
            <a:r>
              <a:rPr lang="sl-SI" sz="2800" dirty="0" smtClean="0"/>
              <a:t>) – podelitev 1.12.1997</a:t>
            </a:r>
          </a:p>
          <a:p>
            <a:pPr marL="457200" indent="-457200">
              <a:buFontTx/>
              <a:buChar char="-"/>
            </a:pPr>
            <a:r>
              <a:rPr lang="sl-SI" sz="2800" dirty="0"/>
              <a:t>26. – 27.8.1997 – Inštitut za varilstvo (projekt AMOS </a:t>
            </a:r>
            <a:r>
              <a:rPr lang="sl-SI" sz="2800" dirty="0" smtClean="0"/>
              <a:t>DACH – </a:t>
            </a:r>
            <a:r>
              <a:rPr lang="sl-SI" sz="2800" dirty="0" err="1" smtClean="0"/>
              <a:t>Schramm</a:t>
            </a:r>
            <a:r>
              <a:rPr lang="sl-SI" sz="2800" dirty="0" smtClean="0"/>
              <a:t>, Schumacher, </a:t>
            </a:r>
            <a:r>
              <a:rPr lang="sl-SI" sz="2800" dirty="0" err="1" smtClean="0"/>
              <a:t>Velm</a:t>
            </a:r>
            <a:r>
              <a:rPr lang="sl-SI" sz="2800" dirty="0" smtClean="0"/>
              <a:t>) – podelitev 2.10.1998</a:t>
            </a:r>
          </a:p>
          <a:p>
            <a:pPr marL="457200" indent="-457200">
              <a:buFontTx/>
              <a:buChar char="-"/>
            </a:pPr>
            <a:r>
              <a:rPr lang="sl-SI" sz="2800" dirty="0" smtClean="0"/>
              <a:t>27.3.1998 </a:t>
            </a:r>
            <a:r>
              <a:rPr lang="sl-SI" sz="2800" dirty="0" err="1" smtClean="0"/>
              <a:t>predocenjevanje</a:t>
            </a:r>
            <a:r>
              <a:rPr lang="sl-SI" sz="2800" dirty="0" smtClean="0"/>
              <a:t> (</a:t>
            </a:r>
            <a:r>
              <a:rPr lang="sl-SI" sz="2800" dirty="0" err="1" smtClean="0"/>
              <a:t>Pečavar</a:t>
            </a:r>
            <a:r>
              <a:rPr lang="sl-SI" sz="2800" dirty="0" smtClean="0"/>
              <a:t>), 31.3. – 1.4.1999  – </a:t>
            </a:r>
            <a:r>
              <a:rPr lang="sl-SI" sz="2800" dirty="0" err="1" smtClean="0"/>
              <a:t>Elektroplastika</a:t>
            </a:r>
            <a:r>
              <a:rPr lang="sl-SI" sz="2800" dirty="0" smtClean="0"/>
              <a:t> Križevci (</a:t>
            </a:r>
            <a:r>
              <a:rPr lang="sl-SI" sz="2800" dirty="0" err="1" smtClean="0"/>
              <a:t>Brinkmann</a:t>
            </a:r>
            <a:r>
              <a:rPr lang="sl-SI" sz="2800" dirty="0"/>
              <a:t> </a:t>
            </a:r>
            <a:r>
              <a:rPr lang="sl-SI" sz="2800" dirty="0" smtClean="0"/>
              <a:t>– DAP, Zupančič), podelitev 15.3.2000</a:t>
            </a:r>
          </a:p>
          <a:p>
            <a:endParaRPr lang="sl-SI" sz="2800" dirty="0"/>
          </a:p>
          <a:p>
            <a:pPr marL="457200" indent="-457200">
              <a:buFontTx/>
              <a:buChar char="-"/>
            </a:pPr>
            <a:endParaRPr lang="sl-SI" sz="2800" dirty="0" smtClean="0"/>
          </a:p>
        </p:txBody>
      </p:sp>
      <p:sp>
        <p:nvSpPr>
          <p:cNvPr id="8" name="Title 7"/>
          <p:cNvSpPr txBox="1">
            <a:spLocks/>
          </p:cNvSpPr>
          <p:nvPr/>
        </p:nvSpPr>
        <p:spPr>
          <a:xfrm>
            <a:off x="538542" y="360039"/>
            <a:ext cx="6121690" cy="8348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4076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 smtClean="0"/>
              <a:t>Tuji ocenjevalci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4076"/>
              </a:solidFill>
              <a:effectLst/>
              <a:uLnTx/>
              <a:uFillTx/>
              <a:latin typeface="Franklin Gothic Demi" panose="020B0703020102020204" pitchFamily="34" charset="0"/>
              <a:ea typeface="+mj-ea"/>
              <a:cs typeface="+mj-cs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862" y="3923858"/>
            <a:ext cx="3773199" cy="251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2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294B1E96-BF2B-8EA1-C658-9346962B869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85633">
            <a:off x="7856392" y="-1120131"/>
            <a:ext cx="5623214" cy="5842300"/>
          </a:xfrm>
          <a:prstGeom prst="rect">
            <a:avLst/>
          </a:prstGeom>
        </p:spPr>
      </p:pic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2F720E38-E995-2C4F-9FE0-76E2E329A2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476" y="6290830"/>
            <a:ext cx="392479" cy="458836"/>
          </a:xfrm>
        </p:spPr>
      </p:pic>
      <p:sp>
        <p:nvSpPr>
          <p:cNvPr id="6" name="Naslov 1">
            <a:extLst>
              <a:ext uri="{FF2B5EF4-FFF2-40B4-BE49-F238E27FC236}">
                <a16:creationId xmlns:a16="http://schemas.microsoft.com/office/drawing/2014/main" id="{1B2744C1-BBAA-F845-0E71-D1E99AFDE610}"/>
              </a:ext>
            </a:extLst>
          </p:cNvPr>
          <p:cNvSpPr txBox="1">
            <a:spLocks/>
          </p:cNvSpPr>
          <p:nvPr/>
        </p:nvSpPr>
        <p:spPr>
          <a:xfrm>
            <a:off x="509541" y="1427019"/>
            <a:ext cx="10844259" cy="46966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800" dirty="0" smtClean="0"/>
              <a:t>Kontrolni organi</a:t>
            </a:r>
          </a:p>
          <a:p>
            <a:pPr marL="457200" indent="-457200">
              <a:buFontTx/>
              <a:buChar char="-"/>
            </a:pPr>
            <a:r>
              <a:rPr lang="sl-SI" sz="2800" dirty="0" smtClean="0"/>
              <a:t>18. – 19.5.1999 </a:t>
            </a:r>
            <a:r>
              <a:rPr lang="sl-SI" sz="2800" dirty="0" err="1" smtClean="0"/>
              <a:t>predocenjevanje</a:t>
            </a:r>
            <a:r>
              <a:rPr lang="sl-SI" sz="2800" dirty="0" smtClean="0"/>
              <a:t> (Zupančič), 18.4.2000 – </a:t>
            </a:r>
            <a:r>
              <a:rPr lang="sl-SI" sz="2800" dirty="0" err="1" smtClean="0"/>
              <a:t>Inspect</a:t>
            </a:r>
            <a:r>
              <a:rPr lang="sl-SI" sz="2800" dirty="0" smtClean="0"/>
              <a:t> – nafta (Zupančič, </a:t>
            </a:r>
            <a:r>
              <a:rPr lang="sl-SI" sz="2800" dirty="0" err="1" smtClean="0"/>
              <a:t>Winning</a:t>
            </a:r>
            <a:r>
              <a:rPr lang="sl-SI" sz="2800" dirty="0" smtClean="0"/>
              <a:t>) – podelitev 23.10.2000</a:t>
            </a:r>
          </a:p>
          <a:p>
            <a:r>
              <a:rPr lang="sl-SI" sz="2800" dirty="0" smtClean="0"/>
              <a:t>Certifikacijski organi</a:t>
            </a:r>
          </a:p>
          <a:p>
            <a:pPr marL="457200" indent="-457200">
              <a:buFontTx/>
              <a:buChar char="-"/>
            </a:pPr>
            <a:r>
              <a:rPr lang="sl-SI" sz="2800" dirty="0"/>
              <a:t>Certifikacijski organ za vodenje sistemov kakovosti – skupna akreditacija s SWEDAC – </a:t>
            </a:r>
            <a:r>
              <a:rPr lang="sl-SI" sz="2800" dirty="0" smtClean="0"/>
              <a:t>podelitev 15.5.1996</a:t>
            </a:r>
            <a:endParaRPr lang="sl-SI" sz="2800" dirty="0"/>
          </a:p>
          <a:p>
            <a:pPr marL="457200" indent="-457200">
              <a:buFontTx/>
              <a:buChar char="-"/>
            </a:pPr>
            <a:r>
              <a:rPr lang="sl-SI" sz="2800" dirty="0" smtClean="0"/>
              <a:t>Certificiranje </a:t>
            </a:r>
            <a:r>
              <a:rPr lang="sl-SI" sz="2800" dirty="0"/>
              <a:t>proizvodov – SIQ – 2000 </a:t>
            </a:r>
            <a:r>
              <a:rPr lang="sl-SI" sz="2800" dirty="0" smtClean="0"/>
              <a:t>(samostojni postopek, </a:t>
            </a:r>
            <a:r>
              <a:rPr lang="sl-SI" sz="2800" dirty="0" err="1" smtClean="0"/>
              <a:t>cenjevalci</a:t>
            </a:r>
            <a:r>
              <a:rPr lang="sl-SI" sz="2800" dirty="0" smtClean="0"/>
              <a:t> iz UK in DE) – podelitev 27.11.2000</a:t>
            </a:r>
            <a:endParaRPr lang="sl-SI" sz="2800" dirty="0"/>
          </a:p>
          <a:p>
            <a:pPr marL="457200" indent="-457200">
              <a:buFontTx/>
              <a:buChar char="-"/>
            </a:pPr>
            <a:endParaRPr lang="sl-SI" sz="2800" dirty="0"/>
          </a:p>
          <a:p>
            <a:pPr marL="457200" indent="-457200">
              <a:buFontTx/>
              <a:buChar char="-"/>
            </a:pPr>
            <a:endParaRPr lang="sl-SI" sz="2800" dirty="0" smtClean="0"/>
          </a:p>
        </p:txBody>
      </p:sp>
      <p:sp>
        <p:nvSpPr>
          <p:cNvPr id="8" name="Title 7"/>
          <p:cNvSpPr txBox="1">
            <a:spLocks/>
          </p:cNvSpPr>
          <p:nvPr/>
        </p:nvSpPr>
        <p:spPr>
          <a:xfrm>
            <a:off x="538542" y="360039"/>
            <a:ext cx="6121690" cy="8348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4076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 smtClean="0"/>
              <a:t>Tuji ocenjevalci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4076"/>
              </a:solidFill>
              <a:effectLst/>
              <a:uLnTx/>
              <a:uFillTx/>
              <a:latin typeface="Franklin Gothic Demi" panose="020B0703020102020204" pitchFamily="34" charset="0"/>
              <a:ea typeface="+mj-ea"/>
              <a:cs typeface="+mj-cs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6446" y="4465572"/>
            <a:ext cx="2788568" cy="185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7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294B1E96-BF2B-8EA1-C658-9346962B869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85633">
            <a:off x="7856392" y="-1120131"/>
            <a:ext cx="5623214" cy="58423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/>
          <a:lstStyle/>
          <a:p>
            <a:r>
              <a:rPr lang="sl-SI" b="1" dirty="0" smtClean="0">
                <a:solidFill>
                  <a:srgbClr val="22326A"/>
                </a:solidFill>
              </a:rPr>
              <a:t>Usposabljanje domačih ocenjevalcev</a:t>
            </a:r>
            <a:endParaRPr lang="en-GB" b="1" dirty="0">
              <a:solidFill>
                <a:srgbClr val="22326A"/>
              </a:solidFill>
            </a:endParaRP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2F720E38-E995-2C4F-9FE0-76E2E329A2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476" y="6290830"/>
            <a:ext cx="392479" cy="458836"/>
          </a:xfrm>
        </p:spPr>
      </p:pic>
      <p:sp>
        <p:nvSpPr>
          <p:cNvPr id="6" name="Naslov 1">
            <a:extLst>
              <a:ext uri="{FF2B5EF4-FFF2-40B4-BE49-F238E27FC236}">
                <a16:creationId xmlns:a16="http://schemas.microsoft.com/office/drawing/2014/main" id="{1B2744C1-BBAA-F845-0E71-D1E99AFDE610}"/>
              </a:ext>
            </a:extLst>
          </p:cNvPr>
          <p:cNvSpPr txBox="1">
            <a:spLocks/>
          </p:cNvSpPr>
          <p:nvPr/>
        </p:nvSpPr>
        <p:spPr>
          <a:xfrm>
            <a:off x="775217" y="1857809"/>
            <a:ext cx="10844259" cy="44330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800" dirty="0" smtClean="0"/>
              <a:t>Tečaji za ocenjevalce:</a:t>
            </a:r>
          </a:p>
          <a:p>
            <a:pPr marL="457200" indent="-457200">
              <a:buFontTx/>
              <a:buChar char="-"/>
            </a:pPr>
            <a:r>
              <a:rPr lang="sl-SI" sz="2800" dirty="0" smtClean="0"/>
              <a:t>1994 UKAS tečaj ?????</a:t>
            </a:r>
          </a:p>
          <a:p>
            <a:pPr marL="457200" indent="-457200">
              <a:buFontTx/>
              <a:buChar char="-"/>
            </a:pPr>
            <a:r>
              <a:rPr lang="sl-SI" sz="2800" dirty="0" smtClean="0"/>
              <a:t>1996 DAP tečaj </a:t>
            </a:r>
            <a:r>
              <a:rPr lang="sl-SI" sz="2800" dirty="0"/>
              <a:t>za ocenjevalce preskusnih </a:t>
            </a:r>
            <a:r>
              <a:rPr lang="sl-SI" sz="2800" dirty="0" smtClean="0"/>
              <a:t>laboratorijev</a:t>
            </a:r>
          </a:p>
          <a:p>
            <a:pPr marL="457200" indent="-457200">
              <a:buFontTx/>
              <a:buChar char="-"/>
            </a:pPr>
            <a:r>
              <a:rPr lang="sl-SI" sz="2800" dirty="0"/>
              <a:t>1997 UKAS tečaj za ocenjevalce laboratorijev in certifikacijskih </a:t>
            </a:r>
            <a:r>
              <a:rPr lang="sl-SI" sz="2800" dirty="0" smtClean="0"/>
              <a:t>organov</a:t>
            </a:r>
          </a:p>
          <a:p>
            <a:pPr marL="457200" indent="-457200">
              <a:buFontTx/>
              <a:buChar char="-"/>
            </a:pPr>
            <a:r>
              <a:rPr lang="sl-SI" sz="2800" dirty="0" smtClean="0"/>
              <a:t>1998 UKAS tečaj za ocenjevalce </a:t>
            </a:r>
            <a:r>
              <a:rPr lang="sl-SI" sz="2800" dirty="0"/>
              <a:t>laboratorijev</a:t>
            </a:r>
            <a:endParaRPr lang="sl-SI" sz="2800" dirty="0" smtClean="0"/>
          </a:p>
          <a:p>
            <a:pPr marL="457200" indent="-457200">
              <a:buFontTx/>
              <a:buChar char="-"/>
            </a:pPr>
            <a:r>
              <a:rPr lang="sl-SI" sz="2800" dirty="0" smtClean="0"/>
              <a:t>Vzpostavitev lastnega tečaja za ocenjevalce (28.5. – 30.5.2002 Kranjska gora – skupni tečaj v okviru projekta </a:t>
            </a:r>
            <a:r>
              <a:rPr lang="en-US" sz="2800" dirty="0" smtClean="0"/>
              <a:t>Twinning:</a:t>
            </a:r>
            <a:r>
              <a:rPr lang="sl-SI" sz="2800" dirty="0" smtClean="0"/>
              <a:t> </a:t>
            </a:r>
            <a:r>
              <a:rPr lang="en-US" sz="2800" dirty="0" smtClean="0"/>
              <a:t>Horizontal </a:t>
            </a:r>
            <a:r>
              <a:rPr lang="en-US" sz="2800" dirty="0"/>
              <a:t>Framework Legislation and Institutional </a:t>
            </a:r>
            <a:r>
              <a:rPr lang="en-US" sz="2800" dirty="0" smtClean="0"/>
              <a:t>Infrastructure</a:t>
            </a:r>
            <a:r>
              <a:rPr lang="sl-SI" sz="2800" dirty="0" smtClean="0"/>
              <a:t> </a:t>
            </a:r>
            <a:r>
              <a:rPr lang="en-US" sz="2800" dirty="0" smtClean="0"/>
              <a:t>SL99/IB/EC-01</a:t>
            </a:r>
            <a:r>
              <a:rPr lang="sl-SI" sz="2800" dirty="0" smtClean="0"/>
              <a:t>) – usposobljeni izvajalci tečajev in ocenjevalci</a:t>
            </a:r>
          </a:p>
          <a:p>
            <a:pPr marL="457200" indent="-457200">
              <a:buFontTx/>
              <a:buChar char="-"/>
            </a:pPr>
            <a:endParaRPr lang="sl-SI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1678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2234</TotalTime>
  <Words>689</Words>
  <Application>Microsoft Office PowerPoint</Application>
  <PresentationFormat>Širokozaslonsko</PresentationFormat>
  <Paragraphs>72</Paragraphs>
  <Slides>14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Franklin Gothic Book</vt:lpstr>
      <vt:lpstr>Franklin Gothic Demi</vt:lpstr>
      <vt:lpstr>Times New Roman</vt:lpstr>
      <vt:lpstr>Officeova tema</vt:lpstr>
      <vt:lpstr>Acrobat Document</vt:lpstr>
      <vt:lpstr>Začetki akreditacije v SLO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Usposabljanje domačih ocenjevalcev</vt:lpstr>
      <vt:lpstr>Usposabljanje sodelavcev SA</vt:lpstr>
      <vt:lpstr>PowerPointova predstavitev</vt:lpstr>
      <vt:lpstr>Zakon o akreditaciji (Ul. RS 59/99)</vt:lpstr>
      <vt:lpstr>Javni zavod Slovenska akreditacija (Ul. RS 36/00, 23/01...)</vt:lpstr>
      <vt:lpstr>Namesto zaključka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 predavanja</dc:title>
  <dc:creator>Luka Križnik</dc:creator>
  <cp:lastModifiedBy>Dominika Rozoničnik</cp:lastModifiedBy>
  <cp:revision>56</cp:revision>
  <dcterms:created xsi:type="dcterms:W3CDTF">2022-05-17T07:53:24Z</dcterms:created>
  <dcterms:modified xsi:type="dcterms:W3CDTF">2022-06-14T11:16:36Z</dcterms:modified>
</cp:coreProperties>
</file>