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  <p:sldMasterId id="2147483853" r:id="rId2"/>
  </p:sldMasterIdLst>
  <p:notesMasterIdLst>
    <p:notesMasterId r:id="rId14"/>
  </p:notesMasterIdLst>
  <p:handoutMasterIdLst>
    <p:handoutMasterId r:id="rId15"/>
  </p:handoutMasterIdLst>
  <p:sldIdLst>
    <p:sldId id="417" r:id="rId3"/>
    <p:sldId id="440" r:id="rId4"/>
    <p:sldId id="323" r:id="rId5"/>
    <p:sldId id="427" r:id="rId6"/>
    <p:sldId id="439" r:id="rId7"/>
    <p:sldId id="441" r:id="rId8"/>
    <p:sldId id="445" r:id="rId9"/>
    <p:sldId id="446" r:id="rId10"/>
    <p:sldId id="442" r:id="rId11"/>
    <p:sldId id="443" r:id="rId12"/>
    <p:sldId id="444" r:id="rId1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2" autoAdjust="0"/>
  </p:normalViewPr>
  <p:slideViewPr>
    <p:cSldViewPr>
      <p:cViewPr varScale="1">
        <p:scale>
          <a:sx n="84" d="100"/>
          <a:sy n="84" d="100"/>
        </p:scale>
        <p:origin x="108" y="44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A9D320-C6E3-489A-B48D-13B690496469}" type="datetimeFigureOut">
              <a:rPr lang="en-GB"/>
              <a:pPr>
                <a:defRPr/>
              </a:pPr>
              <a:t>08/03/2022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83A357-3AE5-4600-BEE4-ECC134860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7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842B5-B614-4E2F-8D70-A639604747B6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B548F-E23D-42E7-9C00-0E447C6DD0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8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D2642-1FBB-4BFE-B784-C84540BDB0CE}" type="slidenum">
              <a:rPr lang="en-US" altLang="sl-SI"/>
              <a:pPr/>
              <a:t>1</a:t>
            </a:fld>
            <a:endParaRPr lang="en-US" altLang="sl-S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725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D2642-1FBB-4BFE-B784-C84540BDB0CE}" type="slidenum">
              <a:rPr lang="en-US" altLang="sl-SI"/>
              <a:pPr/>
              <a:t>2</a:t>
            </a:fld>
            <a:endParaRPr lang="en-US" altLang="sl-S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891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D2642-1FBB-4BFE-B784-C84540BDB0CE}" type="slidenum">
              <a:rPr lang="en-US" altLang="sl-SI"/>
              <a:pPr/>
              <a:t>6</a:t>
            </a:fld>
            <a:endParaRPr lang="en-US" altLang="sl-S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492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D2642-1FBB-4BFE-B784-C84540BDB0CE}" type="slidenum">
              <a:rPr lang="en-US" altLang="sl-SI"/>
              <a:pPr/>
              <a:t>9</a:t>
            </a:fld>
            <a:endParaRPr lang="en-US" altLang="sl-S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015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D2642-1FBB-4BFE-B784-C84540BDB0CE}" type="slidenum">
              <a:rPr lang="en-US" altLang="sl-SI"/>
              <a:pPr/>
              <a:t>10</a:t>
            </a:fld>
            <a:endParaRPr lang="en-US" altLang="sl-S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314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695" y="1548000"/>
            <a:ext cx="10476613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1" y="6356353"/>
            <a:ext cx="1994259" cy="365125"/>
          </a:xfrm>
        </p:spPr>
        <p:txBody>
          <a:bodyPr/>
          <a:lstStyle/>
          <a:p>
            <a:pPr>
              <a:defRPr/>
            </a:pPr>
            <a:fld id="{8A5BF977-D7A8-4964-A286-9053CCCA0A59}" type="datetimeFigureOut">
              <a:rPr lang="en-GB" smtClean="0"/>
              <a:pPr>
                <a:defRPr/>
              </a:pPr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1775884" cy="365125"/>
          </a:xfrm>
        </p:spPr>
        <p:txBody>
          <a:bodyPr/>
          <a:lstStyle/>
          <a:p>
            <a:pPr>
              <a:defRPr/>
            </a:pPr>
            <a:fld id="{B85BD4E6-A4AD-41E8-8E14-9517CA9F13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12192000" cy="44704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BF977-D7A8-4964-A286-9053CCCA0A59}" type="datetimeFigureOut">
              <a:rPr lang="en-GB" smtClean="0"/>
              <a:pPr>
                <a:defRPr/>
              </a:pPr>
              <a:t>08/03/2022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BD4E6-A4AD-41E8-8E14-9517CA9F13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1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BF977-D7A8-4964-A286-9053CCCA0A59}" type="datetimeFigureOut">
              <a:rPr lang="en-GB" smtClean="0"/>
              <a:pPr>
                <a:defRPr/>
              </a:pPr>
              <a:t>08/03/2022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BD4E6-A4AD-41E8-8E14-9517CA9F13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1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8.3.2022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66340" y="3240088"/>
            <a:ext cx="10492120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7640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BF977-D7A8-4964-A286-9053CCCA0A59}" type="datetimeFigureOut">
              <a:rPr lang="en-GB" smtClean="0"/>
              <a:pPr>
                <a:defRPr/>
              </a:pPr>
              <a:t>08/03/2022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BD4E6-A4AD-41E8-8E14-9517CA9F13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2"/>
            <a:ext cx="12191433" cy="2383205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" y="737846"/>
            <a:ext cx="1983805" cy="2586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5BF977-D7A8-4964-A286-9053CCCA0A59}" type="datetimeFigureOut">
              <a:rPr lang="en-GB" smtClean="0"/>
              <a:pPr>
                <a:defRPr/>
              </a:pPr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5BD4E6-A4AD-41E8-8E14-9517CA9F130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" y="737846"/>
            <a:ext cx="1983805" cy="258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40" y="1548001"/>
            <a:ext cx="10459323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39" y="3240000"/>
            <a:ext cx="1045932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39" y="6356353"/>
            <a:ext cx="21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8.3.2022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263" y="6356353"/>
            <a:ext cx="21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813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3300" kern="1200" baseline="0">
          <a:solidFill>
            <a:schemeClr val="tx1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-1"/>
          <a:stretch/>
        </p:blipFill>
        <p:spPr>
          <a:xfrm>
            <a:off x="-96688" y="2382024"/>
            <a:ext cx="7781271" cy="4475976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82813" y="2079628"/>
            <a:ext cx="77724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sl-SI" altLang="sl-SI" sz="7200" b="1" dirty="0"/>
              <a:t>POPLAVE</a:t>
            </a:r>
            <a:endParaRPr lang="sl-SI" altLang="sl-SI" sz="44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40013" y="4167189"/>
            <a:ext cx="6858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sl-SI" altLang="sl-SI" sz="3200" dirty="0"/>
              <a:t>Janez </a:t>
            </a:r>
            <a:r>
              <a:rPr lang="sl-SI" altLang="sl-SI" sz="3200" dirty="0"/>
              <a:t>Polajnar</a:t>
            </a:r>
            <a:endParaRPr lang="sl-SI" altLang="sl-SI" sz="3200" dirty="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19400" y="5735639"/>
            <a:ext cx="6858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sl-SI" altLang="sl-SI" sz="2400" i="1" dirty="0">
                <a:solidFill>
                  <a:srgbClr val="002060"/>
                </a:solidFill>
              </a:rPr>
              <a:t>Svetovni dan voda , Ljubljana,  22. </a:t>
            </a:r>
            <a:r>
              <a:rPr lang="sl-SI" altLang="sl-SI" sz="2400" i="1" dirty="0">
                <a:solidFill>
                  <a:srgbClr val="002060"/>
                </a:solidFill>
              </a:rPr>
              <a:t>3</a:t>
            </a:r>
            <a:r>
              <a:rPr lang="sl-SI" altLang="sl-SI" sz="2400" i="1" dirty="0">
                <a:solidFill>
                  <a:srgbClr val="002060"/>
                </a:solidFill>
              </a:rPr>
              <a:t>. 2022</a:t>
            </a:r>
            <a:endParaRPr lang="sl-SI" altLang="sl-SI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3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567976"/>
            <a:ext cx="8208912" cy="6156685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3431704" y="4046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sl-SI" sz="2800" dirty="0">
                <a:solidFill>
                  <a:schemeClr val="tx2"/>
                </a:solidFill>
              </a:rPr>
              <a:t>Pomembno je urejanje prostora ob rekah in kraških poljih, ob poplavah prihaja do večjih onesnaženj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4547828" y="1772816"/>
            <a:ext cx="2952327" cy="347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1600" dirty="0">
                <a:solidFill>
                  <a:schemeClr val="tx2"/>
                </a:solidFill>
              </a:rPr>
              <a:t>Ljubljana Zalog deponija 2010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93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204172" y="1340768"/>
            <a:ext cx="9361040" cy="5733256"/>
            <a:chOff x="377825" y="1471613"/>
            <a:chExt cx="8421688" cy="5262562"/>
          </a:xfrm>
        </p:grpSpPr>
        <p:pic>
          <p:nvPicPr>
            <p:cNvPr id="3" name="Picture 4" descr="8565_20090330_0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3" y="1471613"/>
              <a:ext cx="4143375" cy="310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450" y="3863975"/>
              <a:ext cx="3802063" cy="285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Brez naslova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1495425"/>
              <a:ext cx="4084638" cy="2640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 descr="10688061_378822348943450_6897635370109443742_o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4606925"/>
              <a:ext cx="3200400" cy="211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4043363"/>
              <a:ext cx="1828800" cy="269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Pravokotnik 8"/>
          <p:cNvSpPr/>
          <p:nvPr/>
        </p:nvSpPr>
        <p:spPr>
          <a:xfrm>
            <a:off x="3359696" y="566315"/>
            <a:ext cx="7463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sz="2800" dirty="0">
                <a:solidFill>
                  <a:schemeClr val="tx2"/>
                </a:solidFill>
              </a:rPr>
              <a:t>Ozaveščanje do kam lahko seže voda ob poplavah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58499"/>
            <a:ext cx="9073008" cy="6046965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4007768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chemeClr val="tx2"/>
                </a:solidFill>
              </a:rPr>
              <a:t>Slovenske reke se lahko iz lepotic v </a:t>
            </a:r>
            <a:r>
              <a:rPr lang="sl-SI" sz="2800" dirty="0" smtClean="0">
                <a:solidFill>
                  <a:schemeClr val="tx2"/>
                </a:solidFill>
              </a:rPr>
              <a:t>nekaj urah </a:t>
            </a:r>
            <a:r>
              <a:rPr lang="sl-SI" sz="2800" dirty="0">
                <a:solidFill>
                  <a:schemeClr val="tx2"/>
                </a:solidFill>
              </a:rPr>
              <a:t>spremenijo v razdiralno vodno silo</a:t>
            </a:r>
            <a:endParaRPr lang="sl-S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664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2" descr="te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19" y="1661428"/>
            <a:ext cx="12248753" cy="161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D:\ARSO\Ankara 2013\poplave_09_peter_zlahtic_pes_regen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082" y="4069336"/>
            <a:ext cx="32305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146" y="4080350"/>
            <a:ext cx="254158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ŽELEZNIKI2"/>
          <p:cNvPicPr>
            <a:picLocks noChangeAspect="1" noChangeArrowheads="1"/>
          </p:cNvPicPr>
          <p:nvPr/>
        </p:nvPicPr>
        <p:blipFill>
          <a:blip r:embed="rId5" cstate="print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470" y="4079675"/>
            <a:ext cx="319087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1944258" y="6237312"/>
            <a:ext cx="1810328" cy="33813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sl-SI" sz="1600" b="1" dirty="0">
                <a:solidFill>
                  <a:schemeClr val="tx2"/>
                </a:solidFill>
              </a:rPr>
              <a:t>Savinja, Celje, 1990</a:t>
            </a:r>
            <a:endParaRPr lang="en-US" altLang="sl-SI" sz="1600" b="1" dirty="0">
              <a:solidFill>
                <a:schemeClr val="tx2"/>
              </a:solidFill>
            </a:endParaRPr>
          </a:p>
        </p:txBody>
      </p:sp>
      <p:sp>
        <p:nvSpPr>
          <p:cNvPr id="25606" name="Text Box 18"/>
          <p:cNvSpPr txBox="1">
            <a:spLocks noChangeArrowheads="1"/>
          </p:cNvSpPr>
          <p:nvPr/>
        </p:nvSpPr>
        <p:spPr bwMode="auto">
          <a:xfrm>
            <a:off x="4704333" y="6237312"/>
            <a:ext cx="1967731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sl-SI" sz="1600" b="1" dirty="0">
                <a:solidFill>
                  <a:schemeClr val="tx2"/>
                </a:solidFill>
              </a:rPr>
              <a:t>Sora, Železniki, 2007</a:t>
            </a:r>
            <a:endParaRPr lang="en-US" altLang="sl-SI" sz="1600" b="1" dirty="0">
              <a:solidFill>
                <a:schemeClr val="tx2"/>
              </a:solidFill>
            </a:endParaRP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8039962" y="6237312"/>
            <a:ext cx="2016478" cy="33813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l-SI" altLang="sl-SI" sz="1600" b="1" dirty="0">
                <a:solidFill>
                  <a:schemeClr val="tx2"/>
                </a:solidFill>
              </a:rPr>
              <a:t>Drava, Duplek, 2012</a:t>
            </a:r>
            <a:endParaRPr lang="en-US" altLang="sl-SI" sz="1600" b="1" dirty="0">
              <a:solidFill>
                <a:schemeClr val="tx2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4498577" y="560309"/>
            <a:ext cx="735806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sl-SI" altLang="sl-SI" sz="2800" dirty="0">
                <a:solidFill>
                  <a:schemeClr val="tx2"/>
                </a:solidFill>
                <a:latin typeface="+mj-lt"/>
              </a:rPr>
              <a:t>Večje </a:t>
            </a:r>
            <a:r>
              <a:rPr lang="sl-SI" altLang="sl-SI" sz="2800" dirty="0" smtClean="0">
                <a:solidFill>
                  <a:schemeClr val="tx2"/>
                </a:solidFill>
                <a:latin typeface="+mj-lt"/>
              </a:rPr>
              <a:t>poplave </a:t>
            </a:r>
            <a:r>
              <a:rPr lang="sl-SI" altLang="sl-SI" sz="2800" dirty="0">
                <a:solidFill>
                  <a:schemeClr val="tx2"/>
                </a:solidFill>
                <a:latin typeface="+mj-lt"/>
              </a:rPr>
              <a:t>v Sloveniji v zadnjih 90 letih </a:t>
            </a:r>
            <a:endParaRPr lang="sl-SI" altLang="sl-SI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7680177" y="3452679"/>
            <a:ext cx="4176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1600" dirty="0">
                <a:solidFill>
                  <a:schemeClr val="tx2"/>
                </a:solidFill>
                <a:latin typeface="Arial" panose="020B0604020202020204" pitchFamily="34" charset="0"/>
              </a:rPr>
              <a:t>13 </a:t>
            </a:r>
            <a:r>
              <a:rPr lang="sl-SI" altLang="sl-SI" sz="1600" dirty="0">
                <a:solidFill>
                  <a:schemeClr val="tx2"/>
                </a:solidFill>
                <a:latin typeface="Arial" panose="020B0604020202020204" pitchFamily="34" charset="0"/>
              </a:rPr>
              <a:t>večjih poplav v zadnjih 35 letih, leta 2014</a:t>
            </a:r>
            <a:r>
              <a:rPr lang="sl-SI" altLang="sl-SI" sz="1600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sl-SI" altLang="sl-SI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3 </a:t>
            </a:r>
            <a:r>
              <a:rPr lang="sl-SI" altLang="sl-SI" sz="1600" dirty="0">
                <a:solidFill>
                  <a:schemeClr val="tx2"/>
                </a:solidFill>
                <a:latin typeface="Arial" panose="020B0604020202020204" pitchFamily="34" charset="0"/>
              </a:rPr>
              <a:t>večje </a:t>
            </a:r>
            <a:r>
              <a:rPr lang="sl-SI" altLang="sl-SI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poplave</a:t>
            </a:r>
            <a:endParaRPr lang="sl-SI" altLang="sl-SI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1649431" y="3452679"/>
            <a:ext cx="43980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1600" dirty="0">
                <a:solidFill>
                  <a:schemeClr val="tx2"/>
                </a:solidFill>
                <a:latin typeface="Arial" panose="020B0604020202020204" pitchFamily="34" charset="0"/>
              </a:rPr>
              <a:t>8 </a:t>
            </a:r>
            <a:r>
              <a:rPr lang="sl-SI" altLang="sl-SI" sz="1600" dirty="0">
                <a:solidFill>
                  <a:schemeClr val="tx2"/>
                </a:solidFill>
                <a:latin typeface="Arial" panose="020B0604020202020204" pitchFamily="34" charset="0"/>
              </a:rPr>
              <a:t>večjih poplav v 60 letih v obdobju 1920-1979</a:t>
            </a:r>
            <a:endParaRPr lang="sl-SI" altLang="sl-SI" sz="16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13" name="AutoShape 10"/>
          <p:cNvSpPr>
            <a:spLocks/>
          </p:cNvSpPr>
          <p:nvPr/>
        </p:nvSpPr>
        <p:spPr bwMode="auto">
          <a:xfrm rot="-5400000">
            <a:off x="9697033" y="1125377"/>
            <a:ext cx="358775" cy="4392486"/>
          </a:xfrm>
          <a:prstGeom prst="leftBrace">
            <a:avLst>
              <a:gd name="adj1" fmla="val 74758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sl-SI" altLang="sl-SI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320536"/>
            <a:ext cx="8856984" cy="553746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591944" y="548680"/>
            <a:ext cx="5909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altLang="sl-SI" sz="2800" dirty="0">
                <a:solidFill>
                  <a:schemeClr val="tx2"/>
                </a:solidFill>
              </a:rPr>
              <a:t>Poplave nastajajo v vseh delih Slovenije</a:t>
            </a:r>
            <a:endParaRPr lang="sl-SI" altLang="sl-S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387587" y="1825415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solidFill>
                  <a:schemeClr val="tx2"/>
                </a:solidFill>
              </a:rPr>
              <a:t>75</a:t>
            </a:r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mio EUR na leto </a:t>
            </a:r>
            <a:r>
              <a:rPr lang="sl-SI" sz="2800" dirty="0">
                <a:solidFill>
                  <a:schemeClr val="tx2"/>
                </a:solidFill>
              </a:rPr>
              <a:t>(zadnjih 25 </a:t>
            </a:r>
            <a:r>
              <a:rPr lang="sl-SI" sz="2800" dirty="0">
                <a:solidFill>
                  <a:schemeClr val="tx2"/>
                </a:solidFill>
              </a:rPr>
              <a:t>let</a:t>
            </a:r>
            <a:r>
              <a:rPr lang="sl-SI" sz="2800" dirty="0">
                <a:solidFill>
                  <a:schemeClr val="tx2"/>
                </a:solidFill>
              </a:rPr>
              <a:t>)</a:t>
            </a:r>
          </a:p>
          <a:p>
            <a:pPr marL="285750" indent="-285750" algn="ctr">
              <a:buFontTx/>
              <a:buChar char="-"/>
            </a:pPr>
            <a:endParaRPr lang="sl-SI" sz="2800" dirty="0"/>
          </a:p>
          <a:p>
            <a:pPr algn="ctr"/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u="sng" dirty="0">
                <a:solidFill>
                  <a:schemeClr val="tx2"/>
                </a:solidFill>
              </a:rPr>
              <a:t>škoda ob večjih poplavah</a:t>
            </a:r>
          </a:p>
          <a:p>
            <a:pPr algn="ctr"/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1990 </a:t>
            </a:r>
            <a:r>
              <a:rPr lang="sl-SI" sz="2800" dirty="0">
                <a:solidFill>
                  <a:schemeClr val="tx2"/>
                </a:solidFill>
              </a:rPr>
              <a:t> -  </a:t>
            </a:r>
            <a:r>
              <a:rPr lang="sl-SI" sz="2800" b="1" dirty="0">
                <a:solidFill>
                  <a:schemeClr val="tx2"/>
                </a:solidFill>
              </a:rPr>
              <a:t>580</a:t>
            </a:r>
            <a:r>
              <a:rPr lang="sl-SI" sz="2800" dirty="0">
                <a:solidFill>
                  <a:schemeClr val="tx2"/>
                </a:solidFill>
              </a:rPr>
              <a:t> mio </a:t>
            </a:r>
            <a:r>
              <a:rPr lang="sl-SI" sz="2800" dirty="0">
                <a:solidFill>
                  <a:schemeClr val="tx2"/>
                </a:solidFill>
              </a:rPr>
              <a:t>EUR</a:t>
            </a:r>
          </a:p>
          <a:p>
            <a:pPr algn="ctr"/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1998 </a:t>
            </a:r>
            <a:r>
              <a:rPr lang="sl-SI" sz="2800" dirty="0">
                <a:solidFill>
                  <a:schemeClr val="tx2"/>
                </a:solidFill>
              </a:rPr>
              <a:t> -  </a:t>
            </a:r>
            <a:r>
              <a:rPr lang="sl-SI" sz="2800" b="1" dirty="0">
                <a:solidFill>
                  <a:schemeClr val="tx2"/>
                </a:solidFill>
              </a:rPr>
              <a:t>180</a:t>
            </a:r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mio </a:t>
            </a:r>
            <a:r>
              <a:rPr lang="sl-SI" sz="2800" dirty="0">
                <a:solidFill>
                  <a:schemeClr val="tx2"/>
                </a:solidFill>
              </a:rPr>
              <a:t>EUR</a:t>
            </a:r>
          </a:p>
          <a:p>
            <a:pPr algn="ctr"/>
            <a:r>
              <a:rPr lang="sl-SI" sz="2800" dirty="0">
                <a:solidFill>
                  <a:schemeClr val="tx2"/>
                </a:solidFill>
              </a:rPr>
              <a:t> 2007  -  </a:t>
            </a:r>
            <a:r>
              <a:rPr lang="sl-SI" sz="2800" b="1" dirty="0">
                <a:solidFill>
                  <a:schemeClr val="tx2"/>
                </a:solidFill>
              </a:rPr>
              <a:t>187</a:t>
            </a:r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mio </a:t>
            </a:r>
            <a:r>
              <a:rPr lang="sl-SI" sz="2800" dirty="0">
                <a:solidFill>
                  <a:schemeClr val="tx2"/>
                </a:solidFill>
              </a:rPr>
              <a:t>EUR</a:t>
            </a:r>
          </a:p>
          <a:p>
            <a:pPr algn="ctr"/>
            <a:r>
              <a:rPr lang="sl-SI" sz="2800" dirty="0">
                <a:solidFill>
                  <a:schemeClr val="tx2"/>
                </a:solidFill>
              </a:rPr>
              <a:t> 2010  -  </a:t>
            </a:r>
            <a:r>
              <a:rPr lang="sl-SI" sz="2800" b="1" dirty="0">
                <a:solidFill>
                  <a:schemeClr val="tx2"/>
                </a:solidFill>
              </a:rPr>
              <a:t>207</a:t>
            </a:r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mio </a:t>
            </a:r>
            <a:r>
              <a:rPr lang="sl-SI" sz="2800" dirty="0">
                <a:solidFill>
                  <a:schemeClr val="tx2"/>
                </a:solidFill>
              </a:rPr>
              <a:t>EUR</a:t>
            </a:r>
          </a:p>
          <a:p>
            <a:pPr algn="ctr"/>
            <a:r>
              <a:rPr lang="sl-SI" sz="2800" dirty="0">
                <a:solidFill>
                  <a:schemeClr val="tx2"/>
                </a:solidFill>
              </a:rPr>
              <a:t> 2012  -  </a:t>
            </a:r>
            <a:r>
              <a:rPr lang="sl-SI" sz="2800" b="1" dirty="0">
                <a:solidFill>
                  <a:schemeClr val="tx2"/>
                </a:solidFill>
              </a:rPr>
              <a:t>311</a:t>
            </a:r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mio </a:t>
            </a:r>
            <a:r>
              <a:rPr lang="sl-SI" sz="2800" dirty="0">
                <a:solidFill>
                  <a:schemeClr val="tx2"/>
                </a:solidFill>
              </a:rPr>
              <a:t>EUR</a:t>
            </a:r>
          </a:p>
          <a:p>
            <a:pPr algn="ctr"/>
            <a:r>
              <a:rPr lang="sl-SI" sz="2800" dirty="0">
                <a:solidFill>
                  <a:schemeClr val="tx2"/>
                </a:solidFill>
              </a:rPr>
              <a:t> 2014  -  </a:t>
            </a:r>
            <a:r>
              <a:rPr lang="sl-SI" sz="2800" b="1" dirty="0">
                <a:solidFill>
                  <a:schemeClr val="tx2"/>
                </a:solidFill>
              </a:rPr>
              <a:t>229</a:t>
            </a:r>
            <a:r>
              <a:rPr lang="sl-SI" sz="2800" dirty="0">
                <a:solidFill>
                  <a:schemeClr val="tx2"/>
                </a:solidFill>
              </a:rPr>
              <a:t> </a:t>
            </a:r>
            <a:r>
              <a:rPr lang="sl-SI" sz="2800" dirty="0">
                <a:solidFill>
                  <a:schemeClr val="tx2"/>
                </a:solidFill>
              </a:rPr>
              <a:t>mio EUR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864815" y="6122250"/>
            <a:ext cx="5292081" cy="68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Vir: Inštitut za vode Republike Slovenije, </a:t>
            </a:r>
            <a:r>
              <a:rPr lang="sl-SI" dirty="0" err="1" smtClean="0"/>
              <a:t>Blažo</a:t>
            </a:r>
            <a:r>
              <a:rPr lang="sl-SI" dirty="0" smtClean="0"/>
              <a:t> </a:t>
            </a:r>
            <a:r>
              <a:rPr lang="sl-SI" dirty="0" err="1" smtClean="0"/>
              <a:t>Durović</a:t>
            </a:r>
            <a:r>
              <a:rPr lang="sl-SI" dirty="0" smtClean="0"/>
              <a:t> in sodelavci 2015</a:t>
            </a:r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191344" y="1302195"/>
            <a:ext cx="11737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chemeClr val="tx2"/>
                </a:solidFill>
              </a:rPr>
              <a:t>Neposredna škoda ob </a:t>
            </a:r>
            <a:r>
              <a:rPr lang="sl-SI" sz="2800" dirty="0">
                <a:solidFill>
                  <a:schemeClr val="tx2"/>
                </a:solidFill>
              </a:rPr>
              <a:t>poplavah v Sloveniji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1477010"/>
            <a:ext cx="5236208" cy="52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1477009"/>
            <a:ext cx="4248472" cy="5237095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417622" y="1670845"/>
            <a:ext cx="2367828" cy="33855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tx2"/>
                </a:solidFill>
              </a:rPr>
              <a:t>Železniki, september 2007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823530" y="332656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sl-SI" sz="3600" dirty="0">
                <a:solidFill>
                  <a:schemeClr val="tx2"/>
                </a:solidFill>
              </a:rPr>
              <a:t>Hudourniške poplave so vse bolj silovite</a:t>
            </a:r>
          </a:p>
          <a:p>
            <a:pPr algn="ctr"/>
            <a:r>
              <a:rPr lang="sl-SI" sz="1600" dirty="0">
                <a:solidFill>
                  <a:schemeClr val="tx2"/>
                </a:solidFill>
              </a:rPr>
              <a:t>Oznake najvišje vode postavljamo vse više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320136" y="1670845"/>
            <a:ext cx="2374946" cy="33855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sl-SI" sz="1600" dirty="0">
                <a:solidFill>
                  <a:schemeClr val="tx2"/>
                </a:solidFill>
              </a:rPr>
              <a:t>Tržiška Bistrica </a:t>
            </a:r>
            <a:r>
              <a:rPr lang="sl-SI" sz="1600" dirty="0">
                <a:solidFill>
                  <a:schemeClr val="tx2"/>
                </a:solidFill>
              </a:rPr>
              <a:t>30.10.2018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73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484784"/>
            <a:ext cx="9433048" cy="529370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143672" y="548680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>
                <a:solidFill>
                  <a:schemeClr val="tx2"/>
                </a:solidFill>
              </a:rPr>
              <a:t>Največ </a:t>
            </a:r>
            <a:r>
              <a:rPr lang="sl-SI" sz="2800" dirty="0">
                <a:solidFill>
                  <a:schemeClr val="tx2"/>
                </a:solidFill>
              </a:rPr>
              <a:t>š</a:t>
            </a:r>
            <a:r>
              <a:rPr lang="sl-SI" sz="2800" dirty="0">
                <a:solidFill>
                  <a:schemeClr val="tx2"/>
                </a:solidFill>
              </a:rPr>
              <a:t>kode nastane ob dolinskih in mestnih poplavah</a:t>
            </a:r>
          </a:p>
          <a:p>
            <a:pPr algn="ctr"/>
            <a:r>
              <a:rPr lang="sl-SI" sz="1600" dirty="0">
                <a:solidFill>
                  <a:schemeClr val="tx2"/>
                </a:solidFill>
              </a:rPr>
              <a:t>Ljubljana Vič 2014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3647728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altLang="sl-SI" sz="2800" dirty="0">
                <a:solidFill>
                  <a:schemeClr val="tx2"/>
                </a:solidFill>
              </a:rPr>
              <a:t>Kraške poplave so dolgotrajne, </a:t>
            </a:r>
            <a:endParaRPr lang="sl-SI" altLang="sl-SI" sz="2800" dirty="0" smtClean="0">
              <a:solidFill>
                <a:schemeClr val="tx2"/>
              </a:solidFill>
            </a:endParaRPr>
          </a:p>
          <a:p>
            <a:pPr algn="ctr"/>
            <a:r>
              <a:rPr lang="sl-SI" altLang="sl-SI" sz="2800" dirty="0" smtClean="0">
                <a:solidFill>
                  <a:schemeClr val="tx2"/>
                </a:solidFill>
              </a:rPr>
              <a:t>poplavna </a:t>
            </a:r>
            <a:r>
              <a:rPr lang="sl-SI" altLang="sl-SI" sz="2800" dirty="0">
                <a:solidFill>
                  <a:schemeClr val="tx2"/>
                </a:solidFill>
              </a:rPr>
              <a:t>voda se lahko zadrži tudi mesec ali več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430780"/>
            <a:ext cx="9649072" cy="63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1706744"/>
            <a:ext cx="9073008" cy="5130678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4154458" y="726027"/>
            <a:ext cx="5795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tx2"/>
                </a:solidFill>
              </a:rPr>
              <a:t>Srednja </a:t>
            </a:r>
            <a:r>
              <a:rPr lang="sl-SI" dirty="0" smtClean="0">
                <a:solidFill>
                  <a:schemeClr val="tx2"/>
                </a:solidFill>
              </a:rPr>
              <a:t>gladina morja se je od leta </a:t>
            </a:r>
            <a:r>
              <a:rPr lang="sl-SI" dirty="0">
                <a:solidFill>
                  <a:schemeClr val="tx2"/>
                </a:solidFill>
              </a:rPr>
              <a:t>1960 </a:t>
            </a:r>
            <a:r>
              <a:rPr lang="sl-SI" dirty="0" smtClean="0">
                <a:solidFill>
                  <a:schemeClr val="tx2"/>
                </a:solidFill>
              </a:rPr>
              <a:t>povišala za 10 </a:t>
            </a:r>
            <a:r>
              <a:rPr lang="sl-SI" dirty="0">
                <a:solidFill>
                  <a:schemeClr val="tx2"/>
                </a:solidFill>
              </a:rPr>
              <a:t>cm.</a:t>
            </a:r>
          </a:p>
          <a:p>
            <a:r>
              <a:rPr lang="sl-SI" dirty="0" smtClean="0">
                <a:solidFill>
                  <a:schemeClr val="tx2"/>
                </a:solidFill>
              </a:rPr>
              <a:t>V zadnjih 20. letih se dviguje za 5mm na leto.</a:t>
            </a:r>
          </a:p>
          <a:p>
            <a:r>
              <a:rPr lang="sl-SI" dirty="0" smtClean="0">
                <a:solidFill>
                  <a:schemeClr val="tx2"/>
                </a:solidFill>
              </a:rPr>
              <a:t>Poplave obalnih mest so zato pogostejše.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4151784" y="904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altLang="sl-SI" sz="2800" dirty="0">
                <a:solidFill>
                  <a:schemeClr val="tx2"/>
                </a:solidFill>
              </a:rPr>
              <a:t>Poplave morja so pogostejše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43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685494FD-91D5-47DB-BF68-D9B7019E69AA}" vid="{832425BD-2BCD-4AF2-9709-785CF0A50E21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D6ACB4-D733-447C-8F59-3B16D8492285}" vid="{CC434BAE-111D-427F-AC7D-AA4FC129A8A8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2796</TotalTime>
  <Words>263</Words>
  <Application>Microsoft Office PowerPoint</Application>
  <PresentationFormat>Širokozaslonsko</PresentationFormat>
  <Paragraphs>42</Paragraphs>
  <Slides>11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Tema1</vt:lpstr>
      <vt:lpstr>Custom Design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Guillermo Griem</dc:creator>
  <cp:lastModifiedBy>Dušan Rehberger - SI</cp:lastModifiedBy>
  <cp:revision>367</cp:revision>
  <cp:lastPrinted>2018-01-08T09:19:55Z</cp:lastPrinted>
  <dcterms:created xsi:type="dcterms:W3CDTF">2018-02-06T13:10:58Z</dcterms:created>
  <dcterms:modified xsi:type="dcterms:W3CDTF">2022-03-08T11:35:27Z</dcterms:modified>
</cp:coreProperties>
</file>