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95" y="15480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1" y="6356353"/>
            <a:ext cx="1994259" cy="365125"/>
          </a:xfrm>
        </p:spPr>
        <p:txBody>
          <a:bodyPr/>
          <a:lstStyle/>
          <a:p>
            <a:fld id="{955515C0-CF6E-4EF6-99D8-74A3428001A7}" type="datetimeFigureOut">
              <a:rPr lang="sl-SI" smtClean="0"/>
              <a:t>9.3.2022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1775884" cy="365125"/>
          </a:xfrm>
        </p:spPr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15C0-CF6E-4EF6-99D8-74A3428001A7}" type="datetimeFigureOut">
              <a:rPr lang="sl-SI" smtClean="0"/>
              <a:t>9.3.2022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0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9.3.2022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66340" y="3240088"/>
            <a:ext cx="1049212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26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2"/>
            <a:ext cx="12191433" cy="23832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15C0-CF6E-4EF6-99D8-74A3428001A7}" type="datetimeFigureOut">
              <a:rPr lang="sl-SI" smtClean="0"/>
              <a:t>9.3.2022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1" y="611999"/>
            <a:ext cx="2283165" cy="5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40" y="1548001"/>
            <a:ext cx="10459323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39" y="3240000"/>
            <a:ext cx="1045932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39" y="6356353"/>
            <a:ext cx="21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9.3.2022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263" y="6356353"/>
            <a:ext cx="21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1" y="611999"/>
            <a:ext cx="2283165" cy="5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-1"/>
          <a:stretch/>
        </p:blipFill>
        <p:spPr>
          <a:xfrm>
            <a:off x="-17300" y="2382024"/>
            <a:ext cx="7684191" cy="4475976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857693" y="1389379"/>
            <a:ext cx="10476613" cy="1490622"/>
          </a:xfrm>
        </p:spPr>
        <p:txBody>
          <a:bodyPr/>
          <a:lstStyle/>
          <a:p>
            <a:pPr algn="ctr"/>
            <a:r>
              <a:rPr lang="sl-SI" dirty="0" smtClean="0"/>
              <a:t>Kemijsko stanje podzemne vode in </a:t>
            </a:r>
            <a:br>
              <a:rPr lang="sl-SI" dirty="0" smtClean="0"/>
            </a:br>
            <a:r>
              <a:rPr lang="sl-SI" dirty="0" smtClean="0"/>
              <a:t>novodobna onesnaževala v podzemni vodi</a:t>
            </a:r>
            <a:endParaRPr lang="sl-SI" dirty="0"/>
          </a:p>
        </p:txBody>
      </p:sp>
      <p:sp>
        <p:nvSpPr>
          <p:cNvPr id="9" name="Označba mesta slike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PoljeZBesedilom 1"/>
          <p:cNvSpPr txBox="1"/>
          <p:nvPr/>
        </p:nvSpPr>
        <p:spPr>
          <a:xfrm>
            <a:off x="8864082" y="5402424"/>
            <a:ext cx="28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Polona Mihorko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85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40" y="1286744"/>
            <a:ext cx="10459323" cy="507831"/>
          </a:xfrm>
        </p:spPr>
        <p:txBody>
          <a:bodyPr/>
          <a:lstStyle/>
          <a:p>
            <a:r>
              <a:rPr lang="sl-SI" dirty="0" smtClean="0"/>
              <a:t>Monitoring </a:t>
            </a:r>
            <a:r>
              <a:rPr lang="sl-SI" dirty="0" smtClean="0"/>
              <a:t>podzemne </a:t>
            </a:r>
            <a:r>
              <a:rPr lang="sl-SI" dirty="0" smtClean="0"/>
              <a:t>vode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866340" y="2248678"/>
            <a:ext cx="10492120" cy="4376057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>
                <a:solidFill>
                  <a:schemeClr val="tx1">
                    <a:lumMod val="75000"/>
                  </a:schemeClr>
                </a:solidFill>
              </a:rPr>
              <a:t>Od leta 1987</a:t>
            </a:r>
          </a:p>
          <a:p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Vzorčenje 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</a:rPr>
              <a:t>2x </a:t>
            </a:r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letno</a:t>
            </a:r>
          </a:p>
          <a:p>
            <a:pPr lvl="1"/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vrtine, </a:t>
            </a:r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vodnjaki, kraški </a:t>
            </a:r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izviri, namenski objekti</a:t>
            </a:r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Do 200 parametrov 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</a:rPr>
              <a:t>na merilno </a:t>
            </a:r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mesto </a:t>
            </a:r>
          </a:p>
          <a:p>
            <a:pPr lvl="1"/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osnovni parametri, kovine, pesticidi, lahkohlapne spojine</a:t>
            </a:r>
          </a:p>
          <a:p>
            <a:pPr lvl="1"/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novodobna onesnaževala</a:t>
            </a:r>
          </a:p>
          <a:p>
            <a:pPr lvl="1"/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sz="2800" dirty="0">
                <a:solidFill>
                  <a:schemeClr val="tx1">
                    <a:lumMod val="75000"/>
                  </a:schemeClr>
                </a:solidFill>
              </a:rPr>
              <a:t>Vrednotenje na podlagi </a:t>
            </a:r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Uredbe 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</a:rPr>
              <a:t>o stanju podzemnih </a:t>
            </a:r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voda</a:t>
            </a:r>
          </a:p>
          <a:p>
            <a:pPr lvl="1"/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Standarde kakovosti za nitrat in pesticide (posamezne in vsoto)</a:t>
            </a:r>
          </a:p>
          <a:p>
            <a:pPr lvl="1"/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Vrednosti praga za lahkohlapne halogenirane </a:t>
            </a:r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spojine</a:t>
            </a:r>
          </a:p>
          <a:p>
            <a:pPr lvl="1"/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1">
                    <a:lumMod val="75000"/>
                  </a:schemeClr>
                </a:solidFill>
              </a:rPr>
              <a:t>Podzemna voda – glavni vir pitne vode v Sloveniji</a:t>
            </a:r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endParaRPr lang="sl-SI" sz="2300" dirty="0">
              <a:solidFill>
                <a:srgbClr val="999999"/>
              </a:solidFill>
            </a:endParaRPr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05" y="1556706"/>
            <a:ext cx="3840000" cy="28800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9319098" y="4436706"/>
            <a:ext cx="255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Namenski objekt – projekt BOBER</a:t>
            </a:r>
            <a:endParaRPr lang="sl-SI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40" y="1286745"/>
            <a:ext cx="10960702" cy="609242"/>
          </a:xfrm>
        </p:spPr>
        <p:txBody>
          <a:bodyPr/>
          <a:lstStyle/>
          <a:p>
            <a:r>
              <a:rPr lang="sl-SI" dirty="0" smtClean="0"/>
              <a:t>Monitoring podzemne vode  - kemijsko stanje v letu 2021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450054" y="1925169"/>
            <a:ext cx="4353815" cy="469329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Slabo stanje 2021</a:t>
            </a:r>
          </a:p>
          <a:p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Savinjska, Dravska in Murska kotlina</a:t>
            </a:r>
            <a:endParaRPr lang="sl-SI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Nitrat</a:t>
            </a:r>
          </a:p>
          <a:p>
            <a:pPr lvl="1"/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Atrazin (Dravska kotlina)</a:t>
            </a:r>
          </a:p>
          <a:p>
            <a:pPr marL="342900" lvl="1" indent="0">
              <a:buNone/>
            </a:pPr>
            <a:endParaRPr lang="sl-SI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Trendi</a:t>
            </a:r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Zniževanje vsebnosti nitrata in atrazina</a:t>
            </a:r>
            <a:endParaRPr lang="sl-SI" sz="12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endParaRPr lang="sl-SI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67" y="1818000"/>
            <a:ext cx="7127548" cy="504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84" y="4040818"/>
            <a:ext cx="4116554" cy="26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6340" y="1295338"/>
            <a:ext cx="10459323" cy="507831"/>
          </a:xfrm>
        </p:spPr>
        <p:txBody>
          <a:bodyPr/>
          <a:lstStyle/>
          <a:p>
            <a:r>
              <a:rPr lang="sl-SI" dirty="0" smtClean="0"/>
              <a:t>Novodobna onesnaževala v podzemni vodi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866340" y="2247089"/>
            <a:ext cx="10492120" cy="4416358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Imajo lahko vpliv na okolje in človeka</a:t>
            </a: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Ostanke zdravil</a:t>
            </a: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Industrijske kemikalije</a:t>
            </a: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Zaviralci gorenja</a:t>
            </a: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Nanodelci </a:t>
            </a:r>
          </a:p>
          <a:p>
            <a:pPr lvl="1"/>
            <a:r>
              <a:rPr lang="sl-SI" dirty="0" err="1" smtClean="0">
                <a:solidFill>
                  <a:schemeClr val="tx1">
                    <a:lumMod val="75000"/>
                  </a:schemeClr>
                </a:solidFill>
              </a:rPr>
              <a:t>Cianotoksini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sl-SI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l-SI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Lastnosti</a:t>
            </a: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obstojne </a:t>
            </a:r>
            <a:endParaRPr lang="sl-SI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se </a:t>
            </a:r>
            <a:r>
              <a:rPr lang="sl-SI" dirty="0" err="1" smtClean="0">
                <a:solidFill>
                  <a:schemeClr val="tx1">
                    <a:lumMod val="75000"/>
                  </a:schemeClr>
                </a:solidFill>
              </a:rPr>
              <a:t>bioakumulirajo</a:t>
            </a:r>
            <a:endParaRPr lang="sl-SI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motijo hormonsko ravnotežje, </a:t>
            </a:r>
          </a:p>
          <a:p>
            <a:pPr lvl="1"/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so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kancerogena,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sl-SI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l-SI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Primeri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sl-SI" sz="2100" dirty="0" err="1">
                <a:solidFill>
                  <a:schemeClr val="tx1">
                    <a:lumMod val="75000"/>
                  </a:schemeClr>
                </a:solidFill>
              </a:rPr>
              <a:t>diklofenak</a:t>
            </a:r>
            <a:r>
              <a:rPr lang="sl-SI" sz="21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sl-SI" sz="2100" dirty="0" err="1">
                <a:solidFill>
                  <a:schemeClr val="tx1">
                    <a:lumMod val="75000"/>
                  </a:schemeClr>
                </a:solidFill>
              </a:rPr>
              <a:t>sulfametoksazol</a:t>
            </a:r>
            <a:r>
              <a:rPr lang="sl-SI" sz="21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sl-SI" sz="2100" dirty="0" err="1" smtClean="0">
                <a:solidFill>
                  <a:schemeClr val="tx1">
                    <a:lumMod val="75000"/>
                  </a:schemeClr>
                </a:solidFill>
              </a:rPr>
              <a:t>karbamazepin</a:t>
            </a:r>
            <a:r>
              <a:rPr lang="sl-SI" sz="2100" dirty="0" smtClean="0">
                <a:solidFill>
                  <a:schemeClr val="tx1">
                    <a:lumMod val="75000"/>
                  </a:schemeClr>
                </a:solidFill>
              </a:rPr>
              <a:t>, PBDE</a:t>
            </a:r>
            <a:r>
              <a:rPr lang="sl-SI" sz="2100" dirty="0" smtClean="0">
                <a:solidFill>
                  <a:schemeClr val="tx1">
                    <a:lumMod val="75000"/>
                  </a:schemeClr>
                </a:solidFill>
              </a:rPr>
              <a:t>, BPA, PFOS, …</a:t>
            </a:r>
          </a:p>
          <a:p>
            <a:endParaRPr lang="sl-SI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Od leta 2014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v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podzemni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vodi spremljamo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ostanke zdravil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278" y="2134174"/>
            <a:ext cx="3840813" cy="287756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154950" y="5065741"/>
            <a:ext cx="23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Vzorčenje podzemne vode</a:t>
            </a:r>
            <a:endParaRPr lang="sl-SI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6340" y="1294085"/>
            <a:ext cx="11195958" cy="1015663"/>
          </a:xfrm>
        </p:spPr>
        <p:txBody>
          <a:bodyPr/>
          <a:lstStyle/>
          <a:p>
            <a:r>
              <a:rPr lang="sl-SI" dirty="0" smtClean="0"/>
              <a:t>Novodobna onesnaževala v podzemni vodi </a:t>
            </a:r>
            <a:r>
              <a:rPr lang="sl-SI" dirty="0" smtClean="0"/>
              <a:t>– ostanki zdravil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866340" y="1908313"/>
            <a:ext cx="4198112" cy="4810539"/>
          </a:xfrm>
        </p:spPr>
        <p:txBody>
          <a:bodyPr>
            <a:normAutofit lnSpcReduction="10000"/>
          </a:bodyPr>
          <a:lstStyle/>
          <a:p>
            <a:endParaRPr lang="sl-SI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Potencialni viri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Industrija,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Odlaganje,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Uporaba </a:t>
            </a:r>
          </a:p>
          <a:p>
            <a:pPr lvl="2">
              <a:buFontTx/>
              <a:buChar char="-"/>
            </a:pPr>
            <a:r>
              <a:rPr lang="sl-SI" sz="1100" dirty="0" smtClean="0">
                <a:solidFill>
                  <a:schemeClr val="tx1">
                    <a:lumMod val="75000"/>
                  </a:schemeClr>
                </a:solidFill>
              </a:rPr>
              <a:t>Komunalne čistilne naprave </a:t>
            </a:r>
          </a:p>
          <a:p>
            <a:pPr lvl="2">
              <a:buFontTx/>
              <a:buChar char="-"/>
            </a:pPr>
            <a:r>
              <a:rPr lang="sl-SI" sz="1100" dirty="0" smtClean="0">
                <a:solidFill>
                  <a:schemeClr val="tx1">
                    <a:lumMod val="75000"/>
                  </a:schemeClr>
                </a:solidFill>
              </a:rPr>
              <a:t>Kanalizacijsko omrežje </a:t>
            </a:r>
          </a:p>
          <a:p>
            <a:pPr lvl="2">
              <a:buFontTx/>
              <a:buChar char="-"/>
            </a:pPr>
            <a:r>
              <a:rPr lang="sl-SI" sz="1100" dirty="0" smtClean="0">
                <a:solidFill>
                  <a:schemeClr val="tx1">
                    <a:lumMod val="75000"/>
                  </a:schemeClr>
                </a:solidFill>
              </a:rPr>
              <a:t>Gnojenje</a:t>
            </a:r>
          </a:p>
          <a:p>
            <a:pPr lvl="1">
              <a:buFontTx/>
              <a:buChar char="-"/>
            </a:pPr>
            <a:endParaRPr lang="sl-SI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Spremljamo od leta 2014</a:t>
            </a:r>
          </a:p>
          <a:p>
            <a:pPr lvl="1">
              <a:spcBef>
                <a:spcPts val="0"/>
              </a:spcBef>
            </a:pPr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Večje obremenitve na kraških vodonosnikih</a:t>
            </a:r>
            <a:endParaRPr lang="sl-SI" sz="1600" dirty="0">
              <a:solidFill>
                <a:schemeClr val="tx1">
                  <a:lumMod val="75000"/>
                </a:schemeClr>
              </a:solidFill>
            </a:endParaRPr>
          </a:p>
          <a:p>
            <a:pPr marL="541338" lvl="1" indent="-198438">
              <a:spcBef>
                <a:spcPts val="0"/>
              </a:spcBef>
              <a:buNone/>
            </a:pPr>
            <a:r>
              <a:rPr lang="sl-SI" sz="1500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(izvir reke Krke, </a:t>
            </a:r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izviri Ljubljanice</a:t>
            </a:r>
            <a:r>
              <a:rPr lang="sl-SI" sz="1200" dirty="0" smtClean="0">
                <a:solidFill>
                  <a:schemeClr val="tx1">
                    <a:lumMod val="75000"/>
                  </a:schemeClr>
                </a:solidFill>
              </a:rPr>
              <a:t>, Težka voda, Bilpa,. )</a:t>
            </a:r>
            <a:endParaRPr lang="sl-SI" sz="1200" dirty="0">
              <a:solidFill>
                <a:schemeClr val="tx1">
                  <a:lumMod val="75000"/>
                </a:schemeClr>
              </a:solidFill>
            </a:endParaRPr>
          </a:p>
          <a:p>
            <a:pPr marL="541338" lvl="1" indent="-198438">
              <a:buFontTx/>
              <a:buChar char="-"/>
            </a:pPr>
            <a:r>
              <a:rPr lang="sl-SI" sz="1600" dirty="0" smtClean="0">
                <a:solidFill>
                  <a:schemeClr val="tx1">
                    <a:lumMod val="75000"/>
                  </a:schemeClr>
                </a:solidFill>
              </a:rPr>
              <a:t>Najpogosteje določeni ostanki</a:t>
            </a:r>
          </a:p>
          <a:p>
            <a:pPr lvl="2">
              <a:buFontTx/>
              <a:buChar char="-"/>
            </a:pPr>
            <a:r>
              <a:rPr lang="sl-SI" sz="1400" dirty="0" err="1" smtClean="0">
                <a:solidFill>
                  <a:schemeClr val="tx1">
                    <a:lumMod val="75000"/>
                  </a:schemeClr>
                </a:solidFill>
              </a:rPr>
              <a:t>Karbamazepin</a:t>
            </a:r>
            <a:r>
              <a:rPr lang="sl-SI" sz="1400" dirty="0" smtClean="0">
                <a:solidFill>
                  <a:schemeClr val="tx1">
                    <a:lumMod val="75000"/>
                  </a:schemeClr>
                </a:solidFill>
              </a:rPr>
              <a:t>, kofein</a:t>
            </a:r>
            <a:r>
              <a:rPr lang="sl-SI" sz="14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sl-SI" sz="1400" dirty="0" err="1" smtClean="0">
                <a:solidFill>
                  <a:schemeClr val="tx1">
                    <a:lumMod val="75000"/>
                  </a:schemeClr>
                </a:solidFill>
              </a:rPr>
              <a:t>sulfametoksazol</a:t>
            </a:r>
            <a:r>
              <a:rPr lang="sl-SI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sl-SI" sz="2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52" y="1801916"/>
            <a:ext cx="712754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CC08A27F-5F1C-4D71-A0D7-88AF516CE8FE}" vid="{AC08255A-8322-4704-86B2-8C4ACF1A45CE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D6ACB4-D733-447C-8F59-3B16D8492285}" vid="{CC434BAE-111D-427F-AC7D-AA4FC129A8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617</TotalTime>
  <Words>201</Words>
  <Application>Microsoft Office PowerPoint</Application>
  <PresentationFormat>Širokozaslonsko</PresentationFormat>
  <Paragraphs>61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Tema1</vt:lpstr>
      <vt:lpstr>Custom Design</vt:lpstr>
      <vt:lpstr>Kemijsko stanje podzemne vode in  novodobna onesnaževala v podzemni vodi</vt:lpstr>
      <vt:lpstr>Monitoring podzemne vode</vt:lpstr>
      <vt:lpstr>Monitoring podzemne vode  - kemijsko stanje v letu 2021</vt:lpstr>
      <vt:lpstr>Novodobna onesnaževala v podzemni vodi</vt:lpstr>
      <vt:lpstr>Novodobna onesnaževala v podzemni vodi – ostanki zdravil</vt:lpstr>
    </vt:vector>
  </TitlesOfParts>
  <Company>ARSO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Dušan Rehberger - SI</dc:creator>
  <cp:lastModifiedBy>Dušan Rehberger - SI</cp:lastModifiedBy>
  <cp:revision>34</cp:revision>
  <dcterms:created xsi:type="dcterms:W3CDTF">2022-03-08T08:41:01Z</dcterms:created>
  <dcterms:modified xsi:type="dcterms:W3CDTF">2022-03-09T13:54:58Z</dcterms:modified>
</cp:coreProperties>
</file>