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1"/>
  </p:notesMasterIdLst>
  <p:handoutMasterIdLst>
    <p:handoutMasterId r:id="rId12"/>
  </p:handoutMasterIdLst>
  <p:sldIdLst>
    <p:sldId id="256" r:id="rId3"/>
    <p:sldId id="257" r:id="rId4"/>
    <p:sldId id="258" r:id="rId5"/>
    <p:sldId id="259" r:id="rId6"/>
    <p:sldId id="264" r:id="rId7"/>
    <p:sldId id="260" r:id="rId8"/>
    <p:sldId id="261" r:id="rId9"/>
    <p:sldId id="263" r:id="rId10"/>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7" autoAdjust="0"/>
    <p:restoredTop sz="81207" autoAdjust="0"/>
  </p:normalViewPr>
  <p:slideViewPr>
    <p:cSldViewPr snapToGrid="0">
      <p:cViewPr varScale="1">
        <p:scale>
          <a:sx n="92" d="100"/>
          <a:sy n="92" d="100"/>
        </p:scale>
        <p:origin x="516" y="78"/>
      </p:cViewPr>
      <p:guideLst/>
    </p:cSldViewPr>
  </p:slideViewPr>
  <p:notesTextViewPr>
    <p:cViewPr>
      <p:scale>
        <a:sx n="1" d="1"/>
        <a:sy n="1" d="1"/>
      </p:scale>
      <p:origin x="0" y="0"/>
    </p:cViewPr>
  </p:notesTextViewPr>
  <p:notesViewPr>
    <p:cSldViewPr snapToGrid="0">
      <p:cViewPr varScale="1">
        <p:scale>
          <a:sx n="80" d="100"/>
          <a:sy n="80" d="100"/>
        </p:scale>
        <p:origin x="32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AEA8258F-9143-4F62-B4FC-9F233EEA585B}" type="datetimeFigureOut">
              <a:rPr lang="sl-SI" smtClean="0"/>
              <a:t>10.3.2022</a:t>
            </a:fld>
            <a:endParaRPr lang="sl-SI"/>
          </a:p>
        </p:txBody>
      </p:sp>
      <p:sp>
        <p:nvSpPr>
          <p:cNvPr id="4" name="Označba mesta no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37A8A2FD-CDA8-45D5-ACF1-3B5FEF7617F3}" type="slidenum">
              <a:rPr lang="sl-SI" smtClean="0"/>
              <a:t>‹#›</a:t>
            </a:fld>
            <a:endParaRPr lang="sl-SI"/>
          </a:p>
        </p:txBody>
      </p:sp>
    </p:spTree>
    <p:extLst>
      <p:ext uri="{BB962C8B-B14F-4D97-AF65-F5344CB8AC3E}">
        <p14:creationId xmlns:p14="http://schemas.microsoft.com/office/powerpoint/2010/main" val="117442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F09D8C1B-80CF-4E52-AF9C-F13AB8FD6F29}" type="datetimeFigureOut">
              <a:rPr lang="sl-SI" smtClean="0"/>
              <a:t>10.3.2022</a:t>
            </a:fld>
            <a:endParaRPr lang="sl-SI"/>
          </a:p>
        </p:txBody>
      </p:sp>
      <p:sp>
        <p:nvSpPr>
          <p:cNvPr id="4" name="Označba mesta stranske slike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2B53FE6C-D0B2-442C-A050-D775F4154941}" type="slidenum">
              <a:rPr lang="sl-SI" smtClean="0"/>
              <a:t>‹#›</a:t>
            </a:fld>
            <a:endParaRPr lang="sl-SI"/>
          </a:p>
        </p:txBody>
      </p:sp>
    </p:spTree>
    <p:extLst>
      <p:ext uri="{BB962C8B-B14F-4D97-AF65-F5344CB8AC3E}">
        <p14:creationId xmlns:p14="http://schemas.microsoft.com/office/powerpoint/2010/main" val="16860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1</a:t>
            </a:fld>
            <a:endParaRPr lang="sl-SI"/>
          </a:p>
        </p:txBody>
      </p:sp>
    </p:spTree>
    <p:extLst>
      <p:ext uri="{BB962C8B-B14F-4D97-AF65-F5344CB8AC3E}">
        <p14:creationId xmlns:p14="http://schemas.microsoft.com/office/powerpoint/2010/main" val="339438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smtClean="0">
                <a:solidFill>
                  <a:schemeClr val="tx1"/>
                </a:solidFill>
                <a:effectLst/>
                <a:latin typeface="+mn-lt"/>
                <a:ea typeface="+mn-ea"/>
                <a:cs typeface="+mn-cs"/>
              </a:rPr>
              <a:t>Avgusta lani je Mednarodni odbor za podnebne spremembe (IPCC) izdal že šesto poročilo o podnebju. V zadnjih letih so izboljšave v meritvah in </a:t>
            </a:r>
            <a:r>
              <a:rPr lang="sl-SI" sz="1200" b="0" kern="1200" dirty="0" err="1" smtClean="0">
                <a:solidFill>
                  <a:schemeClr val="tx1"/>
                </a:solidFill>
                <a:effectLst/>
                <a:latin typeface="+mn-lt"/>
                <a:ea typeface="+mn-ea"/>
                <a:cs typeface="+mn-cs"/>
              </a:rPr>
              <a:t>paleopodnebnih</a:t>
            </a:r>
            <a:r>
              <a:rPr lang="sl-SI" sz="1200" b="0" kern="1200" dirty="0" smtClean="0">
                <a:solidFill>
                  <a:schemeClr val="tx1"/>
                </a:solidFill>
                <a:effectLst/>
                <a:latin typeface="+mn-lt"/>
                <a:ea typeface="+mn-ea"/>
                <a:cs typeface="+mn-cs"/>
              </a:rPr>
              <a:t> podatkih, novi podnebni modeli, analize in metode združevanja več sosledij dokazov omogočile izboljšano</a:t>
            </a:r>
            <a:r>
              <a:rPr lang="sl-SI" sz="1200" b="0" kern="1200" baseline="0" dirty="0" smtClean="0">
                <a:solidFill>
                  <a:schemeClr val="tx1"/>
                </a:solidFill>
                <a:effectLst/>
                <a:latin typeface="+mn-lt"/>
                <a:ea typeface="+mn-ea"/>
                <a:cs typeface="+mn-cs"/>
              </a:rPr>
              <a:t> razumevanje vpliva človeka na širok spekter podnebnih spremenljivk, vključno z vremenskimi in podnebnimi ekstremi. Nedvomnost večine ugotovitev je zato večja kot v prejšnjem poročilu.</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smtClean="0">
                <a:solidFill>
                  <a:schemeClr val="tx1"/>
                </a:solidFill>
                <a:effectLst/>
                <a:latin typeface="+mn-lt"/>
                <a:ea typeface="+mn-ea"/>
                <a:cs typeface="+mn-cs"/>
              </a:rPr>
              <a:t>Zdaj je že nedvomno, da je </a:t>
            </a:r>
            <a:r>
              <a:rPr lang="sl-SI" sz="1200" b="0" kern="1200" baseline="0" dirty="0" smtClean="0">
                <a:solidFill>
                  <a:schemeClr val="tx1"/>
                </a:solidFill>
                <a:effectLst/>
                <a:latin typeface="+mn-lt"/>
                <a:ea typeface="+mn-ea"/>
                <a:cs typeface="+mn-cs"/>
              </a:rPr>
              <a:t>„</a:t>
            </a:r>
            <a:r>
              <a:rPr lang="sl-SI" sz="1200" kern="1200" dirty="0" smtClean="0">
                <a:solidFill>
                  <a:schemeClr val="tx1"/>
                </a:solidFill>
                <a:effectLst/>
                <a:latin typeface="+mn-lt"/>
                <a:ea typeface="+mn-ea"/>
                <a:cs typeface="+mn-cs"/>
              </a:rPr>
              <a:t>Povečanje temperature ozračja, oceanov in tal nedvomno posledica vpliva človeka. Dogajajo se obsežne in hitre spremembe v ozračju, oceanih, </a:t>
            </a:r>
            <a:r>
              <a:rPr lang="sl-SI" sz="1200" kern="1200" dirty="0" err="1" smtClean="0">
                <a:solidFill>
                  <a:schemeClr val="tx1"/>
                </a:solidFill>
                <a:effectLst/>
                <a:latin typeface="+mn-lt"/>
                <a:ea typeface="+mn-ea"/>
                <a:cs typeface="+mn-cs"/>
              </a:rPr>
              <a:t>kriosferi</a:t>
            </a:r>
            <a:r>
              <a:rPr lang="sl-SI" sz="1200" kern="1200" dirty="0" smtClean="0">
                <a:solidFill>
                  <a:schemeClr val="tx1"/>
                </a:solidFill>
                <a:effectLst/>
                <a:latin typeface="+mn-lt"/>
                <a:ea typeface="+mn-ea"/>
                <a:cs typeface="+mn-cs"/>
              </a:rPr>
              <a:t> in biosferi“.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0" kern="1200" dirty="0" smtClean="0">
                <a:solidFill>
                  <a:schemeClr val="tx1"/>
                </a:solidFill>
                <a:effectLst/>
                <a:latin typeface="+mn-lt"/>
                <a:ea typeface="+mn-ea"/>
                <a:cs typeface="+mn-cs"/>
              </a:rPr>
              <a:t>Obseg nedavnih sprememb celotnega podnebnega sistema in sedanje stanje podnebnega sistema sta brez primere v časovnem obdobju več stoletij do več tisočletij.</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i="0" kern="1200" dirty="0" smtClean="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2</a:t>
            </a:fld>
            <a:endParaRPr lang="sl-SI"/>
          </a:p>
        </p:txBody>
      </p:sp>
    </p:spTree>
    <p:extLst>
      <p:ext uri="{BB962C8B-B14F-4D97-AF65-F5344CB8AC3E}">
        <p14:creationId xmlns:p14="http://schemas.microsoft.com/office/powerpoint/2010/main" val="194009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Kakšno je sedanje stanje podnebja?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Vsako od zadnjih štirih desetletij je bilo zaporedoma toplejše od vseh predhodnih desetletij po letu 1850. Globalna temperatura ozračja na površju planeta je bila v zadnjem desetletju (2011–2020) skoraj 1,1 °C nad tisto v obdobju 1850–1900. Nad kopnim je bil prirastek večji, okrog 1,6 °C, kot nad oceani, kjer je znašal nekaj manj kot 0,9 °C.</a:t>
            </a: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Globalno se je višina padavin nad kopnim od leta 1950 verjetno zvišala, od 80. let prejšnjega stoletja pa se višanje stopnjuje. Najverjetneje je že od 50. let prejšnjega stoletja za to kriv človek.</a:t>
            </a: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Za umikanje ledenikov in zmanjševanje površine arktičnega ledu je prav tako zelo verjetno kriv človek.</a:t>
            </a: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Zgornja površina oceanov se ogreva že od 70. let prejšnjega stoletja. Povprečna gladina oceanov se je v prejšnjem stoletju dvignila za okrog 20 cm. Stopnja dviganja se veča.</a:t>
            </a:r>
          </a:p>
          <a:p>
            <a:endParaRPr lang="sl-SI"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0" kern="1200" dirty="0" smtClean="0">
                <a:solidFill>
                  <a:schemeClr val="tx1"/>
                </a:solidFill>
                <a:effectLst/>
                <a:latin typeface="+mn-lt"/>
                <a:ea typeface="+mn-ea"/>
                <a:cs typeface="+mn-cs"/>
              </a:rPr>
              <a:t>Spremembe v biosferi od 70. let prejšnjega stoletja so konsistentne z globalnim ogrevanjem. Podnebni pasovi so se na obeh poloblah pomaknili</a:t>
            </a:r>
            <a:r>
              <a:rPr lang="sl-SI" sz="1200" i="0" kern="1200" baseline="0" dirty="0" smtClean="0">
                <a:solidFill>
                  <a:schemeClr val="tx1"/>
                </a:solidFill>
                <a:effectLst/>
                <a:latin typeface="+mn-lt"/>
                <a:ea typeface="+mn-ea"/>
                <a:cs typeface="+mn-cs"/>
              </a:rPr>
              <a:t> proti poloma. Na severni polobli se je v zmernem podnebnem pasu od 50. let prejšnjega stoletja rastna sezona podaljšala za približno 2 dneva na desetletje.</a:t>
            </a:r>
            <a:endParaRPr lang="sl-SI" sz="1200" i="0" kern="1200" dirty="0" smtClean="0">
              <a:solidFill>
                <a:schemeClr val="tx1"/>
              </a:solidFill>
              <a:effectLst/>
              <a:latin typeface="+mn-lt"/>
              <a:ea typeface="+mn-ea"/>
              <a:cs typeface="+mn-cs"/>
            </a:endParaRPr>
          </a:p>
          <a:p>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3</a:t>
            </a:fld>
            <a:endParaRPr lang="sl-SI"/>
          </a:p>
        </p:txBody>
      </p:sp>
    </p:spTree>
    <p:extLst>
      <p:ext uri="{BB962C8B-B14F-4D97-AF65-F5344CB8AC3E}">
        <p14:creationId xmlns:p14="http://schemas.microsoft.com/office/powerpoint/2010/main" val="35674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smtClean="0">
                <a:solidFill>
                  <a:schemeClr val="tx1"/>
                </a:solidFill>
                <a:effectLst/>
                <a:latin typeface="+mn-lt"/>
                <a:ea typeface="+mn-ea"/>
                <a:cs typeface="+mn-cs"/>
              </a:rPr>
              <a:t>Podobno je bilo v Sloveniji vsako od zadnjih treh desetletij toplejše od vseh predhodnih. Povprečna temperatura ozračja v Sloveniji je bila v zadnjem desetletju 2011–2020 za 2,1 °C višja od predindustrijske. Od šestdesetih let 20. stoletja </a:t>
            </a:r>
            <a:r>
              <a:rPr lang="sl-SI" sz="1200" kern="1200" dirty="0" smtClean="0">
                <a:solidFill>
                  <a:schemeClr val="tx1"/>
                </a:solidFill>
                <a:effectLst/>
                <a:latin typeface="+mn-lt"/>
                <a:ea typeface="+mn-ea"/>
                <a:cs typeface="+mn-cs"/>
              </a:rPr>
              <a:t>se je v zadnjih letih </a:t>
            </a:r>
            <a:r>
              <a:rPr lang="sl-SI" sz="1200" kern="1200" baseline="0" dirty="0" smtClean="0">
                <a:solidFill>
                  <a:schemeClr val="tx1"/>
                </a:solidFill>
                <a:effectLst/>
                <a:latin typeface="+mn-lt"/>
                <a:ea typeface="+mn-ea"/>
                <a:cs typeface="+mn-cs"/>
              </a:rPr>
              <a:t>v </a:t>
            </a:r>
            <a:r>
              <a:rPr lang="sl-SI" sz="1200" kern="1200" baseline="0" dirty="0" smtClean="0">
                <a:solidFill>
                  <a:schemeClr val="tx1"/>
                </a:solidFill>
                <a:effectLst/>
                <a:latin typeface="+mn-lt"/>
                <a:ea typeface="+mn-ea"/>
                <a:cs typeface="+mn-cs"/>
              </a:rPr>
              <a:t>Sloveniji ogrelo za </a:t>
            </a:r>
            <a:r>
              <a:rPr lang="sl-SI" sz="1200" kern="1200" baseline="0" dirty="0" smtClean="0">
                <a:solidFill>
                  <a:schemeClr val="tx1"/>
                </a:solidFill>
                <a:effectLst/>
                <a:latin typeface="+mn-lt"/>
                <a:ea typeface="+mn-ea"/>
                <a:cs typeface="+mn-cs"/>
              </a:rPr>
              <a:t>več kot 2 </a:t>
            </a:r>
            <a:r>
              <a:rPr lang="sl-SI" sz="1200" kern="1200" baseline="0" dirty="0" smtClean="0">
                <a:solidFill>
                  <a:schemeClr val="tx1"/>
                </a:solidFill>
                <a:effectLst/>
                <a:latin typeface="+mn-lt"/>
                <a:ea typeface="+mn-ea"/>
                <a:cs typeface="+mn-cs"/>
              </a:rPr>
              <a:t>°C.</a:t>
            </a:r>
            <a:endParaRPr lang="sl-SI" dirty="0" smtClean="0"/>
          </a:p>
          <a:p>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4</a:t>
            </a:fld>
            <a:endParaRPr lang="sl-SI"/>
          </a:p>
        </p:txBody>
      </p:sp>
    </p:spTree>
    <p:extLst>
      <p:ext uri="{BB962C8B-B14F-4D97-AF65-F5344CB8AC3E}">
        <p14:creationId xmlns:p14="http://schemas.microsoft.com/office/powerpoint/2010/main" val="49423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Spremembe pa niso vezane samo na temperaturo.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Od človeka povzročene podnebne spremembe že vplivajo na veliko vremenskih in podnebnih ekstremov v vsaki regiji sveta. Dokazi o že opaženih spremembah v ekstremih, kot so vročinski valovi, močne padavine, suša in tropski cikloni so čedalje močnejši, prav tako pa človekov vpliv nanje.</a:t>
            </a:r>
            <a:endParaRPr lang="en-US" dirty="0" smtClean="0"/>
          </a:p>
          <a:p>
            <a:endParaRPr lang="sl-SI" dirty="0" smtClean="0"/>
          </a:p>
          <a:p>
            <a:r>
              <a:rPr lang="sl-SI" dirty="0" smtClean="0"/>
              <a:t>Kako bo v prihodnosti, je močno odvisno od prihodnjih človekovih izpustov toplogrednih plinov. Ti so močno odvisni od družbeno</a:t>
            </a:r>
            <a:r>
              <a:rPr lang="sl-SI" baseline="0" dirty="0" smtClean="0"/>
              <a:t>-ekonomskega razvoja človeštva, torej od </a:t>
            </a:r>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rasti prebivalstva, tehnološkega razvoja, rasti BDP, sistema vrednot, globalizacije, politik omejevanja izpustov TGP, izkoriščanja fosilnih goriv, vlaganj v izobraževanje in zdravstvo itn.</a:t>
            </a:r>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5</a:t>
            </a:fld>
            <a:endParaRPr lang="sl-SI"/>
          </a:p>
        </p:txBody>
      </p:sp>
    </p:spTree>
    <p:extLst>
      <p:ext uri="{BB962C8B-B14F-4D97-AF65-F5344CB8AC3E}">
        <p14:creationId xmlns:p14="http://schemas.microsoft.com/office/powerpoint/2010/main" val="233154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0" i="0" u="none" strike="noStrike" kern="1200" baseline="0" dirty="0" smtClean="0">
                <a:solidFill>
                  <a:schemeClr val="tx1"/>
                </a:solidFill>
                <a:latin typeface="+mn-lt"/>
                <a:ea typeface="+mn-ea"/>
                <a:cs typeface="+mn-cs"/>
              </a:rPr>
              <a:t>Projekcije za prihodnost kažejo, da se bodo v prihodnjih desetletjih podnebne spremembe stopnjevale v vseh regijah sveta. Globalna temperatura bo v prihodnjih 20 letih presegla vrednost 1,5 °C nad predindustrijsko. Če ne bomo hitro in učinkoviti zmanjšali izpustov toplogrednih plinov, cilja 1,5 °C in tudi 2,0 °C nad predindustrijsko ravnijo ne bo mogoče doseči.</a:t>
            </a:r>
          </a:p>
          <a:p>
            <a:endParaRPr lang="sl-SI"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u="none" strike="noStrike" kern="1200" baseline="0" dirty="0" smtClean="0">
                <a:solidFill>
                  <a:schemeClr val="tx1"/>
                </a:solidFill>
                <a:latin typeface="+mn-lt"/>
                <a:ea typeface="+mn-ea"/>
                <a:cs typeface="+mn-cs"/>
              </a:rPr>
              <a:t>Če bomo občutno zmanjšali izpuste toplogrednih plinov in dosegli do leta 2080 ničelne neto izpuste CO</a:t>
            </a:r>
            <a:r>
              <a:rPr lang="sl-SI" sz="1200" b="0" i="0" u="none" strike="noStrike" kern="1200" baseline="-25000" dirty="0" smtClean="0">
                <a:solidFill>
                  <a:schemeClr val="tx1"/>
                </a:solidFill>
                <a:latin typeface="+mn-lt"/>
                <a:ea typeface="+mn-ea"/>
                <a:cs typeface="+mn-cs"/>
              </a:rPr>
              <a:t>2</a:t>
            </a:r>
            <a:r>
              <a:rPr lang="sl-SI" sz="1200" b="0" i="0" u="none" strike="noStrike" kern="1200" baseline="0" dirty="0" smtClean="0">
                <a:solidFill>
                  <a:schemeClr val="tx1"/>
                </a:solidFill>
                <a:latin typeface="+mn-lt"/>
                <a:ea typeface="+mn-ea"/>
                <a:cs typeface="+mn-cs"/>
              </a:rPr>
              <a:t>, se bo globalna temperatura do konca stoletja ustalila na vrednosti približno 1,8 °C nad povprečjem predindustrijske dobe. Za Slovenijo to pomeni 3,2 °C </a:t>
            </a:r>
            <a:r>
              <a:rPr lang="sl-SI" sz="1200" b="0" i="0" u="none" strike="noStrike" kern="1200" baseline="0" dirty="0" smtClean="0">
                <a:solidFill>
                  <a:schemeClr val="tx1"/>
                </a:solidFill>
                <a:latin typeface="+mn-lt"/>
                <a:ea typeface="+mn-ea"/>
                <a:cs typeface="+mn-cs"/>
              </a:rPr>
              <a:t>ogrevanja od predindustrijske dobe.</a:t>
            </a:r>
            <a:endParaRPr lang="sl-SI" sz="1200" b="0" i="0" u="none" strike="noStrike" kern="1200" baseline="0" dirty="0" smtClean="0">
              <a:solidFill>
                <a:schemeClr val="tx1"/>
              </a:solidFill>
              <a:latin typeface="+mn-lt"/>
              <a:ea typeface="+mn-ea"/>
              <a:cs typeface="+mn-cs"/>
            </a:endParaRP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Če bodo izpusti ostali na sedanji ravni do sredine stoletja, potem pa se postopoma zmanjševali, bo globalna temperatura do konca stoletja dosegla vrednost okrog 2,7 °C nad predindustrijsko in bo še naraščala. Ta scenarij je najbliže sedanjemu dogajanju. V Slovenij se bo v tem primeru </a:t>
            </a:r>
            <a:r>
              <a:rPr lang="sl-SI" sz="1200" b="0" i="0" u="none" strike="noStrike" kern="1200" baseline="0" dirty="0" smtClean="0">
                <a:solidFill>
                  <a:schemeClr val="tx1"/>
                </a:solidFill>
                <a:latin typeface="+mn-lt"/>
                <a:ea typeface="+mn-ea"/>
                <a:cs typeface="+mn-cs"/>
              </a:rPr>
              <a:t>do konca stoletja ogrelo za skoraj </a:t>
            </a:r>
            <a:r>
              <a:rPr lang="sl-SI" sz="1200" b="0" i="0" u="none" strike="noStrike" kern="1200" baseline="0" dirty="0" smtClean="0">
                <a:solidFill>
                  <a:schemeClr val="tx1"/>
                </a:solidFill>
                <a:latin typeface="+mn-lt"/>
                <a:ea typeface="+mn-ea"/>
                <a:cs typeface="+mn-cs"/>
              </a:rPr>
              <a:t>5 °</a:t>
            </a:r>
            <a:r>
              <a:rPr lang="sl-SI" sz="1200" b="0" i="0" u="none" strike="noStrike" kern="1200" baseline="0" dirty="0" smtClean="0">
                <a:solidFill>
                  <a:schemeClr val="tx1"/>
                </a:solidFill>
                <a:latin typeface="+mn-lt"/>
                <a:ea typeface="+mn-ea"/>
                <a:cs typeface="+mn-cs"/>
              </a:rPr>
              <a:t>C nad predindustrijskim povprečjem.</a:t>
            </a:r>
            <a:endParaRPr lang="sl-SI" sz="1200" b="0" i="0" u="none" strike="noStrike" kern="1200" baseline="0" dirty="0" smtClean="0">
              <a:solidFill>
                <a:schemeClr val="tx1"/>
              </a:solidFill>
              <a:latin typeface="+mn-lt"/>
              <a:ea typeface="+mn-ea"/>
              <a:cs typeface="+mn-cs"/>
            </a:endParaRP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Če pa se bodo izpusti še povečevali in se podvojili do leta 2100, bo globalna temperatura dosegla vrednost okrog 3,6 °C nad predindustrijsko. V Slovenijo bo to pomenilo </a:t>
            </a:r>
            <a:r>
              <a:rPr lang="sl-SI" sz="1200" b="0" i="0" u="none" strike="noStrike" kern="1200" baseline="0" dirty="0" smtClean="0">
                <a:solidFill>
                  <a:schemeClr val="tx1"/>
                </a:solidFill>
                <a:latin typeface="+mn-lt"/>
                <a:ea typeface="+mn-ea"/>
                <a:cs typeface="+mn-cs"/>
              </a:rPr>
              <a:t>nad 7 </a:t>
            </a:r>
            <a:r>
              <a:rPr lang="sl-SI" sz="1200" b="0" i="0" u="none" strike="noStrike" kern="1200" baseline="0" dirty="0" smtClean="0">
                <a:solidFill>
                  <a:schemeClr val="tx1"/>
                </a:solidFill>
                <a:latin typeface="+mn-lt"/>
                <a:ea typeface="+mn-ea"/>
                <a:cs typeface="+mn-cs"/>
              </a:rPr>
              <a:t>°C nad </a:t>
            </a:r>
            <a:r>
              <a:rPr lang="sl-SI" sz="1200" b="0" i="0" u="none" strike="noStrike" kern="1200" baseline="0" dirty="0" smtClean="0">
                <a:solidFill>
                  <a:schemeClr val="tx1"/>
                </a:solidFill>
                <a:latin typeface="+mn-lt"/>
                <a:ea typeface="+mn-ea"/>
                <a:cs typeface="+mn-cs"/>
              </a:rPr>
              <a:t>predindustrijskim povprečjem.</a:t>
            </a:r>
            <a:endParaRPr lang="sl-SI" sz="1200" b="0" i="0" u="none" strike="noStrike" kern="1200" baseline="0" dirty="0" smtClean="0">
              <a:solidFill>
                <a:schemeClr val="tx1"/>
              </a:solidFill>
              <a:latin typeface="+mn-lt"/>
              <a:ea typeface="+mn-ea"/>
              <a:cs typeface="+mn-cs"/>
            </a:endParaRPr>
          </a:p>
          <a:p>
            <a:endParaRPr lang="sl-SI" sz="1200" b="0" i="0" u="none" strike="noStrike" kern="1200" baseline="0" dirty="0" smtClean="0">
              <a:solidFill>
                <a:schemeClr val="tx1"/>
              </a:solidFill>
              <a:latin typeface="+mn-lt"/>
              <a:ea typeface="+mn-ea"/>
              <a:cs typeface="+mn-cs"/>
            </a:endParaRPr>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6</a:t>
            </a:fld>
            <a:endParaRPr lang="sl-SI"/>
          </a:p>
        </p:txBody>
      </p:sp>
    </p:spTree>
    <p:extLst>
      <p:ext uri="{BB962C8B-B14F-4D97-AF65-F5344CB8AC3E}">
        <p14:creationId xmlns:p14="http://schemas.microsoft.com/office/powerpoint/2010/main" val="186152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0" kern="1200" dirty="0" smtClean="0">
                <a:solidFill>
                  <a:schemeClr val="tx1"/>
                </a:solidFill>
                <a:effectLst/>
                <a:latin typeface="+mn-lt"/>
                <a:ea typeface="+mn-ea"/>
                <a:cs typeface="+mn-cs"/>
              </a:rPr>
              <a:t>Vendar ne gre samo za temperaturo. Podnebne spremembe bodo prinesle različne druge spremembe v različnih regijah sveta,</a:t>
            </a:r>
            <a:r>
              <a:rPr lang="sl-SI" sz="1200" b="0" kern="1200" baseline="0" dirty="0" smtClean="0">
                <a:solidFill>
                  <a:schemeClr val="tx1"/>
                </a:solidFill>
                <a:effectLst/>
                <a:latin typeface="+mn-lt"/>
                <a:ea typeface="+mn-ea"/>
                <a:cs typeface="+mn-cs"/>
              </a:rPr>
              <a:t> ki se bodo še okrepile z dodatnim segrevanjem. To velja tudi za Slovenijo. </a:t>
            </a:r>
          </a:p>
          <a:p>
            <a:endParaRPr lang="sl-SI"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Vročinski ekstremi bodo pogostejši in intenzivnejši, več bo vročinskih valov, suše</a:t>
            </a:r>
            <a:r>
              <a:rPr lang="sl-SI" sz="1200" kern="1200" baseline="0" dirty="0" smtClean="0">
                <a:solidFill>
                  <a:schemeClr val="tx1"/>
                </a:solidFill>
                <a:effectLst/>
                <a:latin typeface="+mn-lt"/>
                <a:ea typeface="+mn-ea"/>
                <a:cs typeface="+mn-cs"/>
              </a:rPr>
              <a:t> bodo pogostejše in intenzivnejše.</a:t>
            </a:r>
            <a:endParaRPr lang="sl-SI" sz="1200" kern="1200" dirty="0" smtClean="0">
              <a:solidFill>
                <a:schemeClr val="tx1"/>
              </a:solidFill>
              <a:effectLst/>
              <a:latin typeface="+mn-lt"/>
              <a:ea typeface="+mn-ea"/>
              <a:cs typeface="+mn-cs"/>
            </a:endParaRPr>
          </a:p>
          <a:p>
            <a:endParaRPr lang="sl-SI"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Toplejše ozračje bo okrepilo vodni krog. Padavin bo več, ne pa nujno padavinskih dni. Obilne padavine bodo</a:t>
            </a:r>
            <a:r>
              <a:rPr lang="sl-SI" sz="1200" kern="1200" baseline="0" dirty="0" smtClean="0">
                <a:solidFill>
                  <a:schemeClr val="tx1"/>
                </a:solidFill>
                <a:effectLst/>
                <a:latin typeface="+mn-lt"/>
                <a:ea typeface="+mn-ea"/>
                <a:cs typeface="+mn-cs"/>
              </a:rPr>
              <a:t> postale pogostejše in intenzivnejše, kar bo sprožilo tudi več </a:t>
            </a:r>
            <a:r>
              <a:rPr lang="sl-SI" sz="1200" kern="1200" dirty="0" smtClean="0">
                <a:solidFill>
                  <a:schemeClr val="tx1"/>
                </a:solidFill>
                <a:effectLst/>
                <a:latin typeface="+mn-lt"/>
                <a:ea typeface="+mn-ea"/>
                <a:cs typeface="+mn-cs"/>
              </a:rPr>
              <a:t>poplav. V Sloveniji pričakujemo več padavin pozimi. Ker bo tudi </a:t>
            </a:r>
            <a:r>
              <a:rPr lang="sl-SI" sz="1200" kern="1200" dirty="0" smtClean="0">
                <a:solidFill>
                  <a:schemeClr val="tx1"/>
                </a:solidFill>
                <a:effectLst/>
                <a:latin typeface="+mn-lt"/>
                <a:ea typeface="+mn-ea"/>
                <a:cs typeface="+mn-cs"/>
              </a:rPr>
              <a:t>snega in snežne odeje, </a:t>
            </a:r>
            <a:r>
              <a:rPr lang="sl-SI" sz="1200" kern="1200" dirty="0" smtClean="0">
                <a:solidFill>
                  <a:schemeClr val="tx1"/>
                </a:solidFill>
                <a:effectLst/>
                <a:latin typeface="+mn-lt"/>
                <a:ea typeface="+mn-ea"/>
                <a:cs typeface="+mn-cs"/>
              </a:rPr>
              <a:t>ki bi </a:t>
            </a:r>
            <a:r>
              <a:rPr lang="sl-SI" sz="1200" kern="1200" dirty="0" smtClean="0">
                <a:solidFill>
                  <a:schemeClr val="tx1"/>
                </a:solidFill>
                <a:effectLst/>
                <a:latin typeface="+mn-lt"/>
                <a:ea typeface="+mn-ea"/>
                <a:cs typeface="+mn-cs"/>
              </a:rPr>
              <a:t>zadrževala </a:t>
            </a:r>
            <a:r>
              <a:rPr lang="sl-SI" sz="1200" kern="1200" dirty="0" smtClean="0">
                <a:solidFill>
                  <a:schemeClr val="tx1"/>
                </a:solidFill>
                <a:effectLst/>
                <a:latin typeface="+mn-lt"/>
                <a:ea typeface="+mn-ea"/>
                <a:cs typeface="+mn-cs"/>
              </a:rPr>
              <a:t>padavine, manj, pričakujemo več poplav pozimi.</a:t>
            </a: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Podnebne spremembe bodo vplivale na padavinske vzorce. Na večjih geografskih širinah se bodo padavine najverjetneje okrepile, za </a:t>
            </a:r>
            <a:r>
              <a:rPr lang="sl-SI" sz="1200" b="0" i="0" u="none" strike="noStrike" kern="1200" baseline="0" dirty="0" smtClean="0">
                <a:solidFill>
                  <a:schemeClr val="tx1"/>
                </a:solidFill>
                <a:latin typeface="+mn-lt"/>
                <a:ea typeface="+mn-ea"/>
                <a:cs typeface="+mn-cs"/>
              </a:rPr>
              <a:t>južno Evropo pa projekcije kažejo , </a:t>
            </a:r>
            <a:r>
              <a:rPr lang="sl-SI" sz="1200" b="0" i="0" u="none" strike="noStrike" kern="1200" baseline="0" dirty="0" smtClean="0">
                <a:solidFill>
                  <a:schemeClr val="tx1"/>
                </a:solidFill>
                <a:latin typeface="+mn-lt"/>
                <a:ea typeface="+mn-ea"/>
                <a:cs typeface="+mn-cs"/>
              </a:rPr>
              <a:t>da se bo količina padavin zmanjšala.</a:t>
            </a:r>
          </a:p>
          <a:p>
            <a:endParaRPr lang="sl-SI"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Slovenija spada med območja v Evropi</a:t>
            </a:r>
            <a:r>
              <a:rPr lang="sl-SI" sz="1200" kern="1200" baseline="0" dirty="0" smtClean="0">
                <a:solidFill>
                  <a:schemeClr val="tx1"/>
                </a:solidFill>
                <a:effectLst/>
                <a:latin typeface="+mn-lt"/>
                <a:ea typeface="+mn-ea"/>
                <a:cs typeface="+mn-cs"/>
              </a:rPr>
              <a:t> z največjim številom neviht. Te bodo postale </a:t>
            </a:r>
            <a:r>
              <a:rPr lang="sl-SI" sz="1200" kern="1200" dirty="0" smtClean="0">
                <a:solidFill>
                  <a:schemeClr val="tx1"/>
                </a:solidFill>
                <a:effectLst/>
                <a:latin typeface="+mn-lt"/>
                <a:ea typeface="+mn-ea"/>
                <a:cs typeface="+mn-cs"/>
              </a:rPr>
              <a:t>pogostejše, pogosteje jih bosta spremljala</a:t>
            </a:r>
            <a:r>
              <a:rPr lang="sl-SI" sz="1200" i="0" kern="1200" dirty="0" smtClean="0">
                <a:solidFill>
                  <a:schemeClr val="tx1"/>
                </a:solidFill>
                <a:effectLst/>
                <a:latin typeface="+mn-lt"/>
                <a:ea typeface="+mn-ea"/>
                <a:cs typeface="+mn-cs"/>
              </a:rPr>
              <a:t> toča in viharen veter. Nekatere raziskave kažejo </a:t>
            </a:r>
            <a:r>
              <a:rPr lang="sl-SI" sz="1200" i="0" kern="1200" dirty="0" smtClean="0">
                <a:solidFill>
                  <a:schemeClr val="tx1"/>
                </a:solidFill>
                <a:effectLst/>
                <a:latin typeface="+mn-lt"/>
                <a:ea typeface="+mn-ea"/>
                <a:cs typeface="+mn-cs"/>
              </a:rPr>
              <a:t>tudi na </a:t>
            </a:r>
            <a:r>
              <a:rPr lang="sl-SI" sz="1200" i="0" kern="1200" dirty="0" smtClean="0">
                <a:solidFill>
                  <a:schemeClr val="tx1"/>
                </a:solidFill>
                <a:effectLst/>
                <a:latin typeface="+mn-lt"/>
                <a:ea typeface="+mn-ea"/>
                <a:cs typeface="+mn-cs"/>
              </a:rPr>
              <a:t>do 2,5-kratno povečanje razmer za točo, večjo od 5 cm.</a:t>
            </a: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Obalne regije bodo še naprej pod vplivom naraščanja morske gladine, zaradi česar bodo obalne poplave pogostejše in intenzivnejše. Dogodki z ekstremno gladino morja, ki so bili prej enkrat na 100 let, lahko postanejo do konca stoletja vsakoletni.</a:t>
            </a: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 mestih bodo nekatere spremembe še okrepljene, predvsem vročina, </a:t>
            </a:r>
            <a:r>
              <a:rPr lang="sl-SI" sz="1200" b="0" i="0" u="none" strike="noStrike" kern="1200" baseline="0" dirty="0" smtClean="0">
                <a:solidFill>
                  <a:schemeClr val="tx1"/>
                </a:solidFill>
                <a:latin typeface="+mn-lt"/>
                <a:ea typeface="+mn-ea"/>
                <a:cs typeface="+mn-cs"/>
              </a:rPr>
              <a:t>urbane </a:t>
            </a:r>
            <a:r>
              <a:rPr lang="sl-SI" sz="1200" b="0" i="0" u="none" strike="noStrike" kern="1200" baseline="0" dirty="0" smtClean="0">
                <a:solidFill>
                  <a:schemeClr val="tx1"/>
                </a:solidFill>
                <a:latin typeface="+mn-lt"/>
                <a:ea typeface="+mn-ea"/>
                <a:cs typeface="+mn-cs"/>
              </a:rPr>
              <a:t>poplave in dviganje gladine morja pri priobalnih mestih. </a:t>
            </a:r>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7</a:t>
            </a:fld>
            <a:endParaRPr lang="sl-SI"/>
          </a:p>
        </p:txBody>
      </p:sp>
    </p:spTree>
    <p:extLst>
      <p:ext uri="{BB962C8B-B14F-4D97-AF65-F5344CB8AC3E}">
        <p14:creationId xmlns:p14="http://schemas.microsoft.com/office/powerpoint/2010/main" val="2377646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Te in še več informacij o podnebju v preteklosti</a:t>
            </a:r>
            <a:r>
              <a:rPr lang="sl-SI" baseline="0" dirty="0" smtClean="0"/>
              <a:t> in sedanjosti ter </a:t>
            </a:r>
            <a:r>
              <a:rPr lang="sl-SI" dirty="0" smtClean="0"/>
              <a:t>podnebnih spremembah v Sloveniji lahko najdete na spletni strani ARSO.</a:t>
            </a:r>
          </a:p>
        </p:txBody>
      </p:sp>
      <p:sp>
        <p:nvSpPr>
          <p:cNvPr id="4" name="Označba mesta številke diapozitiva 3"/>
          <p:cNvSpPr>
            <a:spLocks noGrp="1"/>
          </p:cNvSpPr>
          <p:nvPr>
            <p:ph type="sldNum" sz="quarter" idx="10"/>
          </p:nvPr>
        </p:nvSpPr>
        <p:spPr/>
        <p:txBody>
          <a:bodyPr/>
          <a:lstStyle/>
          <a:p>
            <a:fld id="{2B53FE6C-D0B2-442C-A050-D775F4154941}" type="slidenum">
              <a:rPr lang="sl-SI" smtClean="0"/>
              <a:t>8</a:t>
            </a:fld>
            <a:endParaRPr lang="sl-SI"/>
          </a:p>
        </p:txBody>
      </p:sp>
    </p:spTree>
    <p:extLst>
      <p:ext uri="{BB962C8B-B14F-4D97-AF65-F5344CB8AC3E}">
        <p14:creationId xmlns:p14="http://schemas.microsoft.com/office/powerpoint/2010/main" val="392688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857695" y="1548000"/>
            <a:ext cx="10476613" cy="1490622"/>
          </a:xfrm>
          <a:prstGeom prst="rect">
            <a:avLst/>
          </a:prstGeom>
        </p:spPr>
        <p:txBody>
          <a:bodyPr lIns="0" tIns="0" rIns="0" bIns="0" anchor="t" anchorCtr="0"/>
          <a:lstStyle>
            <a:lvl1pPr algn="l">
              <a:defRPr b="1">
                <a:solidFill>
                  <a:schemeClr val="tx1">
                    <a:lumMod val="50000"/>
                  </a:schemeClr>
                </a:solidFill>
                <a:latin typeface="Arial" pitchFamily="34" charset="0"/>
                <a:cs typeface="Arial" pitchFamily="34" charset="0"/>
              </a:defRPr>
            </a:lvl1pPr>
          </a:lstStyle>
          <a:p>
            <a:r>
              <a:rPr lang="sl-SI" smtClean="0"/>
              <a:t>Uredite slog naslova matrice</a:t>
            </a:r>
            <a:endParaRPr lang="en-US" dirty="0"/>
          </a:p>
        </p:txBody>
      </p:sp>
      <p:sp>
        <p:nvSpPr>
          <p:cNvPr id="4" name="Date Placeholder 3"/>
          <p:cNvSpPr>
            <a:spLocks noGrp="1"/>
          </p:cNvSpPr>
          <p:nvPr>
            <p:ph type="dt" sz="half" idx="10"/>
          </p:nvPr>
        </p:nvSpPr>
        <p:spPr>
          <a:xfrm>
            <a:off x="1296001" y="6356353"/>
            <a:ext cx="1994259" cy="365125"/>
          </a:xfrm>
        </p:spPr>
        <p:txBody>
          <a:bodyPr/>
          <a:lstStyle/>
          <a:p>
            <a:fld id="{955515C0-CF6E-4EF6-99D8-74A3428001A7}" type="datetimeFigureOut">
              <a:rPr lang="sl-SI" smtClean="0"/>
              <a:t>10.3.2022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8737602" y="6356353"/>
            <a:ext cx="1775884" cy="365125"/>
          </a:xfrm>
        </p:spPr>
        <p:txBody>
          <a:bodyPr/>
          <a:lstStyle/>
          <a:p>
            <a:fld id="{53BC90E7-6FB3-4C01-B2A4-89B5BB34F684}" type="slidenum">
              <a:rPr lang="sl-SI" smtClean="0"/>
              <a:t>‹#›</a:t>
            </a:fld>
            <a:endParaRPr lang="sl-SI"/>
          </a:p>
        </p:txBody>
      </p:sp>
      <p:sp>
        <p:nvSpPr>
          <p:cNvPr id="8" name="Picture Placeholder 7"/>
          <p:cNvSpPr>
            <a:spLocks noGrp="1"/>
          </p:cNvSpPr>
          <p:nvPr>
            <p:ph type="pic" sz="quarter" idx="13"/>
          </p:nvPr>
        </p:nvSpPr>
        <p:spPr>
          <a:xfrm>
            <a:off x="0" y="2387600"/>
            <a:ext cx="12192000" cy="4470400"/>
          </a:xfrm>
          <a:prstGeom prst="rect">
            <a:avLst/>
          </a:prstGeom>
        </p:spPr>
        <p:txBody>
          <a:bodyPr/>
          <a:lstStyle/>
          <a:p>
            <a:r>
              <a:rPr lang="sl-SI" smtClean="0"/>
              <a:t>Kliknite ikono, če želite dodati sliko</a:t>
            </a:r>
            <a:endParaRPr lang="en-US"/>
          </a:p>
        </p:txBody>
      </p:sp>
    </p:spTree>
    <p:extLst>
      <p:ext uri="{BB962C8B-B14F-4D97-AF65-F5344CB8AC3E}">
        <p14:creationId xmlns:p14="http://schemas.microsoft.com/office/powerpoint/2010/main" val="2547816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325563"/>
          </a:xfrm>
          <a:prstGeom prst="rect">
            <a:avLst/>
          </a:prstGeom>
        </p:spPr>
        <p:txBody>
          <a:bodyPr/>
          <a:lstStyle/>
          <a:p>
            <a:r>
              <a:rPr lang="sl-SI" smtClean="0"/>
              <a:t>Uredite slog naslova matrice</a:t>
            </a:r>
            <a:endParaRPr lang="sl-SI"/>
          </a:p>
        </p:txBody>
      </p:sp>
      <p:sp>
        <p:nvSpPr>
          <p:cNvPr id="3" name="Označba mesta vsebine 2"/>
          <p:cNvSpPr>
            <a:spLocks noGrp="1"/>
          </p:cNvSpPr>
          <p:nvPr>
            <p:ph idx="1"/>
          </p:nvPr>
        </p:nvSpPr>
        <p:spPr>
          <a:xfrm>
            <a:off x="838200" y="1825625"/>
            <a:ext cx="10515600" cy="4351338"/>
          </a:xfrm>
          <a:prstGeom prst="rect">
            <a:avLst/>
          </a:prstGeo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55515C0-CF6E-4EF6-99D8-74A3428001A7}" type="datetimeFigureOut">
              <a:rPr lang="sl-SI" smtClean="0"/>
              <a:t>10.3.2022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3BC90E7-6FB3-4C01-B2A4-89B5BB34F684}" type="slidenum">
              <a:rPr lang="sl-SI" smtClean="0"/>
              <a:t>‹#›</a:t>
            </a:fld>
            <a:endParaRPr lang="sl-SI"/>
          </a:p>
        </p:txBody>
      </p:sp>
    </p:spTree>
    <p:extLst>
      <p:ext uri="{BB962C8B-B14F-4D97-AF65-F5344CB8AC3E}">
        <p14:creationId xmlns:p14="http://schemas.microsoft.com/office/powerpoint/2010/main" val="120402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sl-SI"/>
          </a:p>
        </p:txBody>
      </p:sp>
      <p:sp>
        <p:nvSpPr>
          <p:cNvPr id="4" name="Date Placeholder 3"/>
          <p:cNvSpPr>
            <a:spLocks noGrp="1"/>
          </p:cNvSpPr>
          <p:nvPr>
            <p:ph type="dt" sz="half" idx="10"/>
          </p:nvPr>
        </p:nvSpPr>
        <p:spPr/>
        <p:txBody>
          <a:bodyPr/>
          <a:lstStyle/>
          <a:p>
            <a:fld id="{B6643AA4-2635-4C12-8113-A9B2CF4D688D}" type="datetimeFigureOut">
              <a:rPr lang="sl-SI" smtClean="0"/>
              <a:pPr/>
              <a:t>10.3.2022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208EA15-E57B-4FAF-9D6C-62E0412FF7AC}" type="slidenum">
              <a:rPr lang="sl-SI" smtClean="0"/>
              <a:pPr/>
              <a:t>‹#›</a:t>
            </a:fld>
            <a:endParaRPr lang="sl-SI"/>
          </a:p>
        </p:txBody>
      </p:sp>
      <p:sp>
        <p:nvSpPr>
          <p:cNvPr id="13" name="Text Placeholder 11"/>
          <p:cNvSpPr>
            <a:spLocks noGrp="1"/>
          </p:cNvSpPr>
          <p:nvPr>
            <p:ph type="body" sz="quarter" idx="13"/>
          </p:nvPr>
        </p:nvSpPr>
        <p:spPr>
          <a:xfrm>
            <a:off x="866340" y="3240088"/>
            <a:ext cx="10492120" cy="262731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Tree>
    <p:extLst>
      <p:ext uri="{BB962C8B-B14F-4D97-AF65-F5344CB8AC3E}">
        <p14:creationId xmlns:p14="http://schemas.microsoft.com/office/powerpoint/2010/main" val="13342644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6" y="2"/>
            <a:ext cx="12191433" cy="2383205"/>
          </a:xfrm>
          <a:prstGeom prst="rect">
            <a:avLst/>
          </a:prstGeom>
        </p:spPr>
      </p:pic>
      <p:pic>
        <p:nvPicPr>
          <p:cNvPr id="13"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5998" y="612000"/>
            <a:ext cx="2176425" cy="536862"/>
          </a:xfrm>
          <a:prstGeom prst="rect">
            <a:avLst/>
          </a:prstGeom>
        </p:spPr>
      </p:pic>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5515C0-CF6E-4EF6-99D8-74A3428001A7}" type="datetimeFigureOut">
              <a:rPr lang="sl-SI" smtClean="0"/>
              <a:t>10.3.2022</a:t>
            </a:fld>
            <a:endParaRPr lang="sl-SI"/>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BC90E7-6FB3-4C01-B2A4-89B5BB34F684}" type="slidenum">
              <a:rPr lang="sl-SI" smtClean="0"/>
              <a:t>‹#›</a:t>
            </a:fld>
            <a:endParaRPr lang="sl-SI"/>
          </a:p>
        </p:txBody>
      </p:sp>
    </p:spTree>
    <p:extLst>
      <p:ext uri="{BB962C8B-B14F-4D97-AF65-F5344CB8AC3E}">
        <p14:creationId xmlns:p14="http://schemas.microsoft.com/office/powerpoint/2010/main" val="192896458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340" y="1548001"/>
            <a:ext cx="10459323" cy="507831"/>
          </a:xfrm>
          <a:prstGeom prst="rect">
            <a:avLst/>
          </a:prstGeom>
        </p:spPr>
        <p:txBody>
          <a:bodyPr vert="horz" wrap="square" lIns="0" tIns="0" rIns="0" bIns="0" rtlCol="0" anchor="t" anchorCtr="0">
            <a:spAutoFit/>
          </a:bodyPr>
          <a:lstStyle/>
          <a:p>
            <a:r>
              <a:rPr lang="sl-SI" smtClean="0"/>
              <a:t>Uredite slog naslova matrice</a:t>
            </a:r>
            <a:endParaRPr lang="sl-SI" dirty="0"/>
          </a:p>
        </p:txBody>
      </p:sp>
      <p:sp>
        <p:nvSpPr>
          <p:cNvPr id="3" name="Text Placeholder 2"/>
          <p:cNvSpPr>
            <a:spLocks noGrp="1"/>
          </p:cNvSpPr>
          <p:nvPr>
            <p:ph type="body" idx="1"/>
          </p:nvPr>
        </p:nvSpPr>
        <p:spPr>
          <a:xfrm>
            <a:off x="866339" y="3240000"/>
            <a:ext cx="10459320" cy="2628000"/>
          </a:xfrm>
          <a:prstGeom prst="rect">
            <a:avLst/>
          </a:prstGeom>
        </p:spPr>
        <p:txBody>
          <a:bodyPr vert="horz" lIns="0" tIns="0" rIns="0" bIns="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Date Placeholder 3"/>
          <p:cNvSpPr>
            <a:spLocks noGrp="1"/>
          </p:cNvSpPr>
          <p:nvPr>
            <p:ph type="dt" sz="half" idx="2"/>
          </p:nvPr>
        </p:nvSpPr>
        <p:spPr>
          <a:xfrm>
            <a:off x="866339" y="6356353"/>
            <a:ext cx="2110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643AA4-2635-4C12-8113-A9B2CF4D688D}" type="datetimeFigureOut">
              <a:rPr lang="sl-SI" smtClean="0"/>
              <a:pPr/>
              <a:t>10.3.2022</a:t>
            </a:fld>
            <a:endParaRPr lang="sl-SI"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dirty="0"/>
          </a:p>
        </p:txBody>
      </p:sp>
      <p:sp>
        <p:nvSpPr>
          <p:cNvPr id="6" name="Slide Number Placeholder 5"/>
          <p:cNvSpPr>
            <a:spLocks noGrp="1"/>
          </p:cNvSpPr>
          <p:nvPr>
            <p:ph type="sldNum" sz="quarter" idx="4"/>
          </p:nvPr>
        </p:nvSpPr>
        <p:spPr>
          <a:xfrm>
            <a:off x="9215263" y="6356353"/>
            <a:ext cx="214319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08EA15-E57B-4FAF-9D6C-62E0412FF7AC}" type="slidenum">
              <a:rPr lang="sl-SI" smtClean="0"/>
              <a:pPr/>
              <a:t>‹#›</a:t>
            </a:fld>
            <a:endParaRPr lang="sl-SI" dirty="0"/>
          </a:p>
        </p:txBody>
      </p:sp>
      <p:pic>
        <p:nvPicPr>
          <p:cNvPr id="11"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998" y="612000"/>
            <a:ext cx="2176425" cy="536862"/>
          </a:xfrm>
          <a:prstGeom prst="rect">
            <a:avLst/>
          </a:prstGeom>
        </p:spPr>
      </p:pic>
    </p:spTree>
    <p:extLst>
      <p:ext uri="{BB962C8B-B14F-4D97-AF65-F5344CB8AC3E}">
        <p14:creationId xmlns:p14="http://schemas.microsoft.com/office/powerpoint/2010/main" val="2270510826"/>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l" defTabSz="685800" rtl="0" eaLnBrk="1" latinLnBrk="0" hangingPunct="1">
        <a:spcBef>
          <a:spcPct val="0"/>
        </a:spcBef>
        <a:buNone/>
        <a:defRPr sz="3300" kern="1200" baseline="0">
          <a:solidFill>
            <a:schemeClr val="tx1">
              <a:lumMod val="50000"/>
            </a:schemeClr>
          </a:solidFill>
          <a:latin typeface="Arial"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50000"/>
            </a:schemeClr>
          </a:solidFill>
          <a:latin typeface="Arial" pitchFamily="34" charset="0"/>
          <a:ea typeface="+mn-ea"/>
          <a:cs typeface="Arial"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lumMod val="50000"/>
            </a:schemeClr>
          </a:solidFill>
          <a:latin typeface="Arial" pitchFamily="34" charset="0"/>
          <a:ea typeface="+mn-ea"/>
          <a:cs typeface="Arial"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lumMod val="50000"/>
            </a:schemeClr>
          </a:solidFill>
          <a:latin typeface="Arial" pitchFamily="34" charset="0"/>
          <a:ea typeface="+mn-ea"/>
          <a:cs typeface="Arial"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rotWithShape="1">
          <a:blip r:embed="rId3">
            <a:extLst>
              <a:ext uri="{28A0092B-C50C-407E-A947-70E740481C1C}">
                <a14:useLocalDpi xmlns:a14="http://schemas.microsoft.com/office/drawing/2010/main" val="0"/>
              </a:ext>
            </a:extLst>
          </a:blip>
          <a:srcRect l="-93" r="-1"/>
          <a:stretch/>
        </p:blipFill>
        <p:spPr>
          <a:xfrm>
            <a:off x="-17300" y="2382024"/>
            <a:ext cx="7684191" cy="4475976"/>
          </a:xfrm>
          <a:prstGeom prst="rect">
            <a:avLst/>
          </a:prstGeom>
        </p:spPr>
      </p:pic>
      <p:sp>
        <p:nvSpPr>
          <p:cNvPr id="8" name="Naslov 7"/>
          <p:cNvSpPr>
            <a:spLocks noGrp="1"/>
          </p:cNvSpPr>
          <p:nvPr>
            <p:ph type="ctrTitle"/>
          </p:nvPr>
        </p:nvSpPr>
        <p:spPr>
          <a:xfrm>
            <a:off x="857695" y="1870121"/>
            <a:ext cx="10476613" cy="1490622"/>
          </a:xfrm>
        </p:spPr>
        <p:txBody>
          <a:bodyPr/>
          <a:lstStyle/>
          <a:p>
            <a:r>
              <a:rPr lang="sl-SI" dirty="0"/>
              <a:t>Podnebne </a:t>
            </a:r>
            <a:r>
              <a:rPr lang="sl-SI" dirty="0" smtClean="0"/>
              <a:t>spremembe in stopnjevanje izjemnih vremenskih dogodkov</a:t>
            </a:r>
            <a:endParaRPr lang="sl-SI" dirty="0"/>
          </a:p>
        </p:txBody>
      </p:sp>
      <p:sp>
        <p:nvSpPr>
          <p:cNvPr id="9" name="Označba mesta slike 8"/>
          <p:cNvSpPr>
            <a:spLocks noGrp="1"/>
          </p:cNvSpPr>
          <p:nvPr>
            <p:ph type="pic" sz="quarter" idx="13"/>
          </p:nvPr>
        </p:nvSpPr>
        <p:spPr/>
      </p:sp>
      <p:sp>
        <p:nvSpPr>
          <p:cNvPr id="5" name="PoljeZBesedilom 4"/>
          <p:cNvSpPr txBox="1"/>
          <p:nvPr/>
        </p:nvSpPr>
        <p:spPr>
          <a:xfrm>
            <a:off x="857695" y="4620012"/>
            <a:ext cx="3331028" cy="584775"/>
          </a:xfrm>
          <a:prstGeom prst="rect">
            <a:avLst/>
          </a:prstGeom>
          <a:noFill/>
        </p:spPr>
        <p:txBody>
          <a:bodyPr wrap="square" rtlCol="0">
            <a:spAutoFit/>
          </a:bodyPr>
          <a:lstStyle/>
          <a:p>
            <a:r>
              <a:rPr lang="sl-SI" sz="3200" dirty="0" smtClean="0">
                <a:solidFill>
                  <a:schemeClr val="tx2"/>
                </a:solidFill>
              </a:rPr>
              <a:t>Renato Bertalanič</a:t>
            </a:r>
            <a:endParaRPr lang="sl-SI" sz="3200" dirty="0">
              <a:solidFill>
                <a:schemeClr val="tx2"/>
              </a:solidFill>
            </a:endParaRPr>
          </a:p>
        </p:txBody>
      </p:sp>
    </p:spTree>
    <p:extLst>
      <p:ext uri="{BB962C8B-B14F-4D97-AF65-F5344CB8AC3E}">
        <p14:creationId xmlns:p14="http://schemas.microsoft.com/office/powerpoint/2010/main" val="330857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p:cNvSpPr>
            <a:spLocks noGrp="1"/>
          </p:cNvSpPr>
          <p:nvPr>
            <p:ph type="body" sz="quarter" idx="13"/>
          </p:nvPr>
        </p:nvSpPr>
        <p:spPr>
          <a:xfrm>
            <a:off x="1145512" y="3240088"/>
            <a:ext cx="9545934" cy="2627312"/>
          </a:xfrm>
        </p:spPr>
        <p:txBody>
          <a:bodyPr/>
          <a:lstStyle/>
          <a:p>
            <a:pPr marL="0" indent="0" algn="just">
              <a:buNone/>
            </a:pPr>
            <a:r>
              <a:rPr lang="sl-SI" dirty="0">
                <a:solidFill>
                  <a:schemeClr val="tx2">
                    <a:lumMod val="50000"/>
                    <a:lumOff val="50000"/>
                  </a:schemeClr>
                </a:solidFill>
              </a:rPr>
              <a:t>Povečanje temperature ozračja, oceanov in tal je nedvomno posledica vpliva človeka. Dogajajo se obsežne in hitre spremembe v ozračju, oceanih, </a:t>
            </a:r>
            <a:r>
              <a:rPr lang="sl-SI" dirty="0" err="1">
                <a:solidFill>
                  <a:schemeClr val="tx2">
                    <a:lumMod val="50000"/>
                    <a:lumOff val="50000"/>
                  </a:schemeClr>
                </a:solidFill>
              </a:rPr>
              <a:t>kriosferi</a:t>
            </a:r>
            <a:r>
              <a:rPr lang="sl-SI" dirty="0">
                <a:solidFill>
                  <a:schemeClr val="tx2">
                    <a:lumMod val="50000"/>
                    <a:lumOff val="50000"/>
                  </a:schemeClr>
                </a:solidFill>
              </a:rPr>
              <a:t> in biosferi</a:t>
            </a:r>
            <a:r>
              <a:rPr lang="sl-SI" dirty="0" smtClean="0">
                <a:solidFill>
                  <a:schemeClr val="tx2">
                    <a:lumMod val="50000"/>
                    <a:lumOff val="50000"/>
                  </a:schemeClr>
                </a:solidFill>
              </a:rPr>
              <a:t>.</a:t>
            </a:r>
            <a:endParaRPr lang="en-US" dirty="0">
              <a:solidFill>
                <a:schemeClr val="tx2">
                  <a:lumMod val="50000"/>
                  <a:lumOff val="50000"/>
                </a:schemeClr>
              </a:solidFill>
            </a:endParaRPr>
          </a:p>
        </p:txBody>
      </p:sp>
      <p:sp>
        <p:nvSpPr>
          <p:cNvPr id="6" name="PoljeZBesedilom 5"/>
          <p:cNvSpPr txBox="1"/>
          <p:nvPr/>
        </p:nvSpPr>
        <p:spPr>
          <a:xfrm>
            <a:off x="9314146" y="6335403"/>
            <a:ext cx="1377300" cy="369332"/>
          </a:xfrm>
          <a:prstGeom prst="rect">
            <a:avLst/>
          </a:prstGeom>
          <a:noFill/>
        </p:spPr>
        <p:txBody>
          <a:bodyPr wrap="none" rtlCol="0">
            <a:spAutoFit/>
          </a:bodyPr>
          <a:lstStyle/>
          <a:p>
            <a:r>
              <a:rPr lang="sl-SI" dirty="0" smtClean="0"/>
              <a:t>IPCC, 2021</a:t>
            </a:r>
            <a:endParaRPr lang="sl-SI" dirty="0"/>
          </a:p>
        </p:txBody>
      </p:sp>
    </p:spTree>
    <p:extLst>
      <p:ext uri="{BB962C8B-B14F-4D97-AF65-F5344CB8AC3E}">
        <p14:creationId xmlns:p14="http://schemas.microsoft.com/office/powerpoint/2010/main" val="749604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175" y="1227700"/>
            <a:ext cx="9666514" cy="5445634"/>
          </a:xfrm>
          <a:prstGeom prst="rect">
            <a:avLst/>
          </a:prstGeom>
        </p:spPr>
      </p:pic>
      <p:sp>
        <p:nvSpPr>
          <p:cNvPr id="5" name="PoljeZBesedilom 4"/>
          <p:cNvSpPr txBox="1"/>
          <p:nvPr/>
        </p:nvSpPr>
        <p:spPr>
          <a:xfrm>
            <a:off x="10604635" y="6488668"/>
            <a:ext cx="1377300" cy="369332"/>
          </a:xfrm>
          <a:prstGeom prst="rect">
            <a:avLst/>
          </a:prstGeom>
          <a:noFill/>
        </p:spPr>
        <p:txBody>
          <a:bodyPr wrap="none" rtlCol="0">
            <a:spAutoFit/>
          </a:bodyPr>
          <a:lstStyle/>
          <a:p>
            <a:r>
              <a:rPr lang="sl-SI" dirty="0" smtClean="0"/>
              <a:t>IPCC, 2021</a:t>
            </a:r>
            <a:endParaRPr lang="sl-SI" dirty="0"/>
          </a:p>
        </p:txBody>
      </p:sp>
    </p:spTree>
    <p:extLst>
      <p:ext uri="{BB962C8B-B14F-4D97-AF65-F5344CB8AC3E}">
        <p14:creationId xmlns:p14="http://schemas.microsoft.com/office/powerpoint/2010/main" val="1812418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6865" y="1406769"/>
            <a:ext cx="8802490" cy="4809469"/>
          </a:xfrm>
          <a:prstGeom prst="rect">
            <a:avLst/>
          </a:prstGeom>
        </p:spPr>
      </p:pic>
      <p:sp>
        <p:nvSpPr>
          <p:cNvPr id="5" name="PoljeZBesedilom 4"/>
          <p:cNvSpPr txBox="1"/>
          <p:nvPr/>
        </p:nvSpPr>
        <p:spPr>
          <a:xfrm>
            <a:off x="9114076" y="6488668"/>
            <a:ext cx="2873607" cy="369332"/>
          </a:xfrm>
          <a:prstGeom prst="rect">
            <a:avLst/>
          </a:prstGeom>
          <a:noFill/>
        </p:spPr>
        <p:txBody>
          <a:bodyPr wrap="none" rtlCol="0">
            <a:spAutoFit/>
          </a:bodyPr>
          <a:lstStyle/>
          <a:p>
            <a:r>
              <a:rPr lang="sl-SI" dirty="0" smtClean="0"/>
              <a:t>Vir: Berkeley </a:t>
            </a:r>
            <a:r>
              <a:rPr lang="sl-SI" dirty="0" err="1" smtClean="0"/>
              <a:t>Earth</a:t>
            </a:r>
            <a:r>
              <a:rPr lang="sl-SI" dirty="0" smtClean="0"/>
              <a:t>, ARSO</a:t>
            </a:r>
            <a:endParaRPr lang="sl-SI" dirty="0"/>
          </a:p>
        </p:txBody>
      </p:sp>
    </p:spTree>
    <p:extLst>
      <p:ext uri="{BB962C8B-B14F-4D97-AF65-F5344CB8AC3E}">
        <p14:creationId xmlns:p14="http://schemas.microsoft.com/office/powerpoint/2010/main" val="297895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4"/>
          <p:cNvSpPr txBox="1">
            <a:spLocks/>
          </p:cNvSpPr>
          <p:nvPr/>
        </p:nvSpPr>
        <p:spPr>
          <a:xfrm>
            <a:off x="1145512" y="3240088"/>
            <a:ext cx="9545934" cy="2627312"/>
          </a:xfrm>
          <a:prstGeom prst="rect">
            <a:avLst/>
          </a:prstGeom>
        </p:spPr>
        <p:txBody>
          <a:bodyPr vert="horz" lIns="0" tIns="0" rIns="0" bIns="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lumMod val="50000"/>
                  </a:schemeClr>
                </a:solidFill>
                <a:latin typeface="Arial" pitchFamily="34" charset="0"/>
                <a:ea typeface="+mn-ea"/>
                <a:cs typeface="Arial"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lumMod val="50000"/>
                  </a:schemeClr>
                </a:solidFill>
                <a:latin typeface="Arial" pitchFamily="34" charset="0"/>
                <a:ea typeface="+mn-ea"/>
                <a:cs typeface="Arial"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lumMod val="50000"/>
                  </a:schemeClr>
                </a:solidFill>
                <a:latin typeface="Arial" pitchFamily="34" charset="0"/>
                <a:ea typeface="+mn-ea"/>
                <a:cs typeface="Arial"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buFont typeface="Arial" pitchFamily="34" charset="0"/>
              <a:buNone/>
            </a:pPr>
            <a:r>
              <a:rPr lang="sl-SI" dirty="0" smtClean="0">
                <a:solidFill>
                  <a:schemeClr val="tx2">
                    <a:lumMod val="50000"/>
                    <a:lumOff val="50000"/>
                  </a:schemeClr>
                </a:solidFill>
              </a:rPr>
              <a:t>Od človeka povzročene podnebne spremembe že vplivajo na veliko vremenskih in podnebnih ekstremov v vsaki regiji sveta. Dokazi o že opaženih spremembah v ekstremih, kot so vročinski valovi, močne padavine, suša in tropski cikloni so čedalje močnejši, prav tako pa človekov vpliv nanje.</a:t>
            </a:r>
            <a:endParaRPr lang="en-US" dirty="0">
              <a:solidFill>
                <a:schemeClr val="tx2">
                  <a:lumMod val="50000"/>
                  <a:lumOff val="50000"/>
                </a:schemeClr>
              </a:solidFill>
            </a:endParaRPr>
          </a:p>
        </p:txBody>
      </p:sp>
      <p:sp>
        <p:nvSpPr>
          <p:cNvPr id="5" name="PoljeZBesedilom 4"/>
          <p:cNvSpPr txBox="1"/>
          <p:nvPr/>
        </p:nvSpPr>
        <p:spPr>
          <a:xfrm>
            <a:off x="9314146" y="6335403"/>
            <a:ext cx="1377300" cy="369332"/>
          </a:xfrm>
          <a:prstGeom prst="rect">
            <a:avLst/>
          </a:prstGeom>
          <a:noFill/>
        </p:spPr>
        <p:txBody>
          <a:bodyPr wrap="none" rtlCol="0">
            <a:spAutoFit/>
          </a:bodyPr>
          <a:lstStyle/>
          <a:p>
            <a:r>
              <a:rPr lang="sl-SI" dirty="0" smtClean="0"/>
              <a:t>IPCC, 2021</a:t>
            </a:r>
            <a:endParaRPr lang="sl-SI" dirty="0"/>
          </a:p>
        </p:txBody>
      </p:sp>
    </p:spTree>
    <p:extLst>
      <p:ext uri="{BB962C8B-B14F-4D97-AF65-F5344CB8AC3E}">
        <p14:creationId xmlns:p14="http://schemas.microsoft.com/office/powerpoint/2010/main" val="114370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15" y="1281209"/>
            <a:ext cx="9105679" cy="5134581"/>
          </a:xfrm>
          <a:prstGeom prst="rect">
            <a:avLst/>
          </a:prstGeom>
        </p:spPr>
      </p:pic>
      <p:sp>
        <p:nvSpPr>
          <p:cNvPr id="5" name="PoljeZBesedilom 4"/>
          <p:cNvSpPr txBox="1"/>
          <p:nvPr/>
        </p:nvSpPr>
        <p:spPr>
          <a:xfrm>
            <a:off x="10386807" y="6415790"/>
            <a:ext cx="1697901" cy="369332"/>
          </a:xfrm>
          <a:prstGeom prst="rect">
            <a:avLst/>
          </a:prstGeom>
          <a:noFill/>
        </p:spPr>
        <p:txBody>
          <a:bodyPr wrap="none" rtlCol="0">
            <a:spAutoFit/>
          </a:bodyPr>
          <a:lstStyle/>
          <a:p>
            <a:r>
              <a:rPr lang="sl-SI" dirty="0" smtClean="0"/>
              <a:t>Berkeley </a:t>
            </a:r>
            <a:r>
              <a:rPr lang="sl-SI" dirty="0" err="1" smtClean="0"/>
              <a:t>Earth</a:t>
            </a:r>
            <a:endParaRPr lang="sl-SI" dirty="0"/>
          </a:p>
        </p:txBody>
      </p:sp>
    </p:spTree>
    <p:extLst>
      <p:ext uri="{BB962C8B-B14F-4D97-AF65-F5344CB8AC3E}">
        <p14:creationId xmlns:p14="http://schemas.microsoft.com/office/powerpoint/2010/main" val="3028274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536" y="-2"/>
            <a:ext cx="4575464" cy="6860541"/>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72099" cy="3567517"/>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299857"/>
            <a:ext cx="5372100" cy="3558144"/>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20143" y="4468954"/>
            <a:ext cx="3470566" cy="2385258"/>
          </a:xfrm>
          <a:prstGeom prst="rect">
            <a:avLst/>
          </a:prstGeom>
        </p:spPr>
      </p:pic>
      <p:pic>
        <p:nvPicPr>
          <p:cNvPr id="5" name="Slika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0144" y="0"/>
            <a:ext cx="2978878" cy="4468955"/>
          </a:xfrm>
          <a:prstGeom prst="rect">
            <a:avLst/>
          </a:prstGeom>
        </p:spPr>
      </p:pic>
      <p:sp>
        <p:nvSpPr>
          <p:cNvPr id="10" name="PoljeZBesedilom 9"/>
          <p:cNvSpPr txBox="1"/>
          <p:nvPr/>
        </p:nvSpPr>
        <p:spPr>
          <a:xfrm>
            <a:off x="11035145" y="6395008"/>
            <a:ext cx="1146468" cy="369332"/>
          </a:xfrm>
          <a:prstGeom prst="rect">
            <a:avLst/>
          </a:prstGeom>
          <a:noFill/>
        </p:spPr>
        <p:txBody>
          <a:bodyPr wrap="none" rtlCol="0">
            <a:spAutoFit/>
          </a:bodyPr>
          <a:lstStyle/>
          <a:p>
            <a:r>
              <a:rPr lang="sl-SI" dirty="0" err="1" smtClean="0"/>
              <a:t>Unsplash</a:t>
            </a:r>
            <a:endParaRPr lang="sl-SI" dirty="0"/>
          </a:p>
        </p:txBody>
      </p:sp>
    </p:spTree>
    <p:extLst>
      <p:ext uri="{BB962C8B-B14F-4D97-AF65-F5344CB8AC3E}">
        <p14:creationId xmlns:p14="http://schemas.microsoft.com/office/powerpoint/2010/main" val="310875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sz="quarter" idx="13"/>
          </p:nvPr>
        </p:nvSpPr>
        <p:spPr>
          <a:xfrm>
            <a:off x="668912" y="6109855"/>
            <a:ext cx="10492120" cy="568036"/>
          </a:xfrm>
        </p:spPr>
        <p:txBody>
          <a:bodyPr/>
          <a:lstStyle/>
          <a:p>
            <a:pPr marL="0" indent="0">
              <a:buNone/>
            </a:pPr>
            <a:r>
              <a:rPr lang="sl-SI" dirty="0"/>
              <a:t>https://meteo.arso.gov.si/met/sl/climate/change</a:t>
            </a:r>
            <a:r>
              <a:rPr lang="sl-SI" dirty="0" smtClean="0"/>
              <a:t>/</a:t>
            </a:r>
            <a:endParaRPr lang="sl-SI" dirty="0"/>
          </a:p>
        </p:txBody>
      </p:sp>
      <p:pic>
        <p:nvPicPr>
          <p:cNvPr id="5" name="Slika 4"/>
          <p:cNvPicPr>
            <a:picLocks noChangeAspect="1"/>
          </p:cNvPicPr>
          <p:nvPr/>
        </p:nvPicPr>
        <p:blipFill rotWithShape="1">
          <a:blip r:embed="rId3"/>
          <a:srcRect l="26736" t="6364" r="10196" b="7120"/>
          <a:stretch/>
        </p:blipFill>
        <p:spPr>
          <a:xfrm>
            <a:off x="2836718" y="1118755"/>
            <a:ext cx="5538699" cy="4748645"/>
          </a:xfrm>
          <a:prstGeom prst="rect">
            <a:avLst/>
          </a:prstGeom>
        </p:spPr>
      </p:pic>
    </p:spTree>
    <p:extLst>
      <p:ext uri="{BB962C8B-B14F-4D97-AF65-F5344CB8AC3E}">
        <p14:creationId xmlns:p14="http://schemas.microsoft.com/office/powerpoint/2010/main" val="2908140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CC08A27F-5F1C-4D71-A0D7-88AF516CE8FE}" vid="{AC08255A-8322-4704-86B2-8C4ACF1A45CE}"/>
    </a:ext>
  </a:ext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49D6ACB4-D733-447C-8F59-3B16D8492285}" vid="{CC434BAE-111D-427F-AC7D-AA4FC129A8A8}"/>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1591</TotalTime>
  <Words>1104</Words>
  <Application>Microsoft Office PowerPoint</Application>
  <PresentationFormat>Širokozaslonsko</PresentationFormat>
  <Paragraphs>63</Paragraphs>
  <Slides>8</Slides>
  <Notes>8</Notes>
  <HiddenSlides>0</HiddenSlides>
  <MMClips>0</MMClips>
  <ScaleCrop>false</ScaleCrop>
  <HeadingPairs>
    <vt:vector size="6" baseType="variant">
      <vt:variant>
        <vt:lpstr>Uporabljene pisave</vt:lpstr>
      </vt:variant>
      <vt:variant>
        <vt:i4>2</vt:i4>
      </vt:variant>
      <vt:variant>
        <vt:lpstr>Tema</vt:lpstr>
      </vt:variant>
      <vt:variant>
        <vt:i4>2</vt:i4>
      </vt:variant>
      <vt:variant>
        <vt:lpstr>Naslovi diapozitivov</vt:lpstr>
      </vt:variant>
      <vt:variant>
        <vt:i4>8</vt:i4>
      </vt:variant>
    </vt:vector>
  </HeadingPairs>
  <TitlesOfParts>
    <vt:vector size="12" baseType="lpstr">
      <vt:lpstr>Arial</vt:lpstr>
      <vt:lpstr>Calibri</vt:lpstr>
      <vt:lpstr>Tema1</vt:lpstr>
      <vt:lpstr>Custom Design</vt:lpstr>
      <vt:lpstr>Podnebne spremembe in stopnjevanje izjemnih vremenskih dogodkov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ARSO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Dušan Rehberger - SI</dc:creator>
  <cp:lastModifiedBy>Renato Bertalanič</cp:lastModifiedBy>
  <cp:revision>94</cp:revision>
  <cp:lastPrinted>2022-03-10T07:44:27Z</cp:lastPrinted>
  <dcterms:created xsi:type="dcterms:W3CDTF">2022-03-08T08:41:01Z</dcterms:created>
  <dcterms:modified xsi:type="dcterms:W3CDTF">2022-03-10T07:47:10Z</dcterms:modified>
</cp:coreProperties>
</file>