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4"/>
  </p:notesMasterIdLst>
  <p:sldIdLst>
    <p:sldId id="256" r:id="rId3"/>
    <p:sldId id="257" r:id="rId4"/>
    <p:sldId id="258" r:id="rId5"/>
    <p:sldId id="262" r:id="rId6"/>
    <p:sldId id="265" r:id="rId7"/>
    <p:sldId id="264" r:id="rId8"/>
    <p:sldId id="261" r:id="rId9"/>
    <p:sldId id="266" r:id="rId10"/>
    <p:sldId id="272" r:id="rId11"/>
    <p:sldId id="267" r:id="rId12"/>
    <p:sldId id="268" r:id="rId13"/>
    <p:sldId id="269" r:id="rId14"/>
    <p:sldId id="273" r:id="rId15"/>
    <p:sldId id="274" r:id="rId16"/>
    <p:sldId id="277" r:id="rId17"/>
    <p:sldId id="276" r:id="rId18"/>
    <p:sldId id="279" r:id="rId19"/>
    <p:sldId id="280" r:id="rId20"/>
    <p:sldId id="281" r:id="rId21"/>
    <p:sldId id="282" r:id="rId22"/>
    <p:sldId id="283" r:id="rId23"/>
  </p:sldIdLst>
  <p:sldSz cx="12192000" cy="6858000"/>
  <p:notesSz cx="7559675" cy="10691813"/>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532" autoAdjust="0"/>
    <p:restoredTop sz="57849" autoAdjust="0"/>
  </p:normalViewPr>
  <p:slideViewPr>
    <p:cSldViewPr snapToGrid="0">
      <p:cViewPr varScale="1">
        <p:scale>
          <a:sx n="61" d="100"/>
          <a:sy n="61" d="100"/>
        </p:scale>
        <p:origin x="96" y="16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02A6AB1D-7901-4701-9DF3-75909FE52E39}" type="datetimeFigureOut">
              <a:rPr lang="sl-SI" smtClean="0"/>
              <a:t>13. 03. 2022</a:t>
            </a:fld>
            <a:endParaRPr lang="sl-SI"/>
          </a:p>
        </p:txBody>
      </p:sp>
      <p:sp>
        <p:nvSpPr>
          <p:cNvPr id="4" name="Označba mesta stranske slike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5F53B763-A385-4BFB-B17F-6A32112E0D47}" type="slidenum">
              <a:rPr lang="sl-SI" smtClean="0"/>
              <a:t>‹#›</a:t>
            </a:fld>
            <a:endParaRPr lang="sl-SI"/>
          </a:p>
        </p:txBody>
      </p:sp>
    </p:spTree>
    <p:extLst>
      <p:ext uri="{BB962C8B-B14F-4D97-AF65-F5344CB8AC3E}">
        <p14:creationId xmlns:p14="http://schemas.microsoft.com/office/powerpoint/2010/main" val="3840634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b="1" dirty="0" smtClean="0"/>
              <a:t>UVOD</a:t>
            </a:r>
          </a:p>
          <a:p>
            <a:r>
              <a:rPr lang="sl-SI" dirty="0" smtClean="0"/>
              <a:t>Uporabna opozorila ponujajo hiter vpogled v dejansko ali napovedano stanje glede vremenske ogroženosti. </a:t>
            </a:r>
          </a:p>
          <a:p>
            <a:r>
              <a:rPr lang="sl-SI" dirty="0" smtClean="0"/>
              <a:t>Sporočajo nam, kakšno vreme se obeta in kakšni bi lahko bili vplivi na naše dejavnosti.</a:t>
            </a:r>
          </a:p>
          <a:p>
            <a:endParaRPr lang="sl-SI"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smtClean="0"/>
              <a:t>… </a:t>
            </a:r>
            <a:r>
              <a:rPr lang="sl-SI" dirty="0" smtClean="0">
                <a:sym typeface="Wingdings" panose="05000000000000000000" pitchFamily="2" charset="2"/>
              </a:rPr>
              <a:t></a:t>
            </a:r>
            <a:endParaRPr lang="sl-SI" dirty="0" smtClean="0"/>
          </a:p>
          <a:p>
            <a:endParaRPr lang="sl-SI" dirty="0" smtClean="0"/>
          </a:p>
        </p:txBody>
      </p:sp>
      <p:sp>
        <p:nvSpPr>
          <p:cNvPr id="4" name="Označba mesta številke diapozitiva 3"/>
          <p:cNvSpPr>
            <a:spLocks noGrp="1"/>
          </p:cNvSpPr>
          <p:nvPr>
            <p:ph type="sldNum" sz="quarter" idx="10"/>
          </p:nvPr>
        </p:nvSpPr>
        <p:spPr/>
        <p:txBody>
          <a:bodyPr/>
          <a:lstStyle/>
          <a:p>
            <a:fld id="{5F53B763-A385-4BFB-B17F-6A32112E0D47}" type="slidenum">
              <a:rPr lang="sl-SI" smtClean="0"/>
              <a:t>1</a:t>
            </a:fld>
            <a:endParaRPr lang="sl-SI"/>
          </a:p>
        </p:txBody>
      </p:sp>
    </p:spTree>
    <p:extLst>
      <p:ext uri="{BB962C8B-B14F-4D97-AF65-F5344CB8AC3E}">
        <p14:creationId xmlns:p14="http://schemas.microsoft.com/office/powerpoint/2010/main" val="1515666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Opozorila so za hiter vpogled in razumevanje praviloma urejena po principu informacijske piramide. </a:t>
            </a:r>
          </a:p>
          <a:p>
            <a:r>
              <a:rPr lang="sl-SI" dirty="0" smtClean="0"/>
              <a:t>Najprej je nanizano najpomembnejše, nato postopoma sledijo dodatne informacije.</a:t>
            </a:r>
          </a:p>
          <a:p>
            <a:endParaRPr lang="sl-SI" dirty="0" smtClean="0"/>
          </a:p>
          <a:p>
            <a:r>
              <a:rPr lang="sl-SI" dirty="0" smtClean="0"/>
              <a:t> Prvo sporočilo je barva, ki sporoča možno stopnjo ogroženosti pri predvidenem vremenskem dogajanju. </a:t>
            </a:r>
          </a:p>
          <a:p>
            <a:r>
              <a:rPr lang="sl-SI" dirty="0" smtClean="0"/>
              <a:t> Nato je pomembno, za kateri neugodni pojav gre.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smtClean="0"/>
              <a:t>… </a:t>
            </a:r>
            <a:r>
              <a:rPr lang="sl-SI" dirty="0" smtClean="0">
                <a:sym typeface="Wingdings" panose="05000000000000000000" pitchFamily="2" charset="2"/>
              </a:rPr>
              <a:t></a:t>
            </a:r>
            <a:endParaRPr lang="sl-SI" dirty="0" smtClean="0"/>
          </a:p>
          <a:p>
            <a:endParaRPr lang="sl-SI" dirty="0" smtClean="0"/>
          </a:p>
          <a:p>
            <a:r>
              <a:rPr lang="sl-SI" dirty="0" smtClean="0"/>
              <a:t> Kdaj bi se lahko pojavil in koliko časa bi lahko vplival na nas. </a:t>
            </a:r>
          </a:p>
          <a:p>
            <a:r>
              <a:rPr lang="sl-SI" dirty="0" smtClean="0"/>
              <a:t> Kaj in koliko bi se lahko dogajalo. </a:t>
            </a:r>
          </a:p>
          <a:p>
            <a:r>
              <a:rPr lang="sl-SI" dirty="0" smtClean="0"/>
              <a:t> Kakšen vpliv in posledice bi lahko imel. </a:t>
            </a:r>
          </a:p>
          <a:p>
            <a:r>
              <a:rPr lang="sl-SI" dirty="0" smtClean="0"/>
              <a:t> Kaj bi lahko sami naredili, da bi zmanjšali našo izpostavljenost, ranljivost in s tem tveganje.</a:t>
            </a:r>
            <a:endParaRPr lang="sl-SI" dirty="0" smtClean="0"/>
          </a:p>
        </p:txBody>
      </p:sp>
      <p:sp>
        <p:nvSpPr>
          <p:cNvPr id="4" name="Označba mesta številke diapozitiva 3"/>
          <p:cNvSpPr>
            <a:spLocks noGrp="1"/>
          </p:cNvSpPr>
          <p:nvPr>
            <p:ph type="sldNum" sz="quarter" idx="10"/>
          </p:nvPr>
        </p:nvSpPr>
        <p:spPr/>
        <p:txBody>
          <a:bodyPr/>
          <a:lstStyle/>
          <a:p>
            <a:fld id="{5F53B763-A385-4BFB-B17F-6A32112E0D47}" type="slidenum">
              <a:rPr lang="sl-SI" smtClean="0"/>
              <a:t>10</a:t>
            </a:fld>
            <a:endParaRPr lang="sl-SI"/>
          </a:p>
        </p:txBody>
      </p:sp>
    </p:spTree>
    <p:extLst>
      <p:ext uri="{BB962C8B-B14F-4D97-AF65-F5344CB8AC3E}">
        <p14:creationId xmlns:p14="http://schemas.microsoft.com/office/powerpoint/2010/main" val="3894365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Opozorila so za hiter vpogled in razumevanje praviloma urejena po principu informacijske piramide. </a:t>
            </a:r>
          </a:p>
          <a:p>
            <a:r>
              <a:rPr lang="sl-SI" dirty="0" smtClean="0"/>
              <a:t>Najprej je nanizano najpomembnejše, nato postopoma sledijo dodatne informacije.</a:t>
            </a:r>
          </a:p>
          <a:p>
            <a:endParaRPr lang="sl-SI" dirty="0" smtClean="0"/>
          </a:p>
          <a:p>
            <a:r>
              <a:rPr lang="sl-SI" dirty="0" smtClean="0"/>
              <a:t> Prvo sporočilo je barva, ki sporoča možno stopnjo ogroženosti pri predvidenem vremenskem dogajanju. </a:t>
            </a:r>
          </a:p>
          <a:p>
            <a:r>
              <a:rPr lang="sl-SI" dirty="0" smtClean="0"/>
              <a:t> Nato je pomembno, za kateri neugodni pojav gre. </a:t>
            </a:r>
          </a:p>
          <a:p>
            <a:r>
              <a:rPr lang="sl-SI" dirty="0" smtClean="0"/>
              <a:t> Kdaj bi se lahko pojavil in koliko časa bi lahko vplival na nas.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smtClean="0"/>
              <a:t>… </a:t>
            </a:r>
            <a:r>
              <a:rPr lang="sl-SI" dirty="0" smtClean="0">
                <a:sym typeface="Wingdings" panose="05000000000000000000" pitchFamily="2" charset="2"/>
              </a:rPr>
              <a:t></a:t>
            </a:r>
            <a:endParaRPr lang="sl-SI" dirty="0" smtClean="0"/>
          </a:p>
          <a:p>
            <a:endParaRPr lang="sl-SI" dirty="0" smtClean="0"/>
          </a:p>
          <a:p>
            <a:r>
              <a:rPr lang="sl-SI" dirty="0" smtClean="0"/>
              <a:t> Kaj in koliko bi se lahko dogajalo. </a:t>
            </a:r>
          </a:p>
          <a:p>
            <a:r>
              <a:rPr lang="sl-SI" dirty="0" smtClean="0"/>
              <a:t> Kakšen vpliv in posledice bi lahko imel. </a:t>
            </a:r>
          </a:p>
          <a:p>
            <a:r>
              <a:rPr lang="sl-SI" dirty="0" smtClean="0"/>
              <a:t> Kaj bi lahko sami naredili, da bi zmanjšali našo izpostavljenost, ranljivost in s tem tveganje.</a:t>
            </a:r>
            <a:endParaRPr lang="sl-SI" dirty="0" smtClean="0"/>
          </a:p>
        </p:txBody>
      </p:sp>
      <p:sp>
        <p:nvSpPr>
          <p:cNvPr id="4" name="Označba mesta številke diapozitiva 3"/>
          <p:cNvSpPr>
            <a:spLocks noGrp="1"/>
          </p:cNvSpPr>
          <p:nvPr>
            <p:ph type="sldNum" sz="quarter" idx="10"/>
          </p:nvPr>
        </p:nvSpPr>
        <p:spPr/>
        <p:txBody>
          <a:bodyPr/>
          <a:lstStyle/>
          <a:p>
            <a:fld id="{5F53B763-A385-4BFB-B17F-6A32112E0D47}" type="slidenum">
              <a:rPr lang="sl-SI" smtClean="0"/>
              <a:t>11</a:t>
            </a:fld>
            <a:endParaRPr lang="sl-SI"/>
          </a:p>
        </p:txBody>
      </p:sp>
    </p:spTree>
    <p:extLst>
      <p:ext uri="{BB962C8B-B14F-4D97-AF65-F5344CB8AC3E}">
        <p14:creationId xmlns:p14="http://schemas.microsoft.com/office/powerpoint/2010/main" val="3613794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Opozorila so za hiter vpogled in razumevanje praviloma urejena po principu informacijske piramide. </a:t>
            </a:r>
          </a:p>
          <a:p>
            <a:r>
              <a:rPr lang="sl-SI" dirty="0" smtClean="0"/>
              <a:t>Najprej je nanizano najpomembnejše, nato postopoma sledijo dodatne informacije.</a:t>
            </a:r>
          </a:p>
          <a:p>
            <a:endParaRPr lang="sl-SI" dirty="0" smtClean="0"/>
          </a:p>
          <a:p>
            <a:r>
              <a:rPr lang="sl-SI" dirty="0" smtClean="0"/>
              <a:t> Prvo sporočilo je barva, ki sporoča možno stopnjo ogroženosti pri predvidenem vremenskem dogajanju. </a:t>
            </a:r>
          </a:p>
          <a:p>
            <a:r>
              <a:rPr lang="sl-SI" dirty="0" smtClean="0"/>
              <a:t> Nato je pomembno, za kateri neugodni pojav gre. </a:t>
            </a:r>
          </a:p>
          <a:p>
            <a:r>
              <a:rPr lang="sl-SI" dirty="0" smtClean="0"/>
              <a:t> Kdaj bi se lahko pojavil in koliko časa bi lahko vplival na nas. </a:t>
            </a:r>
          </a:p>
          <a:p>
            <a:r>
              <a:rPr lang="sl-SI" dirty="0" smtClean="0"/>
              <a:t> Kaj in koliko bi se lahko dogajalo.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smtClean="0"/>
              <a:t>… </a:t>
            </a:r>
            <a:r>
              <a:rPr lang="sl-SI" dirty="0" smtClean="0">
                <a:sym typeface="Wingdings" panose="05000000000000000000" pitchFamily="2" charset="2"/>
              </a:rPr>
              <a:t></a:t>
            </a:r>
            <a:endParaRPr lang="sl-SI" dirty="0" smtClean="0"/>
          </a:p>
          <a:p>
            <a:endParaRPr lang="sl-SI" dirty="0" smtClean="0"/>
          </a:p>
          <a:p>
            <a:r>
              <a:rPr lang="sl-SI" dirty="0" smtClean="0"/>
              <a:t> Kakšen vpliv in posledice bi lahko imel. </a:t>
            </a:r>
          </a:p>
          <a:p>
            <a:r>
              <a:rPr lang="sl-SI" dirty="0" smtClean="0"/>
              <a:t> Kaj bi lahko sami naredili, da bi zmanjšali našo izpostavljenost, ranljivost in s tem tveganje.</a:t>
            </a:r>
            <a:endParaRPr lang="sl-SI" dirty="0" smtClean="0"/>
          </a:p>
        </p:txBody>
      </p:sp>
      <p:sp>
        <p:nvSpPr>
          <p:cNvPr id="4" name="Označba mesta številke diapozitiva 3"/>
          <p:cNvSpPr>
            <a:spLocks noGrp="1"/>
          </p:cNvSpPr>
          <p:nvPr>
            <p:ph type="sldNum" sz="quarter" idx="10"/>
          </p:nvPr>
        </p:nvSpPr>
        <p:spPr/>
        <p:txBody>
          <a:bodyPr/>
          <a:lstStyle/>
          <a:p>
            <a:fld id="{5F53B763-A385-4BFB-B17F-6A32112E0D47}" type="slidenum">
              <a:rPr lang="sl-SI" smtClean="0"/>
              <a:t>12</a:t>
            </a:fld>
            <a:endParaRPr lang="sl-SI"/>
          </a:p>
        </p:txBody>
      </p:sp>
    </p:spTree>
    <p:extLst>
      <p:ext uri="{BB962C8B-B14F-4D97-AF65-F5344CB8AC3E}">
        <p14:creationId xmlns:p14="http://schemas.microsoft.com/office/powerpoint/2010/main" val="4203405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Opozorila so za hiter vpogled in razumevanje praviloma urejena po principu informacijske piramide. </a:t>
            </a:r>
          </a:p>
          <a:p>
            <a:r>
              <a:rPr lang="sl-SI" dirty="0" smtClean="0"/>
              <a:t>Najprej je nanizano najpomembnejše, nato postopoma sledijo dodatne informacije.</a:t>
            </a:r>
          </a:p>
          <a:p>
            <a:endParaRPr lang="sl-SI" dirty="0" smtClean="0"/>
          </a:p>
          <a:p>
            <a:r>
              <a:rPr lang="sl-SI" dirty="0" smtClean="0"/>
              <a:t> Prvo sporočilo je barva, ki sporoča možno stopnjo ogroženosti pri predvidenem vremenskem dogajanju. </a:t>
            </a:r>
          </a:p>
          <a:p>
            <a:r>
              <a:rPr lang="sl-SI" dirty="0" smtClean="0"/>
              <a:t> Nato je pomembno, za kateri neugodni pojav gre. </a:t>
            </a:r>
          </a:p>
          <a:p>
            <a:r>
              <a:rPr lang="sl-SI" dirty="0" smtClean="0"/>
              <a:t> Kdaj bi se lahko pojavil in koliko časa bi lahko vplival na nas. </a:t>
            </a:r>
          </a:p>
          <a:p>
            <a:r>
              <a:rPr lang="sl-SI" dirty="0" smtClean="0"/>
              <a:t> Kaj in koliko bi se lahko dogajalo. </a:t>
            </a:r>
          </a:p>
          <a:p>
            <a:r>
              <a:rPr lang="sl-SI" dirty="0" smtClean="0"/>
              <a:t> Kakšen vpliv in posledice bi lahko imel. </a:t>
            </a:r>
          </a:p>
          <a:p>
            <a:r>
              <a:rPr lang="sl-SI" dirty="0" smtClean="0"/>
              <a:t> Kaj bi lahko sami naredili, da bi zmanjšali našo izpostavljenost, ranljivost in s tem tveganje.</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smtClean="0"/>
              <a:t>… </a:t>
            </a:r>
            <a:r>
              <a:rPr lang="sl-SI" dirty="0" smtClean="0">
                <a:sym typeface="Wingdings" panose="05000000000000000000" pitchFamily="2" charset="2"/>
              </a:rPr>
              <a:t></a:t>
            </a:r>
            <a:endParaRPr lang="sl-SI" dirty="0" smtClean="0"/>
          </a:p>
          <a:p>
            <a:endParaRPr lang="sl-SI" dirty="0" smtClean="0"/>
          </a:p>
        </p:txBody>
      </p:sp>
      <p:sp>
        <p:nvSpPr>
          <p:cNvPr id="4" name="Označba mesta številke diapozitiva 3"/>
          <p:cNvSpPr>
            <a:spLocks noGrp="1"/>
          </p:cNvSpPr>
          <p:nvPr>
            <p:ph type="sldNum" sz="quarter" idx="10"/>
          </p:nvPr>
        </p:nvSpPr>
        <p:spPr/>
        <p:txBody>
          <a:bodyPr/>
          <a:lstStyle/>
          <a:p>
            <a:fld id="{5F53B763-A385-4BFB-B17F-6A32112E0D47}" type="slidenum">
              <a:rPr lang="sl-SI" smtClean="0"/>
              <a:t>13</a:t>
            </a:fld>
            <a:endParaRPr lang="sl-SI"/>
          </a:p>
        </p:txBody>
      </p:sp>
    </p:spTree>
    <p:extLst>
      <p:ext uri="{BB962C8B-B14F-4D97-AF65-F5344CB8AC3E}">
        <p14:creationId xmlns:p14="http://schemas.microsoft.com/office/powerpoint/2010/main" val="2496380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Pri tem pa je zelo pomemben tudi naš način odzivanja. </a:t>
            </a:r>
          </a:p>
          <a:p>
            <a:r>
              <a:rPr lang="sl-SI" dirty="0" smtClean="0"/>
              <a:t>Napovedi namreč nikoli ne morejo biti povsem zanesljive v vseh krajevnih in časovnih podrobnostih. </a:t>
            </a:r>
          </a:p>
          <a:p>
            <a:r>
              <a:rPr lang="sl-SI" dirty="0" smtClean="0"/>
              <a:t>Moramo se zavedati, da je vreme živ, dinamičen sistem, ki diha, se nenehno spreminja. </a:t>
            </a:r>
          </a:p>
          <a:p>
            <a:r>
              <a:rPr lang="sl-SI" dirty="0" smtClean="0"/>
              <a:t>Barva opozorila je namreč namenjena samo dvigovanju ozaveščenosti o ogroženosti, </a:t>
            </a:r>
          </a:p>
          <a:p>
            <a:r>
              <a:rPr lang="sl-SI" dirty="0" smtClean="0"/>
              <a:t>torej o možnosti, da se nekaj lahko zgodi. </a:t>
            </a:r>
          </a:p>
          <a:p>
            <a:r>
              <a:rPr lang="sl-SI" dirty="0" smtClean="0"/>
              <a:t>Vremenske razmere pa se nam lahko zgodijo tudi v hujši ali pa blažji obliki od napovedanih. </a:t>
            </a:r>
          </a:p>
          <a:p>
            <a:r>
              <a:rPr lang="sl-SI" dirty="0" smtClean="0"/>
              <a:t>Ravnajmo torej v skladu s previdnostnim načelom - če je varnost naše dejavnosti odvisna od vremena, </a:t>
            </a:r>
          </a:p>
          <a:p>
            <a:r>
              <a:rPr lang="sl-SI" dirty="0" smtClean="0"/>
              <a:t>si vnaprej zamislimo potrebne postopke. </a:t>
            </a:r>
          </a:p>
          <a:p>
            <a:r>
              <a:rPr lang="sl-SI" dirty="0" smtClean="0"/>
              <a:t>Ob rednem spremljanju vremenskih informacij in dopolnjenih opozoril bomo bolje pripravljeni </a:t>
            </a:r>
          </a:p>
          <a:p>
            <a:r>
              <a:rPr lang="sl-SI" dirty="0" smtClean="0"/>
              <a:t>in se nam bo lažje odločati ter usklajevati postopke pri odzivih na neugodne razmere. </a:t>
            </a:r>
          </a:p>
          <a:p>
            <a:endParaRPr lang="sl-SI" dirty="0" smtClean="0"/>
          </a:p>
          <a:p>
            <a:r>
              <a:rPr lang="sl-SI" dirty="0" smtClean="0"/>
              <a:t>   (načrtovanje - primernejši odziv - boljša ublažitev vplivov)</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smtClean="0"/>
              <a:t>… </a:t>
            </a:r>
            <a:r>
              <a:rPr lang="sl-SI" dirty="0" smtClean="0">
                <a:sym typeface="Wingdings" panose="05000000000000000000" pitchFamily="2" charset="2"/>
              </a:rPr>
              <a:t></a:t>
            </a:r>
            <a:endParaRPr lang="sl-SI" dirty="0" smtClean="0"/>
          </a:p>
          <a:p>
            <a:endParaRPr lang="sl-SI" dirty="0"/>
          </a:p>
        </p:txBody>
      </p:sp>
      <p:sp>
        <p:nvSpPr>
          <p:cNvPr id="4" name="Označba mesta številke diapozitiva 3"/>
          <p:cNvSpPr>
            <a:spLocks noGrp="1"/>
          </p:cNvSpPr>
          <p:nvPr>
            <p:ph type="sldNum" sz="quarter" idx="10"/>
          </p:nvPr>
        </p:nvSpPr>
        <p:spPr/>
        <p:txBody>
          <a:bodyPr/>
          <a:lstStyle/>
          <a:p>
            <a:fld id="{5F53B763-A385-4BFB-B17F-6A32112E0D47}" type="slidenum">
              <a:rPr lang="sl-SI" smtClean="0"/>
              <a:t>14</a:t>
            </a:fld>
            <a:endParaRPr lang="sl-SI"/>
          </a:p>
        </p:txBody>
      </p:sp>
    </p:spTree>
    <p:extLst>
      <p:ext uri="{BB962C8B-B14F-4D97-AF65-F5344CB8AC3E}">
        <p14:creationId xmlns:p14="http://schemas.microsoft.com/office/powerpoint/2010/main" val="2904724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Za boljše skupno zavedanje širše vremenske situacije, višjo pripravljenost in za bolj usklajene postopke pri odzivih na nesreče so evropske državne meteorološke službe v zadnjih petnajstih letih precej uskladile načine opozarjanja. </a:t>
            </a:r>
          </a:p>
          <a:p>
            <a:endParaRPr lang="sl-SI"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smtClean="0"/>
              <a:t>… </a:t>
            </a:r>
            <a:r>
              <a:rPr lang="sl-SI" dirty="0" smtClean="0">
                <a:sym typeface="Wingdings" panose="05000000000000000000" pitchFamily="2" charset="2"/>
              </a:rPr>
              <a:t></a:t>
            </a:r>
            <a:endParaRPr lang="sl-SI" dirty="0" smtClean="0"/>
          </a:p>
          <a:p>
            <a:endParaRPr lang="sl-SI" dirty="0" smtClean="0"/>
          </a:p>
          <a:p>
            <a:r>
              <a:rPr lang="sl-SI" dirty="0" smtClean="0"/>
              <a:t>Prikazi so se precej poenotili in uporabljajo že omenjeni pristop s pomočjo semaforskih barv. </a:t>
            </a:r>
          </a:p>
          <a:p>
            <a:r>
              <a:rPr lang="sl-SI" dirty="0" smtClean="0"/>
              <a:t>Če kjerkoli v Evropi načrtujemo dejavnosti, ki so odvisne od vremenskih razmer, </a:t>
            </a:r>
          </a:p>
          <a:p>
            <a:r>
              <a:rPr lang="sl-SI" dirty="0" smtClean="0"/>
              <a:t>nam bodo barve opozoril sporočale naslednje:</a:t>
            </a:r>
          </a:p>
          <a:p>
            <a:r>
              <a:rPr lang="sl-SI" dirty="0" smtClean="0"/>
              <a:t>  Rumena  - vremenske razmere sicer niso neobičajne, vendar je potrebna pozornost;</a:t>
            </a:r>
          </a:p>
          <a:p>
            <a:r>
              <a:rPr lang="sl-SI" dirty="0" smtClean="0"/>
              <a:t>  Oranžna - vremenske razmere so lahko nevarne; bodite zelo pozorni in se redno seznanjajte z razmerami</a:t>
            </a:r>
          </a:p>
          <a:p>
            <a:r>
              <a:rPr lang="sl-SI" dirty="0" smtClean="0"/>
              <a:t>  Rdeča   - vremenske razmere so lahko zelo nevarne; možni so zelo burni vremenski pojavi; Na širšem območju je možen nastanek večje gmotne škode in nesreč, ogrožena so lahko človeška življenja.</a:t>
            </a:r>
          </a:p>
          <a:p>
            <a:endParaRPr lang="sl-SI" dirty="0" smtClean="0"/>
          </a:p>
          <a:p>
            <a:endParaRPr lang="sl-SI" dirty="0"/>
          </a:p>
        </p:txBody>
      </p:sp>
      <p:sp>
        <p:nvSpPr>
          <p:cNvPr id="4" name="Označba mesta številke diapozitiva 3"/>
          <p:cNvSpPr>
            <a:spLocks noGrp="1"/>
          </p:cNvSpPr>
          <p:nvPr>
            <p:ph type="sldNum" sz="quarter" idx="10"/>
          </p:nvPr>
        </p:nvSpPr>
        <p:spPr/>
        <p:txBody>
          <a:bodyPr/>
          <a:lstStyle/>
          <a:p>
            <a:fld id="{5F53B763-A385-4BFB-B17F-6A32112E0D47}" type="slidenum">
              <a:rPr lang="sl-SI" smtClean="0"/>
              <a:t>15</a:t>
            </a:fld>
            <a:endParaRPr lang="sl-SI"/>
          </a:p>
        </p:txBody>
      </p:sp>
    </p:spTree>
    <p:extLst>
      <p:ext uri="{BB962C8B-B14F-4D97-AF65-F5344CB8AC3E}">
        <p14:creationId xmlns:p14="http://schemas.microsoft.com/office/powerpoint/2010/main" val="3059781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Za boljše skupno zavedanje širše vremenske situacije, višjo pripravljenost in za bolj usklajene postopke pri odzivih na nesreče so evropske državne meteorološke službe v zadnjih petnajstih letih precej uskladile načine opozarjanja. </a:t>
            </a:r>
          </a:p>
          <a:p>
            <a:endParaRPr lang="sl-SI" dirty="0" smtClean="0"/>
          </a:p>
          <a:p>
            <a:r>
              <a:rPr lang="sl-SI" dirty="0" smtClean="0"/>
              <a:t>Prikazi so se precej poenotili in uporabljajo že omenjeni pristop s pomočjo semaforskih barv. </a:t>
            </a:r>
          </a:p>
          <a:p>
            <a:endParaRPr lang="sl-SI"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smtClean="0"/>
              <a:t>… </a:t>
            </a:r>
            <a:r>
              <a:rPr lang="sl-SI" dirty="0" smtClean="0">
                <a:sym typeface="Wingdings" panose="05000000000000000000" pitchFamily="2" charset="2"/>
              </a:rPr>
              <a:t></a:t>
            </a:r>
            <a:endParaRPr lang="sl-SI" dirty="0" smtClean="0"/>
          </a:p>
          <a:p>
            <a:endParaRPr lang="sl-SI" dirty="0" smtClean="0"/>
          </a:p>
          <a:p>
            <a:r>
              <a:rPr lang="sl-SI" dirty="0" smtClean="0"/>
              <a:t>Če kjerkoli v Evropi načrtujemo dejavnosti, ki so odvisne od vremenskih razmer, </a:t>
            </a:r>
          </a:p>
          <a:p>
            <a:r>
              <a:rPr lang="sl-SI" dirty="0" smtClean="0"/>
              <a:t>nam bodo barve opozoril sporočale naslednje:</a:t>
            </a:r>
          </a:p>
          <a:p>
            <a:r>
              <a:rPr lang="sl-SI" dirty="0" smtClean="0"/>
              <a:t>  Rumena  - vremenske razmere sicer niso neobičajne, vendar je potrebna pozornost;</a:t>
            </a:r>
          </a:p>
          <a:p>
            <a:r>
              <a:rPr lang="sl-SI" dirty="0" smtClean="0"/>
              <a:t>  Oranžna - vremenske razmere so lahko nevarne; bodite zelo pozorni in se redno seznanjajte z razmerami</a:t>
            </a:r>
          </a:p>
          <a:p>
            <a:r>
              <a:rPr lang="sl-SI" dirty="0" smtClean="0"/>
              <a:t>  Rdeča   - vremenske razmere so lahko zelo nevarne; možni so zelo burni vremenski pojavi; Na širšem območju je možen nastanek večje gmotne škode in nesreč, ogrožena so lahko človeška življenja.</a:t>
            </a:r>
          </a:p>
          <a:p>
            <a:endParaRPr lang="sl-SI" dirty="0" smtClean="0"/>
          </a:p>
          <a:p>
            <a:endParaRPr lang="sl-SI" dirty="0"/>
          </a:p>
        </p:txBody>
      </p:sp>
      <p:sp>
        <p:nvSpPr>
          <p:cNvPr id="4" name="Označba mesta številke diapozitiva 3"/>
          <p:cNvSpPr>
            <a:spLocks noGrp="1"/>
          </p:cNvSpPr>
          <p:nvPr>
            <p:ph type="sldNum" sz="quarter" idx="10"/>
          </p:nvPr>
        </p:nvSpPr>
        <p:spPr/>
        <p:txBody>
          <a:bodyPr/>
          <a:lstStyle/>
          <a:p>
            <a:fld id="{5F53B763-A385-4BFB-B17F-6A32112E0D47}" type="slidenum">
              <a:rPr lang="sl-SI" smtClean="0"/>
              <a:t>16</a:t>
            </a:fld>
            <a:endParaRPr lang="sl-SI"/>
          </a:p>
        </p:txBody>
      </p:sp>
    </p:spTree>
    <p:extLst>
      <p:ext uri="{BB962C8B-B14F-4D97-AF65-F5344CB8AC3E}">
        <p14:creationId xmlns:p14="http://schemas.microsoft.com/office/powerpoint/2010/main" val="2966460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Za boljše skupno zavedanje širše vremenske situacije, višjo pripravljenost in za bolj usklajene postopke pri odzivih na nesreče so evropske državne meteorološke službe v zadnjih petnajstih letih precej uskladile načine opozarjanja. </a:t>
            </a:r>
          </a:p>
          <a:p>
            <a:endParaRPr lang="sl-SI" dirty="0" smtClean="0"/>
          </a:p>
          <a:p>
            <a:r>
              <a:rPr lang="sl-SI" dirty="0" smtClean="0"/>
              <a:t>Prikazi so se precej poenotili in uporabljajo že omenjeni pristop s pomočjo semaforskih barv. </a:t>
            </a:r>
          </a:p>
          <a:p>
            <a:r>
              <a:rPr lang="sl-SI" dirty="0" smtClean="0"/>
              <a:t>Če kjerkoli v Evropi načrtujemo dejavnosti, ki so odvisne od vremenskih razmer, </a:t>
            </a:r>
          </a:p>
          <a:p>
            <a:r>
              <a:rPr lang="sl-SI" dirty="0" smtClean="0"/>
              <a:t>nam bodo barve opozoril sporočale naslednje:</a:t>
            </a:r>
          </a:p>
          <a:p>
            <a:endParaRPr lang="sl-SI"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smtClean="0"/>
              <a:t>… </a:t>
            </a:r>
            <a:r>
              <a:rPr lang="sl-SI" dirty="0" smtClean="0">
                <a:sym typeface="Wingdings" panose="05000000000000000000" pitchFamily="2" charset="2"/>
              </a:rPr>
              <a:t></a:t>
            </a:r>
            <a:endParaRPr lang="sl-SI" dirty="0" smtClean="0"/>
          </a:p>
          <a:p>
            <a:endParaRPr lang="sl-SI" dirty="0" smtClean="0"/>
          </a:p>
          <a:p>
            <a:r>
              <a:rPr lang="sl-SI" dirty="0" smtClean="0"/>
              <a:t>  Rumena  - vremenske razmere sicer niso neobičajne, vendar je potrebna pozornost;</a:t>
            </a:r>
          </a:p>
          <a:p>
            <a:r>
              <a:rPr lang="sl-SI" dirty="0" smtClean="0"/>
              <a:t>  Oranžna - vremenske razmere so lahko nevarne; bodite zelo pozorni in se redno seznanjajte z razmerami</a:t>
            </a:r>
          </a:p>
          <a:p>
            <a:r>
              <a:rPr lang="sl-SI" dirty="0" smtClean="0"/>
              <a:t>  Rdeča   - vremenske razmere so lahko zelo nevarne; možni so zelo burni vremenski pojavi; Na širšem območju je možen nastanek večje gmotne škode in nesreč, ogrožena so lahko človeška življenja.</a:t>
            </a:r>
          </a:p>
          <a:p>
            <a:endParaRPr lang="sl-SI" dirty="0" smtClean="0"/>
          </a:p>
        </p:txBody>
      </p:sp>
      <p:sp>
        <p:nvSpPr>
          <p:cNvPr id="4" name="Označba mesta številke diapozitiva 3"/>
          <p:cNvSpPr>
            <a:spLocks noGrp="1"/>
          </p:cNvSpPr>
          <p:nvPr>
            <p:ph type="sldNum" sz="quarter" idx="10"/>
          </p:nvPr>
        </p:nvSpPr>
        <p:spPr/>
        <p:txBody>
          <a:bodyPr/>
          <a:lstStyle/>
          <a:p>
            <a:fld id="{5F53B763-A385-4BFB-B17F-6A32112E0D47}" type="slidenum">
              <a:rPr lang="sl-SI" smtClean="0"/>
              <a:t>17</a:t>
            </a:fld>
            <a:endParaRPr lang="sl-SI"/>
          </a:p>
        </p:txBody>
      </p:sp>
    </p:spTree>
    <p:extLst>
      <p:ext uri="{BB962C8B-B14F-4D97-AF65-F5344CB8AC3E}">
        <p14:creationId xmlns:p14="http://schemas.microsoft.com/office/powerpoint/2010/main" val="4167431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Za boljše skupno zavedanje širše vremenske situacije, višjo pripravljenost in za bolj usklajene postopke pri odzivih na nesreče so evropske državne meteorološke službe v zadnjih petnajstih letih precej uskladile načine opozarjanja. </a:t>
            </a:r>
          </a:p>
          <a:p>
            <a:endParaRPr lang="sl-SI" dirty="0" smtClean="0"/>
          </a:p>
          <a:p>
            <a:r>
              <a:rPr lang="sl-SI" dirty="0" smtClean="0"/>
              <a:t>Prikazi so se precej poenotili in uporabljajo že omenjeni pristop s pomočjo semaforskih barv. </a:t>
            </a:r>
          </a:p>
          <a:p>
            <a:r>
              <a:rPr lang="sl-SI" dirty="0" smtClean="0"/>
              <a:t>Če kjerkoli v Evropi načrtujemo dejavnosti, ki so odvisne od vremenskih razmer, </a:t>
            </a:r>
          </a:p>
          <a:p>
            <a:r>
              <a:rPr lang="sl-SI" dirty="0" smtClean="0"/>
              <a:t>nam bodo barve opozoril sporočale naslednje:</a:t>
            </a:r>
          </a:p>
          <a:p>
            <a:r>
              <a:rPr lang="sl-SI" dirty="0" smtClean="0"/>
              <a:t>  Rumena  - vremenske razmere sicer niso neobičajne, vendar je potrebna pozornost;</a:t>
            </a:r>
          </a:p>
          <a:p>
            <a:r>
              <a:rPr lang="sl-SI" dirty="0" smtClean="0"/>
              <a:t>  Oranžna - vremenske razmere so lahko nevarne; bodite zelo pozorni in se redno seznanjajte z razmerami</a:t>
            </a:r>
          </a:p>
          <a:p>
            <a:r>
              <a:rPr lang="sl-SI" dirty="0" smtClean="0"/>
              <a:t>  Rdeča   - vremenske razmere so lahko zelo nevarne; možni so zelo burni vremenski pojavi; Na širšem območju je možen nastanek večje gmotne škode in nesreč, ogrožena so lahko človeška življenja.</a:t>
            </a:r>
          </a:p>
          <a:p>
            <a:endParaRPr lang="sl-SI"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smtClean="0"/>
              <a:t>… </a:t>
            </a:r>
            <a:r>
              <a:rPr lang="sl-SI" dirty="0" smtClean="0">
                <a:sym typeface="Wingdings" panose="05000000000000000000" pitchFamily="2" charset="2"/>
              </a:rPr>
              <a:t></a:t>
            </a:r>
            <a:endParaRPr lang="sl-SI" dirty="0" smtClean="0"/>
          </a:p>
          <a:p>
            <a:endParaRPr lang="sl-SI" dirty="0"/>
          </a:p>
        </p:txBody>
      </p:sp>
      <p:sp>
        <p:nvSpPr>
          <p:cNvPr id="4" name="Označba mesta številke diapozitiva 3"/>
          <p:cNvSpPr>
            <a:spLocks noGrp="1"/>
          </p:cNvSpPr>
          <p:nvPr>
            <p:ph type="sldNum" sz="quarter" idx="10"/>
          </p:nvPr>
        </p:nvSpPr>
        <p:spPr/>
        <p:txBody>
          <a:bodyPr/>
          <a:lstStyle/>
          <a:p>
            <a:fld id="{5F53B763-A385-4BFB-B17F-6A32112E0D47}" type="slidenum">
              <a:rPr lang="sl-SI" smtClean="0"/>
              <a:t>18</a:t>
            </a:fld>
            <a:endParaRPr lang="sl-SI"/>
          </a:p>
        </p:txBody>
      </p:sp>
    </p:spTree>
    <p:extLst>
      <p:ext uri="{BB962C8B-B14F-4D97-AF65-F5344CB8AC3E}">
        <p14:creationId xmlns:p14="http://schemas.microsoft.com/office/powerpoint/2010/main" val="1130089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Opozorila za širše območje Evrope se nenehno obnavljajo in objavljajo na spletnem portalu meteoalarm.org </a:t>
            </a:r>
          </a:p>
          <a:p>
            <a:endParaRPr lang="sl-SI"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smtClean="0"/>
              <a:t>… </a:t>
            </a:r>
            <a:r>
              <a:rPr lang="sl-SI" dirty="0" smtClean="0">
                <a:sym typeface="Wingdings" panose="05000000000000000000" pitchFamily="2" charset="2"/>
              </a:rPr>
              <a:t></a:t>
            </a:r>
            <a:endParaRPr lang="sl-SI" dirty="0" smtClean="0"/>
          </a:p>
          <a:p>
            <a:endParaRPr lang="sl-SI" dirty="0" smtClean="0"/>
          </a:p>
          <a:p>
            <a:r>
              <a:rPr lang="sl-SI" dirty="0" smtClean="0"/>
              <a:t>Slovenska državna meteorološka služba na ARSO seveda obvešča in opozarja tudi po domačih informacijskih poteh. Opozarja se do pet dni vnaprej glede verjetnosti za izdaten dež,  okrepljen veter, močnejše nevihte, zimsko vreme, snežne plazove, visoko morje, izjemen mraz ali vročino in požare v naravnem okolju.</a:t>
            </a:r>
          </a:p>
          <a:p>
            <a:endParaRPr lang="sl-SI" dirty="0" smtClean="0"/>
          </a:p>
          <a:p>
            <a:endParaRPr lang="sl-SI" dirty="0"/>
          </a:p>
        </p:txBody>
      </p:sp>
      <p:sp>
        <p:nvSpPr>
          <p:cNvPr id="4" name="Označba mesta številke diapozitiva 3"/>
          <p:cNvSpPr>
            <a:spLocks noGrp="1"/>
          </p:cNvSpPr>
          <p:nvPr>
            <p:ph type="sldNum" sz="quarter" idx="10"/>
          </p:nvPr>
        </p:nvSpPr>
        <p:spPr/>
        <p:txBody>
          <a:bodyPr/>
          <a:lstStyle/>
          <a:p>
            <a:fld id="{5F53B763-A385-4BFB-B17F-6A32112E0D47}" type="slidenum">
              <a:rPr lang="sl-SI" smtClean="0"/>
              <a:t>19</a:t>
            </a:fld>
            <a:endParaRPr lang="sl-SI"/>
          </a:p>
        </p:txBody>
      </p:sp>
    </p:spTree>
    <p:extLst>
      <p:ext uri="{BB962C8B-B14F-4D97-AF65-F5344CB8AC3E}">
        <p14:creationId xmlns:p14="http://schemas.microsoft.com/office/powerpoint/2010/main" val="890313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Vreme  lahko odločilno vpliva na naše dejavnosti. </a:t>
            </a:r>
          </a:p>
          <a:p>
            <a:r>
              <a:rPr lang="sl-SI" dirty="0" smtClean="0"/>
              <a:t>Neugodne razmere nam otežijo ali onemogočijo običajnost vsakdana ali načrtovana dejanja ter povzročijo gmotno škodo ali celo ogrozijo življenja. </a:t>
            </a:r>
          </a:p>
          <a:p>
            <a:endParaRPr lang="sl-SI"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smtClean="0"/>
              <a:t>… </a:t>
            </a:r>
            <a:r>
              <a:rPr lang="sl-SI" dirty="0" smtClean="0">
                <a:sym typeface="Wingdings" panose="05000000000000000000" pitchFamily="2" charset="2"/>
              </a:rPr>
              <a:t></a:t>
            </a:r>
            <a:endParaRPr lang="sl-SI" dirty="0" smtClean="0"/>
          </a:p>
          <a:p>
            <a:endParaRPr lang="sl-SI" dirty="0"/>
          </a:p>
        </p:txBody>
      </p:sp>
      <p:sp>
        <p:nvSpPr>
          <p:cNvPr id="4" name="Označba mesta številke diapozitiva 3"/>
          <p:cNvSpPr>
            <a:spLocks noGrp="1"/>
          </p:cNvSpPr>
          <p:nvPr>
            <p:ph type="sldNum" sz="quarter" idx="10"/>
          </p:nvPr>
        </p:nvSpPr>
        <p:spPr/>
        <p:txBody>
          <a:bodyPr/>
          <a:lstStyle/>
          <a:p>
            <a:fld id="{5F53B763-A385-4BFB-B17F-6A32112E0D47}" type="slidenum">
              <a:rPr lang="sl-SI" smtClean="0"/>
              <a:t>2</a:t>
            </a:fld>
            <a:endParaRPr lang="sl-SI"/>
          </a:p>
        </p:txBody>
      </p:sp>
    </p:spTree>
    <p:extLst>
      <p:ext uri="{BB962C8B-B14F-4D97-AF65-F5344CB8AC3E}">
        <p14:creationId xmlns:p14="http://schemas.microsoft.com/office/powerpoint/2010/main" val="2862172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Opozorila za širše območje Evrope se nenehno obnavljajo in objavljajo na spletnem portalu meteoalarm.org </a:t>
            </a:r>
          </a:p>
          <a:p>
            <a:endParaRPr lang="sl-SI" dirty="0" smtClean="0"/>
          </a:p>
          <a:p>
            <a:r>
              <a:rPr lang="sl-SI" dirty="0" smtClean="0"/>
              <a:t>Slovenska državna meteorološka služba na ARSO seveda obvešča in opozarja tudi po domačih informacijskih poteh. Opozarja se do pet dni vnaprej glede verjetnosti za izdaten dež,  okrepljen veter, močnejše nevihte, zimsko vreme, snežne plazove, visoko morje, izjemen mraz ali vročino in požare v naravnem okolju.</a:t>
            </a:r>
          </a:p>
          <a:p>
            <a:endParaRPr lang="sl-SI"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smtClean="0"/>
              <a:t>… </a:t>
            </a:r>
            <a:r>
              <a:rPr lang="sl-SI" dirty="0" smtClean="0">
                <a:sym typeface="Wingdings" panose="05000000000000000000" pitchFamily="2" charset="2"/>
              </a:rPr>
              <a:t></a:t>
            </a:r>
            <a:endParaRPr lang="sl-SI" dirty="0" smtClean="0"/>
          </a:p>
          <a:p>
            <a:endParaRPr lang="sl-SI" dirty="0"/>
          </a:p>
        </p:txBody>
      </p:sp>
      <p:sp>
        <p:nvSpPr>
          <p:cNvPr id="4" name="Označba mesta številke diapozitiva 3"/>
          <p:cNvSpPr>
            <a:spLocks noGrp="1"/>
          </p:cNvSpPr>
          <p:nvPr>
            <p:ph type="sldNum" sz="quarter" idx="10"/>
          </p:nvPr>
        </p:nvSpPr>
        <p:spPr/>
        <p:txBody>
          <a:bodyPr/>
          <a:lstStyle/>
          <a:p>
            <a:fld id="{5F53B763-A385-4BFB-B17F-6A32112E0D47}" type="slidenum">
              <a:rPr lang="sl-SI" smtClean="0"/>
              <a:t>20</a:t>
            </a:fld>
            <a:endParaRPr lang="sl-SI"/>
          </a:p>
        </p:txBody>
      </p:sp>
    </p:spTree>
    <p:extLst>
      <p:ext uri="{BB962C8B-B14F-4D97-AF65-F5344CB8AC3E}">
        <p14:creationId xmlns:p14="http://schemas.microsoft.com/office/powerpoint/2010/main" val="1244127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Pri opozarjanju je zelo pomemben tudi tim. princip "en sam uraden glas", ki pomeni, da naj pomembne opozorilne informacije v izogib zmedi prihajajo vedno iz enega uradnega vira. ARSO v tem okviru nenehno obvešča javnost in v okviru sistema varstva pred naravnimi in drugimi nesrečami sodeluje z ustreznimi državnimi ustanovami s tega področja.</a:t>
            </a:r>
          </a:p>
          <a:p>
            <a:endParaRPr lang="sl-SI" dirty="0"/>
          </a:p>
        </p:txBody>
      </p:sp>
      <p:sp>
        <p:nvSpPr>
          <p:cNvPr id="4" name="Označba mesta številke diapozitiva 3"/>
          <p:cNvSpPr>
            <a:spLocks noGrp="1"/>
          </p:cNvSpPr>
          <p:nvPr>
            <p:ph type="sldNum" sz="quarter" idx="10"/>
          </p:nvPr>
        </p:nvSpPr>
        <p:spPr/>
        <p:txBody>
          <a:bodyPr/>
          <a:lstStyle/>
          <a:p>
            <a:fld id="{5F53B763-A385-4BFB-B17F-6A32112E0D47}" type="slidenum">
              <a:rPr lang="sl-SI" smtClean="0"/>
              <a:t>21</a:t>
            </a:fld>
            <a:endParaRPr lang="sl-SI"/>
          </a:p>
        </p:txBody>
      </p:sp>
    </p:spTree>
    <p:extLst>
      <p:ext uri="{BB962C8B-B14F-4D97-AF65-F5344CB8AC3E}">
        <p14:creationId xmlns:p14="http://schemas.microsoft.com/office/powerpoint/2010/main" val="3755503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V pomoč odločanju so meteorološke službe razvile postopke opozarjanja. </a:t>
            </a:r>
          </a:p>
          <a:p>
            <a:r>
              <a:rPr lang="sl-SI" dirty="0" smtClean="0"/>
              <a:t>Na podlagi vseh razpoložljivih podatkov ocenjujejo, ali bodo vremenski pojavi</a:t>
            </a:r>
          </a:p>
          <a:p>
            <a:r>
              <a:rPr lang="sl-SI" dirty="0" smtClean="0"/>
              <a:t> (1) neobičajni,</a:t>
            </a:r>
          </a:p>
          <a:p>
            <a:endParaRPr lang="sl-SI" dirty="0" smtClean="0"/>
          </a:p>
          <a:p>
            <a:r>
              <a:rPr lang="sl-SI" dirty="0" smtClean="0"/>
              <a:t>… </a:t>
            </a:r>
            <a:r>
              <a:rPr lang="sl-SI" dirty="0" smtClean="0">
                <a:sym typeface="Wingdings" panose="05000000000000000000" pitchFamily="2" charset="2"/>
              </a:rPr>
              <a:t></a:t>
            </a:r>
            <a:endParaRPr lang="sl-SI" dirty="0" smtClean="0"/>
          </a:p>
        </p:txBody>
      </p:sp>
      <p:sp>
        <p:nvSpPr>
          <p:cNvPr id="4" name="Označba mesta številke diapozitiva 3"/>
          <p:cNvSpPr>
            <a:spLocks noGrp="1"/>
          </p:cNvSpPr>
          <p:nvPr>
            <p:ph type="sldNum" sz="quarter" idx="10"/>
          </p:nvPr>
        </p:nvSpPr>
        <p:spPr/>
        <p:txBody>
          <a:bodyPr/>
          <a:lstStyle/>
          <a:p>
            <a:fld id="{5F53B763-A385-4BFB-B17F-6A32112E0D47}" type="slidenum">
              <a:rPr lang="sl-SI" smtClean="0"/>
              <a:t>3</a:t>
            </a:fld>
            <a:endParaRPr lang="sl-SI"/>
          </a:p>
        </p:txBody>
      </p:sp>
    </p:spTree>
    <p:extLst>
      <p:ext uri="{BB962C8B-B14F-4D97-AF65-F5344CB8AC3E}">
        <p14:creationId xmlns:p14="http://schemas.microsoft.com/office/powerpoint/2010/main" val="2073791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V pomoč odločanju so meteorološke službe razvile postopke opozarjanja. </a:t>
            </a:r>
          </a:p>
          <a:p>
            <a:endParaRPr lang="sl-SI" dirty="0" smtClean="0"/>
          </a:p>
          <a:p>
            <a:r>
              <a:rPr lang="sl-SI" dirty="0" smtClean="0"/>
              <a:t>Na podlagi vseh razpoložljivih podatkov ocenjujejo, ali bodo vremenski pojavi</a:t>
            </a:r>
          </a:p>
          <a:p>
            <a:r>
              <a:rPr lang="sl-SI" dirty="0" smtClean="0"/>
              <a:t> (1) neobičajni,</a:t>
            </a:r>
          </a:p>
          <a:p>
            <a:r>
              <a:rPr lang="sl-SI" dirty="0" smtClean="0"/>
              <a:t> (2) nevarni,</a:t>
            </a:r>
          </a:p>
          <a:p>
            <a:r>
              <a:rPr lang="sl-SI" dirty="0" smtClean="0"/>
              <a:t> (3) manj ali zelo verjetni ter</a:t>
            </a:r>
          </a:p>
          <a:p>
            <a:r>
              <a:rPr lang="sl-SI" dirty="0" smtClean="0"/>
              <a:t> (4) ali bodo povzročali lokalno omejena tveganja ali pa tveganja na širšem območju.</a:t>
            </a:r>
          </a:p>
          <a:p>
            <a:endParaRPr lang="sl-SI"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smtClean="0"/>
              <a:t>… </a:t>
            </a:r>
            <a:r>
              <a:rPr lang="sl-SI" dirty="0" smtClean="0">
                <a:sym typeface="Wingdings" panose="05000000000000000000" pitchFamily="2" charset="2"/>
              </a:rPr>
              <a:t></a:t>
            </a:r>
            <a:endParaRPr lang="sl-SI" dirty="0" smtClean="0"/>
          </a:p>
          <a:p>
            <a:endParaRPr lang="sl-SI" dirty="0"/>
          </a:p>
        </p:txBody>
      </p:sp>
      <p:sp>
        <p:nvSpPr>
          <p:cNvPr id="4" name="Označba mesta številke diapozitiva 3"/>
          <p:cNvSpPr>
            <a:spLocks noGrp="1"/>
          </p:cNvSpPr>
          <p:nvPr>
            <p:ph type="sldNum" sz="quarter" idx="10"/>
          </p:nvPr>
        </p:nvSpPr>
        <p:spPr/>
        <p:txBody>
          <a:bodyPr/>
          <a:lstStyle/>
          <a:p>
            <a:fld id="{5F53B763-A385-4BFB-B17F-6A32112E0D47}" type="slidenum">
              <a:rPr lang="sl-SI" smtClean="0"/>
              <a:t>4</a:t>
            </a:fld>
            <a:endParaRPr lang="sl-SI"/>
          </a:p>
        </p:txBody>
      </p:sp>
    </p:spTree>
    <p:extLst>
      <p:ext uri="{BB962C8B-B14F-4D97-AF65-F5344CB8AC3E}">
        <p14:creationId xmlns:p14="http://schemas.microsoft.com/office/powerpoint/2010/main" val="60378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Nenehno torej službe spremljajo vremenska dogajanja, ocenjujejo splošno izpostavljenost</a:t>
            </a:r>
          </a:p>
          <a:p>
            <a:r>
              <a:rPr lang="sl-SI" dirty="0" smtClean="0"/>
              <a:t> in ranljivosti okolja in dejavnosti ter sproti obnavljajo opozorila …</a:t>
            </a:r>
          </a:p>
          <a:p>
            <a:endParaRPr lang="sl-SI" dirty="0" smtClean="0"/>
          </a:p>
          <a:p>
            <a:r>
              <a:rPr lang="sl-SI" dirty="0" smtClean="0"/>
              <a:t>… </a:t>
            </a:r>
            <a:r>
              <a:rPr lang="sl-SI" dirty="0" smtClean="0">
                <a:sym typeface="Wingdings" panose="05000000000000000000" pitchFamily="2" charset="2"/>
              </a:rPr>
              <a:t></a:t>
            </a:r>
            <a:endParaRPr lang="sl-SI" dirty="0" smtClean="0"/>
          </a:p>
          <a:p>
            <a:endParaRPr lang="sl-SI" dirty="0" smtClean="0"/>
          </a:p>
          <a:p>
            <a:r>
              <a:rPr lang="sl-SI" dirty="0" smtClean="0"/>
              <a:t> ter jih posredujejo po številnih informacijskih kanalih. </a:t>
            </a:r>
            <a:endParaRPr lang="sl-SI" dirty="0"/>
          </a:p>
        </p:txBody>
      </p:sp>
      <p:sp>
        <p:nvSpPr>
          <p:cNvPr id="4" name="Označba mesta številke diapozitiva 3"/>
          <p:cNvSpPr>
            <a:spLocks noGrp="1"/>
          </p:cNvSpPr>
          <p:nvPr>
            <p:ph type="sldNum" sz="quarter" idx="10"/>
          </p:nvPr>
        </p:nvSpPr>
        <p:spPr/>
        <p:txBody>
          <a:bodyPr/>
          <a:lstStyle/>
          <a:p>
            <a:fld id="{5F53B763-A385-4BFB-B17F-6A32112E0D47}" type="slidenum">
              <a:rPr lang="sl-SI" smtClean="0"/>
              <a:t>5</a:t>
            </a:fld>
            <a:endParaRPr lang="sl-SI"/>
          </a:p>
        </p:txBody>
      </p:sp>
    </p:spTree>
    <p:extLst>
      <p:ext uri="{BB962C8B-B14F-4D97-AF65-F5344CB8AC3E}">
        <p14:creationId xmlns:p14="http://schemas.microsoft.com/office/powerpoint/2010/main" val="1148972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solidFill>
                  <a:schemeClr val="bg1">
                    <a:lumMod val="95000"/>
                  </a:schemeClr>
                </a:solidFill>
              </a:rPr>
              <a:t>Nenehno torej službe spremljajo vremenska dogajanja, ocenjujejo splošno izpostavljenost</a:t>
            </a:r>
          </a:p>
          <a:p>
            <a:r>
              <a:rPr lang="sl-SI" dirty="0" smtClean="0">
                <a:solidFill>
                  <a:schemeClr val="bg1">
                    <a:lumMod val="95000"/>
                  </a:schemeClr>
                </a:solidFill>
              </a:rPr>
              <a:t> in ranljivosti dejavnosti ter sproti obnavljajo opozorila …</a:t>
            </a:r>
          </a:p>
          <a:p>
            <a:endParaRPr lang="sl-SI" dirty="0" smtClean="0">
              <a:solidFill>
                <a:schemeClr val="bg1">
                  <a:lumMod val="95000"/>
                </a:schemeClr>
              </a:solidFill>
            </a:endParaRPr>
          </a:p>
          <a:p>
            <a:r>
              <a:rPr lang="sl-SI" dirty="0" smtClean="0">
                <a:solidFill>
                  <a:schemeClr val="bg1">
                    <a:lumMod val="95000"/>
                  </a:schemeClr>
                </a:solidFill>
              </a:rPr>
              <a:t>… </a:t>
            </a:r>
            <a:r>
              <a:rPr lang="sl-SI" dirty="0" smtClean="0">
                <a:solidFill>
                  <a:schemeClr val="bg1">
                    <a:lumMod val="95000"/>
                  </a:schemeClr>
                </a:solidFill>
                <a:sym typeface="Wingdings" panose="05000000000000000000" pitchFamily="2" charset="2"/>
              </a:rPr>
              <a:t></a:t>
            </a:r>
            <a:endParaRPr lang="sl-SI" dirty="0" smtClean="0">
              <a:solidFill>
                <a:schemeClr val="bg1">
                  <a:lumMod val="95000"/>
                </a:schemeClr>
              </a:solidFill>
            </a:endParaRPr>
          </a:p>
          <a:p>
            <a:endParaRPr lang="sl-SI" dirty="0" smtClean="0"/>
          </a:p>
          <a:p>
            <a:r>
              <a:rPr lang="sl-SI" dirty="0" smtClean="0"/>
              <a:t> ter jih posredujejo po številnih informacijskih kanalih. </a:t>
            </a:r>
          </a:p>
          <a:p>
            <a:endParaRPr lang="sl-SI" dirty="0" smtClean="0"/>
          </a:p>
          <a:p>
            <a:r>
              <a:rPr lang="sl-SI" dirty="0" smtClean="0"/>
              <a:t>Opozorila so zasnovana tako, da  ponujajo hiter vpogled </a:t>
            </a:r>
          </a:p>
          <a:p>
            <a:r>
              <a:rPr lang="sl-SI" dirty="0" smtClean="0"/>
              <a:t>v dejansko ali napovedano stanje glede vremenske ogroženosti. </a:t>
            </a:r>
          </a:p>
          <a:p>
            <a:endParaRPr lang="sl-SI"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smtClean="0"/>
              <a:t>… </a:t>
            </a:r>
            <a:r>
              <a:rPr lang="sl-SI" dirty="0" smtClean="0">
                <a:sym typeface="Wingdings" panose="05000000000000000000" pitchFamily="2" charset="2"/>
              </a:rPr>
              <a:t></a:t>
            </a:r>
            <a:endParaRPr lang="sl-SI" dirty="0" smtClean="0"/>
          </a:p>
          <a:p>
            <a:endParaRPr lang="sl-SI" dirty="0" smtClean="0"/>
          </a:p>
        </p:txBody>
      </p:sp>
      <p:sp>
        <p:nvSpPr>
          <p:cNvPr id="4" name="Označba mesta številke diapozitiva 3"/>
          <p:cNvSpPr>
            <a:spLocks noGrp="1"/>
          </p:cNvSpPr>
          <p:nvPr>
            <p:ph type="sldNum" sz="quarter" idx="10"/>
          </p:nvPr>
        </p:nvSpPr>
        <p:spPr/>
        <p:txBody>
          <a:bodyPr/>
          <a:lstStyle/>
          <a:p>
            <a:fld id="{5F53B763-A385-4BFB-B17F-6A32112E0D47}" type="slidenum">
              <a:rPr lang="sl-SI" smtClean="0"/>
              <a:t>6</a:t>
            </a:fld>
            <a:endParaRPr lang="sl-SI"/>
          </a:p>
        </p:txBody>
      </p:sp>
    </p:spTree>
    <p:extLst>
      <p:ext uri="{BB962C8B-B14F-4D97-AF65-F5344CB8AC3E}">
        <p14:creationId xmlns:p14="http://schemas.microsoft.com/office/powerpoint/2010/main" val="3999908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Opozorila so zasnovana tako, da  ponujajo hiter vpogled </a:t>
            </a:r>
          </a:p>
          <a:p>
            <a:r>
              <a:rPr lang="sl-SI" dirty="0" smtClean="0"/>
              <a:t>v dejansko ali napovedano stanje glede vremenske ogroženosti. </a:t>
            </a:r>
          </a:p>
          <a:p>
            <a:endParaRPr lang="sl-SI"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smtClean="0"/>
              <a:t>… </a:t>
            </a:r>
            <a:r>
              <a:rPr lang="sl-SI" dirty="0" smtClean="0">
                <a:sym typeface="Wingdings" panose="05000000000000000000" pitchFamily="2" charset="2"/>
              </a:rPr>
              <a:t></a:t>
            </a:r>
            <a:endParaRPr lang="sl-SI" dirty="0" smtClean="0"/>
          </a:p>
          <a:p>
            <a:endParaRPr lang="sl-SI" dirty="0" smtClean="0"/>
          </a:p>
          <a:p>
            <a:r>
              <a:rPr lang="sl-SI" dirty="0" smtClean="0"/>
              <a:t>Ljudem, podjetjem, reševalcem in odločevalcem omogočijo, </a:t>
            </a:r>
          </a:p>
          <a:p>
            <a:r>
              <a:rPr lang="sl-SI" dirty="0" smtClean="0"/>
              <a:t>da vedo, kakšno vreme se obeta in kakšni bi lahko bili vplivi na naše dejavnosti. </a:t>
            </a:r>
          </a:p>
          <a:p>
            <a:endParaRPr lang="sl-SI" dirty="0" smtClean="0"/>
          </a:p>
          <a:p>
            <a:r>
              <a:rPr lang="sl-SI" dirty="0" smtClean="0"/>
              <a:t>Nakazana je morebitna gmotna škoda in ogroženost življenj</a:t>
            </a:r>
          </a:p>
          <a:p>
            <a:r>
              <a:rPr lang="sl-SI" dirty="0" smtClean="0"/>
              <a:t> ter podani napotki za ustrezno ukrepanje.</a:t>
            </a:r>
          </a:p>
        </p:txBody>
      </p:sp>
      <p:sp>
        <p:nvSpPr>
          <p:cNvPr id="4" name="Označba mesta številke diapozitiva 3"/>
          <p:cNvSpPr>
            <a:spLocks noGrp="1"/>
          </p:cNvSpPr>
          <p:nvPr>
            <p:ph type="sldNum" sz="quarter" idx="10"/>
          </p:nvPr>
        </p:nvSpPr>
        <p:spPr/>
        <p:txBody>
          <a:bodyPr/>
          <a:lstStyle/>
          <a:p>
            <a:fld id="{5F53B763-A385-4BFB-B17F-6A32112E0D47}" type="slidenum">
              <a:rPr lang="sl-SI" smtClean="0"/>
              <a:t>7</a:t>
            </a:fld>
            <a:endParaRPr lang="sl-SI"/>
          </a:p>
        </p:txBody>
      </p:sp>
    </p:spTree>
    <p:extLst>
      <p:ext uri="{BB962C8B-B14F-4D97-AF65-F5344CB8AC3E}">
        <p14:creationId xmlns:p14="http://schemas.microsoft.com/office/powerpoint/2010/main" val="3497528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Opozorila so za hiter vpogled in razumevanje praviloma urejena po principu informacijske piramide. </a:t>
            </a:r>
          </a:p>
          <a:p>
            <a:r>
              <a:rPr lang="sl-SI" dirty="0" smtClean="0"/>
              <a:t>Najprej je nanizano najpomembnejše, nato postopoma sledijo dodatne informacije.</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smtClean="0"/>
              <a:t>… </a:t>
            </a:r>
            <a:r>
              <a:rPr lang="sl-SI" dirty="0" smtClean="0">
                <a:sym typeface="Wingdings" panose="05000000000000000000" pitchFamily="2" charset="2"/>
              </a:rPr>
              <a:t></a:t>
            </a:r>
            <a:endParaRPr lang="sl-SI" dirty="0" smtClean="0"/>
          </a:p>
          <a:p>
            <a:endParaRPr lang="sl-SI" dirty="0" smtClean="0"/>
          </a:p>
          <a:p>
            <a:r>
              <a:rPr lang="sl-SI" dirty="0" smtClean="0"/>
              <a:t> Prvo sporočilo je barva, ki sporoča možno stopnjo ogroženosti pri predvidenem vremenskem dogajanju. </a:t>
            </a:r>
          </a:p>
          <a:p>
            <a:r>
              <a:rPr lang="sl-SI" dirty="0" smtClean="0"/>
              <a:t> Nato je pomembno, za kateri neugodni pojav gre. </a:t>
            </a:r>
          </a:p>
          <a:p>
            <a:r>
              <a:rPr lang="sl-SI" dirty="0" smtClean="0"/>
              <a:t> Kdaj bi se lahko pojavil in koliko časa bi lahko vplival na nas. </a:t>
            </a:r>
          </a:p>
          <a:p>
            <a:r>
              <a:rPr lang="sl-SI" dirty="0" smtClean="0"/>
              <a:t> Kaj in koliko bi se lahko dogajalo. </a:t>
            </a:r>
          </a:p>
          <a:p>
            <a:r>
              <a:rPr lang="sl-SI" dirty="0" smtClean="0"/>
              <a:t> Kakšen vpliv in posledice bi lahko imel. </a:t>
            </a:r>
          </a:p>
          <a:p>
            <a:r>
              <a:rPr lang="sl-SI" dirty="0" smtClean="0"/>
              <a:t> Kaj bi lahko sami naredili, da bi zmanjšali našo izpostavljenost, ranljivost in s tem tveganje.</a:t>
            </a:r>
            <a:endParaRPr lang="sl-SI" dirty="0" smtClean="0"/>
          </a:p>
        </p:txBody>
      </p:sp>
      <p:sp>
        <p:nvSpPr>
          <p:cNvPr id="4" name="Označba mesta številke diapozitiva 3"/>
          <p:cNvSpPr>
            <a:spLocks noGrp="1"/>
          </p:cNvSpPr>
          <p:nvPr>
            <p:ph type="sldNum" sz="quarter" idx="10"/>
          </p:nvPr>
        </p:nvSpPr>
        <p:spPr/>
        <p:txBody>
          <a:bodyPr/>
          <a:lstStyle/>
          <a:p>
            <a:fld id="{5F53B763-A385-4BFB-B17F-6A32112E0D47}" type="slidenum">
              <a:rPr lang="sl-SI" smtClean="0"/>
              <a:t>8</a:t>
            </a:fld>
            <a:endParaRPr lang="sl-SI"/>
          </a:p>
        </p:txBody>
      </p:sp>
    </p:spTree>
    <p:extLst>
      <p:ext uri="{BB962C8B-B14F-4D97-AF65-F5344CB8AC3E}">
        <p14:creationId xmlns:p14="http://schemas.microsoft.com/office/powerpoint/2010/main" val="326743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Opozorila so za hiter vpogled in razumevanje praviloma urejena po principu informacijske piramide. </a:t>
            </a:r>
          </a:p>
          <a:p>
            <a:r>
              <a:rPr lang="sl-SI" dirty="0" smtClean="0"/>
              <a:t>Najprej je nanizano najpomembnejše, nato postopoma sledijo dodatne informacije.</a:t>
            </a:r>
          </a:p>
          <a:p>
            <a:endParaRPr lang="sl-SI" dirty="0" smtClean="0"/>
          </a:p>
          <a:p>
            <a:r>
              <a:rPr lang="sl-SI" dirty="0" smtClean="0"/>
              <a:t> Prvo sporočilo je barva, ki sporoča možno stopnjo ogroženosti pri predvidenem vremenskem dogajanju.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smtClean="0"/>
              <a:t>… </a:t>
            </a:r>
            <a:r>
              <a:rPr lang="sl-SI" dirty="0" smtClean="0">
                <a:sym typeface="Wingdings" panose="05000000000000000000" pitchFamily="2" charset="2"/>
              </a:rPr>
              <a:t></a:t>
            </a:r>
            <a:endParaRPr lang="sl-SI" dirty="0" smtClean="0"/>
          </a:p>
          <a:p>
            <a:endParaRPr lang="sl-SI" dirty="0" smtClean="0"/>
          </a:p>
          <a:p>
            <a:r>
              <a:rPr lang="sl-SI" dirty="0" smtClean="0"/>
              <a:t> Nato je pomembno, za kateri neugodni pojav gre. </a:t>
            </a:r>
          </a:p>
          <a:p>
            <a:r>
              <a:rPr lang="sl-SI" dirty="0" smtClean="0"/>
              <a:t> Kdaj bi se lahko pojavil in koliko časa bi lahko vplival na nas. </a:t>
            </a:r>
          </a:p>
          <a:p>
            <a:r>
              <a:rPr lang="sl-SI" dirty="0" smtClean="0"/>
              <a:t> Kaj in koliko bi se lahko dogajalo. </a:t>
            </a:r>
          </a:p>
          <a:p>
            <a:r>
              <a:rPr lang="sl-SI" dirty="0" smtClean="0"/>
              <a:t> Kakšen vpliv in posledice bi lahko imel. </a:t>
            </a:r>
          </a:p>
          <a:p>
            <a:r>
              <a:rPr lang="sl-SI" dirty="0" smtClean="0"/>
              <a:t> Kaj bi lahko sami naredili, da bi zmanjšali našo izpostavljenost, ranljivost in s tem tveganje.</a:t>
            </a:r>
            <a:endParaRPr lang="sl-SI" dirty="0" smtClean="0"/>
          </a:p>
        </p:txBody>
      </p:sp>
      <p:sp>
        <p:nvSpPr>
          <p:cNvPr id="4" name="Označba mesta številke diapozitiva 3"/>
          <p:cNvSpPr>
            <a:spLocks noGrp="1"/>
          </p:cNvSpPr>
          <p:nvPr>
            <p:ph type="sldNum" sz="quarter" idx="10"/>
          </p:nvPr>
        </p:nvSpPr>
        <p:spPr/>
        <p:txBody>
          <a:bodyPr/>
          <a:lstStyle/>
          <a:p>
            <a:fld id="{5F53B763-A385-4BFB-B17F-6A32112E0D47}" type="slidenum">
              <a:rPr lang="sl-SI" smtClean="0"/>
              <a:t>9</a:t>
            </a:fld>
            <a:endParaRPr lang="sl-SI"/>
          </a:p>
        </p:txBody>
      </p:sp>
    </p:spTree>
    <p:extLst>
      <p:ext uri="{BB962C8B-B14F-4D97-AF65-F5344CB8AC3E}">
        <p14:creationId xmlns:p14="http://schemas.microsoft.com/office/powerpoint/2010/main" val="3012768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866520" y="1548000"/>
            <a:ext cx="10459080" cy="507600"/>
          </a:xfrm>
          <a:prstGeom prst="rect">
            <a:avLst/>
          </a:prstGeom>
        </p:spPr>
        <p:txBody>
          <a:bodyPr lIns="0" tIns="0" rIns="0" bIns="0" anchor="ctr">
            <a:noAutofit/>
          </a:bodyPr>
          <a:lstStyle/>
          <a:p>
            <a:endParaRPr lang="sl-SI" sz="1800" b="0" strike="noStrike" spc="-1">
              <a:solidFill>
                <a:srgbClr val="999999"/>
              </a:solidFill>
              <a:latin typeface="Arial"/>
            </a:endParaRPr>
          </a:p>
        </p:txBody>
      </p:sp>
      <p:sp>
        <p:nvSpPr>
          <p:cNvPr id="29" name="PlaceHolder 2"/>
          <p:cNvSpPr>
            <a:spLocks noGrp="1"/>
          </p:cNvSpPr>
          <p:nvPr>
            <p:ph type="body"/>
          </p:nvPr>
        </p:nvSpPr>
        <p:spPr>
          <a:xfrm>
            <a:off x="866520" y="3240000"/>
            <a:ext cx="10491840" cy="1252800"/>
          </a:xfrm>
          <a:prstGeom prst="rect">
            <a:avLst/>
          </a:prstGeom>
        </p:spPr>
        <p:txBody>
          <a:bodyPr lIns="0" tIns="0" rIns="0" bIns="0">
            <a:normAutofit/>
          </a:bodyPr>
          <a:lstStyle/>
          <a:p>
            <a:endParaRPr lang="sl-SI" sz="2400" b="0" strike="noStrike" spc="-1">
              <a:solidFill>
                <a:srgbClr val="4D4D4D"/>
              </a:solidFill>
              <a:latin typeface="Arial"/>
            </a:endParaRPr>
          </a:p>
        </p:txBody>
      </p:sp>
      <p:sp>
        <p:nvSpPr>
          <p:cNvPr id="30" name="PlaceHolder 3"/>
          <p:cNvSpPr>
            <a:spLocks noGrp="1"/>
          </p:cNvSpPr>
          <p:nvPr>
            <p:ph type="body"/>
          </p:nvPr>
        </p:nvSpPr>
        <p:spPr>
          <a:xfrm>
            <a:off x="866520" y="4612320"/>
            <a:ext cx="10491840" cy="1252800"/>
          </a:xfrm>
          <a:prstGeom prst="rect">
            <a:avLst/>
          </a:prstGeom>
        </p:spPr>
        <p:txBody>
          <a:bodyPr lIns="0" tIns="0" rIns="0" bIns="0">
            <a:normAutofit/>
          </a:bodyPr>
          <a:lstStyle/>
          <a:p>
            <a:endParaRPr lang="sl-SI" sz="2400" b="0" strike="noStrike" spc="-1">
              <a:solidFill>
                <a:srgbClr val="4D4D4D"/>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866520" y="1548000"/>
            <a:ext cx="10459080" cy="507600"/>
          </a:xfrm>
          <a:prstGeom prst="rect">
            <a:avLst/>
          </a:prstGeom>
        </p:spPr>
        <p:txBody>
          <a:bodyPr lIns="0" tIns="0" rIns="0" bIns="0" anchor="ctr">
            <a:noAutofit/>
          </a:bodyPr>
          <a:lstStyle/>
          <a:p>
            <a:endParaRPr lang="sl-SI" sz="1800" b="0" strike="noStrike" spc="-1">
              <a:solidFill>
                <a:srgbClr val="999999"/>
              </a:solidFill>
              <a:latin typeface="Arial"/>
            </a:endParaRPr>
          </a:p>
        </p:txBody>
      </p:sp>
      <p:sp>
        <p:nvSpPr>
          <p:cNvPr id="32" name="PlaceHolder 2"/>
          <p:cNvSpPr>
            <a:spLocks noGrp="1"/>
          </p:cNvSpPr>
          <p:nvPr>
            <p:ph type="body"/>
          </p:nvPr>
        </p:nvSpPr>
        <p:spPr>
          <a:xfrm>
            <a:off x="866520" y="3240000"/>
            <a:ext cx="5119920" cy="1252800"/>
          </a:xfrm>
          <a:prstGeom prst="rect">
            <a:avLst/>
          </a:prstGeom>
        </p:spPr>
        <p:txBody>
          <a:bodyPr lIns="0" tIns="0" rIns="0" bIns="0">
            <a:normAutofit/>
          </a:bodyPr>
          <a:lstStyle/>
          <a:p>
            <a:endParaRPr lang="sl-SI" sz="2400" b="0" strike="noStrike" spc="-1">
              <a:solidFill>
                <a:srgbClr val="4D4D4D"/>
              </a:solidFill>
              <a:latin typeface="Arial"/>
            </a:endParaRPr>
          </a:p>
        </p:txBody>
      </p:sp>
      <p:sp>
        <p:nvSpPr>
          <p:cNvPr id="33" name="PlaceHolder 3"/>
          <p:cNvSpPr>
            <a:spLocks noGrp="1"/>
          </p:cNvSpPr>
          <p:nvPr>
            <p:ph type="body"/>
          </p:nvPr>
        </p:nvSpPr>
        <p:spPr>
          <a:xfrm>
            <a:off x="6242760" y="3240000"/>
            <a:ext cx="5119920" cy="1252800"/>
          </a:xfrm>
          <a:prstGeom prst="rect">
            <a:avLst/>
          </a:prstGeom>
        </p:spPr>
        <p:txBody>
          <a:bodyPr lIns="0" tIns="0" rIns="0" bIns="0">
            <a:normAutofit/>
          </a:bodyPr>
          <a:lstStyle/>
          <a:p>
            <a:endParaRPr lang="sl-SI" sz="2400" b="0" strike="noStrike" spc="-1">
              <a:solidFill>
                <a:srgbClr val="4D4D4D"/>
              </a:solidFill>
              <a:latin typeface="Arial"/>
            </a:endParaRPr>
          </a:p>
        </p:txBody>
      </p:sp>
      <p:sp>
        <p:nvSpPr>
          <p:cNvPr id="34" name="PlaceHolder 4"/>
          <p:cNvSpPr>
            <a:spLocks noGrp="1"/>
          </p:cNvSpPr>
          <p:nvPr>
            <p:ph type="body"/>
          </p:nvPr>
        </p:nvSpPr>
        <p:spPr>
          <a:xfrm>
            <a:off x="866520" y="4612320"/>
            <a:ext cx="5119920" cy="1252800"/>
          </a:xfrm>
          <a:prstGeom prst="rect">
            <a:avLst/>
          </a:prstGeom>
        </p:spPr>
        <p:txBody>
          <a:bodyPr lIns="0" tIns="0" rIns="0" bIns="0">
            <a:normAutofit/>
          </a:bodyPr>
          <a:lstStyle/>
          <a:p>
            <a:endParaRPr lang="sl-SI" sz="2400" b="0" strike="noStrike" spc="-1">
              <a:solidFill>
                <a:srgbClr val="4D4D4D"/>
              </a:solidFill>
              <a:latin typeface="Arial"/>
            </a:endParaRPr>
          </a:p>
        </p:txBody>
      </p:sp>
      <p:sp>
        <p:nvSpPr>
          <p:cNvPr id="35" name="PlaceHolder 5"/>
          <p:cNvSpPr>
            <a:spLocks noGrp="1"/>
          </p:cNvSpPr>
          <p:nvPr>
            <p:ph type="body"/>
          </p:nvPr>
        </p:nvSpPr>
        <p:spPr>
          <a:xfrm>
            <a:off x="6242760" y="4612320"/>
            <a:ext cx="5119920" cy="1252800"/>
          </a:xfrm>
          <a:prstGeom prst="rect">
            <a:avLst/>
          </a:prstGeom>
        </p:spPr>
        <p:txBody>
          <a:bodyPr lIns="0" tIns="0" rIns="0" bIns="0">
            <a:normAutofit/>
          </a:bodyPr>
          <a:lstStyle/>
          <a:p>
            <a:endParaRPr lang="sl-SI" sz="2400" b="0" strike="noStrike" spc="-1">
              <a:solidFill>
                <a:srgbClr val="4D4D4D"/>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866520" y="1548000"/>
            <a:ext cx="10459080" cy="507600"/>
          </a:xfrm>
          <a:prstGeom prst="rect">
            <a:avLst/>
          </a:prstGeom>
        </p:spPr>
        <p:txBody>
          <a:bodyPr lIns="0" tIns="0" rIns="0" bIns="0" anchor="ctr">
            <a:noAutofit/>
          </a:bodyPr>
          <a:lstStyle/>
          <a:p>
            <a:endParaRPr lang="sl-SI" sz="1800" b="0" strike="noStrike" spc="-1">
              <a:solidFill>
                <a:srgbClr val="999999"/>
              </a:solidFill>
              <a:latin typeface="Arial"/>
            </a:endParaRPr>
          </a:p>
        </p:txBody>
      </p:sp>
      <p:sp>
        <p:nvSpPr>
          <p:cNvPr id="37" name="PlaceHolder 2"/>
          <p:cNvSpPr>
            <a:spLocks noGrp="1"/>
          </p:cNvSpPr>
          <p:nvPr>
            <p:ph type="body"/>
          </p:nvPr>
        </p:nvSpPr>
        <p:spPr>
          <a:xfrm>
            <a:off x="866520" y="3240000"/>
            <a:ext cx="3378240" cy="1252800"/>
          </a:xfrm>
          <a:prstGeom prst="rect">
            <a:avLst/>
          </a:prstGeom>
        </p:spPr>
        <p:txBody>
          <a:bodyPr lIns="0" tIns="0" rIns="0" bIns="0">
            <a:normAutofit/>
          </a:bodyPr>
          <a:lstStyle/>
          <a:p>
            <a:endParaRPr lang="sl-SI" sz="2400" b="0" strike="noStrike" spc="-1">
              <a:solidFill>
                <a:srgbClr val="4D4D4D"/>
              </a:solidFill>
              <a:latin typeface="Arial"/>
            </a:endParaRPr>
          </a:p>
        </p:txBody>
      </p:sp>
      <p:sp>
        <p:nvSpPr>
          <p:cNvPr id="38" name="PlaceHolder 3"/>
          <p:cNvSpPr>
            <a:spLocks noGrp="1"/>
          </p:cNvSpPr>
          <p:nvPr>
            <p:ph type="body"/>
          </p:nvPr>
        </p:nvSpPr>
        <p:spPr>
          <a:xfrm>
            <a:off x="4413960" y="3240000"/>
            <a:ext cx="3378240" cy="1252800"/>
          </a:xfrm>
          <a:prstGeom prst="rect">
            <a:avLst/>
          </a:prstGeom>
        </p:spPr>
        <p:txBody>
          <a:bodyPr lIns="0" tIns="0" rIns="0" bIns="0">
            <a:normAutofit/>
          </a:bodyPr>
          <a:lstStyle/>
          <a:p>
            <a:endParaRPr lang="sl-SI" sz="2400" b="0" strike="noStrike" spc="-1">
              <a:solidFill>
                <a:srgbClr val="4D4D4D"/>
              </a:solidFill>
              <a:latin typeface="Arial"/>
            </a:endParaRPr>
          </a:p>
        </p:txBody>
      </p:sp>
      <p:sp>
        <p:nvSpPr>
          <p:cNvPr id="39" name="PlaceHolder 4"/>
          <p:cNvSpPr>
            <a:spLocks noGrp="1"/>
          </p:cNvSpPr>
          <p:nvPr>
            <p:ph type="body"/>
          </p:nvPr>
        </p:nvSpPr>
        <p:spPr>
          <a:xfrm>
            <a:off x="7961760" y="3240000"/>
            <a:ext cx="3378240" cy="1252800"/>
          </a:xfrm>
          <a:prstGeom prst="rect">
            <a:avLst/>
          </a:prstGeom>
        </p:spPr>
        <p:txBody>
          <a:bodyPr lIns="0" tIns="0" rIns="0" bIns="0">
            <a:normAutofit/>
          </a:bodyPr>
          <a:lstStyle/>
          <a:p>
            <a:endParaRPr lang="sl-SI" sz="2400" b="0" strike="noStrike" spc="-1">
              <a:solidFill>
                <a:srgbClr val="4D4D4D"/>
              </a:solidFill>
              <a:latin typeface="Arial"/>
            </a:endParaRPr>
          </a:p>
        </p:txBody>
      </p:sp>
      <p:sp>
        <p:nvSpPr>
          <p:cNvPr id="40" name="PlaceHolder 5"/>
          <p:cNvSpPr>
            <a:spLocks noGrp="1"/>
          </p:cNvSpPr>
          <p:nvPr>
            <p:ph type="body"/>
          </p:nvPr>
        </p:nvSpPr>
        <p:spPr>
          <a:xfrm>
            <a:off x="866520" y="4612320"/>
            <a:ext cx="3378240" cy="1252800"/>
          </a:xfrm>
          <a:prstGeom prst="rect">
            <a:avLst/>
          </a:prstGeom>
        </p:spPr>
        <p:txBody>
          <a:bodyPr lIns="0" tIns="0" rIns="0" bIns="0">
            <a:normAutofit/>
          </a:bodyPr>
          <a:lstStyle/>
          <a:p>
            <a:endParaRPr lang="sl-SI" sz="2400" b="0" strike="noStrike" spc="-1">
              <a:solidFill>
                <a:srgbClr val="4D4D4D"/>
              </a:solidFill>
              <a:latin typeface="Arial"/>
            </a:endParaRPr>
          </a:p>
        </p:txBody>
      </p:sp>
      <p:sp>
        <p:nvSpPr>
          <p:cNvPr id="41" name="PlaceHolder 6"/>
          <p:cNvSpPr>
            <a:spLocks noGrp="1"/>
          </p:cNvSpPr>
          <p:nvPr>
            <p:ph type="body"/>
          </p:nvPr>
        </p:nvSpPr>
        <p:spPr>
          <a:xfrm>
            <a:off x="4413960" y="4612320"/>
            <a:ext cx="3378240" cy="1252800"/>
          </a:xfrm>
          <a:prstGeom prst="rect">
            <a:avLst/>
          </a:prstGeom>
        </p:spPr>
        <p:txBody>
          <a:bodyPr lIns="0" tIns="0" rIns="0" bIns="0">
            <a:normAutofit/>
          </a:bodyPr>
          <a:lstStyle/>
          <a:p>
            <a:endParaRPr lang="sl-SI" sz="2400" b="0" strike="noStrike" spc="-1">
              <a:solidFill>
                <a:srgbClr val="4D4D4D"/>
              </a:solidFill>
              <a:latin typeface="Arial"/>
            </a:endParaRPr>
          </a:p>
        </p:txBody>
      </p:sp>
      <p:sp>
        <p:nvSpPr>
          <p:cNvPr id="42" name="PlaceHolder 7"/>
          <p:cNvSpPr>
            <a:spLocks noGrp="1"/>
          </p:cNvSpPr>
          <p:nvPr>
            <p:ph type="body"/>
          </p:nvPr>
        </p:nvSpPr>
        <p:spPr>
          <a:xfrm>
            <a:off x="7961760" y="4612320"/>
            <a:ext cx="3378240" cy="1252800"/>
          </a:xfrm>
          <a:prstGeom prst="rect">
            <a:avLst/>
          </a:prstGeom>
        </p:spPr>
        <p:txBody>
          <a:bodyPr lIns="0" tIns="0" rIns="0" bIns="0">
            <a:normAutofit/>
          </a:bodyPr>
          <a:lstStyle/>
          <a:p>
            <a:endParaRPr lang="sl-SI" sz="2400" b="0" strike="noStrike" spc="-1">
              <a:solidFill>
                <a:srgbClr val="4D4D4D"/>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866520" y="1548000"/>
            <a:ext cx="10459080" cy="507600"/>
          </a:xfrm>
          <a:prstGeom prst="rect">
            <a:avLst/>
          </a:prstGeom>
        </p:spPr>
        <p:txBody>
          <a:bodyPr lIns="0" tIns="0" rIns="0" bIns="0" anchor="ctr">
            <a:noAutofit/>
          </a:bodyPr>
          <a:lstStyle/>
          <a:p>
            <a:endParaRPr lang="sl-SI" sz="1800" b="0" strike="noStrike" spc="-1">
              <a:solidFill>
                <a:srgbClr val="999999"/>
              </a:solidFill>
              <a:latin typeface="Arial"/>
            </a:endParaRPr>
          </a:p>
        </p:txBody>
      </p:sp>
      <p:sp>
        <p:nvSpPr>
          <p:cNvPr id="50" name="PlaceHolder 2"/>
          <p:cNvSpPr>
            <a:spLocks noGrp="1"/>
          </p:cNvSpPr>
          <p:nvPr>
            <p:ph type="subTitle"/>
          </p:nvPr>
        </p:nvSpPr>
        <p:spPr>
          <a:xfrm>
            <a:off x="866520" y="3240000"/>
            <a:ext cx="10491840" cy="2626920"/>
          </a:xfrm>
          <a:prstGeom prst="rect">
            <a:avLst/>
          </a:prstGeom>
        </p:spPr>
        <p:txBody>
          <a:bodyPr lIns="0" tIns="0" rIns="0" bIns="0" anchor="ctr">
            <a:noAutofit/>
          </a:bodyPr>
          <a:lstStyle/>
          <a:p>
            <a:pPr algn="ctr"/>
            <a:endParaRPr lang="sl-SI"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866520" y="1548000"/>
            <a:ext cx="10459080" cy="507600"/>
          </a:xfrm>
          <a:prstGeom prst="rect">
            <a:avLst/>
          </a:prstGeom>
        </p:spPr>
        <p:txBody>
          <a:bodyPr lIns="0" tIns="0" rIns="0" bIns="0" anchor="ctr">
            <a:noAutofit/>
          </a:bodyPr>
          <a:lstStyle/>
          <a:p>
            <a:endParaRPr lang="sl-SI" sz="1800" b="0" strike="noStrike" spc="-1">
              <a:solidFill>
                <a:srgbClr val="999999"/>
              </a:solidFill>
              <a:latin typeface="Arial"/>
            </a:endParaRPr>
          </a:p>
        </p:txBody>
      </p:sp>
      <p:sp>
        <p:nvSpPr>
          <p:cNvPr id="52" name="PlaceHolder 2"/>
          <p:cNvSpPr>
            <a:spLocks noGrp="1"/>
          </p:cNvSpPr>
          <p:nvPr>
            <p:ph type="body"/>
          </p:nvPr>
        </p:nvSpPr>
        <p:spPr>
          <a:xfrm>
            <a:off x="866520" y="3240000"/>
            <a:ext cx="10491840" cy="2626920"/>
          </a:xfrm>
          <a:prstGeom prst="rect">
            <a:avLst/>
          </a:prstGeom>
        </p:spPr>
        <p:txBody>
          <a:bodyPr lIns="0" tIns="0" rIns="0" bIns="0">
            <a:normAutofit/>
          </a:bodyPr>
          <a:lstStyle/>
          <a:p>
            <a:endParaRPr lang="sl-SI" sz="2400" b="0" strike="noStrike" spc="-1">
              <a:solidFill>
                <a:srgbClr val="4D4D4D"/>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866520" y="1548000"/>
            <a:ext cx="10459080" cy="507600"/>
          </a:xfrm>
          <a:prstGeom prst="rect">
            <a:avLst/>
          </a:prstGeom>
        </p:spPr>
        <p:txBody>
          <a:bodyPr lIns="0" tIns="0" rIns="0" bIns="0" anchor="ctr">
            <a:noAutofit/>
          </a:bodyPr>
          <a:lstStyle/>
          <a:p>
            <a:endParaRPr lang="sl-SI" sz="1800" b="0" strike="noStrike" spc="-1">
              <a:solidFill>
                <a:srgbClr val="999999"/>
              </a:solidFill>
              <a:latin typeface="Arial"/>
            </a:endParaRPr>
          </a:p>
        </p:txBody>
      </p:sp>
      <p:sp>
        <p:nvSpPr>
          <p:cNvPr id="54" name="PlaceHolder 2"/>
          <p:cNvSpPr>
            <a:spLocks noGrp="1"/>
          </p:cNvSpPr>
          <p:nvPr>
            <p:ph type="body"/>
          </p:nvPr>
        </p:nvSpPr>
        <p:spPr>
          <a:xfrm>
            <a:off x="866520" y="3240000"/>
            <a:ext cx="5119920" cy="2626920"/>
          </a:xfrm>
          <a:prstGeom prst="rect">
            <a:avLst/>
          </a:prstGeom>
        </p:spPr>
        <p:txBody>
          <a:bodyPr lIns="0" tIns="0" rIns="0" bIns="0">
            <a:normAutofit/>
          </a:bodyPr>
          <a:lstStyle/>
          <a:p>
            <a:endParaRPr lang="sl-SI" sz="2400" b="0" strike="noStrike" spc="-1">
              <a:solidFill>
                <a:srgbClr val="4D4D4D"/>
              </a:solidFill>
              <a:latin typeface="Arial"/>
            </a:endParaRPr>
          </a:p>
        </p:txBody>
      </p:sp>
      <p:sp>
        <p:nvSpPr>
          <p:cNvPr id="55" name="PlaceHolder 3"/>
          <p:cNvSpPr>
            <a:spLocks noGrp="1"/>
          </p:cNvSpPr>
          <p:nvPr>
            <p:ph type="body"/>
          </p:nvPr>
        </p:nvSpPr>
        <p:spPr>
          <a:xfrm>
            <a:off x="6242760" y="3240000"/>
            <a:ext cx="5119920" cy="2626920"/>
          </a:xfrm>
          <a:prstGeom prst="rect">
            <a:avLst/>
          </a:prstGeom>
        </p:spPr>
        <p:txBody>
          <a:bodyPr lIns="0" tIns="0" rIns="0" bIns="0">
            <a:normAutofit/>
          </a:bodyPr>
          <a:lstStyle/>
          <a:p>
            <a:endParaRPr lang="sl-SI" sz="2400" b="0" strike="noStrike" spc="-1">
              <a:solidFill>
                <a:srgbClr val="4D4D4D"/>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866520" y="1548000"/>
            <a:ext cx="10459080" cy="507600"/>
          </a:xfrm>
          <a:prstGeom prst="rect">
            <a:avLst/>
          </a:prstGeom>
        </p:spPr>
        <p:txBody>
          <a:bodyPr lIns="0" tIns="0" rIns="0" bIns="0" anchor="ctr">
            <a:noAutofit/>
          </a:bodyPr>
          <a:lstStyle/>
          <a:p>
            <a:endParaRPr lang="sl-SI" sz="1800" b="0" strike="noStrike" spc="-1">
              <a:solidFill>
                <a:srgbClr val="999999"/>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866520" y="1548000"/>
            <a:ext cx="10459080" cy="2354400"/>
          </a:xfrm>
          <a:prstGeom prst="rect">
            <a:avLst/>
          </a:prstGeom>
        </p:spPr>
        <p:txBody>
          <a:bodyPr lIns="0" tIns="0" rIns="0" bIns="0" anchor="ctr">
            <a:noAutofit/>
          </a:bodyPr>
          <a:lstStyle/>
          <a:p>
            <a:pPr algn="ctr"/>
            <a:endParaRPr lang="sl-SI"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866520" y="1548000"/>
            <a:ext cx="10459080" cy="507600"/>
          </a:xfrm>
          <a:prstGeom prst="rect">
            <a:avLst/>
          </a:prstGeom>
        </p:spPr>
        <p:txBody>
          <a:bodyPr lIns="0" tIns="0" rIns="0" bIns="0" anchor="ctr">
            <a:noAutofit/>
          </a:bodyPr>
          <a:lstStyle/>
          <a:p>
            <a:endParaRPr lang="sl-SI" sz="1800" b="0" strike="noStrike" spc="-1">
              <a:solidFill>
                <a:srgbClr val="999999"/>
              </a:solidFill>
              <a:latin typeface="Arial"/>
            </a:endParaRPr>
          </a:p>
        </p:txBody>
      </p:sp>
      <p:sp>
        <p:nvSpPr>
          <p:cNvPr id="59" name="PlaceHolder 2"/>
          <p:cNvSpPr>
            <a:spLocks noGrp="1"/>
          </p:cNvSpPr>
          <p:nvPr>
            <p:ph type="body"/>
          </p:nvPr>
        </p:nvSpPr>
        <p:spPr>
          <a:xfrm>
            <a:off x="866520" y="3240000"/>
            <a:ext cx="5119920" cy="1252800"/>
          </a:xfrm>
          <a:prstGeom prst="rect">
            <a:avLst/>
          </a:prstGeom>
        </p:spPr>
        <p:txBody>
          <a:bodyPr lIns="0" tIns="0" rIns="0" bIns="0">
            <a:normAutofit/>
          </a:bodyPr>
          <a:lstStyle/>
          <a:p>
            <a:endParaRPr lang="sl-SI" sz="2400" b="0" strike="noStrike" spc="-1">
              <a:solidFill>
                <a:srgbClr val="4D4D4D"/>
              </a:solidFill>
              <a:latin typeface="Arial"/>
            </a:endParaRPr>
          </a:p>
        </p:txBody>
      </p:sp>
      <p:sp>
        <p:nvSpPr>
          <p:cNvPr id="60" name="PlaceHolder 3"/>
          <p:cNvSpPr>
            <a:spLocks noGrp="1"/>
          </p:cNvSpPr>
          <p:nvPr>
            <p:ph type="body"/>
          </p:nvPr>
        </p:nvSpPr>
        <p:spPr>
          <a:xfrm>
            <a:off x="6242760" y="3240000"/>
            <a:ext cx="5119920" cy="2626920"/>
          </a:xfrm>
          <a:prstGeom prst="rect">
            <a:avLst/>
          </a:prstGeom>
        </p:spPr>
        <p:txBody>
          <a:bodyPr lIns="0" tIns="0" rIns="0" bIns="0">
            <a:normAutofit/>
          </a:bodyPr>
          <a:lstStyle/>
          <a:p>
            <a:endParaRPr lang="sl-SI" sz="2400" b="0" strike="noStrike" spc="-1">
              <a:solidFill>
                <a:srgbClr val="4D4D4D"/>
              </a:solidFill>
              <a:latin typeface="Arial"/>
            </a:endParaRPr>
          </a:p>
        </p:txBody>
      </p:sp>
      <p:sp>
        <p:nvSpPr>
          <p:cNvPr id="61" name="PlaceHolder 4"/>
          <p:cNvSpPr>
            <a:spLocks noGrp="1"/>
          </p:cNvSpPr>
          <p:nvPr>
            <p:ph type="body"/>
          </p:nvPr>
        </p:nvSpPr>
        <p:spPr>
          <a:xfrm>
            <a:off x="866520" y="4612320"/>
            <a:ext cx="5119920" cy="1252800"/>
          </a:xfrm>
          <a:prstGeom prst="rect">
            <a:avLst/>
          </a:prstGeom>
        </p:spPr>
        <p:txBody>
          <a:bodyPr lIns="0" tIns="0" rIns="0" bIns="0">
            <a:normAutofit/>
          </a:bodyPr>
          <a:lstStyle/>
          <a:p>
            <a:endParaRPr lang="sl-SI" sz="2400" b="0" strike="noStrike" spc="-1">
              <a:solidFill>
                <a:srgbClr val="4D4D4D"/>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866520" y="1548000"/>
            <a:ext cx="10459080" cy="507600"/>
          </a:xfrm>
          <a:prstGeom prst="rect">
            <a:avLst/>
          </a:prstGeom>
        </p:spPr>
        <p:txBody>
          <a:bodyPr lIns="0" tIns="0" rIns="0" bIns="0" anchor="ctr">
            <a:noAutofit/>
          </a:bodyPr>
          <a:lstStyle/>
          <a:p>
            <a:endParaRPr lang="sl-SI" sz="1800" b="0" strike="noStrike" spc="-1">
              <a:solidFill>
                <a:srgbClr val="999999"/>
              </a:solidFill>
              <a:latin typeface="Arial"/>
            </a:endParaRPr>
          </a:p>
        </p:txBody>
      </p:sp>
      <p:sp>
        <p:nvSpPr>
          <p:cNvPr id="8" name="PlaceHolder 2"/>
          <p:cNvSpPr>
            <a:spLocks noGrp="1"/>
          </p:cNvSpPr>
          <p:nvPr>
            <p:ph type="subTitle"/>
          </p:nvPr>
        </p:nvSpPr>
        <p:spPr>
          <a:xfrm>
            <a:off x="866520" y="3240000"/>
            <a:ext cx="10491840" cy="2626920"/>
          </a:xfrm>
          <a:prstGeom prst="rect">
            <a:avLst/>
          </a:prstGeom>
        </p:spPr>
        <p:txBody>
          <a:bodyPr lIns="0" tIns="0" rIns="0" bIns="0" anchor="ctr">
            <a:noAutofit/>
          </a:bodyPr>
          <a:lstStyle/>
          <a:p>
            <a:pPr algn="ctr"/>
            <a:endParaRPr lang="sl-SI"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866520" y="1548000"/>
            <a:ext cx="10459080" cy="507600"/>
          </a:xfrm>
          <a:prstGeom prst="rect">
            <a:avLst/>
          </a:prstGeom>
        </p:spPr>
        <p:txBody>
          <a:bodyPr lIns="0" tIns="0" rIns="0" bIns="0" anchor="ctr">
            <a:noAutofit/>
          </a:bodyPr>
          <a:lstStyle/>
          <a:p>
            <a:endParaRPr lang="sl-SI" sz="1800" b="0" strike="noStrike" spc="-1">
              <a:solidFill>
                <a:srgbClr val="999999"/>
              </a:solidFill>
              <a:latin typeface="Arial"/>
            </a:endParaRPr>
          </a:p>
        </p:txBody>
      </p:sp>
      <p:sp>
        <p:nvSpPr>
          <p:cNvPr id="63" name="PlaceHolder 2"/>
          <p:cNvSpPr>
            <a:spLocks noGrp="1"/>
          </p:cNvSpPr>
          <p:nvPr>
            <p:ph type="body"/>
          </p:nvPr>
        </p:nvSpPr>
        <p:spPr>
          <a:xfrm>
            <a:off x="866520" y="3240000"/>
            <a:ext cx="5119920" cy="2626920"/>
          </a:xfrm>
          <a:prstGeom prst="rect">
            <a:avLst/>
          </a:prstGeom>
        </p:spPr>
        <p:txBody>
          <a:bodyPr lIns="0" tIns="0" rIns="0" bIns="0">
            <a:normAutofit/>
          </a:bodyPr>
          <a:lstStyle/>
          <a:p>
            <a:endParaRPr lang="sl-SI" sz="2400" b="0" strike="noStrike" spc="-1">
              <a:solidFill>
                <a:srgbClr val="4D4D4D"/>
              </a:solidFill>
              <a:latin typeface="Arial"/>
            </a:endParaRPr>
          </a:p>
        </p:txBody>
      </p:sp>
      <p:sp>
        <p:nvSpPr>
          <p:cNvPr id="64" name="PlaceHolder 3"/>
          <p:cNvSpPr>
            <a:spLocks noGrp="1"/>
          </p:cNvSpPr>
          <p:nvPr>
            <p:ph type="body"/>
          </p:nvPr>
        </p:nvSpPr>
        <p:spPr>
          <a:xfrm>
            <a:off x="6242760" y="3240000"/>
            <a:ext cx="5119920" cy="1252800"/>
          </a:xfrm>
          <a:prstGeom prst="rect">
            <a:avLst/>
          </a:prstGeom>
        </p:spPr>
        <p:txBody>
          <a:bodyPr lIns="0" tIns="0" rIns="0" bIns="0">
            <a:normAutofit/>
          </a:bodyPr>
          <a:lstStyle/>
          <a:p>
            <a:endParaRPr lang="sl-SI" sz="2400" b="0" strike="noStrike" spc="-1">
              <a:solidFill>
                <a:srgbClr val="4D4D4D"/>
              </a:solidFill>
              <a:latin typeface="Arial"/>
            </a:endParaRPr>
          </a:p>
        </p:txBody>
      </p:sp>
      <p:sp>
        <p:nvSpPr>
          <p:cNvPr id="65" name="PlaceHolder 4"/>
          <p:cNvSpPr>
            <a:spLocks noGrp="1"/>
          </p:cNvSpPr>
          <p:nvPr>
            <p:ph type="body"/>
          </p:nvPr>
        </p:nvSpPr>
        <p:spPr>
          <a:xfrm>
            <a:off x="6242760" y="4612320"/>
            <a:ext cx="5119920" cy="1252800"/>
          </a:xfrm>
          <a:prstGeom prst="rect">
            <a:avLst/>
          </a:prstGeom>
        </p:spPr>
        <p:txBody>
          <a:bodyPr lIns="0" tIns="0" rIns="0" bIns="0">
            <a:normAutofit/>
          </a:bodyPr>
          <a:lstStyle/>
          <a:p>
            <a:endParaRPr lang="sl-SI" sz="2400" b="0" strike="noStrike" spc="-1">
              <a:solidFill>
                <a:srgbClr val="4D4D4D"/>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866520" y="1548000"/>
            <a:ext cx="10459080" cy="507600"/>
          </a:xfrm>
          <a:prstGeom prst="rect">
            <a:avLst/>
          </a:prstGeom>
        </p:spPr>
        <p:txBody>
          <a:bodyPr lIns="0" tIns="0" rIns="0" bIns="0" anchor="ctr">
            <a:noAutofit/>
          </a:bodyPr>
          <a:lstStyle/>
          <a:p>
            <a:endParaRPr lang="sl-SI" sz="1800" b="0" strike="noStrike" spc="-1">
              <a:solidFill>
                <a:srgbClr val="999999"/>
              </a:solidFill>
              <a:latin typeface="Arial"/>
            </a:endParaRPr>
          </a:p>
        </p:txBody>
      </p:sp>
      <p:sp>
        <p:nvSpPr>
          <p:cNvPr id="67" name="PlaceHolder 2"/>
          <p:cNvSpPr>
            <a:spLocks noGrp="1"/>
          </p:cNvSpPr>
          <p:nvPr>
            <p:ph type="body"/>
          </p:nvPr>
        </p:nvSpPr>
        <p:spPr>
          <a:xfrm>
            <a:off x="866520" y="3240000"/>
            <a:ext cx="5119920" cy="1252800"/>
          </a:xfrm>
          <a:prstGeom prst="rect">
            <a:avLst/>
          </a:prstGeom>
        </p:spPr>
        <p:txBody>
          <a:bodyPr lIns="0" tIns="0" rIns="0" bIns="0">
            <a:normAutofit/>
          </a:bodyPr>
          <a:lstStyle/>
          <a:p>
            <a:endParaRPr lang="sl-SI" sz="2400" b="0" strike="noStrike" spc="-1">
              <a:solidFill>
                <a:srgbClr val="4D4D4D"/>
              </a:solidFill>
              <a:latin typeface="Arial"/>
            </a:endParaRPr>
          </a:p>
        </p:txBody>
      </p:sp>
      <p:sp>
        <p:nvSpPr>
          <p:cNvPr id="68" name="PlaceHolder 3"/>
          <p:cNvSpPr>
            <a:spLocks noGrp="1"/>
          </p:cNvSpPr>
          <p:nvPr>
            <p:ph type="body"/>
          </p:nvPr>
        </p:nvSpPr>
        <p:spPr>
          <a:xfrm>
            <a:off x="6242760" y="3240000"/>
            <a:ext cx="5119920" cy="1252800"/>
          </a:xfrm>
          <a:prstGeom prst="rect">
            <a:avLst/>
          </a:prstGeom>
        </p:spPr>
        <p:txBody>
          <a:bodyPr lIns="0" tIns="0" rIns="0" bIns="0">
            <a:normAutofit/>
          </a:bodyPr>
          <a:lstStyle/>
          <a:p>
            <a:endParaRPr lang="sl-SI" sz="2400" b="0" strike="noStrike" spc="-1">
              <a:solidFill>
                <a:srgbClr val="4D4D4D"/>
              </a:solidFill>
              <a:latin typeface="Arial"/>
            </a:endParaRPr>
          </a:p>
        </p:txBody>
      </p:sp>
      <p:sp>
        <p:nvSpPr>
          <p:cNvPr id="69" name="PlaceHolder 4"/>
          <p:cNvSpPr>
            <a:spLocks noGrp="1"/>
          </p:cNvSpPr>
          <p:nvPr>
            <p:ph type="body"/>
          </p:nvPr>
        </p:nvSpPr>
        <p:spPr>
          <a:xfrm>
            <a:off x="866520" y="4612320"/>
            <a:ext cx="10491840" cy="1252800"/>
          </a:xfrm>
          <a:prstGeom prst="rect">
            <a:avLst/>
          </a:prstGeom>
        </p:spPr>
        <p:txBody>
          <a:bodyPr lIns="0" tIns="0" rIns="0" bIns="0">
            <a:normAutofit/>
          </a:bodyPr>
          <a:lstStyle/>
          <a:p>
            <a:endParaRPr lang="sl-SI" sz="2400" b="0" strike="noStrike" spc="-1">
              <a:solidFill>
                <a:srgbClr val="4D4D4D"/>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66520" y="1548000"/>
            <a:ext cx="10459080" cy="507600"/>
          </a:xfrm>
          <a:prstGeom prst="rect">
            <a:avLst/>
          </a:prstGeom>
        </p:spPr>
        <p:txBody>
          <a:bodyPr lIns="0" tIns="0" rIns="0" bIns="0" anchor="ctr">
            <a:noAutofit/>
          </a:bodyPr>
          <a:lstStyle/>
          <a:p>
            <a:endParaRPr lang="sl-SI" sz="1800" b="0" strike="noStrike" spc="-1">
              <a:solidFill>
                <a:srgbClr val="999999"/>
              </a:solidFill>
              <a:latin typeface="Arial"/>
            </a:endParaRPr>
          </a:p>
        </p:txBody>
      </p:sp>
      <p:sp>
        <p:nvSpPr>
          <p:cNvPr id="71" name="PlaceHolder 2"/>
          <p:cNvSpPr>
            <a:spLocks noGrp="1"/>
          </p:cNvSpPr>
          <p:nvPr>
            <p:ph type="body"/>
          </p:nvPr>
        </p:nvSpPr>
        <p:spPr>
          <a:xfrm>
            <a:off x="866520" y="3240000"/>
            <a:ext cx="10491840" cy="1252800"/>
          </a:xfrm>
          <a:prstGeom prst="rect">
            <a:avLst/>
          </a:prstGeom>
        </p:spPr>
        <p:txBody>
          <a:bodyPr lIns="0" tIns="0" rIns="0" bIns="0">
            <a:normAutofit/>
          </a:bodyPr>
          <a:lstStyle/>
          <a:p>
            <a:endParaRPr lang="sl-SI" sz="2400" b="0" strike="noStrike" spc="-1">
              <a:solidFill>
                <a:srgbClr val="4D4D4D"/>
              </a:solidFill>
              <a:latin typeface="Arial"/>
            </a:endParaRPr>
          </a:p>
        </p:txBody>
      </p:sp>
      <p:sp>
        <p:nvSpPr>
          <p:cNvPr id="72" name="PlaceHolder 3"/>
          <p:cNvSpPr>
            <a:spLocks noGrp="1"/>
          </p:cNvSpPr>
          <p:nvPr>
            <p:ph type="body"/>
          </p:nvPr>
        </p:nvSpPr>
        <p:spPr>
          <a:xfrm>
            <a:off x="866520" y="4612320"/>
            <a:ext cx="10491840" cy="1252800"/>
          </a:xfrm>
          <a:prstGeom prst="rect">
            <a:avLst/>
          </a:prstGeom>
        </p:spPr>
        <p:txBody>
          <a:bodyPr lIns="0" tIns="0" rIns="0" bIns="0">
            <a:normAutofit/>
          </a:bodyPr>
          <a:lstStyle/>
          <a:p>
            <a:endParaRPr lang="sl-SI" sz="2400" b="0" strike="noStrike" spc="-1">
              <a:solidFill>
                <a:srgbClr val="4D4D4D"/>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866520" y="1548000"/>
            <a:ext cx="10459080" cy="507600"/>
          </a:xfrm>
          <a:prstGeom prst="rect">
            <a:avLst/>
          </a:prstGeom>
        </p:spPr>
        <p:txBody>
          <a:bodyPr lIns="0" tIns="0" rIns="0" bIns="0" anchor="ctr">
            <a:noAutofit/>
          </a:bodyPr>
          <a:lstStyle/>
          <a:p>
            <a:endParaRPr lang="sl-SI" sz="1800" b="0" strike="noStrike" spc="-1">
              <a:solidFill>
                <a:srgbClr val="999999"/>
              </a:solidFill>
              <a:latin typeface="Arial"/>
            </a:endParaRPr>
          </a:p>
        </p:txBody>
      </p:sp>
      <p:sp>
        <p:nvSpPr>
          <p:cNvPr id="74" name="PlaceHolder 2"/>
          <p:cNvSpPr>
            <a:spLocks noGrp="1"/>
          </p:cNvSpPr>
          <p:nvPr>
            <p:ph type="body"/>
          </p:nvPr>
        </p:nvSpPr>
        <p:spPr>
          <a:xfrm>
            <a:off x="866520" y="3240000"/>
            <a:ext cx="5119920" cy="1252800"/>
          </a:xfrm>
          <a:prstGeom prst="rect">
            <a:avLst/>
          </a:prstGeom>
        </p:spPr>
        <p:txBody>
          <a:bodyPr lIns="0" tIns="0" rIns="0" bIns="0">
            <a:normAutofit/>
          </a:bodyPr>
          <a:lstStyle/>
          <a:p>
            <a:endParaRPr lang="sl-SI" sz="2400" b="0" strike="noStrike" spc="-1">
              <a:solidFill>
                <a:srgbClr val="4D4D4D"/>
              </a:solidFill>
              <a:latin typeface="Arial"/>
            </a:endParaRPr>
          </a:p>
        </p:txBody>
      </p:sp>
      <p:sp>
        <p:nvSpPr>
          <p:cNvPr id="75" name="PlaceHolder 3"/>
          <p:cNvSpPr>
            <a:spLocks noGrp="1"/>
          </p:cNvSpPr>
          <p:nvPr>
            <p:ph type="body"/>
          </p:nvPr>
        </p:nvSpPr>
        <p:spPr>
          <a:xfrm>
            <a:off x="6242760" y="3240000"/>
            <a:ext cx="5119920" cy="1252800"/>
          </a:xfrm>
          <a:prstGeom prst="rect">
            <a:avLst/>
          </a:prstGeom>
        </p:spPr>
        <p:txBody>
          <a:bodyPr lIns="0" tIns="0" rIns="0" bIns="0">
            <a:normAutofit/>
          </a:bodyPr>
          <a:lstStyle/>
          <a:p>
            <a:endParaRPr lang="sl-SI" sz="2400" b="0" strike="noStrike" spc="-1">
              <a:solidFill>
                <a:srgbClr val="4D4D4D"/>
              </a:solidFill>
              <a:latin typeface="Arial"/>
            </a:endParaRPr>
          </a:p>
        </p:txBody>
      </p:sp>
      <p:sp>
        <p:nvSpPr>
          <p:cNvPr id="76" name="PlaceHolder 4"/>
          <p:cNvSpPr>
            <a:spLocks noGrp="1"/>
          </p:cNvSpPr>
          <p:nvPr>
            <p:ph type="body"/>
          </p:nvPr>
        </p:nvSpPr>
        <p:spPr>
          <a:xfrm>
            <a:off x="866520" y="4612320"/>
            <a:ext cx="5119920" cy="1252800"/>
          </a:xfrm>
          <a:prstGeom prst="rect">
            <a:avLst/>
          </a:prstGeom>
        </p:spPr>
        <p:txBody>
          <a:bodyPr lIns="0" tIns="0" rIns="0" bIns="0">
            <a:normAutofit/>
          </a:bodyPr>
          <a:lstStyle/>
          <a:p>
            <a:endParaRPr lang="sl-SI" sz="2400" b="0" strike="noStrike" spc="-1">
              <a:solidFill>
                <a:srgbClr val="4D4D4D"/>
              </a:solidFill>
              <a:latin typeface="Arial"/>
            </a:endParaRPr>
          </a:p>
        </p:txBody>
      </p:sp>
      <p:sp>
        <p:nvSpPr>
          <p:cNvPr id="77" name="PlaceHolder 5"/>
          <p:cNvSpPr>
            <a:spLocks noGrp="1"/>
          </p:cNvSpPr>
          <p:nvPr>
            <p:ph type="body"/>
          </p:nvPr>
        </p:nvSpPr>
        <p:spPr>
          <a:xfrm>
            <a:off x="6242760" y="4612320"/>
            <a:ext cx="5119920" cy="1252800"/>
          </a:xfrm>
          <a:prstGeom prst="rect">
            <a:avLst/>
          </a:prstGeom>
        </p:spPr>
        <p:txBody>
          <a:bodyPr lIns="0" tIns="0" rIns="0" bIns="0">
            <a:normAutofit/>
          </a:bodyPr>
          <a:lstStyle/>
          <a:p>
            <a:endParaRPr lang="sl-SI" sz="2400" b="0" strike="noStrike" spc="-1">
              <a:solidFill>
                <a:srgbClr val="4D4D4D"/>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866520" y="1548000"/>
            <a:ext cx="10459080" cy="507600"/>
          </a:xfrm>
          <a:prstGeom prst="rect">
            <a:avLst/>
          </a:prstGeom>
        </p:spPr>
        <p:txBody>
          <a:bodyPr lIns="0" tIns="0" rIns="0" bIns="0" anchor="ctr">
            <a:noAutofit/>
          </a:bodyPr>
          <a:lstStyle/>
          <a:p>
            <a:endParaRPr lang="sl-SI" sz="1800" b="0" strike="noStrike" spc="-1">
              <a:solidFill>
                <a:srgbClr val="999999"/>
              </a:solidFill>
              <a:latin typeface="Arial"/>
            </a:endParaRPr>
          </a:p>
        </p:txBody>
      </p:sp>
      <p:sp>
        <p:nvSpPr>
          <p:cNvPr id="79" name="PlaceHolder 2"/>
          <p:cNvSpPr>
            <a:spLocks noGrp="1"/>
          </p:cNvSpPr>
          <p:nvPr>
            <p:ph type="body"/>
          </p:nvPr>
        </p:nvSpPr>
        <p:spPr>
          <a:xfrm>
            <a:off x="866520" y="3240000"/>
            <a:ext cx="3378240" cy="1252800"/>
          </a:xfrm>
          <a:prstGeom prst="rect">
            <a:avLst/>
          </a:prstGeom>
        </p:spPr>
        <p:txBody>
          <a:bodyPr lIns="0" tIns="0" rIns="0" bIns="0">
            <a:normAutofit/>
          </a:bodyPr>
          <a:lstStyle/>
          <a:p>
            <a:endParaRPr lang="sl-SI" sz="2400" b="0" strike="noStrike" spc="-1">
              <a:solidFill>
                <a:srgbClr val="4D4D4D"/>
              </a:solidFill>
              <a:latin typeface="Arial"/>
            </a:endParaRPr>
          </a:p>
        </p:txBody>
      </p:sp>
      <p:sp>
        <p:nvSpPr>
          <p:cNvPr id="80" name="PlaceHolder 3"/>
          <p:cNvSpPr>
            <a:spLocks noGrp="1"/>
          </p:cNvSpPr>
          <p:nvPr>
            <p:ph type="body"/>
          </p:nvPr>
        </p:nvSpPr>
        <p:spPr>
          <a:xfrm>
            <a:off x="4413960" y="3240000"/>
            <a:ext cx="3378240" cy="1252800"/>
          </a:xfrm>
          <a:prstGeom prst="rect">
            <a:avLst/>
          </a:prstGeom>
        </p:spPr>
        <p:txBody>
          <a:bodyPr lIns="0" tIns="0" rIns="0" bIns="0">
            <a:normAutofit/>
          </a:bodyPr>
          <a:lstStyle/>
          <a:p>
            <a:endParaRPr lang="sl-SI" sz="2400" b="0" strike="noStrike" spc="-1">
              <a:solidFill>
                <a:srgbClr val="4D4D4D"/>
              </a:solidFill>
              <a:latin typeface="Arial"/>
            </a:endParaRPr>
          </a:p>
        </p:txBody>
      </p:sp>
      <p:sp>
        <p:nvSpPr>
          <p:cNvPr id="81" name="PlaceHolder 4"/>
          <p:cNvSpPr>
            <a:spLocks noGrp="1"/>
          </p:cNvSpPr>
          <p:nvPr>
            <p:ph type="body"/>
          </p:nvPr>
        </p:nvSpPr>
        <p:spPr>
          <a:xfrm>
            <a:off x="7961760" y="3240000"/>
            <a:ext cx="3378240" cy="1252800"/>
          </a:xfrm>
          <a:prstGeom prst="rect">
            <a:avLst/>
          </a:prstGeom>
        </p:spPr>
        <p:txBody>
          <a:bodyPr lIns="0" tIns="0" rIns="0" bIns="0">
            <a:normAutofit/>
          </a:bodyPr>
          <a:lstStyle/>
          <a:p>
            <a:endParaRPr lang="sl-SI" sz="2400" b="0" strike="noStrike" spc="-1">
              <a:solidFill>
                <a:srgbClr val="4D4D4D"/>
              </a:solidFill>
              <a:latin typeface="Arial"/>
            </a:endParaRPr>
          </a:p>
        </p:txBody>
      </p:sp>
      <p:sp>
        <p:nvSpPr>
          <p:cNvPr id="82" name="PlaceHolder 5"/>
          <p:cNvSpPr>
            <a:spLocks noGrp="1"/>
          </p:cNvSpPr>
          <p:nvPr>
            <p:ph type="body"/>
          </p:nvPr>
        </p:nvSpPr>
        <p:spPr>
          <a:xfrm>
            <a:off x="866520" y="4612320"/>
            <a:ext cx="3378240" cy="1252800"/>
          </a:xfrm>
          <a:prstGeom prst="rect">
            <a:avLst/>
          </a:prstGeom>
        </p:spPr>
        <p:txBody>
          <a:bodyPr lIns="0" tIns="0" rIns="0" bIns="0">
            <a:normAutofit/>
          </a:bodyPr>
          <a:lstStyle/>
          <a:p>
            <a:endParaRPr lang="sl-SI" sz="2400" b="0" strike="noStrike" spc="-1">
              <a:solidFill>
                <a:srgbClr val="4D4D4D"/>
              </a:solidFill>
              <a:latin typeface="Arial"/>
            </a:endParaRPr>
          </a:p>
        </p:txBody>
      </p:sp>
      <p:sp>
        <p:nvSpPr>
          <p:cNvPr id="83" name="PlaceHolder 6"/>
          <p:cNvSpPr>
            <a:spLocks noGrp="1"/>
          </p:cNvSpPr>
          <p:nvPr>
            <p:ph type="body"/>
          </p:nvPr>
        </p:nvSpPr>
        <p:spPr>
          <a:xfrm>
            <a:off x="4413960" y="4612320"/>
            <a:ext cx="3378240" cy="1252800"/>
          </a:xfrm>
          <a:prstGeom prst="rect">
            <a:avLst/>
          </a:prstGeom>
        </p:spPr>
        <p:txBody>
          <a:bodyPr lIns="0" tIns="0" rIns="0" bIns="0">
            <a:normAutofit/>
          </a:bodyPr>
          <a:lstStyle/>
          <a:p>
            <a:endParaRPr lang="sl-SI" sz="2400" b="0" strike="noStrike" spc="-1">
              <a:solidFill>
                <a:srgbClr val="4D4D4D"/>
              </a:solidFill>
              <a:latin typeface="Arial"/>
            </a:endParaRPr>
          </a:p>
        </p:txBody>
      </p:sp>
      <p:sp>
        <p:nvSpPr>
          <p:cNvPr id="84" name="PlaceHolder 7"/>
          <p:cNvSpPr>
            <a:spLocks noGrp="1"/>
          </p:cNvSpPr>
          <p:nvPr>
            <p:ph type="body"/>
          </p:nvPr>
        </p:nvSpPr>
        <p:spPr>
          <a:xfrm>
            <a:off x="7961760" y="4612320"/>
            <a:ext cx="3378240" cy="1252800"/>
          </a:xfrm>
          <a:prstGeom prst="rect">
            <a:avLst/>
          </a:prstGeom>
        </p:spPr>
        <p:txBody>
          <a:bodyPr lIns="0" tIns="0" rIns="0" bIns="0">
            <a:normAutofit/>
          </a:bodyPr>
          <a:lstStyle/>
          <a:p>
            <a:endParaRPr lang="sl-SI" sz="2400" b="0" strike="noStrike" spc="-1">
              <a:solidFill>
                <a:srgbClr val="4D4D4D"/>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66520" y="1548000"/>
            <a:ext cx="10459080" cy="507600"/>
          </a:xfrm>
          <a:prstGeom prst="rect">
            <a:avLst/>
          </a:prstGeom>
        </p:spPr>
        <p:txBody>
          <a:bodyPr lIns="0" tIns="0" rIns="0" bIns="0" anchor="ctr">
            <a:noAutofit/>
          </a:bodyPr>
          <a:lstStyle/>
          <a:p>
            <a:endParaRPr lang="sl-SI" sz="1800" b="0" strike="noStrike" spc="-1">
              <a:solidFill>
                <a:srgbClr val="999999"/>
              </a:solidFill>
              <a:latin typeface="Arial"/>
            </a:endParaRPr>
          </a:p>
        </p:txBody>
      </p:sp>
      <p:sp>
        <p:nvSpPr>
          <p:cNvPr id="10" name="PlaceHolder 2"/>
          <p:cNvSpPr>
            <a:spLocks noGrp="1"/>
          </p:cNvSpPr>
          <p:nvPr>
            <p:ph type="body"/>
          </p:nvPr>
        </p:nvSpPr>
        <p:spPr>
          <a:xfrm>
            <a:off x="866520" y="3240000"/>
            <a:ext cx="10491840" cy="2626920"/>
          </a:xfrm>
          <a:prstGeom prst="rect">
            <a:avLst/>
          </a:prstGeom>
        </p:spPr>
        <p:txBody>
          <a:bodyPr lIns="0" tIns="0" rIns="0" bIns="0">
            <a:normAutofit/>
          </a:bodyPr>
          <a:lstStyle/>
          <a:p>
            <a:endParaRPr lang="sl-SI" sz="2400" b="0" strike="noStrike" spc="-1">
              <a:solidFill>
                <a:srgbClr val="4D4D4D"/>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866520" y="1548000"/>
            <a:ext cx="10459080" cy="507600"/>
          </a:xfrm>
          <a:prstGeom prst="rect">
            <a:avLst/>
          </a:prstGeom>
        </p:spPr>
        <p:txBody>
          <a:bodyPr lIns="0" tIns="0" rIns="0" bIns="0" anchor="ctr">
            <a:noAutofit/>
          </a:bodyPr>
          <a:lstStyle/>
          <a:p>
            <a:endParaRPr lang="sl-SI" sz="1800" b="0" strike="noStrike" spc="-1">
              <a:solidFill>
                <a:srgbClr val="999999"/>
              </a:solidFill>
              <a:latin typeface="Arial"/>
            </a:endParaRPr>
          </a:p>
        </p:txBody>
      </p:sp>
      <p:sp>
        <p:nvSpPr>
          <p:cNvPr id="12" name="PlaceHolder 2"/>
          <p:cNvSpPr>
            <a:spLocks noGrp="1"/>
          </p:cNvSpPr>
          <p:nvPr>
            <p:ph type="body"/>
          </p:nvPr>
        </p:nvSpPr>
        <p:spPr>
          <a:xfrm>
            <a:off x="866520" y="3240000"/>
            <a:ext cx="5119920" cy="2626920"/>
          </a:xfrm>
          <a:prstGeom prst="rect">
            <a:avLst/>
          </a:prstGeom>
        </p:spPr>
        <p:txBody>
          <a:bodyPr lIns="0" tIns="0" rIns="0" bIns="0">
            <a:normAutofit/>
          </a:bodyPr>
          <a:lstStyle/>
          <a:p>
            <a:endParaRPr lang="sl-SI" sz="2400" b="0" strike="noStrike" spc="-1">
              <a:solidFill>
                <a:srgbClr val="4D4D4D"/>
              </a:solidFill>
              <a:latin typeface="Arial"/>
            </a:endParaRPr>
          </a:p>
        </p:txBody>
      </p:sp>
      <p:sp>
        <p:nvSpPr>
          <p:cNvPr id="13" name="PlaceHolder 3"/>
          <p:cNvSpPr>
            <a:spLocks noGrp="1"/>
          </p:cNvSpPr>
          <p:nvPr>
            <p:ph type="body"/>
          </p:nvPr>
        </p:nvSpPr>
        <p:spPr>
          <a:xfrm>
            <a:off x="6242760" y="3240000"/>
            <a:ext cx="5119920" cy="2626920"/>
          </a:xfrm>
          <a:prstGeom prst="rect">
            <a:avLst/>
          </a:prstGeom>
        </p:spPr>
        <p:txBody>
          <a:bodyPr lIns="0" tIns="0" rIns="0" bIns="0">
            <a:normAutofit/>
          </a:bodyPr>
          <a:lstStyle/>
          <a:p>
            <a:endParaRPr lang="sl-SI" sz="2400" b="0" strike="noStrike" spc="-1">
              <a:solidFill>
                <a:srgbClr val="4D4D4D"/>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866520" y="1548000"/>
            <a:ext cx="10459080" cy="507600"/>
          </a:xfrm>
          <a:prstGeom prst="rect">
            <a:avLst/>
          </a:prstGeom>
        </p:spPr>
        <p:txBody>
          <a:bodyPr lIns="0" tIns="0" rIns="0" bIns="0" anchor="ctr">
            <a:noAutofit/>
          </a:bodyPr>
          <a:lstStyle/>
          <a:p>
            <a:endParaRPr lang="sl-SI" sz="1800" b="0" strike="noStrike" spc="-1">
              <a:solidFill>
                <a:srgbClr val="999999"/>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866520" y="1548000"/>
            <a:ext cx="10459080" cy="2354400"/>
          </a:xfrm>
          <a:prstGeom prst="rect">
            <a:avLst/>
          </a:prstGeom>
        </p:spPr>
        <p:txBody>
          <a:bodyPr lIns="0" tIns="0" rIns="0" bIns="0" anchor="ctr">
            <a:noAutofit/>
          </a:bodyPr>
          <a:lstStyle/>
          <a:p>
            <a:pPr algn="ctr"/>
            <a:endParaRPr lang="sl-SI"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866520" y="1548000"/>
            <a:ext cx="10459080" cy="507600"/>
          </a:xfrm>
          <a:prstGeom prst="rect">
            <a:avLst/>
          </a:prstGeom>
        </p:spPr>
        <p:txBody>
          <a:bodyPr lIns="0" tIns="0" rIns="0" bIns="0" anchor="ctr">
            <a:noAutofit/>
          </a:bodyPr>
          <a:lstStyle/>
          <a:p>
            <a:endParaRPr lang="sl-SI" sz="1800" b="0" strike="noStrike" spc="-1">
              <a:solidFill>
                <a:srgbClr val="999999"/>
              </a:solidFill>
              <a:latin typeface="Arial"/>
            </a:endParaRPr>
          </a:p>
        </p:txBody>
      </p:sp>
      <p:sp>
        <p:nvSpPr>
          <p:cNvPr id="17" name="PlaceHolder 2"/>
          <p:cNvSpPr>
            <a:spLocks noGrp="1"/>
          </p:cNvSpPr>
          <p:nvPr>
            <p:ph type="body"/>
          </p:nvPr>
        </p:nvSpPr>
        <p:spPr>
          <a:xfrm>
            <a:off x="866520" y="3240000"/>
            <a:ext cx="5119920" cy="1252800"/>
          </a:xfrm>
          <a:prstGeom prst="rect">
            <a:avLst/>
          </a:prstGeom>
        </p:spPr>
        <p:txBody>
          <a:bodyPr lIns="0" tIns="0" rIns="0" bIns="0">
            <a:normAutofit/>
          </a:bodyPr>
          <a:lstStyle/>
          <a:p>
            <a:endParaRPr lang="sl-SI" sz="2400" b="0" strike="noStrike" spc="-1">
              <a:solidFill>
                <a:srgbClr val="4D4D4D"/>
              </a:solidFill>
              <a:latin typeface="Arial"/>
            </a:endParaRPr>
          </a:p>
        </p:txBody>
      </p:sp>
      <p:sp>
        <p:nvSpPr>
          <p:cNvPr id="18" name="PlaceHolder 3"/>
          <p:cNvSpPr>
            <a:spLocks noGrp="1"/>
          </p:cNvSpPr>
          <p:nvPr>
            <p:ph type="body"/>
          </p:nvPr>
        </p:nvSpPr>
        <p:spPr>
          <a:xfrm>
            <a:off x="6242760" y="3240000"/>
            <a:ext cx="5119920" cy="2626920"/>
          </a:xfrm>
          <a:prstGeom prst="rect">
            <a:avLst/>
          </a:prstGeom>
        </p:spPr>
        <p:txBody>
          <a:bodyPr lIns="0" tIns="0" rIns="0" bIns="0">
            <a:normAutofit/>
          </a:bodyPr>
          <a:lstStyle/>
          <a:p>
            <a:endParaRPr lang="sl-SI" sz="2400" b="0" strike="noStrike" spc="-1">
              <a:solidFill>
                <a:srgbClr val="4D4D4D"/>
              </a:solidFill>
              <a:latin typeface="Arial"/>
            </a:endParaRPr>
          </a:p>
        </p:txBody>
      </p:sp>
      <p:sp>
        <p:nvSpPr>
          <p:cNvPr id="19" name="PlaceHolder 4"/>
          <p:cNvSpPr>
            <a:spLocks noGrp="1"/>
          </p:cNvSpPr>
          <p:nvPr>
            <p:ph type="body"/>
          </p:nvPr>
        </p:nvSpPr>
        <p:spPr>
          <a:xfrm>
            <a:off x="866520" y="4612320"/>
            <a:ext cx="5119920" cy="1252800"/>
          </a:xfrm>
          <a:prstGeom prst="rect">
            <a:avLst/>
          </a:prstGeom>
        </p:spPr>
        <p:txBody>
          <a:bodyPr lIns="0" tIns="0" rIns="0" bIns="0">
            <a:normAutofit/>
          </a:bodyPr>
          <a:lstStyle/>
          <a:p>
            <a:endParaRPr lang="sl-SI" sz="2400" b="0" strike="noStrike" spc="-1">
              <a:solidFill>
                <a:srgbClr val="4D4D4D"/>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866520" y="1548000"/>
            <a:ext cx="10459080" cy="507600"/>
          </a:xfrm>
          <a:prstGeom prst="rect">
            <a:avLst/>
          </a:prstGeom>
        </p:spPr>
        <p:txBody>
          <a:bodyPr lIns="0" tIns="0" rIns="0" bIns="0" anchor="ctr">
            <a:noAutofit/>
          </a:bodyPr>
          <a:lstStyle/>
          <a:p>
            <a:endParaRPr lang="sl-SI" sz="1800" b="0" strike="noStrike" spc="-1">
              <a:solidFill>
                <a:srgbClr val="999999"/>
              </a:solidFill>
              <a:latin typeface="Arial"/>
            </a:endParaRPr>
          </a:p>
        </p:txBody>
      </p:sp>
      <p:sp>
        <p:nvSpPr>
          <p:cNvPr id="21" name="PlaceHolder 2"/>
          <p:cNvSpPr>
            <a:spLocks noGrp="1"/>
          </p:cNvSpPr>
          <p:nvPr>
            <p:ph type="body"/>
          </p:nvPr>
        </p:nvSpPr>
        <p:spPr>
          <a:xfrm>
            <a:off x="866520" y="3240000"/>
            <a:ext cx="5119920" cy="2626920"/>
          </a:xfrm>
          <a:prstGeom prst="rect">
            <a:avLst/>
          </a:prstGeom>
        </p:spPr>
        <p:txBody>
          <a:bodyPr lIns="0" tIns="0" rIns="0" bIns="0">
            <a:normAutofit/>
          </a:bodyPr>
          <a:lstStyle/>
          <a:p>
            <a:endParaRPr lang="sl-SI" sz="2400" b="0" strike="noStrike" spc="-1">
              <a:solidFill>
                <a:srgbClr val="4D4D4D"/>
              </a:solidFill>
              <a:latin typeface="Arial"/>
            </a:endParaRPr>
          </a:p>
        </p:txBody>
      </p:sp>
      <p:sp>
        <p:nvSpPr>
          <p:cNvPr id="22" name="PlaceHolder 3"/>
          <p:cNvSpPr>
            <a:spLocks noGrp="1"/>
          </p:cNvSpPr>
          <p:nvPr>
            <p:ph type="body"/>
          </p:nvPr>
        </p:nvSpPr>
        <p:spPr>
          <a:xfrm>
            <a:off x="6242760" y="3240000"/>
            <a:ext cx="5119920" cy="1252800"/>
          </a:xfrm>
          <a:prstGeom prst="rect">
            <a:avLst/>
          </a:prstGeom>
        </p:spPr>
        <p:txBody>
          <a:bodyPr lIns="0" tIns="0" rIns="0" bIns="0">
            <a:normAutofit/>
          </a:bodyPr>
          <a:lstStyle/>
          <a:p>
            <a:endParaRPr lang="sl-SI" sz="2400" b="0" strike="noStrike" spc="-1">
              <a:solidFill>
                <a:srgbClr val="4D4D4D"/>
              </a:solidFill>
              <a:latin typeface="Arial"/>
            </a:endParaRPr>
          </a:p>
        </p:txBody>
      </p:sp>
      <p:sp>
        <p:nvSpPr>
          <p:cNvPr id="23" name="PlaceHolder 4"/>
          <p:cNvSpPr>
            <a:spLocks noGrp="1"/>
          </p:cNvSpPr>
          <p:nvPr>
            <p:ph type="body"/>
          </p:nvPr>
        </p:nvSpPr>
        <p:spPr>
          <a:xfrm>
            <a:off x="6242760" y="4612320"/>
            <a:ext cx="5119920" cy="1252800"/>
          </a:xfrm>
          <a:prstGeom prst="rect">
            <a:avLst/>
          </a:prstGeom>
        </p:spPr>
        <p:txBody>
          <a:bodyPr lIns="0" tIns="0" rIns="0" bIns="0">
            <a:normAutofit/>
          </a:bodyPr>
          <a:lstStyle/>
          <a:p>
            <a:endParaRPr lang="sl-SI" sz="2400" b="0" strike="noStrike" spc="-1">
              <a:solidFill>
                <a:srgbClr val="4D4D4D"/>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866520" y="1548000"/>
            <a:ext cx="10459080" cy="507600"/>
          </a:xfrm>
          <a:prstGeom prst="rect">
            <a:avLst/>
          </a:prstGeom>
        </p:spPr>
        <p:txBody>
          <a:bodyPr lIns="0" tIns="0" rIns="0" bIns="0" anchor="ctr">
            <a:noAutofit/>
          </a:bodyPr>
          <a:lstStyle/>
          <a:p>
            <a:endParaRPr lang="sl-SI" sz="1800" b="0" strike="noStrike" spc="-1">
              <a:solidFill>
                <a:srgbClr val="999999"/>
              </a:solidFill>
              <a:latin typeface="Arial"/>
            </a:endParaRPr>
          </a:p>
        </p:txBody>
      </p:sp>
      <p:sp>
        <p:nvSpPr>
          <p:cNvPr id="25" name="PlaceHolder 2"/>
          <p:cNvSpPr>
            <a:spLocks noGrp="1"/>
          </p:cNvSpPr>
          <p:nvPr>
            <p:ph type="body"/>
          </p:nvPr>
        </p:nvSpPr>
        <p:spPr>
          <a:xfrm>
            <a:off x="866520" y="3240000"/>
            <a:ext cx="5119920" cy="1252800"/>
          </a:xfrm>
          <a:prstGeom prst="rect">
            <a:avLst/>
          </a:prstGeom>
        </p:spPr>
        <p:txBody>
          <a:bodyPr lIns="0" tIns="0" rIns="0" bIns="0">
            <a:normAutofit/>
          </a:bodyPr>
          <a:lstStyle/>
          <a:p>
            <a:endParaRPr lang="sl-SI" sz="2400" b="0" strike="noStrike" spc="-1">
              <a:solidFill>
                <a:srgbClr val="4D4D4D"/>
              </a:solidFill>
              <a:latin typeface="Arial"/>
            </a:endParaRPr>
          </a:p>
        </p:txBody>
      </p:sp>
      <p:sp>
        <p:nvSpPr>
          <p:cNvPr id="26" name="PlaceHolder 3"/>
          <p:cNvSpPr>
            <a:spLocks noGrp="1"/>
          </p:cNvSpPr>
          <p:nvPr>
            <p:ph type="body"/>
          </p:nvPr>
        </p:nvSpPr>
        <p:spPr>
          <a:xfrm>
            <a:off x="6242760" y="3240000"/>
            <a:ext cx="5119920" cy="1252800"/>
          </a:xfrm>
          <a:prstGeom prst="rect">
            <a:avLst/>
          </a:prstGeom>
        </p:spPr>
        <p:txBody>
          <a:bodyPr lIns="0" tIns="0" rIns="0" bIns="0">
            <a:normAutofit/>
          </a:bodyPr>
          <a:lstStyle/>
          <a:p>
            <a:endParaRPr lang="sl-SI" sz="2400" b="0" strike="noStrike" spc="-1">
              <a:solidFill>
                <a:srgbClr val="4D4D4D"/>
              </a:solidFill>
              <a:latin typeface="Arial"/>
            </a:endParaRPr>
          </a:p>
        </p:txBody>
      </p:sp>
      <p:sp>
        <p:nvSpPr>
          <p:cNvPr id="27" name="PlaceHolder 4"/>
          <p:cNvSpPr>
            <a:spLocks noGrp="1"/>
          </p:cNvSpPr>
          <p:nvPr>
            <p:ph type="body"/>
          </p:nvPr>
        </p:nvSpPr>
        <p:spPr>
          <a:xfrm>
            <a:off x="866520" y="4612320"/>
            <a:ext cx="10491840" cy="1252800"/>
          </a:xfrm>
          <a:prstGeom prst="rect">
            <a:avLst/>
          </a:prstGeom>
        </p:spPr>
        <p:txBody>
          <a:bodyPr lIns="0" tIns="0" rIns="0" bIns="0">
            <a:normAutofit/>
          </a:bodyPr>
          <a:lstStyle/>
          <a:p>
            <a:endParaRPr lang="sl-SI" sz="2400" b="0" strike="noStrike" spc="-1">
              <a:solidFill>
                <a:srgbClr val="4D4D4D"/>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Picture 6"/>
          <p:cNvPicPr/>
          <p:nvPr/>
        </p:nvPicPr>
        <p:blipFill>
          <a:blip r:embed="rId14"/>
          <a:stretch/>
        </p:blipFill>
        <p:spPr>
          <a:xfrm>
            <a:off x="720" y="0"/>
            <a:ext cx="12191040" cy="2382840"/>
          </a:xfrm>
          <a:prstGeom prst="rect">
            <a:avLst/>
          </a:prstGeom>
          <a:ln w="0">
            <a:noFill/>
          </a:ln>
        </p:spPr>
      </p:pic>
      <p:pic>
        <p:nvPicPr>
          <p:cNvPr id="8" name="Picture 9"/>
          <p:cNvPicPr/>
          <p:nvPr/>
        </p:nvPicPr>
        <p:blipFill>
          <a:blip r:embed="rId15"/>
          <a:stretch/>
        </p:blipFill>
        <p:spPr>
          <a:xfrm>
            <a:off x="576000" y="612000"/>
            <a:ext cx="2176200" cy="536400"/>
          </a:xfrm>
          <a:prstGeom prst="rect">
            <a:avLst/>
          </a:prstGeom>
          <a:ln w="0">
            <a:noFill/>
          </a:ln>
        </p:spPr>
      </p:pic>
      <p:sp>
        <p:nvSpPr>
          <p:cNvPr id="2" name="PlaceHolder 1"/>
          <p:cNvSpPr>
            <a:spLocks noGrp="1"/>
          </p:cNvSpPr>
          <p:nvPr>
            <p:ph type="title"/>
          </p:nvPr>
        </p:nvSpPr>
        <p:spPr>
          <a:xfrm>
            <a:off x="857520" y="1548000"/>
            <a:ext cx="10476360" cy="1490400"/>
          </a:xfrm>
          <a:prstGeom prst="rect">
            <a:avLst/>
          </a:prstGeom>
        </p:spPr>
        <p:txBody>
          <a:bodyPr lIns="0" tIns="0" rIns="0" bIns="0">
            <a:noAutofit/>
          </a:bodyPr>
          <a:lstStyle/>
          <a:p>
            <a:pPr>
              <a:lnSpc>
                <a:spcPct val="100000"/>
              </a:lnSpc>
            </a:pPr>
            <a:r>
              <a:rPr lang="sl-SI" sz="3300" b="1" strike="noStrike" spc="-1">
                <a:solidFill>
                  <a:srgbClr val="4D4D4D"/>
                </a:solidFill>
                <a:latin typeface="Arial"/>
              </a:rPr>
              <a:t>Uredite slog naslova matrice</a:t>
            </a:r>
            <a:endParaRPr lang="sl-SI" sz="3300" b="0" strike="noStrike" spc="-1">
              <a:solidFill>
                <a:srgbClr val="999999"/>
              </a:solidFill>
              <a:latin typeface="Calibri"/>
            </a:endParaRPr>
          </a:p>
        </p:txBody>
      </p:sp>
      <p:sp>
        <p:nvSpPr>
          <p:cNvPr id="3" name="PlaceHolder 2"/>
          <p:cNvSpPr>
            <a:spLocks noGrp="1"/>
          </p:cNvSpPr>
          <p:nvPr>
            <p:ph type="dt"/>
          </p:nvPr>
        </p:nvSpPr>
        <p:spPr>
          <a:xfrm>
            <a:off x="1296000" y="6356520"/>
            <a:ext cx="1994040" cy="364680"/>
          </a:xfrm>
          <a:prstGeom prst="rect">
            <a:avLst/>
          </a:prstGeom>
        </p:spPr>
        <p:txBody>
          <a:bodyPr anchor="ctr">
            <a:noAutofit/>
          </a:bodyPr>
          <a:lstStyle/>
          <a:p>
            <a:pPr>
              <a:lnSpc>
                <a:spcPct val="100000"/>
              </a:lnSpc>
            </a:pPr>
            <a:fld id="{20EBF552-A79F-4AC3-BCE1-F536A8F43E95}" type="datetime">
              <a:rPr lang="sl-SI" sz="900" b="0" strike="noStrike" spc="-1">
                <a:solidFill>
                  <a:srgbClr val="B9B9B9"/>
                </a:solidFill>
                <a:latin typeface="Calibri"/>
              </a:rPr>
              <a:t>13. 03. 2022</a:t>
            </a:fld>
            <a:endParaRPr lang="sl-SI" sz="900" b="0" strike="noStrike" spc="-1">
              <a:latin typeface="Times New Roman"/>
            </a:endParaRPr>
          </a:p>
        </p:txBody>
      </p:sp>
      <p:sp>
        <p:nvSpPr>
          <p:cNvPr id="4" name="PlaceHolder 3"/>
          <p:cNvSpPr>
            <a:spLocks noGrp="1"/>
          </p:cNvSpPr>
          <p:nvPr>
            <p:ph type="ftr"/>
          </p:nvPr>
        </p:nvSpPr>
        <p:spPr>
          <a:xfrm>
            <a:off x="4165560" y="6356520"/>
            <a:ext cx="3860280" cy="364680"/>
          </a:xfrm>
          <a:prstGeom prst="rect">
            <a:avLst/>
          </a:prstGeom>
        </p:spPr>
        <p:txBody>
          <a:bodyPr anchor="ctr">
            <a:noAutofit/>
          </a:bodyPr>
          <a:lstStyle/>
          <a:p>
            <a:endParaRPr lang="sl-SI" sz="2400" b="0" strike="noStrike" spc="-1">
              <a:latin typeface="Times New Roman"/>
            </a:endParaRPr>
          </a:p>
        </p:txBody>
      </p:sp>
      <p:sp>
        <p:nvSpPr>
          <p:cNvPr id="5" name="PlaceHolder 4"/>
          <p:cNvSpPr>
            <a:spLocks noGrp="1"/>
          </p:cNvSpPr>
          <p:nvPr>
            <p:ph type="sldNum"/>
          </p:nvPr>
        </p:nvSpPr>
        <p:spPr>
          <a:xfrm>
            <a:off x="8737560" y="6356520"/>
            <a:ext cx="1775520" cy="364680"/>
          </a:xfrm>
          <a:prstGeom prst="rect">
            <a:avLst/>
          </a:prstGeom>
        </p:spPr>
        <p:txBody>
          <a:bodyPr anchor="ctr">
            <a:noAutofit/>
          </a:bodyPr>
          <a:lstStyle/>
          <a:p>
            <a:pPr algn="r">
              <a:lnSpc>
                <a:spcPct val="100000"/>
              </a:lnSpc>
            </a:pPr>
            <a:fld id="{6899AD75-0DCA-49B5-B755-4753466B3508}" type="slidenum">
              <a:rPr lang="sl-SI" sz="900" b="0" strike="noStrike" spc="-1">
                <a:solidFill>
                  <a:srgbClr val="B9B9B9"/>
                </a:solidFill>
                <a:latin typeface="Calibri"/>
              </a:rPr>
              <a:t>‹#›</a:t>
            </a:fld>
            <a:endParaRPr lang="sl-SI" sz="900" b="0" strike="noStrike" spc="-1">
              <a:latin typeface="Times New Roman"/>
            </a:endParaRPr>
          </a:p>
        </p:txBody>
      </p:sp>
      <p:sp>
        <p:nvSpPr>
          <p:cNvPr id="6" name="PlaceHolder 5"/>
          <p:cNvSpPr>
            <a:spLocks noGrp="1"/>
          </p:cNvSpPr>
          <p:nvPr>
            <p:ph type="body"/>
          </p:nvPr>
        </p:nvSpPr>
        <p:spPr>
          <a:xfrm>
            <a:off x="0" y="2387520"/>
            <a:ext cx="12191760" cy="4470120"/>
          </a:xfrm>
          <a:prstGeom prst="rect">
            <a:avLst/>
          </a:prstGeom>
        </p:spPr>
        <p:txBody>
          <a:bodyPr lIns="90000" tIns="45000" rIns="90000" bIns="45000">
            <a:noAutofit/>
          </a:bodyPr>
          <a:lstStyle/>
          <a:p>
            <a:pPr>
              <a:lnSpc>
                <a:spcPct val="100000"/>
              </a:lnSpc>
            </a:pPr>
            <a:r>
              <a:rPr lang="sl-SI" sz="1800" b="0" strike="noStrike" spc="-1">
                <a:solidFill>
                  <a:srgbClr val="999999"/>
                </a:solidFill>
                <a:latin typeface="Calibri"/>
              </a:rPr>
              <a:t>Kliknite ikono, če želite dodati sliko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3" name="Picture 9"/>
          <p:cNvPicPr/>
          <p:nvPr/>
        </p:nvPicPr>
        <p:blipFill>
          <a:blip r:embed="rId14"/>
          <a:stretch/>
        </p:blipFill>
        <p:spPr>
          <a:xfrm>
            <a:off x="576000" y="612000"/>
            <a:ext cx="2176200" cy="536400"/>
          </a:xfrm>
          <a:prstGeom prst="rect">
            <a:avLst/>
          </a:prstGeom>
          <a:ln w="0">
            <a:noFill/>
          </a:ln>
        </p:spPr>
      </p:pic>
      <p:sp>
        <p:nvSpPr>
          <p:cNvPr id="44" name="PlaceHolder 1"/>
          <p:cNvSpPr>
            <a:spLocks noGrp="1"/>
          </p:cNvSpPr>
          <p:nvPr>
            <p:ph type="title"/>
          </p:nvPr>
        </p:nvSpPr>
        <p:spPr>
          <a:xfrm>
            <a:off x="866520" y="1548000"/>
            <a:ext cx="10459080" cy="507600"/>
          </a:xfrm>
          <a:prstGeom prst="rect">
            <a:avLst/>
          </a:prstGeom>
        </p:spPr>
        <p:txBody>
          <a:bodyPr lIns="0" tIns="0" rIns="0" bIns="0">
            <a:noAutofit/>
          </a:bodyPr>
          <a:lstStyle/>
          <a:p>
            <a:pPr>
              <a:lnSpc>
                <a:spcPct val="100000"/>
              </a:lnSpc>
            </a:pPr>
            <a:r>
              <a:rPr lang="sl-SI" sz="3300" b="0" strike="noStrike" spc="-1">
                <a:solidFill>
                  <a:srgbClr val="4D4D4D"/>
                </a:solidFill>
                <a:latin typeface="Arial"/>
              </a:rPr>
              <a:t>Uredite slog naslova matrice</a:t>
            </a:r>
            <a:endParaRPr lang="sl-SI" sz="3300" b="0" strike="noStrike" spc="-1">
              <a:solidFill>
                <a:srgbClr val="999999"/>
              </a:solidFill>
              <a:latin typeface="Arial"/>
            </a:endParaRPr>
          </a:p>
        </p:txBody>
      </p:sp>
      <p:sp>
        <p:nvSpPr>
          <p:cNvPr id="45" name="PlaceHolder 2"/>
          <p:cNvSpPr>
            <a:spLocks noGrp="1"/>
          </p:cNvSpPr>
          <p:nvPr>
            <p:ph type="dt"/>
          </p:nvPr>
        </p:nvSpPr>
        <p:spPr>
          <a:xfrm>
            <a:off x="866160" y="6356520"/>
            <a:ext cx="2109960" cy="364680"/>
          </a:xfrm>
          <a:prstGeom prst="rect">
            <a:avLst/>
          </a:prstGeom>
        </p:spPr>
        <p:txBody>
          <a:bodyPr anchor="ctr">
            <a:noAutofit/>
          </a:bodyPr>
          <a:lstStyle/>
          <a:p>
            <a:pPr>
              <a:lnSpc>
                <a:spcPct val="100000"/>
              </a:lnSpc>
            </a:pPr>
            <a:fld id="{6EA34FB2-D8B4-4C5B-9AD0-0D6E0A12910B}" type="datetime">
              <a:rPr lang="sl-SI" sz="900" b="0" strike="noStrike" spc="-1">
                <a:solidFill>
                  <a:srgbClr val="B9B9B9"/>
                </a:solidFill>
                <a:latin typeface="Arial"/>
              </a:rPr>
              <a:t>13. 03. 2022</a:t>
            </a:fld>
            <a:endParaRPr lang="sl-SI" sz="900" b="0" strike="noStrike" spc="-1">
              <a:latin typeface="Times New Roman"/>
            </a:endParaRPr>
          </a:p>
        </p:txBody>
      </p:sp>
      <p:sp>
        <p:nvSpPr>
          <p:cNvPr id="46" name="PlaceHolder 3"/>
          <p:cNvSpPr>
            <a:spLocks noGrp="1"/>
          </p:cNvSpPr>
          <p:nvPr>
            <p:ph type="ftr"/>
          </p:nvPr>
        </p:nvSpPr>
        <p:spPr>
          <a:xfrm>
            <a:off x="4165560" y="6356520"/>
            <a:ext cx="3860280" cy="364680"/>
          </a:xfrm>
          <a:prstGeom prst="rect">
            <a:avLst/>
          </a:prstGeom>
        </p:spPr>
        <p:txBody>
          <a:bodyPr anchor="ctr">
            <a:noAutofit/>
          </a:bodyPr>
          <a:lstStyle/>
          <a:p>
            <a:endParaRPr lang="sl-SI" sz="2400" b="0" strike="noStrike" spc="-1">
              <a:latin typeface="Times New Roman"/>
            </a:endParaRPr>
          </a:p>
        </p:txBody>
      </p:sp>
      <p:sp>
        <p:nvSpPr>
          <p:cNvPr id="47" name="PlaceHolder 4"/>
          <p:cNvSpPr>
            <a:spLocks noGrp="1"/>
          </p:cNvSpPr>
          <p:nvPr>
            <p:ph type="sldNum"/>
          </p:nvPr>
        </p:nvSpPr>
        <p:spPr>
          <a:xfrm>
            <a:off x="9215280" y="6356520"/>
            <a:ext cx="2142720" cy="364680"/>
          </a:xfrm>
          <a:prstGeom prst="rect">
            <a:avLst/>
          </a:prstGeom>
        </p:spPr>
        <p:txBody>
          <a:bodyPr anchor="ctr">
            <a:noAutofit/>
          </a:bodyPr>
          <a:lstStyle/>
          <a:p>
            <a:pPr algn="r">
              <a:lnSpc>
                <a:spcPct val="100000"/>
              </a:lnSpc>
            </a:pPr>
            <a:fld id="{648357CF-14AF-4590-BDB5-0D23BC60A767}" type="slidenum">
              <a:rPr lang="sl-SI" sz="900" b="0" strike="noStrike" spc="-1">
                <a:solidFill>
                  <a:srgbClr val="B9B9B9"/>
                </a:solidFill>
                <a:latin typeface="Arial"/>
              </a:rPr>
              <a:t>‹#›</a:t>
            </a:fld>
            <a:endParaRPr lang="sl-SI" sz="900" b="0" strike="noStrike" spc="-1">
              <a:latin typeface="Times New Roman"/>
            </a:endParaRPr>
          </a:p>
        </p:txBody>
      </p:sp>
      <p:sp>
        <p:nvSpPr>
          <p:cNvPr id="48" name="PlaceHolder 5"/>
          <p:cNvSpPr>
            <a:spLocks noGrp="1"/>
          </p:cNvSpPr>
          <p:nvPr>
            <p:ph type="body"/>
          </p:nvPr>
        </p:nvSpPr>
        <p:spPr>
          <a:xfrm>
            <a:off x="866520" y="3240000"/>
            <a:ext cx="10491840" cy="2626920"/>
          </a:xfrm>
          <a:prstGeom prst="rect">
            <a:avLst/>
          </a:prstGeom>
        </p:spPr>
        <p:txBody>
          <a:bodyPr lIns="0" tIns="0" rIns="0" bIns="0">
            <a:noAutofit/>
          </a:bodyPr>
          <a:lstStyle/>
          <a:p>
            <a:pPr marL="257040" indent="-256680">
              <a:lnSpc>
                <a:spcPct val="100000"/>
              </a:lnSpc>
              <a:spcBef>
                <a:spcPts val="479"/>
              </a:spcBef>
              <a:buClr>
                <a:srgbClr val="4D4D4D"/>
              </a:buClr>
              <a:buFont typeface="Arial"/>
              <a:buChar char="•"/>
            </a:pPr>
            <a:r>
              <a:rPr lang="sl-SI" sz="2400" b="0" strike="noStrike" spc="-1">
                <a:solidFill>
                  <a:srgbClr val="4D4D4D"/>
                </a:solidFill>
                <a:latin typeface="Arial"/>
              </a:rPr>
              <a:t>Uredite sloge besedila matrice</a:t>
            </a:r>
          </a:p>
          <a:p>
            <a:pPr marL="557280" lvl="1" indent="-213840">
              <a:lnSpc>
                <a:spcPct val="100000"/>
              </a:lnSpc>
              <a:spcBef>
                <a:spcPts val="420"/>
              </a:spcBef>
              <a:buClr>
                <a:srgbClr val="4D4D4D"/>
              </a:buClr>
              <a:buFont typeface="Arial"/>
              <a:buChar char="–"/>
            </a:pPr>
            <a:r>
              <a:rPr lang="sl-SI" sz="2100" b="0" strike="noStrike" spc="-1">
                <a:solidFill>
                  <a:srgbClr val="4D4D4D"/>
                </a:solidFill>
                <a:latin typeface="Arial"/>
              </a:rPr>
              <a:t>Druga raven</a:t>
            </a:r>
          </a:p>
          <a:p>
            <a:pPr marL="857160" lvl="2" indent="-171000">
              <a:lnSpc>
                <a:spcPct val="100000"/>
              </a:lnSpc>
              <a:spcBef>
                <a:spcPts val="360"/>
              </a:spcBef>
              <a:buClr>
                <a:srgbClr val="4D4D4D"/>
              </a:buClr>
              <a:buFont typeface="Arial"/>
              <a:buChar char="•"/>
            </a:pPr>
            <a:r>
              <a:rPr lang="sl-SI" sz="1800" b="0" strike="noStrike" spc="-1">
                <a:solidFill>
                  <a:srgbClr val="4D4D4D"/>
                </a:solidFill>
                <a:latin typeface="Arial"/>
              </a:rPr>
              <a:t>Tretja raven</a:t>
            </a:r>
          </a:p>
          <a:p>
            <a:pPr marL="1200240" lvl="3" indent="-171000">
              <a:lnSpc>
                <a:spcPct val="100000"/>
              </a:lnSpc>
              <a:spcBef>
                <a:spcPts val="300"/>
              </a:spcBef>
              <a:buClr>
                <a:srgbClr val="4D4D4D"/>
              </a:buClr>
              <a:buFont typeface="Arial"/>
              <a:buChar char="–"/>
            </a:pPr>
            <a:r>
              <a:rPr lang="sl-SI" sz="1500" b="0" strike="noStrike" spc="-1">
                <a:solidFill>
                  <a:srgbClr val="4D4D4D"/>
                </a:solidFill>
                <a:latin typeface="Arial"/>
              </a:rPr>
              <a:t>Četrta raven</a:t>
            </a:r>
          </a:p>
          <a:p>
            <a:pPr marL="1542960" lvl="4" indent="-171000">
              <a:lnSpc>
                <a:spcPct val="100000"/>
              </a:lnSpc>
              <a:spcBef>
                <a:spcPts val="300"/>
              </a:spcBef>
              <a:buClr>
                <a:srgbClr val="4D4D4D"/>
              </a:buClr>
              <a:buFont typeface="Arial"/>
              <a:buChar char="»"/>
            </a:pPr>
            <a:r>
              <a:rPr lang="sl-SI" sz="1500" b="0" strike="noStrike" spc="-1">
                <a:solidFill>
                  <a:srgbClr val="4D4D4D"/>
                </a:solidFill>
                <a:latin typeface="Arial"/>
              </a:rPr>
              <a:t>Peta raven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Content Placeholder 1"/>
          <p:cNvPicPr/>
          <p:nvPr/>
        </p:nvPicPr>
        <p:blipFill>
          <a:blip r:embed="rId3"/>
          <a:srcRect l="-93" r="-2"/>
          <a:stretch/>
        </p:blipFill>
        <p:spPr>
          <a:xfrm>
            <a:off x="-17280" y="2382120"/>
            <a:ext cx="7683840" cy="4475520"/>
          </a:xfrm>
          <a:prstGeom prst="rect">
            <a:avLst/>
          </a:prstGeom>
          <a:ln w="0">
            <a:noFill/>
          </a:ln>
        </p:spPr>
      </p:pic>
      <p:sp>
        <p:nvSpPr>
          <p:cNvPr id="86" name="TextShape 1"/>
          <p:cNvSpPr txBox="1"/>
          <p:nvPr/>
        </p:nvSpPr>
        <p:spPr>
          <a:xfrm>
            <a:off x="857520" y="1548000"/>
            <a:ext cx="10476360" cy="1490400"/>
          </a:xfrm>
          <a:prstGeom prst="rect">
            <a:avLst/>
          </a:prstGeom>
          <a:noFill/>
          <a:ln w="0">
            <a:noFill/>
          </a:ln>
        </p:spPr>
        <p:txBody>
          <a:bodyPr lIns="0" tIns="0" rIns="0" bIns="0">
            <a:noAutofit/>
          </a:bodyPr>
          <a:lstStyle/>
          <a:p>
            <a:endParaRPr lang="sl-SI" sz="1800" b="0" strike="noStrike" spc="-1">
              <a:solidFill>
                <a:srgbClr val="999999"/>
              </a:solidFill>
              <a:latin typeface="Calibri"/>
            </a:endParaRPr>
          </a:p>
        </p:txBody>
      </p:sp>
      <p:sp>
        <p:nvSpPr>
          <p:cNvPr id="5" name="Title 1"/>
          <p:cNvSpPr txBox="1">
            <a:spLocks/>
          </p:cNvSpPr>
          <p:nvPr/>
        </p:nvSpPr>
        <p:spPr bwMode="auto">
          <a:xfrm>
            <a:off x="2495250" y="1101055"/>
            <a:ext cx="7391700" cy="4909953"/>
          </a:xfrm>
          <a:prstGeom prst="rect">
            <a:avLst/>
          </a:prstGeom>
          <a:ln>
            <a:miter lim="800000"/>
            <a:headEnd/>
            <a:tailEnd/>
          </a:ln>
        </p:spPr>
        <p:txBody>
          <a:bodyPr vert="horz" wrap="square" numCol="1"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sl-SI" dirty="0" smtClean="0">
                <a:latin typeface="Arial" charset="0"/>
                <a:cs typeface="Arial" charset="0"/>
              </a:rPr>
              <a:t> </a:t>
            </a:r>
            <a:r>
              <a:rPr lang="pl-PL" dirty="0">
                <a:solidFill>
                  <a:srgbClr val="002060"/>
                </a:solidFill>
                <a:latin typeface="Arial" charset="0"/>
                <a:cs typeface="Arial" charset="0"/>
              </a:rPr>
              <a:t>Zgodnja opozorila za pravočasno ukrepanje</a:t>
            </a:r>
            <a:r>
              <a:rPr lang="sl-SI" dirty="0" smtClean="0">
                <a:solidFill>
                  <a:srgbClr val="002060"/>
                </a:solidFill>
                <a:latin typeface="Arial" charset="0"/>
                <a:cs typeface="Arial" charset="0"/>
              </a:rPr>
              <a:t/>
            </a:r>
            <a:br>
              <a:rPr lang="sl-SI" dirty="0" smtClean="0">
                <a:solidFill>
                  <a:srgbClr val="002060"/>
                </a:solidFill>
                <a:latin typeface="Arial" charset="0"/>
                <a:cs typeface="Arial" charset="0"/>
              </a:rPr>
            </a:br>
            <a:r>
              <a:rPr lang="sl-SI" dirty="0" smtClean="0">
                <a:solidFill>
                  <a:srgbClr val="002060"/>
                </a:solidFill>
                <a:latin typeface="Arial" charset="0"/>
                <a:cs typeface="Arial" charset="0"/>
              </a:rPr>
              <a:t/>
            </a:r>
            <a:br>
              <a:rPr lang="sl-SI" dirty="0" smtClean="0">
                <a:solidFill>
                  <a:srgbClr val="002060"/>
                </a:solidFill>
                <a:latin typeface="Arial" charset="0"/>
                <a:cs typeface="Arial" charset="0"/>
              </a:rPr>
            </a:br>
            <a:endParaRPr lang="sl-SI" dirty="0" smtClean="0">
              <a:solidFill>
                <a:srgbClr val="002060"/>
              </a:solidFill>
              <a:latin typeface="Arial" charset="0"/>
              <a:cs typeface="Arial" charset="0"/>
            </a:endParaRPr>
          </a:p>
          <a:p>
            <a:pPr algn="ctr">
              <a:defRPr/>
            </a:pPr>
            <a:r>
              <a:rPr lang="sl-SI" sz="2800" dirty="0" smtClean="0"/>
              <a:t>Vreme ! POZOR ! Vode</a:t>
            </a:r>
          </a:p>
          <a:p>
            <a:pPr algn="ctr">
              <a:defRPr/>
            </a:pPr>
            <a:endParaRPr lang="sl-SI" sz="2800" b="1" dirty="0"/>
          </a:p>
          <a:p>
            <a:pPr algn="ctr">
              <a:defRPr/>
            </a:pPr>
            <a:endParaRPr lang="sl-SI" sz="2800" dirty="0" smtClean="0"/>
          </a:p>
          <a:p>
            <a:pPr algn="ctr">
              <a:defRPr/>
            </a:pPr>
            <a:r>
              <a:rPr lang="sl-SI" sz="3200" b="1" dirty="0" smtClean="0"/>
              <a:t>Vseevropska </a:t>
            </a:r>
            <a:r>
              <a:rPr lang="sl-SI" sz="3200" b="1" dirty="0"/>
              <a:t>vremenska </a:t>
            </a:r>
            <a:endParaRPr lang="sl-SI" sz="3200" b="1" dirty="0" smtClean="0"/>
          </a:p>
          <a:p>
            <a:pPr algn="ctr">
              <a:defRPr/>
            </a:pPr>
            <a:r>
              <a:rPr lang="sl-SI" sz="3200" b="1" dirty="0" smtClean="0"/>
              <a:t>opozorila </a:t>
            </a:r>
            <a:r>
              <a:rPr lang="sl-SI" sz="3200" b="1" dirty="0"/>
              <a:t>in obveščanje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3"/>
          <a:stretch>
            <a:fillRect/>
          </a:stretch>
        </p:blipFill>
        <p:spPr>
          <a:xfrm>
            <a:off x="2444003" y="1046521"/>
            <a:ext cx="2142745" cy="1902557"/>
          </a:xfrm>
          <a:prstGeom prst="rect">
            <a:avLst/>
          </a:prstGeom>
        </p:spPr>
      </p:pic>
      <p:sp>
        <p:nvSpPr>
          <p:cNvPr id="87" name="TextShape 1"/>
          <p:cNvSpPr txBox="1"/>
          <p:nvPr/>
        </p:nvSpPr>
        <p:spPr>
          <a:xfrm>
            <a:off x="866520" y="1548000"/>
            <a:ext cx="10459080" cy="507600"/>
          </a:xfrm>
          <a:prstGeom prst="rect">
            <a:avLst/>
          </a:prstGeom>
          <a:noFill/>
          <a:ln w="0">
            <a:noFill/>
          </a:ln>
        </p:spPr>
        <p:txBody>
          <a:bodyPr lIns="0" tIns="0" rIns="0" bIns="0">
            <a:noAutofit/>
          </a:bodyPr>
          <a:lstStyle/>
          <a:p>
            <a:endParaRPr lang="sl-SI" sz="1800" b="0" strike="noStrike" spc="-1">
              <a:solidFill>
                <a:srgbClr val="999999"/>
              </a:solidFill>
              <a:latin typeface="Arial"/>
            </a:endParaRPr>
          </a:p>
        </p:txBody>
      </p:sp>
      <p:sp>
        <p:nvSpPr>
          <p:cNvPr id="13" name="Content Placeholder 20"/>
          <p:cNvSpPr txBox="1">
            <a:spLocks/>
          </p:cNvSpPr>
          <p:nvPr/>
        </p:nvSpPr>
        <p:spPr bwMode="auto">
          <a:xfrm>
            <a:off x="1945036" y="830275"/>
            <a:ext cx="9143999" cy="200504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pl-PL" sz="3200" b="1" i="1" dirty="0" smtClean="0">
                <a:solidFill>
                  <a:schemeClr val="tx2"/>
                </a:solidFill>
                <a:latin typeface="Arial" charset="0"/>
                <a:cs typeface="Arial" charset="0"/>
              </a:rPr>
              <a:t>najpomembnejše najprej</a:t>
            </a:r>
            <a:br>
              <a:rPr lang="pl-PL" sz="3200" b="1" i="1" dirty="0" smtClean="0">
                <a:solidFill>
                  <a:schemeClr val="tx2"/>
                </a:solidFill>
                <a:latin typeface="Arial" charset="0"/>
                <a:cs typeface="Arial" charset="0"/>
              </a:rPr>
            </a:br>
            <a:r>
              <a:rPr lang="pl-PL" sz="3200" b="1" i="1" dirty="0" smtClean="0">
                <a:solidFill>
                  <a:schemeClr val="tx2"/>
                </a:solidFill>
                <a:latin typeface="Arial" charset="0"/>
                <a:cs typeface="Arial" charset="0"/>
              </a:rPr>
              <a:t/>
            </a:r>
            <a:br>
              <a:rPr lang="pl-PL" sz="3200" b="1" i="1" dirty="0" smtClean="0">
                <a:solidFill>
                  <a:schemeClr val="tx2"/>
                </a:solidFill>
                <a:latin typeface="Arial" charset="0"/>
                <a:cs typeface="Arial" charset="0"/>
              </a:rPr>
            </a:br>
            <a:r>
              <a:rPr lang="pl-PL" sz="2400" b="1" i="1" dirty="0" smtClean="0">
                <a:solidFill>
                  <a:schemeClr val="bg1">
                    <a:lumMod val="65000"/>
                  </a:schemeClr>
                </a:solidFill>
                <a:latin typeface="Arial" charset="0"/>
                <a:cs typeface="Arial" charset="0"/>
              </a:rPr>
              <a:t>informacijska piramida</a:t>
            </a:r>
            <a:endParaRPr lang="sl-SI" sz="2400" b="1" dirty="0">
              <a:solidFill>
                <a:schemeClr val="bg1">
                  <a:lumMod val="65000"/>
                </a:schemeClr>
              </a:solidFill>
              <a:latin typeface="Arial" charset="0"/>
              <a:cs typeface="Arial" charset="0"/>
            </a:endParaRPr>
          </a:p>
        </p:txBody>
      </p:sp>
      <p:pic>
        <p:nvPicPr>
          <p:cNvPr id="6" name="Slika 5"/>
          <p:cNvPicPr>
            <a:picLocks noChangeAspect="1"/>
          </p:cNvPicPr>
          <p:nvPr/>
        </p:nvPicPr>
        <p:blipFill>
          <a:blip r:embed="rId4"/>
          <a:stretch>
            <a:fillRect/>
          </a:stretch>
        </p:blipFill>
        <p:spPr>
          <a:xfrm>
            <a:off x="1696065" y="2920603"/>
            <a:ext cx="3583858" cy="1264886"/>
          </a:xfrm>
          <a:prstGeom prst="rect">
            <a:avLst/>
          </a:prstGeom>
        </p:spPr>
      </p:pic>
      <p:sp>
        <p:nvSpPr>
          <p:cNvPr id="8" name="PoljeZBesedilom 7"/>
          <p:cNvSpPr txBox="1"/>
          <p:nvPr/>
        </p:nvSpPr>
        <p:spPr>
          <a:xfrm>
            <a:off x="988142" y="1870934"/>
            <a:ext cx="1455861" cy="461665"/>
          </a:xfrm>
          <a:prstGeom prst="rect">
            <a:avLst/>
          </a:prstGeom>
          <a:noFill/>
        </p:spPr>
        <p:txBody>
          <a:bodyPr wrap="square" rtlCol="0">
            <a:spAutoFit/>
          </a:bodyPr>
          <a:lstStyle/>
          <a:p>
            <a:r>
              <a:rPr lang="sl-SI" sz="2400" b="1" dirty="0" smtClean="0"/>
              <a:t>BARVA !</a:t>
            </a:r>
            <a:endParaRPr lang="sl-SI" sz="2400" b="1" dirty="0"/>
          </a:p>
        </p:txBody>
      </p:sp>
      <p:sp>
        <p:nvSpPr>
          <p:cNvPr id="9" name="PoljeZBesedilom 8"/>
          <p:cNvSpPr txBox="1"/>
          <p:nvPr/>
        </p:nvSpPr>
        <p:spPr>
          <a:xfrm>
            <a:off x="5279923" y="3292522"/>
            <a:ext cx="1455861" cy="461665"/>
          </a:xfrm>
          <a:prstGeom prst="rect">
            <a:avLst/>
          </a:prstGeom>
          <a:noFill/>
        </p:spPr>
        <p:txBody>
          <a:bodyPr wrap="square" rtlCol="0">
            <a:spAutoFit/>
          </a:bodyPr>
          <a:lstStyle/>
          <a:p>
            <a:r>
              <a:rPr lang="sl-SI" sz="2400" b="1" dirty="0" smtClean="0"/>
              <a:t>KAJ </a:t>
            </a:r>
            <a:r>
              <a:rPr lang="sl-SI" sz="2400" b="1" dirty="0"/>
              <a:t>?</a:t>
            </a:r>
          </a:p>
        </p:txBody>
      </p:sp>
    </p:spTree>
    <p:extLst>
      <p:ext uri="{BB962C8B-B14F-4D97-AF65-F5344CB8AC3E}">
        <p14:creationId xmlns:p14="http://schemas.microsoft.com/office/powerpoint/2010/main" val="2146943692"/>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3"/>
          <a:stretch>
            <a:fillRect/>
          </a:stretch>
        </p:blipFill>
        <p:spPr>
          <a:xfrm>
            <a:off x="2444003" y="1046521"/>
            <a:ext cx="2142745" cy="1902557"/>
          </a:xfrm>
          <a:prstGeom prst="rect">
            <a:avLst/>
          </a:prstGeom>
        </p:spPr>
      </p:pic>
      <p:sp>
        <p:nvSpPr>
          <p:cNvPr id="87" name="TextShape 1"/>
          <p:cNvSpPr txBox="1"/>
          <p:nvPr/>
        </p:nvSpPr>
        <p:spPr>
          <a:xfrm>
            <a:off x="866520" y="1548000"/>
            <a:ext cx="10459080" cy="507600"/>
          </a:xfrm>
          <a:prstGeom prst="rect">
            <a:avLst/>
          </a:prstGeom>
          <a:noFill/>
          <a:ln w="0">
            <a:noFill/>
          </a:ln>
        </p:spPr>
        <p:txBody>
          <a:bodyPr lIns="0" tIns="0" rIns="0" bIns="0">
            <a:noAutofit/>
          </a:bodyPr>
          <a:lstStyle/>
          <a:p>
            <a:endParaRPr lang="sl-SI" sz="1800" b="0" strike="noStrike" spc="-1">
              <a:solidFill>
                <a:srgbClr val="999999"/>
              </a:solidFill>
              <a:latin typeface="Arial"/>
            </a:endParaRPr>
          </a:p>
        </p:txBody>
      </p:sp>
      <p:sp>
        <p:nvSpPr>
          <p:cNvPr id="13" name="Content Placeholder 20"/>
          <p:cNvSpPr txBox="1">
            <a:spLocks/>
          </p:cNvSpPr>
          <p:nvPr/>
        </p:nvSpPr>
        <p:spPr bwMode="auto">
          <a:xfrm>
            <a:off x="1945036" y="830275"/>
            <a:ext cx="9143999" cy="200504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pl-PL" sz="3200" b="1" i="1" dirty="0" smtClean="0">
                <a:solidFill>
                  <a:schemeClr val="tx2"/>
                </a:solidFill>
                <a:latin typeface="Arial" charset="0"/>
                <a:cs typeface="Arial" charset="0"/>
              </a:rPr>
              <a:t>najpomembnejše najprej</a:t>
            </a:r>
            <a:br>
              <a:rPr lang="pl-PL" sz="3200" b="1" i="1" dirty="0" smtClean="0">
                <a:solidFill>
                  <a:schemeClr val="tx2"/>
                </a:solidFill>
                <a:latin typeface="Arial" charset="0"/>
                <a:cs typeface="Arial" charset="0"/>
              </a:rPr>
            </a:br>
            <a:r>
              <a:rPr lang="pl-PL" sz="3200" b="1" i="1" dirty="0" smtClean="0">
                <a:solidFill>
                  <a:schemeClr val="tx2"/>
                </a:solidFill>
                <a:latin typeface="Arial" charset="0"/>
                <a:cs typeface="Arial" charset="0"/>
              </a:rPr>
              <a:t/>
            </a:r>
            <a:br>
              <a:rPr lang="pl-PL" sz="3200" b="1" i="1" dirty="0" smtClean="0">
                <a:solidFill>
                  <a:schemeClr val="tx2"/>
                </a:solidFill>
                <a:latin typeface="Arial" charset="0"/>
                <a:cs typeface="Arial" charset="0"/>
              </a:rPr>
            </a:br>
            <a:r>
              <a:rPr lang="pl-PL" sz="2400" b="1" i="1" dirty="0" smtClean="0">
                <a:solidFill>
                  <a:schemeClr val="bg1">
                    <a:lumMod val="65000"/>
                  </a:schemeClr>
                </a:solidFill>
                <a:latin typeface="Arial" charset="0"/>
                <a:cs typeface="Arial" charset="0"/>
              </a:rPr>
              <a:t>informacijska piramida</a:t>
            </a:r>
            <a:endParaRPr lang="sl-SI" sz="2400" b="1" dirty="0">
              <a:solidFill>
                <a:schemeClr val="bg1">
                  <a:lumMod val="65000"/>
                </a:schemeClr>
              </a:solidFill>
              <a:latin typeface="Arial" charset="0"/>
              <a:cs typeface="Arial" charset="0"/>
            </a:endParaRPr>
          </a:p>
        </p:txBody>
      </p:sp>
      <p:pic>
        <p:nvPicPr>
          <p:cNvPr id="3" name="Slika 2"/>
          <p:cNvPicPr>
            <a:picLocks noChangeAspect="1"/>
          </p:cNvPicPr>
          <p:nvPr/>
        </p:nvPicPr>
        <p:blipFill>
          <a:blip r:embed="rId4"/>
          <a:stretch>
            <a:fillRect/>
          </a:stretch>
        </p:blipFill>
        <p:spPr>
          <a:xfrm>
            <a:off x="977235" y="4230851"/>
            <a:ext cx="5099100" cy="1278512"/>
          </a:xfrm>
          <a:prstGeom prst="rect">
            <a:avLst/>
          </a:prstGeom>
        </p:spPr>
      </p:pic>
      <p:pic>
        <p:nvPicPr>
          <p:cNvPr id="6" name="Slika 5"/>
          <p:cNvPicPr>
            <a:picLocks noChangeAspect="1"/>
          </p:cNvPicPr>
          <p:nvPr/>
        </p:nvPicPr>
        <p:blipFill>
          <a:blip r:embed="rId5"/>
          <a:stretch>
            <a:fillRect/>
          </a:stretch>
        </p:blipFill>
        <p:spPr>
          <a:xfrm>
            <a:off x="1696065" y="2920603"/>
            <a:ext cx="3583858" cy="1264886"/>
          </a:xfrm>
          <a:prstGeom prst="rect">
            <a:avLst/>
          </a:prstGeom>
        </p:spPr>
      </p:pic>
      <p:sp>
        <p:nvSpPr>
          <p:cNvPr id="8" name="PoljeZBesedilom 7"/>
          <p:cNvSpPr txBox="1"/>
          <p:nvPr/>
        </p:nvSpPr>
        <p:spPr>
          <a:xfrm>
            <a:off x="988142" y="1870934"/>
            <a:ext cx="1455861" cy="461665"/>
          </a:xfrm>
          <a:prstGeom prst="rect">
            <a:avLst/>
          </a:prstGeom>
          <a:noFill/>
        </p:spPr>
        <p:txBody>
          <a:bodyPr wrap="square" rtlCol="0">
            <a:spAutoFit/>
          </a:bodyPr>
          <a:lstStyle/>
          <a:p>
            <a:r>
              <a:rPr lang="sl-SI" sz="2400" b="1" dirty="0" smtClean="0"/>
              <a:t>BARVA !</a:t>
            </a:r>
            <a:endParaRPr lang="sl-SI" sz="2400" b="1" dirty="0"/>
          </a:p>
        </p:txBody>
      </p:sp>
      <p:sp>
        <p:nvSpPr>
          <p:cNvPr id="9" name="PoljeZBesedilom 8"/>
          <p:cNvSpPr txBox="1"/>
          <p:nvPr/>
        </p:nvSpPr>
        <p:spPr>
          <a:xfrm>
            <a:off x="5279923" y="3292522"/>
            <a:ext cx="1455861" cy="461665"/>
          </a:xfrm>
          <a:prstGeom prst="rect">
            <a:avLst/>
          </a:prstGeom>
          <a:noFill/>
        </p:spPr>
        <p:txBody>
          <a:bodyPr wrap="square" rtlCol="0">
            <a:spAutoFit/>
          </a:bodyPr>
          <a:lstStyle/>
          <a:p>
            <a:r>
              <a:rPr lang="sl-SI" sz="2400" b="1" dirty="0" smtClean="0"/>
              <a:t>KAJ </a:t>
            </a:r>
            <a:r>
              <a:rPr lang="sl-SI" sz="2400" b="1" dirty="0"/>
              <a:t>?</a:t>
            </a:r>
          </a:p>
        </p:txBody>
      </p:sp>
      <p:sp>
        <p:nvSpPr>
          <p:cNvPr id="10" name="PoljeZBesedilom 9"/>
          <p:cNvSpPr txBox="1"/>
          <p:nvPr/>
        </p:nvSpPr>
        <p:spPr>
          <a:xfrm>
            <a:off x="5730112" y="4378946"/>
            <a:ext cx="1455861" cy="461665"/>
          </a:xfrm>
          <a:prstGeom prst="rect">
            <a:avLst/>
          </a:prstGeom>
          <a:noFill/>
        </p:spPr>
        <p:txBody>
          <a:bodyPr wrap="square" rtlCol="0">
            <a:spAutoFit/>
          </a:bodyPr>
          <a:lstStyle/>
          <a:p>
            <a:r>
              <a:rPr lang="sl-SI" sz="2400" b="1" dirty="0" smtClean="0"/>
              <a:t>KDAJ </a:t>
            </a:r>
            <a:r>
              <a:rPr lang="sl-SI" sz="2400" b="1" dirty="0"/>
              <a:t>?</a:t>
            </a:r>
          </a:p>
        </p:txBody>
      </p:sp>
      <p:sp>
        <p:nvSpPr>
          <p:cNvPr id="12" name="PoljeZBesedilom 11"/>
          <p:cNvSpPr txBox="1"/>
          <p:nvPr/>
        </p:nvSpPr>
        <p:spPr>
          <a:xfrm>
            <a:off x="6794155" y="4907818"/>
            <a:ext cx="1455861" cy="461665"/>
          </a:xfrm>
          <a:prstGeom prst="rect">
            <a:avLst/>
          </a:prstGeom>
          <a:noFill/>
        </p:spPr>
        <p:txBody>
          <a:bodyPr wrap="square" rtlCol="0">
            <a:spAutoFit/>
          </a:bodyPr>
          <a:lstStyle/>
          <a:p>
            <a:r>
              <a:rPr lang="sl-SI" sz="2400" b="1" dirty="0" smtClean="0"/>
              <a:t>KJE </a:t>
            </a:r>
            <a:r>
              <a:rPr lang="sl-SI" sz="2400" b="1" dirty="0"/>
              <a:t>?</a:t>
            </a:r>
          </a:p>
        </p:txBody>
      </p:sp>
      <p:pic>
        <p:nvPicPr>
          <p:cNvPr id="14" name="Slika 13"/>
          <p:cNvPicPr>
            <a:picLocks noChangeAspect="1"/>
          </p:cNvPicPr>
          <p:nvPr/>
        </p:nvPicPr>
        <p:blipFill>
          <a:blip r:embed="rId6"/>
          <a:stretch>
            <a:fillRect/>
          </a:stretch>
        </p:blipFill>
        <p:spPr>
          <a:xfrm>
            <a:off x="1763197" y="4311587"/>
            <a:ext cx="3516726" cy="1057896"/>
          </a:xfrm>
          <a:prstGeom prst="rect">
            <a:avLst/>
          </a:prstGeom>
        </p:spPr>
      </p:pic>
    </p:spTree>
    <p:extLst>
      <p:ext uri="{BB962C8B-B14F-4D97-AF65-F5344CB8AC3E}">
        <p14:creationId xmlns:p14="http://schemas.microsoft.com/office/powerpoint/2010/main" val="3012776726"/>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3"/>
          <a:stretch>
            <a:fillRect/>
          </a:stretch>
        </p:blipFill>
        <p:spPr>
          <a:xfrm>
            <a:off x="2444003" y="1046521"/>
            <a:ext cx="2142745" cy="1902557"/>
          </a:xfrm>
          <a:prstGeom prst="rect">
            <a:avLst/>
          </a:prstGeom>
        </p:spPr>
      </p:pic>
      <p:sp>
        <p:nvSpPr>
          <p:cNvPr id="87" name="TextShape 1"/>
          <p:cNvSpPr txBox="1"/>
          <p:nvPr/>
        </p:nvSpPr>
        <p:spPr>
          <a:xfrm>
            <a:off x="866520" y="1548000"/>
            <a:ext cx="10459080" cy="507600"/>
          </a:xfrm>
          <a:prstGeom prst="rect">
            <a:avLst/>
          </a:prstGeom>
          <a:noFill/>
          <a:ln w="0">
            <a:noFill/>
          </a:ln>
        </p:spPr>
        <p:txBody>
          <a:bodyPr lIns="0" tIns="0" rIns="0" bIns="0">
            <a:noAutofit/>
          </a:bodyPr>
          <a:lstStyle/>
          <a:p>
            <a:endParaRPr lang="sl-SI" sz="1800" b="0" strike="noStrike" spc="-1">
              <a:solidFill>
                <a:srgbClr val="999999"/>
              </a:solidFill>
              <a:latin typeface="Arial"/>
            </a:endParaRPr>
          </a:p>
        </p:txBody>
      </p:sp>
      <p:sp>
        <p:nvSpPr>
          <p:cNvPr id="13" name="Content Placeholder 20"/>
          <p:cNvSpPr txBox="1">
            <a:spLocks/>
          </p:cNvSpPr>
          <p:nvPr/>
        </p:nvSpPr>
        <p:spPr bwMode="auto">
          <a:xfrm>
            <a:off x="1945036" y="830275"/>
            <a:ext cx="9143999" cy="200504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pl-PL" sz="3200" b="1" i="1" dirty="0" smtClean="0">
                <a:solidFill>
                  <a:schemeClr val="tx2"/>
                </a:solidFill>
                <a:latin typeface="Arial" charset="0"/>
                <a:cs typeface="Arial" charset="0"/>
              </a:rPr>
              <a:t>najpomembnejše najprej</a:t>
            </a:r>
            <a:br>
              <a:rPr lang="pl-PL" sz="3200" b="1" i="1" dirty="0" smtClean="0">
                <a:solidFill>
                  <a:schemeClr val="tx2"/>
                </a:solidFill>
                <a:latin typeface="Arial" charset="0"/>
                <a:cs typeface="Arial" charset="0"/>
              </a:rPr>
            </a:br>
            <a:r>
              <a:rPr lang="pl-PL" sz="3200" b="1" i="1" dirty="0" smtClean="0">
                <a:solidFill>
                  <a:schemeClr val="tx2"/>
                </a:solidFill>
                <a:latin typeface="Arial" charset="0"/>
                <a:cs typeface="Arial" charset="0"/>
              </a:rPr>
              <a:t/>
            </a:r>
            <a:br>
              <a:rPr lang="pl-PL" sz="3200" b="1" i="1" dirty="0" smtClean="0">
                <a:solidFill>
                  <a:schemeClr val="tx2"/>
                </a:solidFill>
                <a:latin typeface="Arial" charset="0"/>
                <a:cs typeface="Arial" charset="0"/>
              </a:rPr>
            </a:br>
            <a:r>
              <a:rPr lang="pl-PL" sz="2400" b="1" i="1" dirty="0" smtClean="0">
                <a:solidFill>
                  <a:schemeClr val="bg1">
                    <a:lumMod val="65000"/>
                  </a:schemeClr>
                </a:solidFill>
                <a:latin typeface="Arial" charset="0"/>
                <a:cs typeface="Arial" charset="0"/>
              </a:rPr>
              <a:t>informacijska piramida</a:t>
            </a:r>
            <a:endParaRPr lang="sl-SI" sz="2400" b="1" dirty="0">
              <a:solidFill>
                <a:schemeClr val="bg1">
                  <a:lumMod val="65000"/>
                </a:schemeClr>
              </a:solidFill>
              <a:latin typeface="Arial" charset="0"/>
              <a:cs typeface="Arial" charset="0"/>
            </a:endParaRPr>
          </a:p>
        </p:txBody>
      </p:sp>
      <p:pic>
        <p:nvPicPr>
          <p:cNvPr id="2" name="Slika 1"/>
          <p:cNvPicPr>
            <a:picLocks noChangeAspect="1"/>
          </p:cNvPicPr>
          <p:nvPr/>
        </p:nvPicPr>
        <p:blipFill>
          <a:blip r:embed="rId4"/>
          <a:stretch>
            <a:fillRect/>
          </a:stretch>
        </p:blipFill>
        <p:spPr>
          <a:xfrm>
            <a:off x="99390" y="5567513"/>
            <a:ext cx="6914921" cy="1111045"/>
          </a:xfrm>
          <a:prstGeom prst="rect">
            <a:avLst/>
          </a:prstGeom>
        </p:spPr>
      </p:pic>
      <p:pic>
        <p:nvPicPr>
          <p:cNvPr id="3" name="Slika 2"/>
          <p:cNvPicPr>
            <a:picLocks noChangeAspect="1"/>
          </p:cNvPicPr>
          <p:nvPr/>
        </p:nvPicPr>
        <p:blipFill>
          <a:blip r:embed="rId5"/>
          <a:stretch>
            <a:fillRect/>
          </a:stretch>
        </p:blipFill>
        <p:spPr>
          <a:xfrm>
            <a:off x="977235" y="4230851"/>
            <a:ext cx="5099100" cy="1278512"/>
          </a:xfrm>
          <a:prstGeom prst="rect">
            <a:avLst/>
          </a:prstGeom>
        </p:spPr>
      </p:pic>
      <p:pic>
        <p:nvPicPr>
          <p:cNvPr id="6" name="Slika 5"/>
          <p:cNvPicPr>
            <a:picLocks noChangeAspect="1"/>
          </p:cNvPicPr>
          <p:nvPr/>
        </p:nvPicPr>
        <p:blipFill>
          <a:blip r:embed="rId6"/>
          <a:stretch>
            <a:fillRect/>
          </a:stretch>
        </p:blipFill>
        <p:spPr>
          <a:xfrm>
            <a:off x="1696065" y="2920603"/>
            <a:ext cx="3583858" cy="1264886"/>
          </a:xfrm>
          <a:prstGeom prst="rect">
            <a:avLst/>
          </a:prstGeom>
        </p:spPr>
      </p:pic>
      <p:sp>
        <p:nvSpPr>
          <p:cNvPr id="8" name="PoljeZBesedilom 7"/>
          <p:cNvSpPr txBox="1"/>
          <p:nvPr/>
        </p:nvSpPr>
        <p:spPr>
          <a:xfrm>
            <a:off x="988142" y="1870934"/>
            <a:ext cx="1455861" cy="461665"/>
          </a:xfrm>
          <a:prstGeom prst="rect">
            <a:avLst/>
          </a:prstGeom>
          <a:noFill/>
        </p:spPr>
        <p:txBody>
          <a:bodyPr wrap="square" rtlCol="0">
            <a:spAutoFit/>
          </a:bodyPr>
          <a:lstStyle/>
          <a:p>
            <a:r>
              <a:rPr lang="sl-SI" sz="2400" b="1" dirty="0" smtClean="0"/>
              <a:t>BARVA !</a:t>
            </a:r>
            <a:endParaRPr lang="sl-SI" sz="2400" b="1" dirty="0"/>
          </a:p>
        </p:txBody>
      </p:sp>
      <p:sp>
        <p:nvSpPr>
          <p:cNvPr id="9" name="PoljeZBesedilom 8"/>
          <p:cNvSpPr txBox="1"/>
          <p:nvPr/>
        </p:nvSpPr>
        <p:spPr>
          <a:xfrm>
            <a:off x="5279923" y="3292522"/>
            <a:ext cx="1455861" cy="461665"/>
          </a:xfrm>
          <a:prstGeom prst="rect">
            <a:avLst/>
          </a:prstGeom>
          <a:noFill/>
        </p:spPr>
        <p:txBody>
          <a:bodyPr wrap="square" rtlCol="0">
            <a:spAutoFit/>
          </a:bodyPr>
          <a:lstStyle/>
          <a:p>
            <a:r>
              <a:rPr lang="sl-SI" sz="2400" b="1" dirty="0" smtClean="0"/>
              <a:t>KAJ </a:t>
            </a:r>
            <a:r>
              <a:rPr lang="sl-SI" sz="2400" b="1" dirty="0"/>
              <a:t>?</a:t>
            </a:r>
          </a:p>
        </p:txBody>
      </p:sp>
      <p:sp>
        <p:nvSpPr>
          <p:cNvPr id="11" name="PoljeZBesedilom 10"/>
          <p:cNvSpPr txBox="1"/>
          <p:nvPr/>
        </p:nvSpPr>
        <p:spPr>
          <a:xfrm>
            <a:off x="5730112" y="4378946"/>
            <a:ext cx="1455861" cy="461665"/>
          </a:xfrm>
          <a:prstGeom prst="rect">
            <a:avLst/>
          </a:prstGeom>
          <a:noFill/>
        </p:spPr>
        <p:txBody>
          <a:bodyPr wrap="square" rtlCol="0">
            <a:spAutoFit/>
          </a:bodyPr>
          <a:lstStyle/>
          <a:p>
            <a:r>
              <a:rPr lang="sl-SI" sz="2400" b="1" dirty="0" smtClean="0"/>
              <a:t>KDAJ </a:t>
            </a:r>
            <a:r>
              <a:rPr lang="sl-SI" sz="2400" b="1" dirty="0"/>
              <a:t>?</a:t>
            </a:r>
          </a:p>
        </p:txBody>
      </p:sp>
      <p:sp>
        <p:nvSpPr>
          <p:cNvPr id="12" name="PoljeZBesedilom 11"/>
          <p:cNvSpPr txBox="1"/>
          <p:nvPr/>
        </p:nvSpPr>
        <p:spPr>
          <a:xfrm>
            <a:off x="6794155" y="4907818"/>
            <a:ext cx="1455861" cy="461665"/>
          </a:xfrm>
          <a:prstGeom prst="rect">
            <a:avLst/>
          </a:prstGeom>
          <a:noFill/>
        </p:spPr>
        <p:txBody>
          <a:bodyPr wrap="square" rtlCol="0">
            <a:spAutoFit/>
          </a:bodyPr>
          <a:lstStyle/>
          <a:p>
            <a:r>
              <a:rPr lang="sl-SI" sz="2400" b="1" dirty="0" smtClean="0"/>
              <a:t>KJE </a:t>
            </a:r>
            <a:r>
              <a:rPr lang="sl-SI" sz="2400" b="1" dirty="0"/>
              <a:t>?</a:t>
            </a:r>
          </a:p>
        </p:txBody>
      </p:sp>
      <p:sp>
        <p:nvSpPr>
          <p:cNvPr id="14" name="PoljeZBesedilom 13"/>
          <p:cNvSpPr txBox="1"/>
          <p:nvPr/>
        </p:nvSpPr>
        <p:spPr>
          <a:xfrm>
            <a:off x="7344761" y="5620660"/>
            <a:ext cx="1754994" cy="461665"/>
          </a:xfrm>
          <a:prstGeom prst="rect">
            <a:avLst/>
          </a:prstGeom>
          <a:noFill/>
        </p:spPr>
        <p:txBody>
          <a:bodyPr wrap="square" rtlCol="0">
            <a:spAutoFit/>
          </a:bodyPr>
          <a:lstStyle/>
          <a:p>
            <a:r>
              <a:rPr lang="sl-SI" sz="2400" b="1" dirty="0" smtClean="0"/>
              <a:t>KOLIKO </a:t>
            </a:r>
            <a:r>
              <a:rPr lang="sl-SI" sz="2400" b="1" dirty="0"/>
              <a:t>?</a:t>
            </a:r>
          </a:p>
        </p:txBody>
      </p:sp>
      <p:pic>
        <p:nvPicPr>
          <p:cNvPr id="15" name="Slika 14"/>
          <p:cNvPicPr>
            <a:picLocks noChangeAspect="1"/>
          </p:cNvPicPr>
          <p:nvPr/>
        </p:nvPicPr>
        <p:blipFill>
          <a:blip r:embed="rId7"/>
          <a:stretch>
            <a:fillRect/>
          </a:stretch>
        </p:blipFill>
        <p:spPr>
          <a:xfrm>
            <a:off x="1763197" y="4311587"/>
            <a:ext cx="3516726" cy="1057896"/>
          </a:xfrm>
          <a:prstGeom prst="rect">
            <a:avLst/>
          </a:prstGeom>
        </p:spPr>
      </p:pic>
      <p:pic>
        <p:nvPicPr>
          <p:cNvPr id="16" name="Slika 15"/>
          <p:cNvPicPr>
            <a:picLocks noChangeAspect="1"/>
          </p:cNvPicPr>
          <p:nvPr/>
        </p:nvPicPr>
        <p:blipFill>
          <a:blip r:embed="rId8"/>
          <a:stretch>
            <a:fillRect/>
          </a:stretch>
        </p:blipFill>
        <p:spPr>
          <a:xfrm>
            <a:off x="1086493" y="5694399"/>
            <a:ext cx="5088193" cy="840331"/>
          </a:xfrm>
          <a:prstGeom prst="rect">
            <a:avLst/>
          </a:prstGeom>
        </p:spPr>
      </p:pic>
    </p:spTree>
    <p:extLst>
      <p:ext uri="{BB962C8B-B14F-4D97-AF65-F5344CB8AC3E}">
        <p14:creationId xmlns:p14="http://schemas.microsoft.com/office/powerpoint/2010/main" val="3840444013"/>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3"/>
          <a:stretch>
            <a:fillRect/>
          </a:stretch>
        </p:blipFill>
        <p:spPr>
          <a:xfrm>
            <a:off x="2444003" y="1046521"/>
            <a:ext cx="2142745" cy="1902557"/>
          </a:xfrm>
          <a:prstGeom prst="rect">
            <a:avLst/>
          </a:prstGeom>
        </p:spPr>
      </p:pic>
      <p:sp>
        <p:nvSpPr>
          <p:cNvPr id="87" name="TextShape 1"/>
          <p:cNvSpPr txBox="1"/>
          <p:nvPr/>
        </p:nvSpPr>
        <p:spPr>
          <a:xfrm>
            <a:off x="866520" y="1548000"/>
            <a:ext cx="10459080" cy="507600"/>
          </a:xfrm>
          <a:prstGeom prst="rect">
            <a:avLst/>
          </a:prstGeom>
          <a:noFill/>
          <a:ln w="0">
            <a:noFill/>
          </a:ln>
        </p:spPr>
        <p:txBody>
          <a:bodyPr lIns="0" tIns="0" rIns="0" bIns="0">
            <a:noAutofit/>
          </a:bodyPr>
          <a:lstStyle/>
          <a:p>
            <a:endParaRPr lang="sl-SI" sz="1800" b="0" strike="noStrike" spc="-1">
              <a:solidFill>
                <a:srgbClr val="999999"/>
              </a:solidFill>
              <a:latin typeface="Arial"/>
            </a:endParaRPr>
          </a:p>
        </p:txBody>
      </p:sp>
      <p:sp>
        <p:nvSpPr>
          <p:cNvPr id="13" name="Content Placeholder 20"/>
          <p:cNvSpPr txBox="1">
            <a:spLocks/>
          </p:cNvSpPr>
          <p:nvPr/>
        </p:nvSpPr>
        <p:spPr bwMode="auto">
          <a:xfrm>
            <a:off x="1945036" y="830275"/>
            <a:ext cx="9143999" cy="200504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pl-PL" sz="3200" b="1" i="1" dirty="0" smtClean="0">
                <a:solidFill>
                  <a:schemeClr val="tx2"/>
                </a:solidFill>
                <a:latin typeface="Arial" charset="0"/>
                <a:cs typeface="Arial" charset="0"/>
              </a:rPr>
              <a:t>najpomembnejše najprej</a:t>
            </a:r>
            <a:br>
              <a:rPr lang="pl-PL" sz="3200" b="1" i="1" dirty="0" smtClean="0">
                <a:solidFill>
                  <a:schemeClr val="tx2"/>
                </a:solidFill>
                <a:latin typeface="Arial" charset="0"/>
                <a:cs typeface="Arial" charset="0"/>
              </a:rPr>
            </a:br>
            <a:r>
              <a:rPr lang="pl-PL" sz="3200" b="1" i="1" dirty="0" smtClean="0">
                <a:solidFill>
                  <a:schemeClr val="tx2"/>
                </a:solidFill>
                <a:latin typeface="Arial" charset="0"/>
                <a:cs typeface="Arial" charset="0"/>
              </a:rPr>
              <a:t/>
            </a:r>
            <a:br>
              <a:rPr lang="pl-PL" sz="3200" b="1" i="1" dirty="0" smtClean="0">
                <a:solidFill>
                  <a:schemeClr val="tx2"/>
                </a:solidFill>
                <a:latin typeface="Arial" charset="0"/>
                <a:cs typeface="Arial" charset="0"/>
              </a:rPr>
            </a:br>
            <a:r>
              <a:rPr lang="pl-PL" sz="2400" b="1" i="1" dirty="0" smtClean="0">
                <a:solidFill>
                  <a:schemeClr val="bg1">
                    <a:lumMod val="65000"/>
                  </a:schemeClr>
                </a:solidFill>
                <a:latin typeface="Arial" charset="0"/>
                <a:cs typeface="Arial" charset="0"/>
              </a:rPr>
              <a:t>informacijska piramida</a:t>
            </a:r>
            <a:endParaRPr lang="sl-SI" sz="2400" b="1" dirty="0">
              <a:solidFill>
                <a:schemeClr val="bg1">
                  <a:lumMod val="65000"/>
                </a:schemeClr>
              </a:solidFill>
              <a:latin typeface="Arial" charset="0"/>
              <a:cs typeface="Arial" charset="0"/>
            </a:endParaRPr>
          </a:p>
        </p:txBody>
      </p:sp>
      <p:pic>
        <p:nvPicPr>
          <p:cNvPr id="2" name="Slika 1"/>
          <p:cNvPicPr>
            <a:picLocks noChangeAspect="1"/>
          </p:cNvPicPr>
          <p:nvPr/>
        </p:nvPicPr>
        <p:blipFill>
          <a:blip r:embed="rId4"/>
          <a:stretch>
            <a:fillRect/>
          </a:stretch>
        </p:blipFill>
        <p:spPr>
          <a:xfrm>
            <a:off x="99390" y="5567513"/>
            <a:ext cx="6914921" cy="1111045"/>
          </a:xfrm>
          <a:prstGeom prst="rect">
            <a:avLst/>
          </a:prstGeom>
        </p:spPr>
      </p:pic>
      <p:pic>
        <p:nvPicPr>
          <p:cNvPr id="3" name="Slika 2"/>
          <p:cNvPicPr>
            <a:picLocks noChangeAspect="1"/>
          </p:cNvPicPr>
          <p:nvPr/>
        </p:nvPicPr>
        <p:blipFill>
          <a:blip r:embed="rId5"/>
          <a:stretch>
            <a:fillRect/>
          </a:stretch>
        </p:blipFill>
        <p:spPr>
          <a:xfrm>
            <a:off x="977235" y="4230851"/>
            <a:ext cx="5099100" cy="1278512"/>
          </a:xfrm>
          <a:prstGeom prst="rect">
            <a:avLst/>
          </a:prstGeom>
        </p:spPr>
      </p:pic>
      <p:pic>
        <p:nvPicPr>
          <p:cNvPr id="6" name="Slika 5"/>
          <p:cNvPicPr>
            <a:picLocks noChangeAspect="1"/>
          </p:cNvPicPr>
          <p:nvPr/>
        </p:nvPicPr>
        <p:blipFill>
          <a:blip r:embed="rId6"/>
          <a:stretch>
            <a:fillRect/>
          </a:stretch>
        </p:blipFill>
        <p:spPr>
          <a:xfrm>
            <a:off x="1696065" y="2920603"/>
            <a:ext cx="3583858" cy="1264886"/>
          </a:xfrm>
          <a:prstGeom prst="rect">
            <a:avLst/>
          </a:prstGeom>
        </p:spPr>
      </p:pic>
      <p:sp>
        <p:nvSpPr>
          <p:cNvPr id="8" name="PoljeZBesedilom 7"/>
          <p:cNvSpPr txBox="1"/>
          <p:nvPr/>
        </p:nvSpPr>
        <p:spPr>
          <a:xfrm>
            <a:off x="988142" y="1870934"/>
            <a:ext cx="1455861" cy="461665"/>
          </a:xfrm>
          <a:prstGeom prst="rect">
            <a:avLst/>
          </a:prstGeom>
          <a:noFill/>
        </p:spPr>
        <p:txBody>
          <a:bodyPr wrap="square" rtlCol="0">
            <a:spAutoFit/>
          </a:bodyPr>
          <a:lstStyle/>
          <a:p>
            <a:r>
              <a:rPr lang="sl-SI" sz="2400" b="1" dirty="0" smtClean="0"/>
              <a:t>BARVA !</a:t>
            </a:r>
            <a:endParaRPr lang="sl-SI" sz="2400" b="1" dirty="0"/>
          </a:p>
        </p:txBody>
      </p:sp>
      <p:sp>
        <p:nvSpPr>
          <p:cNvPr id="9" name="PoljeZBesedilom 8"/>
          <p:cNvSpPr txBox="1"/>
          <p:nvPr/>
        </p:nvSpPr>
        <p:spPr>
          <a:xfrm>
            <a:off x="5279923" y="3292522"/>
            <a:ext cx="1455861" cy="461665"/>
          </a:xfrm>
          <a:prstGeom prst="rect">
            <a:avLst/>
          </a:prstGeom>
          <a:noFill/>
        </p:spPr>
        <p:txBody>
          <a:bodyPr wrap="square" rtlCol="0">
            <a:spAutoFit/>
          </a:bodyPr>
          <a:lstStyle/>
          <a:p>
            <a:r>
              <a:rPr lang="sl-SI" sz="2400" b="1" dirty="0" smtClean="0"/>
              <a:t>KAJ </a:t>
            </a:r>
            <a:r>
              <a:rPr lang="sl-SI" sz="2400" b="1" dirty="0"/>
              <a:t>?</a:t>
            </a:r>
          </a:p>
        </p:txBody>
      </p:sp>
      <p:sp>
        <p:nvSpPr>
          <p:cNvPr id="11" name="PoljeZBesedilom 10"/>
          <p:cNvSpPr txBox="1"/>
          <p:nvPr/>
        </p:nvSpPr>
        <p:spPr>
          <a:xfrm>
            <a:off x="5730112" y="4378946"/>
            <a:ext cx="1455861" cy="461665"/>
          </a:xfrm>
          <a:prstGeom prst="rect">
            <a:avLst/>
          </a:prstGeom>
          <a:noFill/>
        </p:spPr>
        <p:txBody>
          <a:bodyPr wrap="square" rtlCol="0">
            <a:spAutoFit/>
          </a:bodyPr>
          <a:lstStyle/>
          <a:p>
            <a:r>
              <a:rPr lang="sl-SI" sz="2400" b="1" dirty="0" smtClean="0"/>
              <a:t>KDAJ </a:t>
            </a:r>
            <a:r>
              <a:rPr lang="sl-SI" sz="2400" b="1" dirty="0"/>
              <a:t>?</a:t>
            </a:r>
          </a:p>
        </p:txBody>
      </p:sp>
      <p:sp>
        <p:nvSpPr>
          <p:cNvPr id="12" name="PoljeZBesedilom 11"/>
          <p:cNvSpPr txBox="1"/>
          <p:nvPr/>
        </p:nvSpPr>
        <p:spPr>
          <a:xfrm>
            <a:off x="6794155" y="4907818"/>
            <a:ext cx="1455861" cy="461665"/>
          </a:xfrm>
          <a:prstGeom prst="rect">
            <a:avLst/>
          </a:prstGeom>
          <a:noFill/>
        </p:spPr>
        <p:txBody>
          <a:bodyPr wrap="square" rtlCol="0">
            <a:spAutoFit/>
          </a:bodyPr>
          <a:lstStyle/>
          <a:p>
            <a:r>
              <a:rPr lang="sl-SI" sz="2400" b="1" dirty="0" smtClean="0"/>
              <a:t>KJE </a:t>
            </a:r>
            <a:r>
              <a:rPr lang="sl-SI" sz="2400" b="1" dirty="0"/>
              <a:t>?</a:t>
            </a:r>
          </a:p>
        </p:txBody>
      </p:sp>
      <p:sp>
        <p:nvSpPr>
          <p:cNvPr id="14" name="Pravokotnik 13"/>
          <p:cNvSpPr/>
          <p:nvPr/>
        </p:nvSpPr>
        <p:spPr>
          <a:xfrm>
            <a:off x="9099755" y="5567513"/>
            <a:ext cx="2990688" cy="1200329"/>
          </a:xfrm>
          <a:prstGeom prst="rect">
            <a:avLst/>
          </a:prstGeom>
          <a:solidFill>
            <a:srgbClr val="FFFF00"/>
          </a:solidFill>
          <a:ln w="38100">
            <a:solidFill>
              <a:srgbClr val="FF0000"/>
            </a:solidFill>
          </a:ln>
        </p:spPr>
        <p:txBody>
          <a:bodyPr wrap="square">
            <a:spAutoFit/>
          </a:bodyPr>
          <a:lstStyle/>
          <a:p>
            <a:pPr algn="ctr"/>
            <a:r>
              <a:rPr lang="sl-SI" sz="2000" dirty="0" smtClean="0">
                <a:solidFill>
                  <a:schemeClr val="tx2"/>
                </a:solidFill>
              </a:rPr>
              <a:t>dodatne </a:t>
            </a:r>
            <a:r>
              <a:rPr lang="sl-SI" sz="2000" dirty="0" smtClean="0">
                <a:solidFill>
                  <a:schemeClr val="tx2"/>
                </a:solidFill>
              </a:rPr>
              <a:t>PODROBNOSTI</a:t>
            </a:r>
            <a:endParaRPr lang="sl-SI" sz="2000" dirty="0" smtClean="0">
              <a:solidFill>
                <a:schemeClr val="tx2"/>
              </a:solidFill>
            </a:endParaRPr>
          </a:p>
          <a:p>
            <a:pPr algn="ctr">
              <a:buFontTx/>
              <a:buChar char="-"/>
            </a:pPr>
            <a:r>
              <a:rPr lang="sl-SI" sz="1600" dirty="0" smtClean="0">
                <a:solidFill>
                  <a:schemeClr val="tx2"/>
                </a:solidFill>
              </a:rPr>
              <a:t> </a:t>
            </a:r>
            <a:r>
              <a:rPr lang="sl-SI" sz="1600" i="1" dirty="0" smtClean="0">
                <a:solidFill>
                  <a:schemeClr val="tx2"/>
                </a:solidFill>
              </a:rPr>
              <a:t>možen vpliv</a:t>
            </a:r>
          </a:p>
          <a:p>
            <a:pPr algn="ctr">
              <a:buFontTx/>
              <a:buChar char="-"/>
            </a:pPr>
            <a:r>
              <a:rPr lang="sl-SI" sz="1600" i="1" dirty="0" smtClean="0">
                <a:solidFill>
                  <a:schemeClr val="tx2"/>
                </a:solidFill>
              </a:rPr>
              <a:t> splošen nasvet za ravnanje </a:t>
            </a:r>
          </a:p>
        </p:txBody>
      </p:sp>
      <p:sp>
        <p:nvSpPr>
          <p:cNvPr id="15" name="PoljeZBesedilom 14"/>
          <p:cNvSpPr txBox="1"/>
          <p:nvPr/>
        </p:nvSpPr>
        <p:spPr>
          <a:xfrm>
            <a:off x="7344761" y="5620660"/>
            <a:ext cx="1754994" cy="461665"/>
          </a:xfrm>
          <a:prstGeom prst="rect">
            <a:avLst/>
          </a:prstGeom>
          <a:noFill/>
        </p:spPr>
        <p:txBody>
          <a:bodyPr wrap="square" rtlCol="0">
            <a:spAutoFit/>
          </a:bodyPr>
          <a:lstStyle/>
          <a:p>
            <a:r>
              <a:rPr lang="sl-SI" sz="2400" b="1" dirty="0" smtClean="0"/>
              <a:t>KOLIKO </a:t>
            </a:r>
            <a:r>
              <a:rPr lang="sl-SI" sz="2400" b="1" dirty="0"/>
              <a:t>?</a:t>
            </a:r>
          </a:p>
        </p:txBody>
      </p:sp>
      <p:pic>
        <p:nvPicPr>
          <p:cNvPr id="7" name="Slika 6"/>
          <p:cNvPicPr>
            <a:picLocks noChangeAspect="1"/>
          </p:cNvPicPr>
          <p:nvPr/>
        </p:nvPicPr>
        <p:blipFill>
          <a:blip r:embed="rId7"/>
          <a:stretch>
            <a:fillRect/>
          </a:stretch>
        </p:blipFill>
        <p:spPr>
          <a:xfrm>
            <a:off x="1763197" y="4311587"/>
            <a:ext cx="3516726" cy="1057896"/>
          </a:xfrm>
          <a:prstGeom prst="rect">
            <a:avLst/>
          </a:prstGeom>
        </p:spPr>
      </p:pic>
      <p:pic>
        <p:nvPicPr>
          <p:cNvPr id="19" name="Slika 18"/>
          <p:cNvPicPr>
            <a:picLocks noChangeAspect="1"/>
          </p:cNvPicPr>
          <p:nvPr/>
        </p:nvPicPr>
        <p:blipFill>
          <a:blip r:embed="rId8"/>
          <a:stretch>
            <a:fillRect/>
          </a:stretch>
        </p:blipFill>
        <p:spPr>
          <a:xfrm>
            <a:off x="1086493" y="5694399"/>
            <a:ext cx="5088193" cy="840331"/>
          </a:xfrm>
          <a:prstGeom prst="rect">
            <a:avLst/>
          </a:prstGeom>
        </p:spPr>
      </p:pic>
      <p:pic>
        <p:nvPicPr>
          <p:cNvPr id="17" name="Slika 16"/>
          <p:cNvPicPr>
            <a:picLocks noChangeAspect="1"/>
          </p:cNvPicPr>
          <p:nvPr/>
        </p:nvPicPr>
        <p:blipFill>
          <a:blip r:embed="rId9"/>
          <a:stretch>
            <a:fillRect/>
          </a:stretch>
        </p:blipFill>
        <p:spPr>
          <a:xfrm>
            <a:off x="1019060" y="5624139"/>
            <a:ext cx="7956975" cy="1107565"/>
          </a:xfrm>
          <a:prstGeom prst="rect">
            <a:avLst/>
          </a:prstGeom>
        </p:spPr>
      </p:pic>
    </p:spTree>
    <p:extLst>
      <p:ext uri="{BB962C8B-B14F-4D97-AF65-F5344CB8AC3E}">
        <p14:creationId xmlns:p14="http://schemas.microsoft.com/office/powerpoint/2010/main" val="363668770"/>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Shape 1"/>
          <p:cNvSpPr txBox="1"/>
          <p:nvPr/>
        </p:nvSpPr>
        <p:spPr>
          <a:xfrm>
            <a:off x="866520" y="1548000"/>
            <a:ext cx="10459080" cy="507600"/>
          </a:xfrm>
          <a:prstGeom prst="rect">
            <a:avLst/>
          </a:prstGeom>
          <a:noFill/>
          <a:ln w="0">
            <a:noFill/>
          </a:ln>
        </p:spPr>
        <p:txBody>
          <a:bodyPr lIns="0" tIns="0" rIns="0" bIns="0">
            <a:noAutofit/>
          </a:bodyPr>
          <a:lstStyle/>
          <a:p>
            <a:endParaRPr lang="sl-SI" sz="1800" b="0" strike="noStrike" spc="-1">
              <a:solidFill>
                <a:srgbClr val="999999"/>
              </a:solidFill>
              <a:latin typeface="Arial"/>
            </a:endParaRPr>
          </a:p>
        </p:txBody>
      </p:sp>
      <p:sp>
        <p:nvSpPr>
          <p:cNvPr id="4" name="Content Placeholder 20"/>
          <p:cNvSpPr txBox="1">
            <a:spLocks/>
          </p:cNvSpPr>
          <p:nvPr/>
        </p:nvSpPr>
        <p:spPr bwMode="auto">
          <a:xfrm>
            <a:off x="1945036" y="830275"/>
            <a:ext cx="9143999" cy="200504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pl-PL" sz="3200" b="1" i="1" dirty="0">
                <a:solidFill>
                  <a:schemeClr val="tx2"/>
                </a:solidFill>
                <a:latin typeface="Arial" charset="0"/>
                <a:cs typeface="Arial" charset="0"/>
              </a:rPr>
              <a:t>v</a:t>
            </a:r>
            <a:r>
              <a:rPr lang="pl-PL" sz="3200" b="1" i="1" dirty="0" smtClean="0">
                <a:solidFill>
                  <a:schemeClr val="tx2"/>
                </a:solidFill>
                <a:latin typeface="Arial" charset="0"/>
                <a:cs typeface="Arial" charset="0"/>
              </a:rPr>
              <a:t>zrok – posledica - ravnanje</a:t>
            </a:r>
          </a:p>
          <a:p>
            <a:pPr algn="ctr">
              <a:buNone/>
            </a:pPr>
            <a:r>
              <a:rPr lang="pl-PL" sz="3200" b="1" i="1" dirty="0" smtClean="0">
                <a:solidFill>
                  <a:schemeClr val="tx2"/>
                </a:solidFill>
                <a:latin typeface="Arial" charset="0"/>
                <a:cs typeface="Arial" charset="0"/>
              </a:rPr>
              <a:t> </a:t>
            </a:r>
            <a:r>
              <a:rPr lang="pl-PL" sz="3200" dirty="0" smtClean="0">
                <a:solidFill>
                  <a:schemeClr val="tx2"/>
                </a:solidFill>
                <a:latin typeface="Arial" charset="0"/>
                <a:cs typeface="Arial" charset="0"/>
              </a:rPr>
              <a:t>opozorilo in odziv</a:t>
            </a:r>
            <a:endParaRPr lang="sl-SI" sz="3200" dirty="0">
              <a:solidFill>
                <a:schemeClr val="tx2"/>
              </a:solidFill>
              <a:latin typeface="Arial" charset="0"/>
              <a:cs typeface="Arial" charset="0"/>
            </a:endParaRPr>
          </a:p>
        </p:txBody>
      </p:sp>
      <p:pic>
        <p:nvPicPr>
          <p:cNvPr id="3" name="Slika 2"/>
          <p:cNvPicPr>
            <a:picLocks noChangeAspect="1"/>
          </p:cNvPicPr>
          <p:nvPr/>
        </p:nvPicPr>
        <p:blipFill>
          <a:blip r:embed="rId3"/>
          <a:stretch>
            <a:fillRect/>
          </a:stretch>
        </p:blipFill>
        <p:spPr>
          <a:xfrm>
            <a:off x="988142" y="2029132"/>
            <a:ext cx="10219470" cy="4696133"/>
          </a:xfrm>
          <a:prstGeom prst="rect">
            <a:avLst/>
          </a:prstGeom>
        </p:spPr>
      </p:pic>
      <p:sp>
        <p:nvSpPr>
          <p:cNvPr id="7" name="PoljeZBesedilom 6"/>
          <p:cNvSpPr txBox="1"/>
          <p:nvPr/>
        </p:nvSpPr>
        <p:spPr>
          <a:xfrm>
            <a:off x="1311699" y="2739217"/>
            <a:ext cx="1541860" cy="1015663"/>
          </a:xfrm>
          <a:prstGeom prst="rect">
            <a:avLst/>
          </a:prstGeom>
          <a:solidFill>
            <a:schemeClr val="bg1"/>
          </a:solidFill>
        </p:spPr>
        <p:txBody>
          <a:bodyPr wrap="square" rtlCol="0">
            <a:spAutoFit/>
          </a:bodyPr>
          <a:lstStyle/>
          <a:p>
            <a:pPr algn="ctr"/>
            <a:r>
              <a:rPr lang="sl-SI" sz="2000" b="1" dirty="0" smtClean="0"/>
              <a:t>RAZUMETI</a:t>
            </a:r>
            <a:br>
              <a:rPr lang="sl-SI" sz="2000" b="1" dirty="0" smtClean="0"/>
            </a:br>
            <a:r>
              <a:rPr lang="sl-SI" sz="2000" b="1" dirty="0" smtClean="0"/>
              <a:t/>
            </a:r>
            <a:br>
              <a:rPr lang="sl-SI" sz="2000" b="1" dirty="0" smtClean="0"/>
            </a:br>
            <a:r>
              <a:rPr lang="sl-SI" sz="2000" b="1" dirty="0" smtClean="0"/>
              <a:t>nevarnosti</a:t>
            </a:r>
            <a:endParaRPr lang="sl-SI" sz="2000" b="1" dirty="0"/>
          </a:p>
        </p:txBody>
      </p:sp>
      <p:sp>
        <p:nvSpPr>
          <p:cNvPr id="9" name="PoljeZBesedilom 8"/>
          <p:cNvSpPr txBox="1"/>
          <p:nvPr/>
        </p:nvSpPr>
        <p:spPr>
          <a:xfrm>
            <a:off x="3219911" y="2754975"/>
            <a:ext cx="1541860" cy="1015663"/>
          </a:xfrm>
          <a:prstGeom prst="rect">
            <a:avLst/>
          </a:prstGeom>
          <a:solidFill>
            <a:schemeClr val="bg1"/>
          </a:solidFill>
        </p:spPr>
        <p:txBody>
          <a:bodyPr wrap="square" rtlCol="0">
            <a:spAutoFit/>
          </a:bodyPr>
          <a:lstStyle/>
          <a:p>
            <a:pPr algn="ctr"/>
            <a:r>
              <a:rPr lang="sl-SI" sz="2000" b="1" dirty="0" smtClean="0"/>
              <a:t>PREJETI</a:t>
            </a:r>
          </a:p>
          <a:p>
            <a:pPr algn="ctr"/>
            <a:r>
              <a:rPr lang="sl-SI" sz="2000" b="1" dirty="0" smtClean="0"/>
              <a:t/>
            </a:r>
            <a:br>
              <a:rPr lang="sl-SI" sz="2000" b="1" dirty="0" smtClean="0"/>
            </a:br>
            <a:r>
              <a:rPr lang="sl-SI" sz="2000" b="1" dirty="0" smtClean="0"/>
              <a:t>opozorilo</a:t>
            </a:r>
            <a:endParaRPr lang="sl-SI" sz="2000" b="1" dirty="0"/>
          </a:p>
        </p:txBody>
      </p:sp>
      <p:sp>
        <p:nvSpPr>
          <p:cNvPr id="10" name="PoljeZBesedilom 9"/>
          <p:cNvSpPr txBox="1"/>
          <p:nvPr/>
        </p:nvSpPr>
        <p:spPr>
          <a:xfrm>
            <a:off x="5246262" y="2761323"/>
            <a:ext cx="1438318" cy="1015663"/>
          </a:xfrm>
          <a:prstGeom prst="rect">
            <a:avLst/>
          </a:prstGeom>
          <a:solidFill>
            <a:schemeClr val="bg1"/>
          </a:solidFill>
        </p:spPr>
        <p:txBody>
          <a:bodyPr wrap="square" rtlCol="0">
            <a:spAutoFit/>
          </a:bodyPr>
          <a:lstStyle/>
          <a:p>
            <a:pPr algn="ctr"/>
            <a:r>
              <a:rPr lang="sl-SI" sz="2000" b="1" dirty="0" smtClean="0"/>
              <a:t>DOJETI</a:t>
            </a:r>
          </a:p>
          <a:p>
            <a:pPr algn="ctr"/>
            <a:r>
              <a:rPr lang="sl-SI" sz="2000" b="1" dirty="0" smtClean="0"/>
              <a:t/>
            </a:r>
            <a:br>
              <a:rPr lang="sl-SI" sz="2000" b="1" dirty="0" smtClean="0"/>
            </a:br>
            <a:r>
              <a:rPr lang="sl-SI" sz="2000" b="1" dirty="0" smtClean="0"/>
              <a:t>tveganje</a:t>
            </a:r>
            <a:endParaRPr lang="sl-SI" sz="2000" b="1" dirty="0"/>
          </a:p>
        </p:txBody>
      </p:sp>
      <p:sp>
        <p:nvSpPr>
          <p:cNvPr id="11" name="PoljeZBesedilom 10"/>
          <p:cNvSpPr txBox="1"/>
          <p:nvPr/>
        </p:nvSpPr>
        <p:spPr>
          <a:xfrm>
            <a:off x="7239087" y="2754975"/>
            <a:ext cx="1438318" cy="1323439"/>
          </a:xfrm>
          <a:prstGeom prst="rect">
            <a:avLst/>
          </a:prstGeom>
          <a:solidFill>
            <a:schemeClr val="bg1"/>
          </a:solidFill>
        </p:spPr>
        <p:txBody>
          <a:bodyPr wrap="square" rtlCol="0">
            <a:spAutoFit/>
          </a:bodyPr>
          <a:lstStyle/>
          <a:p>
            <a:pPr algn="ctr"/>
            <a:r>
              <a:rPr lang="sl-SI" sz="2000" b="1" dirty="0" smtClean="0"/>
              <a:t>VERJETI</a:t>
            </a:r>
          </a:p>
          <a:p>
            <a:pPr algn="ctr"/>
            <a:r>
              <a:rPr lang="sl-SI" sz="2000" b="1" dirty="0" smtClean="0"/>
              <a:t/>
            </a:r>
            <a:br>
              <a:rPr lang="sl-SI" sz="2000" b="1" dirty="0" smtClean="0"/>
            </a:br>
            <a:r>
              <a:rPr lang="sl-SI" sz="2000" b="1" dirty="0" smtClean="0"/>
              <a:t>da velja</a:t>
            </a:r>
          </a:p>
          <a:p>
            <a:pPr algn="ctr"/>
            <a:r>
              <a:rPr lang="sl-SI" sz="2000" b="1" dirty="0" smtClean="0"/>
              <a:t>zame</a:t>
            </a:r>
            <a:endParaRPr lang="sl-SI" sz="2000" b="1" dirty="0"/>
          </a:p>
        </p:txBody>
      </p:sp>
      <p:sp>
        <p:nvSpPr>
          <p:cNvPr id="12" name="PoljeZBesedilom 11"/>
          <p:cNvSpPr txBox="1"/>
          <p:nvPr/>
        </p:nvSpPr>
        <p:spPr>
          <a:xfrm>
            <a:off x="9223349" y="2739217"/>
            <a:ext cx="1512968" cy="1323439"/>
          </a:xfrm>
          <a:prstGeom prst="rect">
            <a:avLst/>
          </a:prstGeom>
          <a:solidFill>
            <a:schemeClr val="bg1"/>
          </a:solidFill>
        </p:spPr>
        <p:txBody>
          <a:bodyPr wrap="square" rtlCol="0">
            <a:spAutoFit/>
          </a:bodyPr>
          <a:lstStyle/>
          <a:p>
            <a:pPr algn="ctr"/>
            <a:r>
              <a:rPr lang="sl-SI" sz="2000" b="1" dirty="0" smtClean="0"/>
              <a:t>VEDETI</a:t>
            </a:r>
          </a:p>
          <a:p>
            <a:pPr algn="ctr"/>
            <a:r>
              <a:rPr lang="sl-SI" sz="2000" b="1" dirty="0" smtClean="0"/>
              <a:t/>
            </a:r>
            <a:br>
              <a:rPr lang="sl-SI" sz="2000" b="1" dirty="0" smtClean="0"/>
            </a:br>
            <a:r>
              <a:rPr lang="sl-SI" sz="2000" b="1" dirty="0" smtClean="0"/>
              <a:t>kaj</a:t>
            </a:r>
            <a:br>
              <a:rPr lang="sl-SI" sz="2000" b="1" dirty="0" smtClean="0"/>
            </a:br>
            <a:r>
              <a:rPr lang="sl-SI" sz="2000" b="1" dirty="0" smtClean="0"/>
              <a:t>narediti</a:t>
            </a:r>
            <a:endParaRPr lang="sl-SI" sz="2000" b="1" dirty="0"/>
          </a:p>
        </p:txBody>
      </p:sp>
      <p:sp>
        <p:nvSpPr>
          <p:cNvPr id="13" name="PoljeZBesedilom 12"/>
          <p:cNvSpPr txBox="1"/>
          <p:nvPr/>
        </p:nvSpPr>
        <p:spPr>
          <a:xfrm>
            <a:off x="5004067" y="4623388"/>
            <a:ext cx="1964292" cy="369332"/>
          </a:xfrm>
          <a:prstGeom prst="rect">
            <a:avLst/>
          </a:prstGeom>
          <a:solidFill>
            <a:schemeClr val="bg1"/>
          </a:solidFill>
        </p:spPr>
        <p:txBody>
          <a:bodyPr wrap="square" rtlCol="0">
            <a:spAutoFit/>
          </a:bodyPr>
          <a:lstStyle/>
          <a:p>
            <a:pPr algn="ctr"/>
            <a:r>
              <a:rPr lang="sl-SI" b="1" i="1" dirty="0" smtClean="0"/>
              <a:t>ODLOČANJE</a:t>
            </a:r>
          </a:p>
        </p:txBody>
      </p:sp>
      <p:sp>
        <p:nvSpPr>
          <p:cNvPr id="14" name="PoljeZBesedilom 13"/>
          <p:cNvSpPr txBox="1"/>
          <p:nvPr/>
        </p:nvSpPr>
        <p:spPr>
          <a:xfrm>
            <a:off x="2082629" y="5839122"/>
            <a:ext cx="8196927" cy="523220"/>
          </a:xfrm>
          <a:prstGeom prst="rect">
            <a:avLst/>
          </a:prstGeom>
          <a:solidFill>
            <a:schemeClr val="bg1"/>
          </a:solidFill>
        </p:spPr>
        <p:txBody>
          <a:bodyPr wrap="square" rtlCol="0">
            <a:spAutoFit/>
          </a:bodyPr>
          <a:lstStyle/>
          <a:p>
            <a:pPr algn="ctr"/>
            <a:r>
              <a:rPr lang="sl-SI" sz="2800" dirty="0" smtClean="0"/>
              <a:t>USTREZEN ODZIV NA NEUGODNE RAZMERE</a:t>
            </a:r>
            <a:endParaRPr lang="sl-SI" sz="2800" dirty="0" smtClean="0"/>
          </a:p>
        </p:txBody>
      </p:sp>
    </p:spTree>
    <p:extLst>
      <p:ext uri="{BB962C8B-B14F-4D97-AF65-F5344CB8AC3E}">
        <p14:creationId xmlns:p14="http://schemas.microsoft.com/office/powerpoint/2010/main" val="3180650443"/>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3"/>
          <a:stretch>
            <a:fillRect/>
          </a:stretch>
        </p:blipFill>
        <p:spPr>
          <a:xfrm>
            <a:off x="0" y="1831336"/>
            <a:ext cx="8875986" cy="5026664"/>
          </a:xfrm>
          <a:prstGeom prst="rect">
            <a:avLst/>
          </a:prstGeom>
        </p:spPr>
      </p:pic>
      <p:sp>
        <p:nvSpPr>
          <p:cNvPr id="87" name="TextShape 1"/>
          <p:cNvSpPr txBox="1"/>
          <p:nvPr/>
        </p:nvSpPr>
        <p:spPr>
          <a:xfrm>
            <a:off x="866520" y="1548000"/>
            <a:ext cx="10459080" cy="507600"/>
          </a:xfrm>
          <a:prstGeom prst="rect">
            <a:avLst/>
          </a:prstGeom>
          <a:noFill/>
          <a:ln w="0">
            <a:noFill/>
          </a:ln>
        </p:spPr>
        <p:txBody>
          <a:bodyPr lIns="0" tIns="0" rIns="0" bIns="0">
            <a:noAutofit/>
          </a:bodyPr>
          <a:lstStyle/>
          <a:p>
            <a:endParaRPr lang="sl-SI" sz="1800" b="0" strike="noStrike" spc="-1">
              <a:solidFill>
                <a:srgbClr val="999999"/>
              </a:solidFill>
              <a:latin typeface="Arial"/>
            </a:endParaRPr>
          </a:p>
        </p:txBody>
      </p:sp>
      <p:sp>
        <p:nvSpPr>
          <p:cNvPr id="4" name="Content Placeholder 20"/>
          <p:cNvSpPr txBox="1">
            <a:spLocks/>
          </p:cNvSpPr>
          <p:nvPr/>
        </p:nvSpPr>
        <p:spPr bwMode="auto">
          <a:xfrm>
            <a:off x="1945036" y="830275"/>
            <a:ext cx="9143999" cy="12253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pl-PL" sz="3200" b="1" i="1" dirty="0">
                <a:solidFill>
                  <a:schemeClr val="tx2"/>
                </a:solidFill>
                <a:latin typeface="Arial" charset="0"/>
                <a:cs typeface="Arial" charset="0"/>
              </a:rPr>
              <a:t>s</a:t>
            </a:r>
            <a:r>
              <a:rPr lang="pl-PL" sz="3200" b="1" i="1" dirty="0" smtClean="0">
                <a:solidFill>
                  <a:schemeClr val="tx2"/>
                </a:solidFill>
                <a:latin typeface="Arial" charset="0"/>
                <a:cs typeface="Arial" charset="0"/>
              </a:rPr>
              <a:t>odelovanje</a:t>
            </a:r>
          </a:p>
          <a:p>
            <a:pPr algn="ctr">
              <a:buNone/>
            </a:pPr>
            <a:r>
              <a:rPr lang="pl-PL" sz="3200" dirty="0" smtClean="0">
                <a:solidFill>
                  <a:schemeClr val="tx2"/>
                </a:solidFill>
                <a:latin typeface="Arial" charset="0"/>
                <a:cs typeface="Arial" charset="0"/>
              </a:rPr>
              <a:t>neugodne razmere ne poznajo meja</a:t>
            </a:r>
            <a:endParaRPr lang="sl-SI" sz="3200" dirty="0">
              <a:solidFill>
                <a:schemeClr val="tx2"/>
              </a:solidFill>
              <a:latin typeface="Arial" charset="0"/>
              <a:cs typeface="Arial" charset="0"/>
            </a:endParaRPr>
          </a:p>
        </p:txBody>
      </p:sp>
    </p:spTree>
    <p:extLst>
      <p:ext uri="{BB962C8B-B14F-4D97-AF65-F5344CB8AC3E}">
        <p14:creationId xmlns:p14="http://schemas.microsoft.com/office/powerpoint/2010/main" val="3909490532"/>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3"/>
          <a:stretch>
            <a:fillRect/>
          </a:stretch>
        </p:blipFill>
        <p:spPr>
          <a:xfrm>
            <a:off x="0" y="1831336"/>
            <a:ext cx="8875986" cy="5026664"/>
          </a:xfrm>
          <a:prstGeom prst="rect">
            <a:avLst/>
          </a:prstGeom>
        </p:spPr>
      </p:pic>
      <p:pic>
        <p:nvPicPr>
          <p:cNvPr id="6" name="Slika 5"/>
          <p:cNvPicPr>
            <a:picLocks noChangeAspect="1"/>
          </p:cNvPicPr>
          <p:nvPr/>
        </p:nvPicPr>
        <p:blipFill>
          <a:blip r:embed="rId4"/>
          <a:stretch>
            <a:fillRect/>
          </a:stretch>
        </p:blipFill>
        <p:spPr>
          <a:xfrm>
            <a:off x="2033140" y="1831336"/>
            <a:ext cx="9093863" cy="4957929"/>
          </a:xfrm>
          <a:prstGeom prst="rect">
            <a:avLst/>
          </a:prstGeom>
        </p:spPr>
      </p:pic>
      <p:sp>
        <p:nvSpPr>
          <p:cNvPr id="87" name="TextShape 1"/>
          <p:cNvSpPr txBox="1"/>
          <p:nvPr/>
        </p:nvSpPr>
        <p:spPr>
          <a:xfrm>
            <a:off x="866520" y="1548000"/>
            <a:ext cx="10459080" cy="507600"/>
          </a:xfrm>
          <a:prstGeom prst="rect">
            <a:avLst/>
          </a:prstGeom>
          <a:noFill/>
          <a:ln w="0">
            <a:noFill/>
          </a:ln>
        </p:spPr>
        <p:txBody>
          <a:bodyPr lIns="0" tIns="0" rIns="0" bIns="0">
            <a:noAutofit/>
          </a:bodyPr>
          <a:lstStyle/>
          <a:p>
            <a:endParaRPr lang="sl-SI" sz="1800" b="0" strike="noStrike" spc="-1">
              <a:solidFill>
                <a:srgbClr val="999999"/>
              </a:solidFill>
              <a:latin typeface="Arial"/>
            </a:endParaRPr>
          </a:p>
        </p:txBody>
      </p:sp>
      <p:sp>
        <p:nvSpPr>
          <p:cNvPr id="4" name="Content Placeholder 20"/>
          <p:cNvSpPr txBox="1">
            <a:spLocks/>
          </p:cNvSpPr>
          <p:nvPr/>
        </p:nvSpPr>
        <p:spPr bwMode="auto">
          <a:xfrm>
            <a:off x="1945036" y="830275"/>
            <a:ext cx="9143999" cy="12253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pl-PL" sz="3200" b="1" i="1" dirty="0">
                <a:solidFill>
                  <a:schemeClr val="tx2"/>
                </a:solidFill>
                <a:latin typeface="Arial" charset="0"/>
                <a:cs typeface="Arial" charset="0"/>
              </a:rPr>
              <a:t>s</a:t>
            </a:r>
            <a:r>
              <a:rPr lang="pl-PL" sz="3200" b="1" i="1" dirty="0" smtClean="0">
                <a:solidFill>
                  <a:schemeClr val="tx2"/>
                </a:solidFill>
                <a:latin typeface="Arial" charset="0"/>
                <a:cs typeface="Arial" charset="0"/>
              </a:rPr>
              <a:t>odelovanje</a:t>
            </a:r>
          </a:p>
          <a:p>
            <a:pPr algn="ctr">
              <a:buNone/>
            </a:pPr>
            <a:r>
              <a:rPr lang="pl-PL" sz="3200" dirty="0" smtClean="0">
                <a:solidFill>
                  <a:schemeClr val="tx2"/>
                </a:solidFill>
                <a:latin typeface="Arial" charset="0"/>
                <a:cs typeface="Arial" charset="0"/>
              </a:rPr>
              <a:t>neugodne razmere ne poznajo meja</a:t>
            </a:r>
            <a:endParaRPr lang="sl-SI" sz="3200" dirty="0">
              <a:solidFill>
                <a:schemeClr val="tx2"/>
              </a:solidFill>
              <a:latin typeface="Arial" charset="0"/>
              <a:cs typeface="Arial" charset="0"/>
            </a:endParaRPr>
          </a:p>
        </p:txBody>
      </p:sp>
    </p:spTree>
    <p:extLst>
      <p:ext uri="{BB962C8B-B14F-4D97-AF65-F5344CB8AC3E}">
        <p14:creationId xmlns:p14="http://schemas.microsoft.com/office/powerpoint/2010/main" val="1165392132"/>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3"/>
          <a:stretch>
            <a:fillRect/>
          </a:stretch>
        </p:blipFill>
        <p:spPr>
          <a:xfrm>
            <a:off x="0" y="1831336"/>
            <a:ext cx="8875986" cy="5026664"/>
          </a:xfrm>
          <a:prstGeom prst="rect">
            <a:avLst/>
          </a:prstGeom>
        </p:spPr>
      </p:pic>
      <p:pic>
        <p:nvPicPr>
          <p:cNvPr id="6" name="Slika 5"/>
          <p:cNvPicPr>
            <a:picLocks noChangeAspect="1"/>
          </p:cNvPicPr>
          <p:nvPr/>
        </p:nvPicPr>
        <p:blipFill>
          <a:blip r:embed="rId4"/>
          <a:stretch>
            <a:fillRect/>
          </a:stretch>
        </p:blipFill>
        <p:spPr>
          <a:xfrm>
            <a:off x="2033140" y="1831336"/>
            <a:ext cx="9093863" cy="4957929"/>
          </a:xfrm>
          <a:prstGeom prst="rect">
            <a:avLst/>
          </a:prstGeom>
        </p:spPr>
      </p:pic>
      <p:sp>
        <p:nvSpPr>
          <p:cNvPr id="87" name="TextShape 1"/>
          <p:cNvSpPr txBox="1"/>
          <p:nvPr/>
        </p:nvSpPr>
        <p:spPr>
          <a:xfrm>
            <a:off x="866520" y="1548000"/>
            <a:ext cx="10459080" cy="507600"/>
          </a:xfrm>
          <a:prstGeom prst="rect">
            <a:avLst/>
          </a:prstGeom>
          <a:noFill/>
          <a:ln w="0">
            <a:noFill/>
          </a:ln>
        </p:spPr>
        <p:txBody>
          <a:bodyPr lIns="0" tIns="0" rIns="0" bIns="0">
            <a:noAutofit/>
          </a:bodyPr>
          <a:lstStyle/>
          <a:p>
            <a:endParaRPr lang="sl-SI" sz="1800" b="0" strike="noStrike" spc="-1">
              <a:solidFill>
                <a:srgbClr val="999999"/>
              </a:solidFill>
              <a:latin typeface="Arial"/>
            </a:endParaRPr>
          </a:p>
        </p:txBody>
      </p:sp>
      <p:sp>
        <p:nvSpPr>
          <p:cNvPr id="4" name="Content Placeholder 20"/>
          <p:cNvSpPr txBox="1">
            <a:spLocks/>
          </p:cNvSpPr>
          <p:nvPr/>
        </p:nvSpPr>
        <p:spPr bwMode="auto">
          <a:xfrm>
            <a:off x="1945036" y="830275"/>
            <a:ext cx="9143999" cy="12253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pl-PL" sz="3200" b="1" i="1" dirty="0">
                <a:solidFill>
                  <a:schemeClr val="tx2"/>
                </a:solidFill>
                <a:latin typeface="Arial" charset="0"/>
                <a:cs typeface="Arial" charset="0"/>
              </a:rPr>
              <a:t>s</a:t>
            </a:r>
            <a:r>
              <a:rPr lang="pl-PL" sz="3200" b="1" i="1" dirty="0" smtClean="0">
                <a:solidFill>
                  <a:schemeClr val="tx2"/>
                </a:solidFill>
                <a:latin typeface="Arial" charset="0"/>
                <a:cs typeface="Arial" charset="0"/>
              </a:rPr>
              <a:t>odelovanje</a:t>
            </a:r>
          </a:p>
          <a:p>
            <a:pPr algn="ctr">
              <a:buNone/>
            </a:pPr>
            <a:r>
              <a:rPr lang="pl-PL" sz="3200" dirty="0" smtClean="0">
                <a:solidFill>
                  <a:schemeClr val="tx2"/>
                </a:solidFill>
                <a:latin typeface="Arial" charset="0"/>
                <a:cs typeface="Arial" charset="0"/>
              </a:rPr>
              <a:t>neugodne razmere ne poznajo meja</a:t>
            </a:r>
            <a:endParaRPr lang="sl-SI" sz="3200" dirty="0">
              <a:solidFill>
                <a:schemeClr val="tx2"/>
              </a:solidFill>
              <a:latin typeface="Arial" charset="0"/>
              <a:cs typeface="Arial" charset="0"/>
            </a:endParaRPr>
          </a:p>
        </p:txBody>
      </p:sp>
      <p:pic>
        <p:nvPicPr>
          <p:cNvPr id="7" name="Slika 6"/>
          <p:cNvPicPr>
            <a:picLocks noChangeAspect="1"/>
          </p:cNvPicPr>
          <p:nvPr/>
        </p:nvPicPr>
        <p:blipFill>
          <a:blip r:embed="rId5"/>
          <a:stretch>
            <a:fillRect/>
          </a:stretch>
        </p:blipFill>
        <p:spPr>
          <a:xfrm>
            <a:off x="3705572" y="2413478"/>
            <a:ext cx="8479939" cy="4086643"/>
          </a:xfrm>
          <a:prstGeom prst="rect">
            <a:avLst/>
          </a:prstGeom>
        </p:spPr>
      </p:pic>
    </p:spTree>
    <p:extLst>
      <p:ext uri="{BB962C8B-B14F-4D97-AF65-F5344CB8AC3E}">
        <p14:creationId xmlns:p14="http://schemas.microsoft.com/office/powerpoint/2010/main" val="157233712"/>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Shape 1"/>
          <p:cNvSpPr txBox="1"/>
          <p:nvPr/>
        </p:nvSpPr>
        <p:spPr>
          <a:xfrm>
            <a:off x="866520" y="1548000"/>
            <a:ext cx="10459080" cy="507600"/>
          </a:xfrm>
          <a:prstGeom prst="rect">
            <a:avLst/>
          </a:prstGeom>
          <a:noFill/>
          <a:ln w="0">
            <a:noFill/>
          </a:ln>
        </p:spPr>
        <p:txBody>
          <a:bodyPr lIns="0" tIns="0" rIns="0" bIns="0">
            <a:noAutofit/>
          </a:bodyPr>
          <a:lstStyle/>
          <a:p>
            <a:endParaRPr lang="sl-SI" sz="1800" b="0" strike="noStrike" spc="-1">
              <a:solidFill>
                <a:srgbClr val="999999"/>
              </a:solidFill>
              <a:latin typeface="Arial"/>
            </a:endParaRPr>
          </a:p>
        </p:txBody>
      </p:sp>
      <p:sp>
        <p:nvSpPr>
          <p:cNvPr id="4" name="Content Placeholder 20"/>
          <p:cNvSpPr txBox="1">
            <a:spLocks/>
          </p:cNvSpPr>
          <p:nvPr/>
        </p:nvSpPr>
        <p:spPr bwMode="auto">
          <a:xfrm>
            <a:off x="1945036" y="830275"/>
            <a:ext cx="9143999" cy="12253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pl-PL" sz="3200" b="1" i="1" dirty="0">
                <a:solidFill>
                  <a:schemeClr val="tx2"/>
                </a:solidFill>
                <a:latin typeface="Arial" charset="0"/>
                <a:cs typeface="Arial" charset="0"/>
              </a:rPr>
              <a:t>s</a:t>
            </a:r>
            <a:r>
              <a:rPr lang="pl-PL" sz="3200" b="1" i="1" dirty="0" smtClean="0">
                <a:solidFill>
                  <a:schemeClr val="tx2"/>
                </a:solidFill>
                <a:latin typeface="Arial" charset="0"/>
                <a:cs typeface="Arial" charset="0"/>
              </a:rPr>
              <a:t>odelovanje</a:t>
            </a:r>
          </a:p>
          <a:p>
            <a:pPr algn="ctr">
              <a:buNone/>
            </a:pPr>
            <a:r>
              <a:rPr lang="pl-PL" sz="3200" dirty="0" smtClean="0">
                <a:solidFill>
                  <a:schemeClr val="tx2"/>
                </a:solidFill>
                <a:latin typeface="Arial" charset="0"/>
                <a:cs typeface="Arial" charset="0"/>
              </a:rPr>
              <a:t>neugodne razmere ne poznajo meja</a:t>
            </a:r>
            <a:endParaRPr lang="sl-SI" sz="3200" dirty="0">
              <a:solidFill>
                <a:schemeClr val="tx2"/>
              </a:solidFill>
              <a:latin typeface="Arial" charset="0"/>
              <a:cs typeface="Arial" charset="0"/>
            </a:endParaRPr>
          </a:p>
        </p:txBody>
      </p:sp>
      <p:pic>
        <p:nvPicPr>
          <p:cNvPr id="3" name="Slika 2"/>
          <p:cNvPicPr>
            <a:picLocks noChangeAspect="1"/>
          </p:cNvPicPr>
          <p:nvPr/>
        </p:nvPicPr>
        <p:blipFill>
          <a:blip r:embed="rId3"/>
          <a:stretch>
            <a:fillRect/>
          </a:stretch>
        </p:blipFill>
        <p:spPr>
          <a:xfrm>
            <a:off x="6692626" y="1939830"/>
            <a:ext cx="5194575" cy="4903881"/>
          </a:xfrm>
          <a:prstGeom prst="rect">
            <a:avLst/>
          </a:prstGeom>
        </p:spPr>
      </p:pic>
      <p:sp>
        <p:nvSpPr>
          <p:cNvPr id="8" name="Pravokotnik 7"/>
          <p:cNvSpPr/>
          <p:nvPr/>
        </p:nvSpPr>
        <p:spPr>
          <a:xfrm>
            <a:off x="389502" y="2512063"/>
            <a:ext cx="6271591" cy="430887"/>
          </a:xfrm>
          <a:prstGeom prst="rect">
            <a:avLst/>
          </a:prstGeom>
          <a:solidFill>
            <a:srgbClr val="FFFF00"/>
          </a:solidFill>
        </p:spPr>
        <p:txBody>
          <a:bodyPr wrap="square">
            <a:spAutoFit/>
          </a:bodyPr>
          <a:lstStyle/>
          <a:p>
            <a:r>
              <a:rPr lang="sl-SI" sz="2200" dirty="0" smtClean="0"/>
              <a:t>Rumena  -  ni neobičajno … </a:t>
            </a:r>
            <a:r>
              <a:rPr lang="sl-SI" sz="2200" b="1" dirty="0" smtClean="0"/>
              <a:t>pozorni</a:t>
            </a:r>
            <a:r>
              <a:rPr lang="sl-SI" sz="2200" dirty="0" smtClean="0"/>
              <a:t> !</a:t>
            </a:r>
          </a:p>
        </p:txBody>
      </p:sp>
      <p:sp>
        <p:nvSpPr>
          <p:cNvPr id="10" name="Pravokotnik 9"/>
          <p:cNvSpPr/>
          <p:nvPr/>
        </p:nvSpPr>
        <p:spPr>
          <a:xfrm>
            <a:off x="399222" y="3239708"/>
            <a:ext cx="6271591" cy="769441"/>
          </a:xfrm>
          <a:prstGeom prst="rect">
            <a:avLst/>
          </a:prstGeom>
          <a:solidFill>
            <a:srgbClr val="FFC000"/>
          </a:solidFill>
        </p:spPr>
        <p:txBody>
          <a:bodyPr wrap="square">
            <a:spAutoFit/>
          </a:bodyPr>
          <a:lstStyle/>
          <a:p>
            <a:r>
              <a:rPr lang="sl-SI" sz="2200" dirty="0" smtClean="0"/>
              <a:t>Oranžna  - lahko </a:t>
            </a:r>
            <a:r>
              <a:rPr lang="sl-SI" sz="2200" b="1" dirty="0" smtClean="0"/>
              <a:t>nevarno</a:t>
            </a:r>
            <a:r>
              <a:rPr lang="sl-SI" sz="2200" dirty="0" smtClean="0"/>
              <a:t> … </a:t>
            </a:r>
            <a:r>
              <a:rPr lang="sl-SI" sz="2200" b="1" dirty="0" smtClean="0"/>
              <a:t>zelo pozorni </a:t>
            </a:r>
            <a:r>
              <a:rPr lang="sl-SI" sz="2200" dirty="0" smtClean="0"/>
              <a:t>! </a:t>
            </a:r>
            <a:br>
              <a:rPr lang="sl-SI" sz="2200" dirty="0" smtClean="0"/>
            </a:br>
            <a:r>
              <a:rPr lang="sl-SI" sz="2200" dirty="0" smtClean="0"/>
              <a:t>                     redno se seznanjajte z razmerami</a:t>
            </a:r>
          </a:p>
        </p:txBody>
      </p:sp>
      <p:sp>
        <p:nvSpPr>
          <p:cNvPr id="11" name="Pravokotnik 10"/>
          <p:cNvSpPr/>
          <p:nvPr/>
        </p:nvSpPr>
        <p:spPr>
          <a:xfrm>
            <a:off x="387338" y="4328920"/>
            <a:ext cx="6271591" cy="1785104"/>
          </a:xfrm>
          <a:prstGeom prst="rect">
            <a:avLst/>
          </a:prstGeom>
          <a:solidFill>
            <a:srgbClr val="FF0000"/>
          </a:solidFill>
        </p:spPr>
        <p:txBody>
          <a:bodyPr wrap="square">
            <a:spAutoFit/>
          </a:bodyPr>
          <a:lstStyle/>
          <a:p>
            <a:r>
              <a:rPr lang="sl-SI" sz="2200" dirty="0" smtClean="0">
                <a:solidFill>
                  <a:schemeClr val="bg1"/>
                </a:solidFill>
              </a:rPr>
              <a:t>Rdeča      - lahko </a:t>
            </a:r>
            <a:r>
              <a:rPr lang="sl-SI" sz="2200" b="1" dirty="0" smtClean="0">
                <a:solidFill>
                  <a:schemeClr val="bg1"/>
                </a:solidFill>
              </a:rPr>
              <a:t>zelo nevarno</a:t>
            </a:r>
            <a:r>
              <a:rPr lang="sl-SI" sz="2200" dirty="0" smtClean="0">
                <a:solidFill>
                  <a:schemeClr val="bg1"/>
                </a:solidFill>
              </a:rPr>
              <a:t>; </a:t>
            </a:r>
            <a:br>
              <a:rPr lang="sl-SI" sz="2200" dirty="0" smtClean="0">
                <a:solidFill>
                  <a:schemeClr val="bg1"/>
                </a:solidFill>
              </a:rPr>
            </a:br>
            <a:r>
              <a:rPr lang="sl-SI" sz="2200" dirty="0" smtClean="0">
                <a:solidFill>
                  <a:schemeClr val="bg1"/>
                </a:solidFill>
              </a:rPr>
              <a:t>                   možni zelo burni vremenski pojavi; </a:t>
            </a:r>
            <a:br>
              <a:rPr lang="sl-SI" sz="2200" dirty="0" smtClean="0">
                <a:solidFill>
                  <a:schemeClr val="bg1"/>
                </a:solidFill>
              </a:rPr>
            </a:br>
            <a:r>
              <a:rPr lang="sl-SI" sz="2200" dirty="0" smtClean="0">
                <a:solidFill>
                  <a:schemeClr val="bg1"/>
                </a:solidFill>
              </a:rPr>
              <a:t>                   na širšem območju možen nastanek </a:t>
            </a:r>
            <a:br>
              <a:rPr lang="sl-SI" sz="2200" dirty="0" smtClean="0">
                <a:solidFill>
                  <a:schemeClr val="bg1"/>
                </a:solidFill>
              </a:rPr>
            </a:br>
            <a:r>
              <a:rPr lang="sl-SI" sz="2200" dirty="0" smtClean="0">
                <a:solidFill>
                  <a:schemeClr val="bg1"/>
                </a:solidFill>
              </a:rPr>
              <a:t>                       večje gmotne škode in nesreč, </a:t>
            </a:r>
            <a:br>
              <a:rPr lang="sl-SI" sz="2200" dirty="0" smtClean="0">
                <a:solidFill>
                  <a:schemeClr val="bg1"/>
                </a:solidFill>
              </a:rPr>
            </a:br>
            <a:r>
              <a:rPr lang="sl-SI" sz="2200" dirty="0" smtClean="0">
                <a:solidFill>
                  <a:schemeClr val="bg1"/>
                </a:solidFill>
              </a:rPr>
              <a:t>                   ogrožena lahko življenja.</a:t>
            </a:r>
            <a:endParaRPr lang="sl-SI" sz="2200" dirty="0" smtClean="0">
              <a:solidFill>
                <a:schemeClr val="bg1"/>
              </a:solidFill>
            </a:endParaRPr>
          </a:p>
        </p:txBody>
      </p:sp>
    </p:spTree>
    <p:extLst>
      <p:ext uri="{BB962C8B-B14F-4D97-AF65-F5344CB8AC3E}">
        <p14:creationId xmlns:p14="http://schemas.microsoft.com/office/powerpoint/2010/main" val="48589229"/>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Shape 1"/>
          <p:cNvSpPr txBox="1"/>
          <p:nvPr/>
        </p:nvSpPr>
        <p:spPr>
          <a:xfrm>
            <a:off x="866520" y="1548000"/>
            <a:ext cx="10459080" cy="507600"/>
          </a:xfrm>
          <a:prstGeom prst="rect">
            <a:avLst/>
          </a:prstGeom>
          <a:noFill/>
          <a:ln w="0">
            <a:noFill/>
          </a:ln>
        </p:spPr>
        <p:txBody>
          <a:bodyPr lIns="0" tIns="0" rIns="0" bIns="0">
            <a:noAutofit/>
          </a:bodyPr>
          <a:lstStyle/>
          <a:p>
            <a:endParaRPr lang="sl-SI" sz="1800" b="0" strike="noStrike" spc="-1">
              <a:solidFill>
                <a:srgbClr val="999999"/>
              </a:solidFill>
              <a:latin typeface="Arial"/>
            </a:endParaRPr>
          </a:p>
        </p:txBody>
      </p:sp>
      <p:sp>
        <p:nvSpPr>
          <p:cNvPr id="4" name="Content Placeholder 20"/>
          <p:cNvSpPr txBox="1">
            <a:spLocks/>
          </p:cNvSpPr>
          <p:nvPr/>
        </p:nvSpPr>
        <p:spPr bwMode="auto">
          <a:xfrm>
            <a:off x="1945036" y="830276"/>
            <a:ext cx="9143999" cy="58862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pl-PL" sz="3200" b="1" i="1" dirty="0" smtClean="0">
                <a:solidFill>
                  <a:schemeClr val="tx2"/>
                </a:solidFill>
                <a:latin typeface="Arial" charset="0"/>
                <a:cs typeface="Arial" charset="0"/>
              </a:rPr>
              <a:t>kje najdem, kako uporabim</a:t>
            </a:r>
            <a:endParaRPr lang="sl-SI" sz="3200" dirty="0">
              <a:solidFill>
                <a:schemeClr val="tx2"/>
              </a:solidFill>
              <a:latin typeface="Arial" charset="0"/>
              <a:cs typeface="Arial" charset="0"/>
            </a:endParaRPr>
          </a:p>
        </p:txBody>
      </p:sp>
      <p:pic>
        <p:nvPicPr>
          <p:cNvPr id="2" name="Slika 1"/>
          <p:cNvPicPr>
            <a:picLocks noChangeAspect="1"/>
          </p:cNvPicPr>
          <p:nvPr/>
        </p:nvPicPr>
        <p:blipFill>
          <a:blip r:embed="rId3"/>
          <a:stretch>
            <a:fillRect/>
          </a:stretch>
        </p:blipFill>
        <p:spPr>
          <a:xfrm>
            <a:off x="2144110" y="2139454"/>
            <a:ext cx="7851228" cy="4639941"/>
          </a:xfrm>
          <a:prstGeom prst="rect">
            <a:avLst/>
          </a:prstGeom>
        </p:spPr>
      </p:pic>
      <p:sp>
        <p:nvSpPr>
          <p:cNvPr id="5" name="Content Placeholder 20"/>
          <p:cNvSpPr txBox="1">
            <a:spLocks/>
          </p:cNvSpPr>
          <p:nvPr/>
        </p:nvSpPr>
        <p:spPr bwMode="auto">
          <a:xfrm>
            <a:off x="1387987" y="1632187"/>
            <a:ext cx="9143999" cy="58862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pl-PL" sz="3200" u="sng" dirty="0" smtClean="0">
                <a:solidFill>
                  <a:schemeClr val="tx2"/>
                </a:solidFill>
                <a:latin typeface="Arial" charset="0"/>
                <a:cs typeface="Arial" charset="0"/>
              </a:rPr>
              <a:t>meteoalarm.org</a:t>
            </a:r>
            <a:endParaRPr lang="sl-SI" sz="3200" u="sng" dirty="0">
              <a:solidFill>
                <a:schemeClr val="tx2"/>
              </a:solidFill>
              <a:latin typeface="Arial" charset="0"/>
              <a:cs typeface="Arial" charset="0"/>
            </a:endParaRPr>
          </a:p>
        </p:txBody>
      </p:sp>
    </p:spTree>
    <p:extLst>
      <p:ext uri="{BB962C8B-B14F-4D97-AF65-F5344CB8AC3E}">
        <p14:creationId xmlns:p14="http://schemas.microsoft.com/office/powerpoint/2010/main" val="592118031"/>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Shape 1"/>
          <p:cNvSpPr txBox="1"/>
          <p:nvPr/>
        </p:nvSpPr>
        <p:spPr>
          <a:xfrm>
            <a:off x="866520" y="1548000"/>
            <a:ext cx="10459080" cy="507600"/>
          </a:xfrm>
          <a:prstGeom prst="rect">
            <a:avLst/>
          </a:prstGeom>
          <a:noFill/>
          <a:ln w="0">
            <a:noFill/>
          </a:ln>
        </p:spPr>
        <p:txBody>
          <a:bodyPr lIns="0" tIns="0" rIns="0" bIns="0">
            <a:noAutofit/>
          </a:bodyPr>
          <a:lstStyle/>
          <a:p>
            <a:endParaRPr lang="sl-SI" sz="1800" b="0" strike="noStrike" spc="-1">
              <a:solidFill>
                <a:srgbClr val="999999"/>
              </a:solidFill>
              <a:latin typeface="Arial"/>
            </a:endParaRPr>
          </a:p>
        </p:txBody>
      </p:sp>
      <p:sp>
        <p:nvSpPr>
          <p:cNvPr id="88" name="TextShape 2"/>
          <p:cNvSpPr txBox="1"/>
          <p:nvPr/>
        </p:nvSpPr>
        <p:spPr>
          <a:xfrm>
            <a:off x="866520" y="3240000"/>
            <a:ext cx="10491840" cy="2626920"/>
          </a:xfrm>
          <a:prstGeom prst="rect">
            <a:avLst/>
          </a:prstGeom>
          <a:noFill/>
          <a:ln w="0">
            <a:noFill/>
          </a:ln>
        </p:spPr>
        <p:txBody>
          <a:bodyPr lIns="0" tIns="0" rIns="0" bIns="0">
            <a:noAutofit/>
          </a:bodyPr>
          <a:lstStyle/>
          <a:p>
            <a:endParaRPr lang="sl-SI" sz="2400" b="0" strike="noStrike" spc="-1">
              <a:solidFill>
                <a:srgbClr val="4D4D4D"/>
              </a:solidFill>
              <a:latin typeface="Arial"/>
            </a:endParaRPr>
          </a:p>
        </p:txBody>
      </p:sp>
      <p:sp>
        <p:nvSpPr>
          <p:cNvPr id="4" name="Content Placeholder 20"/>
          <p:cNvSpPr txBox="1">
            <a:spLocks/>
          </p:cNvSpPr>
          <p:nvPr/>
        </p:nvSpPr>
        <p:spPr bwMode="auto">
          <a:xfrm>
            <a:off x="1945036" y="830275"/>
            <a:ext cx="9143999" cy="200504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pl-PL" sz="3200" b="1" i="1" dirty="0" smtClean="0">
                <a:solidFill>
                  <a:schemeClr val="tx2"/>
                </a:solidFill>
                <a:latin typeface="Arial" charset="0"/>
                <a:cs typeface="Arial" charset="0"/>
              </a:rPr>
              <a:t>opozorila - kaj, kdaj, kdo, komu</a:t>
            </a:r>
            <a:endParaRPr lang="sl-SI" sz="3200" b="1" dirty="0">
              <a:solidFill>
                <a:schemeClr val="tx2"/>
              </a:solidFill>
              <a:latin typeface="Arial" charset="0"/>
              <a:cs typeface="Arial" charset="0"/>
            </a:endParaRPr>
          </a:p>
        </p:txBody>
      </p:sp>
      <p:pic>
        <p:nvPicPr>
          <p:cNvPr id="5" name="Picture 6" descr="http://images0.zurnal24.si/slika-_original-1308042391-6517.jpg"/>
          <p:cNvPicPr>
            <a:picLocks noChangeAspect="1" noChangeArrowheads="1"/>
          </p:cNvPicPr>
          <p:nvPr/>
        </p:nvPicPr>
        <p:blipFill>
          <a:blip r:embed="rId3"/>
          <a:srcRect/>
          <a:stretch>
            <a:fillRect/>
          </a:stretch>
        </p:blipFill>
        <p:spPr bwMode="auto">
          <a:xfrm>
            <a:off x="2908987" y="1657527"/>
            <a:ext cx="5349270" cy="4091184"/>
          </a:xfrm>
          <a:prstGeom prst="rect">
            <a:avLst/>
          </a:prstGeom>
          <a:noFill/>
        </p:spPr>
      </p:pic>
      <p:pic>
        <p:nvPicPr>
          <p:cNvPr id="6" name="Picture 4" descr="http://www.moj-album.com/slike/2331123/keglKRiZD39MUPCu.v.jpg"/>
          <p:cNvPicPr>
            <a:picLocks noChangeAspect="1" noChangeArrowheads="1"/>
          </p:cNvPicPr>
          <p:nvPr/>
        </p:nvPicPr>
        <p:blipFill>
          <a:blip r:embed="rId4"/>
          <a:srcRect l="10239" b="20315"/>
          <a:stretch>
            <a:fillRect/>
          </a:stretch>
        </p:blipFill>
        <p:spPr bwMode="auto">
          <a:xfrm>
            <a:off x="903838" y="3873032"/>
            <a:ext cx="4309806" cy="2871253"/>
          </a:xfrm>
          <a:prstGeom prst="rect">
            <a:avLst/>
          </a:prstGeom>
          <a:noFill/>
        </p:spPr>
      </p:pic>
      <p:pic>
        <p:nvPicPr>
          <p:cNvPr id="7" name="Picture 8" descr="http://m.delo.si/images/460/full/20121105/sz5_Delo_Foto-20121105150042-58630000.jpg"/>
          <p:cNvPicPr>
            <a:picLocks noChangeAspect="1" noChangeArrowheads="1"/>
          </p:cNvPicPr>
          <p:nvPr/>
        </p:nvPicPr>
        <p:blipFill>
          <a:blip r:embed="rId5"/>
          <a:srcRect/>
          <a:stretch>
            <a:fillRect/>
          </a:stretch>
        </p:blipFill>
        <p:spPr bwMode="auto">
          <a:xfrm>
            <a:off x="5425266" y="3358006"/>
            <a:ext cx="5900334" cy="338627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Shape 1"/>
          <p:cNvSpPr txBox="1"/>
          <p:nvPr/>
        </p:nvSpPr>
        <p:spPr>
          <a:xfrm>
            <a:off x="866520" y="1548000"/>
            <a:ext cx="10459080" cy="507600"/>
          </a:xfrm>
          <a:prstGeom prst="rect">
            <a:avLst/>
          </a:prstGeom>
          <a:noFill/>
          <a:ln w="0">
            <a:noFill/>
          </a:ln>
        </p:spPr>
        <p:txBody>
          <a:bodyPr lIns="0" tIns="0" rIns="0" bIns="0">
            <a:noAutofit/>
          </a:bodyPr>
          <a:lstStyle/>
          <a:p>
            <a:endParaRPr lang="sl-SI" sz="1800" b="0" strike="noStrike" spc="-1">
              <a:solidFill>
                <a:srgbClr val="999999"/>
              </a:solidFill>
              <a:latin typeface="Arial"/>
            </a:endParaRPr>
          </a:p>
        </p:txBody>
      </p:sp>
      <p:sp>
        <p:nvSpPr>
          <p:cNvPr id="4" name="Content Placeholder 20"/>
          <p:cNvSpPr txBox="1">
            <a:spLocks/>
          </p:cNvSpPr>
          <p:nvPr/>
        </p:nvSpPr>
        <p:spPr bwMode="auto">
          <a:xfrm>
            <a:off x="1945036" y="830276"/>
            <a:ext cx="9143999" cy="58862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pl-PL" sz="3200" b="1" i="1" dirty="0" smtClean="0">
                <a:solidFill>
                  <a:schemeClr val="tx2"/>
                </a:solidFill>
                <a:latin typeface="Arial" charset="0"/>
                <a:cs typeface="Arial" charset="0"/>
              </a:rPr>
              <a:t>kje najdem, kako uporabim</a:t>
            </a:r>
            <a:endParaRPr lang="sl-SI" sz="3200" dirty="0">
              <a:solidFill>
                <a:schemeClr val="tx2"/>
              </a:solidFill>
              <a:latin typeface="Arial" charset="0"/>
              <a:cs typeface="Arial" charset="0"/>
            </a:endParaRPr>
          </a:p>
        </p:txBody>
      </p:sp>
      <p:sp>
        <p:nvSpPr>
          <p:cNvPr id="5" name="Content Placeholder 20"/>
          <p:cNvSpPr txBox="1">
            <a:spLocks/>
          </p:cNvSpPr>
          <p:nvPr/>
        </p:nvSpPr>
        <p:spPr bwMode="auto">
          <a:xfrm>
            <a:off x="1387987" y="1632187"/>
            <a:ext cx="9143999" cy="58862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pl-PL" sz="3200" u="sng" dirty="0" smtClean="0">
                <a:solidFill>
                  <a:schemeClr val="tx2"/>
                </a:solidFill>
                <a:latin typeface="Arial" charset="0"/>
                <a:cs typeface="Arial" charset="0"/>
              </a:rPr>
              <a:t>meteo.si/pozor</a:t>
            </a:r>
            <a:endParaRPr lang="sl-SI" sz="3200" u="sng" dirty="0">
              <a:solidFill>
                <a:schemeClr val="tx2"/>
              </a:solidFill>
              <a:latin typeface="Arial" charset="0"/>
              <a:cs typeface="Arial" charset="0"/>
            </a:endParaRPr>
          </a:p>
        </p:txBody>
      </p:sp>
      <p:pic>
        <p:nvPicPr>
          <p:cNvPr id="3" name="Slika 2"/>
          <p:cNvPicPr>
            <a:picLocks noChangeAspect="1"/>
          </p:cNvPicPr>
          <p:nvPr/>
        </p:nvPicPr>
        <p:blipFill>
          <a:blip r:embed="rId3"/>
          <a:stretch>
            <a:fillRect/>
          </a:stretch>
        </p:blipFill>
        <p:spPr>
          <a:xfrm>
            <a:off x="2544692" y="2157745"/>
            <a:ext cx="6981427" cy="4637191"/>
          </a:xfrm>
          <a:prstGeom prst="rect">
            <a:avLst/>
          </a:prstGeom>
        </p:spPr>
      </p:pic>
    </p:spTree>
    <p:extLst>
      <p:ext uri="{BB962C8B-B14F-4D97-AF65-F5344CB8AC3E}">
        <p14:creationId xmlns:p14="http://schemas.microsoft.com/office/powerpoint/2010/main" val="3029352272"/>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Shape 1"/>
          <p:cNvSpPr txBox="1"/>
          <p:nvPr/>
        </p:nvSpPr>
        <p:spPr>
          <a:xfrm>
            <a:off x="866520" y="1548000"/>
            <a:ext cx="10459080" cy="507600"/>
          </a:xfrm>
          <a:prstGeom prst="rect">
            <a:avLst/>
          </a:prstGeom>
          <a:noFill/>
          <a:ln w="0">
            <a:noFill/>
          </a:ln>
        </p:spPr>
        <p:txBody>
          <a:bodyPr lIns="0" tIns="0" rIns="0" bIns="0">
            <a:noAutofit/>
          </a:bodyPr>
          <a:lstStyle/>
          <a:p>
            <a:endParaRPr lang="sl-SI" sz="1800" b="0" strike="noStrike" spc="-1">
              <a:solidFill>
                <a:srgbClr val="999999"/>
              </a:solidFill>
              <a:latin typeface="Arial"/>
            </a:endParaRPr>
          </a:p>
        </p:txBody>
      </p:sp>
      <p:sp>
        <p:nvSpPr>
          <p:cNvPr id="4" name="Content Placeholder 20"/>
          <p:cNvSpPr txBox="1">
            <a:spLocks/>
          </p:cNvSpPr>
          <p:nvPr/>
        </p:nvSpPr>
        <p:spPr bwMode="auto">
          <a:xfrm>
            <a:off x="1945036" y="830276"/>
            <a:ext cx="9143999" cy="58862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pl-PL" sz="3200" b="1" i="1" dirty="0" smtClean="0">
                <a:solidFill>
                  <a:schemeClr val="tx2"/>
                </a:solidFill>
                <a:latin typeface="Arial" charset="0"/>
                <a:cs typeface="Arial" charset="0"/>
              </a:rPr>
              <a:t>Opozorila  –  </a:t>
            </a:r>
            <a:r>
              <a:rPr lang="pl-PL" sz="3200" b="1" i="1" dirty="0" smtClean="0">
                <a:solidFill>
                  <a:schemeClr val="tx2"/>
                </a:solidFill>
                <a:latin typeface="Arial" charset="0"/>
                <a:cs typeface="Arial" charset="0"/>
              </a:rPr>
              <a:t>”</a:t>
            </a:r>
            <a:r>
              <a:rPr lang="pl-PL" sz="3200" b="1" i="1" dirty="0" smtClean="0">
                <a:solidFill>
                  <a:schemeClr val="tx2"/>
                </a:solidFill>
                <a:latin typeface="Arial" charset="0"/>
                <a:cs typeface="Arial" charset="0"/>
              </a:rPr>
              <a:t>en sam uraden glas”</a:t>
            </a:r>
            <a:endParaRPr lang="sl-SI" sz="3200" i="1" dirty="0">
              <a:solidFill>
                <a:schemeClr val="tx2"/>
              </a:solidFill>
              <a:latin typeface="Arial" charset="0"/>
              <a:cs typeface="Arial" charset="0"/>
            </a:endParaRPr>
          </a:p>
        </p:txBody>
      </p:sp>
      <p:pic>
        <p:nvPicPr>
          <p:cNvPr id="2" name="Slik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6343" y="1418898"/>
            <a:ext cx="9099434" cy="5284429"/>
          </a:xfrm>
          <a:prstGeom prst="rect">
            <a:avLst/>
          </a:prstGeom>
        </p:spPr>
      </p:pic>
    </p:spTree>
    <p:extLst>
      <p:ext uri="{BB962C8B-B14F-4D97-AF65-F5344CB8AC3E}">
        <p14:creationId xmlns:p14="http://schemas.microsoft.com/office/powerpoint/2010/main" val="117710316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3"/>
          <a:stretch>
            <a:fillRect/>
          </a:stretch>
        </p:blipFill>
        <p:spPr>
          <a:xfrm>
            <a:off x="3332989" y="1752904"/>
            <a:ext cx="5364260" cy="4046281"/>
          </a:xfrm>
          <a:prstGeom prst="rect">
            <a:avLst/>
          </a:prstGeom>
        </p:spPr>
      </p:pic>
      <p:sp>
        <p:nvSpPr>
          <p:cNvPr id="87" name="TextShape 1"/>
          <p:cNvSpPr txBox="1"/>
          <p:nvPr/>
        </p:nvSpPr>
        <p:spPr>
          <a:xfrm>
            <a:off x="866520" y="1548000"/>
            <a:ext cx="10459080" cy="507600"/>
          </a:xfrm>
          <a:prstGeom prst="rect">
            <a:avLst/>
          </a:prstGeom>
          <a:noFill/>
          <a:ln w="0">
            <a:noFill/>
          </a:ln>
        </p:spPr>
        <p:txBody>
          <a:bodyPr lIns="0" tIns="0" rIns="0" bIns="0">
            <a:noAutofit/>
          </a:bodyPr>
          <a:lstStyle/>
          <a:p>
            <a:endParaRPr lang="sl-SI" sz="1800" b="0" strike="noStrike" spc="-1">
              <a:solidFill>
                <a:srgbClr val="999999"/>
              </a:solidFill>
              <a:latin typeface="Arial"/>
            </a:endParaRPr>
          </a:p>
        </p:txBody>
      </p:sp>
      <p:sp>
        <p:nvSpPr>
          <p:cNvPr id="4" name="Content Placeholder 20"/>
          <p:cNvSpPr txBox="1">
            <a:spLocks/>
          </p:cNvSpPr>
          <p:nvPr/>
        </p:nvSpPr>
        <p:spPr bwMode="auto">
          <a:xfrm>
            <a:off x="1945036" y="830275"/>
            <a:ext cx="9143999" cy="200504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pl-PL" sz="3200" b="1" i="1" dirty="0" smtClean="0">
                <a:solidFill>
                  <a:schemeClr val="tx2"/>
                </a:solidFill>
                <a:latin typeface="Arial" charset="0"/>
                <a:cs typeface="Arial" charset="0"/>
              </a:rPr>
              <a:t>opozorila - kaj, kdaj, kdo, komu</a:t>
            </a:r>
            <a:endParaRPr lang="sl-SI" sz="3200" b="1" dirty="0">
              <a:solidFill>
                <a:schemeClr val="tx2"/>
              </a:solidFill>
              <a:latin typeface="Arial" charset="0"/>
              <a:cs typeface="Arial" charset="0"/>
            </a:endParaRPr>
          </a:p>
        </p:txBody>
      </p:sp>
    </p:spTree>
    <p:extLst>
      <p:ext uri="{BB962C8B-B14F-4D97-AF65-F5344CB8AC3E}">
        <p14:creationId xmlns:p14="http://schemas.microsoft.com/office/powerpoint/2010/main" val="3106025959"/>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3"/>
          <a:stretch>
            <a:fillRect/>
          </a:stretch>
        </p:blipFill>
        <p:spPr>
          <a:xfrm>
            <a:off x="3332989" y="1752904"/>
            <a:ext cx="5364260" cy="4046281"/>
          </a:xfrm>
          <a:prstGeom prst="rect">
            <a:avLst/>
          </a:prstGeom>
        </p:spPr>
      </p:pic>
      <p:sp>
        <p:nvSpPr>
          <p:cNvPr id="87" name="TextShape 1"/>
          <p:cNvSpPr txBox="1"/>
          <p:nvPr/>
        </p:nvSpPr>
        <p:spPr>
          <a:xfrm>
            <a:off x="866520" y="1548000"/>
            <a:ext cx="10459080" cy="507600"/>
          </a:xfrm>
          <a:prstGeom prst="rect">
            <a:avLst/>
          </a:prstGeom>
          <a:noFill/>
          <a:ln w="0">
            <a:noFill/>
          </a:ln>
        </p:spPr>
        <p:txBody>
          <a:bodyPr lIns="0" tIns="0" rIns="0" bIns="0">
            <a:noAutofit/>
          </a:bodyPr>
          <a:lstStyle/>
          <a:p>
            <a:endParaRPr lang="sl-SI" sz="1800" b="0" strike="noStrike" spc="-1">
              <a:solidFill>
                <a:srgbClr val="999999"/>
              </a:solidFill>
              <a:latin typeface="Arial"/>
            </a:endParaRPr>
          </a:p>
        </p:txBody>
      </p:sp>
      <p:sp>
        <p:nvSpPr>
          <p:cNvPr id="4" name="Content Placeholder 20"/>
          <p:cNvSpPr txBox="1">
            <a:spLocks/>
          </p:cNvSpPr>
          <p:nvPr/>
        </p:nvSpPr>
        <p:spPr bwMode="auto">
          <a:xfrm>
            <a:off x="1945036" y="830275"/>
            <a:ext cx="9143999" cy="200504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pl-PL" sz="3200" b="1" i="1" dirty="0" smtClean="0">
                <a:solidFill>
                  <a:schemeClr val="tx2"/>
                </a:solidFill>
                <a:latin typeface="Arial" charset="0"/>
                <a:cs typeface="Arial" charset="0"/>
              </a:rPr>
              <a:t>opozorila - kaj, kdaj, kdo, komu</a:t>
            </a:r>
            <a:endParaRPr lang="sl-SI" sz="3200" b="1" dirty="0">
              <a:solidFill>
                <a:schemeClr val="tx2"/>
              </a:solidFill>
              <a:latin typeface="Arial" charset="0"/>
              <a:cs typeface="Arial" charset="0"/>
            </a:endParaRPr>
          </a:p>
        </p:txBody>
      </p:sp>
      <p:sp>
        <p:nvSpPr>
          <p:cNvPr id="8" name="Content Placeholder 20"/>
          <p:cNvSpPr txBox="1">
            <a:spLocks/>
          </p:cNvSpPr>
          <p:nvPr/>
        </p:nvSpPr>
        <p:spPr bwMode="auto">
          <a:xfrm>
            <a:off x="162233" y="3413173"/>
            <a:ext cx="4734232" cy="2958129"/>
          </a:xfrm>
          <a:prstGeom prst="rect">
            <a:avLst/>
          </a:prstGeom>
          <a:noFill/>
          <a:ln>
            <a:miter lim="800000"/>
            <a:headEnd/>
            <a:tailEnd/>
          </a:ln>
        </p:spPr>
        <p:txBody>
          <a:bodyPr/>
          <a:lstStyle/>
          <a:p>
            <a:pPr marL="342900" indent="-342900" eaLnBrk="0" hangingPunct="0">
              <a:spcBef>
                <a:spcPct val="20000"/>
              </a:spcBef>
              <a:buFont typeface="Arial" charset="0"/>
              <a:buNone/>
              <a:defRPr/>
            </a:pPr>
            <a:r>
              <a:rPr lang="sl-SI" sz="2400" dirty="0" smtClean="0">
                <a:solidFill>
                  <a:schemeClr val="tx2"/>
                </a:solidFill>
                <a:latin typeface="+mn-lt"/>
                <a:cs typeface="+mn-cs"/>
              </a:rPr>
              <a:t>PRESOJA … </a:t>
            </a:r>
            <a:r>
              <a:rPr lang="sl-SI" sz="2400" dirty="0">
                <a:solidFill>
                  <a:schemeClr val="tx2"/>
                </a:solidFill>
                <a:latin typeface="+mn-lt"/>
                <a:cs typeface="+mn-cs"/>
              </a:rPr>
              <a:t>ali so </a:t>
            </a:r>
            <a:r>
              <a:rPr lang="sl-SI" sz="2400" b="1" i="1" dirty="0">
                <a:solidFill>
                  <a:schemeClr val="tx2"/>
                </a:solidFill>
                <a:latin typeface="+mn-lt"/>
                <a:cs typeface="+mn-cs"/>
              </a:rPr>
              <a:t>pojavi</a:t>
            </a:r>
            <a:r>
              <a:rPr lang="sl-SI" sz="2400" dirty="0">
                <a:solidFill>
                  <a:schemeClr val="tx2"/>
                </a:solidFill>
                <a:latin typeface="+mn-lt"/>
                <a:cs typeface="+mn-cs"/>
              </a:rPr>
              <a:t>:</a:t>
            </a:r>
          </a:p>
          <a:p>
            <a:pPr marL="457200" indent="-457200" eaLnBrk="0" hangingPunct="0">
              <a:spcBef>
                <a:spcPct val="20000"/>
              </a:spcBef>
              <a:buFont typeface="Arial" charset="0"/>
              <a:buAutoNum type="arabicPeriod"/>
              <a:defRPr/>
            </a:pPr>
            <a:r>
              <a:rPr lang="sl-SI" sz="2400" b="1" i="1" dirty="0">
                <a:solidFill>
                  <a:schemeClr val="tx2"/>
                </a:solidFill>
                <a:latin typeface="+mn-lt"/>
                <a:cs typeface="+mn-cs"/>
              </a:rPr>
              <a:t>Neobičajni</a:t>
            </a:r>
          </a:p>
          <a:p>
            <a:pPr marL="457200" indent="-457200" eaLnBrk="0" hangingPunct="0">
              <a:spcBef>
                <a:spcPct val="20000"/>
              </a:spcBef>
              <a:buFont typeface="Arial" charset="0"/>
              <a:buAutoNum type="arabicPeriod"/>
              <a:defRPr/>
            </a:pPr>
            <a:r>
              <a:rPr lang="sl-SI" sz="2400" b="1" i="1" dirty="0">
                <a:solidFill>
                  <a:schemeClr val="tx2"/>
                </a:solidFill>
                <a:latin typeface="+mn-lt"/>
                <a:cs typeface="+mn-cs"/>
              </a:rPr>
              <a:t>Nevarni</a:t>
            </a:r>
          </a:p>
          <a:p>
            <a:pPr marL="457200" indent="-457200" eaLnBrk="0" hangingPunct="0">
              <a:spcBef>
                <a:spcPct val="20000"/>
              </a:spcBef>
              <a:buFont typeface="Arial" charset="0"/>
              <a:buAutoNum type="arabicPeriod"/>
              <a:defRPr/>
            </a:pPr>
            <a:r>
              <a:rPr lang="sl-SI" sz="2400" b="1" i="1" dirty="0">
                <a:solidFill>
                  <a:schemeClr val="tx2"/>
                </a:solidFill>
                <a:latin typeface="+mn-lt"/>
                <a:cs typeface="+mn-cs"/>
              </a:rPr>
              <a:t>Verjetni</a:t>
            </a:r>
            <a:r>
              <a:rPr lang="sl-SI" sz="2400" dirty="0">
                <a:solidFill>
                  <a:schemeClr val="tx2"/>
                </a:solidFill>
                <a:latin typeface="+mn-lt"/>
                <a:cs typeface="+mn-cs"/>
              </a:rPr>
              <a:t> </a:t>
            </a:r>
            <a:r>
              <a:rPr lang="sl-SI" sz="2400" dirty="0" smtClean="0">
                <a:solidFill>
                  <a:schemeClr val="tx2"/>
                </a:solidFill>
                <a:latin typeface="+mn-lt"/>
                <a:cs typeface="+mn-cs"/>
              </a:rPr>
              <a:t>… malo </a:t>
            </a:r>
            <a:r>
              <a:rPr lang="sl-SI" sz="2400" dirty="0">
                <a:solidFill>
                  <a:schemeClr val="tx2"/>
                </a:solidFill>
                <a:latin typeface="+mn-lt"/>
                <a:cs typeface="+mn-cs"/>
              </a:rPr>
              <a:t>ali </a:t>
            </a:r>
            <a:r>
              <a:rPr lang="sl-SI" sz="2400" dirty="0" smtClean="0">
                <a:solidFill>
                  <a:schemeClr val="tx2"/>
                </a:solidFill>
                <a:latin typeface="+mn-lt"/>
                <a:cs typeface="+mn-cs"/>
              </a:rPr>
              <a:t>zelo ..</a:t>
            </a:r>
            <a:endParaRPr lang="sl-SI" sz="2400" dirty="0">
              <a:solidFill>
                <a:schemeClr val="tx2"/>
              </a:solidFill>
              <a:latin typeface="+mn-lt"/>
              <a:cs typeface="+mn-cs"/>
            </a:endParaRPr>
          </a:p>
          <a:p>
            <a:pPr marL="457200" indent="-457200" eaLnBrk="0" hangingPunct="0">
              <a:spcBef>
                <a:spcPct val="20000"/>
              </a:spcBef>
              <a:buFont typeface="Arial" charset="0"/>
              <a:buAutoNum type="arabicPeriod"/>
              <a:defRPr/>
            </a:pPr>
            <a:r>
              <a:rPr lang="sl-SI" sz="2400" dirty="0">
                <a:solidFill>
                  <a:schemeClr val="tx2"/>
                </a:solidFill>
                <a:latin typeface="+mn-lt"/>
                <a:cs typeface="+mn-cs"/>
              </a:rPr>
              <a:t>Lokalno </a:t>
            </a:r>
            <a:r>
              <a:rPr lang="sl-SI" sz="2400" b="1" i="1" dirty="0">
                <a:solidFill>
                  <a:schemeClr val="tx2"/>
                </a:solidFill>
                <a:latin typeface="+mn-lt"/>
                <a:cs typeface="+mn-cs"/>
              </a:rPr>
              <a:t>omejeni</a:t>
            </a:r>
            <a:r>
              <a:rPr lang="sl-SI" sz="2400" dirty="0">
                <a:solidFill>
                  <a:schemeClr val="tx2"/>
                </a:solidFill>
                <a:latin typeface="+mn-lt"/>
                <a:cs typeface="+mn-cs"/>
              </a:rPr>
              <a:t> ali povzročajo tveganje na širšem območju</a:t>
            </a:r>
          </a:p>
          <a:p>
            <a:pPr marL="457200" indent="-457200" eaLnBrk="0" hangingPunct="0">
              <a:spcBef>
                <a:spcPct val="20000"/>
              </a:spcBef>
              <a:buFont typeface="Arial" charset="0"/>
              <a:buAutoNum type="arabicPeriod"/>
              <a:defRPr/>
            </a:pPr>
            <a:endParaRPr lang="sl-SI" sz="2400" dirty="0">
              <a:solidFill>
                <a:schemeClr val="tx2"/>
              </a:solidFill>
              <a:latin typeface="+mn-lt"/>
              <a:cs typeface="+mn-cs"/>
            </a:endParaRPr>
          </a:p>
          <a:p>
            <a:pPr marL="457200" indent="-457200" eaLnBrk="0" hangingPunct="0">
              <a:spcBef>
                <a:spcPct val="20000"/>
              </a:spcBef>
              <a:buFont typeface="Arial" charset="0"/>
              <a:buAutoNum type="arabicPeriod"/>
              <a:defRPr/>
            </a:pPr>
            <a:endParaRPr lang="sl-SI" sz="2400" dirty="0">
              <a:solidFill>
                <a:schemeClr val="tx2"/>
              </a:solidFill>
              <a:latin typeface="+mn-lt"/>
              <a:cs typeface="+mn-cs"/>
            </a:endParaRPr>
          </a:p>
          <a:p>
            <a:pPr marL="342900" indent="-342900" eaLnBrk="0" hangingPunct="0">
              <a:spcBef>
                <a:spcPct val="20000"/>
              </a:spcBef>
              <a:buFont typeface="Arial" charset="0"/>
              <a:buNone/>
              <a:defRPr/>
            </a:pPr>
            <a:r>
              <a:rPr lang="sl-SI" sz="2400" dirty="0">
                <a:solidFill>
                  <a:schemeClr val="tx2"/>
                </a:solidFill>
                <a:latin typeface="+mn-lt"/>
                <a:cs typeface="+mn-cs"/>
              </a:rPr>
              <a:t>	</a:t>
            </a:r>
            <a:r>
              <a:rPr lang="sl-SI" sz="2400" dirty="0">
                <a:solidFill>
                  <a:schemeClr val="tx2"/>
                </a:solidFill>
                <a:latin typeface="+mn-lt"/>
                <a:cs typeface="+mn-cs"/>
              </a:rPr>
              <a:t>	</a:t>
            </a:r>
            <a:r>
              <a:rPr lang="sl-SI" sz="2400" dirty="0">
                <a:latin typeface="+mn-lt"/>
                <a:cs typeface="+mn-cs"/>
              </a:rPr>
              <a:t/>
            </a:r>
            <a:br>
              <a:rPr lang="sl-SI" sz="2400" dirty="0">
                <a:latin typeface="+mn-lt"/>
                <a:cs typeface="+mn-cs"/>
              </a:rPr>
            </a:br>
            <a:endParaRPr lang="sl-SI" sz="2400" dirty="0">
              <a:latin typeface="+mn-lt"/>
              <a:cs typeface="+mn-cs"/>
            </a:endParaRPr>
          </a:p>
          <a:p>
            <a:pPr marL="342900" indent="-342900" eaLnBrk="0" hangingPunct="0">
              <a:spcBef>
                <a:spcPct val="20000"/>
              </a:spcBef>
              <a:buFont typeface="Arial" charset="0"/>
              <a:buNone/>
              <a:defRPr/>
            </a:pPr>
            <a:r>
              <a:rPr lang="sl-SI" sz="2400" dirty="0">
                <a:latin typeface="+mn-lt"/>
                <a:cs typeface="+mn-cs"/>
              </a:rPr>
              <a:t/>
            </a:r>
            <a:br>
              <a:rPr lang="sl-SI" sz="2400" dirty="0">
                <a:latin typeface="+mn-lt"/>
                <a:cs typeface="+mn-cs"/>
              </a:rPr>
            </a:br>
            <a:endParaRPr lang="sl-SI" sz="2400" dirty="0">
              <a:latin typeface="+mn-lt"/>
              <a:cs typeface="+mn-cs"/>
            </a:endParaRPr>
          </a:p>
        </p:txBody>
      </p:sp>
    </p:spTree>
    <p:extLst>
      <p:ext uri="{BB962C8B-B14F-4D97-AF65-F5344CB8AC3E}">
        <p14:creationId xmlns:p14="http://schemas.microsoft.com/office/powerpoint/2010/main" val="1642297944"/>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3"/>
          <a:stretch>
            <a:fillRect/>
          </a:stretch>
        </p:blipFill>
        <p:spPr>
          <a:xfrm>
            <a:off x="3067521" y="1752904"/>
            <a:ext cx="5364260" cy="4046281"/>
          </a:xfrm>
          <a:prstGeom prst="rect">
            <a:avLst/>
          </a:prstGeom>
        </p:spPr>
      </p:pic>
      <p:sp>
        <p:nvSpPr>
          <p:cNvPr id="87" name="TextShape 1"/>
          <p:cNvSpPr txBox="1"/>
          <p:nvPr/>
        </p:nvSpPr>
        <p:spPr>
          <a:xfrm>
            <a:off x="866520" y="1548000"/>
            <a:ext cx="10459080" cy="507600"/>
          </a:xfrm>
          <a:prstGeom prst="rect">
            <a:avLst/>
          </a:prstGeom>
          <a:noFill/>
          <a:ln w="0">
            <a:noFill/>
          </a:ln>
        </p:spPr>
        <p:txBody>
          <a:bodyPr lIns="0" tIns="0" rIns="0" bIns="0">
            <a:noAutofit/>
          </a:bodyPr>
          <a:lstStyle/>
          <a:p>
            <a:endParaRPr lang="sl-SI" sz="1800" b="0" strike="noStrike" spc="-1">
              <a:solidFill>
                <a:srgbClr val="999999"/>
              </a:solidFill>
              <a:latin typeface="Arial"/>
            </a:endParaRPr>
          </a:p>
        </p:txBody>
      </p:sp>
      <p:sp>
        <p:nvSpPr>
          <p:cNvPr id="4" name="Content Placeholder 20"/>
          <p:cNvSpPr txBox="1">
            <a:spLocks/>
          </p:cNvSpPr>
          <p:nvPr/>
        </p:nvSpPr>
        <p:spPr bwMode="auto">
          <a:xfrm>
            <a:off x="1945036" y="830275"/>
            <a:ext cx="9143999" cy="200504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pl-PL" sz="3200" b="1" i="1" dirty="0" smtClean="0">
                <a:solidFill>
                  <a:schemeClr val="tx2"/>
                </a:solidFill>
                <a:latin typeface="Arial" charset="0"/>
                <a:cs typeface="Arial" charset="0"/>
              </a:rPr>
              <a:t>opozorila - kaj, kdaj, kdo, komu</a:t>
            </a:r>
            <a:endParaRPr lang="sl-SI" sz="3200" b="1" dirty="0">
              <a:solidFill>
                <a:schemeClr val="tx2"/>
              </a:solidFill>
              <a:latin typeface="Arial" charset="0"/>
              <a:cs typeface="Arial" charset="0"/>
            </a:endParaRPr>
          </a:p>
        </p:txBody>
      </p:sp>
      <p:sp>
        <p:nvSpPr>
          <p:cNvPr id="8" name="Content Placeholder 20"/>
          <p:cNvSpPr txBox="1">
            <a:spLocks/>
          </p:cNvSpPr>
          <p:nvPr/>
        </p:nvSpPr>
        <p:spPr bwMode="auto">
          <a:xfrm>
            <a:off x="162233" y="3413173"/>
            <a:ext cx="4734232" cy="2958129"/>
          </a:xfrm>
          <a:prstGeom prst="rect">
            <a:avLst/>
          </a:prstGeom>
          <a:noFill/>
          <a:ln>
            <a:miter lim="800000"/>
            <a:headEnd/>
            <a:tailEnd/>
          </a:ln>
        </p:spPr>
        <p:txBody>
          <a:bodyPr/>
          <a:lstStyle/>
          <a:p>
            <a:pPr marL="342900" indent="-342900" eaLnBrk="0" hangingPunct="0">
              <a:spcBef>
                <a:spcPct val="20000"/>
              </a:spcBef>
              <a:buFont typeface="Arial" charset="0"/>
              <a:buNone/>
              <a:defRPr/>
            </a:pPr>
            <a:r>
              <a:rPr lang="sl-SI" sz="2400" dirty="0" smtClean="0">
                <a:solidFill>
                  <a:schemeClr val="bg1">
                    <a:lumMod val="65000"/>
                  </a:schemeClr>
                </a:solidFill>
                <a:latin typeface="+mn-lt"/>
                <a:cs typeface="+mn-cs"/>
              </a:rPr>
              <a:t>PRESOJA … </a:t>
            </a:r>
            <a:r>
              <a:rPr lang="sl-SI" sz="2400" dirty="0">
                <a:solidFill>
                  <a:schemeClr val="bg1">
                    <a:lumMod val="65000"/>
                  </a:schemeClr>
                </a:solidFill>
                <a:latin typeface="+mn-lt"/>
                <a:cs typeface="+mn-cs"/>
              </a:rPr>
              <a:t>ali so </a:t>
            </a:r>
            <a:r>
              <a:rPr lang="sl-SI" sz="2400" b="1" i="1" dirty="0">
                <a:solidFill>
                  <a:schemeClr val="bg1">
                    <a:lumMod val="65000"/>
                  </a:schemeClr>
                </a:solidFill>
                <a:latin typeface="+mn-lt"/>
                <a:cs typeface="+mn-cs"/>
              </a:rPr>
              <a:t>pojavi</a:t>
            </a:r>
            <a:r>
              <a:rPr lang="sl-SI" sz="2400" dirty="0">
                <a:solidFill>
                  <a:schemeClr val="bg1">
                    <a:lumMod val="65000"/>
                  </a:schemeClr>
                </a:solidFill>
                <a:latin typeface="+mn-lt"/>
                <a:cs typeface="+mn-cs"/>
              </a:rPr>
              <a:t>:</a:t>
            </a:r>
          </a:p>
          <a:p>
            <a:pPr marL="457200" indent="-457200" eaLnBrk="0" hangingPunct="0">
              <a:spcBef>
                <a:spcPct val="20000"/>
              </a:spcBef>
              <a:buFont typeface="Arial" charset="0"/>
              <a:buAutoNum type="arabicPeriod"/>
              <a:defRPr/>
            </a:pPr>
            <a:r>
              <a:rPr lang="sl-SI" sz="2400" b="1" i="1" dirty="0">
                <a:solidFill>
                  <a:schemeClr val="bg1">
                    <a:lumMod val="65000"/>
                  </a:schemeClr>
                </a:solidFill>
                <a:latin typeface="+mn-lt"/>
                <a:cs typeface="+mn-cs"/>
              </a:rPr>
              <a:t>Neobičajni</a:t>
            </a:r>
          </a:p>
          <a:p>
            <a:pPr marL="457200" indent="-457200" eaLnBrk="0" hangingPunct="0">
              <a:spcBef>
                <a:spcPct val="20000"/>
              </a:spcBef>
              <a:buFont typeface="Arial" charset="0"/>
              <a:buAutoNum type="arabicPeriod"/>
              <a:defRPr/>
            </a:pPr>
            <a:r>
              <a:rPr lang="sl-SI" sz="2400" b="1" i="1" dirty="0">
                <a:solidFill>
                  <a:schemeClr val="bg1">
                    <a:lumMod val="65000"/>
                  </a:schemeClr>
                </a:solidFill>
                <a:latin typeface="+mn-lt"/>
                <a:cs typeface="+mn-cs"/>
              </a:rPr>
              <a:t>Nevarni</a:t>
            </a:r>
          </a:p>
          <a:p>
            <a:pPr marL="457200" indent="-457200" eaLnBrk="0" hangingPunct="0">
              <a:spcBef>
                <a:spcPct val="20000"/>
              </a:spcBef>
              <a:buFont typeface="Arial" charset="0"/>
              <a:buAutoNum type="arabicPeriod"/>
              <a:defRPr/>
            </a:pPr>
            <a:r>
              <a:rPr lang="sl-SI" sz="2400" b="1" i="1" dirty="0">
                <a:solidFill>
                  <a:schemeClr val="bg1">
                    <a:lumMod val="65000"/>
                  </a:schemeClr>
                </a:solidFill>
                <a:latin typeface="+mn-lt"/>
                <a:cs typeface="+mn-cs"/>
              </a:rPr>
              <a:t>Verjetni</a:t>
            </a:r>
            <a:r>
              <a:rPr lang="sl-SI" sz="2400" dirty="0">
                <a:solidFill>
                  <a:schemeClr val="bg1">
                    <a:lumMod val="65000"/>
                  </a:schemeClr>
                </a:solidFill>
                <a:latin typeface="+mn-lt"/>
                <a:cs typeface="+mn-cs"/>
              </a:rPr>
              <a:t> </a:t>
            </a:r>
            <a:r>
              <a:rPr lang="sl-SI" sz="2400" dirty="0" smtClean="0">
                <a:solidFill>
                  <a:schemeClr val="bg1">
                    <a:lumMod val="65000"/>
                  </a:schemeClr>
                </a:solidFill>
                <a:latin typeface="+mn-lt"/>
                <a:cs typeface="+mn-cs"/>
              </a:rPr>
              <a:t>… malo </a:t>
            </a:r>
            <a:r>
              <a:rPr lang="sl-SI" sz="2400" dirty="0">
                <a:solidFill>
                  <a:schemeClr val="bg1">
                    <a:lumMod val="65000"/>
                  </a:schemeClr>
                </a:solidFill>
                <a:latin typeface="+mn-lt"/>
                <a:cs typeface="+mn-cs"/>
              </a:rPr>
              <a:t>ali </a:t>
            </a:r>
            <a:r>
              <a:rPr lang="sl-SI" sz="2400" dirty="0" smtClean="0">
                <a:solidFill>
                  <a:schemeClr val="bg1">
                    <a:lumMod val="65000"/>
                  </a:schemeClr>
                </a:solidFill>
                <a:latin typeface="+mn-lt"/>
                <a:cs typeface="+mn-cs"/>
              </a:rPr>
              <a:t>zelo ..</a:t>
            </a:r>
            <a:endParaRPr lang="sl-SI" sz="2400" dirty="0">
              <a:solidFill>
                <a:schemeClr val="bg1">
                  <a:lumMod val="65000"/>
                </a:schemeClr>
              </a:solidFill>
              <a:latin typeface="+mn-lt"/>
              <a:cs typeface="+mn-cs"/>
            </a:endParaRPr>
          </a:p>
          <a:p>
            <a:pPr marL="457200" indent="-457200" eaLnBrk="0" hangingPunct="0">
              <a:spcBef>
                <a:spcPct val="20000"/>
              </a:spcBef>
              <a:buFont typeface="Arial" charset="0"/>
              <a:buAutoNum type="arabicPeriod"/>
              <a:defRPr/>
            </a:pPr>
            <a:r>
              <a:rPr lang="sl-SI" sz="2400" dirty="0">
                <a:solidFill>
                  <a:schemeClr val="bg1">
                    <a:lumMod val="65000"/>
                  </a:schemeClr>
                </a:solidFill>
                <a:latin typeface="+mn-lt"/>
                <a:cs typeface="+mn-cs"/>
              </a:rPr>
              <a:t>Lokalno </a:t>
            </a:r>
            <a:r>
              <a:rPr lang="sl-SI" sz="2400" b="1" i="1" dirty="0">
                <a:solidFill>
                  <a:schemeClr val="bg1">
                    <a:lumMod val="65000"/>
                  </a:schemeClr>
                </a:solidFill>
                <a:latin typeface="+mn-lt"/>
                <a:cs typeface="+mn-cs"/>
              </a:rPr>
              <a:t>omejeni</a:t>
            </a:r>
            <a:r>
              <a:rPr lang="sl-SI" sz="2400" dirty="0">
                <a:solidFill>
                  <a:schemeClr val="bg1">
                    <a:lumMod val="65000"/>
                  </a:schemeClr>
                </a:solidFill>
                <a:latin typeface="+mn-lt"/>
                <a:cs typeface="+mn-cs"/>
              </a:rPr>
              <a:t> ali povzročajo tveganje na širšem območju</a:t>
            </a:r>
          </a:p>
          <a:p>
            <a:pPr marL="457200" indent="-457200" eaLnBrk="0" hangingPunct="0">
              <a:spcBef>
                <a:spcPct val="20000"/>
              </a:spcBef>
              <a:buFont typeface="Arial" charset="0"/>
              <a:buAutoNum type="arabicPeriod"/>
              <a:defRPr/>
            </a:pPr>
            <a:endParaRPr lang="sl-SI" sz="2400" dirty="0">
              <a:solidFill>
                <a:schemeClr val="bg1">
                  <a:lumMod val="65000"/>
                </a:schemeClr>
              </a:solidFill>
              <a:latin typeface="+mn-lt"/>
              <a:cs typeface="+mn-cs"/>
            </a:endParaRPr>
          </a:p>
          <a:p>
            <a:pPr marL="457200" indent="-457200" eaLnBrk="0" hangingPunct="0">
              <a:spcBef>
                <a:spcPct val="20000"/>
              </a:spcBef>
              <a:buFont typeface="Arial" charset="0"/>
              <a:buAutoNum type="arabicPeriod"/>
              <a:defRPr/>
            </a:pPr>
            <a:endParaRPr lang="sl-SI" sz="2400" dirty="0">
              <a:solidFill>
                <a:schemeClr val="bg1">
                  <a:lumMod val="65000"/>
                </a:schemeClr>
              </a:solidFill>
              <a:latin typeface="+mn-lt"/>
              <a:cs typeface="+mn-cs"/>
            </a:endParaRPr>
          </a:p>
          <a:p>
            <a:pPr marL="342900" indent="-342900" eaLnBrk="0" hangingPunct="0">
              <a:spcBef>
                <a:spcPct val="20000"/>
              </a:spcBef>
              <a:buFont typeface="Arial" charset="0"/>
              <a:buNone/>
              <a:defRPr/>
            </a:pPr>
            <a:r>
              <a:rPr lang="sl-SI" sz="2400" dirty="0">
                <a:solidFill>
                  <a:schemeClr val="bg1">
                    <a:lumMod val="65000"/>
                  </a:schemeClr>
                </a:solidFill>
                <a:latin typeface="+mn-lt"/>
                <a:cs typeface="+mn-cs"/>
              </a:rPr>
              <a:t>	</a:t>
            </a:r>
            <a:r>
              <a:rPr lang="sl-SI" sz="2400" dirty="0">
                <a:solidFill>
                  <a:schemeClr val="bg1">
                    <a:lumMod val="65000"/>
                  </a:schemeClr>
                </a:solidFill>
                <a:latin typeface="+mn-lt"/>
                <a:cs typeface="+mn-cs"/>
              </a:rPr>
              <a:t>	</a:t>
            </a:r>
            <a:br>
              <a:rPr lang="sl-SI" sz="2400" dirty="0">
                <a:solidFill>
                  <a:schemeClr val="bg1">
                    <a:lumMod val="65000"/>
                  </a:schemeClr>
                </a:solidFill>
                <a:latin typeface="+mn-lt"/>
                <a:cs typeface="+mn-cs"/>
              </a:rPr>
            </a:br>
            <a:endParaRPr lang="sl-SI" sz="2400" dirty="0">
              <a:solidFill>
                <a:schemeClr val="bg1">
                  <a:lumMod val="65000"/>
                </a:schemeClr>
              </a:solidFill>
              <a:latin typeface="+mn-lt"/>
              <a:cs typeface="+mn-cs"/>
            </a:endParaRPr>
          </a:p>
          <a:p>
            <a:pPr marL="342900" indent="-342900" eaLnBrk="0" hangingPunct="0">
              <a:spcBef>
                <a:spcPct val="20000"/>
              </a:spcBef>
              <a:buFont typeface="Arial" charset="0"/>
              <a:buNone/>
              <a:defRPr/>
            </a:pPr>
            <a:r>
              <a:rPr lang="sl-SI" sz="2400" dirty="0">
                <a:solidFill>
                  <a:schemeClr val="bg1">
                    <a:lumMod val="65000"/>
                  </a:schemeClr>
                </a:solidFill>
                <a:latin typeface="+mn-lt"/>
                <a:cs typeface="+mn-cs"/>
              </a:rPr>
              <a:t/>
            </a:r>
            <a:br>
              <a:rPr lang="sl-SI" sz="2400" dirty="0">
                <a:solidFill>
                  <a:schemeClr val="bg1">
                    <a:lumMod val="65000"/>
                  </a:schemeClr>
                </a:solidFill>
                <a:latin typeface="+mn-lt"/>
                <a:cs typeface="+mn-cs"/>
              </a:rPr>
            </a:br>
            <a:endParaRPr lang="sl-SI" sz="2400" dirty="0">
              <a:solidFill>
                <a:schemeClr val="bg1">
                  <a:lumMod val="65000"/>
                </a:schemeClr>
              </a:solidFill>
              <a:latin typeface="+mn-lt"/>
              <a:cs typeface="+mn-cs"/>
            </a:endParaRPr>
          </a:p>
        </p:txBody>
      </p:sp>
      <p:sp>
        <p:nvSpPr>
          <p:cNvPr id="6" name="Content Placeholder 20"/>
          <p:cNvSpPr txBox="1">
            <a:spLocks/>
          </p:cNvSpPr>
          <p:nvPr/>
        </p:nvSpPr>
        <p:spPr bwMode="auto">
          <a:xfrm>
            <a:off x="7310429" y="3457417"/>
            <a:ext cx="4911211" cy="2128642"/>
          </a:xfrm>
          <a:prstGeom prst="rect">
            <a:avLst/>
          </a:prstGeom>
          <a:noFill/>
          <a:ln>
            <a:miter lim="800000"/>
            <a:headEnd/>
            <a:tailEnd/>
          </a:ln>
        </p:spPr>
        <p:txBody>
          <a:bodyPr/>
          <a:lstStyle/>
          <a:p>
            <a:pPr marL="457200" indent="-457200" eaLnBrk="0" hangingPunct="0">
              <a:lnSpc>
                <a:spcPct val="150000"/>
              </a:lnSpc>
              <a:spcBef>
                <a:spcPct val="20000"/>
              </a:spcBef>
              <a:defRPr/>
            </a:pPr>
            <a:r>
              <a:rPr lang="sl-SI" sz="2200" b="1" dirty="0">
                <a:solidFill>
                  <a:schemeClr val="tx2"/>
                </a:solidFill>
              </a:rPr>
              <a:t>POJAV </a:t>
            </a:r>
            <a:r>
              <a:rPr lang="sl-SI" sz="2200" b="1" dirty="0" smtClean="0">
                <a:solidFill>
                  <a:schemeClr val="tx2"/>
                </a:solidFill>
              </a:rPr>
              <a:t/>
            </a:r>
            <a:br>
              <a:rPr lang="sl-SI" sz="2200" b="1" dirty="0" smtClean="0">
                <a:solidFill>
                  <a:schemeClr val="tx2"/>
                </a:solidFill>
              </a:rPr>
            </a:br>
            <a:r>
              <a:rPr lang="sl-SI" sz="2200" b="1" dirty="0" smtClean="0">
                <a:solidFill>
                  <a:schemeClr val="tx2"/>
                </a:solidFill>
                <a:sym typeface="Wingdings" pitchFamily="2" charset="2"/>
              </a:rPr>
              <a:t> </a:t>
            </a:r>
            <a:r>
              <a:rPr lang="sl-SI" sz="2200" b="1" dirty="0">
                <a:solidFill>
                  <a:schemeClr val="tx2"/>
                </a:solidFill>
              </a:rPr>
              <a:t>	VPLIV  </a:t>
            </a:r>
            <a:r>
              <a:rPr lang="sl-SI" sz="2200" b="1" dirty="0" smtClean="0">
                <a:solidFill>
                  <a:schemeClr val="tx2"/>
                </a:solidFill>
              </a:rPr>
              <a:t/>
            </a:r>
            <a:br>
              <a:rPr lang="sl-SI" sz="2200" b="1" dirty="0" smtClean="0">
                <a:solidFill>
                  <a:schemeClr val="tx2"/>
                </a:solidFill>
              </a:rPr>
            </a:br>
            <a:r>
              <a:rPr lang="sl-SI" sz="2200" b="1" dirty="0" smtClean="0">
                <a:solidFill>
                  <a:schemeClr val="tx2"/>
                </a:solidFill>
              </a:rPr>
              <a:t>   </a:t>
            </a:r>
            <a:r>
              <a:rPr lang="sl-SI" sz="2200" b="1" dirty="0" smtClean="0">
                <a:solidFill>
                  <a:schemeClr val="tx2"/>
                </a:solidFill>
                <a:latin typeface="Arial" charset="0"/>
                <a:sym typeface="Wingdings" pitchFamily="2" charset="2"/>
              </a:rPr>
              <a:t>  </a:t>
            </a:r>
            <a:r>
              <a:rPr lang="sl-SI" sz="2200" b="1" dirty="0">
                <a:solidFill>
                  <a:schemeClr val="tx2"/>
                </a:solidFill>
                <a:latin typeface="Arial" charset="0"/>
                <a:sym typeface="Wingdings" pitchFamily="2" charset="2"/>
              </a:rPr>
              <a:t>+ </a:t>
            </a:r>
            <a:r>
              <a:rPr lang="sl-SI" sz="2200" b="1" dirty="0">
                <a:solidFill>
                  <a:schemeClr val="tx2"/>
                </a:solidFill>
              </a:rPr>
              <a:t>RANLJIVOST </a:t>
            </a:r>
            <a:r>
              <a:rPr lang="sl-SI" sz="2200" b="1" dirty="0" smtClean="0">
                <a:solidFill>
                  <a:schemeClr val="tx2"/>
                </a:solidFill>
              </a:rPr>
              <a:t>OKOLJA</a:t>
            </a:r>
            <a:r>
              <a:rPr lang="sl-SI" sz="2200" b="1" dirty="0">
                <a:solidFill>
                  <a:schemeClr val="tx2"/>
                </a:solidFill>
              </a:rPr>
              <a:t>	</a:t>
            </a:r>
            <a:r>
              <a:rPr lang="sl-SI" sz="2200" b="1" dirty="0">
                <a:solidFill>
                  <a:schemeClr val="tx2"/>
                </a:solidFill>
                <a:sym typeface="Wingdings" pitchFamily="2" charset="2"/>
              </a:rPr>
              <a:t> </a:t>
            </a:r>
            <a:r>
              <a:rPr lang="sl-SI" sz="2200" b="1" dirty="0">
                <a:solidFill>
                  <a:schemeClr val="tx2"/>
                </a:solidFill>
              </a:rPr>
              <a:t>	ODZIV / RAVNANJE</a:t>
            </a:r>
            <a:br>
              <a:rPr lang="sl-SI" sz="2200" b="1" dirty="0">
                <a:solidFill>
                  <a:schemeClr val="tx2"/>
                </a:solidFill>
              </a:rPr>
            </a:br>
            <a:endParaRPr lang="sl-SI" sz="2200" b="1" dirty="0">
              <a:solidFill>
                <a:schemeClr val="tx2"/>
              </a:solidFill>
            </a:endParaRPr>
          </a:p>
          <a:p>
            <a:pPr marL="457200" indent="-457200" eaLnBrk="0" hangingPunct="0">
              <a:spcBef>
                <a:spcPct val="20000"/>
              </a:spcBef>
              <a:defRPr/>
            </a:pPr>
            <a:r>
              <a:rPr lang="sl-SI" sz="2200" b="1" dirty="0">
                <a:solidFill>
                  <a:schemeClr val="tx2"/>
                </a:solidFill>
              </a:rPr>
              <a:t/>
            </a:r>
            <a:br>
              <a:rPr lang="sl-SI" sz="2200" b="1" dirty="0">
                <a:solidFill>
                  <a:schemeClr val="tx2"/>
                </a:solidFill>
              </a:rPr>
            </a:br>
            <a:r>
              <a:rPr lang="sl-SI" sz="2200" b="1" dirty="0"/>
              <a:t/>
            </a:r>
            <a:br>
              <a:rPr lang="sl-SI" sz="2200" b="1" dirty="0"/>
            </a:br>
            <a:endParaRPr lang="sl-SI" sz="2200" b="1" dirty="0"/>
          </a:p>
          <a:p>
            <a:pPr marL="342900" indent="-342900" eaLnBrk="0" hangingPunct="0">
              <a:spcBef>
                <a:spcPct val="20000"/>
              </a:spcBef>
              <a:buFont typeface="Arial" charset="0"/>
              <a:buNone/>
              <a:defRPr/>
            </a:pPr>
            <a:r>
              <a:rPr lang="sl-SI" sz="2200" b="1" dirty="0"/>
              <a:t/>
            </a:r>
            <a:br>
              <a:rPr lang="sl-SI" sz="2200" b="1" dirty="0"/>
            </a:br>
            <a:endParaRPr lang="sl-SI" sz="2200" b="1" dirty="0"/>
          </a:p>
        </p:txBody>
      </p:sp>
    </p:spTree>
    <p:extLst>
      <p:ext uri="{BB962C8B-B14F-4D97-AF65-F5344CB8AC3E}">
        <p14:creationId xmlns:p14="http://schemas.microsoft.com/office/powerpoint/2010/main" val="2940329410"/>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3"/>
          <a:stretch>
            <a:fillRect/>
          </a:stretch>
        </p:blipFill>
        <p:spPr>
          <a:xfrm>
            <a:off x="2890535" y="1221960"/>
            <a:ext cx="5364260" cy="4046281"/>
          </a:xfrm>
          <a:prstGeom prst="rect">
            <a:avLst/>
          </a:prstGeom>
        </p:spPr>
      </p:pic>
      <p:sp>
        <p:nvSpPr>
          <p:cNvPr id="87" name="TextShape 1"/>
          <p:cNvSpPr txBox="1"/>
          <p:nvPr/>
        </p:nvSpPr>
        <p:spPr>
          <a:xfrm>
            <a:off x="866520" y="1548000"/>
            <a:ext cx="10459080" cy="507600"/>
          </a:xfrm>
          <a:prstGeom prst="rect">
            <a:avLst/>
          </a:prstGeom>
          <a:noFill/>
          <a:ln w="0">
            <a:noFill/>
          </a:ln>
        </p:spPr>
        <p:txBody>
          <a:bodyPr lIns="0" tIns="0" rIns="0" bIns="0">
            <a:noAutofit/>
          </a:bodyPr>
          <a:lstStyle/>
          <a:p>
            <a:endParaRPr lang="sl-SI" sz="1800" b="0" strike="noStrike" spc="-1">
              <a:solidFill>
                <a:srgbClr val="999999"/>
              </a:solidFill>
              <a:latin typeface="Arial"/>
            </a:endParaRPr>
          </a:p>
        </p:txBody>
      </p:sp>
      <p:sp>
        <p:nvSpPr>
          <p:cNvPr id="4" name="Content Placeholder 20"/>
          <p:cNvSpPr txBox="1">
            <a:spLocks/>
          </p:cNvSpPr>
          <p:nvPr/>
        </p:nvSpPr>
        <p:spPr bwMode="auto">
          <a:xfrm>
            <a:off x="1945036" y="830275"/>
            <a:ext cx="9143999" cy="200504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pl-PL" sz="3200" b="1" i="1" dirty="0" smtClean="0">
                <a:solidFill>
                  <a:schemeClr val="tx2"/>
                </a:solidFill>
                <a:latin typeface="Arial" charset="0"/>
                <a:cs typeface="Arial" charset="0"/>
              </a:rPr>
              <a:t>opozorila - kaj, kdaj, kdo, komu</a:t>
            </a:r>
            <a:endParaRPr lang="sl-SI" sz="3200" b="1" dirty="0">
              <a:solidFill>
                <a:schemeClr val="tx2"/>
              </a:solidFill>
              <a:latin typeface="Arial" charset="0"/>
              <a:cs typeface="Arial" charset="0"/>
            </a:endParaRPr>
          </a:p>
        </p:txBody>
      </p:sp>
      <p:sp>
        <p:nvSpPr>
          <p:cNvPr id="8" name="Content Placeholder 20"/>
          <p:cNvSpPr txBox="1">
            <a:spLocks/>
          </p:cNvSpPr>
          <p:nvPr/>
        </p:nvSpPr>
        <p:spPr bwMode="auto">
          <a:xfrm>
            <a:off x="162233" y="3413173"/>
            <a:ext cx="4734232" cy="2958129"/>
          </a:xfrm>
          <a:prstGeom prst="rect">
            <a:avLst/>
          </a:prstGeom>
          <a:noFill/>
          <a:ln>
            <a:miter lim="800000"/>
            <a:headEnd/>
            <a:tailEnd/>
          </a:ln>
        </p:spPr>
        <p:txBody>
          <a:bodyPr/>
          <a:lstStyle/>
          <a:p>
            <a:pPr marL="342900" indent="-342900" eaLnBrk="0" hangingPunct="0">
              <a:spcBef>
                <a:spcPct val="20000"/>
              </a:spcBef>
              <a:buFont typeface="Arial" charset="0"/>
              <a:buNone/>
              <a:defRPr/>
            </a:pPr>
            <a:r>
              <a:rPr lang="sl-SI" sz="2400" dirty="0" smtClean="0">
                <a:solidFill>
                  <a:schemeClr val="bg1">
                    <a:lumMod val="85000"/>
                  </a:schemeClr>
                </a:solidFill>
                <a:latin typeface="+mn-lt"/>
                <a:cs typeface="+mn-cs"/>
              </a:rPr>
              <a:t>PRESOJA … </a:t>
            </a:r>
            <a:r>
              <a:rPr lang="sl-SI" sz="2400" dirty="0">
                <a:solidFill>
                  <a:schemeClr val="bg1">
                    <a:lumMod val="85000"/>
                  </a:schemeClr>
                </a:solidFill>
                <a:latin typeface="+mn-lt"/>
                <a:cs typeface="+mn-cs"/>
              </a:rPr>
              <a:t>ali so </a:t>
            </a:r>
            <a:r>
              <a:rPr lang="sl-SI" sz="2400" b="1" i="1" dirty="0">
                <a:solidFill>
                  <a:schemeClr val="bg1">
                    <a:lumMod val="85000"/>
                  </a:schemeClr>
                </a:solidFill>
                <a:latin typeface="+mn-lt"/>
                <a:cs typeface="+mn-cs"/>
              </a:rPr>
              <a:t>pojavi</a:t>
            </a:r>
            <a:r>
              <a:rPr lang="sl-SI" sz="2400" dirty="0">
                <a:solidFill>
                  <a:schemeClr val="bg1">
                    <a:lumMod val="85000"/>
                  </a:schemeClr>
                </a:solidFill>
                <a:latin typeface="+mn-lt"/>
                <a:cs typeface="+mn-cs"/>
              </a:rPr>
              <a:t>:</a:t>
            </a:r>
          </a:p>
          <a:p>
            <a:pPr marL="457200" indent="-457200" eaLnBrk="0" hangingPunct="0">
              <a:spcBef>
                <a:spcPct val="20000"/>
              </a:spcBef>
              <a:buFont typeface="Arial" charset="0"/>
              <a:buAutoNum type="arabicPeriod"/>
              <a:defRPr/>
            </a:pPr>
            <a:r>
              <a:rPr lang="sl-SI" sz="2400" b="1" i="1" dirty="0">
                <a:solidFill>
                  <a:schemeClr val="bg1">
                    <a:lumMod val="85000"/>
                  </a:schemeClr>
                </a:solidFill>
                <a:latin typeface="+mn-lt"/>
                <a:cs typeface="+mn-cs"/>
              </a:rPr>
              <a:t>Neobičajni</a:t>
            </a:r>
          </a:p>
          <a:p>
            <a:pPr marL="457200" indent="-457200" eaLnBrk="0" hangingPunct="0">
              <a:spcBef>
                <a:spcPct val="20000"/>
              </a:spcBef>
              <a:buFont typeface="Arial" charset="0"/>
              <a:buAutoNum type="arabicPeriod"/>
              <a:defRPr/>
            </a:pPr>
            <a:r>
              <a:rPr lang="sl-SI" sz="2400" b="1" i="1" dirty="0">
                <a:solidFill>
                  <a:schemeClr val="bg1">
                    <a:lumMod val="85000"/>
                  </a:schemeClr>
                </a:solidFill>
                <a:latin typeface="+mn-lt"/>
                <a:cs typeface="+mn-cs"/>
              </a:rPr>
              <a:t>Nevarni</a:t>
            </a:r>
          </a:p>
          <a:p>
            <a:pPr marL="457200" indent="-457200" eaLnBrk="0" hangingPunct="0">
              <a:spcBef>
                <a:spcPct val="20000"/>
              </a:spcBef>
              <a:buFont typeface="Arial" charset="0"/>
              <a:buAutoNum type="arabicPeriod"/>
              <a:defRPr/>
            </a:pPr>
            <a:r>
              <a:rPr lang="sl-SI" sz="2400" b="1" i="1" dirty="0">
                <a:solidFill>
                  <a:schemeClr val="bg1">
                    <a:lumMod val="85000"/>
                  </a:schemeClr>
                </a:solidFill>
                <a:latin typeface="+mn-lt"/>
                <a:cs typeface="+mn-cs"/>
              </a:rPr>
              <a:t>Verjetni</a:t>
            </a:r>
            <a:r>
              <a:rPr lang="sl-SI" sz="2400" dirty="0">
                <a:solidFill>
                  <a:schemeClr val="bg1">
                    <a:lumMod val="85000"/>
                  </a:schemeClr>
                </a:solidFill>
                <a:latin typeface="+mn-lt"/>
                <a:cs typeface="+mn-cs"/>
              </a:rPr>
              <a:t> </a:t>
            </a:r>
            <a:r>
              <a:rPr lang="sl-SI" sz="2400" dirty="0" smtClean="0">
                <a:solidFill>
                  <a:schemeClr val="bg1">
                    <a:lumMod val="85000"/>
                  </a:schemeClr>
                </a:solidFill>
                <a:latin typeface="+mn-lt"/>
                <a:cs typeface="+mn-cs"/>
              </a:rPr>
              <a:t>… malo </a:t>
            </a:r>
            <a:r>
              <a:rPr lang="sl-SI" sz="2400" dirty="0">
                <a:solidFill>
                  <a:schemeClr val="bg1">
                    <a:lumMod val="85000"/>
                  </a:schemeClr>
                </a:solidFill>
                <a:latin typeface="+mn-lt"/>
                <a:cs typeface="+mn-cs"/>
              </a:rPr>
              <a:t>ali </a:t>
            </a:r>
            <a:r>
              <a:rPr lang="sl-SI" sz="2400" dirty="0" smtClean="0">
                <a:solidFill>
                  <a:schemeClr val="bg1">
                    <a:lumMod val="85000"/>
                  </a:schemeClr>
                </a:solidFill>
                <a:latin typeface="+mn-lt"/>
                <a:cs typeface="+mn-cs"/>
              </a:rPr>
              <a:t>zelo ..</a:t>
            </a:r>
            <a:endParaRPr lang="sl-SI" sz="2400" dirty="0">
              <a:solidFill>
                <a:schemeClr val="bg1">
                  <a:lumMod val="85000"/>
                </a:schemeClr>
              </a:solidFill>
              <a:latin typeface="+mn-lt"/>
              <a:cs typeface="+mn-cs"/>
            </a:endParaRPr>
          </a:p>
          <a:p>
            <a:pPr marL="457200" indent="-457200" eaLnBrk="0" hangingPunct="0">
              <a:spcBef>
                <a:spcPct val="20000"/>
              </a:spcBef>
              <a:buFont typeface="Arial" charset="0"/>
              <a:buAutoNum type="arabicPeriod"/>
              <a:defRPr/>
            </a:pPr>
            <a:r>
              <a:rPr lang="sl-SI" sz="2400" dirty="0">
                <a:solidFill>
                  <a:schemeClr val="bg1">
                    <a:lumMod val="85000"/>
                  </a:schemeClr>
                </a:solidFill>
                <a:latin typeface="+mn-lt"/>
                <a:cs typeface="+mn-cs"/>
              </a:rPr>
              <a:t>Lokalno </a:t>
            </a:r>
            <a:r>
              <a:rPr lang="sl-SI" sz="2400" b="1" i="1" dirty="0">
                <a:solidFill>
                  <a:schemeClr val="bg1">
                    <a:lumMod val="85000"/>
                  </a:schemeClr>
                </a:solidFill>
                <a:latin typeface="+mn-lt"/>
                <a:cs typeface="+mn-cs"/>
              </a:rPr>
              <a:t>omejeni</a:t>
            </a:r>
            <a:r>
              <a:rPr lang="sl-SI" sz="2400" dirty="0">
                <a:solidFill>
                  <a:schemeClr val="bg1">
                    <a:lumMod val="85000"/>
                  </a:schemeClr>
                </a:solidFill>
                <a:latin typeface="+mn-lt"/>
                <a:cs typeface="+mn-cs"/>
              </a:rPr>
              <a:t> ali povzročajo tveganje na širšem območju</a:t>
            </a:r>
          </a:p>
          <a:p>
            <a:pPr marL="457200" indent="-457200" eaLnBrk="0" hangingPunct="0">
              <a:spcBef>
                <a:spcPct val="20000"/>
              </a:spcBef>
              <a:buFont typeface="Arial" charset="0"/>
              <a:buAutoNum type="arabicPeriod"/>
              <a:defRPr/>
            </a:pPr>
            <a:endParaRPr lang="sl-SI" sz="2400" dirty="0">
              <a:solidFill>
                <a:schemeClr val="bg1">
                  <a:lumMod val="85000"/>
                </a:schemeClr>
              </a:solidFill>
              <a:latin typeface="+mn-lt"/>
              <a:cs typeface="+mn-cs"/>
            </a:endParaRPr>
          </a:p>
          <a:p>
            <a:pPr marL="457200" indent="-457200" eaLnBrk="0" hangingPunct="0">
              <a:spcBef>
                <a:spcPct val="20000"/>
              </a:spcBef>
              <a:buFont typeface="Arial" charset="0"/>
              <a:buAutoNum type="arabicPeriod"/>
              <a:defRPr/>
            </a:pPr>
            <a:endParaRPr lang="sl-SI" sz="2400" dirty="0">
              <a:solidFill>
                <a:schemeClr val="bg1">
                  <a:lumMod val="85000"/>
                </a:schemeClr>
              </a:solidFill>
              <a:latin typeface="+mn-lt"/>
              <a:cs typeface="+mn-cs"/>
            </a:endParaRPr>
          </a:p>
          <a:p>
            <a:pPr marL="342900" indent="-342900" eaLnBrk="0" hangingPunct="0">
              <a:spcBef>
                <a:spcPct val="20000"/>
              </a:spcBef>
              <a:buFont typeface="Arial" charset="0"/>
              <a:buNone/>
              <a:defRPr/>
            </a:pPr>
            <a:r>
              <a:rPr lang="sl-SI" sz="2400" dirty="0">
                <a:solidFill>
                  <a:schemeClr val="bg1">
                    <a:lumMod val="85000"/>
                  </a:schemeClr>
                </a:solidFill>
                <a:latin typeface="+mn-lt"/>
                <a:cs typeface="+mn-cs"/>
              </a:rPr>
              <a:t>	</a:t>
            </a:r>
            <a:r>
              <a:rPr lang="sl-SI" sz="2400" dirty="0">
                <a:solidFill>
                  <a:schemeClr val="bg1">
                    <a:lumMod val="85000"/>
                  </a:schemeClr>
                </a:solidFill>
                <a:latin typeface="+mn-lt"/>
                <a:cs typeface="+mn-cs"/>
              </a:rPr>
              <a:t>	</a:t>
            </a:r>
            <a:br>
              <a:rPr lang="sl-SI" sz="2400" dirty="0">
                <a:solidFill>
                  <a:schemeClr val="bg1">
                    <a:lumMod val="85000"/>
                  </a:schemeClr>
                </a:solidFill>
                <a:latin typeface="+mn-lt"/>
                <a:cs typeface="+mn-cs"/>
              </a:rPr>
            </a:br>
            <a:endParaRPr lang="sl-SI" sz="2400" dirty="0">
              <a:solidFill>
                <a:schemeClr val="bg1">
                  <a:lumMod val="85000"/>
                </a:schemeClr>
              </a:solidFill>
              <a:latin typeface="+mn-lt"/>
              <a:cs typeface="+mn-cs"/>
            </a:endParaRPr>
          </a:p>
          <a:p>
            <a:pPr marL="342900" indent="-342900" eaLnBrk="0" hangingPunct="0">
              <a:spcBef>
                <a:spcPct val="20000"/>
              </a:spcBef>
              <a:buFont typeface="Arial" charset="0"/>
              <a:buNone/>
              <a:defRPr/>
            </a:pPr>
            <a:r>
              <a:rPr lang="sl-SI" sz="2400" dirty="0">
                <a:solidFill>
                  <a:schemeClr val="bg1">
                    <a:lumMod val="85000"/>
                  </a:schemeClr>
                </a:solidFill>
                <a:latin typeface="+mn-lt"/>
                <a:cs typeface="+mn-cs"/>
              </a:rPr>
              <a:t/>
            </a:r>
            <a:br>
              <a:rPr lang="sl-SI" sz="2400" dirty="0">
                <a:solidFill>
                  <a:schemeClr val="bg1">
                    <a:lumMod val="85000"/>
                  </a:schemeClr>
                </a:solidFill>
                <a:latin typeface="+mn-lt"/>
                <a:cs typeface="+mn-cs"/>
              </a:rPr>
            </a:br>
            <a:endParaRPr lang="sl-SI" sz="2400" dirty="0">
              <a:solidFill>
                <a:schemeClr val="bg1">
                  <a:lumMod val="85000"/>
                </a:schemeClr>
              </a:solidFill>
              <a:latin typeface="+mn-lt"/>
              <a:cs typeface="+mn-cs"/>
            </a:endParaRPr>
          </a:p>
        </p:txBody>
      </p:sp>
      <p:sp>
        <p:nvSpPr>
          <p:cNvPr id="6" name="Content Placeholder 20"/>
          <p:cNvSpPr txBox="1">
            <a:spLocks/>
          </p:cNvSpPr>
          <p:nvPr/>
        </p:nvSpPr>
        <p:spPr bwMode="auto">
          <a:xfrm>
            <a:off x="7310429" y="3457417"/>
            <a:ext cx="4911211" cy="2128642"/>
          </a:xfrm>
          <a:prstGeom prst="rect">
            <a:avLst/>
          </a:prstGeom>
          <a:noFill/>
          <a:ln>
            <a:miter lim="800000"/>
            <a:headEnd/>
            <a:tailEnd/>
          </a:ln>
        </p:spPr>
        <p:txBody>
          <a:bodyPr/>
          <a:lstStyle/>
          <a:p>
            <a:pPr marL="457200" indent="-457200" eaLnBrk="0" hangingPunct="0">
              <a:lnSpc>
                <a:spcPct val="150000"/>
              </a:lnSpc>
              <a:spcBef>
                <a:spcPct val="20000"/>
              </a:spcBef>
              <a:defRPr/>
            </a:pPr>
            <a:r>
              <a:rPr lang="sl-SI" sz="2200" b="1" dirty="0">
                <a:solidFill>
                  <a:schemeClr val="bg1">
                    <a:lumMod val="75000"/>
                  </a:schemeClr>
                </a:solidFill>
              </a:rPr>
              <a:t>POJAV </a:t>
            </a:r>
            <a:r>
              <a:rPr lang="sl-SI" sz="2200" b="1" dirty="0" smtClean="0">
                <a:solidFill>
                  <a:schemeClr val="bg1">
                    <a:lumMod val="75000"/>
                  </a:schemeClr>
                </a:solidFill>
              </a:rPr>
              <a:t/>
            </a:r>
            <a:br>
              <a:rPr lang="sl-SI" sz="2200" b="1" dirty="0" smtClean="0">
                <a:solidFill>
                  <a:schemeClr val="bg1">
                    <a:lumMod val="75000"/>
                  </a:schemeClr>
                </a:solidFill>
              </a:rPr>
            </a:br>
            <a:r>
              <a:rPr lang="sl-SI" sz="2200" b="1" dirty="0" smtClean="0">
                <a:solidFill>
                  <a:schemeClr val="bg1">
                    <a:lumMod val="75000"/>
                  </a:schemeClr>
                </a:solidFill>
                <a:sym typeface="Wingdings" pitchFamily="2" charset="2"/>
              </a:rPr>
              <a:t> </a:t>
            </a:r>
            <a:r>
              <a:rPr lang="sl-SI" sz="2200" b="1" dirty="0">
                <a:solidFill>
                  <a:schemeClr val="bg1">
                    <a:lumMod val="75000"/>
                  </a:schemeClr>
                </a:solidFill>
              </a:rPr>
              <a:t>	VPLIV  </a:t>
            </a:r>
            <a:r>
              <a:rPr lang="sl-SI" sz="2200" b="1" dirty="0" smtClean="0">
                <a:solidFill>
                  <a:schemeClr val="bg1">
                    <a:lumMod val="75000"/>
                  </a:schemeClr>
                </a:solidFill>
              </a:rPr>
              <a:t/>
            </a:r>
            <a:br>
              <a:rPr lang="sl-SI" sz="2200" b="1" dirty="0" smtClean="0">
                <a:solidFill>
                  <a:schemeClr val="bg1">
                    <a:lumMod val="75000"/>
                  </a:schemeClr>
                </a:solidFill>
              </a:rPr>
            </a:br>
            <a:r>
              <a:rPr lang="sl-SI" sz="2200" b="1" dirty="0" smtClean="0">
                <a:solidFill>
                  <a:schemeClr val="bg1">
                    <a:lumMod val="75000"/>
                  </a:schemeClr>
                </a:solidFill>
              </a:rPr>
              <a:t>   </a:t>
            </a:r>
            <a:r>
              <a:rPr lang="sl-SI" sz="2200" b="1" dirty="0" smtClean="0">
                <a:solidFill>
                  <a:schemeClr val="bg1">
                    <a:lumMod val="75000"/>
                  </a:schemeClr>
                </a:solidFill>
                <a:latin typeface="Arial" charset="0"/>
                <a:sym typeface="Wingdings" pitchFamily="2" charset="2"/>
              </a:rPr>
              <a:t>  </a:t>
            </a:r>
            <a:r>
              <a:rPr lang="sl-SI" sz="2200" b="1" dirty="0">
                <a:solidFill>
                  <a:schemeClr val="bg1">
                    <a:lumMod val="75000"/>
                  </a:schemeClr>
                </a:solidFill>
                <a:latin typeface="Arial" charset="0"/>
                <a:sym typeface="Wingdings" pitchFamily="2" charset="2"/>
              </a:rPr>
              <a:t>+ </a:t>
            </a:r>
            <a:r>
              <a:rPr lang="sl-SI" sz="2200" b="1" dirty="0">
                <a:solidFill>
                  <a:schemeClr val="bg1">
                    <a:lumMod val="75000"/>
                  </a:schemeClr>
                </a:solidFill>
              </a:rPr>
              <a:t>RANLJIVOST </a:t>
            </a:r>
            <a:r>
              <a:rPr lang="sl-SI" sz="2200" b="1" dirty="0" smtClean="0">
                <a:solidFill>
                  <a:schemeClr val="bg1">
                    <a:lumMod val="75000"/>
                  </a:schemeClr>
                </a:solidFill>
              </a:rPr>
              <a:t>OKOLJA</a:t>
            </a:r>
            <a:r>
              <a:rPr lang="sl-SI" sz="2200" b="1" dirty="0">
                <a:solidFill>
                  <a:schemeClr val="bg1">
                    <a:lumMod val="75000"/>
                  </a:schemeClr>
                </a:solidFill>
              </a:rPr>
              <a:t>	</a:t>
            </a:r>
            <a:r>
              <a:rPr lang="sl-SI" sz="2200" b="1" dirty="0">
                <a:solidFill>
                  <a:schemeClr val="bg1">
                    <a:lumMod val="75000"/>
                  </a:schemeClr>
                </a:solidFill>
                <a:sym typeface="Wingdings" pitchFamily="2" charset="2"/>
              </a:rPr>
              <a:t> </a:t>
            </a:r>
            <a:r>
              <a:rPr lang="sl-SI" sz="2200" b="1" dirty="0">
                <a:solidFill>
                  <a:schemeClr val="bg1">
                    <a:lumMod val="75000"/>
                  </a:schemeClr>
                </a:solidFill>
              </a:rPr>
              <a:t>	ODZIV / RAVNANJE</a:t>
            </a:r>
            <a:br>
              <a:rPr lang="sl-SI" sz="2200" b="1" dirty="0">
                <a:solidFill>
                  <a:schemeClr val="bg1">
                    <a:lumMod val="75000"/>
                  </a:schemeClr>
                </a:solidFill>
              </a:rPr>
            </a:br>
            <a:endParaRPr lang="sl-SI" sz="2200" b="1" dirty="0">
              <a:solidFill>
                <a:schemeClr val="bg1">
                  <a:lumMod val="75000"/>
                </a:schemeClr>
              </a:solidFill>
            </a:endParaRPr>
          </a:p>
          <a:p>
            <a:pPr marL="457200" indent="-457200" eaLnBrk="0" hangingPunct="0">
              <a:spcBef>
                <a:spcPct val="20000"/>
              </a:spcBef>
              <a:defRPr/>
            </a:pPr>
            <a:r>
              <a:rPr lang="sl-SI" sz="2200" b="1" dirty="0">
                <a:solidFill>
                  <a:schemeClr val="bg1">
                    <a:lumMod val="75000"/>
                  </a:schemeClr>
                </a:solidFill>
              </a:rPr>
              <a:t/>
            </a:r>
            <a:br>
              <a:rPr lang="sl-SI" sz="2200" b="1" dirty="0">
                <a:solidFill>
                  <a:schemeClr val="bg1">
                    <a:lumMod val="75000"/>
                  </a:schemeClr>
                </a:solidFill>
              </a:rPr>
            </a:br>
            <a:r>
              <a:rPr lang="sl-SI" sz="2200" b="1" dirty="0">
                <a:solidFill>
                  <a:schemeClr val="bg1">
                    <a:lumMod val="75000"/>
                  </a:schemeClr>
                </a:solidFill>
              </a:rPr>
              <a:t/>
            </a:r>
            <a:br>
              <a:rPr lang="sl-SI" sz="2200" b="1" dirty="0">
                <a:solidFill>
                  <a:schemeClr val="bg1">
                    <a:lumMod val="75000"/>
                  </a:schemeClr>
                </a:solidFill>
              </a:rPr>
            </a:br>
            <a:endParaRPr lang="sl-SI" sz="2200" b="1" dirty="0">
              <a:solidFill>
                <a:schemeClr val="bg1">
                  <a:lumMod val="75000"/>
                </a:schemeClr>
              </a:solidFill>
            </a:endParaRPr>
          </a:p>
          <a:p>
            <a:pPr marL="342900" indent="-342900" eaLnBrk="0" hangingPunct="0">
              <a:spcBef>
                <a:spcPct val="20000"/>
              </a:spcBef>
              <a:buFont typeface="Arial" charset="0"/>
              <a:buNone/>
              <a:defRPr/>
            </a:pPr>
            <a:r>
              <a:rPr lang="sl-SI" sz="2200" b="1" dirty="0">
                <a:solidFill>
                  <a:schemeClr val="bg1">
                    <a:lumMod val="75000"/>
                  </a:schemeClr>
                </a:solidFill>
              </a:rPr>
              <a:t/>
            </a:r>
            <a:br>
              <a:rPr lang="sl-SI" sz="2200" b="1" dirty="0">
                <a:solidFill>
                  <a:schemeClr val="bg1">
                    <a:lumMod val="75000"/>
                  </a:schemeClr>
                </a:solidFill>
              </a:rPr>
            </a:br>
            <a:endParaRPr lang="sl-SI" sz="2200" b="1" dirty="0">
              <a:solidFill>
                <a:schemeClr val="bg1">
                  <a:lumMod val="75000"/>
                </a:schemeClr>
              </a:solidFill>
            </a:endParaRPr>
          </a:p>
        </p:txBody>
      </p:sp>
      <p:sp>
        <p:nvSpPr>
          <p:cNvPr id="7" name="Content Placeholder 20"/>
          <p:cNvSpPr txBox="1">
            <a:spLocks/>
          </p:cNvSpPr>
          <p:nvPr/>
        </p:nvSpPr>
        <p:spPr bwMode="auto">
          <a:xfrm>
            <a:off x="4423092" y="5414103"/>
            <a:ext cx="6136763" cy="1325913"/>
          </a:xfrm>
          <a:prstGeom prst="rect">
            <a:avLst/>
          </a:prstGeom>
          <a:noFill/>
          <a:ln>
            <a:miter lim="800000"/>
            <a:headEnd/>
            <a:tailEnd/>
          </a:ln>
        </p:spPr>
        <p:txBody>
          <a:bodyPr/>
          <a:lstStyle/>
          <a:p>
            <a:pPr marL="342900" indent="-342900" eaLnBrk="0" hangingPunct="0">
              <a:spcBef>
                <a:spcPct val="20000"/>
              </a:spcBef>
              <a:defRPr/>
            </a:pPr>
            <a:r>
              <a:rPr lang="sl-SI" sz="2400" dirty="0">
                <a:solidFill>
                  <a:schemeClr val="tx2"/>
                </a:solidFill>
                <a:latin typeface="+mn-lt"/>
                <a:cs typeface="+mn-cs"/>
              </a:rPr>
              <a:t>PRIKAŽI, POROČAJ, POSREDUJ:</a:t>
            </a:r>
          </a:p>
          <a:p>
            <a:pPr marL="342900" indent="-342900" eaLnBrk="0" hangingPunct="0">
              <a:spcBef>
                <a:spcPct val="20000"/>
              </a:spcBef>
              <a:defRPr/>
            </a:pPr>
            <a:r>
              <a:rPr lang="sl-SI" sz="2400" dirty="0">
                <a:solidFill>
                  <a:schemeClr val="tx2"/>
                </a:solidFill>
                <a:latin typeface="+mn-lt"/>
                <a:cs typeface="+mn-cs"/>
              </a:rPr>
              <a:t> </a:t>
            </a:r>
            <a:r>
              <a:rPr lang="sl-SI" sz="2400" i="1" dirty="0">
                <a:solidFill>
                  <a:schemeClr val="tx2"/>
                </a:solidFill>
                <a:latin typeface="+mn-lt"/>
                <a:cs typeface="+mn-cs"/>
              </a:rPr>
              <a:t>npr.  </a:t>
            </a:r>
            <a:r>
              <a:rPr lang="sl-SI" sz="2400" b="1" i="1" dirty="0">
                <a:solidFill>
                  <a:schemeClr val="tx2"/>
                </a:solidFill>
                <a:latin typeface="+mn-lt"/>
                <a:cs typeface="+mn-cs"/>
              </a:rPr>
              <a:t>barve:</a:t>
            </a:r>
          </a:p>
          <a:p>
            <a:pPr marL="342900" indent="-342900" eaLnBrk="0" hangingPunct="0">
              <a:spcBef>
                <a:spcPct val="20000"/>
              </a:spcBef>
              <a:defRPr/>
            </a:pPr>
            <a:r>
              <a:rPr lang="sl-SI" sz="2400" dirty="0">
                <a:solidFill>
                  <a:schemeClr val="tx2"/>
                </a:solidFill>
                <a:latin typeface="+mn-lt"/>
                <a:cs typeface="+mn-cs"/>
              </a:rPr>
              <a:t> </a:t>
            </a:r>
            <a:r>
              <a:rPr lang="sl-SI" sz="2400" dirty="0">
                <a:solidFill>
                  <a:schemeClr val="tx2"/>
                </a:solidFill>
                <a:latin typeface="+mn-lt"/>
                <a:cs typeface="+mn-cs"/>
              </a:rPr>
              <a:t>       </a:t>
            </a:r>
            <a:r>
              <a:rPr lang="sl-SI" sz="2400" b="1" i="1" dirty="0">
                <a:solidFill>
                  <a:schemeClr val="tx2"/>
                </a:solidFill>
                <a:latin typeface="+mn-lt"/>
                <a:cs typeface="+mn-cs"/>
              </a:rPr>
              <a:t>ocena </a:t>
            </a:r>
            <a:r>
              <a:rPr lang="sl-SI" sz="2400" b="1" i="1" u="sng" dirty="0">
                <a:solidFill>
                  <a:schemeClr val="tx2"/>
                </a:solidFill>
                <a:latin typeface="+mn-lt"/>
                <a:cs typeface="+mn-cs"/>
              </a:rPr>
              <a:t>možne</a:t>
            </a:r>
            <a:r>
              <a:rPr lang="sl-SI" sz="2400" b="1" i="1" dirty="0">
                <a:solidFill>
                  <a:schemeClr val="tx2"/>
                </a:solidFill>
                <a:latin typeface="+mn-lt"/>
                <a:cs typeface="+mn-cs"/>
              </a:rPr>
              <a:t> ogroženosti</a:t>
            </a:r>
            <a:endParaRPr lang="sl-SI" sz="2400" b="1" i="1" dirty="0">
              <a:latin typeface="+mn-lt"/>
              <a:cs typeface="+mn-cs"/>
            </a:endParaRPr>
          </a:p>
        </p:txBody>
      </p:sp>
    </p:spTree>
    <p:extLst>
      <p:ext uri="{BB962C8B-B14F-4D97-AF65-F5344CB8AC3E}">
        <p14:creationId xmlns:p14="http://schemas.microsoft.com/office/powerpoint/2010/main" val="791404001"/>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Shape 1"/>
          <p:cNvSpPr txBox="1"/>
          <p:nvPr/>
        </p:nvSpPr>
        <p:spPr>
          <a:xfrm>
            <a:off x="866520" y="1548000"/>
            <a:ext cx="10459080" cy="507600"/>
          </a:xfrm>
          <a:prstGeom prst="rect">
            <a:avLst/>
          </a:prstGeom>
          <a:noFill/>
          <a:ln w="0">
            <a:noFill/>
          </a:ln>
        </p:spPr>
        <p:txBody>
          <a:bodyPr lIns="0" tIns="0" rIns="0" bIns="0">
            <a:noAutofit/>
          </a:bodyPr>
          <a:lstStyle/>
          <a:p>
            <a:endParaRPr lang="sl-SI" sz="1800" b="0" strike="noStrike" spc="-1">
              <a:solidFill>
                <a:srgbClr val="999999"/>
              </a:solidFill>
              <a:latin typeface="Arial"/>
            </a:endParaRPr>
          </a:p>
        </p:txBody>
      </p:sp>
      <p:sp>
        <p:nvSpPr>
          <p:cNvPr id="88" name="TextShape 2"/>
          <p:cNvSpPr txBox="1"/>
          <p:nvPr/>
        </p:nvSpPr>
        <p:spPr>
          <a:xfrm>
            <a:off x="866520" y="3240000"/>
            <a:ext cx="10491840" cy="2626920"/>
          </a:xfrm>
          <a:prstGeom prst="rect">
            <a:avLst/>
          </a:prstGeom>
          <a:noFill/>
          <a:ln w="0">
            <a:noFill/>
          </a:ln>
        </p:spPr>
        <p:txBody>
          <a:bodyPr lIns="0" tIns="0" rIns="0" bIns="0">
            <a:noAutofit/>
          </a:bodyPr>
          <a:lstStyle/>
          <a:p>
            <a:endParaRPr lang="sl-SI" sz="2400" b="0" strike="noStrike" spc="-1">
              <a:solidFill>
                <a:srgbClr val="4D4D4D"/>
              </a:solidFill>
              <a:latin typeface="Arial"/>
            </a:endParaRPr>
          </a:p>
        </p:txBody>
      </p:sp>
      <p:sp>
        <p:nvSpPr>
          <p:cNvPr id="4" name="Content Placeholder 20"/>
          <p:cNvSpPr txBox="1">
            <a:spLocks/>
          </p:cNvSpPr>
          <p:nvPr/>
        </p:nvSpPr>
        <p:spPr bwMode="auto">
          <a:xfrm>
            <a:off x="1945036" y="830275"/>
            <a:ext cx="9143999" cy="200504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pl-PL" sz="3200" b="1" i="1" dirty="0" smtClean="0">
                <a:solidFill>
                  <a:schemeClr val="tx2"/>
                </a:solidFill>
                <a:latin typeface="Arial" charset="0"/>
                <a:cs typeface="Arial" charset="0"/>
              </a:rPr>
              <a:t>opozorila - kaj, kdaj, kdo, komu</a:t>
            </a:r>
            <a:endParaRPr lang="sl-SI" sz="3200" b="1" dirty="0">
              <a:solidFill>
                <a:schemeClr val="tx2"/>
              </a:solidFill>
              <a:latin typeface="Arial" charset="0"/>
              <a:cs typeface="Arial" charset="0"/>
            </a:endParaRPr>
          </a:p>
        </p:txBody>
      </p:sp>
      <p:pic>
        <p:nvPicPr>
          <p:cNvPr id="9" name="Picture 2"/>
          <p:cNvPicPr>
            <a:picLocks noChangeAspect="1" noChangeArrowheads="1"/>
          </p:cNvPicPr>
          <p:nvPr/>
        </p:nvPicPr>
        <p:blipFill>
          <a:blip r:embed="rId3"/>
          <a:srcRect/>
          <a:stretch>
            <a:fillRect/>
          </a:stretch>
        </p:blipFill>
        <p:spPr bwMode="auto">
          <a:xfrm>
            <a:off x="841999" y="1665074"/>
            <a:ext cx="5254061" cy="4201846"/>
          </a:xfrm>
          <a:prstGeom prst="rect">
            <a:avLst/>
          </a:prstGeom>
          <a:noFill/>
          <a:ln w="9525">
            <a:noFill/>
            <a:miter lim="800000"/>
            <a:headEnd/>
            <a:tailEnd/>
          </a:ln>
        </p:spPr>
      </p:pic>
      <p:pic>
        <p:nvPicPr>
          <p:cNvPr id="10" name="Picture 4"/>
          <p:cNvPicPr>
            <a:picLocks noChangeAspect="1" noChangeArrowheads="1"/>
          </p:cNvPicPr>
          <p:nvPr/>
        </p:nvPicPr>
        <p:blipFill>
          <a:blip r:embed="rId4"/>
          <a:srcRect b="14685"/>
          <a:stretch>
            <a:fillRect/>
          </a:stretch>
        </p:blipFill>
        <p:spPr bwMode="auto">
          <a:xfrm>
            <a:off x="5484863" y="3850134"/>
            <a:ext cx="5840737" cy="2943787"/>
          </a:xfrm>
          <a:prstGeom prst="rect">
            <a:avLst/>
          </a:prstGeom>
          <a:noFill/>
          <a:ln w="9525">
            <a:noFill/>
            <a:miter lim="800000"/>
            <a:headEnd/>
            <a:tailEnd/>
          </a:ln>
        </p:spPr>
      </p:pic>
      <p:pic>
        <p:nvPicPr>
          <p:cNvPr id="11" name="Picture 3"/>
          <p:cNvPicPr>
            <a:picLocks noChangeAspect="1" noChangeArrowheads="1"/>
          </p:cNvPicPr>
          <p:nvPr/>
        </p:nvPicPr>
        <p:blipFill>
          <a:blip r:embed="rId5"/>
          <a:srcRect/>
          <a:stretch>
            <a:fillRect/>
          </a:stretch>
        </p:blipFill>
        <p:spPr bwMode="auto">
          <a:xfrm>
            <a:off x="1598258" y="4091438"/>
            <a:ext cx="3014882" cy="2600623"/>
          </a:xfrm>
          <a:prstGeom prst="rect">
            <a:avLst/>
          </a:prstGeom>
          <a:noFill/>
          <a:ln w="9525">
            <a:noFill/>
            <a:miter lim="800000"/>
            <a:headEnd/>
            <a:tailEnd/>
          </a:ln>
        </p:spPr>
      </p:pic>
      <p:pic>
        <p:nvPicPr>
          <p:cNvPr id="14" name="Picture 5"/>
          <p:cNvPicPr>
            <a:picLocks noChangeAspect="1" noChangeArrowheads="1"/>
          </p:cNvPicPr>
          <p:nvPr/>
        </p:nvPicPr>
        <p:blipFill>
          <a:blip r:embed="rId6"/>
          <a:srcRect/>
          <a:stretch>
            <a:fillRect/>
          </a:stretch>
        </p:blipFill>
        <p:spPr bwMode="auto">
          <a:xfrm>
            <a:off x="5163749" y="1528736"/>
            <a:ext cx="2440165" cy="3167170"/>
          </a:xfrm>
          <a:prstGeom prst="rect">
            <a:avLst/>
          </a:prstGeom>
          <a:noFill/>
          <a:ln w="9525">
            <a:noFill/>
            <a:miter lim="800000"/>
            <a:headEnd/>
            <a:tailEnd/>
          </a:ln>
        </p:spPr>
      </p:pic>
      <p:pic>
        <p:nvPicPr>
          <p:cNvPr id="15" name="Picture 3"/>
          <p:cNvPicPr>
            <a:picLocks noChangeAspect="1" noChangeArrowheads="1"/>
          </p:cNvPicPr>
          <p:nvPr/>
        </p:nvPicPr>
        <p:blipFill>
          <a:blip r:embed="rId7"/>
          <a:srcRect/>
          <a:stretch>
            <a:fillRect/>
          </a:stretch>
        </p:blipFill>
        <p:spPr bwMode="auto">
          <a:xfrm>
            <a:off x="7653079" y="1992507"/>
            <a:ext cx="4088673" cy="3546980"/>
          </a:xfrm>
          <a:prstGeom prst="rect">
            <a:avLst/>
          </a:prstGeom>
          <a:noFill/>
          <a:ln w="9525">
            <a:noFill/>
            <a:miter lim="800000"/>
            <a:headEnd/>
            <a:tailEnd/>
          </a:ln>
        </p:spPr>
      </p:pic>
      <p:grpSp>
        <p:nvGrpSpPr>
          <p:cNvPr id="16" name="Skupina 8"/>
          <p:cNvGrpSpPr/>
          <p:nvPr/>
        </p:nvGrpSpPr>
        <p:grpSpPr>
          <a:xfrm>
            <a:off x="3784540" y="2534610"/>
            <a:ext cx="4672081" cy="3776817"/>
            <a:chOff x="536261" y="752619"/>
            <a:chExt cx="7897734" cy="5935564"/>
          </a:xfrm>
        </p:grpSpPr>
        <p:pic>
          <p:nvPicPr>
            <p:cNvPr id="17" name="Picture 2"/>
            <p:cNvPicPr>
              <a:picLocks noChangeAspect="1" noChangeArrowheads="1"/>
            </p:cNvPicPr>
            <p:nvPr/>
          </p:nvPicPr>
          <p:blipFill>
            <a:blip r:embed="rId8"/>
            <a:srcRect/>
            <a:stretch>
              <a:fillRect/>
            </a:stretch>
          </p:blipFill>
          <p:spPr bwMode="auto">
            <a:xfrm>
              <a:off x="536261" y="752619"/>
              <a:ext cx="7897734" cy="5935564"/>
            </a:xfrm>
            <a:prstGeom prst="rect">
              <a:avLst/>
            </a:prstGeom>
            <a:noFill/>
            <a:ln w="9525">
              <a:noFill/>
              <a:miter lim="800000"/>
              <a:headEnd/>
              <a:tailEnd/>
            </a:ln>
          </p:spPr>
        </p:pic>
        <p:pic>
          <p:nvPicPr>
            <p:cNvPr id="18" name="Picture 3"/>
            <p:cNvPicPr>
              <a:picLocks noChangeAspect="1" noChangeArrowheads="1"/>
            </p:cNvPicPr>
            <p:nvPr/>
          </p:nvPicPr>
          <p:blipFill>
            <a:blip r:embed="rId9"/>
            <a:srcRect/>
            <a:stretch>
              <a:fillRect/>
            </a:stretch>
          </p:blipFill>
          <p:spPr bwMode="auto">
            <a:xfrm>
              <a:off x="6972043" y="1050336"/>
              <a:ext cx="1409700" cy="942975"/>
            </a:xfrm>
            <a:prstGeom prst="rect">
              <a:avLst/>
            </a:prstGeom>
            <a:noFill/>
            <a:ln w="9525">
              <a:noFill/>
              <a:miter lim="800000"/>
              <a:headEnd/>
              <a:tailEnd/>
            </a:ln>
          </p:spPr>
        </p:pic>
      </p:grpSp>
    </p:spTree>
    <p:extLst>
      <p:ext uri="{BB962C8B-B14F-4D97-AF65-F5344CB8AC3E}">
        <p14:creationId xmlns:p14="http://schemas.microsoft.com/office/powerpoint/2010/main" val="1166309422"/>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3"/>
          <a:stretch>
            <a:fillRect/>
          </a:stretch>
        </p:blipFill>
        <p:spPr>
          <a:xfrm>
            <a:off x="2444003" y="1046521"/>
            <a:ext cx="2142745" cy="1902557"/>
          </a:xfrm>
          <a:prstGeom prst="rect">
            <a:avLst/>
          </a:prstGeom>
        </p:spPr>
      </p:pic>
      <p:sp>
        <p:nvSpPr>
          <p:cNvPr id="87" name="TextShape 1"/>
          <p:cNvSpPr txBox="1"/>
          <p:nvPr/>
        </p:nvSpPr>
        <p:spPr>
          <a:xfrm>
            <a:off x="866520" y="1548000"/>
            <a:ext cx="10459080" cy="507600"/>
          </a:xfrm>
          <a:prstGeom prst="rect">
            <a:avLst/>
          </a:prstGeom>
          <a:noFill/>
          <a:ln w="0">
            <a:noFill/>
          </a:ln>
        </p:spPr>
        <p:txBody>
          <a:bodyPr lIns="0" tIns="0" rIns="0" bIns="0">
            <a:noAutofit/>
          </a:bodyPr>
          <a:lstStyle/>
          <a:p>
            <a:endParaRPr lang="sl-SI" sz="1800" b="0" strike="noStrike" spc="-1">
              <a:solidFill>
                <a:srgbClr val="999999"/>
              </a:solidFill>
              <a:latin typeface="Arial"/>
            </a:endParaRPr>
          </a:p>
        </p:txBody>
      </p:sp>
      <p:sp>
        <p:nvSpPr>
          <p:cNvPr id="13" name="Content Placeholder 20"/>
          <p:cNvSpPr txBox="1">
            <a:spLocks/>
          </p:cNvSpPr>
          <p:nvPr/>
        </p:nvSpPr>
        <p:spPr bwMode="auto">
          <a:xfrm>
            <a:off x="1945036" y="830275"/>
            <a:ext cx="9143999" cy="200504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pl-PL" sz="3200" b="1" i="1" dirty="0" smtClean="0">
                <a:solidFill>
                  <a:schemeClr val="tx2"/>
                </a:solidFill>
                <a:latin typeface="Arial" charset="0"/>
                <a:cs typeface="Arial" charset="0"/>
              </a:rPr>
              <a:t>najpomembnejše najprej</a:t>
            </a:r>
            <a:br>
              <a:rPr lang="pl-PL" sz="3200" b="1" i="1" dirty="0" smtClean="0">
                <a:solidFill>
                  <a:schemeClr val="tx2"/>
                </a:solidFill>
                <a:latin typeface="Arial" charset="0"/>
                <a:cs typeface="Arial" charset="0"/>
              </a:rPr>
            </a:br>
            <a:r>
              <a:rPr lang="pl-PL" sz="3200" b="1" i="1" dirty="0" smtClean="0">
                <a:solidFill>
                  <a:schemeClr val="tx2"/>
                </a:solidFill>
                <a:latin typeface="Arial" charset="0"/>
                <a:cs typeface="Arial" charset="0"/>
              </a:rPr>
              <a:t/>
            </a:r>
            <a:br>
              <a:rPr lang="pl-PL" sz="3200" b="1" i="1" dirty="0" smtClean="0">
                <a:solidFill>
                  <a:schemeClr val="tx2"/>
                </a:solidFill>
                <a:latin typeface="Arial" charset="0"/>
                <a:cs typeface="Arial" charset="0"/>
              </a:rPr>
            </a:br>
            <a:r>
              <a:rPr lang="pl-PL" sz="2400" b="1" i="1" dirty="0" smtClean="0">
                <a:solidFill>
                  <a:schemeClr val="bg1">
                    <a:lumMod val="65000"/>
                  </a:schemeClr>
                </a:solidFill>
                <a:latin typeface="Arial" charset="0"/>
                <a:cs typeface="Arial" charset="0"/>
              </a:rPr>
              <a:t>informacijska piramida</a:t>
            </a:r>
            <a:endParaRPr lang="sl-SI" sz="2400" b="1" dirty="0">
              <a:solidFill>
                <a:schemeClr val="bg1">
                  <a:lumMod val="65000"/>
                </a:schemeClr>
              </a:solidFill>
              <a:latin typeface="Arial" charset="0"/>
              <a:cs typeface="Arial" charset="0"/>
            </a:endParaRPr>
          </a:p>
        </p:txBody>
      </p:sp>
    </p:spTree>
    <p:extLst>
      <p:ext uri="{BB962C8B-B14F-4D97-AF65-F5344CB8AC3E}">
        <p14:creationId xmlns:p14="http://schemas.microsoft.com/office/powerpoint/2010/main" val="3051568987"/>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3"/>
          <a:stretch>
            <a:fillRect/>
          </a:stretch>
        </p:blipFill>
        <p:spPr>
          <a:xfrm>
            <a:off x="2444003" y="1046521"/>
            <a:ext cx="2142745" cy="1902557"/>
          </a:xfrm>
          <a:prstGeom prst="rect">
            <a:avLst/>
          </a:prstGeom>
        </p:spPr>
      </p:pic>
      <p:sp>
        <p:nvSpPr>
          <p:cNvPr id="87" name="TextShape 1"/>
          <p:cNvSpPr txBox="1"/>
          <p:nvPr/>
        </p:nvSpPr>
        <p:spPr>
          <a:xfrm>
            <a:off x="866520" y="1548000"/>
            <a:ext cx="10459080" cy="507600"/>
          </a:xfrm>
          <a:prstGeom prst="rect">
            <a:avLst/>
          </a:prstGeom>
          <a:noFill/>
          <a:ln w="0">
            <a:noFill/>
          </a:ln>
        </p:spPr>
        <p:txBody>
          <a:bodyPr lIns="0" tIns="0" rIns="0" bIns="0">
            <a:noAutofit/>
          </a:bodyPr>
          <a:lstStyle/>
          <a:p>
            <a:endParaRPr lang="sl-SI" sz="1800" b="0" strike="noStrike" spc="-1">
              <a:solidFill>
                <a:srgbClr val="999999"/>
              </a:solidFill>
              <a:latin typeface="Arial"/>
            </a:endParaRPr>
          </a:p>
        </p:txBody>
      </p:sp>
      <p:sp>
        <p:nvSpPr>
          <p:cNvPr id="13" name="Content Placeholder 20"/>
          <p:cNvSpPr txBox="1">
            <a:spLocks/>
          </p:cNvSpPr>
          <p:nvPr/>
        </p:nvSpPr>
        <p:spPr bwMode="auto">
          <a:xfrm>
            <a:off x="1945036" y="830275"/>
            <a:ext cx="9143999" cy="200504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pl-PL" sz="3200" b="1" i="1" dirty="0" smtClean="0">
                <a:solidFill>
                  <a:schemeClr val="tx2"/>
                </a:solidFill>
                <a:latin typeface="Arial" charset="0"/>
                <a:cs typeface="Arial" charset="0"/>
              </a:rPr>
              <a:t>najpomembnejše najprej</a:t>
            </a:r>
            <a:br>
              <a:rPr lang="pl-PL" sz="3200" b="1" i="1" dirty="0" smtClean="0">
                <a:solidFill>
                  <a:schemeClr val="tx2"/>
                </a:solidFill>
                <a:latin typeface="Arial" charset="0"/>
                <a:cs typeface="Arial" charset="0"/>
              </a:rPr>
            </a:br>
            <a:r>
              <a:rPr lang="pl-PL" sz="3200" b="1" i="1" dirty="0" smtClean="0">
                <a:solidFill>
                  <a:schemeClr val="tx2"/>
                </a:solidFill>
                <a:latin typeface="Arial" charset="0"/>
                <a:cs typeface="Arial" charset="0"/>
              </a:rPr>
              <a:t/>
            </a:r>
            <a:br>
              <a:rPr lang="pl-PL" sz="3200" b="1" i="1" dirty="0" smtClean="0">
                <a:solidFill>
                  <a:schemeClr val="tx2"/>
                </a:solidFill>
                <a:latin typeface="Arial" charset="0"/>
                <a:cs typeface="Arial" charset="0"/>
              </a:rPr>
            </a:br>
            <a:r>
              <a:rPr lang="pl-PL" sz="2400" b="1" i="1" dirty="0" smtClean="0">
                <a:solidFill>
                  <a:schemeClr val="bg1">
                    <a:lumMod val="65000"/>
                  </a:schemeClr>
                </a:solidFill>
                <a:latin typeface="Arial" charset="0"/>
                <a:cs typeface="Arial" charset="0"/>
              </a:rPr>
              <a:t>informacijska piramida</a:t>
            </a:r>
            <a:endParaRPr lang="sl-SI" sz="2400" b="1" dirty="0">
              <a:solidFill>
                <a:schemeClr val="bg1">
                  <a:lumMod val="65000"/>
                </a:schemeClr>
              </a:solidFill>
              <a:latin typeface="Arial" charset="0"/>
              <a:cs typeface="Arial" charset="0"/>
            </a:endParaRPr>
          </a:p>
        </p:txBody>
      </p:sp>
      <p:sp>
        <p:nvSpPr>
          <p:cNvPr id="2" name="PoljeZBesedilom 1"/>
          <p:cNvSpPr txBox="1"/>
          <p:nvPr/>
        </p:nvSpPr>
        <p:spPr>
          <a:xfrm>
            <a:off x="988142" y="1870934"/>
            <a:ext cx="1455861" cy="461665"/>
          </a:xfrm>
          <a:prstGeom prst="rect">
            <a:avLst/>
          </a:prstGeom>
          <a:noFill/>
        </p:spPr>
        <p:txBody>
          <a:bodyPr wrap="square" rtlCol="0">
            <a:spAutoFit/>
          </a:bodyPr>
          <a:lstStyle/>
          <a:p>
            <a:r>
              <a:rPr lang="sl-SI" sz="2400" b="1" dirty="0" smtClean="0"/>
              <a:t>BARVA !</a:t>
            </a:r>
            <a:endParaRPr lang="sl-SI" sz="2400" b="1" dirty="0"/>
          </a:p>
        </p:txBody>
      </p:sp>
    </p:spTree>
    <p:extLst>
      <p:ext uri="{BB962C8B-B14F-4D97-AF65-F5344CB8AC3E}">
        <p14:creationId xmlns:p14="http://schemas.microsoft.com/office/powerpoint/2010/main" val="4100578385"/>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246</TotalTime>
  <Words>2133</Words>
  <Application>Microsoft Office PowerPoint</Application>
  <PresentationFormat>Širokozaslonsko</PresentationFormat>
  <Paragraphs>306</Paragraphs>
  <Slides>21</Slides>
  <Notes>21</Notes>
  <HiddenSlides>0</HiddenSlides>
  <MMClips>0</MMClips>
  <ScaleCrop>false</ScaleCrop>
  <HeadingPairs>
    <vt:vector size="6" baseType="variant">
      <vt:variant>
        <vt:lpstr>Uporabljene pisave</vt:lpstr>
      </vt:variant>
      <vt:variant>
        <vt:i4>5</vt:i4>
      </vt:variant>
      <vt:variant>
        <vt:lpstr>Tema</vt:lpstr>
      </vt:variant>
      <vt:variant>
        <vt:i4>2</vt:i4>
      </vt:variant>
      <vt:variant>
        <vt:lpstr>Naslovi diapozitivov</vt:lpstr>
      </vt:variant>
      <vt:variant>
        <vt:i4>21</vt:i4>
      </vt:variant>
    </vt:vector>
  </HeadingPairs>
  <TitlesOfParts>
    <vt:vector size="28" baseType="lpstr">
      <vt:lpstr>Arial</vt:lpstr>
      <vt:lpstr>Calibri</vt:lpstr>
      <vt:lpstr>DejaVu Sans</vt:lpstr>
      <vt:lpstr>Times New Roman</vt:lpstr>
      <vt:lpstr>Wingdings</vt:lpstr>
      <vt:lpstr>Office Theme</vt: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ARSO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subject/>
  <dc:creator>Dušan Rehberger - SI</dc:creator>
  <dc:description/>
  <cp:lastModifiedBy>Aleš Poredoš</cp:lastModifiedBy>
  <cp:revision>34</cp:revision>
  <dcterms:created xsi:type="dcterms:W3CDTF">2022-03-08T08:41:01Z</dcterms:created>
  <dcterms:modified xsi:type="dcterms:W3CDTF">2022-03-13T23:17:46Z</dcterms:modified>
  <dc:language>sl-SI</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ARSO</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Širokozaslonsko</vt:lpwstr>
  </property>
  <property fmtid="{D5CDD505-2E9C-101B-9397-08002B2CF9AE}" pid="10" name="ScaleCrop">
    <vt:bool>false</vt:bool>
  </property>
  <property fmtid="{D5CDD505-2E9C-101B-9397-08002B2CF9AE}" pid="11" name="ShareDoc">
    <vt:bool>false</vt:bool>
  </property>
  <property fmtid="{D5CDD505-2E9C-101B-9397-08002B2CF9AE}" pid="12" name="Slides">
    <vt:i4>2</vt:i4>
  </property>
</Properties>
</file>