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6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 snapToGrid="0">
      <p:cViewPr>
        <p:scale>
          <a:sx n="100" d="100"/>
          <a:sy n="100" d="100"/>
        </p:scale>
        <p:origin x="876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695" y="1548000"/>
            <a:ext cx="10476613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001" y="6356353"/>
            <a:ext cx="1994259" cy="365125"/>
          </a:xfrm>
        </p:spPr>
        <p:txBody>
          <a:bodyPr/>
          <a:lstStyle/>
          <a:p>
            <a:fld id="{955515C0-CF6E-4EF6-99D8-74A3428001A7}" type="datetimeFigureOut">
              <a:rPr lang="sl-SI" smtClean="0"/>
              <a:t>15.03.2022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1775884" cy="365125"/>
          </a:xfrm>
        </p:spPr>
        <p:txBody>
          <a:bodyPr/>
          <a:lstStyle/>
          <a:p>
            <a:fld id="{53BC90E7-6FB3-4C01-B2A4-89B5BB34F684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387600"/>
            <a:ext cx="12192000" cy="4470400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1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15C0-CF6E-4EF6-99D8-74A3428001A7}" type="datetimeFigureOut">
              <a:rPr lang="sl-SI" smtClean="0"/>
              <a:t>15.03.2022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90E7-6FB3-4C01-B2A4-89B5BB34F6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02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AA4-2635-4C12-8113-A9B2CF4D688D}" type="datetimeFigureOut">
              <a:rPr lang="sl-SI" smtClean="0"/>
              <a:pPr/>
              <a:t>15.03.2022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66340" y="3240088"/>
            <a:ext cx="10492120" cy="26273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26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" y="2"/>
            <a:ext cx="12191433" cy="2383205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8" y="612000"/>
            <a:ext cx="2176425" cy="5368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15C0-CF6E-4EF6-99D8-74A3428001A7}" type="datetimeFigureOut">
              <a:rPr lang="sl-SI" smtClean="0"/>
              <a:t>15.03.2022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90E7-6FB3-4C01-B2A4-89B5BB34F6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896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340" y="1548001"/>
            <a:ext cx="10459323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39" y="3240000"/>
            <a:ext cx="10459320" cy="262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339" y="6356353"/>
            <a:ext cx="211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3AA4-2635-4C12-8113-A9B2CF4D688D}" type="datetimeFigureOut">
              <a:rPr lang="sl-SI" smtClean="0"/>
              <a:pPr/>
              <a:t>15.03.2022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263" y="6356353"/>
            <a:ext cx="2143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EA15-E57B-4FAF-9D6C-62E0412FF7AC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98" y="612000"/>
            <a:ext cx="2176425" cy="5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1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3300" kern="1200" baseline="0">
          <a:solidFill>
            <a:schemeClr val="tx1">
              <a:lumMod val="50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em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" r="-1"/>
          <a:stretch/>
        </p:blipFill>
        <p:spPr>
          <a:xfrm>
            <a:off x="-17300" y="2382024"/>
            <a:ext cx="7684191" cy="4475976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1056477" y="1826296"/>
            <a:ext cx="10476613" cy="1155443"/>
          </a:xfrm>
        </p:spPr>
        <p:txBody>
          <a:bodyPr/>
          <a:lstStyle/>
          <a:p>
            <a:r>
              <a:rPr lang="sl-SI" dirty="0" smtClean="0"/>
              <a:t>Obveščanje in opozarjanje na vremenske dogodke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962040" y="5506327"/>
            <a:ext cx="457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Andrej Golob</a:t>
            </a:r>
          </a:p>
          <a:p>
            <a:r>
              <a:rPr lang="sl-SI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Oddelek za splošne napovedi</a:t>
            </a:r>
            <a:endParaRPr lang="sl-SI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0" y="1166256"/>
            <a:ext cx="117252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6912">
              <a:lnSpc>
                <a:spcPct val="150000"/>
              </a:lnSpc>
              <a:defRPr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METEOROLOŠKA IN HIDROLOŠKA SLUŽBA ARSO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skrbi za:</a:t>
            </a:r>
          </a:p>
          <a:p>
            <a:pPr marL="696912">
              <a:lnSpc>
                <a:spcPct val="150000"/>
              </a:lnSpc>
              <a:defRPr/>
            </a:pPr>
            <a:endParaRPr lang="sl-SI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8266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analize, ocene in napovedi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: analize in ocene naravnih pojavov ali stanja naravnih virov s področja meteorologije, hidrologije, oceanografije in seizmologije ter napovedi s področja meteorologije, hidrologije in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oceanografije, vključno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z napovedmi neugodnih ali nevarnih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razmer.</a:t>
            </a:r>
          </a:p>
          <a:p>
            <a:pPr marL="98266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obveščanje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javnosti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: informacije in obvestila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o trenutnih (nevarnih) vremenskih in hidroloških razmerah in (nevarnih) razmerah na morju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marL="982662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opozarjanje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: če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obstaja velika verjetnost nastanka izrednih ali nevarnih vremenskih in hidroloških razmer ali razmer na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morju,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zaradi katerih so lahko ogrožena človeška življenja, njihovo zdravje in premoženje, izda in objavi opozorilo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696912">
              <a:lnSpc>
                <a:spcPct val="150000"/>
              </a:lnSpc>
              <a:defRPr/>
            </a:pPr>
            <a:endParaRPr lang="sl-SI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696912">
              <a:lnSpc>
                <a:spcPct val="150000"/>
              </a:lnSpc>
              <a:defRPr/>
            </a:pPr>
            <a:r>
              <a:rPr lang="sl-SI" i="1" dirty="0" smtClean="0">
                <a:solidFill>
                  <a:schemeClr val="accent1">
                    <a:lumMod val="75000"/>
                  </a:schemeClr>
                </a:solidFill>
              </a:rPr>
              <a:t>Zakon </a:t>
            </a:r>
            <a:r>
              <a:rPr lang="sl-SI" i="1" dirty="0">
                <a:solidFill>
                  <a:schemeClr val="accent1">
                    <a:lumMod val="75000"/>
                  </a:schemeClr>
                </a:solidFill>
              </a:rPr>
              <a:t>o državni meteorološki, hidrološki, oceanografski in seizmološki službi (</a:t>
            </a:r>
            <a:r>
              <a:rPr lang="sl-SI" i="1" dirty="0" smtClean="0">
                <a:solidFill>
                  <a:schemeClr val="accent1">
                    <a:lumMod val="75000"/>
                  </a:schemeClr>
                </a:solidFill>
              </a:rPr>
              <a:t>ZDMHS, 2017)</a:t>
            </a:r>
            <a:endParaRPr lang="sl-SI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4572496" y="1199975"/>
            <a:ext cx="290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OPOZORILA ZA POJAVE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294264" y="2716154"/>
            <a:ext cx="3694116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neurij s točo ali brez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obilnega deževja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močnega/obilnega sneženja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obalne dogodke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sl-SI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močnega vetra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poledice in žleda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slane in/ali pozebe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proženja snežnih plazov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ekstremno visoke ali 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ekstremno nizke temperature</a:t>
            </a:r>
          </a:p>
        </p:txBody>
      </p:sp>
      <p:sp>
        <p:nvSpPr>
          <p:cNvPr id="8" name="Pravokotnik 7"/>
          <p:cNvSpPr/>
          <p:nvPr/>
        </p:nvSpPr>
        <p:spPr>
          <a:xfrm>
            <a:off x="8045156" y="2716154"/>
            <a:ext cx="2977662" cy="1347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rečnih poplav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poplav kraških ojezeritev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poplav morja,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hudourniških poplav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1565106" y="1886317"/>
            <a:ext cx="286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Meteorološka prognoza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8235988" y="1910999"/>
            <a:ext cx="247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Hidrološka prognoza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Dvosmerna vodoravna puščica 10"/>
          <p:cNvSpPr/>
          <p:nvPr/>
        </p:nvSpPr>
        <p:spPr>
          <a:xfrm>
            <a:off x="4875742" y="2095665"/>
            <a:ext cx="2297723" cy="1846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4850460" y="2353418"/>
            <a:ext cx="23482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SODELOVANJE</a:t>
            </a:r>
          </a:p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- Vsakodnevne konzultacije</a:t>
            </a:r>
          </a:p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- Skupinsko odločanje</a:t>
            </a:r>
          </a:p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- Obveščanje po načelu „en glas“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79" y="2701866"/>
            <a:ext cx="352425" cy="39052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46" y="3077438"/>
            <a:ext cx="428625" cy="35242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74" y="3389736"/>
            <a:ext cx="314325" cy="36195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43" y="5593156"/>
            <a:ext cx="400050" cy="40005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796" y="5906376"/>
            <a:ext cx="419100" cy="409575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739" y="4339553"/>
            <a:ext cx="390525" cy="361950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739" y="4652773"/>
            <a:ext cx="381000" cy="36195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0056" y="2716154"/>
            <a:ext cx="352425" cy="361950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7430" y="3672082"/>
            <a:ext cx="381000" cy="381000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0055" y="3028497"/>
            <a:ext cx="352425" cy="361950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0897" y="3340840"/>
            <a:ext cx="352425" cy="361950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739" y="4956598"/>
            <a:ext cx="381000" cy="361950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39" y="5289370"/>
            <a:ext cx="3143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 b="17470"/>
          <a:stretch>
            <a:fillRect/>
          </a:stretch>
        </p:blipFill>
        <p:spPr bwMode="auto">
          <a:xfrm>
            <a:off x="871656" y="1289590"/>
            <a:ext cx="1415064" cy="8731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PoljeZBesedilom 2"/>
          <p:cNvSpPr txBox="1"/>
          <p:nvPr/>
        </p:nvSpPr>
        <p:spPr>
          <a:xfrm>
            <a:off x="1737889" y="2257468"/>
            <a:ext cx="194203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Podatki meritev in opazovanj</a:t>
            </a:r>
            <a:endParaRPr lang="sl-SI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38" y="1401518"/>
            <a:ext cx="1414922" cy="7074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PoljeZBesedilom 4"/>
          <p:cNvSpPr txBox="1"/>
          <p:nvPr/>
        </p:nvSpPr>
        <p:spPr>
          <a:xfrm>
            <a:off x="4300918" y="2254544"/>
            <a:ext cx="194203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Poznavanje naravnih pojavov</a:t>
            </a:r>
            <a:endParaRPr lang="sl-SI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816" y="1295549"/>
            <a:ext cx="742084" cy="90841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6801023" y="2254544"/>
            <a:ext cx="194203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Modelski </a:t>
            </a:r>
          </a:p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rezultati</a:t>
            </a:r>
            <a:endParaRPr lang="sl-SI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9093871" y="2241046"/>
            <a:ext cx="273766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Izobraževanja, </a:t>
            </a:r>
          </a:p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navodila in protokoli</a:t>
            </a:r>
            <a:endParaRPr lang="sl-SI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9" name="Raven puščični konektor 34"/>
          <p:cNvCxnSpPr>
            <a:endCxn id="29" idx="0"/>
          </p:cNvCxnSpPr>
          <p:nvPr/>
        </p:nvCxnSpPr>
        <p:spPr>
          <a:xfrm>
            <a:off x="6294783" y="2965854"/>
            <a:ext cx="0" cy="2292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5454405" y="4231730"/>
            <a:ext cx="194203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PROGNOSTIK</a:t>
            </a:r>
            <a:endParaRPr lang="sl-SI" b="1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1954455" y="3221101"/>
            <a:ext cx="4187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Strokovna presoja na podlagi vseh vhodnih podatkov o možnem razvoju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dogodkov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v naslednjih urah in dneh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847" y="5228897"/>
            <a:ext cx="467043" cy="376422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221" y="4970154"/>
            <a:ext cx="875002" cy="82187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9884" y="5043000"/>
            <a:ext cx="458281" cy="82490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4915" y="5043000"/>
            <a:ext cx="831978" cy="811850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6847565" y="3329536"/>
            <a:ext cx="20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Izdaja napovedi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ali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opozorila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755" y="5570678"/>
            <a:ext cx="829974" cy="699206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6843" y="5920281"/>
            <a:ext cx="867264" cy="821458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43062" y="5685210"/>
            <a:ext cx="409233" cy="470142"/>
          </a:xfrm>
          <a:prstGeom prst="rect">
            <a:avLst/>
          </a:prstGeom>
        </p:spPr>
      </p:pic>
      <p:sp>
        <p:nvSpPr>
          <p:cNvPr id="21" name="PoljeZBesedilom 20"/>
          <p:cNvSpPr txBox="1"/>
          <p:nvPr/>
        </p:nvSpPr>
        <p:spPr>
          <a:xfrm>
            <a:off x="5354107" y="5911677"/>
            <a:ext cx="3579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Pravočasno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aktiviranje sil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Reševanje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in pomoč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Odpravljanje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posledic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1254353" y="5420022"/>
            <a:ext cx="3159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Pravočasna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pripravljenost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Preventivne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aktivnosti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Zaščita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svojega zdravja in premoženja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9094906" y="5548466"/>
            <a:ext cx="3097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Prilagoditev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obratovanja in drugih aktivnosti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Pripravljenost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za izvedbo sanacijskih del</a:t>
            </a:r>
          </a:p>
        </p:txBody>
      </p:sp>
      <p:cxnSp>
        <p:nvCxnSpPr>
          <p:cNvPr id="25" name="Raven povezovalnik 24"/>
          <p:cNvCxnSpPr/>
          <p:nvPr/>
        </p:nvCxnSpPr>
        <p:spPr>
          <a:xfrm flipH="1">
            <a:off x="9649861" y="2888764"/>
            <a:ext cx="36" cy="756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ovezovalnik 25"/>
          <p:cNvCxnSpPr>
            <a:stCxn id="5" idx="2"/>
          </p:cNvCxnSpPr>
          <p:nvPr/>
        </p:nvCxnSpPr>
        <p:spPr>
          <a:xfrm flipH="1">
            <a:off x="5271680" y="2900875"/>
            <a:ext cx="258" cy="635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/>
          <p:cNvCxnSpPr/>
          <p:nvPr/>
        </p:nvCxnSpPr>
        <p:spPr>
          <a:xfrm>
            <a:off x="7877733" y="2909197"/>
            <a:ext cx="5292" cy="326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ovezovalnik 27"/>
          <p:cNvCxnSpPr/>
          <p:nvPr/>
        </p:nvCxnSpPr>
        <p:spPr>
          <a:xfrm flipV="1">
            <a:off x="3196289" y="2954086"/>
            <a:ext cx="6453608" cy="77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Slika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5653" y="3195092"/>
            <a:ext cx="738260" cy="1023071"/>
          </a:xfrm>
          <a:prstGeom prst="rect">
            <a:avLst/>
          </a:prstGeom>
        </p:spPr>
      </p:pic>
      <p:cxnSp>
        <p:nvCxnSpPr>
          <p:cNvPr id="30" name="Raven puščični konektor 34"/>
          <p:cNvCxnSpPr/>
          <p:nvPr/>
        </p:nvCxnSpPr>
        <p:spPr>
          <a:xfrm>
            <a:off x="6423093" y="4601062"/>
            <a:ext cx="0" cy="3222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Slika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6414" y="1289590"/>
            <a:ext cx="1336961" cy="888055"/>
          </a:xfrm>
          <a:prstGeom prst="rect">
            <a:avLst/>
          </a:prstGeom>
        </p:spPr>
      </p:pic>
      <p:pic>
        <p:nvPicPr>
          <p:cNvPr id="35" name="Slika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5684" y="1277822"/>
            <a:ext cx="1041124" cy="915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Slika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41448" y="1273514"/>
            <a:ext cx="1153822" cy="8578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" descr="D:\!Projekti in konference\Zagreb_11092015\ALADIN_EC_sob00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72042" y="1269596"/>
            <a:ext cx="1164341" cy="8750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93768" y="1289858"/>
            <a:ext cx="1094032" cy="920902"/>
          </a:xfrm>
          <a:prstGeom prst="rect">
            <a:avLst/>
          </a:prstGeom>
        </p:spPr>
      </p:pic>
      <p:pic>
        <p:nvPicPr>
          <p:cNvPr id="39" name="Slika 3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3062" y="3208076"/>
            <a:ext cx="1805317" cy="1197707"/>
          </a:xfrm>
          <a:prstGeom prst="rect">
            <a:avLst/>
          </a:prstGeom>
        </p:spPr>
      </p:pic>
      <p:pic>
        <p:nvPicPr>
          <p:cNvPr id="40" name="Slika 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63149" y="5199297"/>
            <a:ext cx="489495" cy="469099"/>
          </a:xfrm>
          <a:prstGeom prst="rect">
            <a:avLst/>
          </a:prstGeom>
        </p:spPr>
      </p:pic>
      <p:cxnSp>
        <p:nvCxnSpPr>
          <p:cNvPr id="42" name="Raven povezovalnik 41"/>
          <p:cNvCxnSpPr/>
          <p:nvPr/>
        </p:nvCxnSpPr>
        <p:spPr>
          <a:xfrm flipH="1">
            <a:off x="3217166" y="2894433"/>
            <a:ext cx="258" cy="635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2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254599" y="1220996"/>
            <a:ext cx="386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PROCES IZDAJANJA OPOZORIL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1024120" y="1616179"/>
            <a:ext cx="394704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Oceniti ali je dogodek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69875" indent="-269875" defTabSz="914400"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nenavaden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69875" indent="-269875" defTabSz="914400"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nevaren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269875" indent="-269875" defTabSz="914400"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verjeten – bolj ali manj</a:t>
            </a:r>
          </a:p>
          <a:p>
            <a:pPr marL="269875" indent="-269875" defTabSz="914400">
              <a:buFont typeface="Arial" pitchFamily="34" charset="0"/>
              <a:buChar char="•"/>
            </a:pP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lokalno omejen ali lahko zajame širše območje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0255" y="1695573"/>
            <a:ext cx="1463779" cy="125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6184949" y="1744748"/>
            <a:ext cx="35953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Oceniti možen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vpliv,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 defTabSz="914400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upoštevati 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ranljivost in</a:t>
            </a:r>
            <a:endParaRPr lang="sl-SI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defTabSz="914400"/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ogroženega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območja</a:t>
            </a:r>
          </a:p>
          <a:p>
            <a:pPr algn="ctr" defTabSz="914400"/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t.i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„</a:t>
            </a:r>
            <a:r>
              <a:rPr lang="sl-SI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mpact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oriented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accent1">
                    <a:lumMod val="75000"/>
                  </a:schemeClr>
                </a:solidFill>
              </a:rPr>
              <a:t>forecasting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</a:p>
        </p:txBody>
      </p:sp>
      <p:sp>
        <p:nvSpPr>
          <p:cNvPr id="6" name="Desna puščica 5"/>
          <p:cNvSpPr/>
          <p:nvPr/>
        </p:nvSpPr>
        <p:spPr>
          <a:xfrm>
            <a:off x="5277528" y="2077681"/>
            <a:ext cx="1156567" cy="24553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rgbClr val="FFC00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43" y="3781713"/>
            <a:ext cx="2262572" cy="2113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702" y="3942820"/>
            <a:ext cx="3516332" cy="1791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oljeZBesedilom 8"/>
          <p:cNvSpPr txBox="1"/>
          <p:nvPr/>
        </p:nvSpPr>
        <p:spPr>
          <a:xfrm>
            <a:off x="3852382" y="3619871"/>
            <a:ext cx="4006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KJE se lahko dogodek zgodi;</a:t>
            </a:r>
          </a:p>
          <a:p>
            <a:pPr algn="ctr"/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KDAJ in KOLIKO časa bo predvidoma trajal dogodek;</a:t>
            </a:r>
          </a:p>
          <a:p>
            <a:pPr algn="ctr"/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</a:rPr>
              <a:t>Kakšna bo JAKOST in UČINEK dogodka.</a:t>
            </a: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3618414" y="5433673"/>
            <a:ext cx="4015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Opozorila izdajamo v sliki in besedi – podajanje podrobnejših in dodatnih informacij!  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03657" y="1232495"/>
            <a:ext cx="6713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chemeClr val="accent1">
                    <a:lumMod val="75000"/>
                  </a:schemeClr>
                </a:solidFill>
              </a:rPr>
              <a:t>PRIMER USPEŠNEGA OPOZARJANJA</a:t>
            </a:r>
          </a:p>
          <a:p>
            <a:pPr algn="ctr"/>
            <a:r>
              <a:rPr lang="sl-SI" sz="1600" b="1" dirty="0" smtClean="0">
                <a:solidFill>
                  <a:schemeClr val="accent1">
                    <a:lumMod val="75000"/>
                  </a:schemeClr>
                </a:solidFill>
              </a:rPr>
              <a:t>Močni nalivi, poplave hudournikov, rek in morja – december 2020</a:t>
            </a:r>
            <a:endParaRPr lang="sl-SI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792" y="1976986"/>
            <a:ext cx="5113582" cy="107732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984" y="3027210"/>
            <a:ext cx="3508834" cy="23933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282" y="5317572"/>
            <a:ext cx="1693130" cy="1091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2783" y="5021009"/>
            <a:ext cx="953477" cy="1387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44" y="2148496"/>
            <a:ext cx="517668" cy="46613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997" y="2614627"/>
            <a:ext cx="517668" cy="46613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9976" y="3103274"/>
            <a:ext cx="517668" cy="46613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634" y="2540159"/>
            <a:ext cx="517668" cy="466131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1964796" y="2188325"/>
            <a:ext cx="2120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Dežurni meteorolog</a:t>
            </a:r>
            <a:endParaRPr lang="sl-SI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3605523" y="2594630"/>
            <a:ext cx="1745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Dežurni hidrolog</a:t>
            </a:r>
            <a:endParaRPr lang="sl-SI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1250500" y="3074350"/>
            <a:ext cx="248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Klimatolog, strokovnjak za modeliranje</a:t>
            </a:r>
            <a:endParaRPr lang="sl-SI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4015545" y="3215207"/>
            <a:ext cx="150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Vodja procesa</a:t>
            </a:r>
            <a:endParaRPr lang="sl-SI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474997" y="3886981"/>
            <a:ext cx="62610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Proces skupinskega napovedovanja in odločanja:</a:t>
            </a:r>
          </a:p>
          <a:p>
            <a:pPr marL="285750" indent="-285750">
              <a:buFontTx/>
              <a:buChar char="-"/>
            </a:pPr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Ali modelski rezultati dogodek podcenjujejo ali precenjujejo?</a:t>
            </a:r>
          </a:p>
          <a:p>
            <a:pPr marL="285750" indent="-285750">
              <a:buFontTx/>
              <a:buChar char="-"/>
            </a:pPr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Kakšna je verjetnost in pogoji za pojav dolgotrajnih nalivov?</a:t>
            </a:r>
          </a:p>
          <a:p>
            <a:pPr marL="285750" indent="-285750">
              <a:buFontTx/>
              <a:buChar char="-"/>
            </a:pPr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Kakšna je predhodna vodnatost rek in nasičenost zemlje z vodo</a:t>
            </a:r>
          </a:p>
          <a:p>
            <a:pPr marL="285750" indent="-285750">
              <a:buFontTx/>
              <a:buChar char="-"/>
            </a:pPr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Kakšne so lahko še posledice obilnih padavin – poplave meteornih voda, preobremenitev kanalizacije, zemeljski plazovi?</a:t>
            </a:r>
          </a:p>
          <a:p>
            <a:pPr marL="285750" indent="-285750">
              <a:buFontTx/>
              <a:buChar char="-"/>
            </a:pPr>
            <a:r>
              <a:rPr lang="sl-SI" sz="16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Kolikšno bo plimovanje in vremenski vpliv vetra ter zračnega tlaka?</a:t>
            </a:r>
          </a:p>
        </p:txBody>
      </p:sp>
      <p:sp>
        <p:nvSpPr>
          <p:cNvPr id="17" name="Zaobljeni pravokotnik 16"/>
          <p:cNvSpPr/>
          <p:nvPr/>
        </p:nvSpPr>
        <p:spPr>
          <a:xfrm>
            <a:off x="1178422" y="2047159"/>
            <a:ext cx="4623109" cy="16986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Kotna puščica gor 17"/>
          <p:cNvSpPr/>
          <p:nvPr/>
        </p:nvSpPr>
        <p:spPr>
          <a:xfrm rot="5400000">
            <a:off x="1071007" y="5938875"/>
            <a:ext cx="358985" cy="37940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oljeZBesedilom 18"/>
          <p:cNvSpPr txBox="1"/>
          <p:nvPr/>
        </p:nvSpPr>
        <p:spPr>
          <a:xfrm>
            <a:off x="1408969" y="6041599"/>
            <a:ext cx="5394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b="1" dirty="0" smtClean="0">
                <a:solidFill>
                  <a:schemeClr val="accent1">
                    <a:lumMod val="75000"/>
                  </a:schemeClr>
                </a:solidFill>
              </a:rPr>
              <a:t>Opozorilo najvišje stopnje je bilo upravičeno izdano </a:t>
            </a:r>
            <a:endParaRPr lang="sl-SI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2262" y="5714868"/>
            <a:ext cx="823913" cy="8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CC08A27F-5F1C-4D71-A0D7-88AF516CE8FE}" vid="{AC08255A-8322-4704-86B2-8C4ACF1A45CE}"/>
    </a:ext>
  </a:extLst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9D6ACB4-D733-447C-8F59-3B16D8492285}" vid="{CC434BAE-111D-427F-AC7D-AA4FC129A8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107</TotalTime>
  <Words>430</Words>
  <Application>Microsoft Office PowerPoint</Application>
  <PresentationFormat>Širokozaslonsko</PresentationFormat>
  <Paragraphs>76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Tema1</vt:lpstr>
      <vt:lpstr>Custom Design</vt:lpstr>
      <vt:lpstr>Obveščanje in opozarjanje na vremenske dogodke         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ARSO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Dušan Rehberger - SI</dc:creator>
  <cp:lastModifiedBy>Andrej Golob</cp:lastModifiedBy>
  <cp:revision>13</cp:revision>
  <dcterms:created xsi:type="dcterms:W3CDTF">2022-03-08T08:41:01Z</dcterms:created>
  <dcterms:modified xsi:type="dcterms:W3CDTF">2022-03-15T09:55:21Z</dcterms:modified>
</cp:coreProperties>
</file>