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90" r:id="rId4"/>
    <p:sldMasterId id="2147483909" r:id="rId5"/>
    <p:sldMasterId id="2147483650" r:id="rId6"/>
  </p:sldMasterIdLst>
  <p:notesMasterIdLst>
    <p:notesMasterId r:id="rId37"/>
  </p:notesMasterIdLst>
  <p:sldIdLst>
    <p:sldId id="256" r:id="rId7"/>
    <p:sldId id="303" r:id="rId8"/>
    <p:sldId id="304" r:id="rId9"/>
    <p:sldId id="322" r:id="rId10"/>
    <p:sldId id="321" r:id="rId11"/>
    <p:sldId id="323" r:id="rId12"/>
    <p:sldId id="257" r:id="rId13"/>
    <p:sldId id="311" r:id="rId14"/>
    <p:sldId id="312" r:id="rId15"/>
    <p:sldId id="258" r:id="rId16"/>
    <p:sldId id="305" r:id="rId17"/>
    <p:sldId id="290" r:id="rId18"/>
    <p:sldId id="325" r:id="rId19"/>
    <p:sldId id="287" r:id="rId20"/>
    <p:sldId id="320" r:id="rId21"/>
    <p:sldId id="313" r:id="rId22"/>
    <p:sldId id="327" r:id="rId23"/>
    <p:sldId id="289" r:id="rId24"/>
    <p:sldId id="291" r:id="rId25"/>
    <p:sldId id="314" r:id="rId26"/>
    <p:sldId id="316" r:id="rId27"/>
    <p:sldId id="317" r:id="rId28"/>
    <p:sldId id="318" r:id="rId29"/>
    <p:sldId id="294" r:id="rId30"/>
    <p:sldId id="295" r:id="rId31"/>
    <p:sldId id="307" r:id="rId32"/>
    <p:sldId id="296" r:id="rId33"/>
    <p:sldId id="308" r:id="rId34"/>
    <p:sldId id="326" r:id="rId35"/>
    <p:sldId id="302" r:id="rId36"/>
  </p:sldIdLst>
  <p:sldSz cx="12192000" cy="6858000"/>
  <p:notesSz cx="6797675" cy="9926638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Republika" panose="02000506040000020004" pitchFamily="2" charset="-18"/>
      <p:regular r:id="rId44"/>
      <p:bold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  <p:embeddedFont>
      <p:font typeface="Wingdings 3" panose="05040102010807070707" pitchFamily="18" charset="2"/>
      <p:regular r:id="rId50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58" userDrawn="1">
          <p15:clr>
            <a:srgbClr val="A4A3A4"/>
          </p15:clr>
        </p15:guide>
        <p15:guide id="2" orient="horz" pos="1502" userDrawn="1">
          <p15:clr>
            <a:srgbClr val="A4A3A4"/>
          </p15:clr>
        </p15:guide>
        <p15:guide id="3" pos="1492" userDrawn="1">
          <p15:clr>
            <a:srgbClr val="A4A3A4"/>
          </p15:clr>
        </p15:guide>
        <p15:guide id="4" pos="8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FD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2326" autoAdjust="0"/>
  </p:normalViewPr>
  <p:slideViewPr>
    <p:cSldViewPr snapToGrid="0" snapToObjects="1">
      <p:cViewPr varScale="1">
        <p:scale>
          <a:sx n="79" d="100"/>
          <a:sy n="79" d="100"/>
        </p:scale>
        <p:origin x="912" y="72"/>
      </p:cViewPr>
      <p:guideLst>
        <p:guide orient="horz" pos="458"/>
        <p:guide orient="horz" pos="1502"/>
        <p:guide pos="1492"/>
        <p:guide pos="8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C654-1F97-4ED4-B134-1265EC8142FA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23607-2CDA-4057-BBA7-698D1EAA02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320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3866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294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u="none" dirty="0">
              <a:solidFill>
                <a:srgbClr val="FF0000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5054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115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5485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5259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0155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3140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5720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021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588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352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3828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338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8678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9181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6555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9877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982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0721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0343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06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38558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527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874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437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572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659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894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3607-2CDA-4057-BBA7-698D1EAA02DD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699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16A48-13FA-4D39-BF49-8F7DF9E12A29}" type="datetimeFigureOut">
              <a:rPr lang="sl-SI" smtClean="0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2F00A-347C-4764-94AD-F4D42E8A0FE2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5790865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07898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3899182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53582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520909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56303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68028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85129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889-2586-4EE7-B0BA-D8DA96782A87}" type="datetimeFigureOut">
              <a:rPr lang="sl-SI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B15-F488-45FF-951E-93F503C7C7D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1538942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085" y="6356351"/>
            <a:ext cx="25865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11E5-8726-451A-A5CE-EB67E8C23185}" type="datetimeFigureOut">
              <a:rPr lang="sl-SI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9279-8659-4B39-A8FE-A86C96E1D1A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8191780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2831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21272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57025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18210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65094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96986"/>
      </p:ext>
    </p:extLst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42991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90101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30239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64967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32069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632001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16A48-13FA-4D39-BF49-8F7DF9E12A29}" type="datetimeFigureOut">
              <a:rPr lang="sl-SI" smtClean="0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2F00A-347C-4764-94AD-F4D42E8A0FE2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3807656"/>
      </p:ext>
    </p:extLst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88612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462728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08749"/>
      </p:ext>
    </p:extLst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45135"/>
      </p:ext>
    </p:extLst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16335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1" y="6356351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ED5D-2909-4A51-AC8B-8583A1C1EB96}" type="datetimeFigureOut">
              <a:rPr lang="en-US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1775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3D5B-4D1E-496F-9790-9711DAD93E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77202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085" y="6356351"/>
            <a:ext cx="25865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11E5-8726-451A-A5CE-EB67E8C23185}" type="datetimeFigureOut">
              <a:rPr lang="sl-SI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9279-8659-4B39-A8FE-A86C96E1D1A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9959892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A25B-5538-4D4B-AE03-ACEFA56FF048}" type="datetimeFigureOut">
              <a:rPr lang="sl-SI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8A29-1AE7-4502-BCEA-2565E474523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149926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889-2586-4EE7-B0BA-D8DA96782A87}" type="datetimeFigureOut">
              <a:rPr lang="sl-SI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B15-F488-45FF-951E-93F503C7C7D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9642477"/>
      </p:ext>
    </p:extLst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427D-2123-4B4E-8DEB-74BB3F2EAED4}" type="datetimeFigureOut">
              <a:rPr lang="sl-SI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846B-3573-4567-A8B0-CE9C576D44C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3108741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44792"/>
      </p:ext>
    </p:extLst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084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B2FF-3039-435A-ADA5-5AD28FBB3CF3}" type="datetimeFigureOut">
              <a:rPr lang="sl-SI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C97A-A94F-4F4A-8786-1F5EF483E93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0583825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084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EA93-DDD3-446A-A80F-5BAE65EB7BBD}" type="datetimeFigureOut">
              <a:rPr lang="sl-SI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986A-8F05-4402-BFD0-02909D5FF1F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8413035"/>
      </p:ext>
    </p:extLst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084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FDB7-B0CF-49EB-92EF-34D9DAC22586}" type="datetimeFigureOut">
              <a:rPr lang="sl-SI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A3A3-2CF1-42F0-AE93-0F69699F966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4343051"/>
      </p:ext>
    </p:extLst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9B05-F3FD-42F4-8109-223520CDE1E6}" type="datetimeFigureOut">
              <a:rPr lang="sl-SI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FA50-EA4F-4C3A-9CD5-4D5722C9107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902335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2003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16A48-13FA-4D39-BF49-8F7DF9E12A29}" type="datetimeFigureOut">
              <a:rPr lang="sl-SI" smtClean="0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2F00A-347C-4764-94AD-F4D42E8A0FE2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971274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16A48-13FA-4D39-BF49-8F7DF9E12A29}" type="datetimeFigureOut">
              <a:rPr lang="sl-SI" smtClean="0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2F00A-347C-4764-94AD-F4D42E8A0FE2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4068959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75840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3/29/2023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4442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16A48-13FA-4D39-BF49-8F7DF9E12A29}" type="datetimeFigureOut">
              <a:rPr lang="sl-SI" smtClean="0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F22F00A-347C-4764-94AD-F4D42E8A0FE2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EE02D84-B2DC-5CCC-723C-5A52E5EF8C82}"/>
              </a:ext>
            </a:extLst>
          </p:cNvPr>
          <p:cNvSpPr txBox="1"/>
          <p:nvPr userDrawn="1"/>
        </p:nvSpPr>
        <p:spPr>
          <a:xfrm>
            <a:off x="1282698" y="708026"/>
            <a:ext cx="2409407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</a:p>
        </p:txBody>
      </p:sp>
      <p:pic>
        <p:nvPicPr>
          <p:cNvPr id="8" name="Slika 10" descr="arsktrp.png">
            <a:extLst>
              <a:ext uri="{FF2B5EF4-FFF2-40B4-BE49-F238E27FC236}">
                <a16:creationId xmlns:a16="http://schemas.microsoft.com/office/drawing/2014/main" id="{10234CD1-1ECB-CDEA-5E0B-046A90BB3A5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72" y="706438"/>
            <a:ext cx="55668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1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transition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16A48-13FA-4D39-BF49-8F7DF9E12A29}" type="datetimeFigureOut">
              <a:rPr lang="sl-SI" smtClean="0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F22F00A-347C-4764-94AD-F4D42E8A0FE2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7" name="Slika 9" descr="arsktrp.png">
            <a:extLst>
              <a:ext uri="{FF2B5EF4-FFF2-40B4-BE49-F238E27FC236}">
                <a16:creationId xmlns:a16="http://schemas.microsoft.com/office/drawing/2014/main" id="{356F023E-28DE-5810-5549-C7DAF49F215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72" y="706438"/>
            <a:ext cx="55668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F787F9-AE37-AD09-8C23-49BAFCAFF793}"/>
              </a:ext>
            </a:extLst>
          </p:cNvPr>
          <p:cNvSpPr txBox="1"/>
          <p:nvPr userDrawn="1"/>
        </p:nvSpPr>
        <p:spPr>
          <a:xfrm>
            <a:off x="1282697" y="708026"/>
            <a:ext cx="2409407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  <a:endParaRPr lang="en-US" sz="700" b="0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</p:txBody>
      </p:sp>
    </p:spTree>
    <p:extLst>
      <p:ext uri="{BB962C8B-B14F-4D97-AF65-F5344CB8AC3E}">
        <p14:creationId xmlns:p14="http://schemas.microsoft.com/office/powerpoint/2010/main" val="202260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ransition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25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1"/>
            <a:ext cx="2110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16A48-13FA-4D39-BF49-8F7DF9E12A29}" type="datetimeFigureOut">
              <a:rPr lang="sl-SI"/>
              <a:pPr>
                <a:defRPr/>
              </a:pPr>
              <a:t>29. 03. 2023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14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2F00A-347C-4764-94AD-F4D42E8A0FE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2055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8" y="712788"/>
            <a:ext cx="222249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/>
          <p:nvPr userDrawn="1"/>
        </p:nvSpPr>
        <p:spPr>
          <a:xfrm>
            <a:off x="1282698" y="708026"/>
            <a:ext cx="2409407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</a:p>
        </p:txBody>
      </p:sp>
      <p:pic>
        <p:nvPicPr>
          <p:cNvPr id="2057" name="Slika 10" descr="arsktrp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72" y="706438"/>
            <a:ext cx="55668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ransition>
    <p:split orient="vert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2209801" y="60483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Republika" pitchFamily="2" charset="-18"/>
                <a:ea typeface="Republika" pitchFamily="2" charset="-18"/>
                <a:cs typeface="Republika" pitchFamily="2" charset="-18"/>
              </a:rPr>
              <a:t>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855913" y="1281114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dirty="0"/>
              <a:t></a:t>
            </a:r>
          </a:p>
        </p:txBody>
      </p:sp>
      <p:sp>
        <p:nvSpPr>
          <p:cNvPr id="8197" name="PoljeZBesedilom 4"/>
          <p:cNvSpPr txBox="1">
            <a:spLocks noChangeArrowheads="1"/>
          </p:cNvSpPr>
          <p:nvPr/>
        </p:nvSpPr>
        <p:spPr bwMode="auto">
          <a:xfrm>
            <a:off x="666034" y="1548000"/>
            <a:ext cx="10229966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Predstavitev aplikacije za vnos vlog</a:t>
            </a:r>
          </a:p>
          <a:p>
            <a:pPr algn="ctr"/>
            <a:endParaRPr lang="sl-SI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+mj-cs"/>
            </a:endParaRPr>
          </a:p>
          <a:p>
            <a:pPr algn="ctr"/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 </a:t>
            </a:r>
            <a:r>
              <a:rPr lang="sl-SI" sz="5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intervencij v sektorju čebelarskih proizvodov</a:t>
            </a:r>
          </a:p>
          <a:p>
            <a:pPr algn="ctr"/>
            <a:r>
              <a:rPr lang="sl-SI" sz="1200" dirty="0">
                <a:solidFill>
                  <a:srgbClr val="000000"/>
                </a:solidFill>
              </a:rPr>
              <a:t>Uredba o izvajanju intervencij v sektorju čebelarskih proizvodov iz strateškega načrta skupne kmetijske politike 2023–2027 </a:t>
            </a:r>
            <a:r>
              <a:rPr lang="sl-SI" sz="1000" dirty="0">
                <a:solidFill>
                  <a:srgbClr val="000000"/>
                </a:solidFill>
              </a:rPr>
              <a:t>(Uradni list RS, št. 17/23)</a:t>
            </a:r>
            <a:endParaRPr lang="sl-SI" sz="1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+mj-cs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80190F9-AF3E-9EA5-4D1A-527407F367C3}"/>
              </a:ext>
            </a:extLst>
          </p:cNvPr>
          <p:cNvSpPr txBox="1"/>
          <p:nvPr/>
        </p:nvSpPr>
        <p:spPr>
          <a:xfrm>
            <a:off x="2047874" y="5261984"/>
            <a:ext cx="10048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dirty="0">
                <a:solidFill>
                  <a:srgbClr val="000000"/>
                </a:solidFill>
              </a:rPr>
              <a:t>Agencija Republike Slovenije za kmetijske trge in razvoj podeželja, </a:t>
            </a:r>
          </a:p>
          <a:p>
            <a:pPr algn="r"/>
            <a:r>
              <a:rPr lang="sl-SI" sz="2400" dirty="0">
                <a:solidFill>
                  <a:srgbClr val="000000"/>
                </a:solidFill>
              </a:rPr>
              <a:t>Sektor za kmetijske trge,</a:t>
            </a:r>
          </a:p>
          <a:p>
            <a:pPr algn="r"/>
            <a:r>
              <a:rPr lang="sl-SI" sz="2400" dirty="0">
                <a:solidFill>
                  <a:srgbClr val="000000"/>
                </a:solidFill>
              </a:rPr>
              <a:t>27. marec 2023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C0F51-C9C6-422C-A95A-E0AB521F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805" y="557184"/>
            <a:ext cx="6240996" cy="855488"/>
          </a:xfrm>
        </p:spPr>
        <p:txBody>
          <a:bodyPr>
            <a:noAutofit/>
          </a:bodyPr>
          <a:lstStyle/>
          <a:p>
            <a:pPr algn="ctr"/>
            <a:r>
              <a:rPr lang="sl-SI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Aplikacija PRPV2327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0D87B27-4A6E-D58E-CAC2-A8B36209949D}"/>
              </a:ext>
            </a:extLst>
          </p:cNvPr>
          <p:cNvSpPr txBox="1"/>
          <p:nvPr/>
        </p:nvSpPr>
        <p:spPr>
          <a:xfrm>
            <a:off x="50180" y="1914394"/>
            <a:ext cx="1209163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b="1" dirty="0">
                <a:solidFill>
                  <a:srgbClr val="000000"/>
                </a:solidFill>
              </a:rPr>
              <a:t>Dostop do aplikacije:</a:t>
            </a:r>
          </a:p>
          <a:p>
            <a:r>
              <a:rPr lang="sl-SI" sz="2100" dirty="0">
                <a:solidFill>
                  <a:srgbClr val="000000"/>
                </a:solidFill>
              </a:rPr>
              <a:t>Preko enotne vstopne točke objavljene na spletni strani Agencije Republike Slovenije za kmetijske trge in razvoj podeželja</a:t>
            </a:r>
            <a:endParaRPr lang="sl-SI" sz="210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00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00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l-SI" sz="1400" i="1" u="sng" dirty="0">
                <a:latin typeface="Arial" pitchFamily="34" charset="0"/>
                <a:cs typeface="Arial" pitchFamily="34" charset="0"/>
              </a:rPr>
              <a:t>https://www.gov.si/drzavni-organi/organi-v-sestavi/agencija-za-kmetijske-trge-in-razvoj-podezelja/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0039492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48EDDA4B-BF1D-3F2A-0381-659ECB519A7B}"/>
              </a:ext>
            </a:extLst>
          </p:cNvPr>
          <p:cNvSpPr txBox="1">
            <a:spLocks/>
          </p:cNvSpPr>
          <p:nvPr/>
        </p:nvSpPr>
        <p:spPr>
          <a:xfrm>
            <a:off x="4059942" y="444695"/>
            <a:ext cx="5491888" cy="67710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Aplikacija PRPV2327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32F050-7E18-3002-5439-0E78E202E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4" b="10933"/>
          <a:stretch/>
        </p:blipFill>
        <p:spPr>
          <a:xfrm>
            <a:off x="244179" y="1357950"/>
            <a:ext cx="11653299" cy="474029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62971094-5AB9-6873-A8CC-3CC9BA01F083}"/>
              </a:ext>
            </a:extLst>
          </p:cNvPr>
          <p:cNvSpPr/>
          <p:nvPr/>
        </p:nvSpPr>
        <p:spPr>
          <a:xfrm>
            <a:off x="2290293" y="2859110"/>
            <a:ext cx="1481070" cy="907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0714F24-F5EF-3C91-272A-4C24CCF84C71}"/>
              </a:ext>
            </a:extLst>
          </p:cNvPr>
          <p:cNvSpPr/>
          <p:nvPr/>
        </p:nvSpPr>
        <p:spPr>
          <a:xfrm>
            <a:off x="7840193" y="2040126"/>
            <a:ext cx="2289976" cy="1388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9610694-6DD7-4FF1-50EC-148B0457EF9B}"/>
              </a:ext>
            </a:extLst>
          </p:cNvPr>
          <p:cNvSpPr/>
          <p:nvPr/>
        </p:nvSpPr>
        <p:spPr>
          <a:xfrm>
            <a:off x="3993759" y="1378023"/>
            <a:ext cx="4204481" cy="405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3DBF8DDB-172C-743A-9031-776F776D8B8E}"/>
              </a:ext>
            </a:extLst>
          </p:cNvPr>
          <p:cNvSpPr/>
          <p:nvPr/>
        </p:nvSpPr>
        <p:spPr>
          <a:xfrm>
            <a:off x="294522" y="2033202"/>
            <a:ext cx="2809625" cy="1840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FFD807C6-6F4A-C55F-6C96-A2A1CB0FD887}"/>
              </a:ext>
            </a:extLst>
          </p:cNvPr>
          <p:cNvSpPr/>
          <p:nvPr/>
        </p:nvSpPr>
        <p:spPr>
          <a:xfrm>
            <a:off x="6208824" y="4646968"/>
            <a:ext cx="4429385" cy="1388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79607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CE03EFD4-CAD6-439C-B639-F5BC84EF7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02" b="10138"/>
          <a:stretch/>
        </p:blipFill>
        <p:spPr>
          <a:xfrm>
            <a:off x="970739" y="1411362"/>
            <a:ext cx="9988432" cy="244222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931E826-24B9-408F-86DD-97C6D8185F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7" t="5969" r="2202" b="6216"/>
          <a:stretch/>
        </p:blipFill>
        <p:spPr>
          <a:xfrm>
            <a:off x="6136401" y="3956750"/>
            <a:ext cx="3282703" cy="270384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64D9970-3B25-454D-A671-F5A791A105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12" t="2899" r="2797" b="5981"/>
          <a:stretch/>
        </p:blipFill>
        <p:spPr>
          <a:xfrm>
            <a:off x="9529097" y="3927288"/>
            <a:ext cx="2453032" cy="271645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950C1A55-A07D-49AD-A04D-FC35139BE9A4}"/>
              </a:ext>
            </a:extLst>
          </p:cNvPr>
          <p:cNvSpPr/>
          <p:nvPr/>
        </p:nvSpPr>
        <p:spPr>
          <a:xfrm>
            <a:off x="9464811" y="6394656"/>
            <a:ext cx="1217922" cy="265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4F788521-47AB-4302-B26A-1839DF308153}"/>
              </a:ext>
            </a:extLst>
          </p:cNvPr>
          <p:cNvSpPr txBox="1">
            <a:spLocks/>
          </p:cNvSpPr>
          <p:nvPr/>
        </p:nvSpPr>
        <p:spPr>
          <a:xfrm>
            <a:off x="3770134" y="517125"/>
            <a:ext cx="5758963" cy="114667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Izbira </a:t>
            </a:r>
            <a:r>
              <a:rPr lang="sl-SI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podintervencije</a:t>
            </a:r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078E52B0-E891-0194-C490-74099B09A017}"/>
              </a:ext>
            </a:extLst>
          </p:cNvPr>
          <p:cNvSpPr/>
          <p:nvPr/>
        </p:nvSpPr>
        <p:spPr>
          <a:xfrm>
            <a:off x="6167777" y="4747263"/>
            <a:ext cx="3157758" cy="1182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DEC5E9B8-99A5-4911-ECFF-A5752CB45460}"/>
              </a:ext>
            </a:extLst>
          </p:cNvPr>
          <p:cNvSpPr/>
          <p:nvPr/>
        </p:nvSpPr>
        <p:spPr>
          <a:xfrm>
            <a:off x="9130154" y="1606168"/>
            <a:ext cx="723900" cy="238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F730E3F-C8EF-B269-0C95-7EF306F64F90}"/>
              </a:ext>
            </a:extLst>
          </p:cNvPr>
          <p:cNvSpPr/>
          <p:nvPr/>
        </p:nvSpPr>
        <p:spPr>
          <a:xfrm>
            <a:off x="7533086" y="2123522"/>
            <a:ext cx="763189" cy="162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FB128AC-4C9A-5BE3-4470-BFBA18A5E455}"/>
              </a:ext>
            </a:extLst>
          </p:cNvPr>
          <p:cNvSpPr/>
          <p:nvPr/>
        </p:nvSpPr>
        <p:spPr>
          <a:xfrm>
            <a:off x="9529097" y="5343601"/>
            <a:ext cx="1335938" cy="981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68AF0A3-0699-9C41-8719-CB26E5D1BBB7}"/>
              </a:ext>
            </a:extLst>
          </p:cNvPr>
          <p:cNvSpPr/>
          <p:nvPr/>
        </p:nvSpPr>
        <p:spPr>
          <a:xfrm rot="10375485">
            <a:off x="9625316" y="5146539"/>
            <a:ext cx="223934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6BDA66D-5C06-0003-F0A2-580E58A1189F}"/>
              </a:ext>
            </a:extLst>
          </p:cNvPr>
          <p:cNvSpPr txBox="1"/>
          <p:nvPr/>
        </p:nvSpPr>
        <p:spPr>
          <a:xfrm>
            <a:off x="0" y="3915226"/>
            <a:ext cx="61364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l-SI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Uporabnik izdela novo vlogo s klikom na gumb </a:t>
            </a:r>
            <a:r>
              <a:rPr lang="sl-SI" sz="2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„+Nova vloga“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l-SI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pojavno okno, preko katerega izberete šifro intervencije, šifro razpisa in vnesete davčno številko upravičenca.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l-SI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kolikor vnesena davčna številka ni v ustreznem formatu, se polje z davčno številko obarva z rdečo,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964525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FE7B4E-0461-2493-545B-97C9808A5F7C}"/>
              </a:ext>
            </a:extLst>
          </p:cNvPr>
          <p:cNvSpPr txBox="1">
            <a:spLocks/>
          </p:cNvSpPr>
          <p:nvPr/>
        </p:nvSpPr>
        <p:spPr>
          <a:xfrm>
            <a:off x="3998734" y="127160"/>
            <a:ext cx="8078966" cy="114667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Davčna številka upravičenca in tip poslovnega partnerja se ne nahajata v CRS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6683151-4B43-BC58-E429-9529CF8EB59A}"/>
              </a:ext>
            </a:extLst>
          </p:cNvPr>
          <p:cNvSpPr txBox="1"/>
          <p:nvPr/>
        </p:nvSpPr>
        <p:spPr>
          <a:xfrm>
            <a:off x="-46492" y="1952831"/>
            <a:ext cx="12192000" cy="364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sl-SI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kolikor je vnesena davčna številka upravičenca v ustreznem formatu, vendar se kombinacija davčna številka upravičenca in tip poslovnega partnerja ne nahajata v C</a:t>
            </a:r>
            <a:r>
              <a:rPr lang="sl-SI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entralnem registru strank (CRS)</a:t>
            </a:r>
            <a:r>
              <a:rPr lang="sl-SI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potem se uporabniku prikaže pojavno okno z opozorilom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sl-SI" sz="2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sl-SI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sl-SI" sz="2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Vnos kontakta (Telefonske številke)!</a:t>
            </a:r>
            <a:endParaRPr lang="sl-SI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sl-SI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kolikor uporabnik potrdi opozorilo, se izvede pošiljanje elektronskega sporočila glede manjkajočega upravičenca v CRS, 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sl-SI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kolikor je bilo elektronsko sporočilo uspešno poslano se uporabniku prikaže obvestilo:</a:t>
            </a:r>
          </a:p>
        </p:txBody>
      </p:sp>
      <p:pic>
        <p:nvPicPr>
          <p:cNvPr id="7" name="Picture 97">
            <a:extLst>
              <a:ext uri="{FF2B5EF4-FFF2-40B4-BE49-F238E27FC236}">
                <a16:creationId xmlns:a16="http://schemas.microsoft.com/office/drawing/2014/main" id="{A27F4B00-A29C-13DE-6C7F-E265A3584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34" y="2746102"/>
            <a:ext cx="3325108" cy="144270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Picture 96">
            <a:extLst>
              <a:ext uri="{FF2B5EF4-FFF2-40B4-BE49-F238E27FC236}">
                <a16:creationId xmlns:a16="http://schemas.microsoft.com/office/drawing/2014/main" id="{12C8007E-E202-DFDD-66FC-D42E69390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34" y="5594854"/>
            <a:ext cx="3706992" cy="100424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976D099A-3AA3-1C2F-6170-2AE9BDB6D429}"/>
              </a:ext>
            </a:extLst>
          </p:cNvPr>
          <p:cNvSpPr/>
          <p:nvPr/>
        </p:nvSpPr>
        <p:spPr>
          <a:xfrm>
            <a:off x="8166359" y="3701961"/>
            <a:ext cx="1571629" cy="371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14258710-35F1-F3DC-5E6A-C7E86F0FA7D0}"/>
              </a:ext>
            </a:extLst>
          </p:cNvPr>
          <p:cNvSpPr/>
          <p:nvPr/>
        </p:nvSpPr>
        <p:spPr>
          <a:xfrm rot="10375485">
            <a:off x="6753153" y="3592931"/>
            <a:ext cx="235162" cy="90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B261E59C-328B-8ED1-64C4-1C9AD021DFD7}"/>
              </a:ext>
            </a:extLst>
          </p:cNvPr>
          <p:cNvSpPr/>
          <p:nvPr/>
        </p:nvSpPr>
        <p:spPr>
          <a:xfrm rot="10375485">
            <a:off x="6942108" y="3397762"/>
            <a:ext cx="235162" cy="55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365C1B19-F734-41A9-FA5C-A81971D6FB02}"/>
              </a:ext>
            </a:extLst>
          </p:cNvPr>
          <p:cNvSpPr/>
          <p:nvPr/>
        </p:nvSpPr>
        <p:spPr>
          <a:xfrm rot="10375485">
            <a:off x="8956977" y="2834276"/>
            <a:ext cx="223934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FBE7BAC8-12CF-6F9D-0416-891E788155EB}"/>
              </a:ext>
            </a:extLst>
          </p:cNvPr>
          <p:cNvSpPr/>
          <p:nvPr/>
        </p:nvSpPr>
        <p:spPr>
          <a:xfrm rot="10375485">
            <a:off x="8723434" y="3110112"/>
            <a:ext cx="223934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8827802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0F094C8D-4B1C-4050-98E5-37DE65E6C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2"/>
          <a:stretch/>
        </p:blipFill>
        <p:spPr>
          <a:xfrm>
            <a:off x="466035" y="1425554"/>
            <a:ext cx="11505620" cy="329553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5" name="Pravokotnik 14">
            <a:extLst>
              <a:ext uri="{FF2B5EF4-FFF2-40B4-BE49-F238E27FC236}">
                <a16:creationId xmlns:a16="http://schemas.microsoft.com/office/drawing/2014/main" id="{3C6CEE62-2EBB-401B-BDF5-0390428400FA}"/>
              </a:ext>
            </a:extLst>
          </p:cNvPr>
          <p:cNvSpPr/>
          <p:nvPr/>
        </p:nvSpPr>
        <p:spPr>
          <a:xfrm>
            <a:off x="8824418" y="2431173"/>
            <a:ext cx="344204" cy="14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B7E7E26-1087-47D2-9DAB-F5F1709A9513}"/>
              </a:ext>
            </a:extLst>
          </p:cNvPr>
          <p:cNvSpPr txBox="1"/>
          <p:nvPr/>
        </p:nvSpPr>
        <p:spPr>
          <a:xfrm>
            <a:off x="4115250" y="484917"/>
            <a:ext cx="4584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Osnovni podatki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D6349347-6AD9-D568-977F-473743B35E14}"/>
              </a:ext>
            </a:extLst>
          </p:cNvPr>
          <p:cNvSpPr/>
          <p:nvPr/>
        </p:nvSpPr>
        <p:spPr>
          <a:xfrm>
            <a:off x="466035" y="1425554"/>
            <a:ext cx="1472095" cy="2401011"/>
          </a:xfrm>
          <a:prstGeom prst="rect">
            <a:avLst/>
          </a:prstGeom>
          <a:noFill/>
          <a:ln w="28575">
            <a:solidFill>
              <a:srgbClr val="DF5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B890D1A-F908-2BC5-93BD-D642A86B405D}"/>
              </a:ext>
            </a:extLst>
          </p:cNvPr>
          <p:cNvSpPr/>
          <p:nvPr/>
        </p:nvSpPr>
        <p:spPr>
          <a:xfrm>
            <a:off x="554488" y="2553452"/>
            <a:ext cx="957942" cy="35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C80F58C-4D6E-22BE-754D-D137F826CF62}"/>
              </a:ext>
            </a:extLst>
          </p:cNvPr>
          <p:cNvSpPr/>
          <p:nvPr/>
        </p:nvSpPr>
        <p:spPr>
          <a:xfrm flipV="1">
            <a:off x="554488" y="3487422"/>
            <a:ext cx="807961" cy="253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101890D-52EF-59CB-BD22-C5F86F00AC50}"/>
              </a:ext>
            </a:extLst>
          </p:cNvPr>
          <p:cNvSpPr/>
          <p:nvPr/>
        </p:nvSpPr>
        <p:spPr>
          <a:xfrm>
            <a:off x="9457957" y="2626059"/>
            <a:ext cx="439078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9148288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6B628E-09E8-258D-6D11-24EAB61F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852" y="438999"/>
            <a:ext cx="4344183" cy="786485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Vnosne maske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637675-9C75-08E3-721F-8FDB2037E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4"/>
          <a:stretch/>
        </p:blipFill>
        <p:spPr>
          <a:xfrm>
            <a:off x="826188" y="1541721"/>
            <a:ext cx="3062497" cy="496568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592B865-8120-6481-467A-91F95A37FC47}"/>
              </a:ext>
            </a:extLst>
          </p:cNvPr>
          <p:cNvSpPr txBox="1"/>
          <p:nvPr/>
        </p:nvSpPr>
        <p:spPr>
          <a:xfrm>
            <a:off x="4057686" y="1993236"/>
            <a:ext cx="7450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>
                <a:solidFill>
                  <a:srgbClr val="000000"/>
                </a:solidFill>
              </a:rPr>
              <a:t>Vnosne maske na levi strani aplikacije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>
                <a:solidFill>
                  <a:srgbClr val="000000"/>
                </a:solidFill>
              </a:rPr>
              <a:t>Po aplikaciji se premikate s klikom na posamezno vnosno masko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>
                <a:solidFill>
                  <a:srgbClr val="000000"/>
                </a:solidFill>
              </a:rPr>
              <a:t>Vnosne maske bodo prilagojene posameznim zahtevam javnega razpisa.</a:t>
            </a:r>
          </a:p>
          <a:p>
            <a:pPr marL="285750" indent="-285750">
              <a:buFontTx/>
              <a:buChar char="-"/>
            </a:pPr>
            <a:endParaRPr lang="sl-SI" sz="2100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49F11F10-9B03-449B-85CB-0E7E1F3D9578}"/>
              </a:ext>
            </a:extLst>
          </p:cNvPr>
          <p:cNvSpPr/>
          <p:nvPr/>
        </p:nvSpPr>
        <p:spPr>
          <a:xfrm>
            <a:off x="923925" y="4238625"/>
            <a:ext cx="296476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01DEFEC5-77B4-F1E5-50B4-94D1730336CE}"/>
              </a:ext>
            </a:extLst>
          </p:cNvPr>
          <p:cNvSpPr/>
          <p:nvPr/>
        </p:nvSpPr>
        <p:spPr>
          <a:xfrm>
            <a:off x="1172785" y="5858412"/>
            <a:ext cx="1122740" cy="35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1095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F5BB7F5-6E05-C170-1A94-8C1FB2B0E581}"/>
              </a:ext>
            </a:extLst>
          </p:cNvPr>
          <p:cNvSpPr txBox="1"/>
          <p:nvPr/>
        </p:nvSpPr>
        <p:spPr>
          <a:xfrm>
            <a:off x="138109" y="1354025"/>
            <a:ext cx="119538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sl-SI" sz="2100" dirty="0"/>
              <a:t>1. „Uredi“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41C42D6-AFE0-72BA-7B7D-2CF60FAC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" y="3895217"/>
            <a:ext cx="11953875" cy="5890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78554F6-51D8-1028-7913-6112D694C06E}"/>
              </a:ext>
            </a:extLst>
          </p:cNvPr>
          <p:cNvSpPr txBox="1"/>
          <p:nvPr/>
        </p:nvSpPr>
        <p:spPr>
          <a:xfrm>
            <a:off x="85263" y="3401691"/>
            <a:ext cx="1800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100" dirty="0"/>
              <a:t>2. „Shrani“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0493D1C-7268-9D87-1E71-2C6B498AC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" y="5069765"/>
            <a:ext cx="11953875" cy="65880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9087FF5-B419-7E85-4B2B-22A921BF4A5C}"/>
              </a:ext>
            </a:extLst>
          </p:cNvPr>
          <p:cNvSpPr txBox="1"/>
          <p:nvPr/>
        </p:nvSpPr>
        <p:spPr>
          <a:xfrm>
            <a:off x="85263" y="4571400"/>
            <a:ext cx="3267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100" dirty="0"/>
              <a:t>3. „Končaj urejanje“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63E7242-75DD-35D5-005B-E79C2B7D1721}"/>
              </a:ext>
            </a:extLst>
          </p:cNvPr>
          <p:cNvSpPr txBox="1"/>
          <p:nvPr/>
        </p:nvSpPr>
        <p:spPr>
          <a:xfrm>
            <a:off x="4315275" y="625624"/>
            <a:ext cx="481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Splošne informacije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89CCAD33-DA04-4E1F-D547-247AB9FD7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" y="6148823"/>
            <a:ext cx="11915777" cy="56147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7BDF0AC7-C7D7-572D-239E-7F3798A15021}"/>
              </a:ext>
            </a:extLst>
          </p:cNvPr>
          <p:cNvSpPr txBox="1"/>
          <p:nvPr/>
        </p:nvSpPr>
        <p:spPr>
          <a:xfrm>
            <a:off x="157160" y="5738345"/>
            <a:ext cx="3267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100" dirty="0"/>
              <a:t>3. „Prekliči“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6A8B3F-298A-BDFE-832C-9CF097E60C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16" b="30338"/>
          <a:stretch/>
        </p:blipFill>
        <p:spPr>
          <a:xfrm>
            <a:off x="138110" y="1712564"/>
            <a:ext cx="11915781" cy="153720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4F867872-0716-AFA8-66F2-445BE7973410}"/>
              </a:ext>
            </a:extLst>
          </p:cNvPr>
          <p:cNvSpPr/>
          <p:nvPr/>
        </p:nvSpPr>
        <p:spPr>
          <a:xfrm>
            <a:off x="433254" y="2944685"/>
            <a:ext cx="330225" cy="133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77DF2A51-9D40-3909-1967-04DECE147B2E}"/>
              </a:ext>
            </a:extLst>
          </p:cNvPr>
          <p:cNvSpPr/>
          <p:nvPr/>
        </p:nvSpPr>
        <p:spPr>
          <a:xfrm>
            <a:off x="9248781" y="2944685"/>
            <a:ext cx="561044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4378140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54076BA-22CF-40C3-9FA2-894D12662CDF}"/>
              </a:ext>
            </a:extLst>
          </p:cNvPr>
          <p:cNvSpPr txBox="1"/>
          <p:nvPr/>
        </p:nvSpPr>
        <p:spPr>
          <a:xfrm>
            <a:off x="141467" y="4278625"/>
            <a:ext cx="113538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100" dirty="0"/>
              <a:t>Vnosne maske na levi strani</a:t>
            </a:r>
          </a:p>
          <a:p>
            <a:pPr marL="285750" indent="-285750">
              <a:buFontTx/>
              <a:buChar char="-"/>
            </a:pPr>
            <a:r>
              <a:rPr lang="sl-SI" sz="2100" dirty="0"/>
              <a:t>Samodejna napolnitev podatkov / ročna polnitev podatkov (tekstovno ali numerično polje)</a:t>
            </a:r>
          </a:p>
          <a:p>
            <a:pPr marL="285750" indent="-285750">
              <a:buFontTx/>
              <a:buChar char="-"/>
            </a:pPr>
            <a:r>
              <a:rPr lang="sl-SI" sz="2100" dirty="0"/>
              <a:t>Izpolnitev podatkov preko padajočega menija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03D4DF6-BDBF-426B-9653-0AE916195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27"/>
          <a:stretch/>
        </p:blipFill>
        <p:spPr>
          <a:xfrm>
            <a:off x="6054097" y="5069956"/>
            <a:ext cx="5996435" cy="161817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F094C8D-4B1C-4050-98E5-37DE65E6C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2"/>
          <a:stretch/>
        </p:blipFill>
        <p:spPr>
          <a:xfrm>
            <a:off x="840277" y="1359235"/>
            <a:ext cx="10192401" cy="291939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5" name="Pravokotnik 14">
            <a:extLst>
              <a:ext uri="{FF2B5EF4-FFF2-40B4-BE49-F238E27FC236}">
                <a16:creationId xmlns:a16="http://schemas.microsoft.com/office/drawing/2014/main" id="{3C6CEE62-2EBB-401B-BDF5-0390428400FA}"/>
              </a:ext>
            </a:extLst>
          </p:cNvPr>
          <p:cNvSpPr/>
          <p:nvPr/>
        </p:nvSpPr>
        <p:spPr>
          <a:xfrm>
            <a:off x="8824418" y="2431173"/>
            <a:ext cx="344204" cy="14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B7E7E26-1087-47D2-9DAB-F5F1709A9513}"/>
              </a:ext>
            </a:extLst>
          </p:cNvPr>
          <p:cNvSpPr txBox="1"/>
          <p:nvPr/>
        </p:nvSpPr>
        <p:spPr>
          <a:xfrm>
            <a:off x="4115250" y="484917"/>
            <a:ext cx="4584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Osnovni podatki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D6349347-6AD9-D568-977F-473743B35E14}"/>
              </a:ext>
            </a:extLst>
          </p:cNvPr>
          <p:cNvSpPr/>
          <p:nvPr/>
        </p:nvSpPr>
        <p:spPr>
          <a:xfrm>
            <a:off x="858750" y="1359235"/>
            <a:ext cx="1274850" cy="2196765"/>
          </a:xfrm>
          <a:prstGeom prst="rect">
            <a:avLst/>
          </a:prstGeom>
          <a:noFill/>
          <a:ln w="28575">
            <a:solidFill>
              <a:srgbClr val="DF5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B890D1A-F908-2BC5-93BD-D642A86B405D}"/>
              </a:ext>
            </a:extLst>
          </p:cNvPr>
          <p:cNvSpPr/>
          <p:nvPr/>
        </p:nvSpPr>
        <p:spPr>
          <a:xfrm>
            <a:off x="991810" y="2579374"/>
            <a:ext cx="957942" cy="35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C80F58C-4D6E-22BE-754D-D137F826CF62}"/>
              </a:ext>
            </a:extLst>
          </p:cNvPr>
          <p:cNvSpPr/>
          <p:nvPr/>
        </p:nvSpPr>
        <p:spPr>
          <a:xfrm>
            <a:off x="991810" y="3195932"/>
            <a:ext cx="807961" cy="15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50649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8263D1C-1E56-490E-9A3B-044390A87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22" y="1405653"/>
            <a:ext cx="10101065" cy="262218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5A58D948-40D7-4F0D-B2A7-946A26082C07}"/>
              </a:ext>
            </a:extLst>
          </p:cNvPr>
          <p:cNvSpPr/>
          <p:nvPr/>
        </p:nvSpPr>
        <p:spPr>
          <a:xfrm>
            <a:off x="8809849" y="2673447"/>
            <a:ext cx="187117" cy="9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9B966E2-63C0-4E14-B0AA-4736B7C96572}"/>
              </a:ext>
            </a:extLst>
          </p:cNvPr>
          <p:cNvSpPr/>
          <p:nvPr/>
        </p:nvSpPr>
        <p:spPr>
          <a:xfrm>
            <a:off x="8996967" y="2863419"/>
            <a:ext cx="444321" cy="167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1FA5089-B96F-447F-9697-EE659144D93A}"/>
              </a:ext>
            </a:extLst>
          </p:cNvPr>
          <p:cNvSpPr/>
          <p:nvPr/>
        </p:nvSpPr>
        <p:spPr>
          <a:xfrm>
            <a:off x="9204614" y="1955696"/>
            <a:ext cx="1025236" cy="273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uščica: levo 11">
            <a:extLst>
              <a:ext uri="{FF2B5EF4-FFF2-40B4-BE49-F238E27FC236}">
                <a16:creationId xmlns:a16="http://schemas.microsoft.com/office/drawing/2014/main" id="{BF882EEA-30B3-4FC1-9B5E-7FBB135BB9F3}"/>
              </a:ext>
            </a:extLst>
          </p:cNvPr>
          <p:cNvSpPr/>
          <p:nvPr/>
        </p:nvSpPr>
        <p:spPr>
          <a:xfrm>
            <a:off x="9204614" y="2648641"/>
            <a:ext cx="121285" cy="136281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EBB9852-7E7E-4275-90A3-74EFD445FA39}"/>
              </a:ext>
            </a:extLst>
          </p:cNvPr>
          <p:cNvSpPr txBox="1"/>
          <p:nvPr/>
        </p:nvSpPr>
        <p:spPr>
          <a:xfrm>
            <a:off x="228600" y="4110045"/>
            <a:ext cx="11715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/>
              <a:t>Ob kliku na vnosno masko „Kmetijsko gospodarstvo“ je postopek sledeč:</a:t>
            </a:r>
          </a:p>
          <a:p>
            <a:pPr marL="1714500" lvl="3" indent="-342900">
              <a:buAutoNum type="arabicPeriod"/>
            </a:pPr>
            <a:r>
              <a:rPr lang="sl-SI" sz="2100" dirty="0"/>
              <a:t>Prenos podatkov iz RKG</a:t>
            </a:r>
          </a:p>
          <a:p>
            <a:pPr marL="1714500" lvl="3" indent="-342900">
              <a:buAutoNum type="arabicPeriod"/>
            </a:pPr>
            <a:r>
              <a:rPr lang="sl-SI" sz="2100" dirty="0"/>
              <a:t>Vnos KMG-MID</a:t>
            </a:r>
          </a:p>
          <a:p>
            <a:pPr marL="1714500" lvl="3" indent="-342900">
              <a:buAutoNum type="arabicPeriod"/>
            </a:pPr>
            <a:r>
              <a:rPr lang="sl-SI" sz="2100" dirty="0"/>
              <a:t>Potrdi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b="1" dirty="0"/>
              <a:t>Samodejno se iz RKG-ja izpolnijo vsi zahtevani podatki, na dan vnosa vloge.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/>
              <a:t>Če se podatki ne izpolnijo, vpisane davčne številke ni na tem kmetijskem gospodarstvu 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02BB048-BE8F-4947-B478-6B7C100BBADA}"/>
              </a:ext>
            </a:extLst>
          </p:cNvPr>
          <p:cNvSpPr txBox="1"/>
          <p:nvPr/>
        </p:nvSpPr>
        <p:spPr>
          <a:xfrm>
            <a:off x="4050527" y="628368"/>
            <a:ext cx="5666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Kmetijsko gospodarstvo 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0178E91D-8AA5-46C2-9CB4-FEA26EDD343A}"/>
              </a:ext>
            </a:extLst>
          </p:cNvPr>
          <p:cNvSpPr/>
          <p:nvPr/>
        </p:nvSpPr>
        <p:spPr>
          <a:xfrm>
            <a:off x="772462" y="2576130"/>
            <a:ext cx="1033478" cy="454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251DC4C-94A7-1045-E945-E7643A1F88A5}"/>
              </a:ext>
            </a:extLst>
          </p:cNvPr>
          <p:cNvSpPr/>
          <p:nvPr/>
        </p:nvSpPr>
        <p:spPr>
          <a:xfrm>
            <a:off x="847998" y="3177577"/>
            <a:ext cx="957942" cy="35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88891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F88EFA4-AAC8-884E-2B90-264B6C38D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752"/>
          <a:stretch/>
        </p:blipFill>
        <p:spPr>
          <a:xfrm>
            <a:off x="319330" y="1656740"/>
            <a:ext cx="11553339" cy="436536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0FCC742-7A6B-CBDE-D268-50A3E16161CA}"/>
              </a:ext>
            </a:extLst>
          </p:cNvPr>
          <p:cNvSpPr txBox="1"/>
          <p:nvPr/>
        </p:nvSpPr>
        <p:spPr>
          <a:xfrm>
            <a:off x="3449498" y="423104"/>
            <a:ext cx="4584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Čebele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268B6C4B-7152-06AA-DCCA-8C1424590447}"/>
              </a:ext>
            </a:extLst>
          </p:cNvPr>
          <p:cNvSpPr/>
          <p:nvPr/>
        </p:nvSpPr>
        <p:spPr>
          <a:xfrm>
            <a:off x="319330" y="2681152"/>
            <a:ext cx="1854958" cy="715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9DBFA00D-4FB4-01D3-983E-E438E3416EE3}"/>
              </a:ext>
            </a:extLst>
          </p:cNvPr>
          <p:cNvSpPr/>
          <p:nvPr/>
        </p:nvSpPr>
        <p:spPr>
          <a:xfrm>
            <a:off x="319330" y="3429000"/>
            <a:ext cx="1922126" cy="282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7446098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9CEAE-43F0-FC2C-CDA5-6391481F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15" y="1369777"/>
            <a:ext cx="11531376" cy="944879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Kaj je potrebno za elektronski vnos in oddajo vloge preko aplikacije PRPV2327? </a:t>
            </a:r>
            <a:br>
              <a:rPr lang="sl-SI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sl-SI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E355F92-59B5-4C32-7BFB-AFA5760E644A}"/>
              </a:ext>
            </a:extLst>
          </p:cNvPr>
          <p:cNvSpPr txBox="1"/>
          <p:nvPr/>
        </p:nvSpPr>
        <p:spPr>
          <a:xfrm>
            <a:off x="69497" y="2668726"/>
            <a:ext cx="89209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000" dirty="0">
                <a:latin typeface="Arial" pitchFamily="34" charset="0"/>
                <a:cs typeface="Arial" pitchFamily="34" charset="0"/>
              </a:rPr>
              <a:t>Digitalno potrdilo (SIGOV-CA, SIGEN-CA, HALCOM-CA, AC NLB, POŠTA®CA);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000" dirty="0">
                <a:latin typeface="Arial" pitchFamily="34" charset="0"/>
                <a:cs typeface="Arial" pitchFamily="34" charset="0"/>
              </a:rPr>
              <a:t>Posodobljen brskalnik (Google </a:t>
            </a:r>
            <a:r>
              <a:rPr lang="sl-SI" sz="2000" dirty="0" err="1">
                <a:latin typeface="Arial" pitchFamily="34" charset="0"/>
                <a:cs typeface="Arial" pitchFamily="34" charset="0"/>
              </a:rPr>
              <a:t>Chrome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, Microsoft EDGE, </a:t>
            </a:r>
            <a:r>
              <a:rPr lang="sl-SI" sz="2000" dirty="0" err="1">
                <a:latin typeface="Arial" pitchFamily="34" charset="0"/>
                <a:cs typeface="Arial" pitchFamily="34" charset="0"/>
              </a:rPr>
              <a:t>Mozilla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 Firefox..);</a:t>
            </a:r>
          </a:p>
          <a:p>
            <a:endParaRPr lang="sl-SI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000" dirty="0">
                <a:latin typeface="Arial" pitchFamily="34" charset="0"/>
                <a:cs typeface="Arial" pitchFamily="34" charset="0"/>
              </a:rPr>
              <a:t>Korensko potrdilo/Podpisna komponenta SETCCE </a:t>
            </a:r>
            <a:r>
              <a:rPr lang="sl-SI" sz="2000" dirty="0" err="1">
                <a:latin typeface="Arial" pitchFamily="34" charset="0"/>
                <a:cs typeface="Arial" pitchFamily="34" charset="0"/>
              </a:rPr>
              <a:t>proXSign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;</a:t>
            </a:r>
            <a:br>
              <a:rPr lang="sl-SI" sz="2000" dirty="0">
                <a:latin typeface="Arial" pitchFamily="34" charset="0"/>
                <a:cs typeface="Arial" pitchFamily="34" charset="0"/>
              </a:rPr>
            </a:br>
            <a:r>
              <a:rPr lang="sl-SI" sz="2000" i="1" dirty="0">
                <a:latin typeface="Arial" pitchFamily="34" charset="0"/>
                <a:cs typeface="Arial" pitchFamily="34" charset="0"/>
              </a:rPr>
              <a:t>https://www.si-trust.gov.si/sl/podpora-uporabnikom/podpisovanje-s-komponento-proxsign/korensko-in-vmesna-potrdila/</a:t>
            </a:r>
          </a:p>
          <a:p>
            <a:br>
              <a:rPr lang="sl-SI" dirty="0">
                <a:latin typeface="+mn-lt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1922600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1EED84C-1DAE-F95C-618D-ECC064EAFEC2}"/>
              </a:ext>
            </a:extLst>
          </p:cNvPr>
          <p:cNvSpPr txBox="1"/>
          <p:nvPr/>
        </p:nvSpPr>
        <p:spPr>
          <a:xfrm>
            <a:off x="101600" y="1243540"/>
            <a:ext cx="120904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b="1" u="sng" dirty="0">
                <a:solidFill>
                  <a:srgbClr val="000000"/>
                </a:solidFill>
              </a:rPr>
              <a:t>Ali čebelnjak upoštevamo?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100" dirty="0"/>
              <a:t>Na dan 31.10. v letu pred oddaje vloge je bil čebelnjak aktiven.</a:t>
            </a:r>
            <a:endParaRPr lang="sl-SI" sz="21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400" b="1" u="sng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b="1" u="sng" dirty="0">
                <a:solidFill>
                  <a:srgbClr val="000000"/>
                </a:solidFill>
              </a:rPr>
              <a:t>Ali je bilo poročanje pravočasno?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Vsak čebelar je dolžan v register čebelnjakov sporočiti podatke o številu čebeljih družin, ki jih ima v lasti v posameznih čebelnjakih na dan 15. april in 31. oktober. Podatke je treba sporočiti najpozneje do 1. decembra za oba datuma. </a:t>
            </a:r>
            <a:r>
              <a:rPr lang="sl-SI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Pravilnik o označevanju čebelnjakov in stojišč (Uradni list RS, št. 117/08, 55/13 in 92/15)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100" dirty="0">
                <a:solidFill>
                  <a:srgbClr val="000000"/>
                </a:solidFill>
                <a:latin typeface="Arial" panose="020B0604020202020204" pitchFamily="34" charset="0"/>
              </a:rPr>
              <a:t>V kolikor je bilo poročanje pravočasno se indikator polja samodejno postavi v „Da“, v kolikor je bilo poročanje po 1.12. ali poročanja ni bilo, se indikator polja samodejno nastavi na „Ne“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b="1" u="sng" dirty="0">
                <a:solidFill>
                  <a:srgbClr val="000000"/>
                </a:solidFill>
              </a:rPr>
              <a:t>Vrednosti števila čebeljih družin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Upošteva se samo tiste čebelnjake, ki imajo indikator »Ali čebelnjak upoštevamo?« nastavljen na »Da«, in sicer se v polje »Upoštevano« vnese število družin na dan 31.10. v letu pred oddaje vloge.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Skupen seštevek števila čebeljih družin, ki se upoštevajo pri višini podpore</a:t>
            </a:r>
            <a:endParaRPr lang="sl-SI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27187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93E28BC-4367-A403-BF6E-0E50E2B2CD22}"/>
              </a:ext>
            </a:extLst>
          </p:cNvPr>
          <p:cNvSpPr txBox="1"/>
          <p:nvPr/>
        </p:nvSpPr>
        <p:spPr>
          <a:xfrm>
            <a:off x="4360237" y="528695"/>
            <a:ext cx="4584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kern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Stroški naložbe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3BC7C8B-C22A-E05B-A068-912516F3B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37" y="1385575"/>
            <a:ext cx="11411179" cy="341502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2E48861-5E91-CE30-8750-A35A6CC9A245}"/>
              </a:ext>
            </a:extLst>
          </p:cNvPr>
          <p:cNvSpPr txBox="1"/>
          <p:nvPr/>
        </p:nvSpPr>
        <p:spPr>
          <a:xfrm>
            <a:off x="131251" y="4949594"/>
            <a:ext cx="117157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/>
              <a:t>Štirje sklopi znotraj vnosne maske „Stroški naložbe“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100" dirty="0"/>
              <a:t>Celotna vrednost projekta in seštevki stroškov (se polni samodejno)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100" dirty="0"/>
              <a:t>Predloženi računi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100" dirty="0"/>
              <a:t>Priloge predloženih računov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100" dirty="0"/>
              <a:t>Upravičeni stroški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276E890-2168-CDB6-E6D5-8AA6F4FCD757}"/>
              </a:ext>
            </a:extLst>
          </p:cNvPr>
          <p:cNvSpPr/>
          <p:nvPr/>
        </p:nvSpPr>
        <p:spPr>
          <a:xfrm>
            <a:off x="6505574" y="2640334"/>
            <a:ext cx="1213485" cy="5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410B68-CF26-EE8A-D8D6-D815E2CAC6D2}"/>
              </a:ext>
            </a:extLst>
          </p:cNvPr>
          <p:cNvSpPr/>
          <p:nvPr/>
        </p:nvSpPr>
        <p:spPr>
          <a:xfrm>
            <a:off x="5749914" y="2850151"/>
            <a:ext cx="692171" cy="125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BC0ED05A-81B4-E390-D150-B5DE31AAC850}"/>
              </a:ext>
            </a:extLst>
          </p:cNvPr>
          <p:cNvSpPr/>
          <p:nvPr/>
        </p:nvSpPr>
        <p:spPr>
          <a:xfrm>
            <a:off x="5749914" y="3059968"/>
            <a:ext cx="692171" cy="125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98E88F5-1802-2ACB-5CBF-88BF47BA5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906" y="2810690"/>
            <a:ext cx="455179" cy="16256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C0CC3BC-19A2-1604-8305-5EE49BC49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185" y="3012715"/>
            <a:ext cx="457871" cy="1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81222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D8AE09E-9D35-331C-6725-3D9108467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665794"/>
            <a:ext cx="11791273" cy="267257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C35270-147B-EDF9-EB41-EEE3BBB8D3B8}"/>
              </a:ext>
            </a:extLst>
          </p:cNvPr>
          <p:cNvSpPr txBox="1"/>
          <p:nvPr/>
        </p:nvSpPr>
        <p:spPr>
          <a:xfrm>
            <a:off x="3201660" y="158128"/>
            <a:ext cx="72507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kern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Stroški naložbe – PREDLOŽENI RAČUNI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6237482-02D2-D0EB-AA7A-EBEA891280DD}"/>
              </a:ext>
            </a:extLst>
          </p:cNvPr>
          <p:cNvSpPr txBox="1"/>
          <p:nvPr/>
        </p:nvSpPr>
        <p:spPr>
          <a:xfrm>
            <a:off x="-200025" y="4424654"/>
            <a:ext cx="1229677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100" dirty="0"/>
              <a:t>Vpišete vse podatke iz računa, katere od vas zahteva aplikacija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sl-SI" sz="2100" dirty="0"/>
              <a:t>ročno (numerično ali besedilno)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sl-SI" sz="2100" dirty="0"/>
              <a:t>preko spustnega seznama</a:t>
            </a:r>
          </a:p>
          <a:p>
            <a:pPr lvl="1"/>
            <a:r>
              <a:rPr lang="sl-SI" sz="2100" dirty="0"/>
              <a:t> </a:t>
            </a:r>
          </a:p>
          <a:p>
            <a:pPr lvl="1"/>
            <a:endParaRPr lang="sl-SI" sz="21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100" dirty="0"/>
              <a:t>Aplikacija vas opozori, v kolikor bo datum računa, ali datum plačila računa izven upravičenega obdobja (1.1.2023 - 31.7.2022, 1.8.2023 - 31.7.2024, …)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0D3C0D2-5E34-C1A1-0069-B03679EE1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029" y="5452944"/>
            <a:ext cx="1257475" cy="56205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7A25D5C-E2CB-302C-AA0A-058866BC2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243" y="5467234"/>
            <a:ext cx="1333686" cy="53347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847D443-F495-E240-2DD4-A30CE79B1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930" y="5452944"/>
            <a:ext cx="1451119" cy="56205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204C95A-9D84-BDFA-F0CD-2450AADBD5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3446" y="4793107"/>
            <a:ext cx="1305107" cy="53347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7" name="Pravokotnik 16">
            <a:extLst>
              <a:ext uri="{FF2B5EF4-FFF2-40B4-BE49-F238E27FC236}">
                <a16:creationId xmlns:a16="http://schemas.microsoft.com/office/drawing/2014/main" id="{0988544B-E711-63CA-743D-746385A641FB}"/>
              </a:ext>
            </a:extLst>
          </p:cNvPr>
          <p:cNvSpPr/>
          <p:nvPr/>
        </p:nvSpPr>
        <p:spPr>
          <a:xfrm>
            <a:off x="4691652" y="5733654"/>
            <a:ext cx="366298" cy="257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AFC0E79B-13E6-2835-BA5B-BC8B2C451E87}"/>
              </a:ext>
            </a:extLst>
          </p:cNvPr>
          <p:cNvSpPr/>
          <p:nvPr/>
        </p:nvSpPr>
        <p:spPr>
          <a:xfrm>
            <a:off x="6254301" y="5699558"/>
            <a:ext cx="366298" cy="257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159D584E-8F2F-D186-95CD-2B5FB162CE0C}"/>
              </a:ext>
            </a:extLst>
          </p:cNvPr>
          <p:cNvSpPr/>
          <p:nvPr/>
        </p:nvSpPr>
        <p:spPr>
          <a:xfrm>
            <a:off x="7705420" y="5699558"/>
            <a:ext cx="366298" cy="257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FAF3ED3-9D02-1256-005B-59CE4967955B}"/>
              </a:ext>
            </a:extLst>
          </p:cNvPr>
          <p:cNvSpPr/>
          <p:nvPr/>
        </p:nvSpPr>
        <p:spPr>
          <a:xfrm>
            <a:off x="2395220" y="2296357"/>
            <a:ext cx="223934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0F4B6B-E8B5-AFB9-3CA9-C80880B32B2F}"/>
              </a:ext>
            </a:extLst>
          </p:cNvPr>
          <p:cNvSpPr/>
          <p:nvPr/>
        </p:nvSpPr>
        <p:spPr>
          <a:xfrm>
            <a:off x="2910125" y="2296356"/>
            <a:ext cx="552166" cy="18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2582291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7A335ED-E157-C102-8284-DB2F0FC8396B}"/>
              </a:ext>
            </a:extLst>
          </p:cNvPr>
          <p:cNvSpPr txBox="1"/>
          <p:nvPr/>
        </p:nvSpPr>
        <p:spPr>
          <a:xfrm>
            <a:off x="3096885" y="577728"/>
            <a:ext cx="8437890" cy="609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ts val="2000"/>
              </a:lnSpc>
            </a:pPr>
            <a:r>
              <a:rPr lang="sl-SI" sz="4000" kern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Stroški naložbe – PRILOGE </a:t>
            </a:r>
          </a:p>
          <a:p>
            <a:pPr algn="ctr" defTabSz="914400">
              <a:lnSpc>
                <a:spcPts val="1500"/>
              </a:lnSpc>
            </a:pPr>
            <a:r>
              <a:rPr lang="sl-SI" kern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PREDLOŽENIH RAČUNOV</a:t>
            </a:r>
            <a:endParaRPr lang="sl-SI" sz="4000" kern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A1DF3F8-CCFB-7839-02B4-F550FE463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6" b="22808"/>
          <a:stretch/>
        </p:blipFill>
        <p:spPr>
          <a:xfrm>
            <a:off x="542925" y="1380427"/>
            <a:ext cx="11115675" cy="248795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D21377E-C801-451A-3079-9C1B8370BB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7"/>
          <a:stretch/>
        </p:blipFill>
        <p:spPr>
          <a:xfrm>
            <a:off x="595312" y="5667384"/>
            <a:ext cx="11001375" cy="111056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E941C2D-4BCF-14B2-122E-E90986192E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6" r="3687" b="5970"/>
          <a:stretch/>
        </p:blipFill>
        <p:spPr>
          <a:xfrm>
            <a:off x="8053358" y="3949992"/>
            <a:ext cx="2586933" cy="160932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B5391F8-18D9-1DD8-C599-7F38197728DA}"/>
              </a:ext>
            </a:extLst>
          </p:cNvPr>
          <p:cNvSpPr txBox="1"/>
          <p:nvPr/>
        </p:nvSpPr>
        <p:spPr>
          <a:xfrm>
            <a:off x="-83012" y="3930095"/>
            <a:ext cx="82010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sl-SI" sz="2100" dirty="0"/>
              <a:t>Gumb „Dodaj priloge“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sz="2100" dirty="0"/>
              <a:t>„Izberi“ (prilogo poiščete shranjeno v svojem računalniku)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sz="2100" dirty="0"/>
              <a:t>„Potrdi“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100" dirty="0"/>
              <a:t>V primeru da imate „račun“ in „potrdilo računa“ v dveh dokumentih je potrebo pripeti </a:t>
            </a:r>
            <a:r>
              <a:rPr lang="sl-SI" sz="2100" b="1" dirty="0"/>
              <a:t>OBA</a:t>
            </a:r>
            <a:r>
              <a:rPr lang="sl-SI" sz="2100" dirty="0"/>
              <a:t>!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2F66F9E5-FB4B-F3C9-3F62-6A1A75178661}"/>
              </a:ext>
            </a:extLst>
          </p:cNvPr>
          <p:cNvSpPr/>
          <p:nvPr/>
        </p:nvSpPr>
        <p:spPr>
          <a:xfrm>
            <a:off x="6596062" y="1505819"/>
            <a:ext cx="1000124" cy="216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2EBB0455-6609-621D-B80D-A3F1BC5C0D91}"/>
              </a:ext>
            </a:extLst>
          </p:cNvPr>
          <p:cNvSpPr/>
          <p:nvPr/>
        </p:nvSpPr>
        <p:spPr>
          <a:xfrm>
            <a:off x="6862761" y="2417839"/>
            <a:ext cx="733425" cy="216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872EFF1B-54F3-9F34-30D5-7FA7298A46C4}"/>
              </a:ext>
            </a:extLst>
          </p:cNvPr>
          <p:cNvSpPr/>
          <p:nvPr/>
        </p:nvSpPr>
        <p:spPr>
          <a:xfrm>
            <a:off x="8814728" y="4730141"/>
            <a:ext cx="552450" cy="274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CD029C6-BF04-3D45-1F57-5A524EED7D0A}"/>
              </a:ext>
            </a:extLst>
          </p:cNvPr>
          <p:cNvSpPr/>
          <p:nvPr/>
        </p:nvSpPr>
        <p:spPr>
          <a:xfrm>
            <a:off x="3096885" y="1998796"/>
            <a:ext cx="561044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7554B1C5-E7DB-4EA9-6F17-5F9CEA94F896}"/>
              </a:ext>
            </a:extLst>
          </p:cNvPr>
          <p:cNvSpPr/>
          <p:nvPr/>
        </p:nvSpPr>
        <p:spPr>
          <a:xfrm>
            <a:off x="2345061" y="1990715"/>
            <a:ext cx="497199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082932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F2C957A-ACD2-0246-C49A-AB687DF7B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84" y="1443940"/>
            <a:ext cx="9759420" cy="424444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32BF996F-9796-9189-6BC3-A29E6636A89C}"/>
              </a:ext>
            </a:extLst>
          </p:cNvPr>
          <p:cNvSpPr/>
          <p:nvPr/>
        </p:nvSpPr>
        <p:spPr>
          <a:xfrm>
            <a:off x="1999488" y="3566160"/>
            <a:ext cx="466344" cy="118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177A1B5-C27A-206C-B08C-2FE35CE6D884}"/>
              </a:ext>
            </a:extLst>
          </p:cNvPr>
          <p:cNvSpPr txBox="1"/>
          <p:nvPr/>
        </p:nvSpPr>
        <p:spPr>
          <a:xfrm>
            <a:off x="2625830" y="656716"/>
            <a:ext cx="8437890" cy="40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ts val="2000"/>
              </a:lnSpc>
            </a:pPr>
            <a:r>
              <a:rPr lang="sl-SI" sz="4000" kern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Upravičeni stroški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01F82CE-8843-1CCA-0A12-A0F3F0DD024E}"/>
              </a:ext>
            </a:extLst>
          </p:cNvPr>
          <p:cNvSpPr txBox="1"/>
          <p:nvPr/>
        </p:nvSpPr>
        <p:spPr>
          <a:xfrm>
            <a:off x="747130" y="5704768"/>
            <a:ext cx="1015177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100" dirty="0"/>
              <a:t>Podatki o strošku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100" dirty="0"/>
              <a:t>Polja ki jih je potrebno vnesti, so v kvadratnih poljih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100" dirty="0" err="1"/>
              <a:t>Zap</a:t>
            </a:r>
            <a:r>
              <a:rPr lang="sl-SI" sz="2100" dirty="0"/>
              <a:t>. Št. zahtevka je </a:t>
            </a:r>
            <a:r>
              <a:rPr lang="sl-SI" sz="2100" b="1" dirty="0"/>
              <a:t>VEDNO 1! 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CD9D0C28-38BB-55DC-1F24-14F63576D01E}"/>
              </a:ext>
            </a:extLst>
          </p:cNvPr>
          <p:cNvSpPr/>
          <p:nvPr/>
        </p:nvSpPr>
        <p:spPr>
          <a:xfrm>
            <a:off x="1407228" y="3736092"/>
            <a:ext cx="592259" cy="18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EDAA1E1F-2EFF-6927-3F18-75B890FFBE58}"/>
              </a:ext>
            </a:extLst>
          </p:cNvPr>
          <p:cNvSpPr/>
          <p:nvPr/>
        </p:nvSpPr>
        <p:spPr>
          <a:xfrm>
            <a:off x="1223066" y="2402178"/>
            <a:ext cx="776421" cy="1145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2CB2400-DA24-37B9-C94C-775057A9E2EA}"/>
              </a:ext>
            </a:extLst>
          </p:cNvPr>
          <p:cNvSpPr txBox="1"/>
          <p:nvPr/>
        </p:nvSpPr>
        <p:spPr>
          <a:xfrm>
            <a:off x="1049516" y="3691511"/>
            <a:ext cx="2215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DAD5483-7223-E672-5F71-BF2DCFBBAB08}"/>
              </a:ext>
            </a:extLst>
          </p:cNvPr>
          <p:cNvSpPr txBox="1"/>
          <p:nvPr/>
        </p:nvSpPr>
        <p:spPr>
          <a:xfrm>
            <a:off x="3385719" y="3677705"/>
            <a:ext cx="2215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C571057-410B-87FD-75C5-3A450850D4E7}"/>
              </a:ext>
            </a:extLst>
          </p:cNvPr>
          <p:cNvSpPr txBox="1"/>
          <p:nvPr/>
        </p:nvSpPr>
        <p:spPr>
          <a:xfrm>
            <a:off x="5712229" y="3684184"/>
            <a:ext cx="2215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D5B912A-ACFA-22D3-51F4-60A7CE0C5062}"/>
              </a:ext>
            </a:extLst>
          </p:cNvPr>
          <p:cNvSpPr txBox="1"/>
          <p:nvPr/>
        </p:nvSpPr>
        <p:spPr>
          <a:xfrm>
            <a:off x="1037114" y="4062277"/>
            <a:ext cx="2215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76EABED-8582-6768-B5DE-09117DA7233A}"/>
              </a:ext>
            </a:extLst>
          </p:cNvPr>
          <p:cNvSpPr txBox="1"/>
          <p:nvPr/>
        </p:nvSpPr>
        <p:spPr>
          <a:xfrm>
            <a:off x="1028446" y="4422466"/>
            <a:ext cx="2215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F0650247-F38F-E62B-7F72-057797924B93}"/>
              </a:ext>
            </a:extLst>
          </p:cNvPr>
          <p:cNvSpPr txBox="1"/>
          <p:nvPr/>
        </p:nvSpPr>
        <p:spPr>
          <a:xfrm>
            <a:off x="3385719" y="4415139"/>
            <a:ext cx="2215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5160E2F-0D32-AD2D-1909-4C0325748BA4}"/>
              </a:ext>
            </a:extLst>
          </p:cNvPr>
          <p:cNvSpPr txBox="1"/>
          <p:nvPr/>
        </p:nvSpPr>
        <p:spPr>
          <a:xfrm>
            <a:off x="3380389" y="4798631"/>
            <a:ext cx="2215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18063746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6AF0132-1F7B-E8F0-9D99-8AC82FD16D04}"/>
              </a:ext>
            </a:extLst>
          </p:cNvPr>
          <p:cNvSpPr txBox="1"/>
          <p:nvPr/>
        </p:nvSpPr>
        <p:spPr>
          <a:xfrm>
            <a:off x="4638193" y="273513"/>
            <a:ext cx="4584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kern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Izjave in priloge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CC80AE9-E457-7FAA-464E-C0EE84216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81" y="1431636"/>
            <a:ext cx="11435983" cy="263499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89F1D41-BDE4-CA0C-ED1A-F68E9897E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89" b="4026"/>
          <a:stretch/>
        </p:blipFill>
        <p:spPr>
          <a:xfrm>
            <a:off x="340381" y="4251268"/>
            <a:ext cx="11435983" cy="235019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9374196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7E469F8-4077-6202-61E0-707036DD00AC}"/>
              </a:ext>
            </a:extLst>
          </p:cNvPr>
          <p:cNvSpPr txBox="1"/>
          <p:nvPr/>
        </p:nvSpPr>
        <p:spPr>
          <a:xfrm>
            <a:off x="4124687" y="446000"/>
            <a:ext cx="4867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kern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Blokade in opozorila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1DE627A-AC0A-8E25-8995-46CA5EF8E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110" y="3315338"/>
            <a:ext cx="8441754" cy="152930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6968A40-086C-3D06-20EE-FAC5AE95B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68" y="5033015"/>
            <a:ext cx="4563261" cy="163183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D94B141-E931-4746-EF60-3E4EC429B8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0" t="5482" r="1612"/>
          <a:stretch/>
        </p:blipFill>
        <p:spPr>
          <a:xfrm>
            <a:off x="5972703" y="5008390"/>
            <a:ext cx="5037042" cy="168107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76FC7FA-E238-5CB8-FFAD-0C21F387000A}"/>
              </a:ext>
            </a:extLst>
          </p:cNvPr>
          <p:cNvSpPr txBox="1"/>
          <p:nvPr/>
        </p:nvSpPr>
        <p:spPr>
          <a:xfrm>
            <a:off x="147520" y="1405865"/>
            <a:ext cx="12044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/>
              <a:t>Tekom vnosa aplikacija ob kliku na gumb </a:t>
            </a:r>
            <a:r>
              <a:rPr lang="sl-SI" sz="2100" i="1" dirty="0"/>
              <a:t>„Preveri stran“ </a:t>
            </a:r>
            <a:r>
              <a:rPr lang="sl-SI" sz="2100" dirty="0" err="1"/>
              <a:t>oz</a:t>
            </a:r>
            <a:r>
              <a:rPr lang="sl-SI" sz="2100" dirty="0"/>
              <a:t> </a:t>
            </a:r>
            <a:r>
              <a:rPr lang="sl-SI" sz="2100" i="1" dirty="0"/>
              <a:t>„Preveri vlogo“ </a:t>
            </a:r>
            <a:r>
              <a:rPr lang="sl-SI" sz="2100" dirty="0"/>
              <a:t>opozori, če niso izpolnjena vsa obvezna polja ali če so izpolnjena napačno.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/>
              <a:t>Ob izpolnitvi vsake vnosne maske, lahko uporabite gumb „Preveri stran“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/>
              <a:t>V primeru opozoril še enkrat preverite vnosna polja, sicer oddaja vloge ni možna.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/>
              <a:t>Vlogo, ki je v statusu VNOS, lahko kadarkoli izbrišete preko gumba „Postopki“.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100" i="1" dirty="0"/>
          </a:p>
          <a:p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C621C86D-BECE-6D3A-0083-67F7A71CB0AE}"/>
              </a:ext>
            </a:extLst>
          </p:cNvPr>
          <p:cNvSpPr/>
          <p:nvPr/>
        </p:nvSpPr>
        <p:spPr>
          <a:xfrm>
            <a:off x="3425088" y="3429000"/>
            <a:ext cx="1294958" cy="391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DFE0C8D-D21C-5213-23D7-CA6202DEEA91}"/>
              </a:ext>
            </a:extLst>
          </p:cNvPr>
          <p:cNvSpPr/>
          <p:nvPr/>
        </p:nvSpPr>
        <p:spPr>
          <a:xfrm>
            <a:off x="4720046" y="3418898"/>
            <a:ext cx="1190193" cy="391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EC4E91D4-EA2D-3048-A556-95F05A5E1C33}"/>
              </a:ext>
            </a:extLst>
          </p:cNvPr>
          <p:cNvSpPr/>
          <p:nvPr/>
        </p:nvSpPr>
        <p:spPr>
          <a:xfrm>
            <a:off x="7801970" y="4233044"/>
            <a:ext cx="1190193" cy="391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167B3A6-BBFE-7F00-B640-5BC1FD7E3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146" y="1901172"/>
            <a:ext cx="1495634" cy="543001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3042A379-5565-1582-032F-80F56D6FCBC2}"/>
              </a:ext>
            </a:extLst>
          </p:cNvPr>
          <p:cNvSpPr/>
          <p:nvPr/>
        </p:nvSpPr>
        <p:spPr>
          <a:xfrm>
            <a:off x="8992163" y="3390140"/>
            <a:ext cx="1310077" cy="42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2942386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820E97B-14B8-974A-14CC-FC736FA1187E}"/>
              </a:ext>
            </a:extLst>
          </p:cNvPr>
          <p:cNvSpPr txBox="1"/>
          <p:nvPr/>
        </p:nvSpPr>
        <p:spPr>
          <a:xfrm>
            <a:off x="4196264" y="421632"/>
            <a:ext cx="5120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Zaključevanje vloge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9AA4612-6F6E-4CB9-C553-B6C840F9E6F3}"/>
              </a:ext>
            </a:extLst>
          </p:cNvPr>
          <p:cNvSpPr txBox="1"/>
          <p:nvPr/>
        </p:nvSpPr>
        <p:spPr>
          <a:xfrm>
            <a:off x="64655" y="1383828"/>
            <a:ext cx="120534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/>
              <a:t>Če vloga ni pravilo izpolnjena, ali so še odprte kakšne blokade, je gumb „Zaključi“ onemogočen, sivkast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/>
              <a:t>Zaključevanje vloge se izvede, ko upravičenec na zavihku »Osnovni podatki«, klikne na gumb »Zaključi«.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/>
              <a:t>Če je vloga pravilno izpolnjena, se prikaže okence z napisom „Vlogi v tem statusu ni dovoljeno spreminjati vsebine«.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100" dirty="0"/>
              <a:t>Gumba »Shrani« in »Prekliči« na vseh zavihkih se onemogočita, aktivira se gumb »Oddaj«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6B2E7C6-8755-61D3-2B6B-C04F8E551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19" y="4053133"/>
            <a:ext cx="9278470" cy="212892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E05DE60-31ED-D54C-C5F2-18DBB22F5A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" b="33011"/>
          <a:stretch/>
        </p:blipFill>
        <p:spPr>
          <a:xfrm>
            <a:off x="1573049" y="1874061"/>
            <a:ext cx="920770" cy="29639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AFAD8F2-BFB4-9330-2F5D-2D311886A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179" y="2818113"/>
            <a:ext cx="4804228" cy="39976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F1356AC2-4F40-3DD0-9B89-B51910AF93BB}"/>
              </a:ext>
            </a:extLst>
          </p:cNvPr>
          <p:cNvSpPr/>
          <p:nvPr/>
        </p:nvSpPr>
        <p:spPr>
          <a:xfrm>
            <a:off x="1282875" y="4840097"/>
            <a:ext cx="223934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CED41D56-702A-62DD-3732-2A456B1DC67B}"/>
              </a:ext>
            </a:extLst>
          </p:cNvPr>
          <p:cNvSpPr/>
          <p:nvPr/>
        </p:nvSpPr>
        <p:spPr>
          <a:xfrm>
            <a:off x="1394841" y="5071669"/>
            <a:ext cx="417333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BE8D397-41FE-534F-56F2-A998A57468C6}"/>
              </a:ext>
            </a:extLst>
          </p:cNvPr>
          <p:cNvSpPr/>
          <p:nvPr/>
        </p:nvSpPr>
        <p:spPr>
          <a:xfrm>
            <a:off x="3604896" y="5097019"/>
            <a:ext cx="302085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5DDC4C7B-FD01-2EE9-CD82-D0A036DC575D}"/>
              </a:ext>
            </a:extLst>
          </p:cNvPr>
          <p:cNvSpPr/>
          <p:nvPr/>
        </p:nvSpPr>
        <p:spPr>
          <a:xfrm>
            <a:off x="8079222" y="4840097"/>
            <a:ext cx="223934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072D43DE-27C8-2D37-8911-DFB768A3D826}"/>
              </a:ext>
            </a:extLst>
          </p:cNvPr>
          <p:cNvSpPr/>
          <p:nvPr/>
        </p:nvSpPr>
        <p:spPr>
          <a:xfrm>
            <a:off x="6338155" y="5474172"/>
            <a:ext cx="561044" cy="9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9E223C9D-1CF6-0DCA-2859-EFC571C0EF6D}"/>
              </a:ext>
            </a:extLst>
          </p:cNvPr>
          <p:cNvSpPr/>
          <p:nvPr/>
        </p:nvSpPr>
        <p:spPr>
          <a:xfrm>
            <a:off x="7973772" y="5206732"/>
            <a:ext cx="1608110" cy="26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F118624A-33E0-0983-A540-5918F379B0B2}"/>
              </a:ext>
            </a:extLst>
          </p:cNvPr>
          <p:cNvSpPr/>
          <p:nvPr/>
        </p:nvSpPr>
        <p:spPr>
          <a:xfrm>
            <a:off x="1234798" y="5474171"/>
            <a:ext cx="776881" cy="24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C73B6823-8BC0-B9E9-D84F-2BCD1D699B3A}"/>
              </a:ext>
            </a:extLst>
          </p:cNvPr>
          <p:cNvSpPr/>
          <p:nvPr/>
        </p:nvSpPr>
        <p:spPr>
          <a:xfrm>
            <a:off x="3345936" y="5454166"/>
            <a:ext cx="1226063" cy="264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FBC44D53-FADE-FC27-4E6C-6A90A2561BB4}"/>
              </a:ext>
            </a:extLst>
          </p:cNvPr>
          <p:cNvSpPr/>
          <p:nvPr/>
        </p:nvSpPr>
        <p:spPr>
          <a:xfrm>
            <a:off x="8022634" y="5454677"/>
            <a:ext cx="1738586" cy="31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9252768"/>
      </p:ext>
    </p:extLst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3E0D9AC-23C1-EEAF-5BD4-9899E5DDB5C1}"/>
              </a:ext>
            </a:extLst>
          </p:cNvPr>
          <p:cNvSpPr txBox="1"/>
          <p:nvPr/>
        </p:nvSpPr>
        <p:spPr>
          <a:xfrm>
            <a:off x="102191" y="1822592"/>
            <a:ext cx="11836790" cy="377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100" dirty="0"/>
              <a:t> Ob kliku na gumb </a:t>
            </a:r>
            <a:r>
              <a:rPr lang="sl-SI" sz="2100" i="1" dirty="0"/>
              <a:t>»Oddaj«, </a:t>
            </a:r>
            <a:r>
              <a:rPr lang="sl-SI" sz="2100" dirty="0"/>
              <a:t>se v novem oknu odpre forma za podpis in oddajo dokumenta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100" dirty="0"/>
              <a:t>Odpre se pogovorno okno za podpis dokumenta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100" dirty="0"/>
              <a:t>Potrdite polja, ki so zahtevana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l-SI" sz="21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100" dirty="0"/>
              <a:t>Vnesete geslo za podpis dokumenta</a:t>
            </a:r>
          </a:p>
          <a:p>
            <a:endParaRPr lang="sl-SI" sz="2000" dirty="0">
              <a:solidFill>
                <a:schemeClr val="tx2"/>
              </a:solidFill>
            </a:endParaRPr>
          </a:p>
          <a:p>
            <a:endParaRPr lang="sl-SI" sz="2000" dirty="0">
              <a:solidFill>
                <a:schemeClr val="tx2"/>
              </a:solidFill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7938BB1-44EF-BFC8-238B-A6D42EFE5F95}"/>
              </a:ext>
            </a:extLst>
          </p:cNvPr>
          <p:cNvSpPr txBox="1"/>
          <p:nvPr/>
        </p:nvSpPr>
        <p:spPr>
          <a:xfrm>
            <a:off x="4196264" y="421632"/>
            <a:ext cx="5120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Oddajanje vloge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813F386-6FEB-3702-9639-440B7EFB3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534" y="3168618"/>
            <a:ext cx="3082538" cy="312500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60F568C8-FFE9-CD97-80B8-0C2FE7C865DF}"/>
              </a:ext>
            </a:extLst>
          </p:cNvPr>
          <p:cNvSpPr/>
          <p:nvPr/>
        </p:nvSpPr>
        <p:spPr>
          <a:xfrm>
            <a:off x="8716921" y="4896985"/>
            <a:ext cx="2405764" cy="208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7249523"/>
      </p:ext>
    </p:ext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E2EEDFC-ACA5-C549-AD14-9736654D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31" y="3740025"/>
            <a:ext cx="10586532" cy="148668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5FBD870-CEEC-E49E-BB50-DBEEE2FEC674}"/>
              </a:ext>
            </a:extLst>
          </p:cNvPr>
          <p:cNvSpPr txBox="1"/>
          <p:nvPr/>
        </p:nvSpPr>
        <p:spPr>
          <a:xfrm>
            <a:off x="76998" y="1741685"/>
            <a:ext cx="10247731" cy="148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100" dirty="0"/>
              <a:t>Vloga dobi status ODDANA.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100" dirty="0"/>
              <a:t>Gumb »Oddaj«  se tako onemogoči in postopek oddaje vloge je s tem zaključen.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100" dirty="0"/>
              <a:t>»Predogled« odpre vlogo v PDF obliki, kjer jo lahko vlagatelj natisne</a:t>
            </a:r>
          </a:p>
        </p:txBody>
      </p:sp>
    </p:spTree>
    <p:extLst>
      <p:ext uri="{BB962C8B-B14F-4D97-AF65-F5344CB8AC3E}">
        <p14:creationId xmlns:p14="http://schemas.microsoft.com/office/powerpoint/2010/main" val="1935842900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BCE42B9-A54A-2B87-7A12-E64B50A88C60}"/>
              </a:ext>
            </a:extLst>
          </p:cNvPr>
          <p:cNvSpPr txBox="1"/>
          <p:nvPr/>
        </p:nvSpPr>
        <p:spPr>
          <a:xfrm>
            <a:off x="154418" y="1690062"/>
            <a:ext cx="1183438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l-SI" sz="2100" dirty="0">
                <a:solidFill>
                  <a:srgbClr val="000000"/>
                </a:solidFill>
              </a:rPr>
              <a:t>Pooblastilo, če namesto vas vlogo vnaša: </a:t>
            </a:r>
          </a:p>
          <a:p>
            <a:pPr algn="just"/>
            <a:endParaRPr lang="sl-SI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l-SI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SVETOVALEC ČZS: </a:t>
            </a:r>
          </a:p>
          <a:p>
            <a:pPr algn="just"/>
            <a:endParaRPr lang="sl-SI" sz="2100" dirty="0">
              <a:solidFill>
                <a:srgbClr val="000000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sl-SI" sz="2100" dirty="0">
                <a:solidFill>
                  <a:srgbClr val="000000"/>
                </a:solidFill>
              </a:rPr>
              <a:t>vlagatelj in svetovalec izpolnita in podpišeta pooblastilo.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sl-SI" sz="2100" dirty="0">
                <a:solidFill>
                  <a:srgbClr val="000000"/>
                </a:solidFill>
              </a:rPr>
              <a:t>To pooblastilo 2x natisneta ter ga vsak pri sebi hranita še 5 let od prejema sredstev.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sl-SI" sz="2100" dirty="0">
                <a:solidFill>
                  <a:srgbClr val="000000"/>
                </a:solidFill>
              </a:rPr>
              <a:t>Pooblastilo se nahaja na povezavi:</a:t>
            </a:r>
          </a:p>
          <a:p>
            <a:pPr algn="just"/>
            <a:r>
              <a:rPr lang="sl-SI" sz="2100" dirty="0">
                <a:solidFill>
                  <a:srgbClr val="000000"/>
                </a:solidFill>
              </a:rPr>
              <a:t>						https://www.gov.si/zbirke/storitve/e-poslovanje-e-kmetija/</a:t>
            </a:r>
          </a:p>
          <a:p>
            <a:pPr algn="just"/>
            <a:endParaRPr lang="sl-SI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25955"/>
      </p:ext>
    </p:extLst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A22BAD7-A24A-2216-6D0D-FA48E92D34F6}"/>
              </a:ext>
            </a:extLst>
          </p:cNvPr>
          <p:cNvSpPr txBox="1"/>
          <p:nvPr/>
        </p:nvSpPr>
        <p:spPr>
          <a:xfrm>
            <a:off x="374072" y="2189651"/>
            <a:ext cx="1120370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100" dirty="0"/>
              <a:t>Za tehnično podporo lahko uporabite spodnji e-naslov:</a:t>
            </a:r>
          </a:p>
          <a:p>
            <a:pPr lvl="3"/>
            <a:r>
              <a:rPr lang="sl-SI" sz="2100" b="1" dirty="0"/>
              <a:t> ceb-ukrepi.aktrp@gov.si</a:t>
            </a:r>
          </a:p>
          <a:p>
            <a:pPr lvl="3"/>
            <a:endParaRPr lang="sl-SI" sz="2100" b="1" dirty="0"/>
          </a:p>
          <a:p>
            <a:pPr algn="ctr"/>
            <a:endParaRPr lang="sl-SI" sz="2100" b="1" u="sng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100" dirty="0">
                <a:cs typeface="Times New Roman" panose="02020603050405020304" pitchFamily="18" charset="0"/>
              </a:rPr>
              <a:t>Telefonska številka</a:t>
            </a:r>
            <a:r>
              <a:rPr lang="sl-SI" sz="2100" b="1" dirty="0">
                <a:cs typeface="Times New Roman" panose="02020603050405020304" pitchFamily="18" charset="0"/>
              </a:rPr>
              <a:t>: 01 580 7792</a:t>
            </a:r>
            <a:endParaRPr lang="sl-SI" sz="2100" b="1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11918D0-1686-5A01-F8E3-4C71E7EA3D58}"/>
              </a:ext>
            </a:extLst>
          </p:cNvPr>
          <p:cNvSpPr txBox="1"/>
          <p:nvPr/>
        </p:nvSpPr>
        <p:spPr>
          <a:xfrm>
            <a:off x="3927840" y="628435"/>
            <a:ext cx="5120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Tehnična podpora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D83E5DD-42D1-31C8-F41A-12CC49FC871C}"/>
              </a:ext>
            </a:extLst>
          </p:cNvPr>
          <p:cNvSpPr txBox="1"/>
          <p:nvPr/>
        </p:nvSpPr>
        <p:spPr>
          <a:xfrm>
            <a:off x="6646803" y="5474937"/>
            <a:ext cx="51206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2618877771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6A0D53A-7E17-3FC2-0DE3-5F591974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142" y="113006"/>
            <a:ext cx="4767862" cy="635714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2253424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D6BAEB0-839A-7A23-DB0E-FC1FA3C94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82" y="1537638"/>
            <a:ext cx="11896436" cy="47153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OSTALI</a:t>
            </a:r>
          </a:p>
          <a:p>
            <a:pPr marL="0" indent="0" algn="just">
              <a:buNone/>
            </a:pPr>
            <a:r>
              <a:rPr lang="sl-SI" sz="2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kolikor vloge ne vnašate zase in niste svetovalec ČZS, morate za vnos in oddajo vloge pooblastiti nekoga drugega ter o tem obvestiti agencijo. P</a:t>
            </a:r>
            <a:r>
              <a:rPr lang="sl-SI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ooblastilo izpolnita in podpišeta pooblastitelj in pooblaščenec ter ga skeniranega pošljeta na elektronski naslov: </a:t>
            </a:r>
          </a:p>
          <a:p>
            <a:pPr marL="0" indent="0">
              <a:buNone/>
            </a:pPr>
            <a:r>
              <a:rPr lang="sl-SI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ceb-ukrepi.aktrp@gov.si</a:t>
            </a:r>
            <a:br>
              <a:rPr lang="sl-SI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l-SI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l-SI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Pooblastilo se nahaja na povezavi:</a:t>
            </a:r>
          </a:p>
          <a:p>
            <a:pPr marL="0" indent="0" algn="just">
              <a:buNone/>
            </a:pPr>
            <a:r>
              <a:rPr lang="sl-SI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https://www.gov.si/zbirke/storitve/e-poslovanje-e-kmetija/</a:t>
            </a:r>
          </a:p>
          <a:p>
            <a:pPr marL="0" indent="0">
              <a:buNone/>
            </a:pPr>
            <a:endParaRPr lang="sl-SI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l-SI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agenciji bomo vaše pooblastilo obdelali in vas o tem obvestili po elektronski pošti, ki jo boste navedli na pooblastilu.</a:t>
            </a:r>
          </a:p>
        </p:txBody>
      </p:sp>
    </p:spTree>
    <p:extLst>
      <p:ext uri="{BB962C8B-B14F-4D97-AF65-F5344CB8AC3E}">
        <p14:creationId xmlns:p14="http://schemas.microsoft.com/office/powerpoint/2010/main" val="2723663664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F95F48D3-CF35-44BF-D742-EA30A90D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761" y="170358"/>
            <a:ext cx="4523627" cy="650881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1327507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/>
          <p:cNvSpPr>
            <a:spLocks noGrp="1"/>
          </p:cNvSpPr>
          <p:nvPr>
            <p:ph type="title"/>
          </p:nvPr>
        </p:nvSpPr>
        <p:spPr>
          <a:xfrm>
            <a:off x="2409825" y="143468"/>
            <a:ext cx="8515350" cy="135737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Intervencije</a:t>
            </a:r>
            <a:br>
              <a:rPr lang="sl-SI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sl-SI" sz="4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 LETNICA RAZPISA</a:t>
            </a:r>
            <a:br>
              <a:rPr lang="sl-SI" sz="4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sl-SI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19" name="Content Placeholder 20"/>
          <p:cNvSpPr>
            <a:spLocks noGrp="1"/>
          </p:cNvSpPr>
          <p:nvPr>
            <p:ph type="body" sz="quarter" idx="13"/>
          </p:nvPr>
        </p:nvSpPr>
        <p:spPr>
          <a:xfrm>
            <a:off x="0" y="2309770"/>
            <a:ext cx="12178258" cy="4356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l-SI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SI01 Prenos znanja v čebelarstvu</a:t>
            </a:r>
          </a:p>
          <a:p>
            <a:pPr marL="0" fontAlgn="ctr"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  <a:latin typeface="Arial" charset="0"/>
                <a:cs typeface="Arial" charset="0"/>
              </a:rPr>
              <a:t>SI01_01</a:t>
            </a:r>
            <a:r>
              <a:rPr lang="sl-SI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Usposabljanje v čebelarstvu</a:t>
            </a:r>
          </a:p>
          <a:p>
            <a:pPr marL="0" fontAlgn="ctr"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  <a:latin typeface="Arial" charset="0"/>
                <a:cs typeface="Arial" charset="0"/>
              </a:rPr>
              <a:t>SI01_02</a:t>
            </a:r>
            <a:r>
              <a:rPr lang="sl-SI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Izobraževanje s področja zdravstvenega varstva čebel</a:t>
            </a:r>
          </a:p>
          <a:p>
            <a:pPr marL="0" fontAlgn="ctr"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  <a:latin typeface="Arial" charset="0"/>
                <a:cs typeface="Arial" charset="0"/>
              </a:rPr>
              <a:t>SI01_03</a:t>
            </a:r>
            <a:r>
              <a:rPr lang="sl-SI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Vzdrževanje čebelnjakov in čebeljih družin za prenos znanja v čebelarstvu</a:t>
            </a:r>
            <a:endParaRPr lang="sl-SI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l-SI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SI02 Podpora čebelarjem in čebelarskim društvom</a:t>
            </a:r>
          </a:p>
          <a:p>
            <a:pPr marL="0" fontAlgn="ctr"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  <a:latin typeface="Arial" charset="0"/>
                <a:cs typeface="Arial" charset="0"/>
              </a:rPr>
              <a:t>SI02_01</a:t>
            </a:r>
            <a:r>
              <a:rPr lang="sl-SI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Sofinanciranje nakupa čebelarske opreme in prevoznih sredstev</a:t>
            </a:r>
          </a:p>
          <a:p>
            <a:pPr marL="0" fontAlgn="ctr"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  <a:latin typeface="Arial" charset="0"/>
                <a:cs typeface="Arial" charset="0"/>
              </a:rPr>
              <a:t>SI02_02</a:t>
            </a:r>
            <a:r>
              <a:rPr lang="sl-SI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Sofinanciranje obnove tipičnih čebelnjakov</a:t>
            </a:r>
          </a:p>
          <a:p>
            <a:pPr marL="0" fontAlgn="ctr"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  <a:latin typeface="Arial" charset="0"/>
                <a:cs typeface="Arial" charset="0"/>
              </a:rPr>
              <a:t>SI02_03</a:t>
            </a:r>
            <a:r>
              <a:rPr lang="sl-SI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Sofinanciranje zdravil dovoljenih v ekološkem čebelarstvu</a:t>
            </a:r>
          </a:p>
          <a:p>
            <a:pPr marL="0" fontAlgn="ctr"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  <a:latin typeface="Arial" charset="0"/>
                <a:cs typeface="Arial" charset="0"/>
              </a:rPr>
              <a:t>SI02_04</a:t>
            </a:r>
            <a:r>
              <a:rPr lang="sl-SI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Sofinanciranje sadik medovitih rastlin, posajenih za čebelarjenje in ne za pridelavo rastlin</a:t>
            </a:r>
          </a:p>
          <a:p>
            <a:pPr marL="0" fontAlgn="ctr"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  <a:latin typeface="Arial" charset="0"/>
                <a:cs typeface="Arial" charset="0"/>
              </a:rPr>
              <a:t>SI02_05</a:t>
            </a:r>
            <a:r>
              <a:rPr lang="sl-SI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Podpora čebelarskim društvom za izvajanje pašnih redov</a:t>
            </a:r>
          </a:p>
          <a:p>
            <a:pPr marL="0" fontAlgn="ctr">
              <a:lnSpc>
                <a:spcPct val="150000"/>
              </a:lnSpc>
              <a:spcBef>
                <a:spcPts val="0"/>
              </a:spcBef>
            </a:pPr>
            <a:endParaRPr lang="sl-SI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A4FEE0A-BA2B-4F7D-B341-C0361A7D2191}"/>
              </a:ext>
            </a:extLst>
          </p:cNvPr>
          <p:cNvSpPr txBox="1"/>
          <p:nvPr/>
        </p:nvSpPr>
        <p:spPr>
          <a:xfrm>
            <a:off x="177294" y="1532609"/>
            <a:ext cx="1191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0000"/>
                </a:solidFill>
              </a:rPr>
              <a:t>2. člen Uredbe o izvajanju intervencij v sektorju čebelarskih proizvodov iz strateškega načrta skupne kmetijske politike 2023–2027 </a:t>
            </a:r>
            <a:r>
              <a:rPr lang="sl-SI" sz="1400" dirty="0">
                <a:solidFill>
                  <a:srgbClr val="000000"/>
                </a:solidFill>
              </a:rPr>
              <a:t>(Uradni list RS, št. 17/23)</a:t>
            </a:r>
            <a:endParaRPr lang="sl-SI" sz="2000" dirty="0"/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6CB137DD-0602-44DA-A520-2E7FC51184AD}"/>
              </a:ext>
            </a:extLst>
          </p:cNvPr>
          <p:cNvCxnSpPr>
            <a:cxnSpLocks/>
          </p:cNvCxnSpPr>
          <p:nvPr/>
        </p:nvCxnSpPr>
        <p:spPr>
          <a:xfrm>
            <a:off x="266503" y="2313711"/>
            <a:ext cx="1140882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8157A48-938E-ABA9-AB08-75E91CD930CA}"/>
              </a:ext>
            </a:extLst>
          </p:cNvPr>
          <p:cNvSpPr txBox="1"/>
          <p:nvPr/>
        </p:nvSpPr>
        <p:spPr>
          <a:xfrm>
            <a:off x="1" y="1260088"/>
            <a:ext cx="12192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SI03 Vzreja čebeljih matic</a:t>
            </a:r>
          </a:p>
          <a:p>
            <a:pPr marL="342900" indent="-342900" algn="just" defTabSz="9144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  <a:latin typeface="Arial" charset="0"/>
                <a:cs typeface="Arial" charset="0"/>
              </a:rPr>
              <a:t>SI03_01</a:t>
            </a:r>
            <a:r>
              <a:rPr lang="sl-SI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Subvencioniranje vzreje čebeljih matic</a:t>
            </a:r>
          </a:p>
          <a:p>
            <a:pPr marL="342900" indent="-342900" algn="just" defTabSz="9144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  <a:latin typeface="Arial" charset="0"/>
                <a:cs typeface="Arial" charset="0"/>
              </a:rPr>
              <a:t>SI03_02</a:t>
            </a:r>
            <a:r>
              <a:rPr lang="sl-SI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Osnovna odbira in menjava čebeljih matic</a:t>
            </a:r>
          </a:p>
          <a:p>
            <a:pPr marL="342900" indent="-342900" algn="just" defTabSz="9144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  <a:latin typeface="Arial" charset="0"/>
                <a:cs typeface="Arial" charset="0"/>
              </a:rPr>
              <a:t>SI03_03</a:t>
            </a:r>
            <a:r>
              <a:rPr lang="sl-SI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Kakovost matic</a:t>
            </a:r>
            <a:endParaRPr lang="sl-SI" sz="21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SI04 Raziskovalno delo na področju čebelarstva</a:t>
            </a:r>
          </a:p>
          <a:p>
            <a:pPr marL="342900" indent="-342900" algn="just" defTabSz="9144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</a:rPr>
              <a:t>SI04_01</a:t>
            </a:r>
            <a:r>
              <a:rPr lang="sl-SI" sz="2100" dirty="0">
                <a:solidFill>
                  <a:srgbClr val="000000"/>
                </a:solidFill>
              </a:rPr>
              <a:t> Karakterizacija čebeljih pridelkov</a:t>
            </a:r>
          </a:p>
          <a:p>
            <a:pPr marL="342900" indent="-342900" algn="just" defTabSz="9144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</a:rPr>
              <a:t>SI04_02</a:t>
            </a:r>
            <a:r>
              <a:rPr lang="sl-SI" sz="2100" dirty="0">
                <a:solidFill>
                  <a:srgbClr val="000000"/>
                </a:solidFill>
              </a:rPr>
              <a:t> Ugotavljanje učinkov masaže z medom</a:t>
            </a:r>
          </a:p>
          <a:p>
            <a:pPr marL="342900" indent="-342900" algn="just" defTabSz="9144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</a:rPr>
              <a:t>SI04_03</a:t>
            </a:r>
            <a:r>
              <a:rPr lang="sl-SI" sz="2100" dirty="0">
                <a:solidFill>
                  <a:srgbClr val="000000"/>
                </a:solidFill>
              </a:rPr>
              <a:t> Iskanje alternativnih paš in karakteristike medu v povezavi s povzročitelji medenja</a:t>
            </a:r>
          </a:p>
          <a:p>
            <a:pPr marL="342900" indent="-342900" algn="just" defTabSz="9144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</a:rPr>
              <a:t>SI04_04</a:t>
            </a:r>
            <a:r>
              <a:rPr lang="sl-SI" sz="2100" dirty="0">
                <a:solidFill>
                  <a:srgbClr val="000000"/>
                </a:solidFill>
              </a:rPr>
              <a:t> Razvoj in testiranje tehnologij za povečanje ekonomičnosti in trajnosti v upravljanju s 	čebeljimi družinami preko inovacijskih projektov</a:t>
            </a:r>
          </a:p>
          <a:p>
            <a:pPr marL="342900" indent="-342900" algn="just" defTabSz="9144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</a:rPr>
              <a:t>SI04_05 </a:t>
            </a:r>
            <a:r>
              <a:rPr lang="sl-SI" sz="2100" dirty="0">
                <a:solidFill>
                  <a:srgbClr val="000000"/>
                </a:solidFill>
              </a:rPr>
              <a:t>Testni čebelnjaki za nadzor varoze ter izdelava in vzdrževanje aplikacije za vnos 	podatkov in obveščanje čebelarjev</a:t>
            </a:r>
          </a:p>
          <a:p>
            <a:pPr marL="342900" indent="-342900" algn="just" defTabSz="9144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</a:rPr>
              <a:t>SI04_06</a:t>
            </a:r>
            <a:r>
              <a:rPr lang="sl-SI" sz="2100" dirty="0">
                <a:solidFill>
                  <a:srgbClr val="000000"/>
                </a:solidFill>
              </a:rPr>
              <a:t> Raziskave na področju uporabe </a:t>
            </a:r>
            <a:r>
              <a:rPr lang="sl-SI" sz="2100" dirty="0" err="1">
                <a:solidFill>
                  <a:srgbClr val="000000"/>
                </a:solidFill>
              </a:rPr>
              <a:t>apitehničnih</a:t>
            </a:r>
            <a:r>
              <a:rPr lang="sl-SI" sz="2100" dirty="0">
                <a:solidFill>
                  <a:srgbClr val="000000"/>
                </a:solidFill>
              </a:rPr>
              <a:t> ukrepov in drugih načinov za zatiranje 	varoze</a:t>
            </a:r>
          </a:p>
          <a:p>
            <a:pPr marL="342900" indent="-342900" algn="just" defTabSz="91440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</a:rPr>
              <a:t>SI04_07</a:t>
            </a:r>
            <a:r>
              <a:rPr lang="sl-SI" sz="2100" dirty="0">
                <a:solidFill>
                  <a:srgbClr val="000000"/>
                </a:solidFill>
              </a:rPr>
              <a:t> Analiza čebeljih pridelkov</a:t>
            </a:r>
          </a:p>
        </p:txBody>
      </p:sp>
    </p:spTree>
    <p:extLst>
      <p:ext uri="{BB962C8B-B14F-4D97-AF65-F5344CB8AC3E}">
        <p14:creationId xmlns:p14="http://schemas.microsoft.com/office/powerpoint/2010/main" val="3985234330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4304122-3CCD-DB0C-CE30-A83A1185CAED}"/>
              </a:ext>
            </a:extLst>
          </p:cNvPr>
          <p:cNvSpPr txBox="1"/>
          <p:nvPr/>
        </p:nvSpPr>
        <p:spPr>
          <a:xfrm>
            <a:off x="0" y="1588655"/>
            <a:ext cx="1219199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400" b="1" u="sng" dirty="0">
                <a:solidFill>
                  <a:srgbClr val="000000"/>
                </a:solidFill>
              </a:rPr>
              <a:t>SI05 Promocija in raziskava trga sektorja čebelarstvo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</a:rPr>
              <a:t>SI05_01 </a:t>
            </a:r>
            <a:r>
              <a:rPr lang="sl-SI" sz="2100" dirty="0">
                <a:solidFill>
                  <a:srgbClr val="000000"/>
                </a:solidFill>
              </a:rPr>
              <a:t>Promocija čebelarstva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</a:rPr>
              <a:t>SI05_02 </a:t>
            </a:r>
            <a:r>
              <a:rPr lang="sl-SI" sz="2100" dirty="0">
                <a:solidFill>
                  <a:srgbClr val="000000"/>
                </a:solidFill>
              </a:rPr>
              <a:t>Raziskava trga</a:t>
            </a:r>
          </a:p>
          <a:p>
            <a:endParaRPr lang="sl-SI" sz="21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b="1" u="sng" dirty="0">
                <a:solidFill>
                  <a:srgbClr val="000000"/>
                </a:solidFill>
              </a:rPr>
              <a:t>SI06 Kakovost in varnost čebeljih pridelkov  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100" b="1" dirty="0">
                <a:solidFill>
                  <a:srgbClr val="000000"/>
                </a:solidFill>
              </a:rPr>
              <a:t>SI06_01 </a:t>
            </a:r>
            <a:r>
              <a:rPr lang="sl-SI" sz="2100" dirty="0">
                <a:solidFill>
                  <a:srgbClr val="000000"/>
                </a:solidFill>
              </a:rPr>
              <a:t>Sofinanciranje nakupa satnic s certifikatom ali z analiznim izvidom oziroma poročilom o 			doseženih temperaturah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66442936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46257686C6C547A05F009D96CA2797" ma:contentTypeVersion="2" ma:contentTypeDescription="Ustvari nov dokument." ma:contentTypeScope="" ma:versionID="8b83c5ca0235f72c7b3d91b6d3ac02c5">
  <xsd:schema xmlns:xsd="http://www.w3.org/2001/XMLSchema" xmlns:xs="http://www.w3.org/2001/XMLSchema" xmlns:p="http://schemas.microsoft.com/office/2006/metadata/properties" xmlns:ns2="a85eaccb-c8c4-4a52-bb8a-83c683b76187" targetNamespace="http://schemas.microsoft.com/office/2006/metadata/properties" ma:root="true" ma:fieldsID="b01b53385263aa7c1386b454febf45c1" ns2:_="">
    <xsd:import namespace="a85eaccb-c8c4-4a52-bb8a-83c683b761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eaccb-c8c4-4a52-bb8a-83c683b761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04771F-058B-4E9E-9D40-64DC706BFD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eaccb-c8c4-4a52-bb8a-83c683b761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FD7F02-D9C5-4F34-86C4-4958DF01F9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2721C3-9C7F-4FF2-8487-BB6D559B209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85eaccb-c8c4-4a52-bb8a-83c683b76187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026_si10-cgp-mpe-PREDLOGA-2007</Template>
  <TotalTime>2195</TotalTime>
  <Words>1464</Words>
  <Application>Microsoft Office PowerPoint</Application>
  <PresentationFormat>Širokozaslonsko</PresentationFormat>
  <Paragraphs>210</Paragraphs>
  <Slides>30</Slides>
  <Notes>30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30</vt:i4>
      </vt:variant>
    </vt:vector>
  </HeadingPairs>
  <TitlesOfParts>
    <vt:vector size="41" baseType="lpstr">
      <vt:lpstr>Republika</vt:lpstr>
      <vt:lpstr>Wingdings 3</vt:lpstr>
      <vt:lpstr>Calibri</vt:lpstr>
      <vt:lpstr>Wingdings</vt:lpstr>
      <vt:lpstr>Arial</vt:lpstr>
      <vt:lpstr>Courier New</vt:lpstr>
      <vt:lpstr>Calibri Light</vt:lpstr>
      <vt:lpstr>Trebuchet MS</vt:lpstr>
      <vt:lpstr>Gladko</vt:lpstr>
      <vt:lpstr>1_Gladko</vt:lpstr>
      <vt:lpstr>Custom Design</vt:lpstr>
      <vt:lpstr> </vt:lpstr>
      <vt:lpstr>Kaj je potrebno za elektronski vnos in oddajo vloge preko aplikacije PRPV2327?  </vt:lpstr>
      <vt:lpstr>PowerPointova predstavitev</vt:lpstr>
      <vt:lpstr>PowerPointova predstavitev</vt:lpstr>
      <vt:lpstr>PowerPointova predstavitev</vt:lpstr>
      <vt:lpstr>PowerPointova predstavitev</vt:lpstr>
      <vt:lpstr>Intervencije + LETNICA RAZPISA </vt:lpstr>
      <vt:lpstr>PowerPointova predstavitev</vt:lpstr>
      <vt:lpstr>PowerPointova predstavitev</vt:lpstr>
      <vt:lpstr>Aplikacija PRPV2327</vt:lpstr>
      <vt:lpstr>PowerPointova predstavitev</vt:lpstr>
      <vt:lpstr>PowerPointova predstavitev</vt:lpstr>
      <vt:lpstr>PowerPointova predstavitev</vt:lpstr>
      <vt:lpstr>PowerPointova predstavitev</vt:lpstr>
      <vt:lpstr>Vnosne maske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MKGP</dc:creator>
  <cp:lastModifiedBy>Metka Cizej</cp:lastModifiedBy>
  <cp:revision>116</cp:revision>
  <cp:lastPrinted>2023-03-27T06:12:58Z</cp:lastPrinted>
  <dcterms:created xsi:type="dcterms:W3CDTF">2010-11-10T14:19:28Z</dcterms:created>
  <dcterms:modified xsi:type="dcterms:W3CDTF">2023-03-29T07:48:49Z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0x0101002946257686C6C547A05F009D96CA2797</vt:lpwstr>
  </property>
</Properties>
</file>