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0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1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74" r:id="rId28"/>
  </p:sldIdLst>
  <p:sldSz cx="9144000" cy="6858000" type="screen4x3"/>
  <p:notesSz cx="6797675" cy="9926638"/>
  <p:embeddedFontLst>
    <p:embeddedFont>
      <p:font typeface="Republika" panose="02000506040000020004" pitchFamily="2" charset="-18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ivzeti razdelek" id="{61AFABE6-BB9F-4120-8F67-311EE88B76A0}">
          <p14:sldIdLst>
            <p14:sldId id="256"/>
            <p14:sldId id="270"/>
            <p14:sldId id="28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5"/>
            <p14:sldId id="271"/>
            <p14:sldId id="276"/>
            <p14:sldId id="277"/>
            <p14:sldId id="279"/>
            <p14:sldId id="278"/>
            <p14:sldId id="280"/>
            <p14:sldId id="281"/>
            <p14:sldId id="28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en Miklavcic, Mateja" initials="O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4604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17" autoAdjust="0"/>
    <p:restoredTop sz="95628" autoAdjust="0"/>
  </p:normalViewPr>
  <p:slideViewPr>
    <p:cSldViewPr snapToGrid="0" snapToObjects="1">
      <p:cViewPr varScale="1">
        <p:scale>
          <a:sx n="104" d="100"/>
          <a:sy n="104" d="100"/>
        </p:scale>
        <p:origin x="570" y="102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418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6T11:00:05.62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BD3C-252E-49E4-BEA3-BCF3E5D245A4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C71-9DF8-43AC-8238-18693AAFAC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36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FF74-1E0C-486B-805D-46FBD78F4555}" type="datetimeFigureOut">
              <a:rPr lang="sl-SI" smtClean="0"/>
              <a:t>19. 11. 2019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BDEA-A973-498B-8EDD-371A950EA1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34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03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59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60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72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819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32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91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422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349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1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84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49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58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18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776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9843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580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6255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31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77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4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3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80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64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21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0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ED5D-2909-4A51-AC8B-8583A1C1EB96}" type="datetimeFigureOut">
              <a:rPr lang="en-US"/>
              <a:pPr>
                <a:defRPr/>
              </a:pPr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D5B-4D1E-496F-9790-9711DAD93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19. 11. 2019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5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A25B-5538-4D4B-AE03-ACEFA56FF048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64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1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5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1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3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0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C73A1-ABF2-4D7E-B3C4-170AD1D2303D}" type="datetimeFigureOut">
              <a:rPr lang="en-US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962C-8148-4148-A948-9D82CD625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Slika 9" descr="arskt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962022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  <a:endParaRPr lang="en-US" sz="700" b="0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/>
              <a:pPr>
                <a:defRPr/>
              </a:pPr>
              <a:t>19. 11. 2019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2F00A-347C-4764-94AD-F4D42E8A0FE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storitve/pridobitev-podpore-za-promocijo-vina-na-trgih-tretjih-drza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latin typeface="Republika" pitchFamily="2" charset="-18"/>
                <a:ea typeface="Republika" pitchFamily="2" charset="-18"/>
                <a:cs typeface="Republika" pitchFamily="2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/>
              <a:t></a:t>
            </a:r>
          </a:p>
        </p:txBody>
      </p:sp>
      <p:sp>
        <p:nvSpPr>
          <p:cNvPr id="8197" name="PoljeZBesedilom 4"/>
          <p:cNvSpPr txBox="1">
            <a:spLocks noChangeArrowheads="1"/>
          </p:cNvSpPr>
          <p:nvPr/>
        </p:nvSpPr>
        <p:spPr bwMode="auto">
          <a:xfrm>
            <a:off x="857250" y="1385888"/>
            <a:ext cx="74771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sl-SI" sz="1200" b="1" dirty="0"/>
          </a:p>
          <a:p>
            <a:pPr algn="ctr"/>
            <a:endParaRPr lang="sl-SI" sz="4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sl-SI" sz="4400" b="1" dirty="0" smtClean="0">
                <a:solidFill>
                  <a:schemeClr val="tx1">
                    <a:lumMod val="75000"/>
                  </a:schemeClr>
                </a:solidFill>
              </a:rPr>
              <a:t>PODPORA ZA </a:t>
            </a:r>
          </a:p>
          <a:p>
            <a:pPr algn="ctr"/>
            <a:r>
              <a:rPr lang="sl-SI" sz="4400" b="1" dirty="0" smtClean="0">
                <a:solidFill>
                  <a:schemeClr val="tx1">
                    <a:lumMod val="75000"/>
                  </a:schemeClr>
                </a:solidFill>
              </a:rPr>
              <a:t>PROMOCIJO VINA NA TRGIH TRETJIH DRŽAV </a:t>
            </a:r>
          </a:p>
          <a:p>
            <a:pPr algn="ctr"/>
            <a:endParaRPr lang="sl-SI" sz="1200" b="1" dirty="0" smtClean="0"/>
          </a:p>
          <a:p>
            <a:pPr algn="ctr"/>
            <a:r>
              <a:rPr lang="sl-SI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l-SI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 za uveljavljanje podpore na podlagi vlog</a:t>
            </a:r>
          </a:p>
          <a:p>
            <a:pPr algn="ctr"/>
            <a:r>
              <a:rPr lang="sl-SI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698" y="1547813"/>
            <a:ext cx="7518084" cy="338554"/>
          </a:xfrm>
        </p:spPr>
        <p:txBody>
          <a:bodyPr/>
          <a:lstStyle/>
          <a:p>
            <a:pPr algn="ctr"/>
            <a:r>
              <a:rPr lang="sl-SI" sz="1800" b="1" dirty="0">
                <a:solidFill>
                  <a:schemeClr val="tx2"/>
                </a:solidFill>
              </a:rPr>
              <a:t> </a:t>
            </a:r>
            <a:r>
              <a:rPr lang="sl-SI" sz="1800" b="1" dirty="0" smtClean="0">
                <a:solidFill>
                  <a:schemeClr val="tx2"/>
                </a:solidFill>
              </a:rPr>
              <a:t>       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9457"/>
            <a:ext cx="7201025" cy="4198037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c) Udeležba </a:t>
            </a:r>
            <a:r>
              <a:rPr lang="sl-SI" sz="1800" b="1" dirty="0">
                <a:solidFill>
                  <a:srgbClr val="00B050"/>
                </a:solidFill>
              </a:rPr>
              <a:t>na mednarodnih </a:t>
            </a:r>
            <a:r>
              <a:rPr lang="sl-SI" sz="1800" b="1" dirty="0" smtClean="0">
                <a:solidFill>
                  <a:srgbClr val="00B050"/>
                </a:solidFill>
              </a:rPr>
              <a:t>sejmih in </a:t>
            </a:r>
            <a:r>
              <a:rPr lang="sl-SI" sz="1800" b="1" dirty="0">
                <a:solidFill>
                  <a:srgbClr val="00B050"/>
                </a:solidFill>
              </a:rPr>
              <a:t>drugih mednarodnih </a:t>
            </a:r>
            <a:r>
              <a:rPr lang="sl-SI" sz="1800" b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dogodkih </a:t>
            </a:r>
            <a:r>
              <a:rPr lang="sl-SI" sz="1800" b="1" dirty="0">
                <a:solidFill>
                  <a:srgbClr val="00B050"/>
                </a:solidFill>
              </a:rPr>
              <a:t>v tretjih </a:t>
            </a:r>
            <a:r>
              <a:rPr lang="sl-SI" sz="1800" b="1" dirty="0" smtClean="0">
                <a:solidFill>
                  <a:srgbClr val="00B050"/>
                </a:solidFill>
              </a:rPr>
              <a:t>državah </a:t>
            </a:r>
            <a:endParaRPr lang="sl-SI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      </a:t>
            </a:r>
            <a:r>
              <a:rPr lang="sl-SI" sz="2000" dirty="0" smtClean="0">
                <a:solidFill>
                  <a:schemeClr val="tx2"/>
                </a:solidFill>
              </a:rPr>
              <a:t>Upravičeni stroški:</a:t>
            </a:r>
          </a:p>
          <a:p>
            <a:pPr marL="0" indent="0">
              <a:lnSpc>
                <a:spcPct val="11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najema oziroma zakupa prostora, vključno s stroški kotizacije, stroški zavarovalnine za čas sodelovanja na sejmu in stroški navedbe v skupnem katalogu, </a:t>
            </a: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najema dodatnih prostorov za izvedbo vzporednih predstavitvenih dogodkov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oblikovanja </a:t>
            </a:r>
            <a:r>
              <a:rPr lang="sl-SI" sz="2000" dirty="0" smtClean="0">
                <a:solidFill>
                  <a:schemeClr val="tx2"/>
                </a:solidFill>
              </a:rPr>
              <a:t>stojnice, tehničnih </a:t>
            </a:r>
            <a:r>
              <a:rPr lang="sl-SI" sz="2000" dirty="0">
                <a:solidFill>
                  <a:schemeClr val="tx2"/>
                </a:solidFill>
              </a:rPr>
              <a:t>pripomočkov za predstavitev, stroški parkiranja na sejemskem parkirišču, …,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9749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9457"/>
            <a:ext cx="7883326" cy="4272682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   </a:t>
            </a:r>
            <a:r>
              <a:rPr lang="sl-SI" sz="1800" b="1" dirty="0">
                <a:solidFill>
                  <a:srgbClr val="00B050"/>
                </a:solidFill>
              </a:rPr>
              <a:t>c) </a:t>
            </a:r>
            <a:r>
              <a:rPr lang="sl-SI" sz="2000" b="1" dirty="0">
                <a:solidFill>
                  <a:srgbClr val="00B050"/>
                </a:solidFill>
              </a:rPr>
              <a:t>Udeležba na mednarodnih sejmih in drugih </a:t>
            </a:r>
            <a:endParaRPr lang="sl-SI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      mednarodnih dogodkih </a:t>
            </a:r>
            <a:r>
              <a:rPr lang="sl-SI" sz="2000" b="1" dirty="0">
                <a:solidFill>
                  <a:srgbClr val="00B050"/>
                </a:solidFill>
              </a:rPr>
              <a:t>v tretjih državah </a:t>
            </a:r>
            <a:endParaRPr lang="sl-SI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</a:t>
            </a:r>
            <a:r>
              <a:rPr lang="sl-SI" sz="2000" dirty="0" smtClean="0">
                <a:solidFill>
                  <a:schemeClr val="tx2"/>
                </a:solidFill>
              </a:rPr>
              <a:t>največ </a:t>
            </a:r>
            <a:r>
              <a:rPr lang="sl-SI" sz="2000" dirty="0">
                <a:solidFill>
                  <a:schemeClr val="tx2"/>
                </a:solidFill>
              </a:rPr>
              <a:t>treh oseb, ki nastanejo v času sodelovanja upravičenca na </a:t>
            </a:r>
            <a:r>
              <a:rPr lang="sl-SI" sz="2000" dirty="0" smtClean="0">
                <a:solidFill>
                  <a:schemeClr val="tx2"/>
                </a:solidFill>
              </a:rPr>
              <a:t>dogodku (redno zaposleni, KG in </a:t>
            </a:r>
            <a:r>
              <a:rPr lang="sl-SI" sz="2000" dirty="0">
                <a:solidFill>
                  <a:schemeClr val="tx2"/>
                </a:solidFill>
              </a:rPr>
              <a:t>pogodbeniki),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pomožnega osebja v zvezi z udeležbo na dogodku (največ treh oseb),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stroški nastanitve oziroma prevoza </a:t>
            </a:r>
            <a:r>
              <a:rPr lang="sl-SI" sz="2000" dirty="0" smtClean="0">
                <a:solidFill>
                  <a:schemeClr val="tx2"/>
                </a:solidFill>
              </a:rPr>
              <a:t>(</a:t>
            </a:r>
            <a:r>
              <a:rPr lang="sl-SI" sz="2000" dirty="0">
                <a:solidFill>
                  <a:schemeClr val="tx2"/>
                </a:solidFill>
              </a:rPr>
              <a:t>redno zaposleni, KG in pogodbeniki</a:t>
            </a:r>
            <a:r>
              <a:rPr lang="sl-SI" sz="2000" dirty="0" smtClean="0">
                <a:solidFill>
                  <a:schemeClr val="tx2"/>
                </a:solidFill>
              </a:rPr>
              <a:t>),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potni </a:t>
            </a:r>
            <a:r>
              <a:rPr lang="sl-SI" sz="2000" dirty="0">
                <a:solidFill>
                  <a:schemeClr val="tx2"/>
                </a:solidFill>
              </a:rPr>
              <a:t>stroški največ treh oseb </a:t>
            </a:r>
            <a:r>
              <a:rPr lang="sl-SI" sz="2000" dirty="0" smtClean="0">
                <a:solidFill>
                  <a:schemeClr val="tx2"/>
                </a:solidFill>
              </a:rPr>
              <a:t>v </a:t>
            </a:r>
            <a:r>
              <a:rPr lang="sl-SI" sz="2000" dirty="0">
                <a:solidFill>
                  <a:schemeClr val="tx2"/>
                </a:solidFill>
              </a:rPr>
              <a:t>zvezi s prisotnostjo na sejmu </a:t>
            </a:r>
            <a:r>
              <a:rPr lang="sl-SI" sz="2000" dirty="0" smtClean="0">
                <a:solidFill>
                  <a:schemeClr val="tx2"/>
                </a:solidFill>
              </a:rPr>
              <a:t>(</a:t>
            </a:r>
            <a:r>
              <a:rPr lang="sl-SI" sz="2000" dirty="0">
                <a:solidFill>
                  <a:schemeClr val="tx2"/>
                </a:solidFill>
              </a:rPr>
              <a:t>redno zaposleni, KG in pogodbeniki</a:t>
            </a:r>
            <a:r>
              <a:rPr lang="sl-SI" sz="2000" dirty="0" smtClean="0">
                <a:solidFill>
                  <a:schemeClr val="tx2"/>
                </a:solidFill>
              </a:rPr>
              <a:t>),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strošek vina se prizna le če </a:t>
            </a:r>
            <a:r>
              <a:rPr lang="sl-SI" sz="2000" dirty="0">
                <a:solidFill>
                  <a:schemeClr val="tx2"/>
                </a:solidFill>
              </a:rPr>
              <a:t>je vlagatelj pravna oseba, ki združuje pridelovalce </a:t>
            </a:r>
            <a:r>
              <a:rPr lang="sl-SI" sz="2000" dirty="0" smtClean="0">
                <a:solidFill>
                  <a:schemeClr val="tx2"/>
                </a:solidFill>
              </a:rPr>
              <a:t>vina.</a:t>
            </a:r>
          </a:p>
          <a:p>
            <a:pPr marL="0" indent="0">
              <a:lnSpc>
                <a:spcPct val="12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38731" y="1427585"/>
            <a:ext cx="7490833" cy="338554"/>
          </a:xfrm>
        </p:spPr>
        <p:txBody>
          <a:bodyPr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90833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</a:rPr>
              <a:t>   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2832"/>
            <a:ext cx="7201025" cy="3694568"/>
          </a:xfrm>
        </p:spPr>
        <p:txBody>
          <a:bodyPr/>
          <a:lstStyle/>
          <a:p>
            <a:pPr marL="0" indent="0" algn="ctr">
              <a:buNone/>
            </a:pPr>
            <a:r>
              <a:rPr lang="sl-SI" sz="1900" b="1" dirty="0">
                <a:solidFill>
                  <a:srgbClr val="00B050"/>
                </a:solidFill>
              </a:rPr>
              <a:t>Udeležba na mednarodnih sejmih in drugih mednarodnih dogodkih v tretjih </a:t>
            </a:r>
            <a:r>
              <a:rPr lang="sl-SI" sz="1900" b="1" dirty="0" smtClean="0">
                <a:solidFill>
                  <a:srgbClr val="00B050"/>
                </a:solidFill>
              </a:rPr>
              <a:t>državah – </a:t>
            </a:r>
            <a:r>
              <a:rPr lang="sl-SI" sz="1900" b="1" u="sng" dirty="0" smtClean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lnSpc>
                <a:spcPct val="12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</a:t>
            </a:r>
            <a:r>
              <a:rPr lang="sl-SI" sz="2000" dirty="0" smtClean="0">
                <a:solidFill>
                  <a:schemeClr val="tx2"/>
                </a:solidFill>
              </a:rPr>
              <a:t>lika iz dogodka, 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prijavnina </a:t>
            </a:r>
            <a:r>
              <a:rPr lang="sl-SI" sz="2000" dirty="0">
                <a:solidFill>
                  <a:schemeClr val="tx2"/>
                </a:solidFill>
              </a:rPr>
              <a:t>na mednarodni sejem,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sejmišča – najem, zakup </a:t>
            </a:r>
            <a:r>
              <a:rPr lang="sl-SI" sz="2000" dirty="0" smtClean="0">
                <a:solidFill>
                  <a:schemeClr val="tx2"/>
                </a:solidFill>
              </a:rPr>
              <a:t>prostora…,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lista razstavljavcev oz. </a:t>
            </a:r>
            <a:r>
              <a:rPr lang="sl-SI" sz="2000" dirty="0" smtClean="0">
                <a:solidFill>
                  <a:schemeClr val="tx2"/>
                </a:solidFill>
              </a:rPr>
              <a:t>katalog,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potni nalogi z obračunom stroškov in </a:t>
            </a:r>
            <a:r>
              <a:rPr lang="sl-SI" sz="2000" dirty="0" smtClean="0">
                <a:solidFill>
                  <a:schemeClr val="tx2"/>
                </a:solidFill>
              </a:rPr>
              <a:t>dokazili </a:t>
            </a:r>
            <a:r>
              <a:rPr lang="sl-SI" sz="2000" dirty="0">
                <a:solidFill>
                  <a:schemeClr val="tx2"/>
                </a:solidFill>
              </a:rPr>
              <a:t>o </a:t>
            </a:r>
            <a:r>
              <a:rPr lang="sl-SI" sz="2000" dirty="0" smtClean="0">
                <a:solidFill>
                  <a:schemeClr val="tx2"/>
                </a:solidFill>
              </a:rPr>
              <a:t>plačilu,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računi </a:t>
            </a:r>
            <a:r>
              <a:rPr lang="sl-SI" sz="2000" dirty="0">
                <a:solidFill>
                  <a:schemeClr val="tx2"/>
                </a:solidFill>
              </a:rPr>
              <a:t>prevoznih stroškov oseb, ki so zaposlene pri upravičencu (letalska karta, </a:t>
            </a:r>
            <a:r>
              <a:rPr lang="sl-SI" sz="2000" dirty="0" smtClean="0">
                <a:solidFill>
                  <a:schemeClr val="tx2"/>
                </a:solidFill>
              </a:rPr>
              <a:t>…)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</a:t>
            </a:r>
            <a:r>
              <a:rPr lang="sl-SI" sz="2000" dirty="0">
                <a:solidFill>
                  <a:schemeClr val="tx2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27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u="sng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63778"/>
            <a:ext cx="7201025" cy="3703622"/>
          </a:xfrm>
        </p:spPr>
        <p:txBody>
          <a:bodyPr/>
          <a:lstStyle/>
          <a:p>
            <a:pPr marL="0" indent="0">
              <a:buNone/>
            </a:pPr>
            <a:r>
              <a:rPr lang="sl-SI" sz="1900" b="1" dirty="0">
                <a:solidFill>
                  <a:srgbClr val="00B050"/>
                </a:solidFill>
              </a:rPr>
              <a:t>Udeležba na mednarodnih sejmih in drugih mednarodnih dogodkih v tretjih državah – </a:t>
            </a:r>
            <a:r>
              <a:rPr lang="sl-SI" sz="19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računi nastanitve v kraju dogajanja </a:t>
            </a:r>
            <a:r>
              <a:rPr lang="sl-SI" sz="2000" dirty="0" smtClean="0">
                <a:solidFill>
                  <a:schemeClr val="tx2"/>
                </a:solidFill>
              </a:rPr>
              <a:t>oseb</a:t>
            </a:r>
            <a:r>
              <a:rPr lang="sl-SI" sz="2000" dirty="0">
                <a:solidFill>
                  <a:schemeClr val="tx2"/>
                </a:solidFill>
              </a:rPr>
              <a:t>, ki so zaposlene pri </a:t>
            </a:r>
            <a:r>
              <a:rPr lang="sl-SI" sz="2000" dirty="0" smtClean="0">
                <a:solidFill>
                  <a:schemeClr val="tx2"/>
                </a:solidFill>
              </a:rPr>
              <a:t>upravičencu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račun za strošek dela pomožnega osebja (napotnice za </a:t>
            </a:r>
            <a:r>
              <a:rPr lang="sl-SI" sz="2000" dirty="0" smtClean="0">
                <a:solidFill>
                  <a:schemeClr val="tx2"/>
                </a:solidFill>
              </a:rPr>
              <a:t>hostese)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podizvajalca.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                </a:t>
            </a:r>
            <a:r>
              <a:rPr lang="sl-SI" sz="2000" b="1" dirty="0" smtClean="0">
                <a:solidFill>
                  <a:srgbClr val="00B050"/>
                </a:solidFill>
              </a:rPr>
              <a:t>UPORABA OZNAKE POREKLA</a:t>
            </a:r>
            <a:endParaRPr lang="sl-SI" sz="2000" b="1" dirty="0">
              <a:solidFill>
                <a:srgbClr val="00B050"/>
              </a:solidFill>
            </a:endParaRPr>
          </a:p>
          <a:p>
            <a:endParaRPr lang="sl-SI" sz="2000" dirty="0"/>
          </a:p>
        </p:txBody>
      </p:sp>
      <p:sp>
        <p:nvSpPr>
          <p:cNvPr id="4" name="Desna puščica 3"/>
          <p:cNvSpPr/>
          <p:nvPr/>
        </p:nvSpPr>
        <p:spPr>
          <a:xfrm>
            <a:off x="1413586" y="5049731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97483" cy="338554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91349"/>
            <a:ext cx="7766175" cy="4019739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</a:t>
            </a:r>
            <a:r>
              <a:rPr lang="sl-SI" sz="2000" b="1" dirty="0" smtClean="0">
                <a:solidFill>
                  <a:srgbClr val="00B050"/>
                </a:solidFill>
              </a:rPr>
              <a:t>d) Izdelava raziskav trga </a:t>
            </a:r>
            <a:r>
              <a:rPr lang="sl-SI" sz="2000" b="1" dirty="0">
                <a:solidFill>
                  <a:srgbClr val="00B050"/>
                </a:solidFill>
              </a:rPr>
              <a:t>tretjih </a:t>
            </a:r>
            <a:r>
              <a:rPr lang="sl-SI" sz="2000" b="1" dirty="0" smtClean="0">
                <a:solidFill>
                  <a:srgbClr val="00B050"/>
                </a:solidFill>
              </a:rPr>
              <a:t>držav</a:t>
            </a:r>
          </a:p>
          <a:p>
            <a:pPr marL="0" indent="0" algn="just" hangingPunct="0"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marL="0" indent="0" hangingPunc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- izvedba </a:t>
            </a:r>
            <a:r>
              <a:rPr lang="sl-SI" sz="2000" dirty="0">
                <a:solidFill>
                  <a:schemeClr val="tx2"/>
                </a:solidFill>
              </a:rPr>
              <a:t>tržne raziskave </a:t>
            </a:r>
            <a:r>
              <a:rPr lang="sl-SI" sz="2000" dirty="0" smtClean="0">
                <a:solidFill>
                  <a:schemeClr val="tx2"/>
                </a:solidFill>
              </a:rPr>
              <a:t>- plačilo </a:t>
            </a:r>
            <a:r>
              <a:rPr lang="sl-SI" sz="2000" dirty="0">
                <a:solidFill>
                  <a:schemeClr val="tx2"/>
                </a:solidFill>
              </a:rPr>
              <a:t>dela avtorju </a:t>
            </a:r>
            <a:r>
              <a:rPr lang="sl-SI" sz="2000" dirty="0" smtClean="0">
                <a:solidFill>
                  <a:schemeClr val="tx2"/>
                </a:solidFill>
              </a:rPr>
              <a:t>raziskave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/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    (do 10.000 eurov).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5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</a:t>
            </a:r>
            <a:r>
              <a:rPr lang="sl-SI" sz="2000" b="1" dirty="0" smtClean="0">
                <a:solidFill>
                  <a:schemeClr val="tx2"/>
                </a:solidFill>
              </a:rPr>
              <a:t>Raziskava </a:t>
            </a:r>
            <a:r>
              <a:rPr lang="sl-SI" sz="2000" b="1" dirty="0">
                <a:solidFill>
                  <a:schemeClr val="tx2"/>
                </a:solidFill>
              </a:rPr>
              <a:t>trga mora za zadevni trg </a:t>
            </a:r>
            <a:r>
              <a:rPr lang="sl-SI" sz="2000" b="1" dirty="0" smtClean="0">
                <a:solidFill>
                  <a:schemeClr val="tx2"/>
                </a:solidFill>
              </a:rPr>
              <a:t>vsebovati:</a:t>
            </a:r>
          </a:p>
          <a:p>
            <a:pPr marL="0" indent="0">
              <a:buNone/>
            </a:pPr>
            <a:endParaRPr lang="sl-SI" sz="5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trende </a:t>
            </a:r>
            <a:r>
              <a:rPr lang="sl-SI" sz="2000" dirty="0">
                <a:solidFill>
                  <a:schemeClr val="tx2"/>
                </a:solidFill>
              </a:rPr>
              <a:t>prodaje in potrošnje vina,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podatke </a:t>
            </a:r>
            <a:r>
              <a:rPr lang="sl-SI" sz="2000" dirty="0">
                <a:solidFill>
                  <a:schemeClr val="tx2"/>
                </a:solidFill>
              </a:rPr>
              <a:t>o vrednosti in obsegu izvoza vin s poreklom iz </a:t>
            </a:r>
            <a:r>
              <a:rPr lang="sl-SI" sz="2000" dirty="0" smtClean="0">
                <a:solidFill>
                  <a:schemeClr val="tx2"/>
                </a:solidFill>
              </a:rPr>
              <a:t>EU,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pričakovane </a:t>
            </a:r>
            <a:r>
              <a:rPr lang="sl-SI" sz="2000" dirty="0">
                <a:solidFill>
                  <a:schemeClr val="tx2"/>
                </a:solidFill>
              </a:rPr>
              <a:t>spremembe tržnega deleža,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trend </a:t>
            </a:r>
            <a:r>
              <a:rPr lang="sl-SI" sz="2000" dirty="0">
                <a:solidFill>
                  <a:schemeClr val="tx2"/>
                </a:solidFill>
              </a:rPr>
              <a:t>povprečne prodajne cene vina,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pričakovano </a:t>
            </a:r>
            <a:r>
              <a:rPr lang="sl-SI" sz="2000" dirty="0">
                <a:solidFill>
                  <a:schemeClr val="tx2"/>
                </a:solidFill>
              </a:rPr>
              <a:t>donosnost načrtovane promocije….</a:t>
            </a:r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</a:endParaRP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0920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019550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344848"/>
            <a:ext cx="7201025" cy="3522552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B050"/>
                </a:solidFill>
              </a:rPr>
              <a:t>Izdelava raziskav trga tretjih </a:t>
            </a:r>
            <a:r>
              <a:rPr lang="sl-SI" sz="2000" b="1" dirty="0" smtClean="0">
                <a:solidFill>
                  <a:srgbClr val="00B050"/>
                </a:solidFill>
              </a:rPr>
              <a:t>držav  -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dokazila </a:t>
            </a:r>
            <a:endParaRPr lang="sl-SI" sz="20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>
                <a:solidFill>
                  <a:schemeClr val="tx2"/>
                </a:solidFill>
              </a:rPr>
              <a:t>priložena konkretna </a:t>
            </a:r>
            <a:r>
              <a:rPr lang="sl-SI" sz="2000" dirty="0" smtClean="0">
                <a:solidFill>
                  <a:schemeClr val="tx2"/>
                </a:solidFill>
              </a:rPr>
              <a:t>raziskava trga,</a:t>
            </a:r>
          </a:p>
          <a:p>
            <a:pPr marL="0" indent="0">
              <a:buNone/>
            </a:pPr>
            <a:endParaRPr lang="sl-SI" sz="300" dirty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avtorja raziskave trga, 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sl-SI" sz="300" dirty="0" smtClean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specifikacija </a:t>
            </a:r>
            <a:r>
              <a:rPr lang="sl-SI" sz="2000" dirty="0">
                <a:solidFill>
                  <a:schemeClr val="tx2"/>
                </a:solidFill>
              </a:rPr>
              <a:t>stroškov izvedbe raziskave trga z računi za </a:t>
            </a:r>
            <a:r>
              <a:rPr lang="sl-SI" sz="2000" dirty="0" smtClean="0">
                <a:solidFill>
                  <a:schemeClr val="tx2"/>
                </a:solidFill>
              </a:rPr>
              <a:t>stroške,</a:t>
            </a:r>
          </a:p>
          <a:p>
            <a:pPr marL="0" lvl="0" indent="0">
              <a:buNone/>
            </a:pPr>
            <a:endParaRPr lang="sl-SI" sz="300" dirty="0" smtClean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naročilo </a:t>
            </a:r>
            <a:r>
              <a:rPr lang="sl-SI" sz="2000" dirty="0">
                <a:solidFill>
                  <a:schemeClr val="tx2"/>
                </a:solidFill>
              </a:rPr>
              <a:t>upravičenca </a:t>
            </a:r>
            <a:r>
              <a:rPr lang="sl-SI" sz="2000" dirty="0" smtClean="0">
                <a:solidFill>
                  <a:schemeClr val="tx2"/>
                </a:solidFill>
              </a:rPr>
              <a:t>o </a:t>
            </a:r>
            <a:r>
              <a:rPr lang="sl-SI" sz="2000" dirty="0">
                <a:solidFill>
                  <a:schemeClr val="tx2"/>
                </a:solidFill>
              </a:rPr>
              <a:t>obsegu in vsebini, ki naj jo zajema raziskava </a:t>
            </a:r>
            <a:r>
              <a:rPr lang="sl-SI" sz="2000" dirty="0" smtClean="0">
                <a:solidFill>
                  <a:schemeClr val="tx2"/>
                </a:solidFill>
              </a:rPr>
              <a:t>trga izdelovalcu,</a:t>
            </a:r>
          </a:p>
          <a:p>
            <a:pPr marL="0" lvl="0" indent="0">
              <a:buNone/>
            </a:pPr>
            <a:endParaRPr lang="sl-SI" sz="300" dirty="0">
              <a:solidFill>
                <a:schemeClr val="tx2"/>
              </a:solidFill>
            </a:endParaRPr>
          </a:p>
          <a:p>
            <a:pPr lvl="0"/>
            <a:r>
              <a:rPr lang="sl-SI" sz="2000" dirty="0">
                <a:solidFill>
                  <a:schemeClr val="tx2"/>
                </a:solidFill>
              </a:rPr>
              <a:t>ponudba oz. korespondenca o vsebini tržne raziskave s strani avtorja.</a:t>
            </a:r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933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18099"/>
            <a:ext cx="7201025" cy="4037846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</a:t>
            </a:r>
            <a:r>
              <a:rPr lang="sl-SI" sz="2000" b="1" dirty="0" smtClean="0">
                <a:solidFill>
                  <a:srgbClr val="00B050"/>
                </a:solidFill>
              </a:rPr>
              <a:t>e) Organizacija seminarjev</a:t>
            </a:r>
          </a:p>
          <a:p>
            <a:pPr marL="0" indent="0">
              <a:buNone/>
            </a:pPr>
            <a:endParaRPr lang="sl-SI" sz="2000" b="1" u="sng" dirty="0" smtClean="0">
              <a:solidFill>
                <a:srgbClr val="00B050"/>
              </a:solidFill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Upravičeni stroški: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strošek </a:t>
            </a:r>
            <a:r>
              <a:rPr lang="sl-SI" sz="2000" dirty="0">
                <a:solidFill>
                  <a:schemeClr val="tx2"/>
                </a:solidFill>
              </a:rPr>
              <a:t>honorarja za izvedbo seminarja, če gre za zunanjega </a:t>
            </a:r>
            <a:r>
              <a:rPr lang="sl-SI" sz="2000" dirty="0" smtClean="0">
                <a:solidFill>
                  <a:schemeClr val="tx2"/>
                </a:solidFill>
              </a:rPr>
              <a:t>izvajalca (do 1.000 eurov/dan),</a:t>
            </a:r>
          </a:p>
          <a:p>
            <a:pPr fontAlgn="auto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pomožnega osebja v zvezi z izvedbo seminarja, </a:t>
            </a:r>
            <a:r>
              <a:rPr lang="sl-SI" sz="2000" dirty="0" smtClean="0">
                <a:solidFill>
                  <a:schemeClr val="tx2"/>
                </a:solidFill>
              </a:rPr>
              <a:t/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(tri osebe </a:t>
            </a:r>
            <a:r>
              <a:rPr lang="sl-SI" sz="2000" dirty="0">
                <a:solidFill>
                  <a:schemeClr val="tx2"/>
                </a:solidFill>
              </a:rPr>
              <a:t>;</a:t>
            </a:r>
            <a:r>
              <a:rPr lang="sl-SI" sz="2000" dirty="0" smtClean="0">
                <a:solidFill>
                  <a:schemeClr val="tx2"/>
                </a:solidFill>
              </a:rPr>
              <a:t> 12 ur/dan; 12 </a:t>
            </a:r>
            <a:r>
              <a:rPr lang="sl-SI" sz="2000" dirty="0" err="1" smtClean="0">
                <a:solidFill>
                  <a:schemeClr val="tx2"/>
                </a:solidFill>
              </a:rPr>
              <a:t>eurov</a:t>
            </a:r>
            <a:r>
              <a:rPr lang="sl-SI" sz="2000" dirty="0" smtClean="0">
                <a:solidFill>
                  <a:schemeClr val="tx2"/>
                </a:solidFill>
              </a:rPr>
              <a:t>/uro/osebo),</a:t>
            </a:r>
          </a:p>
          <a:p>
            <a:pPr fontAlgn="auto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strošek najema prostorov, kjer se izvaja </a:t>
            </a:r>
            <a:r>
              <a:rPr lang="sl-SI" sz="2000" dirty="0" smtClean="0">
                <a:solidFill>
                  <a:schemeClr val="tx2"/>
                </a:solidFill>
              </a:rPr>
              <a:t>seminar in </a:t>
            </a:r>
            <a:r>
              <a:rPr lang="sl-SI" sz="2000" dirty="0">
                <a:solidFill>
                  <a:schemeClr val="tx2"/>
                </a:solidFill>
              </a:rPr>
              <a:t>opreme, potrebne za izvedbo seminarja,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17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333739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335794"/>
            <a:ext cx="7201025" cy="3531606"/>
          </a:xfrm>
        </p:spPr>
        <p:txBody>
          <a:bodyPr/>
          <a:lstStyle/>
          <a:p>
            <a:pPr marL="0" indent="0" fontAlgn="auto"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         </a:t>
            </a:r>
            <a:r>
              <a:rPr lang="sl-SI" sz="1900" b="1" dirty="0" smtClean="0">
                <a:solidFill>
                  <a:srgbClr val="00B050"/>
                </a:solidFill>
              </a:rPr>
              <a:t>e) Organizacija </a:t>
            </a:r>
            <a:r>
              <a:rPr lang="sl-SI" sz="1900" b="1" dirty="0">
                <a:solidFill>
                  <a:srgbClr val="00B050"/>
                </a:solidFill>
              </a:rPr>
              <a:t>seminarjev</a:t>
            </a:r>
          </a:p>
          <a:p>
            <a:pPr marL="0" indent="0" fontAlgn="auto" hangingPunct="1">
              <a:buNone/>
            </a:pPr>
            <a:endParaRPr lang="sl-SI" sz="19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če </a:t>
            </a:r>
            <a:r>
              <a:rPr lang="sl-SI" sz="1900" dirty="0">
                <a:solidFill>
                  <a:schemeClr val="tx2"/>
                </a:solidFill>
              </a:rPr>
              <a:t>seminar obsega tudi terenski del, strošek prevoza </a:t>
            </a:r>
            <a:r>
              <a:rPr lang="sl-SI" sz="1900" dirty="0" smtClean="0">
                <a:solidFill>
                  <a:schemeClr val="tx2"/>
                </a:solidFill>
              </a:rPr>
              <a:t>udeležencev (do 30 </a:t>
            </a:r>
            <a:r>
              <a:rPr lang="sl-SI" sz="1900" dirty="0">
                <a:solidFill>
                  <a:schemeClr val="tx2"/>
                </a:solidFill>
              </a:rPr>
              <a:t>udeležencev posameznega </a:t>
            </a:r>
            <a:r>
              <a:rPr lang="sl-SI" sz="1900" dirty="0" smtClean="0">
                <a:solidFill>
                  <a:schemeClr val="tx2"/>
                </a:solidFill>
              </a:rPr>
              <a:t>seminarja),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strošek </a:t>
            </a:r>
            <a:r>
              <a:rPr lang="sl-SI" sz="1900" dirty="0">
                <a:solidFill>
                  <a:schemeClr val="tx2"/>
                </a:solidFill>
              </a:rPr>
              <a:t>pogostitve </a:t>
            </a:r>
            <a:r>
              <a:rPr lang="sl-SI" sz="1900" dirty="0" smtClean="0">
                <a:solidFill>
                  <a:schemeClr val="tx2"/>
                </a:solidFill>
              </a:rPr>
              <a:t>udeležencev (do 30 </a:t>
            </a:r>
            <a:r>
              <a:rPr lang="sl-SI" sz="1900" dirty="0">
                <a:solidFill>
                  <a:schemeClr val="tx2"/>
                </a:solidFill>
              </a:rPr>
              <a:t>udeležencev v višini največ </a:t>
            </a:r>
            <a:r>
              <a:rPr lang="sl-SI" sz="1900" dirty="0" smtClean="0">
                <a:solidFill>
                  <a:schemeClr val="tx2"/>
                </a:solidFill>
              </a:rPr>
              <a:t>20 eurov/osebo),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strošek </a:t>
            </a:r>
            <a:r>
              <a:rPr lang="sl-SI" sz="1900" dirty="0">
                <a:solidFill>
                  <a:schemeClr val="tx2"/>
                </a:solidFill>
              </a:rPr>
              <a:t>vina se prizna le, če je vlagatelj pravna oseba, ki združuje pridelovalce </a:t>
            </a:r>
            <a:r>
              <a:rPr lang="sl-SI" sz="1900" dirty="0" smtClean="0">
                <a:solidFill>
                  <a:schemeClr val="tx2"/>
                </a:solidFill>
              </a:rPr>
              <a:t>vina.</a:t>
            </a:r>
            <a:endParaRPr lang="sl-SI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646050" cy="307777"/>
          </a:xfrm>
        </p:spPr>
        <p:txBody>
          <a:bodyPr/>
          <a:lstStyle/>
          <a:p>
            <a:r>
              <a:rPr lang="sl-SI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Smernice </a:t>
            </a:r>
            <a:r>
              <a:rPr lang="sl-SI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699796" y="2290527"/>
            <a:ext cx="8341567" cy="3576873"/>
          </a:xfrm>
        </p:spPr>
        <p:txBody>
          <a:bodyPr/>
          <a:lstStyle/>
          <a:p>
            <a:pPr marL="0" indent="0" hangingPunct="0"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</a:t>
            </a:r>
            <a:r>
              <a:rPr lang="sl-SI" sz="2000" b="1" dirty="0" smtClean="0">
                <a:solidFill>
                  <a:srgbClr val="00B050"/>
                </a:solidFill>
              </a:rPr>
              <a:t>e) Organizacija seminarjev - stroški dela</a:t>
            </a:r>
            <a:endParaRPr lang="sl-SI" sz="2000" b="1" dirty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2000" b="1" dirty="0" smtClean="0">
              <a:solidFill>
                <a:schemeClr val="tx2"/>
              </a:solidFill>
            </a:endParaRPr>
          </a:p>
          <a:p>
            <a:pPr hangingPunct="0"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</a:t>
            </a:r>
            <a:r>
              <a:rPr lang="sl-SI" sz="2000" dirty="0" smtClean="0">
                <a:solidFill>
                  <a:schemeClr val="tx2"/>
                </a:solidFill>
              </a:rPr>
              <a:t>oseb se </a:t>
            </a:r>
            <a:r>
              <a:rPr lang="sl-SI" sz="2000" dirty="0">
                <a:solidFill>
                  <a:schemeClr val="tx2"/>
                </a:solidFill>
              </a:rPr>
              <a:t>priznajo za dneve trajanja dogodka in za največ en dan pred začetkom in po koncu dogodka, 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urna </a:t>
            </a:r>
            <a:r>
              <a:rPr lang="sl-SI" sz="1900" dirty="0">
                <a:solidFill>
                  <a:schemeClr val="tx2"/>
                </a:solidFill>
              </a:rPr>
              <a:t>podstavka za stroške </a:t>
            </a:r>
            <a:r>
              <a:rPr lang="sl-SI" sz="1900" dirty="0" smtClean="0">
                <a:solidFill>
                  <a:schemeClr val="tx2"/>
                </a:solidFill>
              </a:rPr>
              <a:t>dela: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       - letni </a:t>
            </a:r>
            <a:r>
              <a:rPr lang="sl-SI" sz="1900" dirty="0">
                <a:solidFill>
                  <a:schemeClr val="tx2"/>
                </a:solidFill>
              </a:rPr>
              <a:t>bruto strošek </a:t>
            </a:r>
            <a:r>
              <a:rPr lang="sl-SI" sz="1900" dirty="0" smtClean="0">
                <a:solidFill>
                  <a:schemeClr val="tx2"/>
                </a:solidFill>
              </a:rPr>
              <a:t>zaposlitve </a:t>
            </a:r>
            <a:r>
              <a:rPr lang="sl-SI" sz="1900" b="1" dirty="0" smtClean="0">
                <a:solidFill>
                  <a:schemeClr val="tx2"/>
                </a:solidFill>
              </a:rPr>
              <a:t>zaposlenega</a:t>
            </a:r>
            <a:r>
              <a:rPr lang="sl-SI" sz="1900" dirty="0" smtClean="0">
                <a:solidFill>
                  <a:schemeClr val="tx2"/>
                </a:solidFill>
              </a:rPr>
              <a:t> se deli </a:t>
            </a:r>
            <a:r>
              <a:rPr lang="sl-SI" sz="1900" dirty="0">
                <a:solidFill>
                  <a:schemeClr val="tx2"/>
                </a:solidFill>
              </a:rPr>
              <a:t>s 1.720 </a:t>
            </a:r>
            <a:r>
              <a:rPr lang="sl-SI" sz="1900" dirty="0" smtClean="0">
                <a:solidFill>
                  <a:schemeClr val="tx2"/>
                </a:solidFill>
              </a:rPr>
              <a:t>urami 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   (REK-1 obrazec),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- za </a:t>
            </a:r>
            <a:r>
              <a:rPr lang="sl-SI" sz="1900" dirty="0">
                <a:solidFill>
                  <a:schemeClr val="tx2"/>
                </a:solidFill>
              </a:rPr>
              <a:t>nosilca in člane </a:t>
            </a:r>
            <a:r>
              <a:rPr lang="sl-SI" sz="1900" b="1" dirty="0">
                <a:solidFill>
                  <a:schemeClr val="tx2"/>
                </a:solidFill>
              </a:rPr>
              <a:t>kmetijskega gospodarstva </a:t>
            </a:r>
            <a:r>
              <a:rPr lang="sl-SI" sz="1900" dirty="0">
                <a:solidFill>
                  <a:schemeClr val="tx2"/>
                </a:solidFill>
              </a:rPr>
              <a:t>ter </a:t>
            </a:r>
            <a:r>
              <a:rPr lang="sl-SI" sz="1900" dirty="0" smtClean="0">
                <a:solidFill>
                  <a:schemeClr val="tx2"/>
                </a:solidFill>
              </a:rPr>
              <a:t>osebe po pogodbi,                                                                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  statistični </a:t>
            </a:r>
            <a:r>
              <a:rPr lang="sl-SI" sz="1900" dirty="0">
                <a:solidFill>
                  <a:schemeClr val="tx2"/>
                </a:solidFill>
              </a:rPr>
              <a:t>podatek o povprečni bruto plači za preteklo </a:t>
            </a:r>
            <a:r>
              <a:rPr lang="sl-SI" sz="1900" dirty="0" smtClean="0">
                <a:solidFill>
                  <a:schemeClr val="tx2"/>
                </a:solidFill>
              </a:rPr>
              <a:t>leto.</a:t>
            </a:r>
          </a:p>
          <a:p>
            <a:pPr marL="0" indent="0" hangingPunct="0">
              <a:lnSpc>
                <a:spcPct val="11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774441" y="2227152"/>
            <a:ext cx="7688424" cy="3640248"/>
          </a:xfrm>
        </p:spPr>
        <p:txBody>
          <a:bodyPr/>
          <a:lstStyle/>
          <a:p>
            <a:pPr marL="0" indent="0" hangingPunct="0">
              <a:buNone/>
            </a:pPr>
            <a:r>
              <a:rPr lang="sl-SI" sz="1800" b="1" dirty="0" smtClean="0">
                <a:solidFill>
                  <a:schemeClr val="tx2"/>
                </a:solidFill>
              </a:rPr>
              <a:t>  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e) Organizacija seminarjev – stroški nastanitve </a:t>
            </a:r>
            <a:r>
              <a:rPr lang="sl-SI" sz="1800" b="1" dirty="0">
                <a:solidFill>
                  <a:srgbClr val="00B050"/>
                </a:solidFill>
              </a:rPr>
              <a:t>in </a:t>
            </a:r>
            <a:r>
              <a:rPr lang="sl-SI" sz="1800" b="1" dirty="0" smtClean="0">
                <a:solidFill>
                  <a:srgbClr val="00B050"/>
                </a:solidFill>
              </a:rPr>
              <a:t>prevoza</a:t>
            </a:r>
            <a:endParaRPr lang="sl-SI" sz="1800" b="1" dirty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800" b="1" u="sng" dirty="0" smtClean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800" b="1" u="sng" dirty="0">
              <a:solidFill>
                <a:srgbClr val="00B050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nastanitveni </a:t>
            </a:r>
            <a:r>
              <a:rPr lang="sl-SI" sz="1900" dirty="0">
                <a:solidFill>
                  <a:schemeClr val="tx2"/>
                </a:solidFill>
              </a:rPr>
              <a:t>stroški med dogodkom ter za največ en dan pred začetkom in po koncu </a:t>
            </a:r>
            <a:r>
              <a:rPr lang="sl-SI" sz="1900" dirty="0" smtClean="0">
                <a:solidFill>
                  <a:schemeClr val="tx2"/>
                </a:solidFill>
              </a:rPr>
              <a:t>dogodka (150 eurov/dan/osebo), 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stroški </a:t>
            </a:r>
            <a:r>
              <a:rPr lang="sl-SI" sz="1900" dirty="0">
                <a:solidFill>
                  <a:schemeClr val="tx2"/>
                </a:solidFill>
              </a:rPr>
              <a:t>letalske vozovnice za ekonomski </a:t>
            </a:r>
            <a:r>
              <a:rPr lang="sl-SI" sz="1900" dirty="0" smtClean="0">
                <a:solidFill>
                  <a:schemeClr val="tx2"/>
                </a:solidFill>
              </a:rPr>
              <a:t>razred, vozovnice </a:t>
            </a:r>
            <a:r>
              <a:rPr lang="sl-SI" sz="1900" dirty="0">
                <a:solidFill>
                  <a:schemeClr val="tx2"/>
                </a:solidFill>
              </a:rPr>
              <a:t>za potovanje z vlakom 2. razreda ali vozovnice za potovanje z drugim javnim prevozom, </a:t>
            </a:r>
            <a:r>
              <a:rPr lang="sl-SI" sz="1900" u="sng" dirty="0">
                <a:solidFill>
                  <a:schemeClr val="tx2"/>
                </a:solidFill>
              </a:rPr>
              <a:t>razen s taksijem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>
                <a:solidFill>
                  <a:schemeClr val="tx2"/>
                </a:solidFill>
              </a:rPr>
              <a:t>k</a:t>
            </a:r>
            <a:r>
              <a:rPr lang="sl-SI" sz="1900" dirty="0" smtClean="0">
                <a:solidFill>
                  <a:schemeClr val="tx2"/>
                </a:solidFill>
              </a:rPr>
              <a:t>ilometrina - aplikacija </a:t>
            </a:r>
            <a:r>
              <a:rPr lang="sl-SI" sz="1900" dirty="0">
                <a:solidFill>
                  <a:schemeClr val="tx2"/>
                </a:solidFill>
              </a:rPr>
              <a:t>spletne </a:t>
            </a:r>
            <a:r>
              <a:rPr lang="sl-SI" sz="1900" dirty="0" smtClean="0">
                <a:solidFill>
                  <a:schemeClr val="tx2"/>
                </a:solidFill>
              </a:rPr>
              <a:t>strani http</a:t>
            </a:r>
            <a:r>
              <a:rPr lang="sl-SI" sz="1900" dirty="0">
                <a:solidFill>
                  <a:schemeClr val="tx2"/>
                </a:solidFill>
              </a:rPr>
              <a:t>://www.viamichelin.co.uk</a:t>
            </a:r>
            <a:r>
              <a:rPr lang="sl-SI" sz="1900" dirty="0" smtClean="0">
                <a:solidFill>
                  <a:schemeClr val="tx2"/>
                </a:solidFill>
              </a:rPr>
              <a:t>/.</a:t>
            </a:r>
            <a:r>
              <a:rPr lang="sl-SI" sz="19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900" dirty="0" smtClean="0"/>
              <a:t> </a:t>
            </a: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2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27509" y="1547812"/>
            <a:ext cx="6089809" cy="892552"/>
          </a:xfrm>
        </p:spPr>
        <p:txBody>
          <a:bodyPr/>
          <a:lstStyle/>
          <a:p>
            <a:pPr algn="ctr"/>
            <a:r>
              <a:rPr lang="sl-SI" sz="2000" dirty="0" smtClean="0"/>
              <a:t>    </a:t>
            </a: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za promocijo vina na trgih tretjih držav</a:t>
            </a:r>
            <a:b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1800" b="1" dirty="0" smtClean="0">
                <a:solidFill>
                  <a:schemeClr val="tx2"/>
                </a:solidFill>
              </a:rPr>
              <a:t>     </a:t>
            </a:r>
            <a:r>
              <a:rPr lang="sl-SI" sz="1800" b="1" dirty="0" smtClean="0">
                <a:solidFill>
                  <a:srgbClr val="00B050"/>
                </a:solidFill>
              </a:rPr>
              <a:t>ROK vlaganja programov 2020</a:t>
            </a:r>
            <a:endParaRPr lang="sl-SI" sz="1800" b="1" dirty="0">
              <a:solidFill>
                <a:srgbClr val="00B05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101012" y="2677886"/>
            <a:ext cx="6848670" cy="3650486"/>
          </a:xfrm>
        </p:spPr>
        <p:txBody>
          <a:bodyPr/>
          <a:lstStyle/>
          <a:p>
            <a:pPr marL="0" indent="0">
              <a:buNone/>
            </a:pP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PROGRAMI: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  </a:t>
            </a:r>
            <a:r>
              <a:rPr lang="sl-SI" sz="1800" dirty="0" smtClean="0">
                <a:solidFill>
                  <a:srgbClr val="000000"/>
                </a:solidFill>
              </a:rPr>
              <a:t> </a:t>
            </a:r>
            <a:r>
              <a:rPr lang="sl-SI" sz="1800" b="1" dirty="0" smtClean="0">
                <a:solidFill>
                  <a:srgbClr val="000000"/>
                </a:solidFill>
              </a:rPr>
              <a:t>vloga</a:t>
            </a:r>
            <a:r>
              <a:rPr lang="sl-SI" sz="1800" dirty="0" smtClean="0">
                <a:solidFill>
                  <a:srgbClr val="000000"/>
                </a:solidFill>
              </a:rPr>
              <a:t> za odobritev programa najpozneje do 31. januarja 2020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000000"/>
                </a:solidFill>
              </a:rPr>
              <a:t>    (dejavnosti, izvedene med 1. junij 2020 in 31. maj 2021).</a:t>
            </a:r>
          </a:p>
          <a:p>
            <a:pPr marL="0" indent="0">
              <a:buNone/>
            </a:pPr>
            <a:endParaRPr lang="sl-SI" sz="900" dirty="0" smtClean="0">
              <a:solidFill>
                <a:srgbClr val="000000"/>
              </a:solidFill>
            </a:endParaRPr>
          </a:p>
          <a:p>
            <a:r>
              <a:rPr lang="sl-SI" sz="1800" dirty="0" smtClean="0">
                <a:solidFill>
                  <a:srgbClr val="000000"/>
                </a:solidFill>
              </a:rPr>
              <a:t>pregled prispelih programov na podlagi meril za upravičenost</a:t>
            </a:r>
          </a:p>
          <a:p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programi naj bodo vloženi v skladu z načrtovanimi aktivnostimi, </a:t>
            </a:r>
          </a:p>
          <a:p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 primeru vlaganja promocije več kot 5 let: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- realizacija količine oz cene,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- za nov trg tretje države šteje druga regija ali druga ciljna  </a:t>
            </a:r>
            <a:b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  skupina na istem trgu.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   </a:t>
            </a:r>
            <a:endParaRPr lang="sl-SI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97483" cy="338554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2833"/>
            <a:ext cx="7201025" cy="3694568"/>
          </a:xfrm>
        </p:spPr>
        <p:txBody>
          <a:bodyPr/>
          <a:lstStyle/>
          <a:p>
            <a:pPr marL="0" indent="0"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</a:t>
            </a:r>
            <a:r>
              <a:rPr lang="sl-SI" sz="1900" b="1" dirty="0" smtClean="0">
                <a:solidFill>
                  <a:srgbClr val="00B050"/>
                </a:solidFill>
              </a:rPr>
              <a:t>Organizacija </a:t>
            </a:r>
            <a:r>
              <a:rPr lang="sl-SI" sz="1900" b="1" dirty="0">
                <a:solidFill>
                  <a:srgbClr val="00B050"/>
                </a:solidFill>
              </a:rPr>
              <a:t>seminarjev – </a:t>
            </a:r>
            <a:r>
              <a:rPr lang="sl-SI" sz="1900" b="1" u="sng" dirty="0">
                <a:solidFill>
                  <a:srgbClr val="00B050"/>
                </a:solidFill>
              </a:rPr>
              <a:t>ustrezna </a:t>
            </a:r>
            <a:r>
              <a:rPr lang="sl-SI" sz="1900" b="1" u="sng" dirty="0" smtClean="0">
                <a:solidFill>
                  <a:srgbClr val="00B050"/>
                </a:solidFill>
              </a:rPr>
              <a:t>dokazila</a:t>
            </a:r>
          </a:p>
          <a:p>
            <a:pPr marL="0" indent="0">
              <a:buNone/>
            </a:pPr>
            <a:endParaRPr lang="sl-SI" sz="500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slikovni material, 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seznam </a:t>
            </a:r>
            <a:r>
              <a:rPr lang="sl-SI" sz="1900" dirty="0">
                <a:solidFill>
                  <a:schemeClr val="tx2"/>
                </a:solidFill>
              </a:rPr>
              <a:t>udeležencev s </a:t>
            </a:r>
            <a:r>
              <a:rPr lang="sl-SI" sz="1900" dirty="0" smtClean="0">
                <a:solidFill>
                  <a:schemeClr val="tx2"/>
                </a:solidFill>
              </a:rPr>
              <a:t>podpisi,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korespondenca </a:t>
            </a:r>
            <a:r>
              <a:rPr lang="sl-SI" sz="1900" dirty="0">
                <a:solidFill>
                  <a:schemeClr val="tx2"/>
                </a:solidFill>
              </a:rPr>
              <a:t>o izvedbi </a:t>
            </a:r>
            <a:r>
              <a:rPr lang="sl-SI" sz="1900" dirty="0" smtClean="0">
                <a:solidFill>
                  <a:schemeClr val="tx2"/>
                </a:solidFill>
              </a:rPr>
              <a:t>seminarja,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poslovna </a:t>
            </a:r>
            <a:r>
              <a:rPr lang="sl-SI" sz="1900" dirty="0">
                <a:solidFill>
                  <a:schemeClr val="tx2"/>
                </a:solidFill>
              </a:rPr>
              <a:t>vabila (korespondenca pošiljanja vabil, npr. e-pošta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</a:t>
            </a:r>
            <a:r>
              <a:rPr lang="sl-SI" sz="1900" dirty="0">
                <a:solidFill>
                  <a:schemeClr val="tx2"/>
                </a:solidFill>
              </a:rPr>
              <a:t>najema prostora za izvedbo seminarja </a:t>
            </a:r>
            <a:r>
              <a:rPr lang="sl-SI" sz="1900" dirty="0" smtClean="0">
                <a:solidFill>
                  <a:schemeClr val="tx2"/>
                </a:solidFill>
              </a:rPr>
              <a:t>(v primeru </a:t>
            </a:r>
            <a:r>
              <a:rPr lang="sl-SI" sz="1900" dirty="0">
                <a:solidFill>
                  <a:schemeClr val="tx2"/>
                </a:solidFill>
              </a:rPr>
              <a:t>podizvajalca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korespondenca </a:t>
            </a:r>
            <a:r>
              <a:rPr lang="sl-SI" sz="1900" dirty="0">
                <a:solidFill>
                  <a:schemeClr val="tx2"/>
                </a:solidFill>
              </a:rPr>
              <a:t>v primeru nudenja brezplačnega najema prostora, iz naslova rezervacije prostora (npr. e-pošta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</a:t>
            </a:r>
            <a:r>
              <a:rPr lang="sl-SI" sz="1900" dirty="0">
                <a:solidFill>
                  <a:schemeClr val="tx2"/>
                </a:solidFill>
              </a:rPr>
              <a:t>za honorar zunanjega izvajalca, 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 in njegove kompetence,</a:t>
            </a:r>
            <a:endParaRPr lang="sl-SI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76645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52735"/>
            <a:ext cx="7201025" cy="457200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Organizacija </a:t>
            </a:r>
            <a:r>
              <a:rPr lang="sl-SI" sz="1800" b="1" dirty="0">
                <a:solidFill>
                  <a:srgbClr val="00B050"/>
                </a:solidFill>
              </a:rPr>
              <a:t>seminarjev – </a:t>
            </a:r>
            <a:r>
              <a:rPr lang="sl-SI" sz="18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lvl="0" indent="0">
              <a:buNone/>
            </a:pPr>
            <a:endParaRPr lang="sl-SI" sz="7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računi </a:t>
            </a:r>
            <a:r>
              <a:rPr lang="sl-SI" sz="1900" dirty="0">
                <a:solidFill>
                  <a:schemeClr val="tx2"/>
                </a:solidFill>
              </a:rPr>
              <a:t>prevoznih stroškov oseb, ki so zaposlene pri upravičencu (letalska karta, </a:t>
            </a:r>
            <a:r>
              <a:rPr lang="sl-SI" sz="1900" dirty="0" smtClean="0">
                <a:solidFill>
                  <a:schemeClr val="tx2"/>
                </a:solidFill>
              </a:rPr>
              <a:t>…) in v </a:t>
            </a:r>
            <a:r>
              <a:rPr lang="sl-SI" sz="1900" dirty="0">
                <a:solidFill>
                  <a:schemeClr val="tx2"/>
                </a:solidFill>
              </a:rPr>
              <a:t>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</a:t>
            </a:r>
            <a:r>
              <a:rPr lang="sl-SI" sz="1900" dirty="0">
                <a:solidFill>
                  <a:schemeClr val="tx2"/>
                </a:solidFill>
              </a:rPr>
              <a:t>,</a:t>
            </a:r>
            <a:endParaRPr lang="sl-SI" sz="19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potni nalogi in dokazila o plačilu stroškov oseb zaposlenih pri upravičencu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računi nastanitve oseb, ki so zaposlene pri </a:t>
            </a:r>
            <a:r>
              <a:rPr lang="sl-SI" sz="1900" dirty="0" smtClean="0">
                <a:solidFill>
                  <a:schemeClr val="tx2"/>
                </a:solidFill>
              </a:rPr>
              <a:t>upravičencu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 za strošek dela pomožnega osebja (napotnice za hostese</a:t>
            </a:r>
            <a:r>
              <a:rPr lang="sl-SI" sz="1900" dirty="0" smtClean="0">
                <a:solidFill>
                  <a:schemeClr val="tx2"/>
                </a:solidFill>
              </a:rPr>
              <a:t>)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 gostišča za pogostitev </a:t>
            </a:r>
            <a:r>
              <a:rPr lang="sl-SI" sz="1900" dirty="0" smtClean="0">
                <a:solidFill>
                  <a:schemeClr val="tx2"/>
                </a:solidFill>
              </a:rPr>
              <a:t>udeležencev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podizvajalca.</a:t>
            </a:r>
          </a:p>
          <a:p>
            <a:pPr>
              <a:lnSpc>
                <a:spcPct val="110000"/>
              </a:lnSpc>
            </a:pPr>
            <a:endParaRPr lang="sl-SI" sz="9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      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2100" b="1" dirty="0" smtClean="0">
                <a:solidFill>
                  <a:srgbClr val="00B050"/>
                </a:solidFill>
              </a:rPr>
              <a:t>UPORABA </a:t>
            </a:r>
            <a:r>
              <a:rPr lang="sl-SI" sz="2100" b="1" dirty="0">
                <a:solidFill>
                  <a:srgbClr val="00B050"/>
                </a:solidFill>
              </a:rPr>
              <a:t>OZNAKE POREKLA</a:t>
            </a:r>
            <a:endParaRPr lang="sl-SI" sz="2100" dirty="0"/>
          </a:p>
        </p:txBody>
      </p:sp>
      <p:sp>
        <p:nvSpPr>
          <p:cNvPr id="4" name="Desna puščica 3"/>
          <p:cNvSpPr/>
          <p:nvPr/>
        </p:nvSpPr>
        <p:spPr>
          <a:xfrm>
            <a:off x="1329610" y="6139543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6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90833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550506" y="2034073"/>
            <a:ext cx="8518849" cy="4572000"/>
          </a:xfrm>
        </p:spPr>
        <p:txBody>
          <a:bodyPr/>
          <a:lstStyle/>
          <a:p>
            <a:pPr marL="0" indent="0" fontAlgn="auto" hangingPunct="1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Režijski stroški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za dejavnost udeležba na sejmih in organizacijo seminarjev:</a:t>
            </a:r>
          </a:p>
          <a:p>
            <a:pPr marL="0" indent="0" fontAlgn="auto" hangingPunct="1">
              <a:buNone/>
            </a:pPr>
            <a:endParaRPr lang="sl-SI" sz="700" b="1" dirty="0">
              <a:solidFill>
                <a:srgbClr val="00B050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upravičeni </a:t>
            </a:r>
            <a:r>
              <a:rPr lang="sl-SI" sz="1900" dirty="0">
                <a:solidFill>
                  <a:schemeClr val="tx2"/>
                </a:solidFill>
              </a:rPr>
              <a:t>režijski stroški zajemajo dnevnice, stroške lokalnega prevoza, parkiranja, cestnine in stroške uporabe informacijske tehnologije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>
                <a:solidFill>
                  <a:schemeClr val="tx2"/>
                </a:solidFill>
              </a:rPr>
              <a:t>s</a:t>
            </a:r>
            <a:r>
              <a:rPr lang="sl-SI" sz="1900" dirty="0" smtClean="0">
                <a:solidFill>
                  <a:schemeClr val="tx2"/>
                </a:solidFill>
              </a:rPr>
              <a:t>troški se nanašajo na </a:t>
            </a:r>
            <a:r>
              <a:rPr lang="sl-SI" sz="1900" dirty="0">
                <a:solidFill>
                  <a:schemeClr val="tx2"/>
                </a:solidFill>
              </a:rPr>
              <a:t>osebe, redno zaposlene pri upravičencu, oziroma nosilca in člane kmetijskega </a:t>
            </a:r>
            <a:r>
              <a:rPr lang="sl-SI" sz="1900" dirty="0" smtClean="0">
                <a:solidFill>
                  <a:schemeClr val="tx2"/>
                </a:solidFill>
              </a:rPr>
              <a:t>gospodarstva </a:t>
            </a:r>
            <a:r>
              <a:rPr lang="sl-SI" sz="1900" dirty="0">
                <a:solidFill>
                  <a:schemeClr val="tx2"/>
                </a:solidFill>
              </a:rPr>
              <a:t>in so nastali zaradi sodelovanja pri dogodku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priznajo </a:t>
            </a:r>
            <a:r>
              <a:rPr lang="sl-SI" sz="1900" dirty="0">
                <a:solidFill>
                  <a:schemeClr val="tx2"/>
                </a:solidFill>
              </a:rPr>
              <a:t>se v višini največ 80 </a:t>
            </a:r>
            <a:r>
              <a:rPr lang="sl-SI" sz="1900" dirty="0" err="1">
                <a:solidFill>
                  <a:schemeClr val="tx2"/>
                </a:solidFill>
              </a:rPr>
              <a:t>eurov</a:t>
            </a:r>
            <a:r>
              <a:rPr lang="sl-SI" sz="1900" dirty="0">
                <a:solidFill>
                  <a:schemeClr val="tx2"/>
                </a:solidFill>
              </a:rPr>
              <a:t>/osebo za ves dan bivanja v Evropski uniji in največ 90 </a:t>
            </a:r>
            <a:r>
              <a:rPr lang="sl-SI" sz="1900" dirty="0" err="1">
                <a:solidFill>
                  <a:schemeClr val="tx2"/>
                </a:solidFill>
              </a:rPr>
              <a:t>eurov</a:t>
            </a:r>
            <a:r>
              <a:rPr lang="sl-SI" sz="1900" dirty="0">
                <a:solidFill>
                  <a:schemeClr val="tx2"/>
                </a:solidFill>
              </a:rPr>
              <a:t>/osebo za ves dan bivanja zunaj Evropske unije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režijski </a:t>
            </a:r>
            <a:r>
              <a:rPr lang="sl-SI" sz="1900" dirty="0">
                <a:solidFill>
                  <a:schemeClr val="tx2"/>
                </a:solidFill>
              </a:rPr>
              <a:t>stroški na posamezni vlogi za podporo ne smejo presegati 4 % dejanskih upravičenih stroškov za izvedene dejavnosti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</a:p>
          <a:p>
            <a:pPr fontAlgn="auto"/>
            <a:endParaRPr lang="sl-SI" sz="1900" dirty="0">
              <a:solidFill>
                <a:schemeClr val="tx2"/>
              </a:solidFill>
            </a:endParaRPr>
          </a:p>
          <a:p>
            <a:pPr marL="0" indent="0" fontAlgn="auto"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Dokazovanje režijskih stroškov ni potrebno, dokumentacija se hrani še najmanj 5 let od datuma izplačila zadnjega zneska.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333739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559838" y="2308633"/>
            <a:ext cx="8434872" cy="387488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Računi za upravičene stroške:</a:t>
            </a:r>
          </a:p>
          <a:p>
            <a:pPr marL="0" indent="0">
              <a:buNone/>
            </a:pPr>
            <a:endParaRPr lang="sl-SI" sz="800" dirty="0" smtClean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u="sng" dirty="0" smtClean="0">
                <a:solidFill>
                  <a:schemeClr val="tx2"/>
                </a:solidFill>
              </a:rPr>
              <a:t>originalni izvodi računov </a:t>
            </a:r>
            <a:r>
              <a:rPr lang="sl-SI" sz="1900" dirty="0" smtClean="0">
                <a:solidFill>
                  <a:schemeClr val="tx2"/>
                </a:solidFill>
              </a:rPr>
              <a:t>skupaj z dokazili o plačilu (potrdilo banke),</a:t>
            </a:r>
          </a:p>
          <a:p>
            <a:pPr>
              <a:lnSpc>
                <a:spcPct val="110000"/>
              </a:lnSpc>
            </a:pPr>
            <a:r>
              <a:rPr lang="sl-SI" sz="1900" u="sng" dirty="0" smtClean="0">
                <a:solidFill>
                  <a:schemeClr val="tx2"/>
                </a:solidFill>
              </a:rPr>
              <a:t>račun </a:t>
            </a:r>
            <a:r>
              <a:rPr lang="sl-SI" sz="1900" u="sng" dirty="0">
                <a:solidFill>
                  <a:schemeClr val="tx2"/>
                </a:solidFill>
              </a:rPr>
              <a:t>podizvajalca z dokazilom o </a:t>
            </a:r>
            <a:r>
              <a:rPr lang="sl-SI" sz="1900" u="sng" dirty="0" smtClean="0">
                <a:solidFill>
                  <a:schemeClr val="tx2"/>
                </a:solidFill>
              </a:rPr>
              <a:t>plačilu</a:t>
            </a:r>
            <a:r>
              <a:rPr lang="sl-SI" sz="1900" dirty="0" smtClean="0">
                <a:solidFill>
                  <a:schemeClr val="tx2"/>
                </a:solidFill>
              </a:rPr>
              <a:t>, </a:t>
            </a:r>
            <a:endParaRPr lang="sl-SI" sz="19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specifikacija računa – stroškovnik oz. elementi upravičenih stroškov,</a:t>
            </a:r>
            <a:endParaRPr lang="sl-SI" sz="1900" i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menjalni tečaj: tečaj ECB </a:t>
            </a:r>
            <a:r>
              <a:rPr lang="sl-SI" sz="1900" dirty="0">
                <a:solidFill>
                  <a:schemeClr val="tx2"/>
                </a:solidFill>
              </a:rPr>
              <a:t>pred prvim </a:t>
            </a:r>
            <a:r>
              <a:rPr lang="sl-SI" sz="1900" dirty="0" smtClean="0">
                <a:solidFill>
                  <a:schemeClr val="tx2"/>
                </a:solidFill>
              </a:rPr>
              <a:t>dnem </a:t>
            </a:r>
            <a:r>
              <a:rPr lang="sl-SI" sz="1900" dirty="0">
                <a:solidFill>
                  <a:schemeClr val="tx2"/>
                </a:solidFill>
              </a:rPr>
              <a:t>meseca, v katerem je </a:t>
            </a:r>
            <a:r>
              <a:rPr lang="sl-SI" sz="1900" dirty="0" smtClean="0">
                <a:solidFill>
                  <a:schemeClr val="tx2"/>
                </a:solidFill>
              </a:rPr>
              <a:t>vloga vložena (primer: račun iz decembra 2017 – preračun na 31.12.2017), </a:t>
            </a: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navedba prometnega davka oz. davka na dodano vrednost,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v tujem jeziku: </a:t>
            </a:r>
            <a:r>
              <a:rPr lang="sl-SI" sz="1900" dirty="0">
                <a:solidFill>
                  <a:schemeClr val="tx2"/>
                </a:solidFill>
              </a:rPr>
              <a:t>sodni prevod </a:t>
            </a:r>
            <a:r>
              <a:rPr lang="sl-SI" sz="1900" dirty="0" smtClean="0">
                <a:solidFill>
                  <a:schemeClr val="tx2"/>
                </a:solidFill>
              </a:rPr>
              <a:t>računa (izjema: angleški, nemški, francoski, hrvaški </a:t>
            </a:r>
            <a:r>
              <a:rPr lang="sl-SI" sz="1900" dirty="0">
                <a:solidFill>
                  <a:schemeClr val="tx2"/>
                </a:solidFill>
              </a:rPr>
              <a:t>in </a:t>
            </a:r>
            <a:r>
              <a:rPr lang="sl-SI" sz="1900" dirty="0" smtClean="0">
                <a:solidFill>
                  <a:schemeClr val="tx2"/>
                </a:solidFill>
              </a:rPr>
              <a:t>srbski </a:t>
            </a:r>
            <a:r>
              <a:rPr lang="sl-SI" sz="1900" dirty="0">
                <a:solidFill>
                  <a:schemeClr val="tx2"/>
                </a:solidFill>
              </a:rPr>
              <a:t>(latinica) </a:t>
            </a:r>
            <a:r>
              <a:rPr lang="sl-SI" sz="1900" dirty="0" smtClean="0">
                <a:solidFill>
                  <a:schemeClr val="tx2"/>
                </a:solidFill>
              </a:rPr>
              <a:t>jezik,</a:t>
            </a: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plačilo z gotovino,</a:t>
            </a:r>
          </a:p>
          <a:p>
            <a:pPr>
              <a:buFontTx/>
              <a:buChar char="-"/>
            </a:pPr>
            <a:endParaRPr lang="sl-SI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12286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6490" y="2090057"/>
            <a:ext cx="8341567" cy="3777343"/>
          </a:xfrm>
        </p:spPr>
        <p:txBody>
          <a:bodyPr/>
          <a:lstStyle/>
          <a:p>
            <a:pPr marL="0" indent="0">
              <a:buNone/>
            </a:pPr>
            <a:endParaRPr lang="en-US" sz="1700" b="1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podizvajalec – strošek posredovanje največ 10% zahtevanega stroška, </a:t>
            </a: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neupravičeni stroški na računu – označitev le </a:t>
            </a:r>
            <a:r>
              <a:rPr lang="sl-SI" sz="1900" dirty="0" smtClean="0">
                <a:solidFill>
                  <a:schemeClr val="tx2"/>
                </a:solidFill>
              </a:rPr>
              <a:t>teh</a:t>
            </a:r>
            <a:r>
              <a:rPr lang="sl-SI" sz="1900" dirty="0">
                <a:solidFill>
                  <a:schemeClr val="tx2"/>
                </a:solidFill>
              </a:rPr>
              <a:t>,</a:t>
            </a:r>
            <a:endParaRPr lang="en-US" sz="1900" b="1" dirty="0" smtClean="0">
              <a:solidFill>
                <a:srgbClr val="008000"/>
              </a:solidFill>
            </a:endParaRPr>
          </a:p>
          <a:p>
            <a:r>
              <a:rPr lang="en-US" sz="1900" dirty="0" err="1" smtClean="0">
                <a:solidFill>
                  <a:schemeClr val="tx2"/>
                </a:solidFill>
              </a:rPr>
              <a:t>novi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trg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– </a:t>
            </a:r>
            <a:r>
              <a:rPr lang="en-US" sz="1900" dirty="0" err="1" smtClean="0">
                <a:solidFill>
                  <a:schemeClr val="tx2"/>
                </a:solidFill>
              </a:rPr>
              <a:t>prejem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podpore</a:t>
            </a:r>
            <a:r>
              <a:rPr lang="en-US" sz="1900" dirty="0" smtClean="0">
                <a:solidFill>
                  <a:schemeClr val="tx2"/>
                </a:solidFill>
              </a:rPr>
              <a:t> 3+2 </a:t>
            </a:r>
            <a:r>
              <a:rPr lang="en-US" sz="1900" dirty="0" err="1" smtClean="0">
                <a:solidFill>
                  <a:schemeClr val="tx2"/>
                </a:solidFill>
              </a:rPr>
              <a:t>leti</a:t>
            </a:r>
            <a:r>
              <a:rPr lang="en-US" sz="1900" dirty="0" smtClean="0">
                <a:solidFill>
                  <a:schemeClr val="tx2"/>
                </a:solidFill>
              </a:rPr>
              <a:t> – </a:t>
            </a:r>
            <a:r>
              <a:rPr lang="en-US" sz="1900" dirty="0" err="1" smtClean="0">
                <a:solidFill>
                  <a:schemeClr val="tx2"/>
                </a:solidFill>
              </a:rPr>
              <a:t>druga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regija</a:t>
            </a:r>
            <a:r>
              <a:rPr lang="en-US" sz="1900" dirty="0" smtClean="0">
                <a:solidFill>
                  <a:schemeClr val="tx2"/>
                </a:solidFill>
              </a:rPr>
              <a:t> v </a:t>
            </a:r>
            <a:r>
              <a:rPr lang="en-US" sz="1900" dirty="0" err="1" smtClean="0">
                <a:solidFill>
                  <a:schemeClr val="tx2"/>
                </a:solidFill>
              </a:rPr>
              <a:t>državi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ali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drugo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ciljno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tržišče</a:t>
            </a:r>
            <a:r>
              <a:rPr lang="en-US" sz="1900" dirty="0" smtClean="0">
                <a:solidFill>
                  <a:schemeClr val="tx2"/>
                </a:solidFill>
              </a:rPr>
              <a:t> (</a:t>
            </a:r>
            <a:r>
              <a:rPr lang="en-US" sz="1900" dirty="0" err="1" smtClean="0">
                <a:solidFill>
                  <a:schemeClr val="tx2"/>
                </a:solidFill>
              </a:rPr>
              <a:t>trgovine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</a:rPr>
              <a:t>lokali</a:t>
            </a:r>
            <a:r>
              <a:rPr lang="en-US" sz="1900" dirty="0" smtClean="0">
                <a:solidFill>
                  <a:schemeClr val="tx2"/>
                </a:solidFill>
              </a:rPr>
              <a:t>…)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r>
              <a:rPr lang="sl-SI" sz="1900" dirty="0">
                <a:solidFill>
                  <a:schemeClr val="tx2"/>
                </a:solidFill>
              </a:rPr>
              <a:t>a</a:t>
            </a:r>
            <a:r>
              <a:rPr lang="sl-SI" sz="1900" dirty="0" smtClean="0">
                <a:solidFill>
                  <a:schemeClr val="tx2"/>
                </a:solidFill>
              </a:rPr>
              <a:t>naliza rezultatov in vrednostna realizacija prodaje vina za 2%,</a:t>
            </a:r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</a:rPr>
              <a:t>60% </a:t>
            </a:r>
            <a:r>
              <a:rPr lang="en-US" sz="1900" dirty="0" err="1" smtClean="0">
                <a:solidFill>
                  <a:schemeClr val="tx2"/>
                </a:solidFill>
              </a:rPr>
              <a:t>izkoriščenost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dejavnosti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</a:rPr>
              <a:t>20% </a:t>
            </a:r>
            <a:r>
              <a:rPr lang="en-US" sz="1900" dirty="0" err="1" smtClean="0">
                <a:solidFill>
                  <a:schemeClr val="tx2"/>
                </a:solidFill>
              </a:rPr>
              <a:t>sprememb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znotraj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odobrenega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zneska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za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sofinanciranje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po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dejavnosti</a:t>
            </a:r>
            <a:r>
              <a:rPr lang="en-US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tx2"/>
              </a:solidFill>
            </a:endParaRPr>
          </a:p>
          <a:p>
            <a:r>
              <a:rPr lang="en-US" sz="1900" dirty="0" err="1" smtClean="0">
                <a:solidFill>
                  <a:schemeClr val="tx2"/>
                </a:solidFill>
              </a:rPr>
              <a:t>ozna</a:t>
            </a:r>
            <a:r>
              <a:rPr lang="sl-SI" sz="1900" dirty="0" smtClean="0">
                <a:solidFill>
                  <a:schemeClr val="tx2"/>
                </a:solidFill>
              </a:rPr>
              <a:t>k</a:t>
            </a:r>
            <a:r>
              <a:rPr lang="en-US" sz="1900" dirty="0" smtClean="0">
                <a:solidFill>
                  <a:schemeClr val="tx2"/>
                </a:solidFill>
              </a:rPr>
              <a:t>a </a:t>
            </a:r>
            <a:r>
              <a:rPr lang="en-US" sz="1900" dirty="0" err="1" smtClean="0">
                <a:solidFill>
                  <a:schemeClr val="tx2"/>
                </a:solidFill>
              </a:rPr>
              <a:t>porekla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na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vseh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oglasih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oz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reklamnem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gradivu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sl-SI" sz="1900" dirty="0" smtClean="0">
                <a:solidFill>
                  <a:schemeClr val="tx2"/>
                </a:solidFill>
              </a:rPr>
              <a:t>uporaba oznake porekla na vseh dejavnostih promocije,</a:t>
            </a:r>
          </a:p>
          <a:p>
            <a:endParaRPr lang="en-US" sz="1700" dirty="0" smtClean="0">
              <a:solidFill>
                <a:schemeClr val="tx2"/>
              </a:solidFill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26" y="1547813"/>
            <a:ext cx="7591368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425" y="2316480"/>
            <a:ext cx="7201025" cy="3550920"/>
          </a:xfrm>
        </p:spPr>
        <p:txBody>
          <a:bodyPr/>
          <a:lstStyle/>
          <a:p>
            <a:pPr marL="0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endParaRPr lang="en-US" sz="9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sprememba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programa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znotraj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dejavnosti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mora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biti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sporočena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ARSKTRP (</a:t>
            </a:r>
            <a:r>
              <a:rPr lang="sl-SI" sz="1900" dirty="0" smtClean="0">
                <a:solidFill>
                  <a:schemeClr val="tx2"/>
                </a:solidFill>
              </a:rPr>
              <a:t>vpliv na </a:t>
            </a:r>
            <a:r>
              <a:rPr lang="en-US" sz="1900" dirty="0" smtClean="0">
                <a:solidFill>
                  <a:schemeClr val="tx2"/>
                </a:solidFill>
              </a:rPr>
              <a:t>% </a:t>
            </a:r>
            <a:r>
              <a:rPr lang="en-US" sz="1900" dirty="0" err="1" smtClean="0">
                <a:solidFill>
                  <a:schemeClr val="tx2"/>
                </a:solidFill>
              </a:rPr>
              <a:t>izkoriščenosti</a:t>
            </a:r>
            <a:r>
              <a:rPr lang="en-US" sz="1900" dirty="0" smtClean="0">
                <a:solidFill>
                  <a:schemeClr val="tx2"/>
                </a:solidFill>
              </a:rPr>
              <a:t>), 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jezik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promocije</a:t>
            </a:r>
            <a:r>
              <a:rPr lang="en-US" sz="1900" dirty="0">
                <a:solidFill>
                  <a:schemeClr val="tx2"/>
                </a:solidFill>
              </a:rPr>
              <a:t> – v </a:t>
            </a:r>
            <a:r>
              <a:rPr lang="en-US" sz="1900" dirty="0" err="1">
                <a:solidFill>
                  <a:schemeClr val="tx2"/>
                </a:solidFill>
              </a:rPr>
              <a:t>jeziku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države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(</a:t>
            </a:r>
            <a:r>
              <a:rPr lang="en-US" sz="1900" dirty="0" err="1" smtClean="0">
                <a:solidFill>
                  <a:schemeClr val="tx2"/>
                </a:solidFill>
              </a:rPr>
              <a:t>angleški</a:t>
            </a:r>
            <a:r>
              <a:rPr lang="en-US" sz="1900" dirty="0" smtClean="0">
                <a:solidFill>
                  <a:schemeClr val="tx2"/>
                </a:solidFill>
              </a:rPr>
              <a:t>/</a:t>
            </a:r>
            <a:r>
              <a:rPr lang="en-US" sz="1900" dirty="0" err="1" smtClean="0">
                <a:solidFill>
                  <a:schemeClr val="tx2"/>
                </a:solidFill>
              </a:rPr>
              <a:t>francoski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jezik</a:t>
            </a:r>
            <a:r>
              <a:rPr lang="en-US" sz="1900" dirty="0" smtClean="0">
                <a:solidFill>
                  <a:schemeClr val="tx2"/>
                </a:solidFill>
              </a:rPr>
              <a:t>),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najem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opreme</a:t>
            </a:r>
            <a:r>
              <a:rPr lang="en-US" sz="1900" dirty="0">
                <a:solidFill>
                  <a:schemeClr val="tx2"/>
                </a:solidFill>
              </a:rPr>
              <a:t> in </a:t>
            </a:r>
            <a:r>
              <a:rPr lang="en-US" sz="1900" dirty="0" err="1">
                <a:solidFill>
                  <a:schemeClr val="tx2"/>
                </a:solidFill>
              </a:rPr>
              <a:t>materiala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trajna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dobrina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npr</a:t>
            </a:r>
            <a:r>
              <a:rPr lang="en-US" sz="1900" dirty="0">
                <a:solidFill>
                  <a:schemeClr val="tx2"/>
                </a:solidFill>
              </a:rPr>
              <a:t>. </a:t>
            </a:r>
            <a:r>
              <a:rPr lang="en-US" sz="1900" dirty="0" err="1">
                <a:solidFill>
                  <a:schemeClr val="tx2"/>
                </a:solidFill>
              </a:rPr>
              <a:t>kozarci</a:t>
            </a:r>
            <a:r>
              <a:rPr lang="en-US" sz="1900" dirty="0" smtClean="0">
                <a:solidFill>
                  <a:schemeClr val="tx2"/>
                </a:solidFill>
              </a:rPr>
              <a:t>)</a:t>
            </a:r>
            <a:r>
              <a:rPr lang="sl-SI" sz="1900" dirty="0" smtClean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dvojno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financiranje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  <a:endParaRPr lang="en-US" sz="1900" dirty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7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65" cy="276999"/>
          </a:xfrm>
        </p:spPr>
        <p:txBody>
          <a:bodyPr/>
          <a:lstStyle/>
          <a:p>
            <a:endParaRPr lang="sl-SI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96239" y="1440000"/>
            <a:ext cx="7139407" cy="4727120"/>
          </a:xfrm>
        </p:spPr>
        <p:txBody>
          <a:bodyPr/>
          <a:lstStyle/>
          <a:p>
            <a:pPr algn="ctr"/>
            <a:endParaRPr lang="sl-SI" sz="2000" dirty="0" smtClean="0">
              <a:solidFill>
                <a:srgbClr val="946043"/>
              </a:solidFill>
            </a:endParaRPr>
          </a:p>
          <a:p>
            <a:pPr algn="ctr"/>
            <a:r>
              <a:rPr lang="sl-SI" sz="4200" dirty="0" smtClean="0">
                <a:solidFill>
                  <a:srgbClr val="946043"/>
                </a:solidFill>
              </a:rPr>
              <a:t>Hvala </a:t>
            </a:r>
            <a:r>
              <a:rPr lang="sl-SI" sz="4200" dirty="0">
                <a:solidFill>
                  <a:srgbClr val="946043"/>
                </a:solidFill>
              </a:rPr>
              <a:t>za </a:t>
            </a:r>
            <a:r>
              <a:rPr lang="sl-SI" sz="4200" dirty="0" smtClean="0">
                <a:solidFill>
                  <a:srgbClr val="946043"/>
                </a:solidFill>
              </a:rPr>
              <a:t>pozornost.</a:t>
            </a:r>
            <a:br>
              <a:rPr lang="sl-SI" sz="4200" dirty="0" smtClean="0">
                <a:solidFill>
                  <a:srgbClr val="946043"/>
                </a:solidFill>
              </a:rPr>
            </a:br>
            <a:endParaRPr lang="sl-SI" sz="2200" dirty="0">
              <a:solidFill>
                <a:srgbClr val="94604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36" y="2804160"/>
            <a:ext cx="4046896" cy="2927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8800" y="2804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399" y="1547813"/>
            <a:ext cx="5979201" cy="1015663"/>
          </a:xfrm>
        </p:spPr>
        <p:txBody>
          <a:bodyPr/>
          <a:lstStyle/>
          <a:p>
            <a:pPr algn="ctr"/>
            <a:r>
              <a:rPr lang="sl-SI" sz="4800" dirty="0"/>
              <a:t> </a:t>
            </a:r>
            <a:r>
              <a:rPr lang="sl-SI" sz="20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za promocijo vina na trgih tretjih </a:t>
            </a: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</a:t>
            </a:r>
            <a:r>
              <a:rPr lang="sl-SI" sz="2000" b="1" dirty="0">
                <a:solidFill>
                  <a:schemeClr val="tx2"/>
                </a:solidFill>
              </a:rPr>
              <a:t/>
            </a:r>
            <a:br>
              <a:rPr lang="sl-SI" sz="2000" b="1" dirty="0">
                <a:solidFill>
                  <a:schemeClr val="tx2"/>
                </a:solidFill>
              </a:rPr>
            </a:br>
            <a:r>
              <a:rPr lang="sl-SI" sz="1800" b="1" dirty="0" smtClean="0">
                <a:solidFill>
                  <a:schemeClr val="tx2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ROKI </a:t>
            </a:r>
            <a:r>
              <a:rPr lang="sl-SI" sz="1800" b="1" dirty="0">
                <a:solidFill>
                  <a:srgbClr val="00B050"/>
                </a:solidFill>
              </a:rPr>
              <a:t>vlaganja </a:t>
            </a:r>
            <a:r>
              <a:rPr lang="sl-SI" sz="1800" b="1" dirty="0" smtClean="0">
                <a:solidFill>
                  <a:srgbClr val="00B050"/>
                </a:solidFill>
              </a:rPr>
              <a:t>vlog </a:t>
            </a:r>
            <a:r>
              <a:rPr lang="sl-SI" sz="1800" b="1" dirty="0">
                <a:solidFill>
                  <a:srgbClr val="00B050"/>
                </a:solidFill>
              </a:rPr>
              <a:t>v </a:t>
            </a:r>
            <a:r>
              <a:rPr lang="sl-SI" sz="1800" b="1" dirty="0" smtClean="0">
                <a:solidFill>
                  <a:srgbClr val="00B050"/>
                </a:solidFill>
              </a:rPr>
              <a:t>2020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VLOGE </a:t>
            </a:r>
            <a:r>
              <a:rPr lang="sl-SI" sz="1800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POVRNITEV UPRAVIČENIH STROŠKOV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000" dirty="0">
                <a:solidFill>
                  <a:srgbClr val="000000"/>
                </a:solidFill>
              </a:rPr>
              <a:t>prva </a:t>
            </a:r>
            <a:r>
              <a:rPr lang="sl-SI" sz="2000" dirty="0" smtClean="0">
                <a:solidFill>
                  <a:srgbClr val="000000"/>
                </a:solidFill>
              </a:rPr>
              <a:t>vloga: </a:t>
            </a:r>
            <a:r>
              <a:rPr lang="sl-SI" sz="2000" b="1" dirty="0" smtClean="0">
                <a:solidFill>
                  <a:srgbClr val="000000"/>
                </a:solidFill>
              </a:rPr>
              <a:t>do</a:t>
            </a:r>
            <a:r>
              <a:rPr lang="sl-SI" sz="2000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31</a:t>
            </a:r>
            <a:r>
              <a:rPr lang="x-none" sz="2000" b="1" dirty="0">
                <a:solidFill>
                  <a:srgbClr val="000000"/>
                </a:solidFill>
              </a:rPr>
              <a:t>. </a:t>
            </a:r>
            <a:r>
              <a:rPr lang="sl-SI" sz="2000" b="1" dirty="0" smtClean="0">
                <a:solidFill>
                  <a:srgbClr val="000000"/>
                </a:solidFill>
              </a:rPr>
              <a:t>januarja</a:t>
            </a:r>
            <a:r>
              <a:rPr lang="x-none" sz="2000" b="1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2020</a:t>
            </a:r>
            <a:r>
              <a:rPr lang="sl-SI" sz="2000" b="1" dirty="0">
                <a:solidFill>
                  <a:srgbClr val="000000"/>
                </a:solidFill>
              </a:rPr>
              <a:t/>
            </a:r>
            <a:br>
              <a:rPr lang="sl-SI" sz="2000" b="1" dirty="0">
                <a:solidFill>
                  <a:srgbClr val="000000"/>
                </a:solidFill>
              </a:rPr>
            </a:br>
            <a:r>
              <a:rPr lang="sl-SI" sz="2000" b="1" dirty="0">
                <a:solidFill>
                  <a:srgbClr val="000000"/>
                </a:solidFill>
              </a:rPr>
              <a:t>  </a:t>
            </a:r>
            <a:r>
              <a:rPr lang="sl-SI" sz="2000" dirty="0">
                <a:solidFill>
                  <a:srgbClr val="000000"/>
                </a:solidFill>
              </a:rPr>
              <a:t>(</a:t>
            </a:r>
            <a:r>
              <a:rPr lang="x-none" sz="2000" dirty="0">
                <a:solidFill>
                  <a:srgbClr val="000000"/>
                </a:solidFill>
              </a:rPr>
              <a:t>dejavnosti med 1. </a:t>
            </a:r>
            <a:r>
              <a:rPr lang="sl-SI" sz="2000" dirty="0">
                <a:solidFill>
                  <a:srgbClr val="000000"/>
                </a:solidFill>
              </a:rPr>
              <a:t>junijem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2019 </a:t>
            </a:r>
            <a:r>
              <a:rPr lang="x-none" sz="2000" dirty="0">
                <a:solidFill>
                  <a:srgbClr val="000000"/>
                </a:solidFill>
              </a:rPr>
              <a:t>in 31. </a:t>
            </a:r>
            <a:r>
              <a:rPr lang="sl-SI" sz="2000" dirty="0">
                <a:solidFill>
                  <a:srgbClr val="000000"/>
                </a:solidFill>
              </a:rPr>
              <a:t>decembrom </a:t>
            </a:r>
            <a:r>
              <a:rPr lang="sl-SI" sz="2000" dirty="0" smtClean="0">
                <a:solidFill>
                  <a:srgbClr val="000000"/>
                </a:solidFill>
              </a:rPr>
              <a:t>2019)</a:t>
            </a:r>
            <a:endParaRPr lang="sl-SI" sz="2000" dirty="0">
              <a:solidFill>
                <a:srgbClr val="000000"/>
              </a:solidFill>
            </a:endParaRPr>
          </a:p>
          <a:p>
            <a:endParaRPr lang="sl-SI" sz="900" dirty="0">
              <a:solidFill>
                <a:srgbClr val="000000"/>
              </a:solidFill>
            </a:endParaRPr>
          </a:p>
          <a:p>
            <a:r>
              <a:rPr lang="sl-SI" sz="2000" b="1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druga </a:t>
            </a:r>
            <a:r>
              <a:rPr lang="sl-SI" sz="2000" dirty="0">
                <a:solidFill>
                  <a:srgbClr val="000000"/>
                </a:solidFill>
              </a:rPr>
              <a:t>vloga: </a:t>
            </a:r>
            <a:r>
              <a:rPr lang="sl-SI" sz="2000" b="1" dirty="0" smtClean="0">
                <a:solidFill>
                  <a:srgbClr val="000000"/>
                </a:solidFill>
              </a:rPr>
              <a:t>do </a:t>
            </a:r>
            <a:r>
              <a:rPr lang="x-none" sz="2000" b="1" dirty="0" smtClean="0">
                <a:solidFill>
                  <a:srgbClr val="000000"/>
                </a:solidFill>
              </a:rPr>
              <a:t>20</a:t>
            </a:r>
            <a:r>
              <a:rPr lang="x-none" sz="2000" b="1" dirty="0">
                <a:solidFill>
                  <a:srgbClr val="000000"/>
                </a:solidFill>
              </a:rPr>
              <a:t>. </a:t>
            </a:r>
            <a:r>
              <a:rPr lang="sl-SI" sz="2000" b="1" dirty="0" smtClean="0">
                <a:solidFill>
                  <a:srgbClr val="000000"/>
                </a:solidFill>
              </a:rPr>
              <a:t>junija</a:t>
            </a:r>
            <a:r>
              <a:rPr lang="x-none" sz="2000" b="1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2020</a:t>
            </a:r>
            <a:r>
              <a:rPr lang="sl-SI" sz="2000" b="1" dirty="0">
                <a:solidFill>
                  <a:srgbClr val="000000"/>
                </a:solidFill>
              </a:rPr>
              <a:t/>
            </a:r>
            <a:br>
              <a:rPr lang="sl-SI" sz="2000" b="1" dirty="0">
                <a:solidFill>
                  <a:srgbClr val="000000"/>
                </a:solidFill>
              </a:rPr>
            </a:br>
            <a:r>
              <a:rPr lang="sl-SI" sz="2000" dirty="0">
                <a:solidFill>
                  <a:srgbClr val="000000"/>
                </a:solidFill>
              </a:rPr>
              <a:t>  (</a:t>
            </a:r>
            <a:r>
              <a:rPr lang="x-none" sz="2000" dirty="0">
                <a:solidFill>
                  <a:srgbClr val="000000"/>
                </a:solidFill>
              </a:rPr>
              <a:t>dejavnosti med 1. </a:t>
            </a:r>
            <a:r>
              <a:rPr lang="sl-SI" sz="2000" dirty="0">
                <a:solidFill>
                  <a:srgbClr val="000000"/>
                </a:solidFill>
              </a:rPr>
              <a:t>januarjem</a:t>
            </a:r>
            <a:r>
              <a:rPr lang="x-none" sz="2000" dirty="0">
                <a:solidFill>
                  <a:srgbClr val="000000"/>
                </a:solidFill>
              </a:rPr>
              <a:t> in 31. </a:t>
            </a:r>
            <a:r>
              <a:rPr lang="sl-SI" sz="2000" dirty="0">
                <a:solidFill>
                  <a:srgbClr val="000000"/>
                </a:solidFill>
              </a:rPr>
              <a:t>majem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2020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)</a:t>
            </a:r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/>
          <p:cNvSpPr>
            <a:spLocks noGrp="1"/>
          </p:cNvSpPr>
          <p:nvPr>
            <p:ph type="title"/>
          </p:nvPr>
        </p:nvSpPr>
        <p:spPr>
          <a:xfrm>
            <a:off x="971550" y="1547813"/>
            <a:ext cx="8029029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izvajanje nacionalnih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podpornih programov</a:t>
            </a:r>
            <a:endPara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19" name="Content Placeholder 20"/>
          <p:cNvSpPr>
            <a:spLocks noGrp="1"/>
          </p:cNvSpPr>
          <p:nvPr>
            <p:ph idx="4294967295"/>
          </p:nvPr>
        </p:nvSpPr>
        <p:spPr>
          <a:xfrm>
            <a:off x="971550" y="2326741"/>
            <a:ext cx="7200900" cy="3540659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Spletna stran ARSKTRP:</a:t>
            </a:r>
          </a:p>
          <a:p>
            <a:pPr marL="0" indent="0">
              <a:buNone/>
            </a:pPr>
            <a:endParaRPr lang="sl-SI" sz="1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sl-SI" sz="1600" dirty="0">
                <a:hlinkClick r:id="rId3"/>
              </a:rPr>
              <a:t>https://www.gov.si/zbirke/storitve/pridobitev-podpore-za-promocijo-vina-na-trgih-tretjih-drzav</a:t>
            </a:r>
            <a:r>
              <a:rPr lang="sl-SI" sz="1600" dirty="0" smtClean="0">
                <a:hlinkClick r:id="rId3"/>
              </a:rPr>
              <a:t>/</a:t>
            </a:r>
            <a:endParaRPr lang="sl-SI" sz="1600" dirty="0" smtClean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</a:endParaRPr>
          </a:p>
          <a:p>
            <a:r>
              <a:rPr lang="sl-SI" sz="2000" dirty="0">
                <a:solidFill>
                  <a:srgbClr val="00B050"/>
                </a:solidFill>
              </a:rPr>
              <a:t>Smernice </a:t>
            </a:r>
            <a:r>
              <a:rPr lang="sl-SI" sz="2000" dirty="0" smtClean="0">
                <a:solidFill>
                  <a:srgbClr val="00B050"/>
                </a:solidFill>
              </a:rPr>
              <a:t>Evropske komisije za izvajanje nacionalnih podpornih programov v vinskem sektorju ( končna verzija z dne 16.12.2016)</a:t>
            </a:r>
          </a:p>
          <a:p>
            <a:pPr marL="0" indent="0">
              <a:buNone/>
            </a:pPr>
            <a:endParaRPr lang="sl-SI" sz="16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sl-SI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160" y="1566083"/>
            <a:ext cx="6941003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20686"/>
            <a:ext cx="7743367" cy="3646714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a) Objava </a:t>
            </a:r>
            <a:r>
              <a:rPr lang="sl-SI" sz="2000" b="1" dirty="0">
                <a:solidFill>
                  <a:srgbClr val="00B050"/>
                </a:solidFill>
              </a:rPr>
              <a:t>oglasov v medijih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dirty="0" smtClean="0">
                <a:solidFill>
                  <a:srgbClr val="00B050"/>
                </a:solidFill>
              </a:rPr>
              <a:t/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sz="2000" dirty="0" smtClean="0">
                <a:solidFill>
                  <a:srgbClr val="00B050"/>
                </a:solidFill>
              </a:rPr>
              <a:t>        </a:t>
            </a:r>
            <a:r>
              <a:rPr lang="sl-SI" sz="2000" i="1" dirty="0" smtClean="0">
                <a:solidFill>
                  <a:schemeClr val="tx2"/>
                </a:solidFill>
              </a:rPr>
              <a:t>(</a:t>
            </a:r>
            <a:r>
              <a:rPr lang="sl-SI" sz="2000" i="1" dirty="0">
                <a:solidFill>
                  <a:schemeClr val="tx2"/>
                </a:solidFill>
              </a:rPr>
              <a:t>tiskani, televizijski, radijski, internetni)</a:t>
            </a:r>
          </a:p>
          <a:p>
            <a:pPr marL="0" indent="0">
              <a:lnSpc>
                <a:spcPct val="60000"/>
              </a:lnSpc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idejna </a:t>
            </a:r>
            <a:r>
              <a:rPr lang="sl-SI" sz="2000" dirty="0">
                <a:solidFill>
                  <a:schemeClr val="tx2"/>
                </a:solidFill>
              </a:rPr>
              <a:t>zasnova in produkcija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zakup </a:t>
            </a:r>
            <a:r>
              <a:rPr lang="sl-SI" sz="2000" dirty="0">
                <a:solidFill>
                  <a:schemeClr val="tx2"/>
                </a:solidFill>
              </a:rPr>
              <a:t>medijskega prostora,   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ureditev</a:t>
            </a:r>
            <a:r>
              <a:rPr lang="sl-SI" sz="2000" dirty="0">
                <a:solidFill>
                  <a:schemeClr val="tx2"/>
                </a:solidFill>
              </a:rPr>
              <a:t>, postavitev in vzdrževanje spletnega mesta,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prevajanje </a:t>
            </a:r>
            <a:r>
              <a:rPr lang="sl-SI" sz="2000" dirty="0">
                <a:solidFill>
                  <a:schemeClr val="tx2"/>
                </a:solidFill>
              </a:rPr>
              <a:t>in honorarji za pripravo besedil,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ostali </a:t>
            </a:r>
            <a:r>
              <a:rPr lang="sl-SI" sz="2000" dirty="0">
                <a:solidFill>
                  <a:schemeClr val="tx2"/>
                </a:solidFill>
              </a:rPr>
              <a:t>stroški, povezani z objavo oglasov v medijih.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4574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61" y="1483567"/>
            <a:ext cx="6941003" cy="410547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8718"/>
            <a:ext cx="7201025" cy="4506686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Objava </a:t>
            </a:r>
            <a:r>
              <a:rPr lang="sl-SI" sz="2000" b="1" dirty="0">
                <a:solidFill>
                  <a:srgbClr val="00B050"/>
                </a:solidFill>
              </a:rPr>
              <a:t>oglasov v medijih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–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primeri fizičnih izvodov časopisov in revij, primeri promocijskih spotov in filmov (CD , DVD),</a:t>
            </a: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naročilo </a:t>
            </a:r>
            <a:r>
              <a:rPr lang="sl-SI" sz="2000" dirty="0">
                <a:solidFill>
                  <a:schemeClr val="tx2"/>
                </a:solidFill>
              </a:rPr>
              <a:t>za izdelavo idejne zasnove oglasa,</a:t>
            </a:r>
          </a:p>
          <a:p>
            <a:pPr lvl="0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naročilo za objavo oglasa,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medija, ki objavlja oglase, </a:t>
            </a:r>
            <a:endParaRPr lang="sl-SI" sz="2000" dirty="0" smtClean="0">
              <a:solidFill>
                <a:schemeClr val="tx2"/>
              </a:solidFill>
            </a:endParaRP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program </a:t>
            </a:r>
            <a:r>
              <a:rPr lang="sl-SI" sz="2000" dirty="0">
                <a:solidFill>
                  <a:schemeClr val="tx2"/>
                </a:solidFill>
              </a:rPr>
              <a:t>o predvajanju spotov ali oddaj,</a:t>
            </a: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e</a:t>
            </a:r>
            <a:r>
              <a:rPr lang="sl-SI" sz="2000" dirty="0">
                <a:solidFill>
                  <a:schemeClr val="tx2"/>
                </a:solidFill>
              </a:rPr>
              <a:t>-poštna </a:t>
            </a:r>
            <a:r>
              <a:rPr lang="sl-SI" sz="2000" dirty="0" smtClean="0">
                <a:solidFill>
                  <a:schemeClr val="tx2"/>
                </a:solidFill>
              </a:rPr>
              <a:t>korespondenca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sl-SI" sz="1000" dirty="0">
              <a:solidFill>
                <a:srgbClr val="0000FF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sl-SI" sz="1600" dirty="0" smtClean="0">
                <a:solidFill>
                  <a:srgbClr val="00B050"/>
                </a:solidFill>
              </a:rPr>
              <a:t>                     </a:t>
            </a:r>
            <a:r>
              <a:rPr lang="sl-SI" sz="2000" dirty="0" smtClean="0">
                <a:solidFill>
                  <a:srgbClr val="00B050"/>
                </a:solidFill>
              </a:rPr>
              <a:t>obvezna </a:t>
            </a:r>
            <a:r>
              <a:rPr lang="sl-SI" sz="2000" b="1" dirty="0" smtClean="0">
                <a:solidFill>
                  <a:srgbClr val="00B050"/>
                </a:solidFill>
              </a:rPr>
              <a:t>NAVEDBA POREKLA</a:t>
            </a:r>
          </a:p>
          <a:p>
            <a:endParaRPr lang="sl-SI" sz="1800" dirty="0"/>
          </a:p>
        </p:txBody>
      </p:sp>
      <p:sp>
        <p:nvSpPr>
          <p:cNvPr id="4" name="Desna puščica 3"/>
          <p:cNvSpPr/>
          <p:nvPr/>
        </p:nvSpPr>
        <p:spPr>
          <a:xfrm>
            <a:off x="1497564" y="6021276"/>
            <a:ext cx="419878" cy="3608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128240" cy="276999"/>
          </a:xfrm>
        </p:spPr>
        <p:txBody>
          <a:bodyPr/>
          <a:lstStyle/>
          <a:p>
            <a:r>
              <a:rPr lang="sl-SI" sz="1800" dirty="0" smtClean="0"/>
              <a:t>  </a:t>
            </a:r>
            <a:endParaRPr lang="sl-SI" sz="18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63366"/>
            <a:ext cx="7201025" cy="3604034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 b) Izdelava </a:t>
            </a:r>
            <a:r>
              <a:rPr lang="sl-SI" sz="2000" b="1" dirty="0">
                <a:solidFill>
                  <a:srgbClr val="00B050"/>
                </a:solidFill>
              </a:rPr>
              <a:t>reklamnega gradiva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i="1" dirty="0" smtClean="0">
                <a:solidFill>
                  <a:schemeClr val="tx2"/>
                </a:solidFill>
              </a:rPr>
              <a:t>(promocijski material</a:t>
            </a:r>
            <a:r>
              <a:rPr lang="sl-SI" sz="2000" i="1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Upravičeni stroški: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idejna </a:t>
            </a:r>
            <a:r>
              <a:rPr lang="sl-SI" sz="2000" dirty="0">
                <a:solidFill>
                  <a:schemeClr val="tx2"/>
                </a:solidFill>
              </a:rPr>
              <a:t>zasnova, izvedbeno oblikovanje, grafično oblikovanje,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tiskanje </a:t>
            </a:r>
            <a:r>
              <a:rPr lang="sl-SI" sz="2000" dirty="0">
                <a:solidFill>
                  <a:schemeClr val="tx2"/>
                </a:solidFill>
              </a:rPr>
              <a:t>gradiva oz. zapisi na drugih medijih (CD, DVD,…) 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distribucija </a:t>
            </a:r>
            <a:r>
              <a:rPr lang="sl-SI" sz="2000" dirty="0">
                <a:solidFill>
                  <a:schemeClr val="tx2"/>
                </a:solidFill>
              </a:rPr>
              <a:t>materiala,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ostali </a:t>
            </a:r>
            <a:r>
              <a:rPr lang="sl-SI" sz="2000" dirty="0">
                <a:solidFill>
                  <a:schemeClr val="tx2"/>
                </a:solidFill>
              </a:rPr>
              <a:t>stroški, povezani z izdelavo reklamnega gradiva.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Pravokotnik 3"/>
          <p:cNvSpPr/>
          <p:nvPr/>
        </p:nvSpPr>
        <p:spPr>
          <a:xfrm>
            <a:off x="741680" y="1501646"/>
            <a:ext cx="8013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625600"/>
            <a:ext cx="7098097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64190"/>
            <a:ext cx="7201025" cy="418732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</a:t>
            </a:r>
            <a:r>
              <a:rPr lang="sl-SI" sz="2000" b="1" dirty="0" smtClean="0">
                <a:solidFill>
                  <a:srgbClr val="00B050"/>
                </a:solidFill>
              </a:rPr>
              <a:t>Izdelava </a:t>
            </a:r>
            <a:r>
              <a:rPr lang="sl-SI" sz="2000" b="1" dirty="0">
                <a:solidFill>
                  <a:srgbClr val="00B050"/>
                </a:solidFill>
              </a:rPr>
              <a:t>reklamnega </a:t>
            </a:r>
            <a:r>
              <a:rPr lang="sl-SI" sz="2000" b="1" dirty="0" smtClean="0">
                <a:solidFill>
                  <a:srgbClr val="00B050"/>
                </a:solidFill>
              </a:rPr>
              <a:t>gradiva - </a:t>
            </a:r>
            <a:r>
              <a:rPr lang="sl-SI" sz="2000" b="1" u="sng" dirty="0">
                <a:solidFill>
                  <a:srgbClr val="00B050"/>
                </a:solidFill>
              </a:rPr>
              <a:t>ustrezna dokazila 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vzorec reklamnega materiala v fizični ali fotografski obliki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/>
          </a:p>
          <a:p>
            <a:pPr lvl="0"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naročilnica </a:t>
            </a:r>
            <a:r>
              <a:rPr lang="sl-SI" sz="2000" dirty="0">
                <a:solidFill>
                  <a:schemeClr val="tx2"/>
                </a:solidFill>
              </a:rPr>
              <a:t>za izdelavo gradiva,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ponudba oz. predračun,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dostava idejne zasnove naročniku</a:t>
            </a:r>
            <a:r>
              <a:rPr lang="sl-SI" sz="2000" dirty="0" smtClean="0">
                <a:solidFill>
                  <a:schemeClr val="tx2"/>
                </a:solidFill>
              </a:rPr>
              <a:t>, </a:t>
            </a:r>
            <a:r>
              <a:rPr lang="sl-SI" sz="2000" dirty="0">
                <a:solidFill>
                  <a:schemeClr val="tx2"/>
                </a:solidFill>
              </a:rPr>
              <a:t>tiskarni, graverju,…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dostava matrice ali idejne zasnove  tiskarni, graverju,…, če se gradivo izdela in/ali oblikuje na tujem trgu, </a:t>
            </a:r>
          </a:p>
          <a:p>
            <a:pPr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prevzemnica reklamnega materiala (datum, količina</a:t>
            </a:r>
            <a:r>
              <a:rPr lang="sl-SI" sz="2000" dirty="0" smtClean="0">
                <a:solidFill>
                  <a:schemeClr val="tx2"/>
                </a:solidFill>
              </a:rPr>
              <a:t>).</a:t>
            </a:r>
            <a:endParaRPr lang="sl-SI" sz="1700" dirty="0" smtClean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</a:pPr>
            <a:endParaRPr lang="sl-SI" sz="1700" dirty="0">
              <a:solidFill>
                <a:schemeClr val="tx2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</a:t>
            </a: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58212"/>
            <a:ext cx="7726474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72419"/>
            <a:ext cx="7201025" cy="4436291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      Izdelava </a:t>
            </a:r>
            <a:r>
              <a:rPr lang="sl-SI" sz="2000" b="1" dirty="0">
                <a:solidFill>
                  <a:srgbClr val="00B050"/>
                </a:solidFill>
              </a:rPr>
              <a:t>reklamnega gradiva </a:t>
            </a:r>
            <a:r>
              <a:rPr lang="sl-SI" sz="2000" b="1" dirty="0" smtClean="0">
                <a:solidFill>
                  <a:schemeClr val="tx2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-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</a:t>
            </a:r>
            <a:r>
              <a:rPr lang="sl-SI" sz="2000" b="1" u="sng" dirty="0">
                <a:solidFill>
                  <a:srgbClr val="00B050"/>
                </a:solidFill>
              </a:rPr>
              <a:t>dokazila </a:t>
            </a:r>
            <a:endParaRPr lang="sl-SI" sz="9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      dobava </a:t>
            </a:r>
            <a:r>
              <a:rPr lang="sl-SI" sz="2000" dirty="0">
                <a:solidFill>
                  <a:schemeClr val="tx2"/>
                </a:solidFill>
              </a:rPr>
              <a:t>reklamnega materiala na posamezne trge</a:t>
            </a:r>
            <a:r>
              <a:rPr lang="sl-SI" sz="2000" dirty="0" smtClean="0">
                <a:solidFill>
                  <a:schemeClr val="tx2"/>
                </a:solidFill>
              </a:rPr>
              <a:t>:</a:t>
            </a:r>
            <a:endParaRPr lang="sl-SI" sz="9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predložitev izvozne deklaracije</a:t>
            </a:r>
            <a:r>
              <a:rPr lang="sl-SI" sz="2000" dirty="0" smtClean="0">
                <a:solidFill>
                  <a:schemeClr val="tx2"/>
                </a:solidFill>
              </a:rPr>
              <a:t>, potrjene s strani carinskega urada</a:t>
            </a:r>
            <a:endParaRPr lang="sl-SI" sz="20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vodenje </a:t>
            </a:r>
            <a:r>
              <a:rPr lang="sl-SI" sz="2000" dirty="0">
                <a:solidFill>
                  <a:schemeClr val="tx2"/>
                </a:solidFill>
              </a:rPr>
              <a:t>kartice reklamnega materiala, ki skupaj s potnim nalogom uslužbenca ali npr. CMR prevoznika, dokazuje, da je reklamni material </a:t>
            </a:r>
            <a:r>
              <a:rPr lang="sl-SI" sz="2000" dirty="0" smtClean="0">
                <a:solidFill>
                  <a:schemeClr val="tx2"/>
                </a:solidFill>
              </a:rPr>
              <a:t>dosegel tretji trg.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             </a:t>
            </a:r>
            <a:r>
              <a:rPr lang="sl-SI" sz="2000" dirty="0" smtClean="0">
                <a:solidFill>
                  <a:srgbClr val="00B050"/>
                </a:solidFill>
              </a:rPr>
              <a:t>obvezna </a:t>
            </a:r>
            <a:r>
              <a:rPr lang="sl-SI" sz="2000" b="1" dirty="0">
                <a:solidFill>
                  <a:srgbClr val="00B050"/>
                </a:solidFill>
              </a:rPr>
              <a:t>NAVEDBA </a:t>
            </a:r>
            <a:r>
              <a:rPr lang="sl-SI" sz="2000" b="1" dirty="0" smtClean="0">
                <a:solidFill>
                  <a:srgbClr val="00B050"/>
                </a:solidFill>
              </a:rPr>
              <a:t>POREKLA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             </a:t>
            </a:r>
            <a:r>
              <a:rPr lang="sl-SI" sz="2000" b="1" dirty="0" smtClean="0">
                <a:solidFill>
                  <a:srgbClr val="00B050"/>
                </a:solidFill>
              </a:rPr>
              <a:t>jezik promocije</a:t>
            </a:r>
            <a:endParaRPr lang="sl-SI" sz="2000" b="1" dirty="0">
              <a:solidFill>
                <a:srgbClr val="00B050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  <a:p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1656186" y="5964702"/>
            <a:ext cx="419878" cy="3608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2728</TotalTime>
  <Words>1697</Words>
  <Application>Microsoft Office PowerPoint</Application>
  <PresentationFormat>Diaprojekcija na zaslonu (4:3)</PresentationFormat>
  <Paragraphs>277</Paragraphs>
  <Slides>26</Slides>
  <Notes>26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31" baseType="lpstr">
      <vt:lpstr>Arial</vt:lpstr>
      <vt:lpstr>Republika</vt:lpstr>
      <vt:lpstr>Calibri</vt:lpstr>
      <vt:lpstr>026_si10-cgp-mpe-PREDLOGA-2007</vt:lpstr>
      <vt:lpstr>Custom Design</vt:lpstr>
      <vt:lpstr> </vt:lpstr>
      <vt:lpstr>    Podpora za promocijo vina na trgih tretjih držav       ROK vlaganja programov 2020</vt:lpstr>
      <vt:lpstr> Podpora za promocijo vina na trgih tretjih držav  ROKI vlaganja vlog v 2020</vt:lpstr>
      <vt:lpstr>Smernice za izvajanje nacionalnih podpornih programov</vt:lpstr>
      <vt:lpstr>Smernice za uveljavljanje vlog na podlagi programa</vt:lpstr>
      <vt:lpstr>Smernice za uveljavljanje vlog na podlagi programa</vt:lpstr>
      <vt:lpstr>  </vt:lpstr>
      <vt:lpstr> Smernice za uveljavljanje vlog na podlagi programa</vt:lpstr>
      <vt:lpstr>         Smernice za uveljavljanje vlog na podlagi programa</vt:lpstr>
      <vt:lpstr>         Smernice za uveljavljanje vlog na podlagi programa</vt:lpstr>
      <vt:lpstr>       Smernice za uveljavljanje vlog na podlagi programa</vt:lpstr>
      <vt:lpstr>    Smernice za uveljavljanje vlog na podlagi programa</vt:lpstr>
      <vt:lpstr> Smernice za uveljavljanje vlog na podlagi programa</vt:lpstr>
      <vt:lpstr>  Smernice za uveljavljanje vlog na podlagi programa</vt:lpstr>
      <vt:lpstr>Smernice za uveljavljanje vlog na podlagi programa</vt:lpstr>
      <vt:lpstr>    Smernice za uveljavljanje vlog na podlagi programa</vt:lpstr>
      <vt:lpstr>  Smernice za uveljavljanje vlog na podlagi programa</vt:lpstr>
      <vt:lpstr>     Smernice za uveljavljanje vlog na podlagi programa</vt:lpstr>
      <vt:lpstr>   Smernice za uveljavljanje vlog na podlagi programa</vt:lpstr>
      <vt:lpstr>    Smernice za uveljavljanje vlog na podlagi programa</vt:lpstr>
      <vt:lpstr>   Smernice za uveljavljanje vlog na podlagi programa</vt:lpstr>
      <vt:lpstr>    Smernice za uveljavljanje vlog na podlagi programa</vt:lpstr>
      <vt:lpstr>  Smernice za uveljavljanje vlog na podlagi programa</vt:lpstr>
      <vt:lpstr>   Smernice za uveljavljanje vlog na podlagi programa</vt:lpstr>
      <vt:lpstr>Smernice za uveljavljanje vlog na podlagi programa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Miha But</cp:lastModifiedBy>
  <cp:revision>102</cp:revision>
  <cp:lastPrinted>2017-10-18T12:36:57Z</cp:lastPrinted>
  <dcterms:created xsi:type="dcterms:W3CDTF">2010-11-10T14:19:28Z</dcterms:created>
  <dcterms:modified xsi:type="dcterms:W3CDTF">2019-11-19T09:02:03Z</dcterms:modified>
</cp:coreProperties>
</file>