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  <p:sldMasterId id="2147483650" r:id="rId2"/>
  </p:sldMasterIdLst>
  <p:notesMasterIdLst>
    <p:notesMasterId r:id="rId29"/>
  </p:notesMasterIdLst>
  <p:handoutMasterIdLst>
    <p:handoutMasterId r:id="rId30"/>
  </p:handoutMasterIdLst>
  <p:sldIdLst>
    <p:sldId id="256" r:id="rId3"/>
    <p:sldId id="270" r:id="rId4"/>
    <p:sldId id="283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5" r:id="rId19"/>
    <p:sldId id="271" r:id="rId20"/>
    <p:sldId id="276" r:id="rId21"/>
    <p:sldId id="277" r:id="rId22"/>
    <p:sldId id="279" r:id="rId23"/>
    <p:sldId id="278" r:id="rId24"/>
    <p:sldId id="280" r:id="rId25"/>
    <p:sldId id="281" r:id="rId26"/>
    <p:sldId id="282" r:id="rId27"/>
    <p:sldId id="274" r:id="rId28"/>
  </p:sldIdLst>
  <p:sldSz cx="9144000" cy="6858000" type="screen4x3"/>
  <p:notesSz cx="6797675" cy="9926638"/>
  <p:embeddedFontLst>
    <p:embeddedFont>
      <p:font typeface="Calibri" panose="020F0502020204030204" pitchFamily="34" charset="0"/>
      <p:regular r:id="rId31"/>
      <p:bold r:id="rId32"/>
      <p:italic r:id="rId33"/>
      <p:boldItalic r:id="rId34"/>
    </p:embeddedFont>
    <p:embeddedFont>
      <p:font typeface="Republika" panose="02000506040000020004" pitchFamily="2" charset="-18"/>
      <p:regular r:id="rId35"/>
      <p:bold r:id="rId36"/>
    </p:embeddedFont>
  </p:embeddedFont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Privzeti razdelek" id="{61AFABE6-BB9F-4120-8F67-311EE88B76A0}">
          <p14:sldIdLst>
            <p14:sldId id="256"/>
            <p14:sldId id="270"/>
            <p14:sldId id="283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5"/>
            <p14:sldId id="271"/>
            <p14:sldId id="276"/>
            <p14:sldId id="277"/>
            <p14:sldId id="279"/>
            <p14:sldId id="278"/>
            <p14:sldId id="280"/>
            <p14:sldId id="281"/>
            <p14:sldId id="282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58">
          <p15:clr>
            <a:srgbClr val="A4A3A4"/>
          </p15:clr>
        </p15:guide>
        <p15:guide id="2" orient="horz" pos="1502">
          <p15:clr>
            <a:srgbClr val="A4A3A4"/>
          </p15:clr>
        </p15:guide>
        <p15:guide id="3" pos="839">
          <p15:clr>
            <a:srgbClr val="A4A3A4"/>
          </p15:clr>
        </p15:guide>
        <p15:guide id="4" pos="496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ven Miklavcic, Mateja" initials="OM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46043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8" autoAdjust="0"/>
    <p:restoredTop sz="86412" autoAdjust="0"/>
  </p:normalViewPr>
  <p:slideViewPr>
    <p:cSldViewPr snapToGrid="0" snapToObjects="1">
      <p:cViewPr varScale="1">
        <p:scale>
          <a:sx n="97" d="100"/>
          <a:sy n="97" d="100"/>
        </p:scale>
        <p:origin x="444" y="84"/>
      </p:cViewPr>
      <p:guideLst>
        <p:guide orient="horz" pos="458"/>
        <p:guide orient="horz" pos="1502"/>
        <p:guide pos="839"/>
        <p:guide pos="4967"/>
      </p:guideLst>
    </p:cSldViewPr>
  </p:slideViewPr>
  <p:outlineViewPr>
    <p:cViewPr>
      <p:scale>
        <a:sx n="33" d="100"/>
        <a:sy n="33" d="100"/>
      </p:scale>
      <p:origin x="0" y="-262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font" Target="fonts/font4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font" Target="fonts/font3.fntdata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2.fntdata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font" Target="fonts/font6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font" Target="fonts/font5.fntdata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12-06T11:00:05.628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3BD3C-252E-49E4-BEA3-BCF3E5D245A4}" type="datetimeFigureOut">
              <a:rPr lang="sl-SI" smtClean="0"/>
              <a:t>13. 01. 2020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CBC71-9DF8-43AC-8238-18693AAFACC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69369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BFF74-1E0C-486B-805D-46FBD78F4555}" type="datetimeFigureOut">
              <a:rPr lang="sl-SI" smtClean="0"/>
              <a:t>13. 01. 2020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9BDEA-A973-498B-8EDD-371A950EA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64349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1032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8598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608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1722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58194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293209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219168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34227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13490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41406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60848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004950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05875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61897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37767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98435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65801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62557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44313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6772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049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230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64802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6649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2219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15062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000" y="1548000"/>
            <a:ext cx="7200000" cy="149062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b="1">
                <a:solidFill>
                  <a:srgbClr val="9999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1550" y="6356350"/>
            <a:ext cx="14954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EED5D-2909-4A51-AC8B-8583A1C1EB96}" type="datetimeFigureOut">
              <a:rPr lang="en-US"/>
              <a:pPr>
                <a:defRPr/>
              </a:pPr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3319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63D5B-4D1E-496F-9790-9711DAD93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89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08063" y="6356350"/>
            <a:ext cx="19399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211E5-8726-451A-A5CE-EB67E8C23185}" type="datetimeFigureOut">
              <a:rPr lang="sl-SI"/>
              <a:pPr>
                <a:defRPr/>
              </a:pPr>
              <a:t>13. 01. 2020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19279-8659-4B39-A8FE-A86C96E1D1A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9959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7999" y="1440000"/>
            <a:ext cx="7139407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999" y="2880000"/>
            <a:ext cx="7139407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0A25B-5538-4D4B-AE03-ACEFA56FF048}" type="datetimeFigureOut">
              <a:rPr lang="sl-SI"/>
              <a:pPr>
                <a:defRPr/>
              </a:pPr>
              <a:t>13. 01. 2020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8A29-1AE7-4502-BCEA-2565E4745237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3214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971425" y="3240088"/>
            <a:ext cx="7201025" cy="2627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A889-2586-4EE7-B0BA-D8DA96782A87}" type="datetimeFigureOut">
              <a:rPr lang="sl-SI"/>
              <a:pPr>
                <a:defRPr/>
              </a:pPr>
              <a:t>13. 01. 2020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6B15-F488-45FF-951E-93F503C7C7D6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89642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000" y="3240000"/>
            <a:ext cx="7200000" cy="2628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427D-2123-4B4E-8DEB-74BB3F2EAED4}" type="datetimeFigureOut">
              <a:rPr lang="sl-SI"/>
              <a:pPr>
                <a:defRPr/>
              </a:pPr>
              <a:t>13. 01. 2020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8846B-3573-4567-A8B0-CE9C576D44C6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83108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971550" y="3240088"/>
            <a:ext cx="3313113" cy="262731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848225" y="3240088"/>
            <a:ext cx="3312000" cy="2627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EB2FF-3039-435A-ADA5-5AD28FBB3CF3}" type="datetimeFigureOut">
              <a:rPr lang="sl-SI"/>
              <a:pPr>
                <a:defRPr/>
              </a:pPr>
              <a:t>13. 01. 2020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C97A-A94F-4F4A-8786-1F5EF483E93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058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2000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599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BEA93-DDD3-446A-A80F-5BAE65EB7BBD}" type="datetimeFigureOut">
              <a:rPr lang="sl-SI"/>
              <a:pPr>
                <a:defRPr/>
              </a:pPr>
              <a:t>13. 01. 2020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5986A-8F05-4402-BFD0-02909D5FF1F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841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599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971550" y="3240088"/>
            <a:ext cx="3313113" cy="2627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0FDB7-B0CF-49EB-92EF-34D9DAC22586}" type="datetimeFigureOut">
              <a:rPr lang="sl-SI"/>
              <a:pPr>
                <a:defRPr/>
              </a:pPr>
              <a:t>13. 01. 2020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6A3A3-2CF1-42F0-AE93-0F69699F966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434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99B05-F3FD-42F4-8109-223520CDE1E6}" type="datetimeFigureOut">
              <a:rPr lang="sl-SI"/>
              <a:pPr>
                <a:defRPr/>
              </a:pPr>
              <a:t>13. 01. 2020</a:t>
            </a:fld>
            <a:endParaRPr lang="sl-SI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0FA50-EA4F-4C3A-9CD5-4D5722C91075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6902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wmf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Z:\JAVNA UPRAVA 2010\Si CGP\CGP_prirocnik_WEB\OUT\05 Medijsko promocijski elementi\11 PPT predstavitev\untitled folder\ozadje-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8" descr="grb moder za 10 pt.w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5C73A1-ABF2-4D7E-B3C4-170AD1D2303D}" type="datetimeFigureOut">
              <a:rPr lang="en-US"/>
              <a:pPr>
                <a:defRPr/>
              </a:pPr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EA962C-8148-4148-A948-9D82CD625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Slika 9" descr="arsktrp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04" y="706438"/>
            <a:ext cx="417512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7"/>
          <p:cNvSpPr txBox="1"/>
          <p:nvPr/>
        </p:nvSpPr>
        <p:spPr>
          <a:xfrm>
            <a:off x="962022" y="708025"/>
            <a:ext cx="1807055" cy="6155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REPUBLIKA SLOVENIJA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MINISTRSTVO ZA KMETIJSTVO,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GOZDARSTVO IN </a:t>
            </a:r>
            <a:r>
              <a:rPr lang="sl-SI" sz="700" b="1" dirty="0" smtClean="0">
                <a:solidFill>
                  <a:schemeClr val="tx2"/>
                </a:solidFill>
                <a:latin typeface="Republika" pitchFamily="2" charset="-18"/>
                <a:cs typeface="Republika"/>
              </a:rPr>
              <a:t>PREHRANO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sl-SI" sz="700" b="1" dirty="0" smtClean="0">
              <a:solidFill>
                <a:schemeClr val="tx2"/>
              </a:solidFill>
              <a:latin typeface="Republika" pitchFamily="2" charset="-18"/>
              <a:cs typeface="Republika"/>
            </a:endParaRP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0" dirty="0" smtClean="0">
                <a:solidFill>
                  <a:schemeClr val="tx2"/>
                </a:solidFill>
                <a:latin typeface="Republika" pitchFamily="2" charset="-18"/>
                <a:cs typeface="Republika"/>
              </a:rPr>
              <a:t>AGENCIJA</a:t>
            </a:r>
            <a:r>
              <a:rPr lang="sl-SI" sz="700" b="0" baseline="0" dirty="0" smtClean="0">
                <a:solidFill>
                  <a:schemeClr val="tx2"/>
                </a:solidFill>
                <a:latin typeface="Republika" pitchFamily="2" charset="-18"/>
                <a:cs typeface="Republika"/>
              </a:rPr>
              <a:t> REPUBLIKE SLOVENIJE ZA KMETIJSKE TRGE IN RAZVOJ PODEŽELJA</a:t>
            </a:r>
            <a:endParaRPr lang="en-US" sz="700" b="0" dirty="0">
              <a:solidFill>
                <a:schemeClr val="tx2"/>
              </a:solidFill>
              <a:latin typeface="Republika" pitchFamily="2" charset="-18"/>
              <a:cs typeface="Republik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971550" y="1547813"/>
            <a:ext cx="72009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sl-SI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71550" y="3240088"/>
            <a:ext cx="7200900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1550" y="6356350"/>
            <a:ext cx="1582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816A48-13FA-4D39-BF49-8F7DF9E12A29}" type="datetimeFigureOut">
              <a:rPr lang="sl-SI"/>
              <a:pPr>
                <a:defRPr/>
              </a:pPr>
              <a:t>13. 01. 2020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6081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22F00A-347C-4764-94AD-F4D42E8A0FE2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  <p:pic>
        <p:nvPicPr>
          <p:cNvPr id="2055" name="Picture 9" descr="grb moder za 10 pt.wm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7"/>
          <p:cNvSpPr txBox="1"/>
          <p:nvPr/>
        </p:nvSpPr>
        <p:spPr>
          <a:xfrm>
            <a:off x="962023" y="708025"/>
            <a:ext cx="1807055" cy="6155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REPUBLIKA SLOVENIJA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MINISTRSTVO ZA KMETIJSTVO,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GOZDARSTVO IN </a:t>
            </a:r>
            <a:r>
              <a:rPr lang="sl-SI" sz="700" b="1" dirty="0" smtClean="0">
                <a:solidFill>
                  <a:schemeClr val="tx2"/>
                </a:solidFill>
                <a:latin typeface="Republika" pitchFamily="2" charset="-18"/>
                <a:cs typeface="Republika"/>
              </a:rPr>
              <a:t>PREHRANO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sl-SI" sz="700" b="1" dirty="0" smtClean="0">
              <a:solidFill>
                <a:schemeClr val="tx2"/>
              </a:solidFill>
              <a:latin typeface="Republika" pitchFamily="2" charset="-18"/>
              <a:cs typeface="Republika"/>
            </a:endParaRP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0" dirty="0" smtClean="0">
                <a:solidFill>
                  <a:schemeClr val="tx2"/>
                </a:solidFill>
                <a:latin typeface="Republika" pitchFamily="2" charset="-18"/>
                <a:cs typeface="Republika"/>
              </a:rPr>
              <a:t>AGENCIJA</a:t>
            </a:r>
            <a:r>
              <a:rPr lang="sl-SI" sz="700" b="0" baseline="0" dirty="0" smtClean="0">
                <a:solidFill>
                  <a:schemeClr val="tx2"/>
                </a:solidFill>
                <a:latin typeface="Republika" pitchFamily="2" charset="-18"/>
                <a:cs typeface="Republika"/>
              </a:rPr>
              <a:t> REPUBLIKE SLOVENIJE ZA KMETIJSKE TRGE IN RAZVOJ PODEŽELJA</a:t>
            </a:r>
          </a:p>
        </p:txBody>
      </p:sp>
      <p:pic>
        <p:nvPicPr>
          <p:cNvPr id="2057" name="Slika 10" descr="arsktrp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04" y="706438"/>
            <a:ext cx="417512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1" r:id="rId2"/>
    <p:sldLayoutId id="2147483672" r:id="rId3"/>
    <p:sldLayoutId id="2147483673" r:id="rId4"/>
    <p:sldLayoutId id="2147483677" r:id="rId5"/>
    <p:sldLayoutId id="2147483678" r:id="rId6"/>
    <p:sldLayoutId id="2147483679" r:id="rId7"/>
    <p:sldLayoutId id="2147483674" r:id="rId8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i/zbirke/storitve/pridobitev-podpore-za-promocijo-vina-na-trgih-tretjih-drzav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 bwMode="auto">
          <a:xfrm>
            <a:off x="971550" y="1547813"/>
            <a:ext cx="7200900" cy="1490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sl-SI" dirty="0" smtClean="0">
                <a:latin typeface="Arial" charset="0"/>
                <a:cs typeface="Arial" charset="0"/>
              </a:rPr>
              <a:t> 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8195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>
                <a:latin typeface="Republika" pitchFamily="2" charset="-18"/>
                <a:ea typeface="Republika" pitchFamily="2" charset="-18"/>
                <a:cs typeface="Republika" pitchFamily="2" charset="-18"/>
              </a:rPr>
              <a:t></a:t>
            </a:r>
          </a:p>
        </p:txBody>
      </p:sp>
      <p:sp>
        <p:nvSpPr>
          <p:cNvPr id="8196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l-SI"/>
              <a:t></a:t>
            </a:r>
          </a:p>
        </p:txBody>
      </p:sp>
      <p:sp>
        <p:nvSpPr>
          <p:cNvPr id="8197" name="PoljeZBesedilom 4"/>
          <p:cNvSpPr txBox="1">
            <a:spLocks noChangeArrowheads="1"/>
          </p:cNvSpPr>
          <p:nvPr/>
        </p:nvSpPr>
        <p:spPr bwMode="auto">
          <a:xfrm>
            <a:off x="857250" y="1385888"/>
            <a:ext cx="7477125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sl-SI" sz="1200" b="1" dirty="0"/>
          </a:p>
          <a:p>
            <a:pPr algn="ctr"/>
            <a:endParaRPr lang="sl-SI" sz="40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ctr"/>
            <a:r>
              <a:rPr lang="sl-SI" sz="4400" b="1" dirty="0" smtClean="0">
                <a:solidFill>
                  <a:schemeClr val="tx1">
                    <a:lumMod val="75000"/>
                  </a:schemeClr>
                </a:solidFill>
              </a:rPr>
              <a:t>PODPORA ZA </a:t>
            </a:r>
          </a:p>
          <a:p>
            <a:pPr algn="ctr"/>
            <a:r>
              <a:rPr lang="sl-SI" sz="4400" b="1" dirty="0" smtClean="0">
                <a:solidFill>
                  <a:schemeClr val="tx1">
                    <a:lumMod val="75000"/>
                  </a:schemeClr>
                </a:solidFill>
              </a:rPr>
              <a:t>PROMOCIJO VINA NA TRGIH TRETJIH DRŽAV </a:t>
            </a:r>
          </a:p>
          <a:p>
            <a:pPr algn="ctr"/>
            <a:endParaRPr lang="sl-SI" sz="1200" b="1" dirty="0" smtClean="0"/>
          </a:p>
          <a:p>
            <a:pPr algn="ctr"/>
            <a:r>
              <a:rPr lang="sl-SI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sl-SI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Navodila za uveljavljanje podpore na podlagi vlog</a:t>
            </a:r>
          </a:p>
          <a:p>
            <a:pPr algn="ctr"/>
            <a:r>
              <a:rPr lang="sl-SI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l-SI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sl-SI" sz="28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698" y="1547813"/>
            <a:ext cx="7518084" cy="338554"/>
          </a:xfrm>
        </p:spPr>
        <p:txBody>
          <a:bodyPr/>
          <a:lstStyle/>
          <a:p>
            <a:pPr algn="ctr"/>
            <a:r>
              <a:rPr lang="sl-SI" sz="1800" b="1" dirty="0">
                <a:solidFill>
                  <a:schemeClr val="tx2"/>
                </a:solidFill>
              </a:rPr>
              <a:t> </a:t>
            </a:r>
            <a:r>
              <a:rPr lang="sl-SI" sz="1800" b="1" dirty="0" smtClean="0">
                <a:solidFill>
                  <a:schemeClr val="tx2"/>
                </a:solidFill>
              </a:rPr>
              <a:t>      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09457"/>
            <a:ext cx="7201025" cy="4198037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 smtClean="0">
                <a:solidFill>
                  <a:srgbClr val="00B050"/>
                </a:solidFill>
              </a:rPr>
              <a:t>  c) Udeležba </a:t>
            </a:r>
            <a:r>
              <a:rPr lang="sl-SI" sz="1800" b="1" dirty="0">
                <a:solidFill>
                  <a:srgbClr val="00B050"/>
                </a:solidFill>
              </a:rPr>
              <a:t>na mednarodnih </a:t>
            </a:r>
            <a:r>
              <a:rPr lang="sl-SI" sz="1800" b="1" dirty="0" smtClean="0">
                <a:solidFill>
                  <a:srgbClr val="00B050"/>
                </a:solidFill>
              </a:rPr>
              <a:t>sejmih in </a:t>
            </a:r>
            <a:r>
              <a:rPr lang="sl-SI" sz="1800" b="1" dirty="0">
                <a:solidFill>
                  <a:srgbClr val="00B050"/>
                </a:solidFill>
              </a:rPr>
              <a:t>drugih mednarodnih </a:t>
            </a:r>
            <a:r>
              <a:rPr lang="sl-SI" sz="1800" b="1" dirty="0" smtClean="0">
                <a:solidFill>
                  <a:srgbClr val="00B050"/>
                </a:solidFill>
              </a:rPr>
              <a:t>  </a:t>
            </a:r>
          </a:p>
          <a:p>
            <a:pPr marL="0" indent="0">
              <a:buNone/>
            </a:pPr>
            <a:r>
              <a:rPr lang="sl-SI" sz="1800" b="1" dirty="0" smtClean="0">
                <a:solidFill>
                  <a:srgbClr val="00B050"/>
                </a:solidFill>
              </a:rPr>
              <a:t>      dogodkih </a:t>
            </a:r>
            <a:r>
              <a:rPr lang="sl-SI" sz="1800" b="1" dirty="0">
                <a:solidFill>
                  <a:srgbClr val="00B050"/>
                </a:solidFill>
              </a:rPr>
              <a:t>v tretjih </a:t>
            </a:r>
            <a:r>
              <a:rPr lang="sl-SI" sz="1800" b="1" dirty="0" smtClean="0">
                <a:solidFill>
                  <a:srgbClr val="00B050"/>
                </a:solidFill>
              </a:rPr>
              <a:t>državah </a:t>
            </a:r>
            <a:endParaRPr lang="sl-SI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18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l-SI" sz="1700" dirty="0" smtClean="0">
                <a:solidFill>
                  <a:schemeClr val="tx2"/>
                </a:solidFill>
              </a:rPr>
              <a:t>       </a:t>
            </a:r>
            <a:r>
              <a:rPr lang="sl-SI" sz="2000" dirty="0" smtClean="0">
                <a:solidFill>
                  <a:schemeClr val="tx2"/>
                </a:solidFill>
              </a:rPr>
              <a:t>Upravičeni stroški:</a:t>
            </a:r>
          </a:p>
          <a:p>
            <a:pPr marL="0" indent="0">
              <a:lnSpc>
                <a:spcPct val="11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stroški </a:t>
            </a:r>
            <a:r>
              <a:rPr lang="sl-SI" sz="2000" dirty="0">
                <a:solidFill>
                  <a:schemeClr val="tx2"/>
                </a:solidFill>
              </a:rPr>
              <a:t>najema oziroma zakupa prostora, vključno s stroški kotizacije, stroški zavarovalnine za čas sodelovanja na sejmu in stroški navedbe v skupnem katalogu, </a:t>
            </a:r>
          </a:p>
          <a:p>
            <a:pPr>
              <a:lnSpc>
                <a:spcPct val="11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stroški </a:t>
            </a:r>
            <a:r>
              <a:rPr lang="sl-SI" sz="2000" dirty="0">
                <a:solidFill>
                  <a:schemeClr val="tx2"/>
                </a:solidFill>
              </a:rPr>
              <a:t>najema dodatnih prostorov za izvedbo vzporednih predstavitvenih dogodkov</a:t>
            </a:r>
            <a:r>
              <a:rPr lang="sl-SI" sz="2000" dirty="0" smtClean="0">
                <a:solidFill>
                  <a:schemeClr val="tx2"/>
                </a:solidFill>
              </a:rPr>
              <a:t>,</a:t>
            </a:r>
          </a:p>
          <a:p>
            <a:pPr>
              <a:lnSpc>
                <a:spcPct val="11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stroški </a:t>
            </a:r>
            <a:r>
              <a:rPr lang="sl-SI" sz="2000" dirty="0">
                <a:solidFill>
                  <a:schemeClr val="tx2"/>
                </a:solidFill>
              </a:rPr>
              <a:t>oblikovanja </a:t>
            </a:r>
            <a:r>
              <a:rPr lang="sl-SI" sz="2000" dirty="0" smtClean="0">
                <a:solidFill>
                  <a:schemeClr val="tx2"/>
                </a:solidFill>
              </a:rPr>
              <a:t>stojnice, tehničnih </a:t>
            </a:r>
            <a:r>
              <a:rPr lang="sl-SI" sz="2000" dirty="0">
                <a:solidFill>
                  <a:schemeClr val="tx2"/>
                </a:solidFill>
              </a:rPr>
              <a:t>pripomočkov za predstavitev, stroški parkiranja na sejemskem parkirišču, …,</a:t>
            </a:r>
          </a:p>
          <a:p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97495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09457"/>
            <a:ext cx="7883326" cy="4272682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</a:t>
            </a:r>
            <a:r>
              <a:rPr lang="sl-SI" sz="1800" b="1" dirty="0" smtClean="0">
                <a:solidFill>
                  <a:srgbClr val="00B050"/>
                </a:solidFill>
              </a:rPr>
              <a:t>   </a:t>
            </a:r>
            <a:r>
              <a:rPr lang="sl-SI" sz="1800" b="1" dirty="0">
                <a:solidFill>
                  <a:srgbClr val="00B050"/>
                </a:solidFill>
              </a:rPr>
              <a:t>c) </a:t>
            </a:r>
            <a:r>
              <a:rPr lang="sl-SI" sz="2000" b="1" dirty="0">
                <a:solidFill>
                  <a:srgbClr val="00B050"/>
                </a:solidFill>
              </a:rPr>
              <a:t>Udeležba na mednarodnih sejmih in drugih </a:t>
            </a:r>
            <a:endParaRPr lang="sl-SI" sz="20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</a:t>
            </a:r>
            <a:r>
              <a:rPr lang="sl-SI" sz="2000" b="1" dirty="0" smtClean="0">
                <a:solidFill>
                  <a:srgbClr val="00B050"/>
                </a:solidFill>
              </a:rPr>
              <a:t>      mednarodnih dogodkih </a:t>
            </a:r>
            <a:r>
              <a:rPr lang="sl-SI" sz="2000" b="1" dirty="0">
                <a:solidFill>
                  <a:srgbClr val="00B050"/>
                </a:solidFill>
              </a:rPr>
              <a:t>v tretjih državah </a:t>
            </a:r>
            <a:endParaRPr lang="sl-SI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stroški </a:t>
            </a:r>
            <a:r>
              <a:rPr lang="sl-SI" sz="2000" dirty="0">
                <a:solidFill>
                  <a:schemeClr val="tx2"/>
                </a:solidFill>
              </a:rPr>
              <a:t>dela </a:t>
            </a:r>
            <a:r>
              <a:rPr lang="sl-SI" sz="2000" dirty="0" smtClean="0">
                <a:solidFill>
                  <a:schemeClr val="tx2"/>
                </a:solidFill>
              </a:rPr>
              <a:t>največ </a:t>
            </a:r>
            <a:r>
              <a:rPr lang="sl-SI" sz="2000" dirty="0">
                <a:solidFill>
                  <a:schemeClr val="tx2"/>
                </a:solidFill>
              </a:rPr>
              <a:t>treh oseb, ki nastanejo v času sodelovanja upravičenca na </a:t>
            </a:r>
            <a:r>
              <a:rPr lang="sl-SI" sz="2000" dirty="0" smtClean="0">
                <a:solidFill>
                  <a:schemeClr val="tx2"/>
                </a:solidFill>
              </a:rPr>
              <a:t>dogodku (redno zaposleni, KG in </a:t>
            </a:r>
            <a:r>
              <a:rPr lang="sl-SI" sz="2000" dirty="0">
                <a:solidFill>
                  <a:schemeClr val="tx2"/>
                </a:solidFill>
              </a:rPr>
              <a:t>pogodbeniki), </a:t>
            </a:r>
            <a:endParaRPr lang="sl-SI" sz="2000" dirty="0" smtClean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stroški </a:t>
            </a:r>
            <a:r>
              <a:rPr lang="sl-SI" sz="2000" dirty="0">
                <a:solidFill>
                  <a:schemeClr val="tx2"/>
                </a:solidFill>
              </a:rPr>
              <a:t>dela pomožnega osebja v zvezi z udeležbo na dogodku (največ treh oseb), </a:t>
            </a:r>
            <a:endParaRPr lang="sl-SI" sz="2000" dirty="0" smtClean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nastanitve oziroma prevoza </a:t>
            </a:r>
            <a:r>
              <a:rPr lang="sl-SI" sz="2000" dirty="0" smtClean="0">
                <a:solidFill>
                  <a:schemeClr val="tx2"/>
                </a:solidFill>
              </a:rPr>
              <a:t>(</a:t>
            </a:r>
            <a:r>
              <a:rPr lang="sl-SI" sz="2000" dirty="0">
                <a:solidFill>
                  <a:schemeClr val="tx2"/>
                </a:solidFill>
              </a:rPr>
              <a:t>redno zaposleni, KG in pogodbeniki</a:t>
            </a:r>
            <a:r>
              <a:rPr lang="sl-SI" sz="2000" dirty="0" smtClean="0">
                <a:solidFill>
                  <a:schemeClr val="tx2"/>
                </a:solidFill>
              </a:rPr>
              <a:t>),</a:t>
            </a: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potni </a:t>
            </a:r>
            <a:r>
              <a:rPr lang="sl-SI" sz="2000" dirty="0">
                <a:solidFill>
                  <a:schemeClr val="tx2"/>
                </a:solidFill>
              </a:rPr>
              <a:t>stroški največ treh oseb </a:t>
            </a:r>
            <a:r>
              <a:rPr lang="sl-SI" sz="2000" dirty="0" smtClean="0">
                <a:solidFill>
                  <a:schemeClr val="tx2"/>
                </a:solidFill>
              </a:rPr>
              <a:t>v </a:t>
            </a:r>
            <a:r>
              <a:rPr lang="sl-SI" sz="2000" dirty="0">
                <a:solidFill>
                  <a:schemeClr val="tx2"/>
                </a:solidFill>
              </a:rPr>
              <a:t>zvezi s prisotnostjo na sejmu </a:t>
            </a:r>
            <a:r>
              <a:rPr lang="sl-SI" sz="2000" dirty="0" smtClean="0">
                <a:solidFill>
                  <a:schemeClr val="tx2"/>
                </a:solidFill>
              </a:rPr>
              <a:t>(</a:t>
            </a:r>
            <a:r>
              <a:rPr lang="sl-SI" sz="2000" dirty="0">
                <a:solidFill>
                  <a:schemeClr val="tx2"/>
                </a:solidFill>
              </a:rPr>
              <a:t>redno zaposleni, KG in pogodbeniki</a:t>
            </a:r>
            <a:r>
              <a:rPr lang="sl-SI" sz="2000" dirty="0" smtClean="0">
                <a:solidFill>
                  <a:schemeClr val="tx2"/>
                </a:solidFill>
              </a:rPr>
              <a:t>),</a:t>
            </a: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strošek vina se prizna le če </a:t>
            </a:r>
            <a:r>
              <a:rPr lang="sl-SI" sz="2000" dirty="0">
                <a:solidFill>
                  <a:schemeClr val="tx2"/>
                </a:solidFill>
              </a:rPr>
              <a:t>je vlagatelj pravna oseba, ki združuje pridelovalce </a:t>
            </a:r>
            <a:r>
              <a:rPr lang="sl-SI" sz="2000" dirty="0" smtClean="0">
                <a:solidFill>
                  <a:schemeClr val="tx2"/>
                </a:solidFill>
              </a:rPr>
              <a:t>vina.</a:t>
            </a:r>
          </a:p>
          <a:p>
            <a:pPr marL="0" indent="0">
              <a:lnSpc>
                <a:spcPct val="12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638731" y="1427585"/>
            <a:ext cx="7490833" cy="338554"/>
          </a:xfrm>
        </p:spPr>
        <p:txBody>
          <a:bodyPr/>
          <a:lstStyle/>
          <a:p>
            <a:pPr algn="ctr"/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Smernice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183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490833" cy="338554"/>
          </a:xfrm>
        </p:spPr>
        <p:txBody>
          <a:bodyPr/>
          <a:lstStyle/>
          <a:p>
            <a:r>
              <a:rPr lang="sl-SI" sz="2200" b="1" dirty="0" smtClean="0">
                <a:solidFill>
                  <a:schemeClr val="tx2"/>
                </a:solidFill>
              </a:rPr>
              <a:t>    </a:t>
            </a:r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72832"/>
            <a:ext cx="7201025" cy="3694568"/>
          </a:xfrm>
        </p:spPr>
        <p:txBody>
          <a:bodyPr/>
          <a:lstStyle/>
          <a:p>
            <a:pPr marL="0" indent="0" algn="ctr">
              <a:buNone/>
            </a:pPr>
            <a:r>
              <a:rPr lang="sl-SI" sz="1900" b="1" dirty="0">
                <a:solidFill>
                  <a:srgbClr val="00B050"/>
                </a:solidFill>
              </a:rPr>
              <a:t>Udeležba na mednarodnih sejmih in drugih mednarodnih dogodkih v tretjih </a:t>
            </a:r>
            <a:r>
              <a:rPr lang="sl-SI" sz="1900" b="1" dirty="0" smtClean="0">
                <a:solidFill>
                  <a:srgbClr val="00B050"/>
                </a:solidFill>
              </a:rPr>
              <a:t>državah – </a:t>
            </a:r>
            <a:r>
              <a:rPr lang="sl-SI" sz="1900" b="1" u="sng" dirty="0" smtClean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lnSpc>
                <a:spcPct val="120000"/>
              </a:lnSpc>
              <a:buNone/>
            </a:pPr>
            <a:endParaRPr lang="sl-SI" sz="500" dirty="0" smtClean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</a:t>
            </a:r>
            <a:r>
              <a:rPr lang="sl-SI" sz="2000" dirty="0" smtClean="0">
                <a:solidFill>
                  <a:schemeClr val="tx2"/>
                </a:solidFill>
              </a:rPr>
              <a:t>lika iz </a:t>
            </a:r>
            <a:r>
              <a:rPr lang="sl-SI" sz="2000" dirty="0" smtClean="0">
                <a:solidFill>
                  <a:schemeClr val="tx2"/>
                </a:solidFill>
              </a:rPr>
              <a:t>dogodka (datum, dogodek, kraj), </a:t>
            </a:r>
            <a:endParaRPr lang="sl-SI" sz="2000" dirty="0" smtClean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prijavnina </a:t>
            </a:r>
            <a:r>
              <a:rPr lang="sl-SI" sz="2000" dirty="0">
                <a:solidFill>
                  <a:schemeClr val="tx2"/>
                </a:solidFill>
              </a:rPr>
              <a:t>na mednarodni sejem, </a:t>
            </a:r>
            <a:endParaRPr lang="sl-SI" sz="2000" dirty="0" smtClean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račun </a:t>
            </a:r>
            <a:r>
              <a:rPr lang="sl-SI" sz="2000" dirty="0">
                <a:solidFill>
                  <a:schemeClr val="tx2"/>
                </a:solidFill>
              </a:rPr>
              <a:t>sejmišča – najem, zakup </a:t>
            </a:r>
            <a:r>
              <a:rPr lang="sl-SI" sz="2000" dirty="0" smtClean="0">
                <a:solidFill>
                  <a:schemeClr val="tx2"/>
                </a:solidFill>
              </a:rPr>
              <a:t>prostora…,</a:t>
            </a: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lista razstavljavcev oz. </a:t>
            </a:r>
            <a:r>
              <a:rPr lang="sl-SI" sz="2000" dirty="0" smtClean="0">
                <a:solidFill>
                  <a:schemeClr val="tx2"/>
                </a:solidFill>
              </a:rPr>
              <a:t>katalog,</a:t>
            </a: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potni nalogi z obračunom stroškov in </a:t>
            </a:r>
            <a:r>
              <a:rPr lang="sl-SI" sz="2000" dirty="0" smtClean="0">
                <a:solidFill>
                  <a:schemeClr val="tx2"/>
                </a:solidFill>
              </a:rPr>
              <a:t>dokazili </a:t>
            </a:r>
            <a:r>
              <a:rPr lang="sl-SI" sz="2000" dirty="0">
                <a:solidFill>
                  <a:schemeClr val="tx2"/>
                </a:solidFill>
              </a:rPr>
              <a:t>o </a:t>
            </a:r>
            <a:r>
              <a:rPr lang="sl-SI" sz="2000" dirty="0" smtClean="0">
                <a:solidFill>
                  <a:schemeClr val="tx2"/>
                </a:solidFill>
              </a:rPr>
              <a:t>plačilu,</a:t>
            </a:r>
          </a:p>
          <a:p>
            <a:pPr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računi </a:t>
            </a:r>
            <a:r>
              <a:rPr lang="sl-SI" sz="2000" dirty="0">
                <a:solidFill>
                  <a:schemeClr val="tx2"/>
                </a:solidFill>
              </a:rPr>
              <a:t>prevoznih stroškov oseb, ki so zaposlene pri upravičencu (letalska karta, </a:t>
            </a:r>
            <a:r>
              <a:rPr lang="sl-SI" sz="2000" dirty="0" smtClean="0">
                <a:solidFill>
                  <a:schemeClr val="tx2"/>
                </a:solidFill>
              </a:rPr>
              <a:t>…) in v </a:t>
            </a:r>
            <a:r>
              <a:rPr lang="sl-SI" sz="2000" dirty="0">
                <a:solidFill>
                  <a:schemeClr val="tx2"/>
                </a:solidFill>
              </a:rPr>
              <a:t>primeru izvedbe preko </a:t>
            </a:r>
            <a:r>
              <a:rPr lang="sl-SI" sz="2000" dirty="0" smtClean="0">
                <a:solidFill>
                  <a:schemeClr val="tx2"/>
                </a:solidFill>
              </a:rPr>
              <a:t>podizvajalca</a:t>
            </a:r>
            <a:r>
              <a:rPr lang="sl-SI" sz="2000" dirty="0">
                <a:solidFill>
                  <a:schemeClr val="tx2"/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92749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255191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</a:rPr>
              <a:t> </a:t>
            </a:r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uveljavljanje vlog na podlagi programa</a:t>
            </a:r>
            <a:endParaRPr lang="sl-SI" sz="2200" u="sng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63778"/>
            <a:ext cx="7201025" cy="3703622"/>
          </a:xfrm>
        </p:spPr>
        <p:txBody>
          <a:bodyPr/>
          <a:lstStyle/>
          <a:p>
            <a:pPr marL="0" indent="0">
              <a:buNone/>
            </a:pPr>
            <a:r>
              <a:rPr lang="sl-SI" sz="1900" b="1" dirty="0">
                <a:solidFill>
                  <a:srgbClr val="00B050"/>
                </a:solidFill>
              </a:rPr>
              <a:t>Udeležba na mednarodnih sejmih in drugih mednarodnih dogodkih v tretjih državah – </a:t>
            </a:r>
            <a:r>
              <a:rPr lang="sl-SI" sz="19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računi nastanitve v kraju dogajanja </a:t>
            </a:r>
            <a:r>
              <a:rPr lang="sl-SI" sz="2000" dirty="0" smtClean="0">
                <a:solidFill>
                  <a:schemeClr val="tx2"/>
                </a:solidFill>
              </a:rPr>
              <a:t>oseb</a:t>
            </a:r>
            <a:r>
              <a:rPr lang="sl-SI" sz="2000" dirty="0">
                <a:solidFill>
                  <a:schemeClr val="tx2"/>
                </a:solidFill>
              </a:rPr>
              <a:t>, ki so zaposlene pri </a:t>
            </a:r>
            <a:r>
              <a:rPr lang="sl-SI" sz="2000" dirty="0" smtClean="0">
                <a:solidFill>
                  <a:schemeClr val="tx2"/>
                </a:solidFill>
              </a:rPr>
              <a:t>upravičencu in v </a:t>
            </a:r>
            <a:r>
              <a:rPr lang="sl-SI" sz="2000" dirty="0">
                <a:solidFill>
                  <a:schemeClr val="tx2"/>
                </a:solidFill>
              </a:rPr>
              <a:t>primeru izvedbe preko </a:t>
            </a:r>
            <a:r>
              <a:rPr lang="sl-SI" sz="2000" dirty="0" smtClean="0">
                <a:solidFill>
                  <a:schemeClr val="tx2"/>
                </a:solidFill>
              </a:rPr>
              <a:t>podizvajalca,</a:t>
            </a: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 za strošek dela pomožnega osebja (napotnice za </a:t>
            </a:r>
            <a:r>
              <a:rPr lang="sl-SI" sz="2000" dirty="0" smtClean="0">
                <a:solidFill>
                  <a:schemeClr val="tx2"/>
                </a:solidFill>
              </a:rPr>
              <a:t>hostese) in v </a:t>
            </a:r>
            <a:r>
              <a:rPr lang="sl-SI" sz="2000" dirty="0">
                <a:solidFill>
                  <a:schemeClr val="tx2"/>
                </a:solidFill>
              </a:rPr>
              <a:t>primeru izvedbe preko </a:t>
            </a:r>
            <a:r>
              <a:rPr lang="sl-SI" sz="2000" dirty="0" smtClean="0">
                <a:solidFill>
                  <a:schemeClr val="tx2"/>
                </a:solidFill>
              </a:rPr>
              <a:t>podizvajalca.</a:t>
            </a:r>
            <a:endParaRPr lang="sl-SI" sz="2000" dirty="0">
              <a:solidFill>
                <a:schemeClr val="tx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sl-SI" sz="1700" dirty="0" smtClean="0">
                <a:solidFill>
                  <a:schemeClr val="tx2"/>
                </a:solidFill>
              </a:rPr>
              <a:t>                 </a:t>
            </a:r>
            <a:r>
              <a:rPr lang="sl-SI" sz="2000" b="1" dirty="0" smtClean="0">
                <a:solidFill>
                  <a:srgbClr val="00B050"/>
                </a:solidFill>
              </a:rPr>
              <a:t>UPORABA OZNAKE POREKLA</a:t>
            </a:r>
            <a:endParaRPr lang="sl-SI" sz="2000" b="1" dirty="0">
              <a:solidFill>
                <a:srgbClr val="00B050"/>
              </a:solidFill>
            </a:endParaRPr>
          </a:p>
          <a:p>
            <a:endParaRPr lang="sl-SI" sz="2000" dirty="0"/>
          </a:p>
        </p:txBody>
      </p:sp>
      <p:sp>
        <p:nvSpPr>
          <p:cNvPr id="4" name="Desna puščica 3"/>
          <p:cNvSpPr/>
          <p:nvPr/>
        </p:nvSpPr>
        <p:spPr>
          <a:xfrm>
            <a:off x="1413586" y="5049731"/>
            <a:ext cx="387222" cy="343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255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97483" cy="338554"/>
          </a:xfrm>
        </p:spPr>
        <p:txBody>
          <a:bodyPr/>
          <a:lstStyle/>
          <a:p>
            <a:r>
              <a:rPr lang="sl-SI" sz="1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91349"/>
            <a:ext cx="7766175" cy="4019739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 smtClean="0">
                <a:solidFill>
                  <a:srgbClr val="00B050"/>
                </a:solidFill>
              </a:rPr>
              <a:t>         </a:t>
            </a:r>
            <a:r>
              <a:rPr lang="sl-SI" sz="2000" b="1" dirty="0" smtClean="0">
                <a:solidFill>
                  <a:srgbClr val="00B050"/>
                </a:solidFill>
              </a:rPr>
              <a:t>d) Izdelava raziskav trga </a:t>
            </a:r>
            <a:r>
              <a:rPr lang="sl-SI" sz="2000" b="1" dirty="0">
                <a:solidFill>
                  <a:srgbClr val="00B050"/>
                </a:solidFill>
              </a:rPr>
              <a:t>tretjih </a:t>
            </a:r>
            <a:r>
              <a:rPr lang="sl-SI" sz="2000" b="1" dirty="0" smtClean="0">
                <a:solidFill>
                  <a:srgbClr val="00B050"/>
                </a:solidFill>
              </a:rPr>
              <a:t>držav</a:t>
            </a:r>
          </a:p>
          <a:p>
            <a:pPr marL="0" indent="0" algn="just" hangingPunct="0"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marL="0" indent="0" hangingPunct="0">
              <a:buNone/>
            </a:pPr>
            <a:r>
              <a:rPr lang="sl-SI" sz="2000" dirty="0" smtClean="0">
                <a:solidFill>
                  <a:schemeClr val="tx2"/>
                </a:solidFill>
              </a:rPr>
              <a:t> - izvedba </a:t>
            </a:r>
            <a:r>
              <a:rPr lang="sl-SI" sz="2000" dirty="0">
                <a:solidFill>
                  <a:schemeClr val="tx2"/>
                </a:solidFill>
              </a:rPr>
              <a:t>tržne raziskave </a:t>
            </a:r>
            <a:r>
              <a:rPr lang="sl-SI" sz="2000" dirty="0" smtClean="0">
                <a:solidFill>
                  <a:schemeClr val="tx2"/>
                </a:solidFill>
              </a:rPr>
              <a:t>- plačilo </a:t>
            </a:r>
            <a:r>
              <a:rPr lang="sl-SI" sz="2000" dirty="0">
                <a:solidFill>
                  <a:schemeClr val="tx2"/>
                </a:solidFill>
              </a:rPr>
              <a:t>dela avtorju </a:t>
            </a:r>
            <a:r>
              <a:rPr lang="sl-SI" sz="2000" dirty="0" smtClean="0">
                <a:solidFill>
                  <a:schemeClr val="tx2"/>
                </a:solidFill>
              </a:rPr>
              <a:t>raziskave</a:t>
            </a:r>
            <a:r>
              <a:rPr lang="sl-SI" sz="2000" dirty="0">
                <a:solidFill>
                  <a:schemeClr val="tx2"/>
                </a:solidFill>
              </a:rPr>
              <a:t> </a:t>
            </a:r>
            <a:r>
              <a:rPr lang="sl-SI" sz="2000" dirty="0" smtClean="0">
                <a:solidFill>
                  <a:schemeClr val="tx2"/>
                </a:solidFill>
              </a:rPr>
              <a:t/>
            </a:r>
            <a:br>
              <a:rPr lang="sl-SI" sz="2000" dirty="0" smtClean="0">
                <a:solidFill>
                  <a:schemeClr val="tx2"/>
                </a:solidFill>
              </a:rPr>
            </a:br>
            <a:r>
              <a:rPr lang="sl-SI" sz="2000" dirty="0" smtClean="0">
                <a:solidFill>
                  <a:schemeClr val="tx2"/>
                </a:solidFill>
              </a:rPr>
              <a:t>    (do 10.000 eurov).</a:t>
            </a:r>
            <a:endParaRPr lang="sl-SI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sl-SI" sz="5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l-SI" sz="2000" dirty="0" smtClean="0">
                <a:solidFill>
                  <a:schemeClr val="tx2"/>
                </a:solidFill>
              </a:rPr>
              <a:t>  </a:t>
            </a:r>
            <a:r>
              <a:rPr lang="sl-SI" sz="2000" b="1" dirty="0" smtClean="0">
                <a:solidFill>
                  <a:schemeClr val="tx2"/>
                </a:solidFill>
              </a:rPr>
              <a:t>Raziskava </a:t>
            </a:r>
            <a:r>
              <a:rPr lang="sl-SI" sz="2000" b="1" dirty="0">
                <a:solidFill>
                  <a:schemeClr val="tx2"/>
                </a:solidFill>
              </a:rPr>
              <a:t>trga mora za zadevni trg </a:t>
            </a:r>
            <a:r>
              <a:rPr lang="sl-SI" sz="2000" b="1" dirty="0" smtClean="0">
                <a:solidFill>
                  <a:schemeClr val="tx2"/>
                </a:solidFill>
              </a:rPr>
              <a:t>vsebovati:</a:t>
            </a:r>
          </a:p>
          <a:p>
            <a:pPr marL="0" indent="0">
              <a:buNone/>
            </a:pPr>
            <a:endParaRPr lang="sl-SI" sz="500" b="1" dirty="0" smtClean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 trende </a:t>
            </a:r>
            <a:r>
              <a:rPr lang="sl-SI" sz="2000" dirty="0">
                <a:solidFill>
                  <a:schemeClr val="tx2"/>
                </a:solidFill>
              </a:rPr>
              <a:t>prodaje in potrošnje vina, </a:t>
            </a:r>
            <a:endParaRPr lang="sl-SI" sz="2000" dirty="0" smtClean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 podatke </a:t>
            </a:r>
            <a:r>
              <a:rPr lang="sl-SI" sz="2000" dirty="0">
                <a:solidFill>
                  <a:schemeClr val="tx2"/>
                </a:solidFill>
              </a:rPr>
              <a:t>o vrednosti in obsegu izvoza vin s poreklom iz </a:t>
            </a:r>
            <a:r>
              <a:rPr lang="sl-SI" sz="2000" dirty="0" smtClean="0">
                <a:solidFill>
                  <a:schemeClr val="tx2"/>
                </a:solidFill>
              </a:rPr>
              <a:t>EU,</a:t>
            </a:r>
          </a:p>
          <a:p>
            <a:pPr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 pričakovane </a:t>
            </a:r>
            <a:r>
              <a:rPr lang="sl-SI" sz="2000" dirty="0">
                <a:solidFill>
                  <a:schemeClr val="tx2"/>
                </a:solidFill>
              </a:rPr>
              <a:t>spremembe tržnega deleža, </a:t>
            </a:r>
            <a:endParaRPr lang="sl-SI" sz="2000" dirty="0" smtClean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 trend </a:t>
            </a:r>
            <a:r>
              <a:rPr lang="sl-SI" sz="2000" dirty="0">
                <a:solidFill>
                  <a:schemeClr val="tx2"/>
                </a:solidFill>
              </a:rPr>
              <a:t>povprečne prodajne cene vina, </a:t>
            </a:r>
            <a:endParaRPr lang="sl-SI" sz="2000" dirty="0" smtClean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 pričakovano </a:t>
            </a:r>
            <a:r>
              <a:rPr lang="sl-SI" sz="2000" dirty="0">
                <a:solidFill>
                  <a:schemeClr val="tx2"/>
                </a:solidFill>
              </a:rPr>
              <a:t>donosnost načrtovane promocije….</a:t>
            </a:r>
          </a:p>
          <a:p>
            <a:pPr marL="0" indent="0">
              <a:buNone/>
            </a:pPr>
            <a:endParaRPr lang="sl-SI" sz="1800" dirty="0">
              <a:solidFill>
                <a:srgbClr val="00B050"/>
              </a:solidFill>
            </a:endParaRPr>
          </a:p>
          <a:p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09209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019550" cy="338554"/>
          </a:xfrm>
        </p:spPr>
        <p:txBody>
          <a:bodyPr/>
          <a:lstStyle/>
          <a:p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344848"/>
            <a:ext cx="7201025" cy="3522552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Izdelava raziskav trga tretjih </a:t>
            </a:r>
            <a:r>
              <a:rPr lang="sl-SI" sz="2000" b="1" dirty="0" smtClean="0">
                <a:solidFill>
                  <a:srgbClr val="00B050"/>
                </a:solidFill>
              </a:rPr>
              <a:t>držav  - </a:t>
            </a:r>
            <a:r>
              <a:rPr lang="sl-SI" sz="2000" b="1" u="sng" dirty="0" smtClean="0">
                <a:solidFill>
                  <a:srgbClr val="00B050"/>
                </a:solidFill>
              </a:rPr>
              <a:t>ustrezna dokazila </a:t>
            </a:r>
            <a:endParaRPr lang="sl-SI" sz="2000" b="1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2000" dirty="0" smtClean="0"/>
          </a:p>
          <a:p>
            <a:r>
              <a:rPr lang="sl-SI" sz="2000" dirty="0">
                <a:solidFill>
                  <a:schemeClr val="tx2"/>
                </a:solidFill>
              </a:rPr>
              <a:t>priložena konkretna </a:t>
            </a:r>
            <a:r>
              <a:rPr lang="sl-SI" sz="2000" dirty="0" smtClean="0">
                <a:solidFill>
                  <a:schemeClr val="tx2"/>
                </a:solidFill>
              </a:rPr>
              <a:t>raziskava trga,</a:t>
            </a:r>
          </a:p>
          <a:p>
            <a:pPr mar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 smtClean="0">
                <a:solidFill>
                  <a:schemeClr val="tx2"/>
                </a:solidFill>
              </a:rPr>
              <a:t>račun </a:t>
            </a:r>
            <a:r>
              <a:rPr lang="sl-SI" sz="2000" dirty="0">
                <a:solidFill>
                  <a:schemeClr val="tx2"/>
                </a:solidFill>
              </a:rPr>
              <a:t>avtorja raziskave trga, </a:t>
            </a:r>
            <a:endParaRPr lang="sl-SI" sz="2000" dirty="0" smtClean="0">
              <a:solidFill>
                <a:schemeClr val="tx2"/>
              </a:solidFill>
            </a:endParaRPr>
          </a:p>
          <a:p>
            <a:pPr marL="0" lvl="0" indent="0">
              <a:buNone/>
            </a:pPr>
            <a:endParaRPr lang="sl-SI" sz="300" dirty="0" smtClean="0">
              <a:solidFill>
                <a:schemeClr val="tx2"/>
              </a:solidFill>
            </a:endParaRPr>
          </a:p>
          <a:p>
            <a:pPr lvl="0"/>
            <a:r>
              <a:rPr lang="sl-SI" sz="2000" dirty="0" smtClean="0">
                <a:solidFill>
                  <a:schemeClr val="tx2"/>
                </a:solidFill>
              </a:rPr>
              <a:t>specifikacija </a:t>
            </a:r>
            <a:r>
              <a:rPr lang="sl-SI" sz="2000" dirty="0">
                <a:solidFill>
                  <a:schemeClr val="tx2"/>
                </a:solidFill>
              </a:rPr>
              <a:t>stroškov izvedbe raziskave trga z računi za </a:t>
            </a:r>
            <a:r>
              <a:rPr lang="sl-SI" sz="2000" dirty="0" smtClean="0">
                <a:solidFill>
                  <a:schemeClr val="tx2"/>
                </a:solidFill>
              </a:rPr>
              <a:t>stroške,</a:t>
            </a:r>
          </a:p>
          <a:p>
            <a:pPr marL="0" lvl="0" indent="0">
              <a:buNone/>
            </a:pPr>
            <a:endParaRPr lang="sl-SI" sz="300" dirty="0" smtClean="0">
              <a:solidFill>
                <a:schemeClr val="tx2"/>
              </a:solidFill>
            </a:endParaRPr>
          </a:p>
          <a:p>
            <a:pPr lvl="0"/>
            <a:r>
              <a:rPr lang="sl-SI" sz="2000" dirty="0" smtClean="0">
                <a:solidFill>
                  <a:schemeClr val="tx2"/>
                </a:solidFill>
              </a:rPr>
              <a:t>naročilo </a:t>
            </a:r>
            <a:r>
              <a:rPr lang="sl-SI" sz="2000" dirty="0">
                <a:solidFill>
                  <a:schemeClr val="tx2"/>
                </a:solidFill>
              </a:rPr>
              <a:t>upravičenca </a:t>
            </a:r>
            <a:r>
              <a:rPr lang="sl-SI" sz="2000" dirty="0" smtClean="0">
                <a:solidFill>
                  <a:schemeClr val="tx2"/>
                </a:solidFill>
              </a:rPr>
              <a:t>o </a:t>
            </a:r>
            <a:r>
              <a:rPr lang="sl-SI" sz="2000" dirty="0">
                <a:solidFill>
                  <a:schemeClr val="tx2"/>
                </a:solidFill>
              </a:rPr>
              <a:t>obsegu in vsebini, ki naj jo zajema raziskava </a:t>
            </a:r>
            <a:r>
              <a:rPr lang="sl-SI" sz="2000" dirty="0" smtClean="0">
                <a:solidFill>
                  <a:schemeClr val="tx2"/>
                </a:solidFill>
              </a:rPr>
              <a:t>trga izdelovalcu,</a:t>
            </a:r>
          </a:p>
          <a:p>
            <a:pPr marL="0" lv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ponudba oz. korespondenca o vsebini tržne raziskave s strani avtorja.</a:t>
            </a:r>
          </a:p>
          <a:p>
            <a:pPr marL="0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39337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255191" cy="338554"/>
          </a:xfrm>
        </p:spPr>
        <p:txBody>
          <a:bodyPr/>
          <a:lstStyle/>
          <a:p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Smernice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18099"/>
            <a:ext cx="7201025" cy="4037846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 smtClean="0">
                <a:solidFill>
                  <a:srgbClr val="00B050"/>
                </a:solidFill>
              </a:rPr>
              <a:t>       </a:t>
            </a:r>
            <a:r>
              <a:rPr lang="sl-SI" sz="2000" b="1" dirty="0" smtClean="0">
                <a:solidFill>
                  <a:srgbClr val="00B050"/>
                </a:solidFill>
              </a:rPr>
              <a:t>e) Organizacija seminarjev</a:t>
            </a:r>
          </a:p>
          <a:p>
            <a:pPr marL="0" indent="0">
              <a:buNone/>
            </a:pPr>
            <a:endParaRPr lang="sl-SI" sz="2000" b="1" u="sng" dirty="0" smtClean="0">
              <a:solidFill>
                <a:srgbClr val="00B050"/>
              </a:solidFill>
            </a:endParaRPr>
          </a:p>
          <a:p>
            <a:pPr marL="0" indent="0" fontAlgn="auto">
              <a:lnSpc>
                <a:spcPct val="120000"/>
              </a:lnSpc>
              <a:buNone/>
            </a:pPr>
            <a:r>
              <a:rPr lang="sl-SI" sz="2000" dirty="0" smtClean="0">
                <a:solidFill>
                  <a:schemeClr val="tx2"/>
                </a:solidFill>
              </a:rPr>
              <a:t>       Upravičeni stroški: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800" dirty="0" smtClean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strošek </a:t>
            </a:r>
            <a:r>
              <a:rPr lang="sl-SI" sz="2000" dirty="0">
                <a:solidFill>
                  <a:schemeClr val="tx2"/>
                </a:solidFill>
              </a:rPr>
              <a:t>honorarja za izvedbo seminarja, če gre za zunanjega </a:t>
            </a:r>
            <a:r>
              <a:rPr lang="sl-SI" sz="2000" dirty="0" smtClean="0">
                <a:solidFill>
                  <a:schemeClr val="tx2"/>
                </a:solidFill>
              </a:rPr>
              <a:t>izvajalca (do 1.000 eurov/dan),</a:t>
            </a:r>
          </a:p>
          <a:p>
            <a:pPr fontAlgn="auto"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stroški </a:t>
            </a:r>
            <a:r>
              <a:rPr lang="sl-SI" sz="2000" dirty="0">
                <a:solidFill>
                  <a:schemeClr val="tx2"/>
                </a:solidFill>
              </a:rPr>
              <a:t>dela pomožnega osebja v zvezi z izvedbo seminarja, </a:t>
            </a:r>
            <a:r>
              <a:rPr lang="sl-SI" sz="2000" dirty="0" smtClean="0">
                <a:solidFill>
                  <a:schemeClr val="tx2"/>
                </a:solidFill>
              </a:rPr>
              <a:t/>
            </a:r>
            <a:br>
              <a:rPr lang="sl-SI" sz="2000" dirty="0" smtClean="0">
                <a:solidFill>
                  <a:schemeClr val="tx2"/>
                </a:solidFill>
              </a:rPr>
            </a:br>
            <a:r>
              <a:rPr lang="sl-SI" sz="2000" dirty="0" smtClean="0">
                <a:solidFill>
                  <a:schemeClr val="tx2"/>
                </a:solidFill>
              </a:rPr>
              <a:t>(tri osebe </a:t>
            </a:r>
            <a:r>
              <a:rPr lang="sl-SI" sz="2000" dirty="0">
                <a:solidFill>
                  <a:schemeClr val="tx2"/>
                </a:solidFill>
              </a:rPr>
              <a:t>;</a:t>
            </a:r>
            <a:r>
              <a:rPr lang="sl-SI" sz="2000" dirty="0" smtClean="0">
                <a:solidFill>
                  <a:schemeClr val="tx2"/>
                </a:solidFill>
              </a:rPr>
              <a:t> 12 ur/dan; 12 </a:t>
            </a:r>
            <a:r>
              <a:rPr lang="sl-SI" sz="2000" dirty="0" err="1" smtClean="0">
                <a:solidFill>
                  <a:schemeClr val="tx2"/>
                </a:solidFill>
              </a:rPr>
              <a:t>eurov</a:t>
            </a:r>
            <a:r>
              <a:rPr lang="sl-SI" sz="2000" dirty="0" smtClean="0">
                <a:solidFill>
                  <a:schemeClr val="tx2"/>
                </a:solidFill>
              </a:rPr>
              <a:t>/uro/osebo),</a:t>
            </a:r>
          </a:p>
          <a:p>
            <a:pPr fontAlgn="auto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strošek najema prostorov, kjer se izvaja </a:t>
            </a:r>
            <a:r>
              <a:rPr lang="sl-SI" sz="2000" dirty="0" smtClean="0">
                <a:solidFill>
                  <a:schemeClr val="tx2"/>
                </a:solidFill>
              </a:rPr>
              <a:t>seminar in </a:t>
            </a:r>
            <a:r>
              <a:rPr lang="sl-SI" sz="2000" dirty="0">
                <a:solidFill>
                  <a:schemeClr val="tx2"/>
                </a:solidFill>
              </a:rPr>
              <a:t>opreme, potrebne za izvedbo seminarja,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1700" dirty="0" smtClean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endParaRPr lang="sl-SI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69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333739" cy="338554"/>
          </a:xfrm>
        </p:spPr>
        <p:txBody>
          <a:bodyPr/>
          <a:lstStyle/>
          <a:p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Smernice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335794"/>
            <a:ext cx="7201025" cy="3531606"/>
          </a:xfrm>
        </p:spPr>
        <p:txBody>
          <a:bodyPr/>
          <a:lstStyle/>
          <a:p>
            <a:pPr marL="0" indent="0" fontAlgn="auto">
              <a:buNone/>
            </a:pPr>
            <a:r>
              <a:rPr lang="sl-SI" sz="1900" dirty="0" smtClean="0">
                <a:solidFill>
                  <a:schemeClr val="tx2"/>
                </a:solidFill>
              </a:rPr>
              <a:t>         </a:t>
            </a:r>
            <a:r>
              <a:rPr lang="sl-SI" sz="1900" b="1" dirty="0" smtClean="0">
                <a:solidFill>
                  <a:srgbClr val="00B050"/>
                </a:solidFill>
              </a:rPr>
              <a:t>e) Organizacija </a:t>
            </a:r>
            <a:r>
              <a:rPr lang="sl-SI" sz="1900" b="1" dirty="0">
                <a:solidFill>
                  <a:srgbClr val="00B050"/>
                </a:solidFill>
              </a:rPr>
              <a:t>seminarjev</a:t>
            </a:r>
          </a:p>
          <a:p>
            <a:pPr marL="0" indent="0" fontAlgn="auto" hangingPunct="1">
              <a:buNone/>
            </a:pPr>
            <a:endParaRPr lang="sl-SI" sz="1900" dirty="0" smtClean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1900" dirty="0" smtClean="0">
                <a:solidFill>
                  <a:schemeClr val="tx2"/>
                </a:solidFill>
              </a:rPr>
              <a:t>če </a:t>
            </a:r>
            <a:r>
              <a:rPr lang="sl-SI" sz="1900" dirty="0">
                <a:solidFill>
                  <a:schemeClr val="tx2"/>
                </a:solidFill>
              </a:rPr>
              <a:t>seminar obsega tudi terenski del, strošek prevoza </a:t>
            </a:r>
            <a:r>
              <a:rPr lang="sl-SI" sz="1900" dirty="0" smtClean="0">
                <a:solidFill>
                  <a:schemeClr val="tx2"/>
                </a:solidFill>
              </a:rPr>
              <a:t>udeležencev (do 30 </a:t>
            </a:r>
            <a:r>
              <a:rPr lang="sl-SI" sz="1900" dirty="0">
                <a:solidFill>
                  <a:schemeClr val="tx2"/>
                </a:solidFill>
              </a:rPr>
              <a:t>udeležencev posameznega </a:t>
            </a:r>
            <a:r>
              <a:rPr lang="sl-SI" sz="1900" dirty="0" smtClean="0">
                <a:solidFill>
                  <a:schemeClr val="tx2"/>
                </a:solidFill>
              </a:rPr>
              <a:t>seminarja),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1900" dirty="0" smtClean="0">
                <a:solidFill>
                  <a:schemeClr val="tx2"/>
                </a:solidFill>
              </a:rPr>
              <a:t>strošek </a:t>
            </a:r>
            <a:r>
              <a:rPr lang="sl-SI" sz="1900" dirty="0">
                <a:solidFill>
                  <a:schemeClr val="tx2"/>
                </a:solidFill>
              </a:rPr>
              <a:t>pogostitve </a:t>
            </a:r>
            <a:r>
              <a:rPr lang="sl-SI" sz="1900" dirty="0" smtClean="0">
                <a:solidFill>
                  <a:schemeClr val="tx2"/>
                </a:solidFill>
              </a:rPr>
              <a:t>udeležencev (do 30 </a:t>
            </a:r>
            <a:r>
              <a:rPr lang="sl-SI" sz="1900" dirty="0">
                <a:solidFill>
                  <a:schemeClr val="tx2"/>
                </a:solidFill>
              </a:rPr>
              <a:t>udeležencev v višini največ </a:t>
            </a:r>
            <a:r>
              <a:rPr lang="sl-SI" sz="1900" dirty="0" smtClean="0">
                <a:solidFill>
                  <a:schemeClr val="tx2"/>
                </a:solidFill>
              </a:rPr>
              <a:t>20 eurov/osebo),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1900" dirty="0" smtClean="0">
                <a:solidFill>
                  <a:schemeClr val="tx2"/>
                </a:solidFill>
              </a:rPr>
              <a:t>strošek </a:t>
            </a:r>
            <a:r>
              <a:rPr lang="sl-SI" sz="1900" dirty="0">
                <a:solidFill>
                  <a:schemeClr val="tx2"/>
                </a:solidFill>
              </a:rPr>
              <a:t>vina se prizna le, če je vlagatelj pravna oseba, ki združuje pridelovalce </a:t>
            </a:r>
            <a:r>
              <a:rPr lang="sl-SI" sz="1900" dirty="0" smtClean="0">
                <a:solidFill>
                  <a:schemeClr val="tx2"/>
                </a:solidFill>
              </a:rPr>
              <a:t>vina.</a:t>
            </a:r>
            <a:endParaRPr lang="sl-SI" sz="1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33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6646050" cy="307777"/>
          </a:xfrm>
        </p:spPr>
        <p:txBody>
          <a:bodyPr/>
          <a:lstStyle/>
          <a:p>
            <a:r>
              <a:rPr lang="sl-SI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Smernice </a:t>
            </a:r>
            <a:r>
              <a:rPr lang="sl-SI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uveljavljanje vlog na podlagi programa</a:t>
            </a:r>
            <a:endParaRPr lang="sl-SI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699796" y="2290527"/>
            <a:ext cx="8341567" cy="3576873"/>
          </a:xfrm>
        </p:spPr>
        <p:txBody>
          <a:bodyPr/>
          <a:lstStyle/>
          <a:p>
            <a:pPr marL="0" indent="0" hangingPunct="0">
              <a:buNone/>
            </a:pPr>
            <a:r>
              <a:rPr lang="sl-SI" sz="2000" dirty="0">
                <a:solidFill>
                  <a:schemeClr val="tx2"/>
                </a:solidFill>
              </a:rPr>
              <a:t> </a:t>
            </a:r>
            <a:r>
              <a:rPr lang="sl-SI" sz="2000" dirty="0" smtClean="0">
                <a:solidFill>
                  <a:schemeClr val="tx2"/>
                </a:solidFill>
              </a:rPr>
              <a:t>     </a:t>
            </a:r>
            <a:r>
              <a:rPr lang="sl-SI" sz="2000" b="1" dirty="0" smtClean="0">
                <a:solidFill>
                  <a:srgbClr val="00B050"/>
                </a:solidFill>
              </a:rPr>
              <a:t>e) Organizacija seminarjev - stroški dela</a:t>
            </a:r>
            <a:endParaRPr lang="sl-SI" sz="2000" b="1" dirty="0">
              <a:solidFill>
                <a:srgbClr val="00B050"/>
              </a:solidFill>
            </a:endParaRPr>
          </a:p>
          <a:p>
            <a:pPr marL="0" indent="0" hangingPunct="0">
              <a:buNone/>
            </a:pPr>
            <a:endParaRPr lang="sl-SI" sz="2000" b="1" dirty="0" smtClean="0">
              <a:solidFill>
                <a:schemeClr val="tx2"/>
              </a:solidFill>
            </a:endParaRPr>
          </a:p>
          <a:p>
            <a:pPr hangingPunct="0">
              <a:lnSpc>
                <a:spcPct val="11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stroški </a:t>
            </a:r>
            <a:r>
              <a:rPr lang="sl-SI" sz="2000" dirty="0">
                <a:solidFill>
                  <a:schemeClr val="tx2"/>
                </a:solidFill>
              </a:rPr>
              <a:t>dela </a:t>
            </a:r>
            <a:r>
              <a:rPr lang="sl-SI" sz="2000" dirty="0" smtClean="0">
                <a:solidFill>
                  <a:schemeClr val="tx2"/>
                </a:solidFill>
              </a:rPr>
              <a:t>oseb se </a:t>
            </a:r>
            <a:r>
              <a:rPr lang="sl-SI" sz="2000" dirty="0">
                <a:solidFill>
                  <a:schemeClr val="tx2"/>
                </a:solidFill>
              </a:rPr>
              <a:t>priznajo za dneve trajanja dogodka in za največ en dan pred začetkom in po koncu dogodka, </a:t>
            </a:r>
            <a:endParaRPr lang="sl-SI" sz="2000" dirty="0" smtClean="0">
              <a:solidFill>
                <a:schemeClr val="tx2"/>
              </a:solidFill>
            </a:endParaRPr>
          </a:p>
          <a:p>
            <a:pPr marL="0" indent="0" hangingPunct="0">
              <a:lnSpc>
                <a:spcPct val="11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hangingPunct="0">
              <a:lnSpc>
                <a:spcPct val="110000"/>
              </a:lnSpc>
            </a:pPr>
            <a:r>
              <a:rPr lang="sl-SI" sz="1900" dirty="0" smtClean="0">
                <a:solidFill>
                  <a:schemeClr val="tx2"/>
                </a:solidFill>
              </a:rPr>
              <a:t>urna </a:t>
            </a:r>
            <a:r>
              <a:rPr lang="sl-SI" sz="1900" dirty="0">
                <a:solidFill>
                  <a:schemeClr val="tx2"/>
                </a:solidFill>
              </a:rPr>
              <a:t>podstavka za stroške </a:t>
            </a:r>
            <a:r>
              <a:rPr lang="sl-SI" sz="1900" dirty="0" smtClean="0">
                <a:solidFill>
                  <a:schemeClr val="tx2"/>
                </a:solidFill>
              </a:rPr>
              <a:t>dela:</a:t>
            </a:r>
            <a:endParaRPr lang="sl-SI" sz="1900" dirty="0">
              <a:solidFill>
                <a:schemeClr val="tx2"/>
              </a:solidFill>
            </a:endParaRP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 smtClean="0">
                <a:solidFill>
                  <a:schemeClr val="tx2"/>
                </a:solidFill>
              </a:rPr>
              <a:t>       - letni </a:t>
            </a:r>
            <a:r>
              <a:rPr lang="sl-SI" sz="1900" dirty="0">
                <a:solidFill>
                  <a:schemeClr val="tx2"/>
                </a:solidFill>
              </a:rPr>
              <a:t>bruto strošek </a:t>
            </a:r>
            <a:r>
              <a:rPr lang="sl-SI" sz="1900" dirty="0" smtClean="0">
                <a:solidFill>
                  <a:schemeClr val="tx2"/>
                </a:solidFill>
              </a:rPr>
              <a:t>zaposlitve </a:t>
            </a:r>
            <a:r>
              <a:rPr lang="sl-SI" sz="1900" b="1" dirty="0" smtClean="0">
                <a:solidFill>
                  <a:schemeClr val="tx2"/>
                </a:solidFill>
              </a:rPr>
              <a:t>zaposlenega</a:t>
            </a:r>
            <a:r>
              <a:rPr lang="sl-SI" sz="1900" dirty="0" smtClean="0">
                <a:solidFill>
                  <a:schemeClr val="tx2"/>
                </a:solidFill>
              </a:rPr>
              <a:t> se deli </a:t>
            </a:r>
            <a:r>
              <a:rPr lang="sl-SI" sz="1900" dirty="0">
                <a:solidFill>
                  <a:schemeClr val="tx2"/>
                </a:solidFill>
              </a:rPr>
              <a:t>s 1.720 </a:t>
            </a:r>
            <a:r>
              <a:rPr lang="sl-SI" sz="1900" dirty="0" smtClean="0">
                <a:solidFill>
                  <a:schemeClr val="tx2"/>
                </a:solidFill>
              </a:rPr>
              <a:t>urami 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</a:t>
            </a:r>
            <a:r>
              <a:rPr lang="sl-SI" sz="1900" dirty="0" smtClean="0">
                <a:solidFill>
                  <a:schemeClr val="tx2"/>
                </a:solidFill>
              </a:rPr>
              <a:t>         (REK-1 obrazec),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</a:t>
            </a:r>
            <a:r>
              <a:rPr lang="sl-SI" sz="1900" dirty="0" smtClean="0">
                <a:solidFill>
                  <a:schemeClr val="tx2"/>
                </a:solidFill>
              </a:rPr>
              <a:t>      - za </a:t>
            </a:r>
            <a:r>
              <a:rPr lang="sl-SI" sz="1900" dirty="0">
                <a:solidFill>
                  <a:schemeClr val="tx2"/>
                </a:solidFill>
              </a:rPr>
              <a:t>nosilca in člane </a:t>
            </a:r>
            <a:r>
              <a:rPr lang="sl-SI" sz="1900" b="1" dirty="0">
                <a:solidFill>
                  <a:schemeClr val="tx2"/>
                </a:solidFill>
              </a:rPr>
              <a:t>kmetijskega gospodarstva </a:t>
            </a:r>
            <a:r>
              <a:rPr lang="sl-SI" sz="1900" dirty="0">
                <a:solidFill>
                  <a:schemeClr val="tx2"/>
                </a:solidFill>
              </a:rPr>
              <a:t>ter </a:t>
            </a:r>
            <a:r>
              <a:rPr lang="sl-SI" sz="1900" dirty="0" smtClean="0">
                <a:solidFill>
                  <a:schemeClr val="tx2"/>
                </a:solidFill>
              </a:rPr>
              <a:t>osebe po pogodbi,                                                                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</a:t>
            </a:r>
            <a:r>
              <a:rPr lang="sl-SI" sz="1900" dirty="0" smtClean="0">
                <a:solidFill>
                  <a:schemeClr val="tx2"/>
                </a:solidFill>
              </a:rPr>
              <a:t>        statistični </a:t>
            </a:r>
            <a:r>
              <a:rPr lang="sl-SI" sz="1900" dirty="0">
                <a:solidFill>
                  <a:schemeClr val="tx2"/>
                </a:solidFill>
              </a:rPr>
              <a:t>podatek o povprečni bruto plači za preteklo </a:t>
            </a:r>
            <a:r>
              <a:rPr lang="sl-SI" sz="1900" dirty="0" smtClean="0">
                <a:solidFill>
                  <a:schemeClr val="tx2"/>
                </a:solidFill>
              </a:rPr>
              <a:t>leto.</a:t>
            </a:r>
          </a:p>
          <a:p>
            <a:pPr marL="0" indent="0" hangingPunct="0">
              <a:lnSpc>
                <a:spcPct val="110000"/>
              </a:lnSpc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 </a:t>
            </a: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56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255191" cy="338554"/>
          </a:xfrm>
        </p:spPr>
        <p:txBody>
          <a:bodyPr/>
          <a:lstStyle/>
          <a:p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774441" y="2227152"/>
            <a:ext cx="7688424" cy="3640248"/>
          </a:xfrm>
        </p:spPr>
        <p:txBody>
          <a:bodyPr/>
          <a:lstStyle/>
          <a:p>
            <a:pPr marL="0" indent="0" hangingPunct="0">
              <a:buNone/>
            </a:pPr>
            <a:r>
              <a:rPr lang="sl-SI" sz="1800" b="1" dirty="0" smtClean="0">
                <a:solidFill>
                  <a:schemeClr val="tx2"/>
                </a:solidFill>
              </a:rPr>
              <a:t>  </a:t>
            </a:r>
            <a:r>
              <a:rPr lang="sl-SI" sz="1800" b="1" dirty="0">
                <a:solidFill>
                  <a:srgbClr val="00B050"/>
                </a:solidFill>
              </a:rPr>
              <a:t> </a:t>
            </a:r>
            <a:r>
              <a:rPr lang="sl-SI" sz="1800" b="1" dirty="0" smtClean="0">
                <a:solidFill>
                  <a:srgbClr val="00B050"/>
                </a:solidFill>
              </a:rPr>
              <a:t>e) Organizacija seminarjev – stroški nastanitve </a:t>
            </a:r>
            <a:r>
              <a:rPr lang="sl-SI" sz="1800" b="1" dirty="0">
                <a:solidFill>
                  <a:srgbClr val="00B050"/>
                </a:solidFill>
              </a:rPr>
              <a:t>in </a:t>
            </a:r>
            <a:r>
              <a:rPr lang="sl-SI" sz="1800" b="1" dirty="0" smtClean="0">
                <a:solidFill>
                  <a:srgbClr val="00B050"/>
                </a:solidFill>
              </a:rPr>
              <a:t>prevoza</a:t>
            </a:r>
            <a:endParaRPr lang="sl-SI" sz="1800" b="1" dirty="0">
              <a:solidFill>
                <a:srgbClr val="00B050"/>
              </a:solidFill>
            </a:endParaRPr>
          </a:p>
          <a:p>
            <a:pPr marL="0" indent="0" hangingPunct="0">
              <a:buNone/>
            </a:pPr>
            <a:endParaRPr lang="sl-SI" sz="800" b="1" u="sng" dirty="0" smtClean="0">
              <a:solidFill>
                <a:srgbClr val="00B050"/>
              </a:solidFill>
            </a:endParaRPr>
          </a:p>
          <a:p>
            <a:pPr marL="0" indent="0" hangingPunct="0">
              <a:buNone/>
            </a:pPr>
            <a:endParaRPr lang="sl-SI" sz="800" b="1" u="sng" dirty="0">
              <a:solidFill>
                <a:srgbClr val="00B050"/>
              </a:solidFill>
            </a:endParaRPr>
          </a:p>
          <a:p>
            <a:pPr hangingPunct="0">
              <a:lnSpc>
                <a:spcPct val="120000"/>
              </a:lnSpc>
            </a:pPr>
            <a:r>
              <a:rPr lang="sl-SI" sz="1900" dirty="0" smtClean="0">
                <a:solidFill>
                  <a:schemeClr val="tx2"/>
                </a:solidFill>
              </a:rPr>
              <a:t>nastanitveni </a:t>
            </a:r>
            <a:r>
              <a:rPr lang="sl-SI" sz="1900" dirty="0">
                <a:solidFill>
                  <a:schemeClr val="tx2"/>
                </a:solidFill>
              </a:rPr>
              <a:t>stroški med dogodkom ter za največ en dan pred začetkom in po koncu </a:t>
            </a:r>
            <a:r>
              <a:rPr lang="sl-SI" sz="1900" dirty="0" smtClean="0">
                <a:solidFill>
                  <a:schemeClr val="tx2"/>
                </a:solidFill>
              </a:rPr>
              <a:t>dogodka (150 eurov/dan/osebo), </a:t>
            </a:r>
          </a:p>
          <a:p>
            <a:pPr marL="0" indent="0" hangingPunc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hangingPunct="0">
              <a:lnSpc>
                <a:spcPct val="120000"/>
              </a:lnSpc>
            </a:pPr>
            <a:r>
              <a:rPr lang="sl-SI" sz="1900" dirty="0" smtClean="0">
                <a:solidFill>
                  <a:schemeClr val="tx2"/>
                </a:solidFill>
              </a:rPr>
              <a:t>stroški </a:t>
            </a:r>
            <a:r>
              <a:rPr lang="sl-SI" sz="1900" dirty="0">
                <a:solidFill>
                  <a:schemeClr val="tx2"/>
                </a:solidFill>
              </a:rPr>
              <a:t>letalske vozovnice za ekonomski </a:t>
            </a:r>
            <a:r>
              <a:rPr lang="sl-SI" sz="1900" dirty="0" smtClean="0">
                <a:solidFill>
                  <a:schemeClr val="tx2"/>
                </a:solidFill>
              </a:rPr>
              <a:t>razred, vozovnice </a:t>
            </a:r>
            <a:r>
              <a:rPr lang="sl-SI" sz="1900" dirty="0">
                <a:solidFill>
                  <a:schemeClr val="tx2"/>
                </a:solidFill>
              </a:rPr>
              <a:t>za potovanje z vlakom 2. razreda ali vozovnice za potovanje z drugim javnim prevozom, </a:t>
            </a:r>
            <a:r>
              <a:rPr lang="sl-SI" sz="1900" u="sng" dirty="0">
                <a:solidFill>
                  <a:schemeClr val="tx2"/>
                </a:solidFill>
              </a:rPr>
              <a:t>razen s taksijem</a:t>
            </a:r>
            <a:r>
              <a:rPr lang="sl-SI" sz="1900" dirty="0" smtClean="0">
                <a:solidFill>
                  <a:schemeClr val="tx2"/>
                </a:solidFill>
              </a:rPr>
              <a:t>,</a:t>
            </a:r>
          </a:p>
          <a:p>
            <a:pPr marL="0" indent="0" hangingPunc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hangingPunct="0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k</a:t>
            </a:r>
            <a:r>
              <a:rPr lang="sl-SI" sz="1900" dirty="0" smtClean="0">
                <a:solidFill>
                  <a:schemeClr val="tx2"/>
                </a:solidFill>
              </a:rPr>
              <a:t>ilometrina - aplikacija </a:t>
            </a:r>
            <a:r>
              <a:rPr lang="sl-SI" sz="1900" dirty="0">
                <a:solidFill>
                  <a:schemeClr val="tx2"/>
                </a:solidFill>
              </a:rPr>
              <a:t>spletne </a:t>
            </a:r>
            <a:r>
              <a:rPr lang="sl-SI" sz="1900" dirty="0" smtClean="0">
                <a:solidFill>
                  <a:schemeClr val="tx2"/>
                </a:solidFill>
              </a:rPr>
              <a:t>strani http</a:t>
            </a:r>
            <a:r>
              <a:rPr lang="sl-SI" sz="1900" dirty="0">
                <a:solidFill>
                  <a:schemeClr val="tx2"/>
                </a:solidFill>
              </a:rPr>
              <a:t>://www.viamichelin.co.uk</a:t>
            </a:r>
            <a:r>
              <a:rPr lang="sl-SI" sz="1900" dirty="0" smtClean="0">
                <a:solidFill>
                  <a:schemeClr val="tx2"/>
                </a:solidFill>
              </a:rPr>
              <a:t>/.</a:t>
            </a:r>
            <a:r>
              <a:rPr lang="sl-SI" sz="1900" dirty="0">
                <a:solidFill>
                  <a:schemeClr val="tx2"/>
                </a:solidFill>
              </a:rPr>
              <a:t> </a:t>
            </a:r>
          </a:p>
          <a:p>
            <a:pPr marL="0" indent="0">
              <a:buNone/>
            </a:pPr>
            <a:r>
              <a:rPr lang="sl-SI" sz="1900" dirty="0" smtClean="0"/>
              <a:t> </a:t>
            </a:r>
            <a:endParaRPr lang="sl-SI" sz="1900" dirty="0"/>
          </a:p>
        </p:txBody>
      </p:sp>
    </p:spTree>
    <p:extLst>
      <p:ext uri="{BB962C8B-B14F-4D97-AF65-F5344CB8AC3E}">
        <p14:creationId xmlns:p14="http://schemas.microsoft.com/office/powerpoint/2010/main" val="264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427509" y="1547812"/>
            <a:ext cx="6089809" cy="892552"/>
          </a:xfrm>
        </p:spPr>
        <p:txBody>
          <a:bodyPr/>
          <a:lstStyle/>
          <a:p>
            <a:pPr algn="ctr"/>
            <a:r>
              <a:rPr lang="sl-SI" sz="2000" dirty="0" smtClean="0"/>
              <a:t>    </a:t>
            </a:r>
            <a:r>
              <a:rPr lang="sl-SI" sz="2000" b="1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za promocijo vina na trgih tretjih držav</a:t>
            </a:r>
            <a:br>
              <a:rPr lang="sl-SI" sz="2000" b="1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2000" b="1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sz="2000" b="1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1800" b="1" dirty="0" smtClean="0">
                <a:solidFill>
                  <a:schemeClr val="tx2"/>
                </a:solidFill>
              </a:rPr>
              <a:t>     </a:t>
            </a:r>
            <a:r>
              <a:rPr lang="sl-SI" sz="1800" b="1" dirty="0" smtClean="0">
                <a:solidFill>
                  <a:srgbClr val="00B050"/>
                </a:solidFill>
              </a:rPr>
              <a:t>ROK vlaganja programov 2020</a:t>
            </a:r>
            <a:endParaRPr lang="sl-SI" sz="1800" b="1" dirty="0">
              <a:solidFill>
                <a:srgbClr val="00B050"/>
              </a:solidFill>
            </a:endParaRPr>
          </a:p>
        </p:txBody>
      </p:sp>
      <p:sp>
        <p:nvSpPr>
          <p:cNvPr id="4" name="Ograda besedila 3"/>
          <p:cNvSpPr>
            <a:spLocks noGrp="1"/>
          </p:cNvSpPr>
          <p:nvPr>
            <p:ph type="body" sz="quarter" idx="13"/>
          </p:nvPr>
        </p:nvSpPr>
        <p:spPr>
          <a:xfrm>
            <a:off x="1101012" y="2677886"/>
            <a:ext cx="6848670" cy="3650486"/>
          </a:xfrm>
        </p:spPr>
        <p:txBody>
          <a:bodyPr/>
          <a:lstStyle/>
          <a:p>
            <a:pPr marL="0" indent="0">
              <a:buNone/>
            </a:pPr>
            <a:r>
              <a:rPr lang="sl-SI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sl-SI" sz="1800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PROGRAMI:</a:t>
            </a:r>
          </a:p>
          <a:p>
            <a:pPr marL="0" indent="0">
              <a:buNone/>
            </a:pPr>
            <a:endParaRPr lang="sl-SI" sz="900" dirty="0" smtClean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sl-SI" sz="1800" dirty="0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   </a:t>
            </a:r>
            <a:r>
              <a:rPr lang="sl-SI" sz="1800" dirty="0" smtClean="0">
                <a:solidFill>
                  <a:srgbClr val="000000"/>
                </a:solidFill>
              </a:rPr>
              <a:t> </a:t>
            </a:r>
            <a:r>
              <a:rPr lang="sl-SI" sz="1800" b="1" dirty="0" smtClean="0">
                <a:solidFill>
                  <a:srgbClr val="000000"/>
                </a:solidFill>
              </a:rPr>
              <a:t>vloga</a:t>
            </a:r>
            <a:r>
              <a:rPr lang="sl-SI" sz="1800" dirty="0" smtClean="0">
                <a:solidFill>
                  <a:srgbClr val="000000"/>
                </a:solidFill>
              </a:rPr>
              <a:t> za odobritev programa najpozneje do 31. januarja 2020</a:t>
            </a:r>
          </a:p>
          <a:p>
            <a:pPr marL="0" indent="0">
              <a:buNone/>
            </a:pPr>
            <a:r>
              <a:rPr lang="sl-SI" sz="1800" dirty="0" smtClean="0">
                <a:solidFill>
                  <a:srgbClr val="000000"/>
                </a:solidFill>
              </a:rPr>
              <a:t>    (dejavnosti, izvedene med 1. junij 2020 in 31. maj 2021).</a:t>
            </a:r>
          </a:p>
          <a:p>
            <a:pPr marL="0" indent="0">
              <a:buNone/>
            </a:pPr>
            <a:endParaRPr lang="sl-SI" sz="900" dirty="0" smtClean="0">
              <a:solidFill>
                <a:srgbClr val="000000"/>
              </a:solidFill>
            </a:endParaRPr>
          </a:p>
          <a:p>
            <a:r>
              <a:rPr lang="sl-SI" sz="1800" dirty="0" smtClean="0">
                <a:solidFill>
                  <a:srgbClr val="000000"/>
                </a:solidFill>
              </a:rPr>
              <a:t>pregled prispelih programov na podlagi meril za upravičenost</a:t>
            </a:r>
          </a:p>
          <a:p>
            <a:r>
              <a:rPr lang="sl-SI" sz="1800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programi naj bodo vloženi v skladu z načrtovanimi aktivnostimi, </a:t>
            </a:r>
          </a:p>
          <a:p>
            <a:r>
              <a:rPr lang="sl-SI" sz="1800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v primeru vlaganja promocije več kot 5 let:</a:t>
            </a:r>
          </a:p>
          <a:p>
            <a:pPr marL="0" indent="0">
              <a:buNone/>
            </a:pPr>
            <a:r>
              <a:rPr lang="sl-SI" sz="1800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     - realizacija količine oz cene,</a:t>
            </a:r>
          </a:p>
          <a:p>
            <a:pPr marL="0" indent="0">
              <a:buNone/>
            </a:pPr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 </a:t>
            </a:r>
            <a:r>
              <a:rPr lang="sl-SI" sz="1800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    - za nov trg tretje države šteje druga regija ali druga ciljna  </a:t>
            </a:r>
            <a:br>
              <a:rPr lang="sl-SI" sz="1800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</a:br>
            <a:r>
              <a:rPr lang="sl-SI" sz="1800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       skupina na istem trgu.</a:t>
            </a:r>
          </a:p>
          <a:p>
            <a:pPr marL="0" indent="0">
              <a:buNone/>
            </a:pPr>
            <a:r>
              <a:rPr lang="sl-SI" sz="1800" dirty="0" smtClean="0">
                <a:solidFill>
                  <a:srgbClr val="FF0000"/>
                </a:solidFill>
              </a:rPr>
              <a:t>   </a:t>
            </a:r>
            <a:endParaRPr lang="sl-SI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33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97483" cy="338554"/>
          </a:xfrm>
        </p:spPr>
        <p:txBody>
          <a:bodyPr/>
          <a:lstStyle/>
          <a:p>
            <a:r>
              <a:rPr lang="sl-SI" sz="1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72833"/>
            <a:ext cx="7201025" cy="3694568"/>
          </a:xfrm>
        </p:spPr>
        <p:txBody>
          <a:bodyPr/>
          <a:lstStyle/>
          <a:p>
            <a:pPr marL="0" indent="0">
              <a:buNone/>
            </a:pPr>
            <a:r>
              <a:rPr lang="sl-SI" sz="1900" dirty="0">
                <a:solidFill>
                  <a:schemeClr val="tx2"/>
                </a:solidFill>
              </a:rPr>
              <a:t> </a:t>
            </a:r>
            <a:r>
              <a:rPr lang="sl-SI" sz="1900" dirty="0" smtClean="0">
                <a:solidFill>
                  <a:schemeClr val="tx2"/>
                </a:solidFill>
              </a:rPr>
              <a:t>   </a:t>
            </a:r>
            <a:r>
              <a:rPr lang="sl-SI" sz="1900" b="1" dirty="0" smtClean="0">
                <a:solidFill>
                  <a:srgbClr val="00B050"/>
                </a:solidFill>
              </a:rPr>
              <a:t>Organizacija </a:t>
            </a:r>
            <a:r>
              <a:rPr lang="sl-SI" sz="1900" b="1" dirty="0">
                <a:solidFill>
                  <a:srgbClr val="00B050"/>
                </a:solidFill>
              </a:rPr>
              <a:t>seminarjev – </a:t>
            </a:r>
            <a:r>
              <a:rPr lang="sl-SI" sz="1900" b="1" u="sng" dirty="0">
                <a:solidFill>
                  <a:srgbClr val="00B050"/>
                </a:solidFill>
              </a:rPr>
              <a:t>ustrezna </a:t>
            </a:r>
            <a:r>
              <a:rPr lang="sl-SI" sz="1900" b="1" u="sng" dirty="0" smtClean="0">
                <a:solidFill>
                  <a:srgbClr val="00B050"/>
                </a:solidFill>
              </a:rPr>
              <a:t>dokazila</a:t>
            </a:r>
          </a:p>
          <a:p>
            <a:pPr marL="0" indent="0">
              <a:buNone/>
            </a:pPr>
            <a:endParaRPr lang="sl-SI" sz="500" b="1" u="sng" dirty="0">
              <a:solidFill>
                <a:srgbClr val="00B05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sl-SI" sz="500" dirty="0" smtClean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 smtClean="0">
                <a:solidFill>
                  <a:schemeClr val="tx2"/>
                </a:solidFill>
              </a:rPr>
              <a:t>slikovni material (datum, dogodek, kraj),</a:t>
            </a:r>
          </a:p>
          <a:p>
            <a:pPr>
              <a:lnSpc>
                <a:spcPct val="110000"/>
              </a:lnSpc>
            </a:pPr>
            <a:r>
              <a:rPr lang="sl-SI" sz="1900" dirty="0" smtClean="0">
                <a:solidFill>
                  <a:schemeClr val="tx2"/>
                </a:solidFill>
              </a:rPr>
              <a:t>seznam </a:t>
            </a:r>
            <a:r>
              <a:rPr lang="sl-SI" sz="1900" dirty="0">
                <a:solidFill>
                  <a:schemeClr val="tx2"/>
                </a:solidFill>
              </a:rPr>
              <a:t>udeležencev s </a:t>
            </a:r>
            <a:r>
              <a:rPr lang="sl-SI" sz="1900" dirty="0" smtClean="0">
                <a:solidFill>
                  <a:schemeClr val="tx2"/>
                </a:solidFill>
              </a:rPr>
              <a:t>podpisi,</a:t>
            </a:r>
            <a:endParaRPr lang="sl-SI" sz="19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 smtClean="0">
                <a:solidFill>
                  <a:schemeClr val="tx2"/>
                </a:solidFill>
              </a:rPr>
              <a:t>korespondenca </a:t>
            </a:r>
            <a:r>
              <a:rPr lang="sl-SI" sz="1900" dirty="0">
                <a:solidFill>
                  <a:schemeClr val="tx2"/>
                </a:solidFill>
              </a:rPr>
              <a:t>o izvedbi </a:t>
            </a:r>
            <a:r>
              <a:rPr lang="sl-SI" sz="1900" dirty="0" smtClean="0">
                <a:solidFill>
                  <a:schemeClr val="tx2"/>
                </a:solidFill>
              </a:rPr>
              <a:t>seminarja,</a:t>
            </a:r>
          </a:p>
          <a:p>
            <a:pPr>
              <a:lnSpc>
                <a:spcPct val="110000"/>
              </a:lnSpc>
            </a:pPr>
            <a:r>
              <a:rPr lang="sl-SI" sz="1900" dirty="0" smtClean="0">
                <a:solidFill>
                  <a:schemeClr val="tx2"/>
                </a:solidFill>
              </a:rPr>
              <a:t>poslovna </a:t>
            </a:r>
            <a:r>
              <a:rPr lang="sl-SI" sz="1900" dirty="0">
                <a:solidFill>
                  <a:schemeClr val="tx2"/>
                </a:solidFill>
              </a:rPr>
              <a:t>vabila (korespondenca pošiljanja vabil, npr. e-pošta</a:t>
            </a:r>
            <a:r>
              <a:rPr lang="sl-SI" sz="1900" dirty="0" smtClean="0">
                <a:solidFill>
                  <a:schemeClr val="tx2"/>
                </a:solidFill>
              </a:rPr>
              <a:t>),</a:t>
            </a:r>
            <a:endParaRPr lang="sl-SI" sz="19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 smtClean="0">
                <a:solidFill>
                  <a:schemeClr val="tx2"/>
                </a:solidFill>
              </a:rPr>
              <a:t>račun </a:t>
            </a:r>
            <a:r>
              <a:rPr lang="sl-SI" sz="1900" dirty="0">
                <a:solidFill>
                  <a:schemeClr val="tx2"/>
                </a:solidFill>
              </a:rPr>
              <a:t>najema prostora za izvedbo seminarja </a:t>
            </a:r>
            <a:r>
              <a:rPr lang="sl-SI" sz="1900" dirty="0" smtClean="0">
                <a:solidFill>
                  <a:schemeClr val="tx2"/>
                </a:solidFill>
              </a:rPr>
              <a:t>(v primeru </a:t>
            </a:r>
            <a:r>
              <a:rPr lang="sl-SI" sz="1900" dirty="0">
                <a:solidFill>
                  <a:schemeClr val="tx2"/>
                </a:solidFill>
              </a:rPr>
              <a:t>podizvajalca</a:t>
            </a:r>
            <a:r>
              <a:rPr lang="sl-SI" sz="1900" dirty="0" smtClean="0">
                <a:solidFill>
                  <a:schemeClr val="tx2"/>
                </a:solidFill>
              </a:rPr>
              <a:t>),</a:t>
            </a:r>
            <a:endParaRPr lang="sl-SI" sz="19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 smtClean="0">
                <a:solidFill>
                  <a:schemeClr val="tx2"/>
                </a:solidFill>
              </a:rPr>
              <a:t>korespondenca </a:t>
            </a:r>
            <a:r>
              <a:rPr lang="sl-SI" sz="1900" dirty="0">
                <a:solidFill>
                  <a:schemeClr val="tx2"/>
                </a:solidFill>
              </a:rPr>
              <a:t>v primeru nudenja brezplačnega najema prostora, iz naslova rezervacije prostora (npr. e-pošta</a:t>
            </a:r>
            <a:r>
              <a:rPr lang="sl-SI" sz="1900" dirty="0" smtClean="0">
                <a:solidFill>
                  <a:schemeClr val="tx2"/>
                </a:solidFill>
              </a:rPr>
              <a:t>),</a:t>
            </a:r>
            <a:endParaRPr lang="sl-SI" sz="19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 smtClean="0">
                <a:solidFill>
                  <a:schemeClr val="tx2"/>
                </a:solidFill>
              </a:rPr>
              <a:t>račun </a:t>
            </a:r>
            <a:r>
              <a:rPr lang="sl-SI" sz="1900" dirty="0">
                <a:solidFill>
                  <a:schemeClr val="tx2"/>
                </a:solidFill>
              </a:rPr>
              <a:t>za honorar zunanjega izvajalca, v primeru izvedbe preko </a:t>
            </a:r>
            <a:r>
              <a:rPr lang="sl-SI" sz="1900" dirty="0" smtClean="0">
                <a:solidFill>
                  <a:schemeClr val="tx2"/>
                </a:solidFill>
              </a:rPr>
              <a:t>podizvajalca in njegove kompetence,</a:t>
            </a:r>
            <a:endParaRPr lang="sl-SI" sz="1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81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76645" cy="338554"/>
          </a:xfrm>
        </p:spPr>
        <p:txBody>
          <a:bodyPr/>
          <a:lstStyle/>
          <a:p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52735"/>
            <a:ext cx="7201025" cy="4572000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 smtClean="0">
                <a:solidFill>
                  <a:srgbClr val="00B050"/>
                </a:solidFill>
              </a:rPr>
              <a:t>      Organizacija </a:t>
            </a:r>
            <a:r>
              <a:rPr lang="sl-SI" sz="1800" b="1" dirty="0">
                <a:solidFill>
                  <a:srgbClr val="00B050"/>
                </a:solidFill>
              </a:rPr>
              <a:t>seminarjev – </a:t>
            </a:r>
            <a:r>
              <a:rPr lang="sl-SI" sz="18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lvl="0" indent="0">
              <a:buNone/>
            </a:pPr>
            <a:endParaRPr lang="sl-SI" sz="700" dirty="0" smtClean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 smtClean="0">
                <a:solidFill>
                  <a:schemeClr val="tx2"/>
                </a:solidFill>
              </a:rPr>
              <a:t>računi </a:t>
            </a:r>
            <a:r>
              <a:rPr lang="sl-SI" sz="1900" dirty="0">
                <a:solidFill>
                  <a:schemeClr val="tx2"/>
                </a:solidFill>
              </a:rPr>
              <a:t>prevoznih stroškov oseb, ki so zaposlene pri upravičencu (letalska karta, </a:t>
            </a:r>
            <a:r>
              <a:rPr lang="sl-SI" sz="1900" dirty="0" smtClean="0">
                <a:solidFill>
                  <a:schemeClr val="tx2"/>
                </a:solidFill>
              </a:rPr>
              <a:t>…) in v </a:t>
            </a:r>
            <a:r>
              <a:rPr lang="sl-SI" sz="1900" dirty="0">
                <a:solidFill>
                  <a:schemeClr val="tx2"/>
                </a:solidFill>
              </a:rPr>
              <a:t>primeru izvedbe preko </a:t>
            </a:r>
            <a:r>
              <a:rPr lang="sl-SI" sz="1900" dirty="0" smtClean="0">
                <a:solidFill>
                  <a:schemeClr val="tx2"/>
                </a:solidFill>
              </a:rPr>
              <a:t>podizvajalca</a:t>
            </a:r>
            <a:r>
              <a:rPr lang="sl-SI" sz="1900" dirty="0">
                <a:solidFill>
                  <a:schemeClr val="tx2"/>
                </a:solidFill>
              </a:rPr>
              <a:t>,</a:t>
            </a:r>
            <a:endParaRPr lang="sl-SI" sz="1900" dirty="0" smtClean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potni nalogi in dokazila o plačilu stroškov oseb zaposlenih pri upravičencu</a:t>
            </a:r>
            <a:r>
              <a:rPr lang="sl-SI" sz="1900" dirty="0" smtClean="0">
                <a:solidFill>
                  <a:schemeClr val="tx2"/>
                </a:solidFill>
              </a:rPr>
              <a:t>,</a:t>
            </a:r>
            <a:endParaRPr lang="sl-SI" sz="19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računi nastanitve oseb, ki so zaposlene pri </a:t>
            </a:r>
            <a:r>
              <a:rPr lang="sl-SI" sz="1900" dirty="0" smtClean="0">
                <a:solidFill>
                  <a:schemeClr val="tx2"/>
                </a:solidFill>
              </a:rPr>
              <a:t>upravičencu in </a:t>
            </a:r>
            <a:r>
              <a:rPr lang="sl-SI" sz="1900" dirty="0">
                <a:solidFill>
                  <a:schemeClr val="tx2"/>
                </a:solidFill>
              </a:rPr>
              <a:t>v primeru izvedbe preko </a:t>
            </a:r>
            <a:r>
              <a:rPr lang="sl-SI" sz="1900" dirty="0" smtClean="0">
                <a:solidFill>
                  <a:schemeClr val="tx2"/>
                </a:solidFill>
              </a:rPr>
              <a:t>podizvajalca,</a:t>
            </a:r>
            <a:endParaRPr lang="sl-SI" sz="19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za strošek dela pomožnega osebja (napotnice za hostese</a:t>
            </a:r>
            <a:r>
              <a:rPr lang="sl-SI" sz="1900" dirty="0" smtClean="0">
                <a:solidFill>
                  <a:schemeClr val="tx2"/>
                </a:solidFill>
              </a:rPr>
              <a:t>) in </a:t>
            </a:r>
            <a:r>
              <a:rPr lang="sl-SI" sz="1900" dirty="0">
                <a:solidFill>
                  <a:schemeClr val="tx2"/>
                </a:solidFill>
              </a:rPr>
              <a:t>v primeru izvedbe preko </a:t>
            </a:r>
            <a:r>
              <a:rPr lang="sl-SI" sz="1900" dirty="0" smtClean="0">
                <a:solidFill>
                  <a:schemeClr val="tx2"/>
                </a:solidFill>
              </a:rPr>
              <a:t>podizvajalca,</a:t>
            </a:r>
            <a:endParaRPr lang="sl-SI" sz="19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gostišča za pogostitev </a:t>
            </a:r>
            <a:r>
              <a:rPr lang="sl-SI" sz="1900" dirty="0" smtClean="0">
                <a:solidFill>
                  <a:schemeClr val="tx2"/>
                </a:solidFill>
              </a:rPr>
              <a:t>udeležencev in </a:t>
            </a:r>
            <a:r>
              <a:rPr lang="sl-SI" sz="1900" dirty="0">
                <a:solidFill>
                  <a:schemeClr val="tx2"/>
                </a:solidFill>
              </a:rPr>
              <a:t>v primeru izvedbe preko </a:t>
            </a:r>
            <a:r>
              <a:rPr lang="sl-SI" sz="1900" dirty="0" smtClean="0">
                <a:solidFill>
                  <a:schemeClr val="tx2"/>
                </a:solidFill>
              </a:rPr>
              <a:t>podizvajalca.</a:t>
            </a:r>
          </a:p>
          <a:p>
            <a:pPr>
              <a:lnSpc>
                <a:spcPct val="110000"/>
              </a:lnSpc>
            </a:pPr>
            <a:endParaRPr lang="sl-SI" sz="900" dirty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l-SI" sz="1800" b="1" dirty="0" smtClean="0">
                <a:solidFill>
                  <a:srgbClr val="00B050"/>
                </a:solidFill>
              </a:rPr>
              <a:t>               </a:t>
            </a:r>
            <a:r>
              <a:rPr lang="sl-SI" sz="1800" b="1" dirty="0">
                <a:solidFill>
                  <a:srgbClr val="00B050"/>
                </a:solidFill>
              </a:rPr>
              <a:t> </a:t>
            </a:r>
            <a:r>
              <a:rPr lang="sl-SI" sz="2100" b="1" dirty="0" smtClean="0">
                <a:solidFill>
                  <a:srgbClr val="00B050"/>
                </a:solidFill>
              </a:rPr>
              <a:t>UPORABA </a:t>
            </a:r>
            <a:r>
              <a:rPr lang="sl-SI" sz="2100" b="1" dirty="0">
                <a:solidFill>
                  <a:srgbClr val="00B050"/>
                </a:solidFill>
              </a:rPr>
              <a:t>OZNAKE POREKLA</a:t>
            </a:r>
            <a:endParaRPr lang="sl-SI" sz="2100" dirty="0"/>
          </a:p>
        </p:txBody>
      </p:sp>
      <p:sp>
        <p:nvSpPr>
          <p:cNvPr id="4" name="Desna puščica 3"/>
          <p:cNvSpPr/>
          <p:nvPr/>
        </p:nvSpPr>
        <p:spPr>
          <a:xfrm>
            <a:off x="1329610" y="6139543"/>
            <a:ext cx="387222" cy="343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169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490833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550506" y="2034073"/>
            <a:ext cx="8518849" cy="4572000"/>
          </a:xfrm>
        </p:spPr>
        <p:txBody>
          <a:bodyPr/>
          <a:lstStyle/>
          <a:p>
            <a:pPr marL="0" indent="0" fontAlgn="auto" hangingPunct="1">
              <a:buNone/>
            </a:pPr>
            <a:r>
              <a:rPr lang="sl-SI" sz="1800" b="1" dirty="0" smtClean="0">
                <a:solidFill>
                  <a:srgbClr val="00B050"/>
                </a:solidFill>
              </a:rPr>
              <a:t>  Režijski stroški</a:t>
            </a:r>
            <a:r>
              <a:rPr lang="sl-SI" sz="1800" b="1" dirty="0">
                <a:solidFill>
                  <a:srgbClr val="00B050"/>
                </a:solidFill>
              </a:rPr>
              <a:t> </a:t>
            </a:r>
            <a:r>
              <a:rPr lang="sl-SI" sz="1800" b="1" dirty="0" smtClean="0">
                <a:solidFill>
                  <a:srgbClr val="00B050"/>
                </a:solidFill>
              </a:rPr>
              <a:t>za dejavnost udeležba na sejmih in organizacijo seminarjev:</a:t>
            </a:r>
          </a:p>
          <a:p>
            <a:pPr marL="0" indent="0" fontAlgn="auto" hangingPunct="1">
              <a:buNone/>
            </a:pPr>
            <a:endParaRPr lang="sl-SI" sz="700" b="1" dirty="0">
              <a:solidFill>
                <a:srgbClr val="00B050"/>
              </a:solidFill>
            </a:endParaRPr>
          </a:p>
          <a:p>
            <a:pPr fontAlgn="auto"/>
            <a:r>
              <a:rPr lang="sl-SI" sz="1900" dirty="0" smtClean="0">
                <a:solidFill>
                  <a:schemeClr val="tx2"/>
                </a:solidFill>
              </a:rPr>
              <a:t>upravičeni </a:t>
            </a:r>
            <a:r>
              <a:rPr lang="sl-SI" sz="1900" dirty="0">
                <a:solidFill>
                  <a:schemeClr val="tx2"/>
                </a:solidFill>
              </a:rPr>
              <a:t>režijski stroški zajemajo dnevnice, stroške lokalnega prevoza, parkiranja, cestnine in stroške uporabe informacijske tehnologije</a:t>
            </a:r>
            <a:r>
              <a:rPr lang="sl-SI" sz="1900" dirty="0" smtClean="0">
                <a:solidFill>
                  <a:schemeClr val="tx2"/>
                </a:solidFill>
              </a:rPr>
              <a:t>,</a:t>
            </a:r>
          </a:p>
          <a:p>
            <a:pPr marL="0" indent="0" fontAlgn="auto">
              <a:buNone/>
            </a:pPr>
            <a:endParaRPr lang="sl-SI" sz="200" dirty="0">
              <a:solidFill>
                <a:schemeClr val="tx2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s</a:t>
            </a:r>
            <a:r>
              <a:rPr lang="sl-SI" sz="1900" dirty="0" smtClean="0">
                <a:solidFill>
                  <a:schemeClr val="tx2"/>
                </a:solidFill>
              </a:rPr>
              <a:t>troški se nanašajo na </a:t>
            </a:r>
            <a:r>
              <a:rPr lang="sl-SI" sz="1900" dirty="0">
                <a:solidFill>
                  <a:schemeClr val="tx2"/>
                </a:solidFill>
              </a:rPr>
              <a:t>osebe, redno zaposlene pri upravičencu, oziroma nosilca in člane kmetijskega </a:t>
            </a:r>
            <a:r>
              <a:rPr lang="sl-SI" sz="1900" dirty="0" smtClean="0">
                <a:solidFill>
                  <a:schemeClr val="tx2"/>
                </a:solidFill>
              </a:rPr>
              <a:t>gospodarstva </a:t>
            </a:r>
            <a:r>
              <a:rPr lang="sl-SI" sz="1900" dirty="0">
                <a:solidFill>
                  <a:schemeClr val="tx2"/>
                </a:solidFill>
              </a:rPr>
              <a:t>in so nastali zaradi sodelovanja pri dogodku</a:t>
            </a:r>
            <a:r>
              <a:rPr lang="sl-SI" sz="1900" dirty="0" smtClean="0">
                <a:solidFill>
                  <a:schemeClr val="tx2"/>
                </a:solidFill>
              </a:rPr>
              <a:t>,</a:t>
            </a:r>
          </a:p>
          <a:p>
            <a:pPr marL="0" indent="0" fontAlgn="auto">
              <a:buNone/>
            </a:pPr>
            <a:endParaRPr lang="sl-SI" sz="200" dirty="0">
              <a:solidFill>
                <a:schemeClr val="tx2"/>
              </a:solidFill>
            </a:endParaRPr>
          </a:p>
          <a:p>
            <a:pPr fontAlgn="auto"/>
            <a:r>
              <a:rPr lang="sl-SI" sz="1900" dirty="0" smtClean="0">
                <a:solidFill>
                  <a:schemeClr val="tx2"/>
                </a:solidFill>
              </a:rPr>
              <a:t>priznajo </a:t>
            </a:r>
            <a:r>
              <a:rPr lang="sl-SI" sz="1900" dirty="0">
                <a:solidFill>
                  <a:schemeClr val="tx2"/>
                </a:solidFill>
              </a:rPr>
              <a:t>se v višini največ 80 </a:t>
            </a:r>
            <a:r>
              <a:rPr lang="sl-SI" sz="1900" dirty="0" err="1">
                <a:solidFill>
                  <a:schemeClr val="tx2"/>
                </a:solidFill>
              </a:rPr>
              <a:t>eurov</a:t>
            </a:r>
            <a:r>
              <a:rPr lang="sl-SI" sz="1900" dirty="0">
                <a:solidFill>
                  <a:schemeClr val="tx2"/>
                </a:solidFill>
              </a:rPr>
              <a:t>/osebo za ves dan bivanja v Evropski uniji in največ 90 </a:t>
            </a:r>
            <a:r>
              <a:rPr lang="sl-SI" sz="1900" dirty="0" err="1">
                <a:solidFill>
                  <a:schemeClr val="tx2"/>
                </a:solidFill>
              </a:rPr>
              <a:t>eurov</a:t>
            </a:r>
            <a:r>
              <a:rPr lang="sl-SI" sz="1900" dirty="0">
                <a:solidFill>
                  <a:schemeClr val="tx2"/>
                </a:solidFill>
              </a:rPr>
              <a:t>/osebo za ves dan bivanja zunaj Evropske unije</a:t>
            </a:r>
            <a:r>
              <a:rPr lang="sl-SI" sz="1900" dirty="0" smtClean="0">
                <a:solidFill>
                  <a:schemeClr val="tx2"/>
                </a:solidFill>
              </a:rPr>
              <a:t>,</a:t>
            </a:r>
          </a:p>
          <a:p>
            <a:pPr marL="0" indent="0" fontAlgn="auto">
              <a:buNone/>
            </a:pPr>
            <a:endParaRPr lang="sl-SI" sz="200" dirty="0">
              <a:solidFill>
                <a:schemeClr val="tx2"/>
              </a:solidFill>
            </a:endParaRPr>
          </a:p>
          <a:p>
            <a:pPr fontAlgn="auto"/>
            <a:r>
              <a:rPr lang="sl-SI" sz="1900" dirty="0" smtClean="0">
                <a:solidFill>
                  <a:schemeClr val="tx2"/>
                </a:solidFill>
              </a:rPr>
              <a:t>režijski </a:t>
            </a:r>
            <a:r>
              <a:rPr lang="sl-SI" sz="1900" dirty="0">
                <a:solidFill>
                  <a:schemeClr val="tx2"/>
                </a:solidFill>
              </a:rPr>
              <a:t>stroški na posamezni vlogi za podporo ne smejo presegati 4 % dejanskih upravičenih stroškov za izvedene dejavnosti</a:t>
            </a:r>
            <a:r>
              <a:rPr lang="sl-SI" sz="1900" dirty="0" smtClean="0">
                <a:solidFill>
                  <a:schemeClr val="tx2"/>
                </a:solidFill>
              </a:rPr>
              <a:t>.</a:t>
            </a:r>
          </a:p>
          <a:p>
            <a:pPr fontAlgn="auto"/>
            <a:endParaRPr lang="sl-SI" sz="1900" dirty="0">
              <a:solidFill>
                <a:schemeClr val="tx2"/>
              </a:solidFill>
            </a:endParaRPr>
          </a:p>
          <a:p>
            <a:pPr marL="0" indent="0" fontAlgn="auto">
              <a:buNone/>
            </a:pPr>
            <a:r>
              <a:rPr lang="sl-SI" sz="1900" dirty="0" smtClean="0">
                <a:solidFill>
                  <a:schemeClr val="tx2"/>
                </a:solidFill>
              </a:rPr>
              <a:t>Dokazovanje režijskih stroškov ni potrebno, dokumentacija se hrani še najmanj 5 let od datuma izplačila zadnjega zneska.</a:t>
            </a:r>
            <a:endParaRPr lang="sl-SI" sz="19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61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333739" cy="338554"/>
          </a:xfrm>
        </p:spPr>
        <p:txBody>
          <a:bodyPr/>
          <a:lstStyle/>
          <a:p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Smernice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559838" y="2308633"/>
            <a:ext cx="8434872" cy="3874883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 smtClean="0">
                <a:solidFill>
                  <a:srgbClr val="00B050"/>
                </a:solidFill>
              </a:rPr>
              <a:t>         Računi za upravičene stroške:</a:t>
            </a:r>
          </a:p>
          <a:p>
            <a:pPr marL="0" indent="0">
              <a:buNone/>
            </a:pPr>
            <a:endParaRPr lang="sl-SI" sz="800" dirty="0" smtClean="0">
              <a:solidFill>
                <a:srgbClr val="00B05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u="sng" dirty="0" smtClean="0">
                <a:solidFill>
                  <a:schemeClr val="tx2"/>
                </a:solidFill>
              </a:rPr>
              <a:t>originalni izvodi računov </a:t>
            </a:r>
            <a:r>
              <a:rPr lang="sl-SI" sz="1900" dirty="0" smtClean="0">
                <a:solidFill>
                  <a:schemeClr val="tx2"/>
                </a:solidFill>
              </a:rPr>
              <a:t>skupaj z dokazili o plačilu (potrdilo banke),</a:t>
            </a:r>
          </a:p>
          <a:p>
            <a:pPr>
              <a:lnSpc>
                <a:spcPct val="110000"/>
              </a:lnSpc>
            </a:pPr>
            <a:r>
              <a:rPr lang="sl-SI" sz="1900" u="sng" dirty="0" smtClean="0">
                <a:solidFill>
                  <a:schemeClr val="tx2"/>
                </a:solidFill>
              </a:rPr>
              <a:t>račun </a:t>
            </a:r>
            <a:r>
              <a:rPr lang="sl-SI" sz="1900" u="sng" dirty="0">
                <a:solidFill>
                  <a:schemeClr val="tx2"/>
                </a:solidFill>
              </a:rPr>
              <a:t>podizvajalca z dokazilom o </a:t>
            </a:r>
            <a:r>
              <a:rPr lang="sl-SI" sz="1900" u="sng" dirty="0" smtClean="0">
                <a:solidFill>
                  <a:schemeClr val="tx2"/>
                </a:solidFill>
              </a:rPr>
              <a:t>plačilu</a:t>
            </a:r>
            <a:r>
              <a:rPr lang="sl-SI" sz="1900" dirty="0" smtClean="0">
                <a:solidFill>
                  <a:schemeClr val="tx2"/>
                </a:solidFill>
              </a:rPr>
              <a:t>, </a:t>
            </a:r>
            <a:endParaRPr lang="sl-SI" sz="1900" dirty="0" smtClean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i="1" dirty="0" smtClean="0">
                <a:solidFill>
                  <a:schemeClr val="tx2"/>
                </a:solidFill>
              </a:rPr>
              <a:t>specifikacija računa – stroškovnik oz. elementi upravičenih stroškov,</a:t>
            </a:r>
            <a:endParaRPr lang="sl-SI" sz="1900" i="1" dirty="0">
              <a:solidFill>
                <a:srgbClr val="00B05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 smtClean="0">
                <a:solidFill>
                  <a:schemeClr val="tx2"/>
                </a:solidFill>
              </a:rPr>
              <a:t>menjalni tečaj: tečaj ECB </a:t>
            </a:r>
            <a:r>
              <a:rPr lang="sl-SI" sz="1900" dirty="0">
                <a:solidFill>
                  <a:schemeClr val="tx2"/>
                </a:solidFill>
              </a:rPr>
              <a:t>pred prvim </a:t>
            </a:r>
            <a:r>
              <a:rPr lang="sl-SI" sz="1900" dirty="0" smtClean="0">
                <a:solidFill>
                  <a:schemeClr val="tx2"/>
                </a:solidFill>
              </a:rPr>
              <a:t>dnem </a:t>
            </a:r>
            <a:r>
              <a:rPr lang="sl-SI" sz="1900" dirty="0">
                <a:solidFill>
                  <a:schemeClr val="tx2"/>
                </a:solidFill>
              </a:rPr>
              <a:t>meseca, v katerem je </a:t>
            </a:r>
            <a:r>
              <a:rPr lang="sl-SI" sz="1900" dirty="0" smtClean="0">
                <a:solidFill>
                  <a:schemeClr val="tx2"/>
                </a:solidFill>
              </a:rPr>
              <a:t>vloga vložena (primer: račun iz </a:t>
            </a:r>
            <a:r>
              <a:rPr lang="sl-SI" sz="1900" dirty="0" smtClean="0">
                <a:solidFill>
                  <a:schemeClr val="tx2"/>
                </a:solidFill>
              </a:rPr>
              <a:t>novembra 2019 </a:t>
            </a:r>
            <a:r>
              <a:rPr lang="sl-SI" sz="1900" dirty="0" smtClean="0">
                <a:solidFill>
                  <a:schemeClr val="tx2"/>
                </a:solidFill>
              </a:rPr>
              <a:t>– preračun na </a:t>
            </a:r>
            <a:r>
              <a:rPr lang="sl-SI" sz="1900" dirty="0" smtClean="0">
                <a:solidFill>
                  <a:schemeClr val="tx2"/>
                </a:solidFill>
              </a:rPr>
              <a:t>31.12.2019), </a:t>
            </a:r>
            <a:endParaRPr lang="sl-SI" sz="1900" dirty="0" smtClean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i="1" dirty="0" smtClean="0">
                <a:solidFill>
                  <a:schemeClr val="tx2"/>
                </a:solidFill>
              </a:rPr>
              <a:t>navedba prometnega davka oz. davka na dodano vrednost,</a:t>
            </a:r>
          </a:p>
          <a:p>
            <a:pPr>
              <a:lnSpc>
                <a:spcPct val="110000"/>
              </a:lnSpc>
            </a:pPr>
            <a:r>
              <a:rPr lang="sl-SI" sz="1900" dirty="0" smtClean="0">
                <a:solidFill>
                  <a:schemeClr val="tx2"/>
                </a:solidFill>
              </a:rPr>
              <a:t>račun v tujem jeziku: </a:t>
            </a:r>
            <a:r>
              <a:rPr lang="sl-SI" sz="1900" dirty="0">
                <a:solidFill>
                  <a:schemeClr val="tx2"/>
                </a:solidFill>
              </a:rPr>
              <a:t>sodni prevod </a:t>
            </a:r>
            <a:r>
              <a:rPr lang="sl-SI" sz="1900" dirty="0" smtClean="0">
                <a:solidFill>
                  <a:schemeClr val="tx2"/>
                </a:solidFill>
              </a:rPr>
              <a:t>računa (izjema: angleški, nemški, francoski, hrvaški </a:t>
            </a:r>
            <a:r>
              <a:rPr lang="sl-SI" sz="1900" dirty="0">
                <a:solidFill>
                  <a:schemeClr val="tx2"/>
                </a:solidFill>
              </a:rPr>
              <a:t>in </a:t>
            </a:r>
            <a:r>
              <a:rPr lang="sl-SI" sz="1900" dirty="0" smtClean="0">
                <a:solidFill>
                  <a:schemeClr val="tx2"/>
                </a:solidFill>
              </a:rPr>
              <a:t>srbski </a:t>
            </a:r>
            <a:r>
              <a:rPr lang="sl-SI" sz="1900" dirty="0">
                <a:solidFill>
                  <a:schemeClr val="tx2"/>
                </a:solidFill>
              </a:rPr>
              <a:t>(latinica) </a:t>
            </a:r>
            <a:r>
              <a:rPr lang="sl-SI" sz="1900" dirty="0" smtClean="0">
                <a:solidFill>
                  <a:schemeClr val="tx2"/>
                </a:solidFill>
              </a:rPr>
              <a:t>jezik,</a:t>
            </a:r>
          </a:p>
          <a:p>
            <a:pPr>
              <a:lnSpc>
                <a:spcPct val="110000"/>
              </a:lnSpc>
            </a:pPr>
            <a:r>
              <a:rPr lang="sl-SI" sz="1900" i="1" dirty="0" smtClean="0">
                <a:solidFill>
                  <a:schemeClr val="tx2"/>
                </a:solidFill>
              </a:rPr>
              <a:t>plačilo z gotovino,</a:t>
            </a:r>
          </a:p>
          <a:p>
            <a:pPr>
              <a:buFontTx/>
              <a:buChar char="-"/>
            </a:pPr>
            <a:endParaRPr lang="sl-SI" sz="17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sl-SI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38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412286" cy="338554"/>
          </a:xfrm>
        </p:spPr>
        <p:txBody>
          <a:bodyPr/>
          <a:lstStyle/>
          <a:p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uveljavljanje vlog na podlagi programa</a:t>
            </a:r>
            <a:endParaRPr lang="en-US"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06490" y="2090057"/>
            <a:ext cx="8341567" cy="3777343"/>
          </a:xfrm>
        </p:spPr>
        <p:txBody>
          <a:bodyPr/>
          <a:lstStyle/>
          <a:p>
            <a:pPr marL="0" indent="0">
              <a:buNone/>
            </a:pPr>
            <a:endParaRPr lang="en-US" sz="1700" b="1" dirty="0" smtClean="0">
              <a:solidFill>
                <a:srgbClr val="00800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podizvajalec – strošek posredovanje največ 10% zahtevanega stroška, 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neupravičeni stroški na računu – označitev le </a:t>
            </a:r>
            <a:r>
              <a:rPr lang="sl-SI" sz="1900" dirty="0" smtClean="0">
                <a:solidFill>
                  <a:schemeClr val="tx2"/>
                </a:solidFill>
              </a:rPr>
              <a:t>teh</a:t>
            </a:r>
            <a:r>
              <a:rPr lang="sl-SI" sz="1900" dirty="0">
                <a:solidFill>
                  <a:schemeClr val="tx2"/>
                </a:solidFill>
              </a:rPr>
              <a:t>,</a:t>
            </a:r>
            <a:endParaRPr lang="en-US" sz="1900" b="1" dirty="0" smtClean="0">
              <a:solidFill>
                <a:srgbClr val="008000"/>
              </a:solidFill>
            </a:endParaRPr>
          </a:p>
          <a:p>
            <a:r>
              <a:rPr lang="en-US" sz="1900" dirty="0" err="1" smtClean="0">
                <a:solidFill>
                  <a:schemeClr val="tx2"/>
                </a:solidFill>
              </a:rPr>
              <a:t>novi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trg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smtClean="0">
                <a:solidFill>
                  <a:schemeClr val="tx2"/>
                </a:solidFill>
              </a:rPr>
              <a:t>– </a:t>
            </a:r>
            <a:r>
              <a:rPr lang="en-US" sz="1900" dirty="0" err="1" smtClean="0">
                <a:solidFill>
                  <a:schemeClr val="tx2"/>
                </a:solidFill>
              </a:rPr>
              <a:t>prejem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podpore</a:t>
            </a:r>
            <a:r>
              <a:rPr lang="en-US" sz="1900" dirty="0" smtClean="0">
                <a:solidFill>
                  <a:schemeClr val="tx2"/>
                </a:solidFill>
              </a:rPr>
              <a:t> 3+2 </a:t>
            </a:r>
            <a:r>
              <a:rPr lang="en-US" sz="1900" dirty="0" err="1" smtClean="0">
                <a:solidFill>
                  <a:schemeClr val="tx2"/>
                </a:solidFill>
              </a:rPr>
              <a:t>leti</a:t>
            </a:r>
            <a:r>
              <a:rPr lang="en-US" sz="1900" dirty="0" smtClean="0">
                <a:solidFill>
                  <a:schemeClr val="tx2"/>
                </a:solidFill>
              </a:rPr>
              <a:t> – </a:t>
            </a:r>
            <a:r>
              <a:rPr lang="en-US" sz="1900" dirty="0" err="1" smtClean="0">
                <a:solidFill>
                  <a:schemeClr val="tx2"/>
                </a:solidFill>
              </a:rPr>
              <a:t>druga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regija</a:t>
            </a:r>
            <a:r>
              <a:rPr lang="en-US" sz="1900" dirty="0" smtClean="0">
                <a:solidFill>
                  <a:schemeClr val="tx2"/>
                </a:solidFill>
              </a:rPr>
              <a:t> v </a:t>
            </a:r>
            <a:r>
              <a:rPr lang="en-US" sz="1900" dirty="0" err="1" smtClean="0">
                <a:solidFill>
                  <a:schemeClr val="tx2"/>
                </a:solidFill>
              </a:rPr>
              <a:t>državi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ali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drugo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ciljno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tržišče</a:t>
            </a:r>
            <a:r>
              <a:rPr lang="en-US" sz="1900" dirty="0" smtClean="0">
                <a:solidFill>
                  <a:schemeClr val="tx2"/>
                </a:solidFill>
              </a:rPr>
              <a:t> (</a:t>
            </a:r>
            <a:r>
              <a:rPr lang="en-US" sz="1900" dirty="0" err="1" smtClean="0">
                <a:solidFill>
                  <a:schemeClr val="tx2"/>
                </a:solidFill>
              </a:rPr>
              <a:t>trgovine</a:t>
            </a:r>
            <a:r>
              <a:rPr lang="en-US" sz="1900" dirty="0" smtClean="0">
                <a:solidFill>
                  <a:schemeClr val="tx2"/>
                </a:solidFill>
              </a:rPr>
              <a:t>, </a:t>
            </a:r>
            <a:r>
              <a:rPr lang="en-US" sz="1900" dirty="0" err="1" smtClean="0">
                <a:solidFill>
                  <a:schemeClr val="tx2"/>
                </a:solidFill>
              </a:rPr>
              <a:t>lokali</a:t>
            </a:r>
            <a:r>
              <a:rPr lang="en-US" sz="1900" dirty="0" smtClean="0">
                <a:solidFill>
                  <a:schemeClr val="tx2"/>
                </a:solidFill>
              </a:rPr>
              <a:t>…)</a:t>
            </a:r>
            <a:r>
              <a:rPr lang="sl-SI" sz="1900" dirty="0" smtClean="0">
                <a:solidFill>
                  <a:schemeClr val="tx2"/>
                </a:solidFill>
              </a:rPr>
              <a:t>,</a:t>
            </a:r>
          </a:p>
          <a:p>
            <a:r>
              <a:rPr lang="sl-SI" sz="1900" dirty="0">
                <a:solidFill>
                  <a:schemeClr val="tx2"/>
                </a:solidFill>
              </a:rPr>
              <a:t>a</a:t>
            </a:r>
            <a:r>
              <a:rPr lang="sl-SI" sz="1900" dirty="0" smtClean="0">
                <a:solidFill>
                  <a:schemeClr val="tx2"/>
                </a:solidFill>
              </a:rPr>
              <a:t>naliza rezultatov in vrednostna realizacija prodaje vina za 2%,</a:t>
            </a:r>
            <a:endParaRPr lang="en-US" sz="1900" dirty="0" smtClean="0">
              <a:solidFill>
                <a:schemeClr val="tx2"/>
              </a:solidFill>
            </a:endParaRPr>
          </a:p>
          <a:p>
            <a:r>
              <a:rPr lang="en-US" sz="1900" dirty="0" smtClean="0">
                <a:solidFill>
                  <a:schemeClr val="tx2"/>
                </a:solidFill>
              </a:rPr>
              <a:t>60% </a:t>
            </a:r>
            <a:r>
              <a:rPr lang="en-US" sz="1900" dirty="0" err="1" smtClean="0">
                <a:solidFill>
                  <a:schemeClr val="tx2"/>
                </a:solidFill>
              </a:rPr>
              <a:t>izkoriščenost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dejavnosti</a:t>
            </a:r>
            <a:r>
              <a:rPr lang="en-US" sz="1900" dirty="0" smtClean="0">
                <a:solidFill>
                  <a:schemeClr val="tx2"/>
                </a:solidFill>
              </a:rPr>
              <a:t>, </a:t>
            </a:r>
          </a:p>
          <a:p>
            <a:pPr marL="0" indent="0">
              <a:buNone/>
            </a:pPr>
            <a:endParaRPr lang="en-US" sz="200" dirty="0" smtClean="0">
              <a:solidFill>
                <a:schemeClr val="tx2"/>
              </a:solidFill>
            </a:endParaRPr>
          </a:p>
          <a:p>
            <a:r>
              <a:rPr lang="sl-SI" sz="1900" dirty="0">
                <a:solidFill>
                  <a:schemeClr val="tx2"/>
                </a:solidFill>
              </a:rPr>
              <a:t>s</a:t>
            </a:r>
            <a:r>
              <a:rPr lang="sl-SI" sz="1900" dirty="0" smtClean="0">
                <a:solidFill>
                  <a:schemeClr val="tx2"/>
                </a:solidFill>
              </a:rPr>
              <a:t>prememba programa brez predhodne odobritve - </a:t>
            </a:r>
            <a:r>
              <a:rPr lang="en-US" sz="1900" dirty="0" smtClean="0">
                <a:solidFill>
                  <a:schemeClr val="tx2"/>
                </a:solidFill>
              </a:rPr>
              <a:t>20% </a:t>
            </a:r>
            <a:r>
              <a:rPr lang="en-US" sz="1900" dirty="0" err="1" smtClean="0">
                <a:solidFill>
                  <a:schemeClr val="tx2"/>
                </a:solidFill>
              </a:rPr>
              <a:t>sprememb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znotraj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odobrenega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zneska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za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sofinanciranje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po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dejavnosti</a:t>
            </a:r>
            <a:r>
              <a:rPr lang="en-US" sz="1900" dirty="0" smtClean="0">
                <a:solidFill>
                  <a:schemeClr val="tx2"/>
                </a:solidFill>
              </a:rPr>
              <a:t>,</a:t>
            </a:r>
          </a:p>
          <a:p>
            <a:pPr marL="0" indent="0">
              <a:buNone/>
            </a:pPr>
            <a:endParaRPr lang="en-US" sz="200" dirty="0" smtClean="0">
              <a:solidFill>
                <a:schemeClr val="tx2"/>
              </a:solidFill>
            </a:endParaRPr>
          </a:p>
          <a:p>
            <a:r>
              <a:rPr lang="en-US" sz="1900" dirty="0" err="1" smtClean="0">
                <a:solidFill>
                  <a:schemeClr val="tx2"/>
                </a:solidFill>
              </a:rPr>
              <a:t>ozna</a:t>
            </a:r>
            <a:r>
              <a:rPr lang="sl-SI" sz="1900" dirty="0" smtClean="0">
                <a:solidFill>
                  <a:schemeClr val="tx2"/>
                </a:solidFill>
              </a:rPr>
              <a:t>k</a:t>
            </a:r>
            <a:r>
              <a:rPr lang="en-US" sz="1900" dirty="0" smtClean="0">
                <a:solidFill>
                  <a:schemeClr val="tx2"/>
                </a:solidFill>
              </a:rPr>
              <a:t>a </a:t>
            </a:r>
            <a:r>
              <a:rPr lang="en-US" sz="1900" dirty="0" err="1" smtClean="0">
                <a:solidFill>
                  <a:schemeClr val="tx2"/>
                </a:solidFill>
              </a:rPr>
              <a:t>porekla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na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vseh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oglasih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oz</a:t>
            </a:r>
            <a:r>
              <a:rPr lang="sl-SI" sz="1900" dirty="0" smtClean="0">
                <a:solidFill>
                  <a:schemeClr val="tx2"/>
                </a:solidFill>
              </a:rPr>
              <a:t>.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reklamnem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gradivu</a:t>
            </a:r>
            <a:r>
              <a:rPr lang="en-US" sz="1900" dirty="0" smtClean="0">
                <a:solidFill>
                  <a:schemeClr val="tx2"/>
                </a:solidFill>
              </a:rPr>
              <a:t>, </a:t>
            </a:r>
            <a:r>
              <a:rPr lang="sl-SI" sz="1900" dirty="0" smtClean="0">
                <a:solidFill>
                  <a:schemeClr val="tx2"/>
                </a:solidFill>
              </a:rPr>
              <a:t>uporaba oznake porekla na vseh dejavnostih promocije,</a:t>
            </a:r>
          </a:p>
          <a:p>
            <a:endParaRPr lang="en-US" sz="1700" dirty="0" smtClean="0">
              <a:solidFill>
                <a:schemeClr val="tx2"/>
              </a:solidFill>
            </a:endParaRPr>
          </a:p>
          <a:p>
            <a:endParaRPr lang="en-US" sz="800" dirty="0" smtClean="0">
              <a:solidFill>
                <a:schemeClr val="tx2"/>
              </a:solidFill>
            </a:endParaRPr>
          </a:p>
          <a:p>
            <a:endParaRPr lang="en-US" sz="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7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426" y="1547813"/>
            <a:ext cx="7591368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en-US"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71425" y="2316480"/>
            <a:ext cx="7201025" cy="3550920"/>
          </a:xfrm>
        </p:spPr>
        <p:txBody>
          <a:bodyPr/>
          <a:lstStyle/>
          <a:p>
            <a:pPr marL="0" indent="0">
              <a:buNone/>
            </a:pPr>
            <a:endParaRPr lang="en-US" sz="900" dirty="0">
              <a:solidFill>
                <a:schemeClr val="tx2"/>
              </a:solidFill>
            </a:endParaRPr>
          </a:p>
          <a:p>
            <a:endParaRPr lang="en-US" sz="9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sprememba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programa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znotraj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dejavnosti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mora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biti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sporočena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smtClean="0">
                <a:solidFill>
                  <a:schemeClr val="tx2"/>
                </a:solidFill>
              </a:rPr>
              <a:t>ARSKTRP (</a:t>
            </a:r>
            <a:r>
              <a:rPr lang="sl-SI" sz="1900" dirty="0" smtClean="0">
                <a:solidFill>
                  <a:schemeClr val="tx2"/>
                </a:solidFill>
              </a:rPr>
              <a:t>vpliv na </a:t>
            </a:r>
            <a:r>
              <a:rPr lang="en-US" sz="1900" dirty="0" smtClean="0">
                <a:solidFill>
                  <a:schemeClr val="tx2"/>
                </a:solidFill>
              </a:rPr>
              <a:t>% </a:t>
            </a:r>
            <a:r>
              <a:rPr lang="en-US" sz="1900" dirty="0" err="1" smtClean="0">
                <a:solidFill>
                  <a:schemeClr val="tx2"/>
                </a:solidFill>
              </a:rPr>
              <a:t>izkoriščenosti</a:t>
            </a:r>
            <a:r>
              <a:rPr lang="en-US" sz="1900" dirty="0" smtClean="0">
                <a:solidFill>
                  <a:schemeClr val="tx2"/>
                </a:solidFill>
              </a:rPr>
              <a:t>), </a:t>
            </a:r>
          </a:p>
          <a:p>
            <a:pPr marL="0" indent="0">
              <a:buNone/>
            </a:pPr>
            <a:endParaRPr lang="en-US" sz="5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jezik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promocije</a:t>
            </a:r>
            <a:r>
              <a:rPr lang="en-US" sz="1900" dirty="0">
                <a:solidFill>
                  <a:schemeClr val="tx2"/>
                </a:solidFill>
              </a:rPr>
              <a:t> – v </a:t>
            </a:r>
            <a:r>
              <a:rPr lang="en-US" sz="1900" dirty="0" err="1">
                <a:solidFill>
                  <a:schemeClr val="tx2"/>
                </a:solidFill>
              </a:rPr>
              <a:t>jeziku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države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smtClean="0">
                <a:solidFill>
                  <a:schemeClr val="tx2"/>
                </a:solidFill>
              </a:rPr>
              <a:t>(</a:t>
            </a:r>
            <a:r>
              <a:rPr lang="en-US" sz="1900" dirty="0" err="1" smtClean="0">
                <a:solidFill>
                  <a:schemeClr val="tx2"/>
                </a:solidFill>
              </a:rPr>
              <a:t>angleški</a:t>
            </a:r>
            <a:r>
              <a:rPr lang="en-US" sz="1900" dirty="0" smtClean="0">
                <a:solidFill>
                  <a:schemeClr val="tx2"/>
                </a:solidFill>
              </a:rPr>
              <a:t>/</a:t>
            </a:r>
            <a:r>
              <a:rPr lang="en-US" sz="1900" dirty="0" err="1" smtClean="0">
                <a:solidFill>
                  <a:schemeClr val="tx2"/>
                </a:solidFill>
              </a:rPr>
              <a:t>francoski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jezik</a:t>
            </a:r>
            <a:r>
              <a:rPr lang="en-US" sz="1900" dirty="0" smtClean="0">
                <a:solidFill>
                  <a:schemeClr val="tx2"/>
                </a:solidFill>
              </a:rPr>
              <a:t>),</a:t>
            </a:r>
          </a:p>
          <a:p>
            <a:pPr marL="0" indent="0">
              <a:buNone/>
            </a:pPr>
            <a:endParaRPr lang="en-US" sz="5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najem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opreme</a:t>
            </a:r>
            <a:r>
              <a:rPr lang="en-US" sz="1900" dirty="0">
                <a:solidFill>
                  <a:schemeClr val="tx2"/>
                </a:solidFill>
              </a:rPr>
              <a:t> in </a:t>
            </a:r>
            <a:r>
              <a:rPr lang="en-US" sz="1900" dirty="0" err="1">
                <a:solidFill>
                  <a:schemeClr val="tx2"/>
                </a:solidFill>
              </a:rPr>
              <a:t>materiala</a:t>
            </a:r>
            <a:r>
              <a:rPr lang="en-US" sz="1900" dirty="0">
                <a:solidFill>
                  <a:schemeClr val="tx2"/>
                </a:solidFill>
              </a:rPr>
              <a:t> (</a:t>
            </a:r>
            <a:r>
              <a:rPr lang="en-US" sz="1900" dirty="0" err="1">
                <a:solidFill>
                  <a:schemeClr val="tx2"/>
                </a:solidFill>
              </a:rPr>
              <a:t>trajna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dobrina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npr</a:t>
            </a:r>
            <a:r>
              <a:rPr lang="en-US" sz="1900" dirty="0">
                <a:solidFill>
                  <a:schemeClr val="tx2"/>
                </a:solidFill>
              </a:rPr>
              <a:t>. </a:t>
            </a:r>
            <a:r>
              <a:rPr lang="en-US" sz="1900" dirty="0" err="1">
                <a:solidFill>
                  <a:schemeClr val="tx2"/>
                </a:solidFill>
              </a:rPr>
              <a:t>kozarci</a:t>
            </a:r>
            <a:r>
              <a:rPr lang="en-US" sz="1900" dirty="0" smtClean="0">
                <a:solidFill>
                  <a:schemeClr val="tx2"/>
                </a:solidFill>
              </a:rPr>
              <a:t>)</a:t>
            </a:r>
            <a:r>
              <a:rPr lang="sl-SI" sz="1900" dirty="0" smtClean="0">
                <a:solidFill>
                  <a:schemeClr val="tx2"/>
                </a:solidFill>
              </a:rPr>
              <a:t>, </a:t>
            </a:r>
          </a:p>
          <a:p>
            <a:pPr marL="0" indent="0">
              <a:buNone/>
            </a:pPr>
            <a:endParaRPr lang="sl-SI" sz="500" dirty="0" smtClean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dvojno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 smtClean="0">
                <a:solidFill>
                  <a:schemeClr val="tx2"/>
                </a:solidFill>
              </a:rPr>
              <a:t>financiranje</a:t>
            </a:r>
            <a:r>
              <a:rPr lang="sl-SI" sz="1900" dirty="0" smtClean="0">
                <a:solidFill>
                  <a:schemeClr val="tx2"/>
                </a:solidFill>
              </a:rPr>
              <a:t>.</a:t>
            </a:r>
            <a:endParaRPr lang="en-US" sz="1900" dirty="0">
              <a:solidFill>
                <a:schemeClr val="tx2"/>
              </a:solidFill>
            </a:endParaRPr>
          </a:p>
          <a:p>
            <a:endParaRPr lang="en-US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7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84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07999" y="1440000"/>
            <a:ext cx="65" cy="276999"/>
          </a:xfrm>
        </p:spPr>
        <p:txBody>
          <a:bodyPr/>
          <a:lstStyle/>
          <a:p>
            <a:endParaRPr lang="sl-SI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96239" y="1440000"/>
            <a:ext cx="7139407" cy="4727120"/>
          </a:xfrm>
        </p:spPr>
        <p:txBody>
          <a:bodyPr/>
          <a:lstStyle/>
          <a:p>
            <a:pPr algn="ctr"/>
            <a:endParaRPr lang="sl-SI" sz="2000" dirty="0" smtClean="0">
              <a:solidFill>
                <a:srgbClr val="946043"/>
              </a:solidFill>
            </a:endParaRPr>
          </a:p>
          <a:p>
            <a:pPr algn="ctr"/>
            <a:r>
              <a:rPr lang="sl-SI" sz="4200" dirty="0" smtClean="0">
                <a:solidFill>
                  <a:srgbClr val="946043"/>
                </a:solidFill>
              </a:rPr>
              <a:t>Hvala </a:t>
            </a:r>
            <a:r>
              <a:rPr lang="sl-SI" sz="4200" dirty="0">
                <a:solidFill>
                  <a:srgbClr val="946043"/>
                </a:solidFill>
              </a:rPr>
              <a:t>za </a:t>
            </a:r>
            <a:r>
              <a:rPr lang="sl-SI" sz="4200" dirty="0" smtClean="0">
                <a:solidFill>
                  <a:srgbClr val="946043"/>
                </a:solidFill>
              </a:rPr>
              <a:t>pozornost.</a:t>
            </a:r>
            <a:br>
              <a:rPr lang="sl-SI" sz="4200" dirty="0" smtClean="0">
                <a:solidFill>
                  <a:srgbClr val="946043"/>
                </a:solidFill>
              </a:rPr>
            </a:br>
            <a:endParaRPr lang="sl-SI" sz="2200" dirty="0">
              <a:solidFill>
                <a:srgbClr val="946043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1736" y="2804160"/>
            <a:ext cx="4046896" cy="29278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908800" y="280416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23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2399" y="1547813"/>
            <a:ext cx="5979201" cy="1015663"/>
          </a:xfrm>
        </p:spPr>
        <p:txBody>
          <a:bodyPr/>
          <a:lstStyle/>
          <a:p>
            <a:pPr algn="ctr"/>
            <a:r>
              <a:rPr lang="sl-SI" sz="4800" dirty="0"/>
              <a:t> </a:t>
            </a:r>
            <a: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za promocijo vina na trgih tretjih </a:t>
            </a:r>
            <a:r>
              <a:rPr lang="sl-SI" sz="2000" b="1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držav</a:t>
            </a:r>
            <a:r>
              <a:rPr lang="sl-SI" sz="2000" b="1" dirty="0">
                <a:solidFill>
                  <a:schemeClr val="tx2"/>
                </a:solidFill>
              </a:rPr>
              <a:t/>
            </a:r>
            <a:br>
              <a:rPr lang="sl-SI" sz="2000" b="1" dirty="0">
                <a:solidFill>
                  <a:schemeClr val="tx2"/>
                </a:solidFill>
              </a:rPr>
            </a:br>
            <a:r>
              <a:rPr lang="sl-SI" sz="1800" b="1" dirty="0" smtClean="0">
                <a:solidFill>
                  <a:schemeClr val="tx2"/>
                </a:solidFill>
              </a:rPr>
              <a:t> </a:t>
            </a:r>
            <a:r>
              <a:rPr lang="sl-SI" sz="1800" b="1" dirty="0" smtClean="0">
                <a:solidFill>
                  <a:srgbClr val="00B050"/>
                </a:solidFill>
              </a:rPr>
              <a:t>ROKI </a:t>
            </a:r>
            <a:r>
              <a:rPr lang="sl-SI" sz="1800" b="1" dirty="0">
                <a:solidFill>
                  <a:srgbClr val="00B050"/>
                </a:solidFill>
              </a:rPr>
              <a:t>vlaganja </a:t>
            </a:r>
            <a:r>
              <a:rPr lang="sl-SI" sz="1800" b="1" dirty="0" smtClean="0">
                <a:solidFill>
                  <a:srgbClr val="00B050"/>
                </a:solidFill>
              </a:rPr>
              <a:t>vlog </a:t>
            </a:r>
            <a:r>
              <a:rPr lang="sl-SI" sz="1800" b="1" dirty="0">
                <a:solidFill>
                  <a:srgbClr val="00B050"/>
                </a:solidFill>
              </a:rPr>
              <a:t>v </a:t>
            </a:r>
            <a:r>
              <a:rPr lang="sl-SI" sz="1800" b="1" dirty="0" smtClean="0">
                <a:solidFill>
                  <a:srgbClr val="00B050"/>
                </a:solidFill>
              </a:rPr>
              <a:t>2020</a:t>
            </a:r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1800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VLOGE </a:t>
            </a:r>
            <a:r>
              <a:rPr lang="sl-SI" sz="1800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POVRNITEV UPRAVIČENIH STROŠKOV</a:t>
            </a:r>
            <a:r>
              <a:rPr lang="sl-SI" sz="2000" dirty="0" smtClean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endParaRPr lang="sl-SI" sz="2000" dirty="0">
              <a:solidFill>
                <a:schemeClr val="tx2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2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</a:t>
            </a:r>
            <a:r>
              <a:rPr lang="sl-SI" sz="2000" dirty="0">
                <a:solidFill>
                  <a:srgbClr val="000000"/>
                </a:solidFill>
              </a:rPr>
              <a:t>prva </a:t>
            </a:r>
            <a:r>
              <a:rPr lang="sl-SI" sz="2000" dirty="0" smtClean="0">
                <a:solidFill>
                  <a:srgbClr val="000000"/>
                </a:solidFill>
              </a:rPr>
              <a:t>vloga: </a:t>
            </a:r>
            <a:r>
              <a:rPr lang="sl-SI" sz="2000" b="1" dirty="0" smtClean="0">
                <a:solidFill>
                  <a:srgbClr val="000000"/>
                </a:solidFill>
              </a:rPr>
              <a:t>do</a:t>
            </a:r>
            <a:r>
              <a:rPr lang="sl-SI" sz="2000" dirty="0" smtClean="0">
                <a:solidFill>
                  <a:srgbClr val="000000"/>
                </a:solidFill>
              </a:rPr>
              <a:t> </a:t>
            </a:r>
            <a:r>
              <a:rPr lang="sl-SI" sz="2000" b="1" dirty="0" smtClean="0">
                <a:solidFill>
                  <a:srgbClr val="000000"/>
                </a:solidFill>
              </a:rPr>
              <a:t>31</a:t>
            </a:r>
            <a:r>
              <a:rPr lang="x-none" sz="2000" b="1" dirty="0">
                <a:solidFill>
                  <a:srgbClr val="000000"/>
                </a:solidFill>
              </a:rPr>
              <a:t>. </a:t>
            </a:r>
            <a:r>
              <a:rPr lang="sl-SI" sz="2000" b="1" dirty="0" smtClean="0">
                <a:solidFill>
                  <a:srgbClr val="000000"/>
                </a:solidFill>
              </a:rPr>
              <a:t>januarja</a:t>
            </a:r>
            <a:r>
              <a:rPr lang="x-none" sz="2000" b="1" dirty="0" smtClean="0">
                <a:solidFill>
                  <a:srgbClr val="000000"/>
                </a:solidFill>
              </a:rPr>
              <a:t> </a:t>
            </a:r>
            <a:r>
              <a:rPr lang="sl-SI" sz="2000" b="1" dirty="0" smtClean="0">
                <a:solidFill>
                  <a:srgbClr val="000000"/>
                </a:solidFill>
              </a:rPr>
              <a:t>2020</a:t>
            </a:r>
            <a:r>
              <a:rPr lang="sl-SI" sz="2000" b="1" dirty="0">
                <a:solidFill>
                  <a:srgbClr val="000000"/>
                </a:solidFill>
              </a:rPr>
              <a:t/>
            </a:r>
            <a:br>
              <a:rPr lang="sl-SI" sz="2000" b="1" dirty="0">
                <a:solidFill>
                  <a:srgbClr val="000000"/>
                </a:solidFill>
              </a:rPr>
            </a:br>
            <a:r>
              <a:rPr lang="sl-SI" sz="2000" b="1" dirty="0">
                <a:solidFill>
                  <a:srgbClr val="000000"/>
                </a:solidFill>
              </a:rPr>
              <a:t>  </a:t>
            </a:r>
            <a:r>
              <a:rPr lang="sl-SI" sz="2000" dirty="0">
                <a:solidFill>
                  <a:srgbClr val="000000"/>
                </a:solidFill>
              </a:rPr>
              <a:t>(</a:t>
            </a:r>
            <a:r>
              <a:rPr lang="x-none" sz="2000" dirty="0">
                <a:solidFill>
                  <a:srgbClr val="000000"/>
                </a:solidFill>
              </a:rPr>
              <a:t>dejavnosti med 1. </a:t>
            </a:r>
            <a:r>
              <a:rPr lang="sl-SI" sz="2000" dirty="0">
                <a:solidFill>
                  <a:srgbClr val="000000"/>
                </a:solidFill>
              </a:rPr>
              <a:t>junijem</a:t>
            </a:r>
            <a:r>
              <a:rPr lang="x-none" sz="2000" dirty="0">
                <a:solidFill>
                  <a:srgbClr val="000000"/>
                </a:solidFill>
              </a:rPr>
              <a:t> </a:t>
            </a:r>
            <a:r>
              <a:rPr lang="sl-SI" sz="2000" dirty="0" smtClean="0">
                <a:solidFill>
                  <a:srgbClr val="000000"/>
                </a:solidFill>
              </a:rPr>
              <a:t>2019 </a:t>
            </a:r>
            <a:r>
              <a:rPr lang="x-none" sz="2000" dirty="0">
                <a:solidFill>
                  <a:srgbClr val="000000"/>
                </a:solidFill>
              </a:rPr>
              <a:t>in 31. </a:t>
            </a:r>
            <a:r>
              <a:rPr lang="sl-SI" sz="2000" dirty="0">
                <a:solidFill>
                  <a:srgbClr val="000000"/>
                </a:solidFill>
              </a:rPr>
              <a:t>decembrom </a:t>
            </a:r>
            <a:r>
              <a:rPr lang="sl-SI" sz="2000" dirty="0" smtClean="0">
                <a:solidFill>
                  <a:srgbClr val="000000"/>
                </a:solidFill>
              </a:rPr>
              <a:t>2019)</a:t>
            </a:r>
            <a:endParaRPr lang="sl-SI" sz="2000" dirty="0">
              <a:solidFill>
                <a:srgbClr val="000000"/>
              </a:solidFill>
            </a:endParaRPr>
          </a:p>
          <a:p>
            <a:endParaRPr lang="sl-SI" sz="900" dirty="0">
              <a:solidFill>
                <a:srgbClr val="000000"/>
              </a:solidFill>
            </a:endParaRPr>
          </a:p>
          <a:p>
            <a:r>
              <a:rPr lang="sl-SI" sz="2000" b="1" dirty="0">
                <a:solidFill>
                  <a:srgbClr val="000000"/>
                </a:solidFill>
              </a:rPr>
              <a:t> </a:t>
            </a:r>
            <a:r>
              <a:rPr lang="sl-SI" sz="2000" dirty="0" smtClean="0">
                <a:solidFill>
                  <a:srgbClr val="000000"/>
                </a:solidFill>
              </a:rPr>
              <a:t>druga </a:t>
            </a:r>
            <a:r>
              <a:rPr lang="sl-SI" sz="2000" dirty="0">
                <a:solidFill>
                  <a:srgbClr val="000000"/>
                </a:solidFill>
              </a:rPr>
              <a:t>vloga: </a:t>
            </a:r>
            <a:r>
              <a:rPr lang="sl-SI" sz="2000" b="1" dirty="0" smtClean="0">
                <a:solidFill>
                  <a:srgbClr val="000000"/>
                </a:solidFill>
              </a:rPr>
              <a:t>do </a:t>
            </a:r>
            <a:r>
              <a:rPr lang="x-none" sz="2000" b="1" dirty="0" smtClean="0">
                <a:solidFill>
                  <a:srgbClr val="000000"/>
                </a:solidFill>
              </a:rPr>
              <a:t>20</a:t>
            </a:r>
            <a:r>
              <a:rPr lang="x-none" sz="2000" b="1" dirty="0">
                <a:solidFill>
                  <a:srgbClr val="000000"/>
                </a:solidFill>
              </a:rPr>
              <a:t>. </a:t>
            </a:r>
            <a:r>
              <a:rPr lang="sl-SI" sz="2000" b="1" dirty="0" smtClean="0">
                <a:solidFill>
                  <a:srgbClr val="000000"/>
                </a:solidFill>
              </a:rPr>
              <a:t>junija</a:t>
            </a:r>
            <a:r>
              <a:rPr lang="x-none" sz="2000" b="1" dirty="0" smtClean="0">
                <a:solidFill>
                  <a:srgbClr val="000000"/>
                </a:solidFill>
              </a:rPr>
              <a:t> </a:t>
            </a:r>
            <a:r>
              <a:rPr lang="sl-SI" sz="2000" b="1" dirty="0" smtClean="0">
                <a:solidFill>
                  <a:srgbClr val="000000"/>
                </a:solidFill>
              </a:rPr>
              <a:t>2020</a:t>
            </a:r>
            <a:r>
              <a:rPr lang="sl-SI" sz="2000" b="1" dirty="0">
                <a:solidFill>
                  <a:srgbClr val="000000"/>
                </a:solidFill>
              </a:rPr>
              <a:t/>
            </a:r>
            <a:br>
              <a:rPr lang="sl-SI" sz="2000" b="1" dirty="0">
                <a:solidFill>
                  <a:srgbClr val="000000"/>
                </a:solidFill>
              </a:rPr>
            </a:br>
            <a:r>
              <a:rPr lang="sl-SI" sz="2000" dirty="0">
                <a:solidFill>
                  <a:srgbClr val="000000"/>
                </a:solidFill>
              </a:rPr>
              <a:t>  (</a:t>
            </a:r>
            <a:r>
              <a:rPr lang="x-none" sz="2000" dirty="0">
                <a:solidFill>
                  <a:srgbClr val="000000"/>
                </a:solidFill>
              </a:rPr>
              <a:t>dejavnosti med 1. </a:t>
            </a:r>
            <a:r>
              <a:rPr lang="sl-SI" sz="2000" dirty="0">
                <a:solidFill>
                  <a:srgbClr val="000000"/>
                </a:solidFill>
              </a:rPr>
              <a:t>januarjem</a:t>
            </a:r>
            <a:r>
              <a:rPr lang="x-none" sz="2000" dirty="0">
                <a:solidFill>
                  <a:srgbClr val="000000"/>
                </a:solidFill>
              </a:rPr>
              <a:t> in 31. </a:t>
            </a:r>
            <a:r>
              <a:rPr lang="sl-SI" sz="2000" dirty="0">
                <a:solidFill>
                  <a:srgbClr val="000000"/>
                </a:solidFill>
              </a:rPr>
              <a:t>majem</a:t>
            </a:r>
            <a:r>
              <a:rPr lang="x-none" sz="2000" dirty="0">
                <a:solidFill>
                  <a:srgbClr val="000000"/>
                </a:solidFill>
              </a:rPr>
              <a:t> </a:t>
            </a:r>
            <a:r>
              <a:rPr lang="sl-SI" sz="2000" dirty="0" smtClean="0">
                <a:solidFill>
                  <a:srgbClr val="000000"/>
                </a:solidFill>
              </a:rPr>
              <a:t>2020</a:t>
            </a:r>
            <a:r>
              <a:rPr lang="sl-SI" sz="2000" dirty="0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)</a:t>
            </a:r>
            <a:endParaRPr lang="sl-SI" sz="20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endParaRPr lang="sl-SI" sz="20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746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9"/>
          <p:cNvSpPr>
            <a:spLocks noGrp="1"/>
          </p:cNvSpPr>
          <p:nvPr>
            <p:ph type="title"/>
          </p:nvPr>
        </p:nvSpPr>
        <p:spPr>
          <a:xfrm>
            <a:off x="971550" y="1547813"/>
            <a:ext cx="8029029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izvajanje nacionalnih </a:t>
            </a:r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podpornih programov</a:t>
            </a:r>
            <a:endParaRPr lang="sl-SI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219" name="Content Placeholder 20"/>
          <p:cNvSpPr>
            <a:spLocks noGrp="1"/>
          </p:cNvSpPr>
          <p:nvPr>
            <p:ph idx="4294967295"/>
          </p:nvPr>
        </p:nvSpPr>
        <p:spPr>
          <a:xfrm>
            <a:off x="971550" y="2326741"/>
            <a:ext cx="7200900" cy="3540659"/>
          </a:xfrm>
        </p:spPr>
        <p:txBody>
          <a:bodyPr/>
          <a:lstStyle/>
          <a:p>
            <a:pPr marL="0" indent="0">
              <a:buNone/>
            </a:pPr>
            <a:r>
              <a:rPr lang="sl-SI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Spletna stran ARSKTRP:</a:t>
            </a:r>
          </a:p>
          <a:p>
            <a:pPr marL="0" indent="0">
              <a:buNone/>
            </a:pPr>
            <a:endParaRPr lang="sl-SI" sz="1000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sl-SI" sz="1600" dirty="0">
                <a:hlinkClick r:id="rId3"/>
              </a:rPr>
              <a:t>https://www.gov.si/zbirke/storitve/pridobitev-podpore-za-promocijo-vina-na-trgih-tretjih-drzav</a:t>
            </a:r>
            <a:r>
              <a:rPr lang="sl-SI" sz="1600" dirty="0" smtClean="0">
                <a:hlinkClick r:id="rId3"/>
              </a:rPr>
              <a:t>/</a:t>
            </a:r>
            <a:endParaRPr lang="sl-SI" sz="1600" dirty="0" smtClean="0"/>
          </a:p>
          <a:p>
            <a:pPr marL="0" indent="0">
              <a:buNone/>
            </a:pPr>
            <a:endParaRPr lang="sl-SI" sz="1600" dirty="0"/>
          </a:p>
          <a:p>
            <a:pPr marL="0" indent="0">
              <a:buNone/>
            </a:pPr>
            <a:endParaRPr lang="sl-SI" sz="1800" dirty="0">
              <a:solidFill>
                <a:srgbClr val="00B050"/>
              </a:solidFill>
            </a:endParaRPr>
          </a:p>
          <a:p>
            <a:r>
              <a:rPr lang="sl-SI" sz="2000" dirty="0">
                <a:solidFill>
                  <a:srgbClr val="00B050"/>
                </a:solidFill>
              </a:rPr>
              <a:t>Smernice </a:t>
            </a:r>
            <a:r>
              <a:rPr lang="sl-SI" sz="2000" dirty="0" smtClean="0">
                <a:solidFill>
                  <a:srgbClr val="00B050"/>
                </a:solidFill>
              </a:rPr>
              <a:t>Evropske komisije za izvajanje nacionalnih podpornih programov v vinskem sektorju ( končna verzija z dne 16.12.2016)</a:t>
            </a:r>
          </a:p>
          <a:p>
            <a:pPr marL="0" indent="0">
              <a:buNone/>
            </a:pPr>
            <a:endParaRPr lang="sl-SI" sz="16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sl-SI" sz="16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32160" y="1566083"/>
            <a:ext cx="6941003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</a:t>
            </a:r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20686"/>
            <a:ext cx="7743367" cy="3646714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 smtClean="0">
                <a:solidFill>
                  <a:srgbClr val="00B050"/>
                </a:solidFill>
              </a:rPr>
              <a:t>    a) Objava </a:t>
            </a:r>
            <a:r>
              <a:rPr lang="sl-SI" sz="2000" b="1" dirty="0">
                <a:solidFill>
                  <a:srgbClr val="00B050"/>
                </a:solidFill>
              </a:rPr>
              <a:t>oglasov v medijih</a:t>
            </a:r>
            <a:r>
              <a:rPr lang="sl-SI" sz="2000" dirty="0">
                <a:solidFill>
                  <a:srgbClr val="00B050"/>
                </a:solidFill>
              </a:rPr>
              <a:t> </a:t>
            </a:r>
            <a:r>
              <a:rPr lang="sl-SI" sz="2000" dirty="0" smtClean="0">
                <a:solidFill>
                  <a:srgbClr val="00B050"/>
                </a:solidFill>
              </a:rPr>
              <a:t/>
            </a:r>
            <a:br>
              <a:rPr lang="sl-SI" sz="2000" dirty="0" smtClean="0">
                <a:solidFill>
                  <a:srgbClr val="00B050"/>
                </a:solidFill>
              </a:rPr>
            </a:br>
            <a:r>
              <a:rPr lang="sl-SI" sz="2000" dirty="0" smtClean="0">
                <a:solidFill>
                  <a:srgbClr val="00B050"/>
                </a:solidFill>
              </a:rPr>
              <a:t>        </a:t>
            </a:r>
            <a:r>
              <a:rPr lang="sl-SI" sz="2000" i="1" dirty="0" smtClean="0">
                <a:solidFill>
                  <a:schemeClr val="tx2"/>
                </a:solidFill>
              </a:rPr>
              <a:t>(</a:t>
            </a:r>
            <a:r>
              <a:rPr lang="sl-SI" sz="2000" i="1" dirty="0">
                <a:solidFill>
                  <a:schemeClr val="tx2"/>
                </a:solidFill>
              </a:rPr>
              <a:t>tiskani, televizijski, radijski, internetni)</a:t>
            </a:r>
          </a:p>
          <a:p>
            <a:pPr marL="0" indent="0">
              <a:lnSpc>
                <a:spcPct val="60000"/>
              </a:lnSpc>
              <a:buNone/>
            </a:pPr>
            <a:endParaRPr lang="sl-SI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60000"/>
              </a:lnSpc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idejna </a:t>
            </a:r>
            <a:r>
              <a:rPr lang="sl-SI" sz="2000" dirty="0">
                <a:solidFill>
                  <a:schemeClr val="tx2"/>
                </a:solidFill>
              </a:rPr>
              <a:t>zasnova in produkcija</a:t>
            </a:r>
            <a:r>
              <a:rPr lang="sl-SI" sz="2000" dirty="0" smtClean="0">
                <a:solidFill>
                  <a:schemeClr val="tx2"/>
                </a:solidFill>
              </a:rPr>
              <a:t>,</a:t>
            </a: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endParaRPr lang="sl-SI" sz="2000" dirty="0" smtClean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zakup </a:t>
            </a:r>
            <a:r>
              <a:rPr lang="sl-SI" sz="2000" dirty="0">
                <a:solidFill>
                  <a:schemeClr val="tx2"/>
                </a:solidFill>
              </a:rPr>
              <a:t>medijskega prostora,   </a:t>
            </a:r>
          </a:p>
          <a:p>
            <a:pPr>
              <a:lnSpc>
                <a:spcPct val="60000"/>
              </a:lnSpc>
            </a:pPr>
            <a:endParaRPr lang="sl-SI" sz="2000" dirty="0" smtClean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ureditev</a:t>
            </a:r>
            <a:r>
              <a:rPr lang="sl-SI" sz="2000" dirty="0">
                <a:solidFill>
                  <a:schemeClr val="tx2"/>
                </a:solidFill>
              </a:rPr>
              <a:t>, postavitev in vzdrževanje spletnega mesta,</a:t>
            </a:r>
          </a:p>
          <a:p>
            <a:pPr>
              <a:lnSpc>
                <a:spcPct val="60000"/>
              </a:lnSpc>
            </a:pPr>
            <a:endParaRPr lang="sl-SI" sz="2000" dirty="0" smtClean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prevajanje </a:t>
            </a:r>
            <a:r>
              <a:rPr lang="sl-SI" sz="2000" dirty="0">
                <a:solidFill>
                  <a:schemeClr val="tx2"/>
                </a:solidFill>
              </a:rPr>
              <a:t>in honorarji za pripravo besedil,</a:t>
            </a:r>
          </a:p>
          <a:p>
            <a:pPr>
              <a:lnSpc>
                <a:spcPct val="60000"/>
              </a:lnSpc>
            </a:pPr>
            <a:endParaRPr lang="sl-SI" sz="2000" dirty="0" smtClean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ostali </a:t>
            </a:r>
            <a:r>
              <a:rPr lang="sl-SI" sz="2000" dirty="0">
                <a:solidFill>
                  <a:schemeClr val="tx2"/>
                </a:solidFill>
              </a:rPr>
              <a:t>stroški, povezani z objavo oglasov v medijih.</a:t>
            </a:r>
          </a:p>
          <a:p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345745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61261" y="1483567"/>
            <a:ext cx="6941003" cy="410547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08718"/>
            <a:ext cx="7201025" cy="4506686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 smtClean="0">
                <a:solidFill>
                  <a:srgbClr val="00B050"/>
                </a:solidFill>
              </a:rPr>
              <a:t>     Objava </a:t>
            </a:r>
            <a:r>
              <a:rPr lang="sl-SI" sz="2000" b="1" dirty="0">
                <a:solidFill>
                  <a:srgbClr val="00B050"/>
                </a:solidFill>
              </a:rPr>
              <a:t>oglasov v medijih</a:t>
            </a:r>
            <a:r>
              <a:rPr lang="sl-SI" sz="2000" dirty="0">
                <a:solidFill>
                  <a:srgbClr val="00B050"/>
                </a:solidFill>
              </a:rPr>
              <a:t> </a:t>
            </a:r>
            <a:r>
              <a:rPr lang="sl-SI" sz="2000" b="1" dirty="0" smtClean="0">
                <a:solidFill>
                  <a:srgbClr val="00B050"/>
                </a:solidFill>
              </a:rPr>
              <a:t>– </a:t>
            </a:r>
            <a:r>
              <a:rPr lang="sl-SI" sz="2000" b="1" u="sng" dirty="0" smtClean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buNone/>
            </a:pPr>
            <a:endParaRPr lang="sl-SI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primeri fizičnih izvodov časopisov in revij, primeri promocijskih spotov in filmov (CD , DVD),</a:t>
            </a:r>
          </a:p>
          <a:p>
            <a:pPr lvl="0"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naročilo </a:t>
            </a:r>
            <a:r>
              <a:rPr lang="sl-SI" sz="2000" dirty="0">
                <a:solidFill>
                  <a:schemeClr val="tx2"/>
                </a:solidFill>
              </a:rPr>
              <a:t>za izdelavo idejne zasnove oglasa,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naročilo za objavo oglasa,</a:t>
            </a:r>
          </a:p>
          <a:p>
            <a:pPr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račun </a:t>
            </a:r>
            <a:r>
              <a:rPr lang="sl-SI" sz="2000" dirty="0">
                <a:solidFill>
                  <a:schemeClr val="tx2"/>
                </a:solidFill>
              </a:rPr>
              <a:t>medija, ki objavlja oglase, </a:t>
            </a:r>
            <a:endParaRPr lang="sl-SI" sz="2000" dirty="0" smtClean="0">
              <a:solidFill>
                <a:schemeClr val="tx2"/>
              </a:solidFill>
            </a:endParaRPr>
          </a:p>
          <a:p>
            <a:pPr lvl="0"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program </a:t>
            </a:r>
            <a:r>
              <a:rPr lang="sl-SI" sz="2000" dirty="0">
                <a:solidFill>
                  <a:schemeClr val="tx2"/>
                </a:solidFill>
              </a:rPr>
              <a:t>o predvajanju spotov ali oddaj,</a:t>
            </a:r>
          </a:p>
          <a:p>
            <a:pPr lvl="0"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e</a:t>
            </a:r>
            <a:r>
              <a:rPr lang="sl-SI" sz="2000" dirty="0">
                <a:solidFill>
                  <a:schemeClr val="tx2"/>
                </a:solidFill>
              </a:rPr>
              <a:t>-poštna </a:t>
            </a:r>
            <a:r>
              <a:rPr lang="sl-SI" sz="2000" dirty="0" smtClean="0">
                <a:solidFill>
                  <a:schemeClr val="tx2"/>
                </a:solidFill>
              </a:rPr>
              <a:t>korespondenca</a:t>
            </a:r>
            <a:r>
              <a:rPr lang="sl-SI" sz="2000" dirty="0">
                <a:solidFill>
                  <a:schemeClr val="tx2"/>
                </a:solidFill>
              </a:rPr>
              <a:t>.</a:t>
            </a:r>
            <a:endParaRPr lang="sl-SI" sz="2000" dirty="0" smtClean="0">
              <a:solidFill>
                <a:schemeClr val="tx2"/>
              </a:solidFill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sl-SI" sz="1000" dirty="0">
              <a:solidFill>
                <a:srgbClr val="0000FF"/>
              </a:solidFill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sl-SI" sz="1600" dirty="0" smtClean="0">
                <a:solidFill>
                  <a:srgbClr val="00B050"/>
                </a:solidFill>
              </a:rPr>
              <a:t>                     </a:t>
            </a:r>
            <a:r>
              <a:rPr lang="sl-SI" sz="2000" dirty="0" smtClean="0">
                <a:solidFill>
                  <a:srgbClr val="00B050"/>
                </a:solidFill>
              </a:rPr>
              <a:t>obvezna </a:t>
            </a:r>
            <a:r>
              <a:rPr lang="sl-SI" sz="2000" b="1" dirty="0" smtClean="0">
                <a:solidFill>
                  <a:srgbClr val="00B050"/>
                </a:solidFill>
              </a:rPr>
              <a:t>NAVEDBA POREKLA</a:t>
            </a:r>
          </a:p>
          <a:p>
            <a:endParaRPr lang="sl-SI" sz="1800" dirty="0"/>
          </a:p>
        </p:txBody>
      </p:sp>
      <p:sp>
        <p:nvSpPr>
          <p:cNvPr id="4" name="Desna puščica 3"/>
          <p:cNvSpPr/>
          <p:nvPr/>
        </p:nvSpPr>
        <p:spPr>
          <a:xfrm>
            <a:off x="1497564" y="6021276"/>
            <a:ext cx="419878" cy="36086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134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128240" cy="276999"/>
          </a:xfrm>
        </p:spPr>
        <p:txBody>
          <a:bodyPr/>
          <a:lstStyle/>
          <a:p>
            <a:r>
              <a:rPr lang="sl-SI" sz="1800" dirty="0" smtClean="0"/>
              <a:t>  </a:t>
            </a:r>
            <a:endParaRPr lang="sl-SI" sz="18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63366"/>
            <a:ext cx="7201025" cy="3604034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 smtClean="0">
                <a:solidFill>
                  <a:srgbClr val="00B050"/>
                </a:solidFill>
              </a:rPr>
              <a:t>      b) Izdelava </a:t>
            </a:r>
            <a:r>
              <a:rPr lang="sl-SI" sz="2000" b="1" dirty="0">
                <a:solidFill>
                  <a:srgbClr val="00B050"/>
                </a:solidFill>
              </a:rPr>
              <a:t>reklamnega gradiva</a:t>
            </a:r>
            <a:r>
              <a:rPr lang="sl-SI" sz="2000" dirty="0">
                <a:solidFill>
                  <a:srgbClr val="00B050"/>
                </a:solidFill>
              </a:rPr>
              <a:t> </a:t>
            </a:r>
            <a:r>
              <a:rPr lang="sl-SI" sz="2000" i="1" dirty="0" smtClean="0">
                <a:solidFill>
                  <a:schemeClr val="tx2"/>
                </a:solidFill>
              </a:rPr>
              <a:t>(promocijski material</a:t>
            </a:r>
            <a:r>
              <a:rPr lang="sl-SI" sz="2000" i="1" dirty="0">
                <a:solidFill>
                  <a:schemeClr val="tx2"/>
                </a:solidFill>
              </a:rPr>
              <a:t>)</a:t>
            </a:r>
          </a:p>
          <a:p>
            <a:pPr marL="0" indent="0">
              <a:buNone/>
            </a:pPr>
            <a:endParaRPr lang="sl-SI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sl-SI" sz="2000" dirty="0" smtClean="0">
                <a:solidFill>
                  <a:schemeClr val="tx2"/>
                </a:solidFill>
              </a:rPr>
              <a:t>       Upravičeni stroški:</a:t>
            </a: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r>
              <a:rPr lang="sl-SI" sz="2000" dirty="0" smtClean="0">
                <a:solidFill>
                  <a:schemeClr val="tx2"/>
                </a:solidFill>
              </a:rPr>
              <a:t>idejna </a:t>
            </a:r>
            <a:r>
              <a:rPr lang="sl-SI" sz="2000" dirty="0">
                <a:solidFill>
                  <a:schemeClr val="tx2"/>
                </a:solidFill>
              </a:rPr>
              <a:t>zasnova, izvedbeno oblikovanje, grafično oblikovanje,</a:t>
            </a:r>
          </a:p>
          <a:p>
            <a:r>
              <a:rPr lang="sl-SI" sz="2000" dirty="0" smtClean="0">
                <a:solidFill>
                  <a:schemeClr val="tx2"/>
                </a:solidFill>
              </a:rPr>
              <a:t>tiskanje </a:t>
            </a:r>
            <a:r>
              <a:rPr lang="sl-SI" sz="2000" dirty="0">
                <a:solidFill>
                  <a:schemeClr val="tx2"/>
                </a:solidFill>
              </a:rPr>
              <a:t>gradiva oz. zapisi na drugih medijih (CD, DVD,…) </a:t>
            </a:r>
            <a:r>
              <a:rPr lang="sl-SI" sz="2000" dirty="0" smtClean="0">
                <a:solidFill>
                  <a:schemeClr val="tx2"/>
                </a:solidFill>
              </a:rPr>
              <a:t>,</a:t>
            </a:r>
            <a:endParaRPr lang="sl-SI" sz="2000" dirty="0">
              <a:solidFill>
                <a:schemeClr val="tx2"/>
              </a:solidFill>
            </a:endParaRPr>
          </a:p>
          <a:p>
            <a:r>
              <a:rPr lang="sl-SI" sz="2000" dirty="0" smtClean="0">
                <a:solidFill>
                  <a:schemeClr val="tx2"/>
                </a:solidFill>
              </a:rPr>
              <a:t>distribucija </a:t>
            </a:r>
            <a:r>
              <a:rPr lang="sl-SI" sz="2000" dirty="0">
                <a:solidFill>
                  <a:schemeClr val="tx2"/>
                </a:solidFill>
              </a:rPr>
              <a:t>materiala,</a:t>
            </a:r>
          </a:p>
          <a:p>
            <a:r>
              <a:rPr lang="sl-SI" sz="2000" dirty="0" smtClean="0">
                <a:solidFill>
                  <a:schemeClr val="tx2"/>
                </a:solidFill>
              </a:rPr>
              <a:t>ostali </a:t>
            </a:r>
            <a:r>
              <a:rPr lang="sl-SI" sz="2000" dirty="0">
                <a:solidFill>
                  <a:schemeClr val="tx2"/>
                </a:solidFill>
              </a:rPr>
              <a:t>stroški, povezani z izdelavo reklamnega gradiva.</a:t>
            </a:r>
          </a:p>
          <a:p>
            <a:pPr marL="0" indent="0">
              <a:buNone/>
            </a:pPr>
            <a:endParaRPr lang="sl-SI" sz="1800" dirty="0"/>
          </a:p>
        </p:txBody>
      </p:sp>
      <p:sp>
        <p:nvSpPr>
          <p:cNvPr id="4" name="Pravokotnik 3"/>
          <p:cNvSpPr/>
          <p:nvPr/>
        </p:nvSpPr>
        <p:spPr>
          <a:xfrm>
            <a:off x="741680" y="1501646"/>
            <a:ext cx="801302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Smernice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uveljavljanje vlog na podlagi programa</a:t>
            </a:r>
            <a:endParaRPr lang="sl-SI" sz="22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438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625600"/>
            <a:ext cx="7098097" cy="338554"/>
          </a:xfrm>
        </p:spPr>
        <p:txBody>
          <a:bodyPr/>
          <a:lstStyle/>
          <a:p>
            <a:r>
              <a:rPr lang="sl-SI" sz="2200" b="1" dirty="0" smtClean="0">
                <a:solidFill>
                  <a:schemeClr val="tx2"/>
                </a:solidFill>
              </a:rPr>
              <a:t> </a:t>
            </a:r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64190"/>
            <a:ext cx="7201025" cy="4187320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 smtClean="0">
                <a:solidFill>
                  <a:srgbClr val="00B050"/>
                </a:solidFill>
              </a:rPr>
              <a:t>      </a:t>
            </a:r>
            <a:r>
              <a:rPr lang="sl-SI" sz="2000" b="1" dirty="0" smtClean="0">
                <a:solidFill>
                  <a:srgbClr val="00B050"/>
                </a:solidFill>
              </a:rPr>
              <a:t>Izdelava </a:t>
            </a:r>
            <a:r>
              <a:rPr lang="sl-SI" sz="2000" b="1" dirty="0">
                <a:solidFill>
                  <a:srgbClr val="00B050"/>
                </a:solidFill>
              </a:rPr>
              <a:t>reklamnega </a:t>
            </a:r>
            <a:r>
              <a:rPr lang="sl-SI" sz="2000" b="1" dirty="0" smtClean="0">
                <a:solidFill>
                  <a:srgbClr val="00B050"/>
                </a:solidFill>
              </a:rPr>
              <a:t>gradiva - </a:t>
            </a:r>
            <a:r>
              <a:rPr lang="sl-SI" sz="2000" b="1" u="sng" dirty="0">
                <a:solidFill>
                  <a:srgbClr val="00B050"/>
                </a:solidFill>
              </a:rPr>
              <a:t>ustrezna dokazila </a:t>
            </a: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vzorec reklamnega materiala v fizični ali fotografski obliki</a:t>
            </a:r>
            <a:r>
              <a:rPr lang="sl-SI" sz="2000" dirty="0" smtClean="0">
                <a:solidFill>
                  <a:schemeClr val="tx2"/>
                </a:solidFill>
              </a:rPr>
              <a:t>,</a:t>
            </a:r>
            <a:endParaRPr lang="sl-SI" sz="2000" dirty="0"/>
          </a:p>
          <a:p>
            <a:pPr lvl="0">
              <a:lnSpc>
                <a:spcPct val="11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naročilnica </a:t>
            </a:r>
            <a:r>
              <a:rPr lang="sl-SI" sz="2000" dirty="0">
                <a:solidFill>
                  <a:schemeClr val="tx2"/>
                </a:solidFill>
              </a:rPr>
              <a:t>za izdelavo gradiva,</a:t>
            </a: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ponudba oz. predračun,</a:t>
            </a: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dostava idejne zasnove naročniku</a:t>
            </a:r>
            <a:r>
              <a:rPr lang="sl-SI" sz="2000" dirty="0" smtClean="0">
                <a:solidFill>
                  <a:schemeClr val="tx2"/>
                </a:solidFill>
              </a:rPr>
              <a:t>, </a:t>
            </a:r>
            <a:r>
              <a:rPr lang="sl-SI" sz="2000" dirty="0">
                <a:solidFill>
                  <a:schemeClr val="tx2"/>
                </a:solidFill>
              </a:rPr>
              <a:t>tiskarni, graverju,…</a:t>
            </a: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dostava matrice ali idejne zasnove  tiskarni, graverju,…, če se gradivo izdela in/ali oblikuje na tujem trgu, </a:t>
            </a: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prevzemnica reklamnega materiala (datum, količina</a:t>
            </a:r>
            <a:r>
              <a:rPr lang="sl-SI" sz="2000" dirty="0" smtClean="0">
                <a:solidFill>
                  <a:schemeClr val="tx2"/>
                </a:solidFill>
              </a:rPr>
              <a:t>).</a:t>
            </a:r>
            <a:endParaRPr lang="sl-SI" sz="1700" dirty="0" smtClean="0">
              <a:solidFill>
                <a:schemeClr val="tx2"/>
              </a:solidFill>
            </a:endParaRPr>
          </a:p>
          <a:p>
            <a:pPr lvl="0">
              <a:lnSpc>
                <a:spcPct val="110000"/>
              </a:lnSpc>
            </a:pPr>
            <a:endParaRPr lang="sl-SI" sz="1700" dirty="0">
              <a:solidFill>
                <a:schemeClr val="tx2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sl-SI" sz="1700" dirty="0" smtClean="0">
                <a:solidFill>
                  <a:schemeClr val="tx2"/>
                </a:solidFill>
              </a:rPr>
              <a:t> </a:t>
            </a:r>
            <a:endParaRPr lang="sl-SI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3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58212"/>
            <a:ext cx="7726474" cy="338554"/>
          </a:xfrm>
        </p:spPr>
        <p:txBody>
          <a:bodyPr/>
          <a:lstStyle/>
          <a:p>
            <a:r>
              <a:rPr lang="sl-SI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Smernice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72419"/>
            <a:ext cx="7201025" cy="4436291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 smtClean="0">
                <a:solidFill>
                  <a:srgbClr val="00B050"/>
                </a:solidFill>
              </a:rPr>
              <a:t>           Izdelava </a:t>
            </a:r>
            <a:r>
              <a:rPr lang="sl-SI" sz="2000" b="1" dirty="0">
                <a:solidFill>
                  <a:srgbClr val="00B050"/>
                </a:solidFill>
              </a:rPr>
              <a:t>reklamnega gradiva </a:t>
            </a:r>
            <a:r>
              <a:rPr lang="sl-SI" sz="2000" b="1" dirty="0" smtClean="0">
                <a:solidFill>
                  <a:schemeClr val="tx2"/>
                </a:solidFill>
              </a:rPr>
              <a:t> </a:t>
            </a:r>
            <a:r>
              <a:rPr lang="sl-SI" sz="2000" b="1" dirty="0" smtClean="0">
                <a:solidFill>
                  <a:srgbClr val="00B050"/>
                </a:solidFill>
              </a:rPr>
              <a:t>- </a:t>
            </a:r>
            <a:r>
              <a:rPr lang="sl-SI" sz="2000" b="1" u="sng" dirty="0" smtClean="0">
                <a:solidFill>
                  <a:srgbClr val="00B050"/>
                </a:solidFill>
              </a:rPr>
              <a:t>ustrezna </a:t>
            </a:r>
            <a:r>
              <a:rPr lang="sl-SI" sz="2000" b="1" u="sng" dirty="0">
                <a:solidFill>
                  <a:srgbClr val="00B050"/>
                </a:solidFill>
              </a:rPr>
              <a:t>dokazila </a:t>
            </a:r>
            <a:endParaRPr lang="sl-SI" sz="2000" b="1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900" dirty="0">
              <a:solidFill>
                <a:schemeClr val="tx2"/>
              </a:solidFill>
            </a:endParaRPr>
          </a:p>
          <a:p>
            <a:r>
              <a:rPr lang="sl-SI" sz="2000" dirty="0" smtClean="0">
                <a:solidFill>
                  <a:schemeClr val="tx2"/>
                </a:solidFill>
              </a:rPr>
              <a:t>      dobava </a:t>
            </a:r>
            <a:r>
              <a:rPr lang="sl-SI" sz="2000" dirty="0">
                <a:solidFill>
                  <a:schemeClr val="tx2"/>
                </a:solidFill>
              </a:rPr>
              <a:t>reklamnega materiala na posamezne trge</a:t>
            </a:r>
            <a:r>
              <a:rPr lang="sl-SI" sz="2000" dirty="0" smtClean="0">
                <a:solidFill>
                  <a:schemeClr val="tx2"/>
                </a:solidFill>
              </a:rPr>
              <a:t>:</a:t>
            </a:r>
          </a:p>
          <a:p>
            <a:endParaRPr lang="sl-SI" sz="800" dirty="0">
              <a:solidFill>
                <a:schemeClr val="tx2"/>
              </a:solidFill>
            </a:endParaRPr>
          </a:p>
          <a:p>
            <a:pPr lvl="1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obvezna priloga za povrnitev stroškov v vezi izdelave reklamnega materiala in dostave na trg promocije (kadar je bi le-ta izdelan v RS in prenesen v tretje </a:t>
            </a:r>
            <a:r>
              <a:rPr lang="sl-SI" sz="2000" dirty="0" smtClean="0">
                <a:solidFill>
                  <a:schemeClr val="tx2"/>
                </a:solidFill>
              </a:rPr>
              <a:t>države) je potrjena carinska deklaracija s strani carinskega organa </a:t>
            </a:r>
            <a:r>
              <a:rPr lang="sl-SI" sz="2000" dirty="0">
                <a:solidFill>
                  <a:schemeClr val="tx2"/>
                </a:solidFill>
              </a:rPr>
              <a:t>v skladu s Carinskim zakonikom </a:t>
            </a:r>
            <a:r>
              <a:rPr lang="sl-SI" sz="2000" dirty="0" smtClean="0">
                <a:solidFill>
                  <a:schemeClr val="tx2"/>
                </a:solidFill>
              </a:rPr>
              <a:t>unije,</a:t>
            </a:r>
          </a:p>
          <a:p>
            <a:pPr lvl="1">
              <a:lnSpc>
                <a:spcPct val="120000"/>
              </a:lnSpc>
            </a:pPr>
            <a:r>
              <a:rPr lang="sl-SI" sz="2000" dirty="0" smtClean="0">
                <a:solidFill>
                  <a:schemeClr val="tx2"/>
                </a:solidFill>
              </a:rPr>
              <a:t>ali </a:t>
            </a:r>
            <a:r>
              <a:rPr lang="sl-SI" sz="2000" dirty="0">
                <a:solidFill>
                  <a:schemeClr val="tx2"/>
                </a:solidFill>
              </a:rPr>
              <a:t>npr. CMR prevoznika, dokazuje, da je reklamni material </a:t>
            </a:r>
            <a:r>
              <a:rPr lang="sl-SI" sz="2000" dirty="0" smtClean="0">
                <a:solidFill>
                  <a:schemeClr val="tx2"/>
                </a:solidFill>
              </a:rPr>
              <a:t>dosegel tretji trg.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sl-SI" sz="500" dirty="0" smtClean="0">
              <a:solidFill>
                <a:schemeClr val="tx2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 </a:t>
            </a:r>
            <a:r>
              <a:rPr lang="sl-SI" sz="2000" dirty="0" smtClean="0">
                <a:solidFill>
                  <a:schemeClr val="tx2"/>
                </a:solidFill>
              </a:rPr>
              <a:t>                  </a:t>
            </a:r>
            <a:r>
              <a:rPr lang="sl-SI" sz="2000" dirty="0" smtClean="0">
                <a:solidFill>
                  <a:srgbClr val="00B050"/>
                </a:solidFill>
              </a:rPr>
              <a:t>obvezna </a:t>
            </a:r>
            <a:r>
              <a:rPr lang="sl-SI" sz="2000" b="1" dirty="0">
                <a:solidFill>
                  <a:srgbClr val="00B050"/>
                </a:solidFill>
              </a:rPr>
              <a:t>NAVEDBA </a:t>
            </a:r>
            <a:r>
              <a:rPr lang="sl-SI" sz="2000" b="1" dirty="0" smtClean="0">
                <a:solidFill>
                  <a:srgbClr val="00B050"/>
                </a:solidFill>
              </a:rPr>
              <a:t>POREKLA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l-SI" sz="2000" dirty="0" smtClean="0">
                <a:solidFill>
                  <a:schemeClr val="tx2"/>
                </a:solidFill>
              </a:rPr>
              <a:t>                    </a:t>
            </a:r>
            <a:r>
              <a:rPr lang="sl-SI" sz="2000" b="1" dirty="0" smtClean="0">
                <a:solidFill>
                  <a:srgbClr val="00B050"/>
                </a:solidFill>
              </a:rPr>
              <a:t>jezik promocije</a:t>
            </a:r>
            <a:endParaRPr lang="sl-SI" sz="2000" b="1" dirty="0">
              <a:solidFill>
                <a:srgbClr val="00B050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  <a:p>
            <a:endParaRPr lang="sl-SI" dirty="0"/>
          </a:p>
        </p:txBody>
      </p:sp>
      <p:sp>
        <p:nvSpPr>
          <p:cNvPr id="5" name="Desna puščica 4"/>
          <p:cNvSpPr/>
          <p:nvPr/>
        </p:nvSpPr>
        <p:spPr>
          <a:xfrm>
            <a:off x="1656186" y="5964702"/>
            <a:ext cx="419878" cy="36086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462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26_si10-cgp-mpe-PREDLOGA-2007">
  <a:themeElements>
    <a:clrScheme name="DU 2010">
      <a:dk1>
        <a:srgbClr val="999999"/>
      </a:dk1>
      <a:lt1>
        <a:sysClr val="window" lastClr="FFFFFF"/>
      </a:lt1>
      <a:dk2>
        <a:srgbClr val="000000"/>
      </a:dk2>
      <a:lt2>
        <a:srgbClr val="D8D8D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DU 2010">
      <a:dk1>
        <a:srgbClr val="999999"/>
      </a:dk1>
      <a:lt1>
        <a:sysClr val="window" lastClr="FFFFFF"/>
      </a:lt1>
      <a:dk2>
        <a:srgbClr val="000000"/>
      </a:dk2>
      <a:lt2>
        <a:srgbClr val="D8D8D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026_si10-cgp-mpe-PREDLOGA-2007</Template>
  <TotalTime>2738</TotalTime>
  <Words>1739</Words>
  <Application>Microsoft Office PowerPoint</Application>
  <PresentationFormat>Diaprojekcija na zaslonu (4:3)</PresentationFormat>
  <Paragraphs>279</Paragraphs>
  <Slides>26</Slides>
  <Notes>26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26</vt:i4>
      </vt:variant>
    </vt:vector>
  </HeadingPairs>
  <TitlesOfParts>
    <vt:vector size="31" baseType="lpstr">
      <vt:lpstr>Calibri</vt:lpstr>
      <vt:lpstr>Republika</vt:lpstr>
      <vt:lpstr>Arial</vt:lpstr>
      <vt:lpstr>026_si10-cgp-mpe-PREDLOGA-2007</vt:lpstr>
      <vt:lpstr>Custom Design</vt:lpstr>
      <vt:lpstr> </vt:lpstr>
      <vt:lpstr>    Podpora za promocijo vina na trgih tretjih držav       ROK vlaganja programov 2020</vt:lpstr>
      <vt:lpstr> Podpora za promocijo vina na trgih tretjih držav  ROKI vlaganja vlog v 2020</vt:lpstr>
      <vt:lpstr>Smernice za izvajanje nacionalnih podpornih programov</vt:lpstr>
      <vt:lpstr>Smernice za uveljavljanje vlog na podlagi programa</vt:lpstr>
      <vt:lpstr>Smernice za uveljavljanje vlog na podlagi programa</vt:lpstr>
      <vt:lpstr>  </vt:lpstr>
      <vt:lpstr> Smernice za uveljavljanje vlog na podlagi programa</vt:lpstr>
      <vt:lpstr>         Smernice za uveljavljanje vlog na podlagi programa</vt:lpstr>
      <vt:lpstr>         Smernice za uveljavljanje vlog na podlagi programa</vt:lpstr>
      <vt:lpstr>       Smernice za uveljavljanje vlog na podlagi programa</vt:lpstr>
      <vt:lpstr>    Smernice za uveljavljanje vlog na podlagi programa</vt:lpstr>
      <vt:lpstr> Smernice za uveljavljanje vlog na podlagi programa</vt:lpstr>
      <vt:lpstr>  Smernice za uveljavljanje vlog na podlagi programa</vt:lpstr>
      <vt:lpstr>Smernice za uveljavljanje vlog na podlagi programa</vt:lpstr>
      <vt:lpstr>    Smernice za uveljavljanje vlog na podlagi programa</vt:lpstr>
      <vt:lpstr>  Smernice za uveljavljanje vlog na podlagi programa</vt:lpstr>
      <vt:lpstr>     Smernice za uveljavljanje vlog na podlagi programa</vt:lpstr>
      <vt:lpstr>   Smernice za uveljavljanje vlog na podlagi programa</vt:lpstr>
      <vt:lpstr>    Smernice za uveljavljanje vlog na podlagi programa</vt:lpstr>
      <vt:lpstr>   Smernice za uveljavljanje vlog na podlagi programa</vt:lpstr>
      <vt:lpstr>    Smernice za uveljavljanje vlog na podlagi programa</vt:lpstr>
      <vt:lpstr>  Smernice za uveljavljanje vlog na podlagi programa</vt:lpstr>
      <vt:lpstr>   Smernice za uveljavljanje vlog na podlagi programa</vt:lpstr>
      <vt:lpstr>Smernice za uveljavljanje vlog na podlagi programa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MKGP</dc:creator>
  <cp:lastModifiedBy>Oven Miklavcic, Mateja</cp:lastModifiedBy>
  <cp:revision>106</cp:revision>
  <cp:lastPrinted>2017-10-18T12:36:57Z</cp:lastPrinted>
  <dcterms:created xsi:type="dcterms:W3CDTF">2010-11-10T14:19:28Z</dcterms:created>
  <dcterms:modified xsi:type="dcterms:W3CDTF">2020-01-13T13:47:41Z</dcterms:modified>
</cp:coreProperties>
</file>