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  <p:sldMasterId id="2147483650" r:id="rId2"/>
  </p:sldMasterIdLst>
  <p:notesMasterIdLst>
    <p:notesMasterId r:id="rId29"/>
  </p:notesMasterIdLst>
  <p:handoutMasterIdLst>
    <p:handoutMasterId r:id="rId30"/>
  </p:handoutMasterIdLst>
  <p:sldIdLst>
    <p:sldId id="256" r:id="rId3"/>
    <p:sldId id="270" r:id="rId4"/>
    <p:sldId id="283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5" r:id="rId19"/>
    <p:sldId id="271" r:id="rId20"/>
    <p:sldId id="276" r:id="rId21"/>
    <p:sldId id="277" r:id="rId22"/>
    <p:sldId id="279" r:id="rId23"/>
    <p:sldId id="284" r:id="rId24"/>
    <p:sldId id="278" r:id="rId25"/>
    <p:sldId id="280" r:id="rId26"/>
    <p:sldId id="281" r:id="rId27"/>
    <p:sldId id="282" r:id="rId28"/>
  </p:sldIdLst>
  <p:sldSz cx="9144000" cy="6858000" type="screen4x3"/>
  <p:notesSz cx="6797675" cy="9926638"/>
  <p:embeddedFontLst>
    <p:embeddedFont>
      <p:font typeface="Calibri" panose="020F0502020204030204" pitchFamily="34" charset="0"/>
      <p:regular r:id="rId31"/>
      <p:bold r:id="rId32"/>
      <p:italic r:id="rId33"/>
      <p:boldItalic r:id="rId34"/>
    </p:embeddedFont>
    <p:embeddedFont>
      <p:font typeface="Republika" panose="02000506040000020004" pitchFamily="2" charset="-18"/>
      <p:regular r:id="rId35"/>
      <p:bold r:id="rId36"/>
    </p:embeddedFont>
  </p:embeddedFont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Privzeti razdelek" id="{61AFABE6-BB9F-4120-8F67-311EE88B76A0}">
          <p14:sldIdLst>
            <p14:sldId id="256"/>
            <p14:sldId id="270"/>
            <p14:sldId id="283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5"/>
            <p14:sldId id="271"/>
            <p14:sldId id="276"/>
            <p14:sldId id="277"/>
            <p14:sldId id="279"/>
            <p14:sldId id="284"/>
            <p14:sldId id="278"/>
            <p14:sldId id="280"/>
            <p14:sldId id="281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58">
          <p15:clr>
            <a:srgbClr val="A4A3A4"/>
          </p15:clr>
        </p15:guide>
        <p15:guide id="2" orient="horz" pos="1502">
          <p15:clr>
            <a:srgbClr val="A4A3A4"/>
          </p15:clr>
        </p15:guide>
        <p15:guide id="3" pos="839">
          <p15:clr>
            <a:srgbClr val="A4A3A4"/>
          </p15:clr>
        </p15:guide>
        <p15:guide id="4" pos="496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ven Miklavcic, Mateja" initials="OM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946043"/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12" autoAdjust="0"/>
  </p:normalViewPr>
  <p:slideViewPr>
    <p:cSldViewPr snapToGrid="0" snapToObjects="1">
      <p:cViewPr varScale="1">
        <p:scale>
          <a:sx n="112" d="100"/>
          <a:sy n="112" d="100"/>
        </p:scale>
        <p:origin x="1182" y="108"/>
      </p:cViewPr>
      <p:guideLst>
        <p:guide orient="horz" pos="458"/>
        <p:guide orient="horz" pos="1502"/>
        <p:guide pos="839"/>
        <p:guide pos="4967"/>
      </p:guideLst>
    </p:cSldViewPr>
  </p:slideViewPr>
  <p:outlineViewPr>
    <p:cViewPr>
      <p:scale>
        <a:sx n="33" d="100"/>
        <a:sy n="33" d="100"/>
      </p:scale>
      <p:origin x="0" y="-262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5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font" Target="fonts/font4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font" Target="fonts/font3.fntdata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font" Target="fonts/font2.fntdata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font" Target="fonts/font6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font" Target="fonts/font1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35" Type="http://schemas.openxmlformats.org/officeDocument/2006/relationships/font" Target="fonts/font5.fntdata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12-06T11:00:05.628" idx="1">
    <p:pos x="10" y="10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3BD3C-252E-49E4-BEA3-BCF3E5D245A4}" type="datetimeFigureOut">
              <a:rPr lang="sl-SI" smtClean="0"/>
              <a:t>18. 04. 2024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CBC71-9DF8-43AC-8238-18693AAFACC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69369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7BFF74-1E0C-486B-805D-46FBD78F4555}" type="datetimeFigureOut">
              <a:rPr lang="sl-SI" smtClean="0"/>
              <a:t>18. 04. 2024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9BDEA-A973-498B-8EDD-371A950EA1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64349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210327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185985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46085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617228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581941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293209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219168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834227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513490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641406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60848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004950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705875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261897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858589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937767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598435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7658016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26255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667727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0049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0230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64802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266492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62219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15062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2000" y="1548000"/>
            <a:ext cx="7200000" cy="1490622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b="1">
                <a:solidFill>
                  <a:srgbClr val="9999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1550" y="6356350"/>
            <a:ext cx="14954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EED5D-2909-4A51-AC8B-8583A1C1EB96}" type="datetimeFigureOut">
              <a:rPr lang="en-US"/>
              <a:pPr>
                <a:defRPr/>
              </a:pPr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3319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63D5B-4D1E-496F-9790-9711DAD93E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989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08063" y="6356350"/>
            <a:ext cx="19399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211E5-8726-451A-A5CE-EB67E8C23185}" type="datetimeFigureOut">
              <a:rPr lang="sl-SI"/>
              <a:pPr>
                <a:defRPr/>
              </a:pPr>
              <a:t>18. 04. 2024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19279-8659-4B39-A8FE-A86C96E1D1A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69959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7999" y="1440000"/>
            <a:ext cx="7139407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7999" y="2880000"/>
            <a:ext cx="7139407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0A25B-5538-4D4B-AE03-ACEFA56FF048}" type="datetimeFigureOut">
              <a:rPr lang="sl-SI"/>
              <a:pPr>
                <a:defRPr/>
              </a:pPr>
              <a:t>18. 04. 2024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8A29-1AE7-4502-BCEA-2565E4745237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32149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971425" y="3240088"/>
            <a:ext cx="7201025" cy="2627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9A889-2586-4EE7-B0BA-D8DA96782A87}" type="datetimeFigureOut">
              <a:rPr lang="sl-SI"/>
              <a:pPr>
                <a:defRPr/>
              </a:pPr>
              <a:t>18. 04. 2024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46B15-F488-45FF-951E-93F503C7C7D6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89642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2000" y="3240000"/>
            <a:ext cx="7200000" cy="2628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427D-2123-4B4E-8DEB-74BB3F2EAED4}" type="datetimeFigureOut">
              <a:rPr lang="sl-SI"/>
              <a:pPr>
                <a:defRPr/>
              </a:pPr>
              <a:t>18. 04. 2024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8846B-3573-4567-A8B0-CE9C576D44C6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83108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971550" y="3240088"/>
            <a:ext cx="3313113" cy="2627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4848225" y="3240088"/>
            <a:ext cx="3312000" cy="2627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>
          <a:xfrm>
            <a:off x="1008063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EB2FF-3039-435A-ADA5-5AD28FBB3CF3}" type="datetimeFigureOut">
              <a:rPr lang="sl-SI"/>
              <a:pPr>
                <a:defRPr/>
              </a:pPr>
              <a:t>18. 04. 2024</a:t>
            </a:fld>
            <a:endParaRPr lang="sl-S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5C97A-A94F-4F4A-8786-1F5EF483E93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9058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2000" y="3240000"/>
            <a:ext cx="3312000" cy="262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8599" y="3240000"/>
            <a:ext cx="3312000" cy="262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8063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BEA93-DDD3-446A-A80F-5BAE65EB7BBD}" type="datetimeFigureOut">
              <a:rPr lang="sl-SI"/>
              <a:pPr>
                <a:defRPr/>
              </a:pPr>
              <a:t>18. 04. 2024</a:t>
            </a:fld>
            <a:endParaRPr lang="sl-S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5986A-8F05-4402-BFD0-02909D5FF1F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68413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8599" y="3240000"/>
            <a:ext cx="3312000" cy="262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971550" y="3240088"/>
            <a:ext cx="3313113" cy="2627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>
          <a:xfrm>
            <a:off x="1008063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0FDB7-B0CF-49EB-92EF-34D9DAC22586}" type="datetimeFigureOut">
              <a:rPr lang="sl-SI"/>
              <a:pPr>
                <a:defRPr/>
              </a:pPr>
              <a:t>18. 04. 2024</a:t>
            </a:fld>
            <a:endParaRPr lang="sl-S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6A3A3-2CF1-42F0-AE93-0F69699F966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04343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99B05-F3FD-42F4-8109-223520CDE1E6}" type="datetimeFigureOut">
              <a:rPr lang="sl-SI"/>
              <a:pPr>
                <a:defRPr/>
              </a:pPr>
              <a:t>18. 04. 2024</a:t>
            </a:fld>
            <a:endParaRPr lang="sl-SI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0FA50-EA4F-4C3A-9CD5-4D5722C91075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69023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2.wmf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Z:\JAVNA UPRAVA 2010\Si CGP\CGP_prirocnik_WEB\OUT\05 Medijsko promocijski elementi\11 PPT predstavitev\untitled folder\ozadje-0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8" descr="grb moder za 10 pt.wm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5C73A1-ABF2-4D7E-B3C4-170AD1D2303D}" type="datetimeFigureOut">
              <a:rPr lang="en-US"/>
              <a:pPr>
                <a:defRPr/>
              </a:pPr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EA962C-8148-4148-A948-9D82CD6256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Slika 9" descr="arsktrp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704" y="706438"/>
            <a:ext cx="417512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7"/>
          <p:cNvSpPr txBox="1"/>
          <p:nvPr/>
        </p:nvSpPr>
        <p:spPr>
          <a:xfrm>
            <a:off x="962022" y="708025"/>
            <a:ext cx="1807055" cy="61555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REPUBLIKA SLOVENIJA</a:t>
            </a: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l-SI" sz="700" b="1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MINISTRSTVO ZA KMETIJSTVO,</a:t>
            </a: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l-SI" sz="700" b="1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GOZDARSTVO IN PREHRANO</a:t>
            </a: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sl-SI" sz="700" b="1" dirty="0">
              <a:solidFill>
                <a:schemeClr val="tx2"/>
              </a:solidFill>
              <a:latin typeface="Republika" pitchFamily="2" charset="-18"/>
              <a:cs typeface="Republika"/>
            </a:endParaRP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l-SI" sz="700" b="0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AGENCIJA</a:t>
            </a:r>
            <a:r>
              <a:rPr lang="sl-SI" sz="700" b="0" baseline="0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 REPUBLIKE SLOVENIJE ZA KMETIJSKE TRGE IN RAZVOJ PODEŽELJA</a:t>
            </a:r>
            <a:endParaRPr lang="en-US" sz="700" b="0" dirty="0">
              <a:solidFill>
                <a:schemeClr val="tx2"/>
              </a:solidFill>
              <a:latin typeface="Republika" pitchFamily="2" charset="-18"/>
              <a:cs typeface="Republik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971550" y="1547813"/>
            <a:ext cx="72009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71550" y="3240088"/>
            <a:ext cx="7200900" cy="262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1550" y="6356350"/>
            <a:ext cx="15827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816A48-13FA-4D39-BF49-8F7DF9E12A29}" type="datetimeFigureOut">
              <a:rPr lang="sl-SI"/>
              <a:pPr>
                <a:defRPr/>
              </a:pPr>
              <a:t>18. 04. 2024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6081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22F00A-347C-4764-94AD-F4D42E8A0FE2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  <p:pic>
        <p:nvPicPr>
          <p:cNvPr id="2055" name="Picture 9" descr="grb moder za 10 pt.wm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7"/>
          <p:cNvSpPr txBox="1"/>
          <p:nvPr/>
        </p:nvSpPr>
        <p:spPr>
          <a:xfrm>
            <a:off x="962023" y="708025"/>
            <a:ext cx="1807055" cy="61555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REPUBLIKA SLOVENIJA</a:t>
            </a: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l-SI" sz="700" b="1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MINISTRSTVO ZA KMETIJSTVO,</a:t>
            </a: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l-SI" sz="700" b="1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GOZDARSTVO IN PREHRANO</a:t>
            </a: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sl-SI" sz="700" b="1" dirty="0">
              <a:solidFill>
                <a:schemeClr val="tx2"/>
              </a:solidFill>
              <a:latin typeface="Republika" pitchFamily="2" charset="-18"/>
              <a:cs typeface="Republika"/>
            </a:endParaRP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l-SI" sz="700" b="0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AGENCIJA</a:t>
            </a:r>
            <a:r>
              <a:rPr lang="sl-SI" sz="700" b="0" baseline="0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 REPUBLIKE SLOVENIJE ZA KMETIJSKE TRGE IN RAZVOJ PODEŽELJA</a:t>
            </a:r>
          </a:p>
        </p:txBody>
      </p:sp>
      <p:pic>
        <p:nvPicPr>
          <p:cNvPr id="2057" name="Slika 10" descr="arsktrp.p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704" y="706438"/>
            <a:ext cx="417512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1" r:id="rId2"/>
    <p:sldLayoutId id="2147483672" r:id="rId3"/>
    <p:sldLayoutId id="2147483673" r:id="rId4"/>
    <p:sldLayoutId id="2147483677" r:id="rId5"/>
    <p:sldLayoutId id="2147483678" r:id="rId6"/>
    <p:sldLayoutId id="2147483679" r:id="rId7"/>
    <p:sldLayoutId id="2147483674" r:id="rId8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-kmetija.gov.s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si/zbirke/storitve/pridobitev-podpore-za-promocijo-vina-na-trgih-tretjih-drzav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comments" Target="../comments/commen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 bwMode="auto">
          <a:xfrm>
            <a:off x="971550" y="1547813"/>
            <a:ext cx="7200900" cy="1490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sl-SI" dirty="0">
                <a:latin typeface="Arial" charset="0"/>
                <a:cs typeface="Arial" charset="0"/>
              </a:rPr>
              <a:t> 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8195" name="TextBox 5"/>
          <p:cNvSpPr txBox="1">
            <a:spLocks noChangeArrowheads="1"/>
          </p:cNvSpPr>
          <p:nvPr/>
        </p:nvSpPr>
        <p:spPr bwMode="auto">
          <a:xfrm>
            <a:off x="685800" y="604838"/>
            <a:ext cx="406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400">
                <a:latin typeface="Republika" pitchFamily="2" charset="-18"/>
                <a:ea typeface="Republika" pitchFamily="2" charset="-18"/>
                <a:cs typeface="Republika" pitchFamily="2" charset="-18"/>
              </a:rPr>
              <a:t></a:t>
            </a:r>
          </a:p>
        </p:txBody>
      </p:sp>
      <p:sp>
        <p:nvSpPr>
          <p:cNvPr id="8196" name="TextBox 7"/>
          <p:cNvSpPr txBox="1">
            <a:spLocks noChangeArrowheads="1"/>
          </p:cNvSpPr>
          <p:nvPr/>
        </p:nvSpPr>
        <p:spPr bwMode="auto">
          <a:xfrm>
            <a:off x="1331913" y="1281113"/>
            <a:ext cx="1916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sl-SI"/>
              <a:t></a:t>
            </a:r>
          </a:p>
        </p:txBody>
      </p:sp>
      <p:sp>
        <p:nvSpPr>
          <p:cNvPr id="8197" name="PoljeZBesedilom 4"/>
          <p:cNvSpPr txBox="1">
            <a:spLocks noChangeArrowheads="1"/>
          </p:cNvSpPr>
          <p:nvPr/>
        </p:nvSpPr>
        <p:spPr bwMode="auto">
          <a:xfrm>
            <a:off x="857250" y="1385888"/>
            <a:ext cx="7477125" cy="5293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sl-SI" sz="1200" b="1" dirty="0"/>
          </a:p>
          <a:p>
            <a:pPr algn="ctr"/>
            <a:endParaRPr lang="sl-SI" sz="4000" b="1" dirty="0">
              <a:solidFill>
                <a:schemeClr val="tx1">
                  <a:lumMod val="75000"/>
                </a:schemeClr>
              </a:solidFill>
            </a:endParaRPr>
          </a:p>
          <a:p>
            <a:pPr algn="ctr"/>
            <a:r>
              <a:rPr lang="sl-SI" sz="4400" b="1" dirty="0">
                <a:solidFill>
                  <a:schemeClr val="tx1">
                    <a:lumMod val="75000"/>
                  </a:schemeClr>
                </a:solidFill>
              </a:rPr>
              <a:t>PODPORA ZA </a:t>
            </a:r>
          </a:p>
          <a:p>
            <a:pPr algn="ctr"/>
            <a:r>
              <a:rPr lang="sl-SI" sz="4400" b="1" dirty="0">
                <a:solidFill>
                  <a:schemeClr val="tx1">
                    <a:lumMod val="75000"/>
                  </a:schemeClr>
                </a:solidFill>
              </a:rPr>
              <a:t>PROMOCIJO VINA </a:t>
            </a:r>
          </a:p>
          <a:p>
            <a:pPr algn="ctr"/>
            <a:r>
              <a:rPr lang="sl-SI" sz="4400" b="1" dirty="0">
                <a:solidFill>
                  <a:schemeClr val="tx1">
                    <a:lumMod val="75000"/>
                  </a:schemeClr>
                </a:solidFill>
              </a:rPr>
              <a:t>V TRETJIH DRŽAVAH </a:t>
            </a:r>
          </a:p>
          <a:p>
            <a:pPr algn="ctr"/>
            <a:endParaRPr lang="sl-SI" sz="1200" b="1" dirty="0"/>
          </a:p>
          <a:p>
            <a:pPr algn="ctr"/>
            <a:r>
              <a:rPr lang="sl-SI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sl-SI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Navodila za uveljavljanje podpore na podlagi vlog</a:t>
            </a:r>
          </a:p>
          <a:p>
            <a:pPr algn="ctr"/>
            <a:r>
              <a:rPr lang="sl-SI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januar 2024</a:t>
            </a:r>
          </a:p>
          <a:p>
            <a:pPr algn="ctr"/>
            <a:r>
              <a:rPr lang="sl-SI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sl-SI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sl-SI" sz="2800" b="1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698" y="1547813"/>
            <a:ext cx="7518084" cy="338554"/>
          </a:xfrm>
        </p:spPr>
        <p:txBody>
          <a:bodyPr/>
          <a:lstStyle/>
          <a:p>
            <a:pPr algn="ctr"/>
            <a:r>
              <a:rPr lang="sl-SI" sz="1800" b="1" dirty="0">
                <a:solidFill>
                  <a:schemeClr val="tx2"/>
                </a:solidFill>
              </a:rPr>
              <a:t>        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109457"/>
            <a:ext cx="7201025" cy="4198037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c) Udeležba na mednarodnih sejmih in drugih mednarodnih   </a:t>
            </a:r>
          </a:p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    dogodkih v tretjih državah </a:t>
            </a:r>
            <a:endParaRPr lang="sl-SI" sz="18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l-SI" sz="1800" dirty="0">
              <a:solidFill>
                <a:schemeClr val="tx2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sl-SI" sz="1700" dirty="0">
                <a:solidFill>
                  <a:schemeClr val="tx2"/>
                </a:solidFill>
              </a:rPr>
              <a:t>       </a:t>
            </a:r>
            <a:r>
              <a:rPr lang="sl-SI" sz="2000" dirty="0">
                <a:solidFill>
                  <a:schemeClr val="tx2"/>
                </a:solidFill>
              </a:rPr>
              <a:t>Upravičeni stroški:</a:t>
            </a:r>
          </a:p>
          <a:p>
            <a:pPr marL="0" indent="0">
              <a:lnSpc>
                <a:spcPct val="11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najema oziroma zakupa prostora, vključno s stroški kotizacije, stroški zavarovalnine za čas sodelovanja na sejmu in stroški navedbe v skupnem katalogu, </a:t>
            </a:r>
          </a:p>
          <a:p>
            <a:pPr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najema dodatnih prostorov za izvedbo vzporednih predstavitvenih dogodkov,</a:t>
            </a:r>
          </a:p>
          <a:p>
            <a:pPr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oblikovanja stojnice, tehničnih pripomočkov za predstavitev, stroški parkiranja na sejemskem parkirišču, …,</a:t>
            </a:r>
          </a:p>
          <a:p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3974958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109457"/>
            <a:ext cx="7883326" cy="4272682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  c) </a:t>
            </a:r>
            <a:r>
              <a:rPr lang="sl-SI" sz="2000" b="1" dirty="0">
                <a:solidFill>
                  <a:srgbClr val="00B050"/>
                </a:solidFill>
              </a:rPr>
              <a:t>Udeležba na mednarodnih sejmih in drugih </a:t>
            </a:r>
          </a:p>
          <a:p>
            <a:pPr marL="0" indent="0">
              <a:buNone/>
            </a:pPr>
            <a:r>
              <a:rPr lang="sl-SI" sz="2000" b="1" dirty="0">
                <a:solidFill>
                  <a:srgbClr val="00B050"/>
                </a:solidFill>
              </a:rPr>
              <a:t>       mednarodnih dogodkih v tretjih državah </a:t>
            </a:r>
            <a:endParaRPr lang="sl-SI" sz="20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dela največ treh oseb, ki nastanejo v času sodelovanja upravičenca na dogodku (redno zaposleni, KG in pogodbeniki), 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dela pomožnega osebja v zvezi z udeležbo na dogodku (največ treh oseb), 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nastanitve oziroma prevoza (redno zaposleni, KG in pogodbeniki),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potni stroški največ treh oseb v zvezi s prisotnostjo na sejmu (redno zaposleni, KG in pogodbeniki),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strošek vina se prizna le če je vlagatelj pravna oseba, ki združuje pridelovalce vina.</a:t>
            </a:r>
          </a:p>
          <a:p>
            <a:pPr marL="0" indent="0">
              <a:lnSpc>
                <a:spcPct val="120000"/>
              </a:lnSpc>
              <a:buNone/>
            </a:pPr>
            <a:endParaRPr lang="sl-SI" sz="1700" dirty="0">
              <a:solidFill>
                <a:schemeClr val="tx2"/>
              </a:solidFill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638731" y="1427585"/>
            <a:ext cx="7490833" cy="338554"/>
          </a:xfrm>
        </p:spPr>
        <p:txBody>
          <a:bodyPr/>
          <a:lstStyle/>
          <a:p>
            <a:pPr algn="ctr"/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1832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490833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</a:rPr>
              <a:t>   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172832"/>
            <a:ext cx="7201025" cy="3694568"/>
          </a:xfrm>
        </p:spPr>
        <p:txBody>
          <a:bodyPr/>
          <a:lstStyle/>
          <a:p>
            <a:pPr marL="0" indent="0" algn="ctr">
              <a:buNone/>
            </a:pPr>
            <a:r>
              <a:rPr lang="sl-SI" sz="1900" b="1" dirty="0">
                <a:solidFill>
                  <a:srgbClr val="00B050"/>
                </a:solidFill>
              </a:rPr>
              <a:t>Udeležba na mednarodnih sejmih in drugih mednarodnih dogodkih v tretjih državah – </a:t>
            </a:r>
            <a:r>
              <a:rPr lang="sl-SI" sz="1900" b="1" u="sng" dirty="0">
                <a:solidFill>
                  <a:srgbClr val="00B050"/>
                </a:solidFill>
              </a:rPr>
              <a:t>ustrezna dokazila</a:t>
            </a:r>
          </a:p>
          <a:p>
            <a:pPr marL="0" indent="0">
              <a:lnSpc>
                <a:spcPct val="12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slika iz dogodka (datum, dogodek, kraj), 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prijavnina na mednarodni sejem, 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račun sejmišča – najem, zakup prostora…,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lista razstavljavcev oz. katalog,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potni nalogi z obračunom stroškov in dokazili o plačilu,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računi prevoznih stroškov oseb, ki so zaposlene pri upravičencu (letalska karta, …) in v primeru izvedbe preko podizvajalca,</a:t>
            </a:r>
          </a:p>
        </p:txBody>
      </p:sp>
    </p:spTree>
    <p:extLst>
      <p:ext uri="{BB962C8B-B14F-4D97-AF65-F5344CB8AC3E}">
        <p14:creationId xmlns:p14="http://schemas.microsoft.com/office/powerpoint/2010/main" val="2927496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255191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</a:rPr>
              <a:t>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u="sng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163778"/>
            <a:ext cx="7201025" cy="3703622"/>
          </a:xfrm>
        </p:spPr>
        <p:txBody>
          <a:bodyPr/>
          <a:lstStyle/>
          <a:p>
            <a:pPr marL="0" indent="0">
              <a:buNone/>
            </a:pPr>
            <a:r>
              <a:rPr lang="sl-SI" sz="1900" b="1" dirty="0">
                <a:solidFill>
                  <a:srgbClr val="00B050"/>
                </a:solidFill>
              </a:rPr>
              <a:t>Udeležba na mednarodnih sejmih in drugih mednarodnih dogodkih v tretjih državah – </a:t>
            </a:r>
            <a:r>
              <a:rPr lang="sl-SI" sz="1900" b="1" u="sng" dirty="0">
                <a:solidFill>
                  <a:srgbClr val="00B050"/>
                </a:solidFill>
              </a:rPr>
              <a:t>ustrezna dokazila</a:t>
            </a:r>
          </a:p>
          <a:p>
            <a:pPr marL="0" indent="0">
              <a:buNone/>
            </a:pPr>
            <a:endParaRPr lang="sl-SI" sz="1800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računi nastanitve v kraju dogajanja oseb, ki so zaposlene pri upravičencu in v primeru izvedbe preko podizvajalca,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račun za strošek dela pomožnega osebja (napotnice za hostese) in v primeru izvedbe preko podizvajalca.</a:t>
            </a:r>
          </a:p>
          <a:p>
            <a:pPr marL="0" indent="0">
              <a:lnSpc>
                <a:spcPct val="120000"/>
              </a:lnSpc>
              <a:buNone/>
            </a:pPr>
            <a:endParaRPr lang="sl-SI" sz="1700" dirty="0">
              <a:solidFill>
                <a:schemeClr val="tx2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sl-SI" sz="1700" dirty="0">
                <a:solidFill>
                  <a:schemeClr val="tx2"/>
                </a:solidFill>
              </a:rPr>
              <a:t>                 </a:t>
            </a:r>
            <a:r>
              <a:rPr lang="sl-SI" sz="2000" b="1" dirty="0">
                <a:solidFill>
                  <a:srgbClr val="00B050"/>
                </a:solidFill>
              </a:rPr>
              <a:t>UPORABA OZNAKE POREKLA</a:t>
            </a:r>
          </a:p>
          <a:p>
            <a:endParaRPr lang="sl-SI" sz="2000" dirty="0"/>
          </a:p>
        </p:txBody>
      </p:sp>
      <p:sp>
        <p:nvSpPr>
          <p:cNvPr id="4" name="Desna puščica 3"/>
          <p:cNvSpPr/>
          <p:nvPr/>
        </p:nvSpPr>
        <p:spPr>
          <a:xfrm>
            <a:off x="1413586" y="5049731"/>
            <a:ext cx="387222" cy="343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32552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197483" cy="338554"/>
          </a:xfrm>
        </p:spPr>
        <p:txBody>
          <a:bodyPr/>
          <a:lstStyle/>
          <a:p>
            <a:r>
              <a:rPr lang="sl-SI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091349"/>
            <a:ext cx="7766175" cy="4019739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       </a:t>
            </a:r>
            <a:r>
              <a:rPr lang="sl-SI" sz="2000" b="1" dirty="0">
                <a:solidFill>
                  <a:srgbClr val="00B050"/>
                </a:solidFill>
              </a:rPr>
              <a:t>d) Izdelava raziskav trga tretjih držav</a:t>
            </a:r>
          </a:p>
          <a:p>
            <a:pPr marL="0" indent="0" algn="just" hangingPunct="0"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marL="0" indent="0" hangingPunct="0">
              <a:buNone/>
            </a:pPr>
            <a:r>
              <a:rPr lang="sl-SI" sz="2000" dirty="0">
                <a:solidFill>
                  <a:schemeClr val="tx2"/>
                </a:solidFill>
              </a:rPr>
              <a:t> - izvedba tržne raziskave - plačilo dela avtorju raziskave </a:t>
            </a:r>
            <a:br>
              <a:rPr lang="sl-SI" sz="2000" dirty="0">
                <a:solidFill>
                  <a:schemeClr val="tx2"/>
                </a:solidFill>
              </a:rPr>
            </a:br>
            <a:r>
              <a:rPr lang="sl-SI" sz="2000" dirty="0">
                <a:solidFill>
                  <a:schemeClr val="tx2"/>
                </a:solidFill>
              </a:rPr>
              <a:t>    (do 10.000 eurov).</a:t>
            </a:r>
          </a:p>
          <a:p>
            <a:pPr marL="0" indent="0">
              <a:buNone/>
            </a:pPr>
            <a:endParaRPr lang="sl-SI" sz="5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sl-SI" sz="2000" dirty="0">
                <a:solidFill>
                  <a:schemeClr val="tx2"/>
                </a:solidFill>
              </a:rPr>
              <a:t>  </a:t>
            </a:r>
            <a:r>
              <a:rPr lang="sl-SI" sz="2000" b="1" dirty="0">
                <a:solidFill>
                  <a:schemeClr val="tx2"/>
                </a:solidFill>
              </a:rPr>
              <a:t>Raziskava trga mora za zadevni trg vsebovati:</a:t>
            </a:r>
          </a:p>
          <a:p>
            <a:pPr marL="0" indent="0">
              <a:buNone/>
            </a:pPr>
            <a:endParaRPr lang="sl-SI" sz="500" b="1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 trende prodaje in potrošnje vina, 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 podatke o vrednosti in obsegu izvoza vin s poreklom iz EU,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 pričakovane spremembe tržnega deleža, 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 trend povprečne prodajne cene vina, 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 pričakovano donosnost načrtovane promocije….</a:t>
            </a:r>
          </a:p>
          <a:p>
            <a:pPr marL="0" indent="0">
              <a:buNone/>
            </a:pPr>
            <a:endParaRPr lang="sl-SI" sz="1800" dirty="0">
              <a:solidFill>
                <a:srgbClr val="00B050"/>
              </a:solidFill>
            </a:endParaRPr>
          </a:p>
          <a:p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3092093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019550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344848"/>
            <a:ext cx="7201025" cy="3522552"/>
          </a:xfrm>
        </p:spPr>
        <p:txBody>
          <a:bodyPr/>
          <a:lstStyle/>
          <a:p>
            <a:pPr marL="0" indent="0">
              <a:buNone/>
            </a:pPr>
            <a:r>
              <a:rPr lang="sl-SI" sz="2000" b="1" dirty="0">
                <a:solidFill>
                  <a:srgbClr val="00B050"/>
                </a:solidFill>
              </a:rPr>
              <a:t>Izdelava raziskav trga tretjih držav  - </a:t>
            </a:r>
            <a:r>
              <a:rPr lang="sl-SI" sz="2000" b="1" u="sng" dirty="0">
                <a:solidFill>
                  <a:srgbClr val="00B050"/>
                </a:solidFill>
              </a:rPr>
              <a:t>ustrezna dokazila </a:t>
            </a:r>
          </a:p>
          <a:p>
            <a:pPr marL="0" indent="0">
              <a:buNone/>
            </a:pPr>
            <a:endParaRPr lang="sl-SI" sz="2000" dirty="0"/>
          </a:p>
          <a:p>
            <a:r>
              <a:rPr lang="sl-SI" sz="2000" dirty="0">
                <a:solidFill>
                  <a:schemeClr val="tx2"/>
                </a:solidFill>
              </a:rPr>
              <a:t>priložena konkretna raziskava trga,</a:t>
            </a:r>
          </a:p>
          <a:p>
            <a:pPr marL="0" indent="0">
              <a:buNone/>
            </a:pPr>
            <a:endParaRPr lang="sl-SI" sz="300" dirty="0">
              <a:solidFill>
                <a:schemeClr val="tx2"/>
              </a:solidFill>
            </a:endParaRPr>
          </a:p>
          <a:p>
            <a:pPr lvl="0"/>
            <a:r>
              <a:rPr lang="sl-SI" sz="2000" dirty="0">
                <a:solidFill>
                  <a:schemeClr val="tx2"/>
                </a:solidFill>
              </a:rPr>
              <a:t>račun avtorja raziskave trga, </a:t>
            </a:r>
          </a:p>
          <a:p>
            <a:pPr marL="0" lvl="0" indent="0">
              <a:buNone/>
            </a:pPr>
            <a:endParaRPr lang="sl-SI" sz="300" dirty="0">
              <a:solidFill>
                <a:schemeClr val="tx2"/>
              </a:solidFill>
            </a:endParaRPr>
          </a:p>
          <a:p>
            <a:pPr lvl="0"/>
            <a:r>
              <a:rPr lang="sl-SI" sz="2000" dirty="0">
                <a:solidFill>
                  <a:schemeClr val="tx2"/>
                </a:solidFill>
              </a:rPr>
              <a:t>specifikacija stroškov izvedbe raziskave trga z računi za stroške,</a:t>
            </a:r>
          </a:p>
          <a:p>
            <a:pPr marL="0" lvl="0" indent="0">
              <a:buNone/>
            </a:pPr>
            <a:endParaRPr lang="sl-SI" sz="300" dirty="0">
              <a:solidFill>
                <a:schemeClr val="tx2"/>
              </a:solidFill>
            </a:endParaRPr>
          </a:p>
          <a:p>
            <a:pPr lvl="0"/>
            <a:r>
              <a:rPr lang="sl-SI" sz="2000" dirty="0">
                <a:solidFill>
                  <a:schemeClr val="tx2"/>
                </a:solidFill>
              </a:rPr>
              <a:t>naročilo upravičenca o obsegu in vsebini, ki naj jo zajema raziskava trga izdelovalcu,</a:t>
            </a:r>
          </a:p>
          <a:p>
            <a:pPr marL="0" lvl="0" indent="0">
              <a:buNone/>
            </a:pPr>
            <a:endParaRPr lang="sl-SI" sz="300" dirty="0">
              <a:solidFill>
                <a:schemeClr val="tx2"/>
              </a:solidFill>
            </a:endParaRPr>
          </a:p>
          <a:p>
            <a:pPr lvl="0"/>
            <a:r>
              <a:rPr lang="sl-SI" sz="2000" dirty="0">
                <a:solidFill>
                  <a:schemeClr val="tx2"/>
                </a:solidFill>
              </a:rPr>
              <a:t>ponudba oz. korespondenca o vsebini tržne raziskave s strani avtorja.</a:t>
            </a:r>
          </a:p>
          <a:p>
            <a:pPr marL="0" indent="0">
              <a:buNone/>
            </a:pPr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3393373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255191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218099"/>
            <a:ext cx="7201025" cy="4037846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     </a:t>
            </a:r>
            <a:r>
              <a:rPr lang="sl-SI" sz="2000" b="1" dirty="0">
                <a:solidFill>
                  <a:srgbClr val="00B050"/>
                </a:solidFill>
              </a:rPr>
              <a:t>e) Organizacija seminarjev</a:t>
            </a:r>
          </a:p>
          <a:p>
            <a:pPr marL="0" indent="0">
              <a:buNone/>
            </a:pPr>
            <a:endParaRPr lang="sl-SI" sz="20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sl-SI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Kot seminar se šteje izobraževalna predstavitev, na kateri so prisotni vsaj </a:t>
            </a:r>
            <a:r>
              <a:rPr lang="sl-SI" sz="1800" b="0" i="0" u="sng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trije udeleženci. </a:t>
            </a:r>
            <a:endParaRPr lang="sl-SI" sz="20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l-SI" sz="2000" b="1" u="sng" dirty="0">
              <a:solidFill>
                <a:srgbClr val="00B050"/>
              </a:solidFill>
            </a:endParaRPr>
          </a:p>
          <a:p>
            <a:pPr marL="0" indent="0" fontAlgn="auto">
              <a:lnSpc>
                <a:spcPct val="120000"/>
              </a:lnSpc>
              <a:buNone/>
            </a:pPr>
            <a:r>
              <a:rPr lang="sl-SI" sz="2000" dirty="0">
                <a:solidFill>
                  <a:schemeClr val="tx2"/>
                </a:solidFill>
              </a:rPr>
              <a:t>       Upravičeni stroški:</a:t>
            </a:r>
          </a:p>
          <a:p>
            <a:pPr marL="0" indent="0" fontAlgn="auto">
              <a:lnSpc>
                <a:spcPct val="120000"/>
              </a:lnSpc>
              <a:buNone/>
            </a:pPr>
            <a:endParaRPr lang="sl-SI" sz="800" dirty="0">
              <a:solidFill>
                <a:schemeClr val="tx2"/>
              </a:solidFill>
            </a:endParaRPr>
          </a:p>
          <a:p>
            <a:pPr fontAlgn="auto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strošek honorarja za izvedbo seminarja, če gre za zunanjega izvajalca (do 1.000 eurov/dan),</a:t>
            </a:r>
          </a:p>
          <a:p>
            <a:pPr fontAlgn="auto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dela pomožnega osebja v zvezi z izvedbo seminarja, </a:t>
            </a:r>
            <a:br>
              <a:rPr lang="sl-SI" sz="2000" dirty="0">
                <a:solidFill>
                  <a:schemeClr val="tx2"/>
                </a:solidFill>
              </a:rPr>
            </a:br>
            <a:r>
              <a:rPr lang="sl-SI" sz="2000" dirty="0">
                <a:solidFill>
                  <a:schemeClr val="tx2"/>
                </a:solidFill>
              </a:rPr>
              <a:t>(tri osebe ; 12 ur/dan; 15 eur/osebo),</a:t>
            </a:r>
          </a:p>
          <a:p>
            <a:pPr fontAlgn="auto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strošek najema prostorov, kjer se izvaja seminar in opreme, potrebne za izvedbo seminarja,</a:t>
            </a:r>
          </a:p>
          <a:p>
            <a:pPr marL="0" indent="0" fontAlgn="auto">
              <a:lnSpc>
                <a:spcPct val="120000"/>
              </a:lnSpc>
              <a:buNone/>
            </a:pPr>
            <a:endParaRPr lang="sl-SI" sz="1700" dirty="0">
              <a:solidFill>
                <a:schemeClr val="tx2"/>
              </a:solidFill>
            </a:endParaRPr>
          </a:p>
          <a:p>
            <a:pPr fontAlgn="auto">
              <a:lnSpc>
                <a:spcPct val="120000"/>
              </a:lnSpc>
            </a:pPr>
            <a:endParaRPr lang="sl-SI" sz="17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6957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333739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Smernice 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335794"/>
            <a:ext cx="7333864" cy="3531606"/>
          </a:xfrm>
        </p:spPr>
        <p:txBody>
          <a:bodyPr/>
          <a:lstStyle/>
          <a:p>
            <a:pPr marL="0" indent="0" fontAlgn="auto">
              <a:buNone/>
            </a:pPr>
            <a:r>
              <a:rPr lang="sl-SI" sz="1900" dirty="0">
                <a:solidFill>
                  <a:schemeClr val="tx2"/>
                </a:solidFill>
              </a:rPr>
              <a:t>         </a:t>
            </a:r>
            <a:r>
              <a:rPr lang="sl-SI" sz="1900" b="1" dirty="0">
                <a:solidFill>
                  <a:srgbClr val="00B050"/>
                </a:solidFill>
              </a:rPr>
              <a:t>e) Organizacija seminarjev</a:t>
            </a:r>
          </a:p>
          <a:p>
            <a:pPr marL="0" indent="0" fontAlgn="auto" hangingPunct="1">
              <a:buNone/>
            </a:pPr>
            <a:endParaRPr lang="sl-SI" sz="1900" dirty="0">
              <a:solidFill>
                <a:schemeClr val="tx2"/>
              </a:solidFill>
            </a:endParaRPr>
          </a:p>
          <a:p>
            <a:pPr fontAlgn="auto">
              <a:lnSpc>
                <a:spcPct val="120000"/>
              </a:lnSpc>
            </a:pPr>
            <a:r>
              <a:rPr lang="sl-SI" sz="1900" dirty="0">
                <a:solidFill>
                  <a:schemeClr val="tx2"/>
                </a:solidFill>
              </a:rPr>
              <a:t>če seminar obsega tudi terenski del, strošek prevoza udeležencev (do 30 udeležencev posameznega seminarja),</a:t>
            </a:r>
          </a:p>
          <a:p>
            <a:pPr marL="0" indent="0" fontAlgn="auto">
              <a:lnSpc>
                <a:spcPct val="12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fontAlgn="auto">
              <a:lnSpc>
                <a:spcPct val="120000"/>
              </a:lnSpc>
            </a:pPr>
            <a:r>
              <a:rPr lang="sl-SI" sz="1900" dirty="0">
                <a:solidFill>
                  <a:schemeClr val="tx2"/>
                </a:solidFill>
              </a:rPr>
              <a:t>strošek pogostitve udeležencev (do 30 udeležencev v višini največ 50 eurov/osebo),</a:t>
            </a:r>
          </a:p>
          <a:p>
            <a:pPr fontAlgn="auto">
              <a:lnSpc>
                <a:spcPct val="120000"/>
              </a:lnSpc>
            </a:pPr>
            <a:r>
              <a:rPr lang="sl-SI" sz="1900" dirty="0">
                <a:solidFill>
                  <a:schemeClr val="tx2"/>
                </a:solidFill>
              </a:rPr>
              <a:t>strošek prevoza in nastanitve udeležencev (do 30 udeležencev),</a:t>
            </a:r>
          </a:p>
          <a:p>
            <a:pPr marL="0" indent="0" fontAlgn="auto">
              <a:lnSpc>
                <a:spcPct val="12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fontAlgn="auto">
              <a:lnSpc>
                <a:spcPct val="120000"/>
              </a:lnSpc>
            </a:pPr>
            <a:r>
              <a:rPr lang="sl-SI" sz="1900" dirty="0">
                <a:solidFill>
                  <a:schemeClr val="tx2"/>
                </a:solidFill>
              </a:rPr>
              <a:t>strošek vina se prizna le, če je vlagatelj pravna oseba, ki združuje pridelovalce vina.</a:t>
            </a:r>
          </a:p>
        </p:txBody>
      </p:sp>
    </p:spTree>
    <p:extLst>
      <p:ext uri="{BB962C8B-B14F-4D97-AF65-F5344CB8AC3E}">
        <p14:creationId xmlns:p14="http://schemas.microsoft.com/office/powerpoint/2010/main" val="1303334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6646050" cy="307777"/>
          </a:xfrm>
        </p:spPr>
        <p:txBody>
          <a:bodyPr/>
          <a:lstStyle/>
          <a:p>
            <a:r>
              <a:rPr lang="sl-SI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Smernice za uveljavljanje vlog na podlagi programa</a:t>
            </a:r>
            <a:endParaRPr lang="sl-SI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699796" y="2290527"/>
            <a:ext cx="8341567" cy="3576873"/>
          </a:xfrm>
        </p:spPr>
        <p:txBody>
          <a:bodyPr/>
          <a:lstStyle/>
          <a:p>
            <a:pPr marL="0" indent="0" hangingPunct="0">
              <a:buNone/>
            </a:pPr>
            <a:r>
              <a:rPr lang="sl-SI" sz="2000" dirty="0">
                <a:solidFill>
                  <a:schemeClr val="tx2"/>
                </a:solidFill>
              </a:rPr>
              <a:t>      </a:t>
            </a:r>
            <a:r>
              <a:rPr lang="sl-SI" sz="2000" b="1" dirty="0">
                <a:solidFill>
                  <a:srgbClr val="00B050"/>
                </a:solidFill>
              </a:rPr>
              <a:t>e) Organizacija seminarjev - stroški dela</a:t>
            </a:r>
          </a:p>
          <a:p>
            <a:pPr marL="0" indent="0" hangingPunct="0">
              <a:buNone/>
            </a:pPr>
            <a:endParaRPr lang="sl-SI" sz="2000" b="1" dirty="0">
              <a:solidFill>
                <a:schemeClr val="tx2"/>
              </a:solidFill>
            </a:endParaRPr>
          </a:p>
          <a:p>
            <a:pPr hangingPunct="0"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dela oseb se priznajo za dneve trajanja dogodka in za največ en dan pred začetkom in po koncu dogodka, </a:t>
            </a:r>
          </a:p>
          <a:p>
            <a:pPr marL="0" indent="0" hangingPunct="0">
              <a:lnSpc>
                <a:spcPct val="11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hangingPunct="0"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urna podstavka za stroške dela:</a:t>
            </a:r>
          </a:p>
          <a:p>
            <a:pPr marL="0" indent="0" hangingPunct="0">
              <a:lnSpc>
                <a:spcPct val="110000"/>
              </a:lnSpc>
              <a:buNone/>
            </a:pPr>
            <a:r>
              <a:rPr lang="sl-SI" sz="1900" dirty="0">
                <a:solidFill>
                  <a:schemeClr val="tx2"/>
                </a:solidFill>
              </a:rPr>
              <a:t>       - letni bruto strošek zaposlitve </a:t>
            </a:r>
            <a:r>
              <a:rPr lang="sl-SI" sz="1900" b="1" dirty="0">
                <a:solidFill>
                  <a:schemeClr val="tx2"/>
                </a:solidFill>
              </a:rPr>
              <a:t>zaposlenega</a:t>
            </a:r>
            <a:r>
              <a:rPr lang="sl-SI" sz="1900" dirty="0">
                <a:solidFill>
                  <a:schemeClr val="tx2"/>
                </a:solidFill>
              </a:rPr>
              <a:t> se deli s 1.720 urami </a:t>
            </a:r>
          </a:p>
          <a:p>
            <a:pPr marL="0" indent="0" hangingPunct="0">
              <a:lnSpc>
                <a:spcPct val="110000"/>
              </a:lnSpc>
              <a:buNone/>
            </a:pPr>
            <a:r>
              <a:rPr lang="sl-SI" sz="1900" dirty="0">
                <a:solidFill>
                  <a:schemeClr val="tx2"/>
                </a:solidFill>
              </a:rPr>
              <a:t>          (REK-1 obrazec) – podatek pridobi Agencija,</a:t>
            </a:r>
          </a:p>
          <a:p>
            <a:pPr marL="0" indent="0" hangingPunct="0">
              <a:lnSpc>
                <a:spcPct val="110000"/>
              </a:lnSpc>
              <a:buNone/>
            </a:pPr>
            <a:r>
              <a:rPr lang="sl-SI" sz="1900" dirty="0">
                <a:solidFill>
                  <a:schemeClr val="tx2"/>
                </a:solidFill>
              </a:rPr>
              <a:t>       - za nosilca in člane </a:t>
            </a:r>
            <a:r>
              <a:rPr lang="sl-SI" sz="1900" b="1" dirty="0">
                <a:solidFill>
                  <a:schemeClr val="tx2"/>
                </a:solidFill>
              </a:rPr>
              <a:t>kmetijskega gospodarstva </a:t>
            </a:r>
            <a:r>
              <a:rPr lang="sl-SI" sz="1900" dirty="0">
                <a:solidFill>
                  <a:schemeClr val="tx2"/>
                </a:solidFill>
              </a:rPr>
              <a:t>ter osebe po pogodbi,                                                                </a:t>
            </a:r>
          </a:p>
          <a:p>
            <a:pPr marL="0" indent="0" hangingPunct="0">
              <a:lnSpc>
                <a:spcPct val="110000"/>
              </a:lnSpc>
              <a:buNone/>
            </a:pPr>
            <a:r>
              <a:rPr lang="sl-SI" sz="1900" dirty="0">
                <a:solidFill>
                  <a:schemeClr val="tx2"/>
                </a:solidFill>
              </a:rPr>
              <a:t>         statistični podatek o povprečni bruto plači za preteklo leto.</a:t>
            </a:r>
          </a:p>
          <a:p>
            <a:pPr marL="0" indent="0" hangingPunct="0">
              <a:lnSpc>
                <a:spcPct val="110000"/>
              </a:lnSpc>
              <a:buNone/>
            </a:pPr>
            <a:endParaRPr lang="sl-SI" sz="2000" dirty="0">
              <a:solidFill>
                <a:schemeClr val="tx2"/>
              </a:solidFill>
            </a:endParaRPr>
          </a:p>
          <a:p>
            <a:pPr marL="0" indent="0" hangingPunct="0">
              <a:lnSpc>
                <a:spcPct val="110000"/>
              </a:lnSpc>
              <a:buNone/>
            </a:pPr>
            <a:r>
              <a:rPr lang="sl-SI" sz="2000" dirty="0">
                <a:solidFill>
                  <a:schemeClr val="tx2"/>
                </a:solidFill>
              </a:rPr>
              <a:t> </a:t>
            </a:r>
          </a:p>
          <a:p>
            <a:pPr marL="0" indent="0">
              <a:buNone/>
            </a:pPr>
            <a:endParaRPr lang="sl-SI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5682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255191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Smernice 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774441" y="2227152"/>
            <a:ext cx="7688424" cy="3640248"/>
          </a:xfrm>
        </p:spPr>
        <p:txBody>
          <a:bodyPr/>
          <a:lstStyle/>
          <a:p>
            <a:pPr marL="0" indent="0" hangingPunct="0">
              <a:buNone/>
            </a:pPr>
            <a:r>
              <a:rPr lang="sl-SI" sz="1800" b="1" dirty="0">
                <a:solidFill>
                  <a:schemeClr val="tx2"/>
                </a:solidFill>
              </a:rPr>
              <a:t>  </a:t>
            </a:r>
            <a:r>
              <a:rPr lang="sl-SI" sz="1800" b="1" dirty="0">
                <a:solidFill>
                  <a:srgbClr val="00B050"/>
                </a:solidFill>
              </a:rPr>
              <a:t> e) Organizacija seminarjev – stroški nastanitve in prevoza</a:t>
            </a:r>
          </a:p>
          <a:p>
            <a:pPr marL="0" indent="0" hangingPunct="0">
              <a:buNone/>
            </a:pPr>
            <a:endParaRPr lang="sl-SI" sz="800" b="1" u="sng" dirty="0">
              <a:solidFill>
                <a:srgbClr val="00B050"/>
              </a:solidFill>
            </a:endParaRPr>
          </a:p>
          <a:p>
            <a:pPr marL="0" indent="0" hangingPunct="0">
              <a:buNone/>
            </a:pPr>
            <a:endParaRPr lang="sl-SI" sz="800" b="1" u="sng" dirty="0">
              <a:solidFill>
                <a:srgbClr val="00B050"/>
              </a:solidFill>
            </a:endParaRPr>
          </a:p>
          <a:p>
            <a:pPr hangingPunct="0">
              <a:lnSpc>
                <a:spcPct val="120000"/>
              </a:lnSpc>
            </a:pPr>
            <a:r>
              <a:rPr lang="sl-SI" sz="1900" dirty="0">
                <a:solidFill>
                  <a:schemeClr val="tx2"/>
                </a:solidFill>
              </a:rPr>
              <a:t>nastanitveni stroški med dogodkom ter za največ en dan pred začetkom in po koncu dogodka (200 eurov/dan/osebo), </a:t>
            </a:r>
          </a:p>
          <a:p>
            <a:pPr marL="0" indent="0" hangingPunct="0">
              <a:lnSpc>
                <a:spcPct val="12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hangingPunct="0">
              <a:lnSpc>
                <a:spcPct val="120000"/>
              </a:lnSpc>
            </a:pPr>
            <a:r>
              <a:rPr lang="sl-SI" sz="1900" dirty="0">
                <a:solidFill>
                  <a:schemeClr val="tx2"/>
                </a:solidFill>
              </a:rPr>
              <a:t>stroški letalske vozovnice za ekonomski razred, vozovnice za potovanje z vlakom 2. razreda ali vozovnice za potovanje z drugim javnim prevozom, </a:t>
            </a:r>
            <a:r>
              <a:rPr lang="sl-SI" sz="1900" u="sng" dirty="0">
                <a:solidFill>
                  <a:schemeClr val="tx2"/>
                </a:solidFill>
              </a:rPr>
              <a:t>razen s taksijem</a:t>
            </a:r>
            <a:r>
              <a:rPr lang="sl-SI" sz="1900" dirty="0">
                <a:solidFill>
                  <a:schemeClr val="tx2"/>
                </a:solidFill>
              </a:rPr>
              <a:t>,</a:t>
            </a:r>
          </a:p>
          <a:p>
            <a:pPr marL="0" indent="0" hangingPunct="0">
              <a:lnSpc>
                <a:spcPct val="12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hangingPunct="0">
              <a:lnSpc>
                <a:spcPct val="120000"/>
              </a:lnSpc>
            </a:pPr>
            <a:r>
              <a:rPr lang="sl-SI" sz="1900" dirty="0">
                <a:solidFill>
                  <a:schemeClr val="tx2"/>
                </a:solidFill>
              </a:rPr>
              <a:t>kilometrina - aplikacija spletne strani http://www.viamichelin.co.uk/. </a:t>
            </a:r>
          </a:p>
          <a:p>
            <a:pPr marL="0" indent="0">
              <a:buNone/>
            </a:pPr>
            <a:r>
              <a:rPr lang="sl-SI" sz="1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2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1675975" y="1547812"/>
            <a:ext cx="5592878" cy="892552"/>
          </a:xfrm>
        </p:spPr>
        <p:txBody>
          <a:bodyPr/>
          <a:lstStyle/>
          <a:p>
            <a:pPr algn="ctr"/>
            <a:r>
              <a:rPr lang="sl-SI" sz="2000" dirty="0"/>
              <a:t>    </a:t>
            </a:r>
            <a:r>
              <a:rPr lang="sl-SI" sz="2000" b="1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za promocijo vina v tretjih državah</a:t>
            </a:r>
            <a:br>
              <a:rPr lang="sl-SI" sz="2000" b="1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sl-SI" sz="2000" b="1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sz="1800" b="1" dirty="0">
                <a:solidFill>
                  <a:schemeClr val="tx2"/>
                </a:solidFill>
              </a:rPr>
              <a:t>     </a:t>
            </a:r>
            <a:r>
              <a:rPr lang="sl-SI" sz="1800" b="1" dirty="0">
                <a:solidFill>
                  <a:srgbClr val="00B050"/>
                </a:solidFill>
              </a:rPr>
              <a:t>ROK vlaganja programov 2024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quarter" idx="13"/>
          </p:nvPr>
        </p:nvSpPr>
        <p:spPr>
          <a:xfrm>
            <a:off x="1101012" y="2677886"/>
            <a:ext cx="6848670" cy="3650486"/>
          </a:xfrm>
        </p:spPr>
        <p:txBody>
          <a:bodyPr/>
          <a:lstStyle/>
          <a:p>
            <a:pPr marL="0" indent="0">
              <a:buNone/>
            </a:pPr>
            <a:r>
              <a:rPr lang="sl-SI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sl-SI" sz="1800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PROGRAMI:</a:t>
            </a:r>
          </a:p>
          <a:p>
            <a:pPr marL="0" indent="0">
              <a:buNone/>
            </a:pPr>
            <a:endParaRPr lang="sl-SI" sz="9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sl-SI" sz="18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   </a:t>
            </a:r>
            <a:r>
              <a:rPr lang="sl-SI" sz="1800" dirty="0">
                <a:solidFill>
                  <a:srgbClr val="000000"/>
                </a:solidFill>
              </a:rPr>
              <a:t> </a:t>
            </a:r>
            <a:r>
              <a:rPr lang="sl-SI" sz="1800" b="1" dirty="0">
                <a:solidFill>
                  <a:srgbClr val="000000"/>
                </a:solidFill>
              </a:rPr>
              <a:t>vloga</a:t>
            </a:r>
            <a:r>
              <a:rPr lang="sl-SI" sz="1800" dirty="0">
                <a:solidFill>
                  <a:srgbClr val="000000"/>
                </a:solidFill>
              </a:rPr>
              <a:t> za odobritev programa najpozneje do 1. marca 2024</a:t>
            </a:r>
          </a:p>
          <a:p>
            <a:pPr marL="0" indent="0">
              <a:buNone/>
            </a:pPr>
            <a:r>
              <a:rPr lang="sl-SI" sz="1800" dirty="0">
                <a:solidFill>
                  <a:srgbClr val="000000"/>
                </a:solidFill>
              </a:rPr>
              <a:t>    (dejavnosti, izvedene med </a:t>
            </a:r>
            <a:r>
              <a:rPr lang="sl-SI" sz="1800" dirty="0">
                <a:solidFill>
                  <a:schemeClr val="tx2">
                    <a:lumMod val="85000"/>
                    <a:lumOff val="15000"/>
                  </a:schemeClr>
                </a:solidFill>
                <a:effectLst/>
                <a:latin typeface="Republika" panose="02000506040000020004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1. junijem 2024 in 30. aprilom 2025</a:t>
            </a:r>
            <a:r>
              <a:rPr lang="sl-SI" sz="18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).</a:t>
            </a:r>
          </a:p>
          <a:p>
            <a:pPr marL="0" indent="0">
              <a:buNone/>
            </a:pPr>
            <a:endParaRPr lang="sl-SI" sz="900" dirty="0">
              <a:solidFill>
                <a:srgbClr val="000000"/>
              </a:solidFill>
            </a:endParaRPr>
          </a:p>
          <a:p>
            <a:r>
              <a:rPr lang="sl-SI" sz="1800" dirty="0">
                <a:solidFill>
                  <a:srgbClr val="000000"/>
                </a:solidFill>
              </a:rPr>
              <a:t>Elektronski vnos vloge – gl. Navodilo vnos vloge SI08</a:t>
            </a:r>
          </a:p>
          <a:p>
            <a:pPr marL="0" indent="0">
              <a:buNone/>
            </a:pPr>
            <a:r>
              <a:rPr lang="sl-SI" sz="1800" dirty="0">
                <a:solidFill>
                  <a:srgbClr val="000000"/>
                </a:solidFill>
              </a:rPr>
              <a:t>                         </a:t>
            </a:r>
            <a:r>
              <a:rPr lang="sl-SI" sz="1800" u="sng" dirty="0">
                <a:solidFill>
                  <a:srgbClr val="0000FF"/>
                </a:solidFill>
                <a:effectLst/>
                <a:latin typeface="Republika" panose="02000506040000020004" pitchFamily="2" charset="-18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http://e-kmetija.gov.si</a:t>
            </a:r>
            <a:endParaRPr lang="sl-SI" sz="1800" u="sng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sl-SI" sz="1800" dirty="0">
              <a:solidFill>
                <a:srgbClr val="000000"/>
              </a:solidFill>
            </a:endParaRPr>
          </a:p>
          <a:p>
            <a:r>
              <a:rPr lang="sl-SI" sz="1800" dirty="0">
                <a:solidFill>
                  <a:srgbClr val="000000"/>
                </a:solidFill>
              </a:rPr>
              <a:t>pregled prispelih programov na podlagi meril za upravičenost</a:t>
            </a:r>
          </a:p>
          <a:p>
            <a:r>
              <a:rPr lang="sl-SI" sz="18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programi naj bodo vloženi v skladu z načrtovanimi aktivnostimi, </a:t>
            </a:r>
          </a:p>
          <a:p>
            <a:pPr marL="0" indent="0">
              <a:buNone/>
            </a:pPr>
            <a:r>
              <a:rPr lang="sl-SI" sz="1800" dirty="0">
                <a:solidFill>
                  <a:srgbClr val="FF0000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0533330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197483" cy="338554"/>
          </a:xfrm>
        </p:spPr>
        <p:txBody>
          <a:bodyPr/>
          <a:lstStyle/>
          <a:p>
            <a:r>
              <a:rPr lang="sl-SI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172833"/>
            <a:ext cx="7201025" cy="3694568"/>
          </a:xfrm>
        </p:spPr>
        <p:txBody>
          <a:bodyPr/>
          <a:lstStyle/>
          <a:p>
            <a:pPr marL="0" indent="0">
              <a:buNone/>
            </a:pPr>
            <a:r>
              <a:rPr lang="sl-SI" sz="1900" dirty="0">
                <a:solidFill>
                  <a:schemeClr val="tx2"/>
                </a:solidFill>
              </a:rPr>
              <a:t>    </a:t>
            </a:r>
            <a:r>
              <a:rPr lang="sl-SI" sz="1900" b="1" dirty="0">
                <a:solidFill>
                  <a:srgbClr val="00B050"/>
                </a:solidFill>
              </a:rPr>
              <a:t>Organizacija seminarjev – </a:t>
            </a:r>
            <a:r>
              <a:rPr lang="sl-SI" sz="1900" b="1" u="sng" dirty="0">
                <a:solidFill>
                  <a:srgbClr val="00B050"/>
                </a:solidFill>
              </a:rPr>
              <a:t>ustrezna dokazila</a:t>
            </a:r>
          </a:p>
          <a:p>
            <a:pPr marL="0" indent="0">
              <a:buNone/>
            </a:pPr>
            <a:endParaRPr lang="sl-SI" sz="500" b="1" u="sng" dirty="0">
              <a:solidFill>
                <a:srgbClr val="00B050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slikovni material (datum, dogodek, kraj),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seznam udeležencev s podpisi,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korespondenca o izvedbi seminarja,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poslovna vabila (korespondenca pošiljanja vabil, npr. e-pošta),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 najema prostora za izvedbo seminarja (v primeru podizvajalca),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korespondenca v primeru nudenja brezplačnega najema prostora, iz naslova rezervacije prostora (npr. e-pošta),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 za honorar zunanjega izvajalca, v primeru izvedbe preko podizvajalca in njegove kompetence,</a:t>
            </a:r>
          </a:p>
        </p:txBody>
      </p:sp>
    </p:spTree>
    <p:extLst>
      <p:ext uri="{BB962C8B-B14F-4D97-AF65-F5344CB8AC3E}">
        <p14:creationId xmlns:p14="http://schemas.microsoft.com/office/powerpoint/2010/main" val="31398162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176645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Smernice 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052735"/>
            <a:ext cx="7201025" cy="4572000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    Organizacija seminarjev – </a:t>
            </a:r>
            <a:r>
              <a:rPr lang="sl-SI" sz="1800" b="1" u="sng" dirty="0">
                <a:solidFill>
                  <a:srgbClr val="00B050"/>
                </a:solidFill>
              </a:rPr>
              <a:t>ustrezna dokazila</a:t>
            </a:r>
          </a:p>
          <a:p>
            <a:pPr marL="0" lvl="0" indent="0">
              <a:buNone/>
            </a:pPr>
            <a:endParaRPr lang="sl-SI" sz="700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računi prevoznih stroškov oseb, ki so zaposlene pri upravičencu (letalska karta, …) in v primeru izvedbe preko podizvajalca,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potni nalogi in dokazila o plačilu stroškov oseb zaposlenih pri upravičencu,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računi nastanitve oseb, ki so zaposlene pri upravičencu in v primeru izvedbe preko podizvajalca,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 za strošek dela pomožnega osebja (napotnice za hostese) in v primeru izvedbe preko podizvajalca,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 gostišča za pogostitev udeležencev in v primeru izvedbe preko podizvajalca.</a:t>
            </a:r>
          </a:p>
          <a:p>
            <a:pPr>
              <a:lnSpc>
                <a:spcPct val="110000"/>
              </a:lnSpc>
            </a:pPr>
            <a:endParaRPr lang="sl-SI" sz="900" dirty="0">
              <a:solidFill>
                <a:schemeClr val="tx2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sl-SI" sz="1800" b="1" dirty="0">
                <a:solidFill>
                  <a:srgbClr val="00B050"/>
                </a:solidFill>
              </a:rPr>
              <a:t>                </a:t>
            </a:r>
            <a:r>
              <a:rPr lang="sl-SI" sz="2100" b="1" dirty="0">
                <a:solidFill>
                  <a:srgbClr val="00B050"/>
                </a:solidFill>
              </a:rPr>
              <a:t>UPORABA OZNAKE POREKLA</a:t>
            </a:r>
            <a:endParaRPr lang="sl-SI" sz="2100" dirty="0"/>
          </a:p>
        </p:txBody>
      </p:sp>
      <p:sp>
        <p:nvSpPr>
          <p:cNvPr id="4" name="Desna puščica 3"/>
          <p:cNvSpPr/>
          <p:nvPr/>
        </p:nvSpPr>
        <p:spPr>
          <a:xfrm>
            <a:off x="1329610" y="6139543"/>
            <a:ext cx="387222" cy="343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516901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176645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Smernice 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052735"/>
            <a:ext cx="7201025" cy="4572000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    Spletni seminar – </a:t>
            </a:r>
            <a:r>
              <a:rPr lang="sl-SI" sz="1800" b="1" u="sng" dirty="0">
                <a:solidFill>
                  <a:srgbClr val="00B050"/>
                </a:solidFill>
              </a:rPr>
              <a:t>ustrezna dokazila</a:t>
            </a:r>
          </a:p>
          <a:p>
            <a:pPr marL="0" lvl="0" indent="0">
              <a:buNone/>
            </a:pPr>
            <a:endParaRPr lang="sl-SI" sz="700" dirty="0">
              <a:solidFill>
                <a:schemeClr val="tx2"/>
              </a:solidFill>
            </a:endParaRPr>
          </a:p>
          <a:p>
            <a:r>
              <a:rPr lang="sl-SI" sz="1900" dirty="0">
                <a:solidFill>
                  <a:schemeClr val="tx2"/>
                </a:solidFill>
              </a:rPr>
              <a:t>Kot upravičen strošek se upošteva: zakup domene, priprava na spletni seminar, delo zunanjega izvajalca, stroški oglaševanje </a:t>
            </a:r>
            <a:r>
              <a:rPr lang="sl-SI" sz="1900" dirty="0" err="1">
                <a:solidFill>
                  <a:schemeClr val="tx2"/>
                </a:solidFill>
              </a:rPr>
              <a:t>oz</a:t>
            </a:r>
            <a:r>
              <a:rPr lang="sl-SI" sz="1900" dirty="0">
                <a:solidFill>
                  <a:schemeClr val="tx2"/>
                </a:solidFill>
              </a:rPr>
              <a:t> vabil, kratki predstavitveni film…</a:t>
            </a:r>
          </a:p>
          <a:p>
            <a:r>
              <a:rPr lang="sl-SI" sz="1900" dirty="0">
                <a:solidFill>
                  <a:schemeClr val="tx2"/>
                </a:solidFill>
              </a:rPr>
              <a:t>Predstavitve v živo – kot dokazilo nam pošljite link, kjer se je zadeva odvijala, posnetek zaslona udeležencev, na kakšen način ste vabili udeležence na seminar, število vpisanih slušateljev </a:t>
            </a:r>
            <a:r>
              <a:rPr lang="sl-SI" sz="1900" dirty="0" err="1">
                <a:solidFill>
                  <a:schemeClr val="tx2"/>
                </a:solidFill>
              </a:rPr>
              <a:t>oz</a:t>
            </a:r>
            <a:r>
              <a:rPr lang="sl-SI" sz="1900" dirty="0">
                <a:solidFill>
                  <a:schemeClr val="tx2"/>
                </a:solidFill>
              </a:rPr>
              <a:t> število ogledov, ….</a:t>
            </a:r>
            <a:r>
              <a:rPr lang="sl-SI" sz="1900" b="1" dirty="0">
                <a:solidFill>
                  <a:schemeClr val="tx2"/>
                </a:solidFill>
              </a:rPr>
              <a:t> </a:t>
            </a:r>
            <a:endParaRPr lang="sl-SI" sz="1900" dirty="0">
              <a:solidFill>
                <a:schemeClr val="tx2"/>
              </a:solidFill>
            </a:endParaRPr>
          </a:p>
          <a:p>
            <a:r>
              <a:rPr lang="sl-SI" sz="1900" dirty="0">
                <a:solidFill>
                  <a:schemeClr val="tx2"/>
                </a:solidFill>
              </a:rPr>
              <a:t>Kot dokazilo, da je filmček namenjen promociji na ciljnem trgu, nam lahko posredujete korespondenco med uvoznikom in naslovniki, objavo na uvoznikovi spletni strani, FB profilu…. </a:t>
            </a:r>
          </a:p>
          <a:p>
            <a:r>
              <a:rPr lang="sl-SI" sz="1900" dirty="0">
                <a:solidFill>
                  <a:schemeClr val="tx2"/>
                </a:solidFill>
              </a:rPr>
              <a:t>V kolikor boste snemali sami, si lahko obračunate delo za pripravo in izvedbo po veljavni urni postavki.</a:t>
            </a:r>
          </a:p>
          <a:p>
            <a:pPr marL="0" indent="0">
              <a:buNone/>
            </a:pPr>
            <a:r>
              <a:rPr lang="sl-SI" sz="1900" b="1" dirty="0">
                <a:solidFill>
                  <a:srgbClr val="00B050"/>
                </a:solidFill>
              </a:rPr>
              <a:t>              </a:t>
            </a:r>
            <a:r>
              <a:rPr lang="sl-SI" sz="2100" b="1" dirty="0">
                <a:solidFill>
                  <a:srgbClr val="00B050"/>
                </a:solidFill>
              </a:rPr>
              <a:t>UPORABA OZNAKE POREKLA</a:t>
            </a:r>
            <a:endParaRPr lang="sl-SI" sz="2100" dirty="0"/>
          </a:p>
        </p:txBody>
      </p:sp>
      <p:sp>
        <p:nvSpPr>
          <p:cNvPr id="4" name="Desna puščica 3"/>
          <p:cNvSpPr/>
          <p:nvPr/>
        </p:nvSpPr>
        <p:spPr>
          <a:xfrm>
            <a:off x="1415335" y="6214697"/>
            <a:ext cx="387222" cy="343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319124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490833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Smernice 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550506" y="2034073"/>
            <a:ext cx="8518849" cy="4572000"/>
          </a:xfrm>
        </p:spPr>
        <p:txBody>
          <a:bodyPr/>
          <a:lstStyle/>
          <a:p>
            <a:pPr marL="0" indent="0" fontAlgn="auto" hangingPunct="1">
              <a:buNone/>
            </a:pPr>
            <a:r>
              <a:rPr lang="sl-SI" sz="1800" b="1" dirty="0">
                <a:solidFill>
                  <a:srgbClr val="00B050"/>
                </a:solidFill>
              </a:rPr>
              <a:t>  Režijski stroški za dejavnost udeležba na sejmih in organizacijo seminarjev:</a:t>
            </a:r>
          </a:p>
          <a:p>
            <a:pPr marL="0" indent="0" fontAlgn="auto" hangingPunct="1">
              <a:buNone/>
            </a:pPr>
            <a:endParaRPr lang="sl-SI" sz="700" b="1" dirty="0">
              <a:solidFill>
                <a:srgbClr val="00B050"/>
              </a:solidFill>
            </a:endParaRPr>
          </a:p>
          <a:p>
            <a:pPr fontAlgn="auto"/>
            <a:r>
              <a:rPr lang="sl-SI" sz="1900" dirty="0">
                <a:solidFill>
                  <a:schemeClr val="tx2"/>
                </a:solidFill>
              </a:rPr>
              <a:t>upravičeni režijski stroški zajemajo dnevnice, stroške lokalnega prevoza, parkiranja, cestnine in stroške uporabe informacijske tehnologije,</a:t>
            </a:r>
          </a:p>
          <a:p>
            <a:pPr marL="0" indent="0" fontAlgn="auto">
              <a:buNone/>
            </a:pPr>
            <a:endParaRPr lang="sl-SI" sz="200" dirty="0">
              <a:solidFill>
                <a:schemeClr val="tx2"/>
              </a:solidFill>
            </a:endParaRPr>
          </a:p>
          <a:p>
            <a:pPr fontAlgn="auto"/>
            <a:r>
              <a:rPr lang="sl-SI" sz="1900" dirty="0">
                <a:solidFill>
                  <a:schemeClr val="tx2"/>
                </a:solidFill>
              </a:rPr>
              <a:t>stroški se nanašajo na osebe, redno zaposlene pri upravičencu, oziroma nosilca in člane kmetijskega gospodarstva in so nastali zaradi sodelovanja pri dogodku,</a:t>
            </a:r>
          </a:p>
          <a:p>
            <a:pPr marL="0" indent="0" fontAlgn="auto">
              <a:buNone/>
            </a:pPr>
            <a:endParaRPr lang="sl-SI" sz="200" dirty="0">
              <a:solidFill>
                <a:schemeClr val="tx2"/>
              </a:solidFill>
            </a:endParaRPr>
          </a:p>
          <a:p>
            <a:pPr fontAlgn="auto"/>
            <a:r>
              <a:rPr lang="sl-SI" sz="1900" dirty="0">
                <a:solidFill>
                  <a:schemeClr val="tx2"/>
                </a:solidFill>
              </a:rPr>
              <a:t>priznajo se v višini največ 80 </a:t>
            </a:r>
            <a:r>
              <a:rPr lang="sl-SI" sz="1900" dirty="0" err="1">
                <a:solidFill>
                  <a:schemeClr val="tx2"/>
                </a:solidFill>
              </a:rPr>
              <a:t>eurov</a:t>
            </a:r>
            <a:r>
              <a:rPr lang="sl-SI" sz="1900" dirty="0">
                <a:solidFill>
                  <a:schemeClr val="tx2"/>
                </a:solidFill>
              </a:rPr>
              <a:t>/osebo za ves dan bivanja v Evropski uniji in največ 90 </a:t>
            </a:r>
            <a:r>
              <a:rPr lang="sl-SI" sz="1900" dirty="0" err="1">
                <a:solidFill>
                  <a:schemeClr val="tx2"/>
                </a:solidFill>
              </a:rPr>
              <a:t>eurov</a:t>
            </a:r>
            <a:r>
              <a:rPr lang="sl-SI" sz="1900" dirty="0">
                <a:solidFill>
                  <a:schemeClr val="tx2"/>
                </a:solidFill>
              </a:rPr>
              <a:t>/osebo za ves dan bivanja zunaj Evropske unije,</a:t>
            </a:r>
          </a:p>
          <a:p>
            <a:pPr marL="0" indent="0" fontAlgn="auto">
              <a:buNone/>
            </a:pPr>
            <a:endParaRPr lang="sl-SI" sz="200" dirty="0">
              <a:solidFill>
                <a:schemeClr val="tx2"/>
              </a:solidFill>
            </a:endParaRPr>
          </a:p>
          <a:p>
            <a:pPr fontAlgn="auto"/>
            <a:r>
              <a:rPr lang="sl-SI" sz="1900" dirty="0">
                <a:solidFill>
                  <a:schemeClr val="tx2"/>
                </a:solidFill>
              </a:rPr>
              <a:t>režijski stroški na posamezni vlogi za podporo ne smejo presegati 4 % dejanskih upravičenih stroškov za izvedene dejavnosti.</a:t>
            </a:r>
          </a:p>
          <a:p>
            <a:pPr fontAlgn="auto"/>
            <a:endParaRPr lang="sl-SI" sz="1900" dirty="0">
              <a:solidFill>
                <a:schemeClr val="tx2"/>
              </a:solidFill>
            </a:endParaRPr>
          </a:p>
          <a:p>
            <a:pPr marL="0" indent="0" fontAlgn="auto">
              <a:buNone/>
            </a:pPr>
            <a:r>
              <a:rPr lang="sl-SI" sz="1900" dirty="0">
                <a:solidFill>
                  <a:schemeClr val="tx2"/>
                </a:solidFill>
              </a:rPr>
              <a:t>Dokazovanje režijskih stroškov ni potrebno, dokumentacija se hrani še najmanj 5 let od datuma izplačila zadnjega zneska.</a:t>
            </a:r>
          </a:p>
          <a:p>
            <a:pPr marL="0" indent="0">
              <a:buNone/>
            </a:pPr>
            <a:endParaRPr lang="sl-SI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6175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333739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Smernice 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559838" y="2308633"/>
            <a:ext cx="8434872" cy="3874883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       Računi za upravičene stroške:</a:t>
            </a:r>
          </a:p>
          <a:p>
            <a:pPr marL="0" indent="0">
              <a:buNone/>
            </a:pPr>
            <a:endParaRPr lang="sl-SI" sz="800" dirty="0">
              <a:solidFill>
                <a:srgbClr val="00B050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 skupaj z dokazili o plačilu (potrdilo banke) oz. dokazilo, da je bil račun posredovan elektronsko,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 podizvajalca z dokazilom o plačilu, </a:t>
            </a:r>
            <a:endParaRPr lang="sl-SI" sz="1900" dirty="0">
              <a:solidFill>
                <a:srgbClr val="FF0000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i="1" dirty="0">
                <a:solidFill>
                  <a:schemeClr val="tx2"/>
                </a:solidFill>
              </a:rPr>
              <a:t>specifikacija računa – stroškovnik oz. elementi upravičenih stroškov,</a:t>
            </a:r>
            <a:endParaRPr lang="sl-SI" sz="1900" i="1" dirty="0">
              <a:solidFill>
                <a:srgbClr val="00B050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menjalni tečaj: tečaj ECB pred prvim dnem meseca, v katerem je vloga vložena (primer: račun iz novembra 2023 – preračun na 31.12.2023), </a:t>
            </a:r>
          </a:p>
          <a:p>
            <a:pPr>
              <a:lnSpc>
                <a:spcPct val="110000"/>
              </a:lnSpc>
            </a:pPr>
            <a:r>
              <a:rPr lang="sl-SI" sz="1900" i="1" dirty="0">
                <a:solidFill>
                  <a:schemeClr val="tx2"/>
                </a:solidFill>
              </a:rPr>
              <a:t>navedba prometnega davka oz. davka na dodano vrednost,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 v tujem jeziku: prevod računa (izjema: angleški, nemški, francoski, hrvaški in srbski (latinica) jezik,</a:t>
            </a:r>
          </a:p>
          <a:p>
            <a:pPr>
              <a:lnSpc>
                <a:spcPct val="110000"/>
              </a:lnSpc>
            </a:pPr>
            <a:r>
              <a:rPr lang="sl-SI" sz="1900" i="1" dirty="0">
                <a:solidFill>
                  <a:schemeClr val="tx2"/>
                </a:solidFill>
              </a:rPr>
              <a:t>plačilo z gotovino,</a:t>
            </a:r>
          </a:p>
          <a:p>
            <a:pPr>
              <a:buFontTx/>
              <a:buChar char="-"/>
            </a:pPr>
            <a:endParaRPr lang="sl-SI" sz="17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sl-SI" sz="17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3852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412286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Smernice za uveljavljanje vlog na podlagi programa</a:t>
            </a:r>
            <a:endParaRPr lang="en-US" sz="2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06490" y="2090057"/>
            <a:ext cx="8341567" cy="3777343"/>
          </a:xfrm>
        </p:spPr>
        <p:txBody>
          <a:bodyPr/>
          <a:lstStyle/>
          <a:p>
            <a:pPr marL="0" indent="0">
              <a:buNone/>
            </a:pPr>
            <a:endParaRPr lang="en-US" sz="1700" b="1" dirty="0">
              <a:solidFill>
                <a:srgbClr val="008000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podizvajalec – strošek posredovanje največ 10% zahtevanega stroška, 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neupravičeni stroški na računu – označitev le teh,</a:t>
            </a:r>
            <a:endParaRPr lang="en-US" sz="1900" b="1" dirty="0">
              <a:solidFill>
                <a:srgbClr val="008000"/>
              </a:solidFill>
            </a:endParaRPr>
          </a:p>
          <a:p>
            <a:r>
              <a:rPr lang="en-US" sz="1900" dirty="0">
                <a:solidFill>
                  <a:schemeClr val="tx2"/>
                </a:solidFill>
              </a:rPr>
              <a:t>60% </a:t>
            </a:r>
            <a:r>
              <a:rPr lang="en-US" sz="1900" dirty="0" err="1">
                <a:solidFill>
                  <a:schemeClr val="tx2"/>
                </a:solidFill>
              </a:rPr>
              <a:t>izkoriščenost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dejavnosti</a:t>
            </a:r>
            <a:r>
              <a:rPr lang="sl-SI" sz="1900" dirty="0">
                <a:solidFill>
                  <a:schemeClr val="tx2"/>
                </a:solidFill>
              </a:rPr>
              <a:t>,</a:t>
            </a:r>
            <a:endParaRPr lang="en-US" sz="19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" dirty="0">
              <a:solidFill>
                <a:schemeClr val="tx2"/>
              </a:solidFill>
            </a:endParaRPr>
          </a:p>
          <a:p>
            <a:r>
              <a:rPr lang="sl-SI" sz="1900" dirty="0">
                <a:solidFill>
                  <a:schemeClr val="tx2"/>
                </a:solidFill>
              </a:rPr>
              <a:t>sprememba programa brez predhodne odobritve za manjše spremembe</a:t>
            </a:r>
            <a:r>
              <a:rPr lang="en-US" sz="1900" dirty="0">
                <a:solidFill>
                  <a:schemeClr val="tx2"/>
                </a:solidFill>
              </a:rPr>
              <a:t>,</a:t>
            </a:r>
            <a:endParaRPr lang="sl-SI" sz="1900" dirty="0">
              <a:solidFill>
                <a:schemeClr val="tx2"/>
              </a:solidFill>
            </a:endParaRPr>
          </a:p>
          <a:p>
            <a:r>
              <a:rPr lang="sl-SI" sz="1900" u="sng" dirty="0">
                <a:solidFill>
                  <a:schemeClr val="tx2"/>
                </a:solidFill>
              </a:rPr>
              <a:t>sporočanje sprememb dejavnosti tik pred vložitvijo vloge</a:t>
            </a:r>
            <a:r>
              <a:rPr lang="sl-SI" sz="1900" dirty="0">
                <a:solidFill>
                  <a:schemeClr val="tx2"/>
                </a:solidFill>
              </a:rPr>
              <a:t>,</a:t>
            </a:r>
            <a:endParaRPr lang="en-US" sz="19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" dirty="0">
              <a:solidFill>
                <a:schemeClr val="tx2"/>
              </a:solidFill>
            </a:endParaRPr>
          </a:p>
          <a:p>
            <a:r>
              <a:rPr lang="sl-SI" sz="1900" dirty="0">
                <a:solidFill>
                  <a:schemeClr val="tx2"/>
                </a:solidFill>
              </a:rPr>
              <a:t>uporaba </a:t>
            </a:r>
            <a:r>
              <a:rPr lang="en-US" sz="1900" dirty="0" err="1">
                <a:solidFill>
                  <a:schemeClr val="tx2"/>
                </a:solidFill>
              </a:rPr>
              <a:t>ozna</a:t>
            </a:r>
            <a:r>
              <a:rPr lang="sl-SI" sz="1900" dirty="0">
                <a:solidFill>
                  <a:schemeClr val="tx2"/>
                </a:solidFill>
              </a:rPr>
              <a:t>k</a:t>
            </a:r>
            <a:r>
              <a:rPr lang="en-US" sz="1900" dirty="0">
                <a:solidFill>
                  <a:schemeClr val="tx2"/>
                </a:solidFill>
              </a:rPr>
              <a:t>a </a:t>
            </a:r>
            <a:r>
              <a:rPr lang="en-US" sz="1900" dirty="0" err="1">
                <a:solidFill>
                  <a:schemeClr val="tx2"/>
                </a:solidFill>
              </a:rPr>
              <a:t>porekla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na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vseh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oglasih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oz</a:t>
            </a:r>
            <a:r>
              <a:rPr lang="sl-SI" sz="1900" dirty="0">
                <a:solidFill>
                  <a:schemeClr val="tx2"/>
                </a:solidFill>
              </a:rPr>
              <a:t>.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reklamnem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gradivu</a:t>
            </a:r>
            <a:r>
              <a:rPr lang="en-US" sz="1900" dirty="0">
                <a:solidFill>
                  <a:schemeClr val="tx2"/>
                </a:solidFill>
              </a:rPr>
              <a:t>,</a:t>
            </a:r>
            <a:endParaRPr lang="en-US" sz="1700" dirty="0">
              <a:solidFill>
                <a:schemeClr val="tx2"/>
              </a:solidFill>
            </a:endParaRPr>
          </a:p>
          <a:p>
            <a:endParaRPr lang="en-US" sz="800" dirty="0">
              <a:solidFill>
                <a:schemeClr val="tx2"/>
              </a:solidFill>
            </a:endParaRPr>
          </a:p>
          <a:p>
            <a:endParaRPr lang="en-US" sz="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9728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426" y="1547813"/>
            <a:ext cx="7591368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en-US" sz="2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71425" y="2316480"/>
            <a:ext cx="7423545" cy="3550920"/>
          </a:xfrm>
        </p:spPr>
        <p:txBody>
          <a:bodyPr/>
          <a:lstStyle/>
          <a:p>
            <a:pPr marL="0" indent="0">
              <a:buNone/>
            </a:pPr>
            <a:endParaRPr lang="en-US" sz="900" dirty="0">
              <a:solidFill>
                <a:schemeClr val="tx2"/>
              </a:solidFill>
            </a:endParaRPr>
          </a:p>
          <a:p>
            <a:endParaRPr lang="en-US" sz="900" dirty="0">
              <a:solidFill>
                <a:schemeClr val="tx2"/>
              </a:solidFill>
            </a:endParaRPr>
          </a:p>
          <a:p>
            <a:r>
              <a:rPr lang="en-US" sz="1900" dirty="0" err="1">
                <a:solidFill>
                  <a:schemeClr val="tx2"/>
                </a:solidFill>
              </a:rPr>
              <a:t>sprememba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programa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znotraj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dejavnosti</a:t>
            </a:r>
            <a:r>
              <a:rPr lang="en-US" sz="1900" dirty="0">
                <a:solidFill>
                  <a:schemeClr val="tx2"/>
                </a:solidFill>
              </a:rPr>
              <a:t> mora </a:t>
            </a:r>
            <a:r>
              <a:rPr lang="en-US" sz="1900" dirty="0" err="1">
                <a:solidFill>
                  <a:schemeClr val="tx2"/>
                </a:solidFill>
              </a:rPr>
              <a:t>biti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sporočena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na</a:t>
            </a:r>
            <a:r>
              <a:rPr lang="en-US" sz="1900" dirty="0">
                <a:solidFill>
                  <a:schemeClr val="tx2"/>
                </a:solidFill>
              </a:rPr>
              <a:t> ARSKTRP </a:t>
            </a:r>
            <a:r>
              <a:rPr lang="sl-SI" sz="1900" dirty="0">
                <a:solidFill>
                  <a:schemeClr val="tx2"/>
                </a:solidFill>
              </a:rPr>
              <a:t>tik pred oddajo vloge </a:t>
            </a:r>
            <a:r>
              <a:rPr lang="en-US" sz="1900" dirty="0">
                <a:solidFill>
                  <a:schemeClr val="tx2"/>
                </a:solidFill>
              </a:rPr>
              <a:t>(</a:t>
            </a:r>
            <a:r>
              <a:rPr lang="sl-SI" sz="1900" dirty="0">
                <a:solidFill>
                  <a:schemeClr val="tx2"/>
                </a:solidFill>
              </a:rPr>
              <a:t>vpliv na </a:t>
            </a:r>
            <a:r>
              <a:rPr lang="en-US" sz="1900" dirty="0">
                <a:solidFill>
                  <a:schemeClr val="tx2"/>
                </a:solidFill>
              </a:rPr>
              <a:t>% </a:t>
            </a:r>
            <a:r>
              <a:rPr lang="en-US" sz="1900" dirty="0" err="1">
                <a:solidFill>
                  <a:schemeClr val="tx2"/>
                </a:solidFill>
              </a:rPr>
              <a:t>izkoriščenosti</a:t>
            </a:r>
            <a:r>
              <a:rPr lang="en-US" sz="1900" dirty="0">
                <a:solidFill>
                  <a:schemeClr val="tx2"/>
                </a:solidFill>
              </a:rPr>
              <a:t>), </a:t>
            </a:r>
          </a:p>
          <a:p>
            <a:pPr marL="0" indent="0">
              <a:buNone/>
            </a:pPr>
            <a:endParaRPr lang="en-US" sz="500" dirty="0">
              <a:solidFill>
                <a:schemeClr val="tx2"/>
              </a:solidFill>
            </a:endParaRPr>
          </a:p>
          <a:p>
            <a:r>
              <a:rPr lang="en-US" sz="1900" dirty="0" err="1">
                <a:solidFill>
                  <a:schemeClr val="tx2"/>
                </a:solidFill>
              </a:rPr>
              <a:t>jezik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promocije</a:t>
            </a:r>
            <a:r>
              <a:rPr lang="en-US" sz="1900" dirty="0">
                <a:solidFill>
                  <a:schemeClr val="tx2"/>
                </a:solidFill>
              </a:rPr>
              <a:t> – v </a:t>
            </a:r>
            <a:r>
              <a:rPr lang="en-US" sz="1900" dirty="0" err="1">
                <a:solidFill>
                  <a:schemeClr val="tx2"/>
                </a:solidFill>
              </a:rPr>
              <a:t>jeziku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države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sl-SI" sz="1900" dirty="0">
                <a:solidFill>
                  <a:schemeClr val="tx2"/>
                </a:solidFill>
              </a:rPr>
              <a:t>ali enem izmed uradnih jezikov EU</a:t>
            </a:r>
            <a:endParaRPr lang="en-US" sz="19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500" dirty="0">
              <a:solidFill>
                <a:schemeClr val="tx2"/>
              </a:solidFill>
            </a:endParaRPr>
          </a:p>
          <a:p>
            <a:r>
              <a:rPr lang="en-US" sz="1900" dirty="0" err="1">
                <a:solidFill>
                  <a:schemeClr val="tx2"/>
                </a:solidFill>
              </a:rPr>
              <a:t>najem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opreme</a:t>
            </a:r>
            <a:r>
              <a:rPr lang="en-US" sz="1900" dirty="0">
                <a:solidFill>
                  <a:schemeClr val="tx2"/>
                </a:solidFill>
              </a:rPr>
              <a:t> in </a:t>
            </a:r>
            <a:r>
              <a:rPr lang="en-US" sz="1900" dirty="0" err="1">
                <a:solidFill>
                  <a:schemeClr val="tx2"/>
                </a:solidFill>
              </a:rPr>
              <a:t>materiala</a:t>
            </a:r>
            <a:r>
              <a:rPr lang="en-US" sz="1900" dirty="0">
                <a:solidFill>
                  <a:schemeClr val="tx2"/>
                </a:solidFill>
              </a:rPr>
              <a:t> (</a:t>
            </a:r>
            <a:r>
              <a:rPr lang="en-US" sz="1900" dirty="0" err="1">
                <a:solidFill>
                  <a:schemeClr val="tx2"/>
                </a:solidFill>
              </a:rPr>
              <a:t>trajna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dobrina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npr</a:t>
            </a:r>
            <a:r>
              <a:rPr lang="en-US" sz="1900" dirty="0">
                <a:solidFill>
                  <a:schemeClr val="tx2"/>
                </a:solidFill>
              </a:rPr>
              <a:t>. </a:t>
            </a:r>
            <a:r>
              <a:rPr lang="en-US" sz="1900" dirty="0" err="1">
                <a:solidFill>
                  <a:schemeClr val="tx2"/>
                </a:solidFill>
              </a:rPr>
              <a:t>kozarci</a:t>
            </a:r>
            <a:r>
              <a:rPr lang="en-US" sz="1900" dirty="0">
                <a:solidFill>
                  <a:schemeClr val="tx2"/>
                </a:solidFill>
              </a:rPr>
              <a:t>)</a:t>
            </a:r>
            <a:r>
              <a:rPr lang="sl-SI" sz="1900" dirty="0">
                <a:solidFill>
                  <a:schemeClr val="tx2"/>
                </a:solidFill>
              </a:rPr>
              <a:t>, </a:t>
            </a:r>
          </a:p>
          <a:p>
            <a:pPr marL="0" indent="0"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r>
              <a:rPr lang="en-US" sz="1900" dirty="0" err="1">
                <a:solidFill>
                  <a:schemeClr val="tx2"/>
                </a:solidFill>
              </a:rPr>
              <a:t>dvojno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financiranje</a:t>
            </a:r>
            <a:r>
              <a:rPr lang="sl-SI" sz="1900" dirty="0">
                <a:solidFill>
                  <a:schemeClr val="tx2"/>
                </a:solidFill>
              </a:rPr>
              <a:t>,</a:t>
            </a:r>
          </a:p>
          <a:p>
            <a:r>
              <a:rPr lang="sl-SI" sz="1900" dirty="0">
                <a:solidFill>
                  <a:schemeClr val="tx2"/>
                </a:solidFill>
              </a:rPr>
              <a:t>fotografija kot dokazilo mora biti geografsko označena, </a:t>
            </a:r>
          </a:p>
          <a:p>
            <a:r>
              <a:rPr lang="sl-SI" sz="1900" dirty="0">
                <a:solidFill>
                  <a:schemeClr val="tx2"/>
                </a:solidFill>
              </a:rPr>
              <a:t>vodenje ločenega računovodstva (npr. ločeno stroškovno mesto) kadar se vodi poslovne knjige.</a:t>
            </a:r>
            <a:endParaRPr lang="en-US" sz="1900" dirty="0">
              <a:solidFill>
                <a:schemeClr val="tx2"/>
              </a:solidFill>
            </a:endParaRPr>
          </a:p>
          <a:p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7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843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0864" y="1547813"/>
            <a:ext cx="5482271" cy="1015663"/>
          </a:xfrm>
        </p:spPr>
        <p:txBody>
          <a:bodyPr/>
          <a:lstStyle/>
          <a:p>
            <a:pPr algn="ctr"/>
            <a:r>
              <a:rPr lang="sl-SI" sz="4800" dirty="0"/>
              <a:t> </a:t>
            </a:r>
            <a:r>
              <a:rPr lang="sl-SI" sz="2000" b="1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za promocijo vina v tretjih državah</a:t>
            </a:r>
            <a:br>
              <a:rPr lang="sl-SI" sz="2000" b="1" dirty="0">
                <a:solidFill>
                  <a:schemeClr val="tx2"/>
                </a:solidFill>
              </a:rPr>
            </a:br>
            <a:r>
              <a:rPr lang="sl-SI" sz="1800" b="1" dirty="0">
                <a:solidFill>
                  <a:schemeClr val="tx2"/>
                </a:solidFill>
              </a:rPr>
              <a:t> </a:t>
            </a:r>
            <a:r>
              <a:rPr lang="sl-SI" sz="1800" b="1" dirty="0">
                <a:solidFill>
                  <a:srgbClr val="00B050"/>
                </a:solidFill>
              </a:rPr>
              <a:t>ROKI vlaganja vlog v 2024</a:t>
            </a:r>
            <a:endParaRPr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1800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VLOGE ZA POVRNITEV UPRAVIČENIH STROŠKOV</a:t>
            </a:r>
            <a:r>
              <a:rPr lang="sl-SI" sz="2000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>
              <a:buNone/>
            </a:pPr>
            <a:endParaRPr lang="sl-SI" sz="2000" dirty="0">
              <a:solidFill>
                <a:schemeClr val="tx2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0" indent="-342900" algn="l" fontAlgn="base">
              <a:lnSpc>
                <a:spcPct val="107000"/>
              </a:lnSpc>
              <a:spcBef>
                <a:spcPts val="1200"/>
              </a:spcBef>
              <a:spcAft>
                <a:spcPts val="48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l-SI" sz="2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 </a:t>
            </a:r>
            <a:r>
              <a:rPr lang="sl-SI" sz="1800" dirty="0">
                <a:solidFill>
                  <a:srgbClr val="111111"/>
                </a:solidFill>
                <a:effectLst/>
                <a:latin typeface="Republika" panose="02000506040000020004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do 31. januarja 2024 za dejavnosti izvedene med 1. junijem 2023 in 31. decembrom 2023 ter</a:t>
            </a:r>
            <a:endParaRPr lang="sl-SI" sz="1800" dirty="0">
              <a:solidFill>
                <a:srgbClr val="11111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 fontAlgn="base">
              <a:lnSpc>
                <a:spcPct val="107000"/>
              </a:lnSpc>
              <a:spcBef>
                <a:spcPts val="1200"/>
              </a:spcBef>
              <a:spcAft>
                <a:spcPts val="48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l-SI" sz="1800" dirty="0">
                <a:solidFill>
                  <a:srgbClr val="111111"/>
                </a:solidFill>
                <a:effectLst/>
                <a:latin typeface="Republika" panose="02000506040000020004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do 10. junija 2024 za dejavnosti izvedene med 1. </a:t>
            </a:r>
            <a:r>
              <a:rPr lang="sl-SI" sz="1800" dirty="0" err="1">
                <a:solidFill>
                  <a:srgbClr val="111111"/>
                </a:solidFill>
                <a:effectLst/>
                <a:latin typeface="Republika" panose="02000506040000020004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janurjem</a:t>
            </a:r>
            <a:r>
              <a:rPr lang="sl-SI" sz="1800" dirty="0">
                <a:solidFill>
                  <a:srgbClr val="111111"/>
                </a:solidFill>
                <a:effectLst/>
                <a:latin typeface="Republika" panose="02000506040000020004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2024 in 31. majem 2024.</a:t>
            </a:r>
            <a:endParaRPr lang="sl-SI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l-SI" sz="20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97465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9"/>
          <p:cNvSpPr>
            <a:spLocks noGrp="1"/>
          </p:cNvSpPr>
          <p:nvPr>
            <p:ph type="title"/>
          </p:nvPr>
        </p:nvSpPr>
        <p:spPr>
          <a:xfrm>
            <a:off x="971550" y="1547813"/>
            <a:ext cx="8029029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izvajanje nacionalnih podpornih programov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219" name="Content Placeholder 20"/>
          <p:cNvSpPr>
            <a:spLocks noGrp="1"/>
          </p:cNvSpPr>
          <p:nvPr>
            <p:ph idx="4294967295"/>
          </p:nvPr>
        </p:nvSpPr>
        <p:spPr>
          <a:xfrm>
            <a:off x="971550" y="2326741"/>
            <a:ext cx="7200900" cy="3540659"/>
          </a:xfrm>
        </p:spPr>
        <p:txBody>
          <a:bodyPr/>
          <a:lstStyle/>
          <a:p>
            <a:pPr marL="0" indent="0">
              <a:buNone/>
            </a:pPr>
            <a:r>
              <a:rPr lang="sl-SI" sz="2000" dirty="0">
                <a:solidFill>
                  <a:schemeClr val="tx2"/>
                </a:solidFill>
                <a:latin typeface="Arial" charset="0"/>
                <a:cs typeface="Arial" charset="0"/>
              </a:rPr>
              <a:t>Spletna stran ARSKTRP:</a:t>
            </a:r>
          </a:p>
          <a:p>
            <a:pPr marL="0" indent="0">
              <a:buNone/>
            </a:pPr>
            <a:endParaRPr lang="sl-SI" sz="1000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r>
              <a:rPr lang="sl-SI" sz="1600" dirty="0">
                <a:hlinkClick r:id="rId3"/>
              </a:rPr>
              <a:t>https://www.gov.si/zbirke/storitve/pridobitev-podpore-za-promocijo-vina-na-trgih-tretjih-drzav/</a:t>
            </a:r>
            <a:endParaRPr lang="sl-SI" sz="1600" dirty="0"/>
          </a:p>
          <a:p>
            <a:pPr marL="0" indent="0">
              <a:buNone/>
            </a:pPr>
            <a:endParaRPr lang="sl-SI" sz="1600" dirty="0"/>
          </a:p>
          <a:p>
            <a:pPr marL="0" indent="0">
              <a:buNone/>
            </a:pPr>
            <a:endParaRPr lang="sl-SI" sz="18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l-SI" sz="1600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sl-SI" sz="16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32160" y="1566083"/>
            <a:ext cx="6941003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220686"/>
            <a:ext cx="7743367" cy="3646714"/>
          </a:xfrm>
        </p:spPr>
        <p:txBody>
          <a:bodyPr/>
          <a:lstStyle/>
          <a:p>
            <a:pPr marL="0" indent="0">
              <a:buNone/>
            </a:pPr>
            <a:r>
              <a:rPr lang="sl-SI" sz="2000" b="1" dirty="0">
                <a:solidFill>
                  <a:srgbClr val="00B050"/>
                </a:solidFill>
              </a:rPr>
              <a:t>    a) Objava oglasov v medijih tretjih držav</a:t>
            </a:r>
            <a:br>
              <a:rPr lang="sl-SI" sz="2000" dirty="0">
                <a:solidFill>
                  <a:srgbClr val="00B050"/>
                </a:solidFill>
              </a:rPr>
            </a:br>
            <a:r>
              <a:rPr lang="sl-SI" sz="2000" dirty="0">
                <a:solidFill>
                  <a:srgbClr val="00B050"/>
                </a:solidFill>
              </a:rPr>
              <a:t>        </a:t>
            </a:r>
            <a:r>
              <a:rPr lang="sl-SI" sz="2000" i="1" dirty="0">
                <a:solidFill>
                  <a:schemeClr val="tx2"/>
                </a:solidFill>
              </a:rPr>
              <a:t>(tiskani, televizijski, radijski, internetni)</a:t>
            </a:r>
          </a:p>
          <a:p>
            <a:pPr marL="0" indent="0">
              <a:lnSpc>
                <a:spcPct val="60000"/>
              </a:lnSpc>
              <a:buNone/>
            </a:pPr>
            <a:endParaRPr lang="sl-SI" sz="2000" dirty="0">
              <a:solidFill>
                <a:schemeClr val="tx2"/>
              </a:solidFill>
            </a:endParaRPr>
          </a:p>
          <a:p>
            <a:pPr marL="0" indent="0">
              <a:lnSpc>
                <a:spcPct val="60000"/>
              </a:lnSpc>
              <a:buNone/>
            </a:pPr>
            <a:endParaRPr lang="sl-SI" sz="2000" dirty="0">
              <a:solidFill>
                <a:schemeClr val="tx2"/>
              </a:solidFill>
            </a:endParaRPr>
          </a:p>
          <a:p>
            <a:pPr>
              <a:lnSpc>
                <a:spcPct val="60000"/>
              </a:lnSpc>
            </a:pPr>
            <a:r>
              <a:rPr lang="sl-SI" sz="2000" dirty="0">
                <a:solidFill>
                  <a:schemeClr val="tx2"/>
                </a:solidFill>
              </a:rPr>
              <a:t>idejna zasnova in produkcija,</a:t>
            </a:r>
          </a:p>
          <a:p>
            <a:pPr>
              <a:lnSpc>
                <a:spcPct val="60000"/>
              </a:lnSpc>
            </a:pPr>
            <a:endParaRPr lang="sl-SI" sz="2000" dirty="0">
              <a:solidFill>
                <a:schemeClr val="tx2"/>
              </a:solidFill>
            </a:endParaRPr>
          </a:p>
          <a:p>
            <a:pPr>
              <a:lnSpc>
                <a:spcPct val="60000"/>
              </a:lnSpc>
            </a:pPr>
            <a:r>
              <a:rPr lang="sl-SI" sz="2000" dirty="0">
                <a:solidFill>
                  <a:schemeClr val="tx2"/>
                </a:solidFill>
              </a:rPr>
              <a:t>zakup medijskega prostora,   </a:t>
            </a:r>
          </a:p>
          <a:p>
            <a:pPr>
              <a:lnSpc>
                <a:spcPct val="60000"/>
              </a:lnSpc>
            </a:pPr>
            <a:endParaRPr lang="sl-SI" sz="2000" dirty="0">
              <a:solidFill>
                <a:schemeClr val="tx2"/>
              </a:solidFill>
            </a:endParaRPr>
          </a:p>
          <a:p>
            <a:pPr>
              <a:lnSpc>
                <a:spcPct val="60000"/>
              </a:lnSpc>
            </a:pPr>
            <a:r>
              <a:rPr lang="sl-SI" sz="2000" dirty="0">
                <a:solidFill>
                  <a:schemeClr val="tx2"/>
                </a:solidFill>
              </a:rPr>
              <a:t>ureditev, postavitev in vzdrževanje spletnega mesta,</a:t>
            </a:r>
          </a:p>
          <a:p>
            <a:pPr>
              <a:lnSpc>
                <a:spcPct val="60000"/>
              </a:lnSpc>
            </a:pPr>
            <a:endParaRPr lang="sl-SI" sz="2000" dirty="0">
              <a:solidFill>
                <a:schemeClr val="tx2"/>
              </a:solidFill>
            </a:endParaRPr>
          </a:p>
          <a:p>
            <a:pPr>
              <a:lnSpc>
                <a:spcPct val="60000"/>
              </a:lnSpc>
            </a:pPr>
            <a:r>
              <a:rPr lang="sl-SI" sz="2000" dirty="0">
                <a:solidFill>
                  <a:schemeClr val="tx2"/>
                </a:solidFill>
              </a:rPr>
              <a:t>prevajanje in honorarji za pripravo besedil,</a:t>
            </a:r>
          </a:p>
          <a:p>
            <a:pPr>
              <a:lnSpc>
                <a:spcPct val="60000"/>
              </a:lnSpc>
            </a:pPr>
            <a:endParaRPr lang="sl-SI" sz="2000" dirty="0">
              <a:solidFill>
                <a:schemeClr val="tx2"/>
              </a:solidFill>
            </a:endParaRPr>
          </a:p>
          <a:p>
            <a:pPr>
              <a:lnSpc>
                <a:spcPct val="60000"/>
              </a:lnSpc>
            </a:pPr>
            <a:r>
              <a:rPr lang="sl-SI" sz="2000" dirty="0">
                <a:solidFill>
                  <a:schemeClr val="tx2"/>
                </a:solidFill>
              </a:rPr>
              <a:t>ostali stroški, povezani z objavo oglasov v medijih.</a:t>
            </a:r>
          </a:p>
          <a:p>
            <a:endParaRPr lang="sl-SI" sz="1600" dirty="0"/>
          </a:p>
        </p:txBody>
      </p:sp>
    </p:spTree>
    <p:extLst>
      <p:ext uri="{BB962C8B-B14F-4D97-AF65-F5344CB8AC3E}">
        <p14:creationId xmlns:p14="http://schemas.microsoft.com/office/powerpoint/2010/main" val="3457455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61261" y="1483567"/>
            <a:ext cx="6941003" cy="410547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108718"/>
            <a:ext cx="7201025" cy="4506686"/>
          </a:xfrm>
        </p:spPr>
        <p:txBody>
          <a:bodyPr/>
          <a:lstStyle/>
          <a:p>
            <a:pPr marL="0" indent="0">
              <a:buNone/>
            </a:pPr>
            <a:r>
              <a:rPr lang="sl-SI" sz="2000" b="1" dirty="0">
                <a:solidFill>
                  <a:srgbClr val="00B050"/>
                </a:solidFill>
              </a:rPr>
              <a:t>     Objava oglasov v medijih tretjih držav</a:t>
            </a:r>
            <a:r>
              <a:rPr lang="sl-SI" sz="2000" dirty="0">
                <a:solidFill>
                  <a:srgbClr val="00B050"/>
                </a:solidFill>
              </a:rPr>
              <a:t> </a:t>
            </a:r>
            <a:r>
              <a:rPr lang="sl-SI" sz="2000" b="1" dirty="0">
                <a:solidFill>
                  <a:srgbClr val="00B050"/>
                </a:solidFill>
              </a:rPr>
              <a:t>– </a:t>
            </a:r>
            <a:br>
              <a:rPr lang="sl-SI" sz="2000" b="1" dirty="0">
                <a:solidFill>
                  <a:srgbClr val="00B050"/>
                </a:solidFill>
              </a:rPr>
            </a:br>
            <a:r>
              <a:rPr lang="sl-SI" sz="2000" b="1" dirty="0">
                <a:solidFill>
                  <a:srgbClr val="00B050"/>
                </a:solidFill>
              </a:rPr>
              <a:t>     </a:t>
            </a:r>
            <a:r>
              <a:rPr lang="sl-SI" sz="2000" b="1" u="sng" dirty="0">
                <a:solidFill>
                  <a:srgbClr val="00B050"/>
                </a:solidFill>
              </a:rPr>
              <a:t>ustrezna  dokazila</a:t>
            </a:r>
          </a:p>
          <a:p>
            <a:pPr marL="0" indent="0">
              <a:buNone/>
            </a:pPr>
            <a:endParaRPr lang="sl-SI" sz="20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primeri fizičnih izvodov časopisov in revij, primeri promocijskih spotov in filmov (CD , DVD),</a:t>
            </a:r>
          </a:p>
          <a:p>
            <a:pPr lvl="0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naročilo za izdelavo idejne zasnove oglasa,</a:t>
            </a:r>
          </a:p>
          <a:p>
            <a:pPr lvl="0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naročilo za objavo oglasa,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račun medija, ki objavlja oglase, </a:t>
            </a:r>
          </a:p>
          <a:p>
            <a:pPr lvl="0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program o predvajanju spotov ali oddaj,</a:t>
            </a:r>
          </a:p>
          <a:p>
            <a:pPr lvl="0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e-poštna korespondenca.</a:t>
            </a:r>
          </a:p>
          <a:p>
            <a:pPr marL="0" lvl="0" indent="0">
              <a:lnSpc>
                <a:spcPct val="120000"/>
              </a:lnSpc>
              <a:buNone/>
            </a:pPr>
            <a:endParaRPr lang="sl-SI" sz="1000" dirty="0">
              <a:solidFill>
                <a:srgbClr val="0000FF"/>
              </a:solidFill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sl-SI" sz="1600" dirty="0">
                <a:solidFill>
                  <a:srgbClr val="00B050"/>
                </a:solidFill>
              </a:rPr>
              <a:t>                     </a:t>
            </a:r>
            <a:r>
              <a:rPr lang="sl-SI" sz="2000" dirty="0">
                <a:solidFill>
                  <a:srgbClr val="00B050"/>
                </a:solidFill>
              </a:rPr>
              <a:t>obvezna </a:t>
            </a:r>
            <a:r>
              <a:rPr lang="sl-SI" sz="2000" b="1" dirty="0">
                <a:solidFill>
                  <a:srgbClr val="00B050"/>
                </a:solidFill>
              </a:rPr>
              <a:t>NAVEDBA POREKLA</a:t>
            </a:r>
          </a:p>
          <a:p>
            <a:endParaRPr lang="sl-SI" sz="1800" dirty="0"/>
          </a:p>
        </p:txBody>
      </p:sp>
      <p:sp>
        <p:nvSpPr>
          <p:cNvPr id="4" name="Desna puščica 3"/>
          <p:cNvSpPr/>
          <p:nvPr/>
        </p:nvSpPr>
        <p:spPr>
          <a:xfrm>
            <a:off x="1497564" y="6021276"/>
            <a:ext cx="419878" cy="36086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31344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128240" cy="276999"/>
          </a:xfrm>
        </p:spPr>
        <p:txBody>
          <a:bodyPr/>
          <a:lstStyle/>
          <a:p>
            <a:r>
              <a:rPr lang="sl-SI" sz="1800" dirty="0"/>
              <a:t>  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263366"/>
            <a:ext cx="7201025" cy="3604034"/>
          </a:xfrm>
        </p:spPr>
        <p:txBody>
          <a:bodyPr/>
          <a:lstStyle/>
          <a:p>
            <a:pPr marL="0" indent="0">
              <a:buNone/>
            </a:pPr>
            <a:r>
              <a:rPr lang="sl-SI" sz="2000" b="1" dirty="0">
                <a:solidFill>
                  <a:srgbClr val="00B050"/>
                </a:solidFill>
              </a:rPr>
              <a:t>      b) Izdelava reklamnega gradiva</a:t>
            </a:r>
            <a:r>
              <a:rPr lang="sl-SI" sz="2000" dirty="0">
                <a:solidFill>
                  <a:srgbClr val="00B050"/>
                </a:solidFill>
              </a:rPr>
              <a:t> </a:t>
            </a:r>
            <a:br>
              <a:rPr lang="sl-SI" sz="2000" dirty="0">
                <a:solidFill>
                  <a:srgbClr val="00B050"/>
                </a:solidFill>
              </a:rPr>
            </a:br>
            <a:r>
              <a:rPr lang="sl-SI" sz="2000" dirty="0">
                <a:solidFill>
                  <a:srgbClr val="00B050"/>
                </a:solidFill>
              </a:rPr>
              <a:t>          za prodor na trge tretjih držav</a:t>
            </a:r>
            <a:r>
              <a:rPr lang="sl-SI" sz="2000" i="1" dirty="0">
                <a:solidFill>
                  <a:schemeClr val="tx2"/>
                </a:solidFill>
              </a:rPr>
              <a:t>(promocijski material)</a:t>
            </a:r>
          </a:p>
          <a:p>
            <a:pPr marL="0" indent="0">
              <a:buNone/>
            </a:pPr>
            <a:endParaRPr lang="sl-SI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sl-SI" sz="2000" dirty="0">
                <a:solidFill>
                  <a:schemeClr val="tx2"/>
                </a:solidFill>
              </a:rPr>
              <a:t>       Upravičeni stroški:</a:t>
            </a:r>
          </a:p>
          <a:p>
            <a:pPr marL="0" indent="0">
              <a:buNone/>
            </a:pPr>
            <a:endParaRPr lang="sl-SI" sz="2000" dirty="0">
              <a:solidFill>
                <a:schemeClr val="tx2"/>
              </a:solidFill>
            </a:endParaRPr>
          </a:p>
          <a:p>
            <a:r>
              <a:rPr lang="sl-SI" sz="2000" dirty="0">
                <a:solidFill>
                  <a:schemeClr val="tx2"/>
                </a:solidFill>
              </a:rPr>
              <a:t>idejna zasnova, izvedbeno oblikovanje, grafično oblikovanje,</a:t>
            </a:r>
          </a:p>
          <a:p>
            <a:r>
              <a:rPr lang="sl-SI" sz="2000" dirty="0">
                <a:solidFill>
                  <a:schemeClr val="tx2"/>
                </a:solidFill>
              </a:rPr>
              <a:t>tiskanje gradiva oz. zapisi na drugih medijih (CD, DVD,…) ,</a:t>
            </a:r>
          </a:p>
          <a:p>
            <a:r>
              <a:rPr lang="sl-SI" sz="2000" dirty="0">
                <a:solidFill>
                  <a:schemeClr val="tx2"/>
                </a:solidFill>
              </a:rPr>
              <a:t>distribucija materiala,</a:t>
            </a:r>
          </a:p>
          <a:p>
            <a:r>
              <a:rPr lang="sl-SI" sz="2000" dirty="0">
                <a:solidFill>
                  <a:schemeClr val="tx2"/>
                </a:solidFill>
              </a:rPr>
              <a:t>ostali stroški, povezani z izdelavo reklamnega gradiva.</a:t>
            </a:r>
          </a:p>
          <a:p>
            <a:pPr marL="0" indent="0">
              <a:buNone/>
            </a:pPr>
            <a:endParaRPr lang="sl-SI" sz="1800" dirty="0"/>
          </a:p>
        </p:txBody>
      </p:sp>
      <p:sp>
        <p:nvSpPr>
          <p:cNvPr id="4" name="Pravokotnik 3"/>
          <p:cNvSpPr/>
          <p:nvPr/>
        </p:nvSpPr>
        <p:spPr>
          <a:xfrm>
            <a:off x="741680" y="1501646"/>
            <a:ext cx="801302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Smernice za uveljavljanje vlog na podlagi programa</a:t>
            </a:r>
            <a:endParaRPr lang="sl-SI" sz="22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04382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625600"/>
            <a:ext cx="7098097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</a:rPr>
              <a:t>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064190"/>
            <a:ext cx="7201025" cy="4187320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    </a:t>
            </a:r>
            <a:r>
              <a:rPr lang="sl-SI" sz="2000" b="1" dirty="0">
                <a:solidFill>
                  <a:srgbClr val="00B050"/>
                </a:solidFill>
              </a:rPr>
              <a:t>Izdelava reklamnega gradiva </a:t>
            </a:r>
            <a:br>
              <a:rPr lang="sl-SI" sz="2000" b="1" dirty="0">
                <a:solidFill>
                  <a:srgbClr val="00B050"/>
                </a:solidFill>
              </a:rPr>
            </a:br>
            <a:r>
              <a:rPr lang="sl-SI" sz="2000" b="1" dirty="0">
                <a:solidFill>
                  <a:srgbClr val="00B050"/>
                </a:solidFill>
              </a:rPr>
              <a:t>     za prodor na trge tretjih držav - </a:t>
            </a:r>
            <a:r>
              <a:rPr lang="sl-SI" sz="2000" b="1" u="sng" dirty="0">
                <a:solidFill>
                  <a:srgbClr val="00B050"/>
                </a:solidFill>
              </a:rPr>
              <a:t>ustrezna dokazila </a:t>
            </a:r>
          </a:p>
          <a:p>
            <a:pPr marL="0" indent="0">
              <a:buNone/>
            </a:pPr>
            <a:endParaRPr lang="sl-SI" sz="2000" dirty="0">
              <a:solidFill>
                <a:schemeClr val="tx2"/>
              </a:solidFill>
            </a:endParaRPr>
          </a:p>
          <a:p>
            <a:pPr lvl="0"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vzorec reklamnega materiala v fizični ali fotografski obliki,</a:t>
            </a:r>
            <a:endParaRPr lang="sl-SI" sz="2000" dirty="0"/>
          </a:p>
          <a:p>
            <a:pPr lvl="0"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naročilnica za izdelavo gradiva,</a:t>
            </a:r>
          </a:p>
          <a:p>
            <a:pPr lvl="0"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ponudba oz. predračun,</a:t>
            </a:r>
          </a:p>
          <a:p>
            <a:pPr lvl="0"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dostava idejne zasnove naročniku, tiskarni, graverju,…</a:t>
            </a:r>
          </a:p>
          <a:p>
            <a:pPr lvl="0"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dostava matrice ali idejne zasnove  tiskarni, graverju,…, če se gradivo izdela in/ali oblikuje na tujem trgu, </a:t>
            </a:r>
          </a:p>
          <a:p>
            <a:pPr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prevzemnica reklamnega materiala (datum, količina).</a:t>
            </a:r>
            <a:endParaRPr lang="sl-SI" sz="1700" dirty="0">
              <a:solidFill>
                <a:schemeClr val="tx2"/>
              </a:solidFill>
            </a:endParaRPr>
          </a:p>
          <a:p>
            <a:pPr lvl="0">
              <a:lnSpc>
                <a:spcPct val="110000"/>
              </a:lnSpc>
            </a:pPr>
            <a:endParaRPr lang="sl-SI" sz="1700" dirty="0">
              <a:solidFill>
                <a:schemeClr val="tx2"/>
              </a:solidFill>
            </a:endParaRPr>
          </a:p>
          <a:p>
            <a:pPr marL="0" lvl="0" indent="0">
              <a:lnSpc>
                <a:spcPct val="110000"/>
              </a:lnSpc>
              <a:buNone/>
            </a:pPr>
            <a:r>
              <a:rPr lang="sl-SI" sz="1700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6533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58212"/>
            <a:ext cx="7726474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550" y="1913095"/>
            <a:ext cx="7201025" cy="4436291"/>
          </a:xfrm>
        </p:spPr>
        <p:txBody>
          <a:bodyPr/>
          <a:lstStyle/>
          <a:p>
            <a:pPr marL="0" indent="0">
              <a:buNone/>
            </a:pPr>
            <a:r>
              <a:rPr lang="sl-SI" sz="2000" b="1" dirty="0">
                <a:solidFill>
                  <a:srgbClr val="00B050"/>
                </a:solidFill>
              </a:rPr>
              <a:t>           Izdelava reklamnega gradiva </a:t>
            </a:r>
            <a:br>
              <a:rPr lang="sl-SI" sz="2000" b="1" dirty="0">
                <a:solidFill>
                  <a:srgbClr val="00B050"/>
                </a:solidFill>
              </a:rPr>
            </a:br>
            <a:r>
              <a:rPr lang="sl-SI" sz="2000" b="1" dirty="0">
                <a:solidFill>
                  <a:srgbClr val="00B050"/>
                </a:solidFill>
              </a:rPr>
              <a:t>           za prodor na trge tretjih držav- </a:t>
            </a:r>
            <a:r>
              <a:rPr lang="sl-SI" sz="2000" b="1" u="sng" dirty="0">
                <a:solidFill>
                  <a:srgbClr val="00B050"/>
                </a:solidFill>
              </a:rPr>
              <a:t>ustrezna dokazila </a:t>
            </a:r>
          </a:p>
          <a:p>
            <a:pPr marL="0" indent="0">
              <a:buNone/>
            </a:pPr>
            <a:endParaRPr lang="sl-SI" sz="900" dirty="0">
              <a:solidFill>
                <a:schemeClr val="tx2"/>
              </a:solidFill>
            </a:endParaRPr>
          </a:p>
          <a:p>
            <a:r>
              <a:rPr lang="sl-SI" sz="2000" dirty="0">
                <a:solidFill>
                  <a:schemeClr val="tx2"/>
                </a:solidFill>
              </a:rPr>
              <a:t>      dobava reklamnega materiala na posamezne trge:</a:t>
            </a:r>
          </a:p>
          <a:p>
            <a:endParaRPr lang="sl-SI" sz="800" dirty="0">
              <a:solidFill>
                <a:schemeClr val="tx2"/>
              </a:solidFill>
            </a:endParaRPr>
          </a:p>
          <a:p>
            <a:pPr lvl="1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obvezna priloga za povrnitev stroškov v vezi izdelave reklamnega materiala in dostave na trg promocije (kadar je bi le-ta izdelan v RS in prenesen v tretje države) je potrjena carinska deklaracija s strani carinskega organa v skladu s Carinskim zakonikom unije,</a:t>
            </a:r>
          </a:p>
          <a:p>
            <a:pPr lvl="1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ali npr. CMR prevoznika, dokazuje, da je reklamni material dosegel tretji trg.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marL="0" lvl="0" indent="0">
              <a:lnSpc>
                <a:spcPct val="110000"/>
              </a:lnSpc>
              <a:buNone/>
            </a:pPr>
            <a:r>
              <a:rPr lang="sl-SI" sz="2000" dirty="0">
                <a:solidFill>
                  <a:schemeClr val="tx2"/>
                </a:solidFill>
              </a:rPr>
              <a:t>                   </a:t>
            </a:r>
            <a:r>
              <a:rPr lang="sl-SI" sz="2000" dirty="0">
                <a:solidFill>
                  <a:srgbClr val="00B050"/>
                </a:solidFill>
              </a:rPr>
              <a:t>obvezna </a:t>
            </a:r>
            <a:r>
              <a:rPr lang="sl-SI" sz="2000" b="1" dirty="0">
                <a:solidFill>
                  <a:srgbClr val="00B050"/>
                </a:solidFill>
              </a:rPr>
              <a:t>NAVEDBA POREKLA, CARINSKA                                                     DEKLARACIJA, JEZIK PROMOCIJE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sl-SI" sz="2000" dirty="0">
                <a:solidFill>
                  <a:schemeClr val="tx2"/>
                </a:solidFill>
              </a:rPr>
              <a:t>                   </a:t>
            </a:r>
            <a:endParaRPr lang="sl-SI" sz="2000" b="1" dirty="0">
              <a:solidFill>
                <a:srgbClr val="00B050"/>
              </a:solidFill>
            </a:endParaRPr>
          </a:p>
          <a:p>
            <a:pPr marL="0" lvl="0" indent="0">
              <a:lnSpc>
                <a:spcPct val="110000"/>
              </a:lnSpc>
              <a:buNone/>
            </a:pPr>
            <a:endParaRPr lang="sl-SI" sz="1700" dirty="0">
              <a:solidFill>
                <a:schemeClr val="tx2"/>
              </a:solidFill>
            </a:endParaRPr>
          </a:p>
          <a:p>
            <a:endParaRPr lang="sl-SI" dirty="0"/>
          </a:p>
        </p:txBody>
      </p:sp>
      <p:sp>
        <p:nvSpPr>
          <p:cNvPr id="5" name="Desna puščica 4"/>
          <p:cNvSpPr/>
          <p:nvPr/>
        </p:nvSpPr>
        <p:spPr>
          <a:xfrm>
            <a:off x="1656186" y="5964702"/>
            <a:ext cx="419878" cy="36086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34621547"/>
      </p:ext>
    </p:extLst>
  </p:cSld>
  <p:clrMapOvr>
    <a:masterClrMapping/>
  </p:clrMapOvr>
</p:sld>
</file>

<file path=ppt/theme/theme1.xml><?xml version="1.0" encoding="utf-8"?>
<a:theme xmlns:a="http://schemas.openxmlformats.org/drawingml/2006/main" name="026_si10-cgp-mpe-PREDLOGA-2007">
  <a:themeElements>
    <a:clrScheme name="DU 2010">
      <a:dk1>
        <a:srgbClr val="999999"/>
      </a:dk1>
      <a:lt1>
        <a:sysClr val="window" lastClr="FFFFFF"/>
      </a:lt1>
      <a:dk2>
        <a:srgbClr val="000000"/>
      </a:dk2>
      <a:lt2>
        <a:srgbClr val="D8D8D8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DU 2010">
      <a:dk1>
        <a:srgbClr val="999999"/>
      </a:dk1>
      <a:lt1>
        <a:sysClr val="window" lastClr="FFFFFF"/>
      </a:lt1>
      <a:dk2>
        <a:srgbClr val="000000"/>
      </a:dk2>
      <a:lt2>
        <a:srgbClr val="D8D8D8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026_si10-cgp-mpe-PREDLOGA-2007</Template>
  <TotalTime>2812</TotalTime>
  <Words>2108</Words>
  <Application>Microsoft Office PowerPoint</Application>
  <PresentationFormat>Diaprojekcija na zaslonu (4:3)</PresentationFormat>
  <Paragraphs>288</Paragraphs>
  <Slides>26</Slides>
  <Notes>26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2</vt:i4>
      </vt:variant>
      <vt:variant>
        <vt:lpstr>Naslovi diapozitivov</vt:lpstr>
      </vt:variant>
      <vt:variant>
        <vt:i4>26</vt:i4>
      </vt:variant>
    </vt:vector>
  </HeadingPairs>
  <TitlesOfParts>
    <vt:vector size="32" baseType="lpstr">
      <vt:lpstr>Symbol</vt:lpstr>
      <vt:lpstr>Calibri</vt:lpstr>
      <vt:lpstr>Republika</vt:lpstr>
      <vt:lpstr>Arial</vt:lpstr>
      <vt:lpstr>026_si10-cgp-mpe-PREDLOGA-2007</vt:lpstr>
      <vt:lpstr>Custom Design</vt:lpstr>
      <vt:lpstr> </vt:lpstr>
      <vt:lpstr>    Podpora za promocijo vina v tretjih državah       ROK vlaganja programov 2024</vt:lpstr>
      <vt:lpstr> Podpora za promocijo vina v tretjih državah  ROKI vlaganja vlog v 2024</vt:lpstr>
      <vt:lpstr>Smernice za izvajanje nacionalnih podpornih programov</vt:lpstr>
      <vt:lpstr>Smernice za uveljavljanje vlog na podlagi programa</vt:lpstr>
      <vt:lpstr>Smernice za uveljavljanje vlog na podlagi programa</vt:lpstr>
      <vt:lpstr>  </vt:lpstr>
      <vt:lpstr> Smernice za uveljavljanje vlog na podlagi programa</vt:lpstr>
      <vt:lpstr>         Smernice za uveljavljanje vlog na podlagi programa</vt:lpstr>
      <vt:lpstr>         Smernice za uveljavljanje vlog na podlagi programa</vt:lpstr>
      <vt:lpstr>       Smernice za uveljavljanje vlog na podlagi programa</vt:lpstr>
      <vt:lpstr>    Smernice za uveljavljanje vlog na podlagi programa</vt:lpstr>
      <vt:lpstr> Smernice za uveljavljanje vlog na podlagi programa</vt:lpstr>
      <vt:lpstr>  Smernice za uveljavljanje vlog na podlagi programa</vt:lpstr>
      <vt:lpstr>Smernice za uveljavljanje vlog na podlagi programa</vt:lpstr>
      <vt:lpstr>    Smernice za uveljavljanje vlog na podlagi programa</vt:lpstr>
      <vt:lpstr>  Smernice za uveljavljanje vlog na podlagi programa</vt:lpstr>
      <vt:lpstr>     Smernice za uveljavljanje vlog na podlagi programa</vt:lpstr>
      <vt:lpstr>   Smernice za uveljavljanje vlog na podlagi programa</vt:lpstr>
      <vt:lpstr>    Smernice za uveljavljanje vlog na podlagi programa</vt:lpstr>
      <vt:lpstr>   Smernice za uveljavljanje vlog na podlagi programa</vt:lpstr>
      <vt:lpstr>   Smernice za uveljavljanje vlog na podlagi programa</vt:lpstr>
      <vt:lpstr>    Smernice za uveljavljanje vlog na podlagi programa</vt:lpstr>
      <vt:lpstr>  Smernice za uveljavljanje vlog na podlagi programa</vt:lpstr>
      <vt:lpstr>   Smernice za uveljavljanje vlog na podlagi programa</vt:lpstr>
      <vt:lpstr>Smernice za uveljavljanje vlog na podlagi programa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MKGP</dc:creator>
  <cp:lastModifiedBy>Mateja Oven</cp:lastModifiedBy>
  <cp:revision>119</cp:revision>
  <cp:lastPrinted>2017-10-18T12:36:57Z</cp:lastPrinted>
  <dcterms:created xsi:type="dcterms:W3CDTF">2010-11-10T14:19:28Z</dcterms:created>
  <dcterms:modified xsi:type="dcterms:W3CDTF">2024-04-18T09:33:07Z</dcterms:modified>
</cp:coreProperties>
</file>