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 id="2147483650" r:id="rId2"/>
  </p:sldMasterIdLst>
  <p:notesMasterIdLst>
    <p:notesMasterId r:id="rId29"/>
  </p:notesMasterIdLst>
  <p:handoutMasterIdLst>
    <p:handoutMasterId r:id="rId30"/>
  </p:handoutMasterIdLst>
  <p:sldIdLst>
    <p:sldId id="256" r:id="rId3"/>
    <p:sldId id="270" r:id="rId4"/>
    <p:sldId id="283"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5" r:id="rId19"/>
    <p:sldId id="271" r:id="rId20"/>
    <p:sldId id="276" r:id="rId21"/>
    <p:sldId id="277" r:id="rId22"/>
    <p:sldId id="279" r:id="rId23"/>
    <p:sldId id="284" r:id="rId24"/>
    <p:sldId id="278" r:id="rId25"/>
    <p:sldId id="280" r:id="rId26"/>
    <p:sldId id="281" r:id="rId27"/>
    <p:sldId id="282" r:id="rId28"/>
  </p:sldIdLst>
  <p:sldSz cx="9144000" cy="6858000" type="screen4x3"/>
  <p:notesSz cx="6797675" cy="9926638"/>
  <p:embeddedFontLst>
    <p:embeddedFont>
      <p:font typeface="Republika" panose="02000506040000020004" pitchFamily="2" charset="-18"/>
      <p:regular r:id="rId31"/>
      <p:bold r:id="rId32"/>
    </p:embeddedFont>
  </p:embeddedFontLst>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Privzeti razdelek" id="{61AFABE6-BB9F-4120-8F67-311EE88B76A0}">
          <p14:sldIdLst>
            <p14:sldId id="256"/>
            <p14:sldId id="270"/>
            <p14:sldId id="283"/>
            <p14:sldId id="257"/>
            <p14:sldId id="258"/>
            <p14:sldId id="259"/>
            <p14:sldId id="260"/>
            <p14:sldId id="261"/>
            <p14:sldId id="262"/>
            <p14:sldId id="263"/>
            <p14:sldId id="264"/>
            <p14:sldId id="265"/>
            <p14:sldId id="266"/>
            <p14:sldId id="267"/>
            <p14:sldId id="268"/>
            <p14:sldId id="269"/>
            <p14:sldId id="275"/>
            <p14:sldId id="271"/>
            <p14:sldId id="276"/>
            <p14:sldId id="277"/>
            <p14:sldId id="279"/>
            <p14:sldId id="284"/>
            <p14:sldId id="278"/>
            <p14:sldId id="280"/>
            <p14:sldId id="281"/>
            <p14:sldId id="282"/>
          </p14:sldIdLst>
        </p14:section>
      </p14:sectionLst>
    </p:ext>
    <p:ext uri="{EFAFB233-063F-42B5-8137-9DF3F51BA10A}">
      <p15:sldGuideLst xmlns:p15="http://schemas.microsoft.com/office/powerpoint/2012/main">
        <p15:guide id="1" orient="horz" pos="458">
          <p15:clr>
            <a:srgbClr val="A4A3A4"/>
          </p15:clr>
        </p15:guide>
        <p15:guide id="2" orient="horz" pos="1502">
          <p15:clr>
            <a:srgbClr val="A4A3A4"/>
          </p15:clr>
        </p15:guide>
        <p15:guide id="3" pos="839">
          <p15:clr>
            <a:srgbClr val="A4A3A4"/>
          </p15:clr>
        </p15:guide>
        <p15:guide id="4" pos="4967">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ven Miklavcic, Mateja" initials="OM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946043"/>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412" autoAdjust="0"/>
  </p:normalViewPr>
  <p:slideViewPr>
    <p:cSldViewPr snapToGrid="0" snapToObjects="1">
      <p:cViewPr varScale="1">
        <p:scale>
          <a:sx n="109" d="100"/>
          <a:sy n="109" d="100"/>
        </p:scale>
        <p:origin x="1272" y="114"/>
      </p:cViewPr>
      <p:guideLst>
        <p:guide orient="horz" pos="458"/>
        <p:guide orient="horz" pos="1502"/>
        <p:guide pos="839"/>
        <p:guide pos="4967"/>
      </p:guideLst>
    </p:cSldViewPr>
  </p:slideViewPr>
  <p:outlineViewPr>
    <p:cViewPr>
      <p:scale>
        <a:sx n="33" d="100"/>
        <a:sy n="33" d="100"/>
      </p:scale>
      <p:origin x="0" y="-26202"/>
    </p:cViewPr>
  </p:outlineViewPr>
  <p:notesTextViewPr>
    <p:cViewPr>
      <p:scale>
        <a:sx n="100" d="100"/>
        <a:sy n="100" d="100"/>
      </p:scale>
      <p:origin x="0" y="0"/>
    </p:cViewPr>
  </p:notesTextViewPr>
  <p:sorterViewPr>
    <p:cViewPr>
      <p:scale>
        <a:sx n="100" d="100"/>
        <a:sy n="100" d="100"/>
      </p:scale>
      <p:origin x="0" y="-35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2.fntdata"/><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12-06T11:00:05.628"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6BF3BD3C-252E-49E4-BEA3-BCF3E5D245A4}" type="datetimeFigureOut">
              <a:rPr lang="sl-SI" smtClean="0"/>
              <a:t>11. 11. 2025</a:t>
            </a:fld>
            <a:endParaRPr lang="sl-SI"/>
          </a:p>
        </p:txBody>
      </p:sp>
      <p:sp>
        <p:nvSpPr>
          <p:cNvPr id="4" name="Ograda no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sl-SI"/>
          </a:p>
        </p:txBody>
      </p:sp>
      <p:sp>
        <p:nvSpPr>
          <p:cNvPr id="5" name="Ograda številke diapozitiva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DCBC71-9DF8-43AC-8238-18693AAFACC7}" type="slidenum">
              <a:rPr lang="sl-SI" smtClean="0"/>
              <a:t>‹#›</a:t>
            </a:fld>
            <a:endParaRPr lang="sl-SI"/>
          </a:p>
        </p:txBody>
      </p:sp>
    </p:spTree>
    <p:extLst>
      <p:ext uri="{BB962C8B-B14F-4D97-AF65-F5344CB8AC3E}">
        <p14:creationId xmlns:p14="http://schemas.microsoft.com/office/powerpoint/2010/main" val="2469369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C7BFF74-1E0C-486B-805D-46FBD78F4555}" type="datetimeFigureOut">
              <a:rPr lang="sl-SI" smtClean="0"/>
              <a:t>11. 11. 2025</a:t>
            </a:fld>
            <a:endParaRPr lang="sl-SI"/>
          </a:p>
        </p:txBody>
      </p:sp>
      <p:sp>
        <p:nvSpPr>
          <p:cNvPr id="4" name="Ograda stranske slik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grada no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CE9BDEA-A973-498B-8EDD-371A950EA1DF}" type="slidenum">
              <a:rPr lang="sl-SI" smtClean="0"/>
              <a:t>‹#›</a:t>
            </a:fld>
            <a:endParaRPr lang="sl-SI"/>
          </a:p>
        </p:txBody>
      </p:sp>
    </p:spTree>
    <p:extLst>
      <p:ext uri="{BB962C8B-B14F-4D97-AF65-F5344CB8AC3E}">
        <p14:creationId xmlns:p14="http://schemas.microsoft.com/office/powerpoint/2010/main" val="3664349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a:t>
            </a:fld>
            <a:endParaRPr lang="sl-SI"/>
          </a:p>
        </p:txBody>
      </p:sp>
    </p:spTree>
    <p:extLst>
      <p:ext uri="{BB962C8B-B14F-4D97-AF65-F5344CB8AC3E}">
        <p14:creationId xmlns:p14="http://schemas.microsoft.com/office/powerpoint/2010/main" val="4021032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10</a:t>
            </a:fld>
            <a:endParaRPr lang="sl-SI"/>
          </a:p>
        </p:txBody>
      </p:sp>
    </p:spTree>
    <p:extLst>
      <p:ext uri="{BB962C8B-B14F-4D97-AF65-F5344CB8AC3E}">
        <p14:creationId xmlns:p14="http://schemas.microsoft.com/office/powerpoint/2010/main" val="518598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11</a:t>
            </a:fld>
            <a:endParaRPr lang="sl-SI"/>
          </a:p>
        </p:txBody>
      </p:sp>
    </p:spTree>
    <p:extLst>
      <p:ext uri="{BB962C8B-B14F-4D97-AF65-F5344CB8AC3E}">
        <p14:creationId xmlns:p14="http://schemas.microsoft.com/office/powerpoint/2010/main" val="3346085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12</a:t>
            </a:fld>
            <a:endParaRPr lang="sl-SI"/>
          </a:p>
        </p:txBody>
      </p:sp>
    </p:spTree>
    <p:extLst>
      <p:ext uri="{BB962C8B-B14F-4D97-AF65-F5344CB8AC3E}">
        <p14:creationId xmlns:p14="http://schemas.microsoft.com/office/powerpoint/2010/main" val="4617228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13</a:t>
            </a:fld>
            <a:endParaRPr lang="sl-SI"/>
          </a:p>
        </p:txBody>
      </p:sp>
    </p:spTree>
    <p:extLst>
      <p:ext uri="{BB962C8B-B14F-4D97-AF65-F5344CB8AC3E}">
        <p14:creationId xmlns:p14="http://schemas.microsoft.com/office/powerpoint/2010/main" val="2758194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14</a:t>
            </a:fld>
            <a:endParaRPr lang="sl-SI"/>
          </a:p>
        </p:txBody>
      </p:sp>
    </p:spTree>
    <p:extLst>
      <p:ext uri="{BB962C8B-B14F-4D97-AF65-F5344CB8AC3E}">
        <p14:creationId xmlns:p14="http://schemas.microsoft.com/office/powerpoint/2010/main" val="629320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15</a:t>
            </a:fld>
            <a:endParaRPr lang="sl-SI"/>
          </a:p>
        </p:txBody>
      </p:sp>
    </p:spTree>
    <p:extLst>
      <p:ext uri="{BB962C8B-B14F-4D97-AF65-F5344CB8AC3E}">
        <p14:creationId xmlns:p14="http://schemas.microsoft.com/office/powerpoint/2010/main" val="2121916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16</a:t>
            </a:fld>
            <a:endParaRPr lang="sl-SI"/>
          </a:p>
        </p:txBody>
      </p:sp>
    </p:spTree>
    <p:extLst>
      <p:ext uri="{BB962C8B-B14F-4D97-AF65-F5344CB8AC3E}">
        <p14:creationId xmlns:p14="http://schemas.microsoft.com/office/powerpoint/2010/main" val="31834227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17</a:t>
            </a:fld>
            <a:endParaRPr lang="sl-SI"/>
          </a:p>
        </p:txBody>
      </p:sp>
    </p:spTree>
    <p:extLst>
      <p:ext uri="{BB962C8B-B14F-4D97-AF65-F5344CB8AC3E}">
        <p14:creationId xmlns:p14="http://schemas.microsoft.com/office/powerpoint/2010/main" val="4151349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18</a:t>
            </a:fld>
            <a:endParaRPr lang="sl-SI"/>
          </a:p>
        </p:txBody>
      </p:sp>
    </p:spTree>
    <p:extLst>
      <p:ext uri="{BB962C8B-B14F-4D97-AF65-F5344CB8AC3E}">
        <p14:creationId xmlns:p14="http://schemas.microsoft.com/office/powerpoint/2010/main" val="11641406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19</a:t>
            </a:fld>
            <a:endParaRPr lang="sl-SI"/>
          </a:p>
        </p:txBody>
      </p:sp>
    </p:spTree>
    <p:extLst>
      <p:ext uri="{BB962C8B-B14F-4D97-AF65-F5344CB8AC3E}">
        <p14:creationId xmlns:p14="http://schemas.microsoft.com/office/powerpoint/2010/main" val="760848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2</a:t>
            </a:fld>
            <a:endParaRPr lang="sl-SI"/>
          </a:p>
        </p:txBody>
      </p:sp>
    </p:spTree>
    <p:extLst>
      <p:ext uri="{BB962C8B-B14F-4D97-AF65-F5344CB8AC3E}">
        <p14:creationId xmlns:p14="http://schemas.microsoft.com/office/powerpoint/2010/main" val="31004950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20</a:t>
            </a:fld>
            <a:endParaRPr lang="sl-SI"/>
          </a:p>
        </p:txBody>
      </p:sp>
    </p:spTree>
    <p:extLst>
      <p:ext uri="{BB962C8B-B14F-4D97-AF65-F5344CB8AC3E}">
        <p14:creationId xmlns:p14="http://schemas.microsoft.com/office/powerpoint/2010/main" val="40705875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21</a:t>
            </a:fld>
            <a:endParaRPr lang="sl-SI"/>
          </a:p>
        </p:txBody>
      </p:sp>
    </p:spTree>
    <p:extLst>
      <p:ext uri="{BB962C8B-B14F-4D97-AF65-F5344CB8AC3E}">
        <p14:creationId xmlns:p14="http://schemas.microsoft.com/office/powerpoint/2010/main" val="34261897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22</a:t>
            </a:fld>
            <a:endParaRPr lang="sl-SI"/>
          </a:p>
        </p:txBody>
      </p:sp>
    </p:spTree>
    <p:extLst>
      <p:ext uri="{BB962C8B-B14F-4D97-AF65-F5344CB8AC3E}">
        <p14:creationId xmlns:p14="http://schemas.microsoft.com/office/powerpoint/2010/main" val="8858589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23</a:t>
            </a:fld>
            <a:endParaRPr lang="sl-SI"/>
          </a:p>
        </p:txBody>
      </p:sp>
    </p:spTree>
    <p:extLst>
      <p:ext uri="{BB962C8B-B14F-4D97-AF65-F5344CB8AC3E}">
        <p14:creationId xmlns:p14="http://schemas.microsoft.com/office/powerpoint/2010/main" val="22937767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24</a:t>
            </a:fld>
            <a:endParaRPr lang="sl-SI"/>
          </a:p>
        </p:txBody>
      </p:sp>
    </p:spTree>
    <p:extLst>
      <p:ext uri="{BB962C8B-B14F-4D97-AF65-F5344CB8AC3E}">
        <p14:creationId xmlns:p14="http://schemas.microsoft.com/office/powerpoint/2010/main" val="28598435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25</a:t>
            </a:fld>
            <a:endParaRPr lang="sl-SI"/>
          </a:p>
        </p:txBody>
      </p:sp>
    </p:spTree>
    <p:extLst>
      <p:ext uri="{BB962C8B-B14F-4D97-AF65-F5344CB8AC3E}">
        <p14:creationId xmlns:p14="http://schemas.microsoft.com/office/powerpoint/2010/main" val="38765801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26</a:t>
            </a:fld>
            <a:endParaRPr lang="sl-SI"/>
          </a:p>
        </p:txBody>
      </p:sp>
    </p:spTree>
    <p:extLst>
      <p:ext uri="{BB962C8B-B14F-4D97-AF65-F5344CB8AC3E}">
        <p14:creationId xmlns:p14="http://schemas.microsoft.com/office/powerpoint/2010/main" val="1426255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3</a:t>
            </a:fld>
            <a:endParaRPr lang="sl-SI"/>
          </a:p>
        </p:txBody>
      </p:sp>
    </p:spTree>
    <p:extLst>
      <p:ext uri="{BB962C8B-B14F-4D97-AF65-F5344CB8AC3E}">
        <p14:creationId xmlns:p14="http://schemas.microsoft.com/office/powerpoint/2010/main" val="3466772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4</a:t>
            </a:fld>
            <a:endParaRPr lang="sl-SI"/>
          </a:p>
        </p:txBody>
      </p:sp>
    </p:spTree>
    <p:extLst>
      <p:ext uri="{BB962C8B-B14F-4D97-AF65-F5344CB8AC3E}">
        <p14:creationId xmlns:p14="http://schemas.microsoft.com/office/powerpoint/2010/main" val="370049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5</a:t>
            </a:fld>
            <a:endParaRPr lang="sl-SI"/>
          </a:p>
        </p:txBody>
      </p:sp>
    </p:spTree>
    <p:extLst>
      <p:ext uri="{BB962C8B-B14F-4D97-AF65-F5344CB8AC3E}">
        <p14:creationId xmlns:p14="http://schemas.microsoft.com/office/powerpoint/2010/main" val="1202303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6</a:t>
            </a:fld>
            <a:endParaRPr lang="sl-SI"/>
          </a:p>
        </p:txBody>
      </p:sp>
    </p:spTree>
    <p:extLst>
      <p:ext uri="{BB962C8B-B14F-4D97-AF65-F5344CB8AC3E}">
        <p14:creationId xmlns:p14="http://schemas.microsoft.com/office/powerpoint/2010/main" val="2564802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7</a:t>
            </a:fld>
            <a:endParaRPr lang="sl-SI"/>
          </a:p>
        </p:txBody>
      </p:sp>
    </p:spTree>
    <p:extLst>
      <p:ext uri="{BB962C8B-B14F-4D97-AF65-F5344CB8AC3E}">
        <p14:creationId xmlns:p14="http://schemas.microsoft.com/office/powerpoint/2010/main" val="926649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8</a:t>
            </a:fld>
            <a:endParaRPr lang="sl-SI"/>
          </a:p>
        </p:txBody>
      </p:sp>
    </p:spTree>
    <p:extLst>
      <p:ext uri="{BB962C8B-B14F-4D97-AF65-F5344CB8AC3E}">
        <p14:creationId xmlns:p14="http://schemas.microsoft.com/office/powerpoint/2010/main" val="3362219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a:p>
        </p:txBody>
      </p:sp>
      <p:sp>
        <p:nvSpPr>
          <p:cNvPr id="4" name="Ograda številke diapozitiva 3"/>
          <p:cNvSpPr>
            <a:spLocks noGrp="1"/>
          </p:cNvSpPr>
          <p:nvPr>
            <p:ph type="sldNum" sz="quarter" idx="10"/>
          </p:nvPr>
        </p:nvSpPr>
        <p:spPr/>
        <p:txBody>
          <a:bodyPr/>
          <a:lstStyle/>
          <a:p>
            <a:fld id="{9CE9BDEA-A973-498B-8EDD-371A950EA1DF}" type="slidenum">
              <a:rPr lang="sl-SI" smtClean="0"/>
              <a:t>9</a:t>
            </a:fld>
            <a:endParaRPr lang="sl-SI"/>
          </a:p>
        </p:txBody>
      </p:sp>
    </p:spTree>
    <p:extLst>
      <p:ext uri="{BB962C8B-B14F-4D97-AF65-F5344CB8AC3E}">
        <p14:creationId xmlns:p14="http://schemas.microsoft.com/office/powerpoint/2010/main" val="3515062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972000" y="1548000"/>
            <a:ext cx="7200000" cy="1490622"/>
          </a:xfrm>
          <a:prstGeom prst="rect">
            <a:avLst/>
          </a:prstGeom>
        </p:spPr>
        <p:txBody>
          <a:bodyPr lIns="0" tIns="0" rIns="0" bIns="0" anchor="t" anchorCtr="0"/>
          <a:lstStyle>
            <a:lvl1pPr algn="l">
              <a:defRPr b="1">
                <a:solidFill>
                  <a:srgbClr val="999999"/>
                </a:solidFill>
                <a:latin typeface="Arial" pitchFamily="34" charset="0"/>
                <a:cs typeface="Arial" pitchFamily="34" charset="0"/>
              </a:defRPr>
            </a:lvl1pPr>
          </a:lstStyle>
          <a:p>
            <a:r>
              <a:rPr lang="sl-SI"/>
              <a:t>Kliknite, če želite urediti slog naslova matrice</a:t>
            </a:r>
            <a:endParaRPr lang="en-US" dirty="0"/>
          </a:p>
        </p:txBody>
      </p:sp>
      <p:sp>
        <p:nvSpPr>
          <p:cNvPr id="4" name="Date Placeholder 3"/>
          <p:cNvSpPr>
            <a:spLocks noGrp="1"/>
          </p:cNvSpPr>
          <p:nvPr>
            <p:ph type="dt" sz="half" idx="10"/>
          </p:nvPr>
        </p:nvSpPr>
        <p:spPr>
          <a:xfrm>
            <a:off x="971550" y="6356350"/>
            <a:ext cx="1495425" cy="365125"/>
          </a:xfrm>
        </p:spPr>
        <p:txBody>
          <a:bodyPr/>
          <a:lstStyle>
            <a:lvl1pPr>
              <a:defRPr/>
            </a:lvl1pPr>
          </a:lstStyle>
          <a:p>
            <a:pPr>
              <a:defRPr/>
            </a:pPr>
            <a:fld id="{C18EED5D-2909-4A51-AC8B-8583A1C1EB96}" type="datetimeFigureOut">
              <a:rPr lang="en-US"/>
              <a:pPr>
                <a:defRPr/>
              </a:pPr>
              <a:t>11/11/2025</a:t>
            </a:fld>
            <a:endParaRPr lang="en-US" dirty="0"/>
          </a:p>
        </p:txBody>
      </p:sp>
      <p:sp>
        <p:nvSpPr>
          <p:cNvPr id="5" name="Footer Placeholder 4"/>
          <p:cNvSpPr>
            <a:spLocks noGrp="1"/>
          </p:cNvSpPr>
          <p:nvPr>
            <p:ph type="ftr" sz="quarter" idx="11"/>
          </p:nvPr>
        </p:nvSpPr>
        <p:spPr/>
        <p:txBody>
          <a:bodyPr/>
          <a:lstStyle>
            <a:lvl1pPr>
              <a:defRPr dirty="0"/>
            </a:lvl1pPr>
          </a:lstStyle>
          <a:p>
            <a:pPr>
              <a:defRPr/>
            </a:pPr>
            <a:endParaRPr lang="en-US"/>
          </a:p>
        </p:txBody>
      </p:sp>
      <p:sp>
        <p:nvSpPr>
          <p:cNvPr id="6" name="Slide Number Placeholder 5"/>
          <p:cNvSpPr>
            <a:spLocks noGrp="1"/>
          </p:cNvSpPr>
          <p:nvPr>
            <p:ph type="sldNum" sz="quarter" idx="12"/>
          </p:nvPr>
        </p:nvSpPr>
        <p:spPr>
          <a:xfrm>
            <a:off x="6553200" y="6356350"/>
            <a:ext cx="1331913" cy="365125"/>
          </a:xfrm>
        </p:spPr>
        <p:txBody>
          <a:bodyPr/>
          <a:lstStyle>
            <a:lvl1pPr>
              <a:defRPr/>
            </a:lvl1pPr>
          </a:lstStyle>
          <a:p>
            <a:pPr>
              <a:defRPr/>
            </a:pPr>
            <a:fld id="{30563D5B-4D1E-496F-9790-9711DAD93E3A}" type="slidenum">
              <a:rPr lang="en-US"/>
              <a:pPr>
                <a:defRPr/>
              </a:pPr>
              <a:t>‹#›</a:t>
            </a:fld>
            <a:endParaRPr lang="en-US"/>
          </a:p>
        </p:txBody>
      </p:sp>
    </p:spTree>
    <p:extLst>
      <p:ext uri="{BB962C8B-B14F-4D97-AF65-F5344CB8AC3E}">
        <p14:creationId xmlns:p14="http://schemas.microsoft.com/office/powerpoint/2010/main" val="942989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sl-SI" dirty="0"/>
          </a:p>
        </p:txBody>
      </p:sp>
      <p:sp>
        <p:nvSpPr>
          <p:cNvPr id="3" name="Date Placeholder 2"/>
          <p:cNvSpPr>
            <a:spLocks noGrp="1"/>
          </p:cNvSpPr>
          <p:nvPr>
            <p:ph type="dt" sz="half" idx="10"/>
          </p:nvPr>
        </p:nvSpPr>
        <p:spPr>
          <a:xfrm>
            <a:off x="1008063" y="6356350"/>
            <a:ext cx="1939925" cy="365125"/>
          </a:xfrm>
        </p:spPr>
        <p:txBody>
          <a:bodyPr/>
          <a:lstStyle>
            <a:lvl1pPr>
              <a:defRPr/>
            </a:lvl1pPr>
          </a:lstStyle>
          <a:p>
            <a:pPr>
              <a:defRPr/>
            </a:pPr>
            <a:fld id="{A3A211E5-8726-451A-A5CE-EB67E8C23185}" type="datetimeFigureOut">
              <a:rPr lang="sl-SI"/>
              <a:pPr>
                <a:defRPr/>
              </a:pPr>
              <a:t>11. 11. 2025</a:t>
            </a:fld>
            <a:endParaRPr lang="sl-SI"/>
          </a:p>
        </p:txBody>
      </p:sp>
      <p:sp>
        <p:nvSpPr>
          <p:cNvPr id="4" name="Footer Placeholder 3"/>
          <p:cNvSpPr>
            <a:spLocks noGrp="1"/>
          </p:cNvSpPr>
          <p:nvPr>
            <p:ph type="ftr" sz="quarter" idx="11"/>
          </p:nvPr>
        </p:nvSpPr>
        <p:spPr/>
        <p:txBody>
          <a:bodyPr/>
          <a:lstStyle>
            <a:lvl1pPr>
              <a:defRPr/>
            </a:lvl1pPr>
          </a:lstStyle>
          <a:p>
            <a:pPr>
              <a:defRPr/>
            </a:pPr>
            <a:endParaRPr lang="sl-SI"/>
          </a:p>
        </p:txBody>
      </p:sp>
      <p:sp>
        <p:nvSpPr>
          <p:cNvPr id="5" name="Slide Number Placeholder 4"/>
          <p:cNvSpPr>
            <a:spLocks noGrp="1"/>
          </p:cNvSpPr>
          <p:nvPr>
            <p:ph type="sldNum" sz="quarter" idx="12"/>
          </p:nvPr>
        </p:nvSpPr>
        <p:spPr/>
        <p:txBody>
          <a:bodyPr/>
          <a:lstStyle>
            <a:lvl1pPr>
              <a:defRPr/>
            </a:lvl1pPr>
          </a:lstStyle>
          <a:p>
            <a:pPr>
              <a:defRPr/>
            </a:pPr>
            <a:fld id="{E4F19279-8659-4B39-A8FE-A86C96E1D1A1}" type="slidenum">
              <a:rPr lang="sl-SI"/>
              <a:pPr>
                <a:defRPr/>
              </a:pPr>
              <a:t>‹#›</a:t>
            </a:fld>
            <a:endParaRPr lang="sl-SI"/>
          </a:p>
        </p:txBody>
      </p:sp>
    </p:spTree>
    <p:extLst>
      <p:ext uri="{BB962C8B-B14F-4D97-AF65-F5344CB8AC3E}">
        <p14:creationId xmlns:p14="http://schemas.microsoft.com/office/powerpoint/2010/main" val="2969959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7999" y="1440000"/>
            <a:ext cx="7139407" cy="1470025"/>
          </a:xfrm>
        </p:spPr>
        <p:txBody>
          <a:bodyPr/>
          <a:lstStyle/>
          <a:p>
            <a:r>
              <a:rPr lang="en-US" dirty="0"/>
              <a:t>Click to edit Master title style</a:t>
            </a:r>
            <a:endParaRPr lang="sl-SI" dirty="0"/>
          </a:p>
        </p:txBody>
      </p:sp>
      <p:sp>
        <p:nvSpPr>
          <p:cNvPr id="3" name="Subtitle 2"/>
          <p:cNvSpPr>
            <a:spLocks noGrp="1"/>
          </p:cNvSpPr>
          <p:nvPr>
            <p:ph type="subTitle" idx="1"/>
          </p:nvPr>
        </p:nvSpPr>
        <p:spPr>
          <a:xfrm>
            <a:off x="1007999" y="2880000"/>
            <a:ext cx="7139407"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sl-SI" dirty="0"/>
          </a:p>
        </p:txBody>
      </p:sp>
      <p:sp>
        <p:nvSpPr>
          <p:cNvPr id="4" name="Date Placeholder 3"/>
          <p:cNvSpPr>
            <a:spLocks noGrp="1"/>
          </p:cNvSpPr>
          <p:nvPr>
            <p:ph type="dt" sz="half" idx="10"/>
          </p:nvPr>
        </p:nvSpPr>
        <p:spPr/>
        <p:txBody>
          <a:bodyPr/>
          <a:lstStyle>
            <a:lvl1pPr>
              <a:defRPr/>
            </a:lvl1pPr>
          </a:lstStyle>
          <a:p>
            <a:pPr>
              <a:defRPr/>
            </a:pPr>
            <a:fld id="{E510A25B-5538-4D4B-AE03-ACEFA56FF048}" type="datetimeFigureOut">
              <a:rPr lang="sl-SI"/>
              <a:pPr>
                <a:defRPr/>
              </a:pPr>
              <a:t>11. 11. 2025</a:t>
            </a:fld>
            <a:endParaRPr lang="sl-SI" dirty="0"/>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96358A29-1AE7-4502-BCEA-2565E4745237}" type="slidenum">
              <a:rPr lang="sl-SI"/>
              <a:pPr>
                <a:defRPr/>
              </a:pPr>
              <a:t>‹#›</a:t>
            </a:fld>
            <a:endParaRPr lang="sl-SI" dirty="0"/>
          </a:p>
        </p:txBody>
      </p:sp>
    </p:spTree>
    <p:extLst>
      <p:ext uri="{BB962C8B-B14F-4D97-AF65-F5344CB8AC3E}">
        <p14:creationId xmlns:p14="http://schemas.microsoft.com/office/powerpoint/2010/main" val="4032149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13" name="Text Placeholder 11"/>
          <p:cNvSpPr>
            <a:spLocks noGrp="1"/>
          </p:cNvSpPr>
          <p:nvPr>
            <p:ph type="body" sz="quarter" idx="13"/>
          </p:nvPr>
        </p:nvSpPr>
        <p:spPr>
          <a:xfrm>
            <a:off x="971425" y="3240088"/>
            <a:ext cx="7201025" cy="2627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14"/>
          </p:nvPr>
        </p:nvSpPr>
        <p:spPr/>
        <p:txBody>
          <a:bodyPr/>
          <a:lstStyle>
            <a:lvl1pPr>
              <a:defRPr/>
            </a:lvl1pPr>
          </a:lstStyle>
          <a:p>
            <a:pPr>
              <a:defRPr/>
            </a:pPr>
            <a:fld id="{A989A889-2586-4EE7-B0BA-D8DA96782A87}" type="datetimeFigureOut">
              <a:rPr lang="sl-SI"/>
              <a:pPr>
                <a:defRPr/>
              </a:pPr>
              <a:t>11. 11. 2025</a:t>
            </a:fld>
            <a:endParaRPr lang="sl-SI" dirty="0"/>
          </a:p>
        </p:txBody>
      </p:sp>
      <p:sp>
        <p:nvSpPr>
          <p:cNvPr id="5" name="Footer Placeholder 4"/>
          <p:cNvSpPr>
            <a:spLocks noGrp="1"/>
          </p:cNvSpPr>
          <p:nvPr>
            <p:ph type="ftr" sz="quarter" idx="15"/>
          </p:nvPr>
        </p:nvSpPr>
        <p:spPr/>
        <p:txBody>
          <a:bodyPr/>
          <a:lstStyle>
            <a:lvl1pPr>
              <a:defRPr/>
            </a:lvl1pPr>
          </a:lstStyle>
          <a:p>
            <a:pPr>
              <a:defRPr/>
            </a:pPr>
            <a:endParaRPr lang="sl-SI"/>
          </a:p>
        </p:txBody>
      </p:sp>
      <p:sp>
        <p:nvSpPr>
          <p:cNvPr id="6" name="Slide Number Placeholder 5"/>
          <p:cNvSpPr>
            <a:spLocks noGrp="1"/>
          </p:cNvSpPr>
          <p:nvPr>
            <p:ph type="sldNum" sz="quarter" idx="16"/>
          </p:nvPr>
        </p:nvSpPr>
        <p:spPr/>
        <p:txBody>
          <a:bodyPr/>
          <a:lstStyle>
            <a:lvl1pPr>
              <a:defRPr/>
            </a:lvl1pPr>
          </a:lstStyle>
          <a:p>
            <a:pPr>
              <a:defRPr/>
            </a:pPr>
            <a:fld id="{4FE46B15-F488-45FF-951E-93F503C7C7D6}" type="slidenum">
              <a:rPr lang="sl-SI"/>
              <a:pPr>
                <a:defRPr/>
              </a:pPr>
              <a:t>‹#›</a:t>
            </a:fld>
            <a:endParaRPr lang="sl-SI" dirty="0"/>
          </a:p>
        </p:txBody>
      </p:sp>
    </p:spTree>
    <p:extLst>
      <p:ext uri="{BB962C8B-B14F-4D97-AF65-F5344CB8AC3E}">
        <p14:creationId xmlns:p14="http://schemas.microsoft.com/office/powerpoint/2010/main" val="2689642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l-SI"/>
          </a:p>
        </p:txBody>
      </p:sp>
      <p:sp>
        <p:nvSpPr>
          <p:cNvPr id="3" name="Content Placeholder 2"/>
          <p:cNvSpPr>
            <a:spLocks noGrp="1"/>
          </p:cNvSpPr>
          <p:nvPr>
            <p:ph idx="1"/>
          </p:nvPr>
        </p:nvSpPr>
        <p:spPr>
          <a:xfrm>
            <a:off x="972000" y="3240000"/>
            <a:ext cx="7200000" cy="2628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4" name="Date Placeholder 3"/>
          <p:cNvSpPr>
            <a:spLocks noGrp="1"/>
          </p:cNvSpPr>
          <p:nvPr>
            <p:ph type="dt" sz="half" idx="10"/>
          </p:nvPr>
        </p:nvSpPr>
        <p:spPr/>
        <p:txBody>
          <a:bodyPr/>
          <a:lstStyle>
            <a:lvl1pPr>
              <a:defRPr/>
            </a:lvl1pPr>
          </a:lstStyle>
          <a:p>
            <a:pPr>
              <a:defRPr/>
            </a:pPr>
            <a:fld id="{A694427D-2123-4B4E-8DEB-74BB3F2EAED4}" type="datetimeFigureOut">
              <a:rPr lang="sl-SI"/>
              <a:pPr>
                <a:defRPr/>
              </a:pPr>
              <a:t>11. 11. 2025</a:t>
            </a:fld>
            <a:endParaRPr lang="sl-SI" dirty="0"/>
          </a:p>
        </p:txBody>
      </p:sp>
      <p:sp>
        <p:nvSpPr>
          <p:cNvPr id="5" name="Footer Placeholder 4"/>
          <p:cNvSpPr>
            <a:spLocks noGrp="1"/>
          </p:cNvSpPr>
          <p:nvPr>
            <p:ph type="ftr" sz="quarter" idx="11"/>
          </p:nvPr>
        </p:nvSpPr>
        <p:spPr/>
        <p:txBody>
          <a:bodyPr/>
          <a:lstStyle>
            <a:lvl1pPr>
              <a:defRPr/>
            </a:lvl1pPr>
          </a:lstStyle>
          <a:p>
            <a:pPr>
              <a:defRPr/>
            </a:pPr>
            <a:endParaRPr lang="sl-SI"/>
          </a:p>
        </p:txBody>
      </p:sp>
      <p:sp>
        <p:nvSpPr>
          <p:cNvPr id="6" name="Slide Number Placeholder 5"/>
          <p:cNvSpPr>
            <a:spLocks noGrp="1"/>
          </p:cNvSpPr>
          <p:nvPr>
            <p:ph type="sldNum" sz="quarter" idx="12"/>
          </p:nvPr>
        </p:nvSpPr>
        <p:spPr/>
        <p:txBody>
          <a:bodyPr/>
          <a:lstStyle>
            <a:lvl1pPr>
              <a:defRPr/>
            </a:lvl1pPr>
          </a:lstStyle>
          <a:p>
            <a:pPr>
              <a:defRPr/>
            </a:pPr>
            <a:fld id="{9CF8846B-3573-4567-A8B0-CE9C576D44C6}" type="slidenum">
              <a:rPr lang="sl-SI"/>
              <a:pPr>
                <a:defRPr/>
              </a:pPr>
              <a:t>‹#›</a:t>
            </a:fld>
            <a:endParaRPr lang="sl-SI" dirty="0"/>
          </a:p>
        </p:txBody>
      </p:sp>
    </p:spTree>
    <p:extLst>
      <p:ext uri="{BB962C8B-B14F-4D97-AF65-F5344CB8AC3E}">
        <p14:creationId xmlns:p14="http://schemas.microsoft.com/office/powerpoint/2010/main" val="2683108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sl-SI" dirty="0"/>
          </a:p>
        </p:txBody>
      </p:sp>
      <p:sp>
        <p:nvSpPr>
          <p:cNvPr id="14" name="Text Placeholder 12"/>
          <p:cNvSpPr>
            <a:spLocks noGrp="1"/>
          </p:cNvSpPr>
          <p:nvPr>
            <p:ph type="body" sz="quarter" idx="13"/>
          </p:nvPr>
        </p:nvSpPr>
        <p:spPr>
          <a:xfrm>
            <a:off x="971550" y="3240088"/>
            <a:ext cx="3313113" cy="262731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18" name="Text Placeholder 15"/>
          <p:cNvSpPr>
            <a:spLocks noGrp="1"/>
          </p:cNvSpPr>
          <p:nvPr>
            <p:ph type="body" sz="quarter" idx="14"/>
          </p:nvPr>
        </p:nvSpPr>
        <p:spPr>
          <a:xfrm>
            <a:off x="4848225" y="3240088"/>
            <a:ext cx="3312000" cy="2627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5" name="Date Placeholder 4"/>
          <p:cNvSpPr>
            <a:spLocks noGrp="1"/>
          </p:cNvSpPr>
          <p:nvPr>
            <p:ph type="dt" sz="half" idx="15"/>
          </p:nvPr>
        </p:nvSpPr>
        <p:spPr>
          <a:xfrm>
            <a:off x="1008063" y="6356350"/>
            <a:ext cx="2133600" cy="365125"/>
          </a:xfrm>
        </p:spPr>
        <p:txBody>
          <a:bodyPr/>
          <a:lstStyle>
            <a:lvl1pPr>
              <a:defRPr/>
            </a:lvl1pPr>
          </a:lstStyle>
          <a:p>
            <a:pPr>
              <a:defRPr/>
            </a:pPr>
            <a:fld id="{CACEB2FF-3039-435A-ADA5-5AD28FBB3CF3}" type="datetimeFigureOut">
              <a:rPr lang="sl-SI"/>
              <a:pPr>
                <a:defRPr/>
              </a:pPr>
              <a:t>11. 11. 2025</a:t>
            </a:fld>
            <a:endParaRPr lang="sl-SI" dirty="0"/>
          </a:p>
        </p:txBody>
      </p:sp>
      <p:sp>
        <p:nvSpPr>
          <p:cNvPr id="6" name="Footer Placeholder 5"/>
          <p:cNvSpPr>
            <a:spLocks noGrp="1"/>
          </p:cNvSpPr>
          <p:nvPr>
            <p:ph type="ftr" sz="quarter" idx="16"/>
          </p:nvPr>
        </p:nvSpPr>
        <p:spPr/>
        <p:txBody>
          <a:bodyPr/>
          <a:lstStyle>
            <a:lvl1pPr>
              <a:defRPr/>
            </a:lvl1pPr>
          </a:lstStyle>
          <a:p>
            <a:pPr>
              <a:defRPr/>
            </a:pPr>
            <a:endParaRPr lang="sl-SI"/>
          </a:p>
        </p:txBody>
      </p:sp>
      <p:sp>
        <p:nvSpPr>
          <p:cNvPr id="7" name="Slide Number Placeholder 6"/>
          <p:cNvSpPr>
            <a:spLocks noGrp="1"/>
          </p:cNvSpPr>
          <p:nvPr>
            <p:ph type="sldNum" sz="quarter" idx="17"/>
          </p:nvPr>
        </p:nvSpPr>
        <p:spPr/>
        <p:txBody>
          <a:bodyPr/>
          <a:lstStyle>
            <a:lvl1pPr>
              <a:defRPr/>
            </a:lvl1pPr>
          </a:lstStyle>
          <a:p>
            <a:pPr>
              <a:defRPr/>
            </a:pPr>
            <a:fld id="{5845C97A-A94F-4F4A-8786-1F5EF483E930}" type="slidenum">
              <a:rPr lang="sl-SI"/>
              <a:pPr>
                <a:defRPr/>
              </a:pPr>
              <a:t>‹#›</a:t>
            </a:fld>
            <a:endParaRPr lang="sl-SI"/>
          </a:p>
        </p:txBody>
      </p:sp>
    </p:spTree>
    <p:extLst>
      <p:ext uri="{BB962C8B-B14F-4D97-AF65-F5344CB8AC3E}">
        <p14:creationId xmlns:p14="http://schemas.microsoft.com/office/powerpoint/2010/main" val="4090583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sl-SI" dirty="0"/>
          </a:p>
        </p:txBody>
      </p:sp>
      <p:sp>
        <p:nvSpPr>
          <p:cNvPr id="3" name="Content Placeholder 2"/>
          <p:cNvSpPr>
            <a:spLocks noGrp="1"/>
          </p:cNvSpPr>
          <p:nvPr>
            <p:ph sz="half" idx="1"/>
          </p:nvPr>
        </p:nvSpPr>
        <p:spPr>
          <a:xfrm>
            <a:off x="972000" y="3240000"/>
            <a:ext cx="3312000" cy="262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4" name="Content Placeholder 3"/>
          <p:cNvSpPr>
            <a:spLocks noGrp="1"/>
          </p:cNvSpPr>
          <p:nvPr>
            <p:ph sz="half" idx="2"/>
          </p:nvPr>
        </p:nvSpPr>
        <p:spPr>
          <a:xfrm>
            <a:off x="4848599" y="3240000"/>
            <a:ext cx="3312000" cy="262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5" name="Date Placeholder 4"/>
          <p:cNvSpPr>
            <a:spLocks noGrp="1"/>
          </p:cNvSpPr>
          <p:nvPr>
            <p:ph type="dt" sz="half" idx="10"/>
          </p:nvPr>
        </p:nvSpPr>
        <p:spPr>
          <a:xfrm>
            <a:off x="1008063" y="6356350"/>
            <a:ext cx="2133600" cy="365125"/>
          </a:xfrm>
        </p:spPr>
        <p:txBody>
          <a:bodyPr/>
          <a:lstStyle>
            <a:lvl1pPr>
              <a:defRPr/>
            </a:lvl1pPr>
          </a:lstStyle>
          <a:p>
            <a:pPr>
              <a:defRPr/>
            </a:pPr>
            <a:fld id="{A0DBEA93-DDD3-446A-A80F-5BAE65EB7BBD}" type="datetimeFigureOut">
              <a:rPr lang="sl-SI"/>
              <a:pPr>
                <a:defRPr/>
              </a:pPr>
              <a:t>11. 11. 2025</a:t>
            </a:fld>
            <a:endParaRPr lang="sl-SI" dirty="0"/>
          </a:p>
        </p:txBody>
      </p:sp>
      <p:sp>
        <p:nvSpPr>
          <p:cNvPr id="6" name="Footer Placeholder 5"/>
          <p:cNvSpPr>
            <a:spLocks noGrp="1"/>
          </p:cNvSpPr>
          <p:nvPr>
            <p:ph type="ftr" sz="quarter" idx="11"/>
          </p:nvPr>
        </p:nvSpPr>
        <p:spPr/>
        <p:txBody>
          <a:bodyPr/>
          <a:lstStyle>
            <a:lvl1pPr>
              <a:defRPr/>
            </a:lvl1pPr>
          </a:lstStyle>
          <a:p>
            <a:pPr>
              <a:defRPr/>
            </a:pPr>
            <a:endParaRPr lang="sl-SI"/>
          </a:p>
        </p:txBody>
      </p:sp>
      <p:sp>
        <p:nvSpPr>
          <p:cNvPr id="7" name="Slide Number Placeholder 6"/>
          <p:cNvSpPr>
            <a:spLocks noGrp="1"/>
          </p:cNvSpPr>
          <p:nvPr>
            <p:ph type="sldNum" sz="quarter" idx="12"/>
          </p:nvPr>
        </p:nvSpPr>
        <p:spPr/>
        <p:txBody>
          <a:bodyPr/>
          <a:lstStyle>
            <a:lvl1pPr>
              <a:defRPr/>
            </a:lvl1pPr>
          </a:lstStyle>
          <a:p>
            <a:pPr>
              <a:defRPr/>
            </a:pPr>
            <a:fld id="{AFE5986A-8F05-4402-BFD0-02909D5FF1F9}" type="slidenum">
              <a:rPr lang="sl-SI"/>
              <a:pPr>
                <a:defRPr/>
              </a:pPr>
              <a:t>‹#›</a:t>
            </a:fld>
            <a:endParaRPr lang="sl-SI"/>
          </a:p>
        </p:txBody>
      </p:sp>
    </p:spTree>
    <p:extLst>
      <p:ext uri="{BB962C8B-B14F-4D97-AF65-F5344CB8AC3E}">
        <p14:creationId xmlns:p14="http://schemas.microsoft.com/office/powerpoint/2010/main" val="3368413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sl-SI" dirty="0"/>
          </a:p>
        </p:txBody>
      </p:sp>
      <p:sp>
        <p:nvSpPr>
          <p:cNvPr id="4" name="Content Placeholder 3"/>
          <p:cNvSpPr>
            <a:spLocks noGrp="1"/>
          </p:cNvSpPr>
          <p:nvPr>
            <p:ph sz="half" idx="2"/>
          </p:nvPr>
        </p:nvSpPr>
        <p:spPr>
          <a:xfrm>
            <a:off x="4848599" y="3240000"/>
            <a:ext cx="3312000" cy="262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l-SI" dirty="0"/>
          </a:p>
        </p:txBody>
      </p:sp>
      <p:sp>
        <p:nvSpPr>
          <p:cNvPr id="10" name="Text Placeholder 8"/>
          <p:cNvSpPr>
            <a:spLocks noGrp="1"/>
          </p:cNvSpPr>
          <p:nvPr>
            <p:ph type="body" sz="quarter" idx="13"/>
          </p:nvPr>
        </p:nvSpPr>
        <p:spPr>
          <a:xfrm>
            <a:off x="971550" y="3240088"/>
            <a:ext cx="3313113" cy="2627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5" name="Date Placeholder 4"/>
          <p:cNvSpPr>
            <a:spLocks noGrp="1"/>
          </p:cNvSpPr>
          <p:nvPr>
            <p:ph type="dt" sz="half" idx="14"/>
          </p:nvPr>
        </p:nvSpPr>
        <p:spPr>
          <a:xfrm>
            <a:off x="1008063" y="6356350"/>
            <a:ext cx="2133600" cy="365125"/>
          </a:xfrm>
        </p:spPr>
        <p:txBody>
          <a:bodyPr/>
          <a:lstStyle>
            <a:lvl1pPr>
              <a:defRPr/>
            </a:lvl1pPr>
          </a:lstStyle>
          <a:p>
            <a:pPr>
              <a:defRPr/>
            </a:pPr>
            <a:fld id="{EF80FDB7-B0CF-49EB-92EF-34D9DAC22586}" type="datetimeFigureOut">
              <a:rPr lang="sl-SI"/>
              <a:pPr>
                <a:defRPr/>
              </a:pPr>
              <a:t>11. 11. 2025</a:t>
            </a:fld>
            <a:endParaRPr lang="sl-SI" dirty="0"/>
          </a:p>
        </p:txBody>
      </p:sp>
      <p:sp>
        <p:nvSpPr>
          <p:cNvPr id="6" name="Footer Placeholder 5"/>
          <p:cNvSpPr>
            <a:spLocks noGrp="1"/>
          </p:cNvSpPr>
          <p:nvPr>
            <p:ph type="ftr" sz="quarter" idx="15"/>
          </p:nvPr>
        </p:nvSpPr>
        <p:spPr/>
        <p:txBody>
          <a:bodyPr/>
          <a:lstStyle>
            <a:lvl1pPr>
              <a:defRPr/>
            </a:lvl1pPr>
          </a:lstStyle>
          <a:p>
            <a:pPr>
              <a:defRPr/>
            </a:pPr>
            <a:endParaRPr lang="sl-SI"/>
          </a:p>
        </p:txBody>
      </p:sp>
      <p:sp>
        <p:nvSpPr>
          <p:cNvPr id="7" name="Slide Number Placeholder 6"/>
          <p:cNvSpPr>
            <a:spLocks noGrp="1"/>
          </p:cNvSpPr>
          <p:nvPr>
            <p:ph type="sldNum" sz="quarter" idx="16"/>
          </p:nvPr>
        </p:nvSpPr>
        <p:spPr/>
        <p:txBody>
          <a:bodyPr/>
          <a:lstStyle>
            <a:lvl1pPr>
              <a:defRPr/>
            </a:lvl1pPr>
          </a:lstStyle>
          <a:p>
            <a:pPr>
              <a:defRPr/>
            </a:pPr>
            <a:fld id="{4876A3A3-2CF1-42F0-AE93-0F69699F966E}" type="slidenum">
              <a:rPr lang="sl-SI"/>
              <a:pPr>
                <a:defRPr/>
              </a:pPr>
              <a:t>‹#›</a:t>
            </a:fld>
            <a:endParaRPr lang="sl-SI"/>
          </a:p>
        </p:txBody>
      </p:sp>
    </p:spTree>
    <p:extLst>
      <p:ext uri="{BB962C8B-B14F-4D97-AF65-F5344CB8AC3E}">
        <p14:creationId xmlns:p14="http://schemas.microsoft.com/office/powerpoint/2010/main" val="3504343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8B99B05-F3FD-42F4-8109-223520CDE1E6}" type="datetimeFigureOut">
              <a:rPr lang="sl-SI"/>
              <a:pPr>
                <a:defRPr/>
              </a:pPr>
              <a:t>11. 11. 2025</a:t>
            </a:fld>
            <a:endParaRPr lang="sl-SI" dirty="0"/>
          </a:p>
        </p:txBody>
      </p:sp>
      <p:sp>
        <p:nvSpPr>
          <p:cNvPr id="3" name="Footer Placeholder 4"/>
          <p:cNvSpPr>
            <a:spLocks noGrp="1"/>
          </p:cNvSpPr>
          <p:nvPr>
            <p:ph type="ftr" sz="quarter" idx="11"/>
          </p:nvPr>
        </p:nvSpPr>
        <p:spPr/>
        <p:txBody>
          <a:bodyPr/>
          <a:lstStyle>
            <a:lvl1pPr>
              <a:defRPr/>
            </a:lvl1pPr>
          </a:lstStyle>
          <a:p>
            <a:pPr>
              <a:defRPr/>
            </a:pPr>
            <a:endParaRPr lang="sl-SI"/>
          </a:p>
        </p:txBody>
      </p:sp>
      <p:sp>
        <p:nvSpPr>
          <p:cNvPr id="4" name="Slide Number Placeholder 5"/>
          <p:cNvSpPr>
            <a:spLocks noGrp="1"/>
          </p:cNvSpPr>
          <p:nvPr>
            <p:ph type="sldNum" sz="quarter" idx="12"/>
          </p:nvPr>
        </p:nvSpPr>
        <p:spPr/>
        <p:txBody>
          <a:bodyPr/>
          <a:lstStyle>
            <a:lvl1pPr>
              <a:defRPr/>
            </a:lvl1pPr>
          </a:lstStyle>
          <a:p>
            <a:pPr>
              <a:defRPr/>
            </a:pPr>
            <a:fld id="{A1F0FA50-EA4F-4C3A-9CD5-4D5722C91075}" type="slidenum">
              <a:rPr lang="sl-SI"/>
              <a:pPr>
                <a:defRPr/>
              </a:pPr>
              <a:t>‹#›</a:t>
            </a:fld>
            <a:endParaRPr lang="sl-SI" dirty="0"/>
          </a:p>
        </p:txBody>
      </p:sp>
    </p:spTree>
    <p:extLst>
      <p:ext uri="{BB962C8B-B14F-4D97-AF65-F5344CB8AC3E}">
        <p14:creationId xmlns:p14="http://schemas.microsoft.com/office/powerpoint/2010/main" val="15690233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3.png"/><Relationship Id="rId5" Type="http://schemas.openxmlformats.org/officeDocument/2006/relationships/slideLayout" Target="../slideLayouts/slideLayout6.xml"/><Relationship Id="rId10" Type="http://schemas.openxmlformats.org/officeDocument/2006/relationships/image" Target="../media/image2.wmf"/><Relationship Id="rId4" Type="http://schemas.openxmlformats.org/officeDocument/2006/relationships/slideLayout" Target="../slideLayouts/slideLayout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pic>
        <p:nvPicPr>
          <p:cNvPr id="1026" name="Picture 3" descr="Z:\JAVNA UPRAVA 2010\Si CGP\CGP_prirocnik_WEB\OUT\05 Medijsko promocijski elementi\11 PPT predstavitev\untitled folder\ozadje-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8" descr="grb moder za 10 pt.wm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B85C73A1-ABF2-4D7E-B3C4-170AD1D2303D}" type="datetimeFigureOut">
              <a:rPr lang="en-US"/>
              <a:pPr>
                <a:defRPr/>
              </a:pPr>
              <a:t>11/11/2025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8FEA962C-8148-4148-A948-9D82CD6256FF}" type="slidenum">
              <a:rPr lang="en-US"/>
              <a:pPr>
                <a:defRPr/>
              </a:pPr>
              <a:t>‹#›</a:t>
            </a:fld>
            <a:endParaRPr lang="en-US"/>
          </a:p>
        </p:txBody>
      </p:sp>
      <p:pic>
        <p:nvPicPr>
          <p:cNvPr id="1032" name="Slika 9" descr="arsktrp.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90704" y="706438"/>
            <a:ext cx="417512"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7"/>
          <p:cNvSpPr txBox="1"/>
          <p:nvPr/>
        </p:nvSpPr>
        <p:spPr>
          <a:xfrm>
            <a:off x="962022" y="708025"/>
            <a:ext cx="1807055" cy="615553"/>
          </a:xfrm>
          <a:prstGeom prst="rect">
            <a:avLst/>
          </a:prstGeom>
          <a:noFill/>
        </p:spPr>
        <p:txBody>
          <a:bodyPr wrap="square" lIns="0" tIns="0" rIns="0" bIns="0">
            <a:spAutoFit/>
          </a:bodyPr>
          <a:lstStyle/>
          <a:p>
            <a:pPr fontAlgn="auto">
              <a:lnSpc>
                <a:spcPts val="840"/>
              </a:lnSpc>
              <a:spcBef>
                <a:spcPts val="0"/>
              </a:spcBef>
              <a:spcAft>
                <a:spcPts val="0"/>
              </a:spcAft>
              <a:defRPr/>
            </a:pPr>
            <a:r>
              <a:rPr lang="en-US" sz="700" dirty="0">
                <a:solidFill>
                  <a:schemeClr val="tx2"/>
                </a:solidFill>
                <a:latin typeface="Republika" pitchFamily="2" charset="-18"/>
                <a:cs typeface="Republika"/>
              </a:rPr>
              <a:t>REPUBLIKA SLOVENIJA</a:t>
            </a:r>
          </a:p>
          <a:p>
            <a:pPr fontAlgn="auto">
              <a:lnSpc>
                <a:spcPts val="840"/>
              </a:lnSpc>
              <a:spcBef>
                <a:spcPts val="0"/>
              </a:spcBef>
              <a:spcAft>
                <a:spcPts val="0"/>
              </a:spcAft>
              <a:defRPr/>
            </a:pPr>
            <a:r>
              <a:rPr lang="sl-SI" sz="700" b="1" dirty="0">
                <a:solidFill>
                  <a:schemeClr val="tx2"/>
                </a:solidFill>
                <a:latin typeface="Republika" pitchFamily="2" charset="-18"/>
                <a:cs typeface="Republika"/>
              </a:rPr>
              <a:t>MINISTRSTVO ZA KMETIJSTVO,</a:t>
            </a:r>
          </a:p>
          <a:p>
            <a:pPr fontAlgn="auto">
              <a:lnSpc>
                <a:spcPts val="840"/>
              </a:lnSpc>
              <a:spcBef>
                <a:spcPts val="0"/>
              </a:spcBef>
              <a:spcAft>
                <a:spcPts val="0"/>
              </a:spcAft>
              <a:defRPr/>
            </a:pPr>
            <a:r>
              <a:rPr lang="sl-SI" sz="700" b="1" dirty="0">
                <a:solidFill>
                  <a:schemeClr val="tx2"/>
                </a:solidFill>
                <a:latin typeface="Republika" pitchFamily="2" charset="-18"/>
                <a:cs typeface="Republika"/>
              </a:rPr>
              <a:t>GOZDARSTVO IN PREHRANO</a:t>
            </a:r>
          </a:p>
          <a:p>
            <a:pPr fontAlgn="auto">
              <a:lnSpc>
                <a:spcPts val="840"/>
              </a:lnSpc>
              <a:spcBef>
                <a:spcPts val="0"/>
              </a:spcBef>
              <a:spcAft>
                <a:spcPts val="0"/>
              </a:spcAft>
              <a:defRPr/>
            </a:pPr>
            <a:endParaRPr lang="sl-SI" sz="700" b="1" dirty="0">
              <a:solidFill>
                <a:schemeClr val="tx2"/>
              </a:solidFill>
              <a:latin typeface="Republika" pitchFamily="2" charset="-18"/>
              <a:cs typeface="Republika"/>
            </a:endParaRPr>
          </a:p>
          <a:p>
            <a:pPr fontAlgn="auto">
              <a:lnSpc>
                <a:spcPts val="840"/>
              </a:lnSpc>
              <a:spcBef>
                <a:spcPts val="0"/>
              </a:spcBef>
              <a:spcAft>
                <a:spcPts val="0"/>
              </a:spcAft>
              <a:defRPr/>
            </a:pPr>
            <a:r>
              <a:rPr lang="sl-SI" sz="700" b="0" dirty="0">
                <a:solidFill>
                  <a:schemeClr val="tx2"/>
                </a:solidFill>
                <a:latin typeface="Republika" pitchFamily="2" charset="-18"/>
                <a:cs typeface="Republika"/>
              </a:rPr>
              <a:t>AGENCIJA</a:t>
            </a:r>
            <a:r>
              <a:rPr lang="sl-SI" sz="700" b="0" baseline="0" dirty="0">
                <a:solidFill>
                  <a:schemeClr val="tx2"/>
                </a:solidFill>
                <a:latin typeface="Republika" pitchFamily="2" charset="-18"/>
                <a:cs typeface="Republika"/>
              </a:rPr>
              <a:t> REPUBLIKE SLOVENIJE ZA KMETIJSKE TRGE IN RAZVOJ PODEŽELJA</a:t>
            </a:r>
            <a:endParaRPr lang="en-US" sz="700" b="0" dirty="0">
              <a:solidFill>
                <a:schemeClr val="tx2"/>
              </a:solidFill>
              <a:latin typeface="Republika" pitchFamily="2" charset="-18"/>
              <a:cs typeface="Republika"/>
            </a:endParaRPr>
          </a:p>
        </p:txBody>
      </p:sp>
    </p:spTree>
  </p:cSld>
  <p:clrMap bg1="lt1" tx1="dk1" bg2="lt2" tx2="dk2" accent1="accent1" accent2="accent2" accent3="accent3" accent4="accent4" accent5="accent5" accent6="accent6" hlink="hlink" folHlink="folHlink"/>
  <p:sldLayoutIdLst>
    <p:sldLayoutId id="2147483675" r:id="rId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971550" y="1547813"/>
            <a:ext cx="7200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lvl="0"/>
            <a:r>
              <a:rPr lang="en-US"/>
              <a:t>Click to edit Master title style</a:t>
            </a:r>
            <a:endParaRPr lang="sl-SI"/>
          </a:p>
        </p:txBody>
      </p:sp>
      <p:sp>
        <p:nvSpPr>
          <p:cNvPr id="2051" name="Text Placeholder 2"/>
          <p:cNvSpPr>
            <a:spLocks noGrp="1"/>
          </p:cNvSpPr>
          <p:nvPr>
            <p:ph type="body" idx="1"/>
          </p:nvPr>
        </p:nvSpPr>
        <p:spPr bwMode="auto">
          <a:xfrm>
            <a:off x="971550" y="3240088"/>
            <a:ext cx="7200900" cy="2627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4" name="Date Placeholder 3"/>
          <p:cNvSpPr>
            <a:spLocks noGrp="1"/>
          </p:cNvSpPr>
          <p:nvPr>
            <p:ph type="dt" sz="half" idx="2"/>
          </p:nvPr>
        </p:nvSpPr>
        <p:spPr>
          <a:xfrm>
            <a:off x="971550" y="6356350"/>
            <a:ext cx="1582738"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99816A48-13FA-4D39-BF49-8F7DF9E12A29}" type="datetimeFigureOut">
              <a:rPr lang="sl-SI"/>
              <a:pPr>
                <a:defRPr/>
              </a:pPr>
              <a:t>11. 11. 2025</a:t>
            </a:fld>
            <a:endParaRPr lang="sl-SI"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cs typeface="+mn-cs"/>
              </a:defRPr>
            </a:lvl1pPr>
          </a:lstStyle>
          <a:p>
            <a:pPr>
              <a:defRPr/>
            </a:pPr>
            <a:endParaRPr lang="sl-SI"/>
          </a:p>
        </p:txBody>
      </p:sp>
      <p:sp>
        <p:nvSpPr>
          <p:cNvPr id="6" name="Slide Number Placeholder 5"/>
          <p:cNvSpPr>
            <a:spLocks noGrp="1"/>
          </p:cNvSpPr>
          <p:nvPr>
            <p:ph type="sldNum" sz="quarter" idx="4"/>
          </p:nvPr>
        </p:nvSpPr>
        <p:spPr>
          <a:xfrm>
            <a:off x="6553200" y="6356350"/>
            <a:ext cx="1608138"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F22F00A-347C-4764-94AD-F4D42E8A0FE2}" type="slidenum">
              <a:rPr lang="sl-SI"/>
              <a:pPr>
                <a:defRPr/>
              </a:pPr>
              <a:t>‹#›</a:t>
            </a:fld>
            <a:endParaRPr lang="sl-SI" dirty="0"/>
          </a:p>
        </p:txBody>
      </p:sp>
      <p:pic>
        <p:nvPicPr>
          <p:cNvPr id="2055" name="Picture 9" descr="grb moder za 10 pt.wmf"/>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639763" y="712788"/>
            <a:ext cx="166687" cy="20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
          <p:cNvSpPr txBox="1"/>
          <p:nvPr/>
        </p:nvSpPr>
        <p:spPr>
          <a:xfrm>
            <a:off x="962023" y="708025"/>
            <a:ext cx="1807055" cy="615553"/>
          </a:xfrm>
          <a:prstGeom prst="rect">
            <a:avLst/>
          </a:prstGeom>
          <a:noFill/>
        </p:spPr>
        <p:txBody>
          <a:bodyPr wrap="square" lIns="0" tIns="0" rIns="0" bIns="0">
            <a:spAutoFit/>
          </a:bodyPr>
          <a:lstStyle/>
          <a:p>
            <a:pPr fontAlgn="auto">
              <a:lnSpc>
                <a:spcPts val="840"/>
              </a:lnSpc>
              <a:spcBef>
                <a:spcPts val="0"/>
              </a:spcBef>
              <a:spcAft>
                <a:spcPts val="0"/>
              </a:spcAft>
              <a:defRPr/>
            </a:pPr>
            <a:r>
              <a:rPr lang="en-US" sz="700" dirty="0">
                <a:solidFill>
                  <a:schemeClr val="tx2"/>
                </a:solidFill>
                <a:latin typeface="Republika" pitchFamily="2" charset="-18"/>
                <a:cs typeface="Republika"/>
              </a:rPr>
              <a:t>REPUBLIKA SLOVENIJA</a:t>
            </a:r>
          </a:p>
          <a:p>
            <a:pPr fontAlgn="auto">
              <a:lnSpc>
                <a:spcPts val="840"/>
              </a:lnSpc>
              <a:spcBef>
                <a:spcPts val="0"/>
              </a:spcBef>
              <a:spcAft>
                <a:spcPts val="0"/>
              </a:spcAft>
              <a:defRPr/>
            </a:pPr>
            <a:r>
              <a:rPr lang="sl-SI" sz="700" b="1" dirty="0">
                <a:solidFill>
                  <a:schemeClr val="tx2"/>
                </a:solidFill>
                <a:latin typeface="Republika" pitchFamily="2" charset="-18"/>
                <a:cs typeface="Republika"/>
              </a:rPr>
              <a:t>MINISTRSTVO ZA KMETIJSTVO,</a:t>
            </a:r>
          </a:p>
          <a:p>
            <a:pPr fontAlgn="auto">
              <a:lnSpc>
                <a:spcPts val="840"/>
              </a:lnSpc>
              <a:spcBef>
                <a:spcPts val="0"/>
              </a:spcBef>
              <a:spcAft>
                <a:spcPts val="0"/>
              </a:spcAft>
              <a:defRPr/>
            </a:pPr>
            <a:r>
              <a:rPr lang="sl-SI" sz="700" b="1" dirty="0">
                <a:solidFill>
                  <a:schemeClr val="tx2"/>
                </a:solidFill>
                <a:latin typeface="Republika" pitchFamily="2" charset="-18"/>
                <a:cs typeface="Republika"/>
              </a:rPr>
              <a:t>GOZDARSTVO IN PREHRANO</a:t>
            </a:r>
          </a:p>
          <a:p>
            <a:pPr fontAlgn="auto">
              <a:lnSpc>
                <a:spcPts val="840"/>
              </a:lnSpc>
              <a:spcBef>
                <a:spcPts val="0"/>
              </a:spcBef>
              <a:spcAft>
                <a:spcPts val="0"/>
              </a:spcAft>
              <a:defRPr/>
            </a:pPr>
            <a:endParaRPr lang="sl-SI" sz="700" b="1" dirty="0">
              <a:solidFill>
                <a:schemeClr val="tx2"/>
              </a:solidFill>
              <a:latin typeface="Republika" pitchFamily="2" charset="-18"/>
              <a:cs typeface="Republika"/>
            </a:endParaRPr>
          </a:p>
          <a:p>
            <a:pPr fontAlgn="auto">
              <a:lnSpc>
                <a:spcPts val="840"/>
              </a:lnSpc>
              <a:spcBef>
                <a:spcPts val="0"/>
              </a:spcBef>
              <a:spcAft>
                <a:spcPts val="0"/>
              </a:spcAft>
              <a:defRPr/>
            </a:pPr>
            <a:r>
              <a:rPr lang="sl-SI" sz="700" b="0" dirty="0">
                <a:solidFill>
                  <a:schemeClr val="tx2"/>
                </a:solidFill>
                <a:latin typeface="Republika" pitchFamily="2" charset="-18"/>
                <a:cs typeface="Republika"/>
              </a:rPr>
              <a:t>AGENCIJA</a:t>
            </a:r>
            <a:r>
              <a:rPr lang="sl-SI" sz="700" b="0" baseline="0" dirty="0">
                <a:solidFill>
                  <a:schemeClr val="tx2"/>
                </a:solidFill>
                <a:latin typeface="Republika" pitchFamily="2" charset="-18"/>
                <a:cs typeface="Republika"/>
              </a:rPr>
              <a:t> REPUBLIKE SLOVENIJE ZA KMETIJSKE TRGE IN RAZVOJ PODEŽELJA</a:t>
            </a:r>
          </a:p>
        </p:txBody>
      </p:sp>
      <p:pic>
        <p:nvPicPr>
          <p:cNvPr id="2057" name="Slika 10" descr="arsktrp.png"/>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2590704" y="706438"/>
            <a:ext cx="417512"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6" r:id="rId1"/>
    <p:sldLayoutId id="2147483671" r:id="rId2"/>
    <p:sldLayoutId id="2147483672" r:id="rId3"/>
    <p:sldLayoutId id="2147483673" r:id="rId4"/>
    <p:sldLayoutId id="2147483677" r:id="rId5"/>
    <p:sldLayoutId id="2147483678" r:id="rId6"/>
    <p:sldLayoutId id="2147483679" r:id="rId7"/>
    <p:sldLayoutId id="2147483674" r:id="rId8"/>
  </p:sldLayoutIdLst>
  <p:txStyles>
    <p:titleStyle>
      <a:lvl1pPr algn="l" rtl="0" fontAlgn="base">
        <a:spcBef>
          <a:spcPct val="0"/>
        </a:spcBef>
        <a:spcAft>
          <a:spcPct val="0"/>
        </a:spcAft>
        <a:defRPr sz="4400" kern="1200">
          <a:solidFill>
            <a:schemeClr val="tx1"/>
          </a:solidFill>
          <a:latin typeface="Arial" pitchFamily="34" charset="0"/>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si/zbirke/storitve/spletne-aplikacije-za-oddajo-vlog-e-kmetijstvo-in-e-kmetija/"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hyperlink" Target="http://data.europa.eu/eli/reg_del/2022/127/oj"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gov.si/zbirke/storitve/pridobitev-podpore-za-promocijo-vina-na-trgih-tretjih-drzav/"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comments" Target="../comments/comment1.xml"/><Relationship Id="rId4" Type="http://schemas.openxmlformats.org/officeDocument/2006/relationships/hyperlink" Target="https://www.gov.si/zbirke/storitve/spletne-aplikacije-za-oddajo-vlog-e-kmetijstvo-in-e-kmetija/"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971550" y="1547813"/>
            <a:ext cx="7200900" cy="1490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r>
              <a:rPr lang="sl-SI" dirty="0">
                <a:latin typeface="Arial" charset="0"/>
                <a:cs typeface="Arial" charset="0"/>
              </a:rPr>
              <a:t> </a:t>
            </a:r>
            <a:endParaRPr lang="en-US" dirty="0">
              <a:latin typeface="Arial" charset="0"/>
              <a:cs typeface="Arial" charset="0"/>
            </a:endParaRPr>
          </a:p>
        </p:txBody>
      </p:sp>
      <p:sp>
        <p:nvSpPr>
          <p:cNvPr id="8195" name="TextBox 5"/>
          <p:cNvSpPr txBox="1">
            <a:spLocks noChangeArrowheads="1"/>
          </p:cNvSpPr>
          <p:nvPr/>
        </p:nvSpPr>
        <p:spPr bwMode="auto">
          <a:xfrm>
            <a:off x="685800" y="604838"/>
            <a:ext cx="406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sz="2400">
                <a:latin typeface="Republika" pitchFamily="2" charset="-18"/>
                <a:ea typeface="Republika" pitchFamily="2" charset="-18"/>
                <a:cs typeface="Republika" pitchFamily="2" charset="-18"/>
              </a:rPr>
              <a:t></a:t>
            </a:r>
          </a:p>
        </p:txBody>
      </p:sp>
      <p:sp>
        <p:nvSpPr>
          <p:cNvPr id="8196" name="TextBox 7"/>
          <p:cNvSpPr txBox="1">
            <a:spLocks noChangeArrowheads="1"/>
          </p:cNvSpPr>
          <p:nvPr/>
        </p:nvSpPr>
        <p:spPr bwMode="auto">
          <a:xfrm>
            <a:off x="1331913" y="1281113"/>
            <a:ext cx="19161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sl-SI"/>
              <a:t></a:t>
            </a:r>
          </a:p>
        </p:txBody>
      </p:sp>
      <p:sp>
        <p:nvSpPr>
          <p:cNvPr id="8197" name="PoljeZBesedilom 4"/>
          <p:cNvSpPr txBox="1">
            <a:spLocks noChangeArrowheads="1"/>
          </p:cNvSpPr>
          <p:nvPr/>
        </p:nvSpPr>
        <p:spPr bwMode="auto">
          <a:xfrm>
            <a:off x="857250" y="1385888"/>
            <a:ext cx="7477125"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endParaRPr lang="sl-SI" sz="1200" b="1" dirty="0"/>
          </a:p>
          <a:p>
            <a:pPr algn="ctr"/>
            <a:endParaRPr lang="sl-SI" sz="4000" b="1" dirty="0">
              <a:solidFill>
                <a:schemeClr val="tx1">
                  <a:lumMod val="75000"/>
                </a:schemeClr>
              </a:solidFill>
            </a:endParaRPr>
          </a:p>
          <a:p>
            <a:pPr algn="ctr"/>
            <a:r>
              <a:rPr lang="sl-SI" sz="4400" b="1" dirty="0">
                <a:solidFill>
                  <a:schemeClr val="tx1">
                    <a:lumMod val="75000"/>
                  </a:schemeClr>
                </a:solidFill>
              </a:rPr>
              <a:t>PODPORA ZA </a:t>
            </a:r>
          </a:p>
          <a:p>
            <a:pPr algn="ctr"/>
            <a:r>
              <a:rPr lang="sl-SI" sz="4400" b="1" dirty="0">
                <a:solidFill>
                  <a:schemeClr val="tx1">
                    <a:lumMod val="75000"/>
                  </a:schemeClr>
                </a:solidFill>
              </a:rPr>
              <a:t>PROMOCIJO VINA </a:t>
            </a:r>
          </a:p>
          <a:p>
            <a:pPr algn="ctr"/>
            <a:r>
              <a:rPr lang="sl-SI" sz="4400" b="1" dirty="0">
                <a:solidFill>
                  <a:schemeClr val="tx1">
                    <a:lumMod val="75000"/>
                  </a:schemeClr>
                </a:solidFill>
              </a:rPr>
              <a:t>V TRETJIH DRŽAVAH </a:t>
            </a:r>
          </a:p>
          <a:p>
            <a:pPr algn="ctr"/>
            <a:endParaRPr lang="sl-SI" sz="1200" b="1" dirty="0"/>
          </a:p>
          <a:p>
            <a:pPr algn="ctr"/>
            <a:r>
              <a:rPr lang="sl-SI" sz="3200" b="1" dirty="0">
                <a:solidFill>
                  <a:schemeClr val="tx2"/>
                </a:solidFill>
                <a:effectLst>
                  <a:outerShdw blurRad="38100" dist="38100" dir="2700000" algn="tl">
                    <a:srgbClr val="000000">
                      <a:alpha val="43137"/>
                    </a:srgbClr>
                  </a:outerShdw>
                </a:effectLst>
              </a:rPr>
              <a:t>       </a:t>
            </a:r>
            <a:r>
              <a:rPr lang="sl-SI" sz="3200" b="1" dirty="0">
                <a:solidFill>
                  <a:srgbClr val="92D050"/>
                </a:solidFill>
                <a:effectLst>
                  <a:outerShdw blurRad="38100" dist="38100" dir="2700000" algn="tl">
                    <a:srgbClr val="000000">
                      <a:alpha val="43137"/>
                    </a:srgbClr>
                  </a:outerShdw>
                </a:effectLst>
              </a:rPr>
              <a:t>Navodila za uveljavljanje podpore na podlagi vlog</a:t>
            </a:r>
          </a:p>
          <a:p>
            <a:pPr algn="ctr"/>
            <a:r>
              <a:rPr lang="sl-SI" b="1" dirty="0">
                <a:solidFill>
                  <a:srgbClr val="92D050"/>
                </a:solidFill>
                <a:effectLst>
                  <a:outerShdw blurRad="38100" dist="38100" dir="2700000" algn="tl">
                    <a:srgbClr val="000000">
                      <a:alpha val="43137"/>
                    </a:srgbClr>
                  </a:outerShdw>
                </a:effectLst>
              </a:rPr>
              <a:t>november 2025</a:t>
            </a:r>
            <a:endParaRPr lang="sl-SI" sz="2800" b="1" dirty="0">
              <a:solidFill>
                <a:srgbClr val="92D050"/>
              </a:solidFill>
              <a:effectLst>
                <a:outerShdw blurRad="38100" dist="38100" dir="2700000" algn="tl">
                  <a:srgbClr val="000000">
                    <a:alpha val="43137"/>
                  </a:srgbClr>
                </a:outerShdw>
              </a:effectLst>
            </a:endParaRPr>
          </a:p>
          <a:p>
            <a:pPr algn="ctr"/>
            <a:endParaRPr lang="sl-SI" sz="2800" b="1"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23698" y="1547813"/>
            <a:ext cx="7518084" cy="338554"/>
          </a:xfrm>
        </p:spPr>
        <p:txBody>
          <a:bodyPr/>
          <a:lstStyle/>
          <a:p>
            <a:pPr algn="ctr"/>
            <a:r>
              <a:rPr lang="sl-SI" sz="1800" b="1" dirty="0">
                <a:solidFill>
                  <a:schemeClr val="tx2"/>
                </a:solidFill>
              </a:rPr>
              <a:t>         </a:t>
            </a:r>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425" y="2109457"/>
            <a:ext cx="7201025" cy="4198037"/>
          </a:xfrm>
        </p:spPr>
        <p:txBody>
          <a:bodyPr/>
          <a:lstStyle/>
          <a:p>
            <a:pPr marL="0" indent="0">
              <a:buNone/>
            </a:pPr>
            <a:r>
              <a:rPr lang="sl-SI" sz="1800" b="1" dirty="0">
                <a:solidFill>
                  <a:srgbClr val="92D050"/>
                </a:solidFill>
              </a:rPr>
              <a:t>  c) Udeležba na mednarodnih sejmih in drugih mednarodnih   </a:t>
            </a:r>
          </a:p>
          <a:p>
            <a:pPr marL="0" indent="0">
              <a:buNone/>
            </a:pPr>
            <a:r>
              <a:rPr lang="sl-SI" sz="1800" b="1" dirty="0">
                <a:solidFill>
                  <a:srgbClr val="92D050"/>
                </a:solidFill>
              </a:rPr>
              <a:t>      dogodkih v tretjih državah </a:t>
            </a:r>
            <a:endParaRPr lang="sl-SI" sz="1800" dirty="0">
              <a:solidFill>
                <a:srgbClr val="92D050"/>
              </a:solidFill>
            </a:endParaRPr>
          </a:p>
          <a:p>
            <a:pPr marL="0" indent="0">
              <a:buNone/>
            </a:pPr>
            <a:endParaRPr lang="sl-SI" sz="1800" dirty="0">
              <a:solidFill>
                <a:schemeClr val="tx2"/>
              </a:solidFill>
            </a:endParaRPr>
          </a:p>
          <a:p>
            <a:pPr marL="0" indent="0">
              <a:lnSpc>
                <a:spcPct val="110000"/>
              </a:lnSpc>
              <a:buNone/>
            </a:pPr>
            <a:endParaRPr lang="sl-SI" sz="500" dirty="0">
              <a:solidFill>
                <a:schemeClr val="tx2"/>
              </a:solidFill>
            </a:endParaRPr>
          </a:p>
          <a:p>
            <a:pPr>
              <a:lnSpc>
                <a:spcPct val="110000"/>
              </a:lnSpc>
            </a:pPr>
            <a:r>
              <a:rPr lang="sl-SI" sz="2000" dirty="0">
                <a:solidFill>
                  <a:schemeClr val="tx2"/>
                </a:solidFill>
              </a:rPr>
              <a:t>stroški najema oziroma zakupa prostora, vključno s stroški kotizacije, stroški zavarovalnine za čas sodelovanja na sejmu in stroški navedbe v skupnem katalogu, </a:t>
            </a:r>
          </a:p>
          <a:p>
            <a:pPr>
              <a:lnSpc>
                <a:spcPct val="110000"/>
              </a:lnSpc>
            </a:pPr>
            <a:r>
              <a:rPr lang="sl-SI" sz="2000" dirty="0">
                <a:solidFill>
                  <a:schemeClr val="tx2"/>
                </a:solidFill>
              </a:rPr>
              <a:t>stroški najema dodatnih prostorov za izvedbo vzporednih predstavitvenih dogodkov,</a:t>
            </a:r>
          </a:p>
          <a:p>
            <a:pPr>
              <a:lnSpc>
                <a:spcPct val="110000"/>
              </a:lnSpc>
            </a:pPr>
            <a:r>
              <a:rPr lang="sl-SI" sz="2000" dirty="0">
                <a:solidFill>
                  <a:schemeClr val="tx2"/>
                </a:solidFill>
              </a:rPr>
              <a:t>stroški oblikovanja stojnice, tehničnih pripomočkov za predstavitev, stroški parkiranja na sejemskem parkirišču, …,</a:t>
            </a:r>
          </a:p>
          <a:p>
            <a:endParaRPr lang="sl-SI" sz="1800" dirty="0"/>
          </a:p>
        </p:txBody>
      </p:sp>
    </p:spTree>
    <p:extLst>
      <p:ext uri="{BB962C8B-B14F-4D97-AF65-F5344CB8AC3E}">
        <p14:creationId xmlns:p14="http://schemas.microsoft.com/office/powerpoint/2010/main" val="3974958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besedila 2"/>
          <p:cNvSpPr>
            <a:spLocks noGrp="1"/>
          </p:cNvSpPr>
          <p:nvPr>
            <p:ph type="body" sz="quarter" idx="13"/>
          </p:nvPr>
        </p:nvSpPr>
        <p:spPr>
          <a:xfrm>
            <a:off x="971425" y="2109457"/>
            <a:ext cx="7883326" cy="4272682"/>
          </a:xfrm>
        </p:spPr>
        <p:txBody>
          <a:bodyPr/>
          <a:lstStyle/>
          <a:p>
            <a:pPr marL="0" indent="0">
              <a:buNone/>
            </a:pPr>
            <a:r>
              <a:rPr lang="sl-SI" sz="1800" b="1" dirty="0">
                <a:solidFill>
                  <a:srgbClr val="92D050"/>
                </a:solidFill>
              </a:rPr>
              <a:t>    c) </a:t>
            </a:r>
            <a:r>
              <a:rPr lang="sl-SI" sz="2000" b="1" dirty="0">
                <a:solidFill>
                  <a:srgbClr val="92D050"/>
                </a:solidFill>
              </a:rPr>
              <a:t>Udeležba na mednarodnih sejmih in drugih </a:t>
            </a:r>
          </a:p>
          <a:p>
            <a:pPr marL="0" indent="0">
              <a:buNone/>
            </a:pPr>
            <a:r>
              <a:rPr lang="sl-SI" sz="2000" b="1" dirty="0">
                <a:solidFill>
                  <a:srgbClr val="92D050"/>
                </a:solidFill>
              </a:rPr>
              <a:t>       mednarodnih dogodkih v tretjih državah </a:t>
            </a:r>
            <a:endParaRPr lang="sl-SI" sz="2000" dirty="0">
              <a:solidFill>
                <a:srgbClr val="92D050"/>
              </a:solidFill>
            </a:endParaRPr>
          </a:p>
          <a:p>
            <a:pPr marL="0" indent="0">
              <a:buNone/>
            </a:pPr>
            <a:endParaRPr lang="sl-SI" sz="500" dirty="0">
              <a:solidFill>
                <a:schemeClr val="tx2"/>
              </a:solidFill>
            </a:endParaRPr>
          </a:p>
          <a:p>
            <a:pPr>
              <a:lnSpc>
                <a:spcPct val="120000"/>
              </a:lnSpc>
            </a:pPr>
            <a:r>
              <a:rPr lang="sl-SI" sz="2000" dirty="0">
                <a:solidFill>
                  <a:schemeClr val="tx2"/>
                </a:solidFill>
              </a:rPr>
              <a:t>stroški dela največ treh oseb, ki nastanejo v času sodelovanja upravičenca na dogodku (redno zaposleni, KG in pogodbeniki), </a:t>
            </a:r>
          </a:p>
          <a:p>
            <a:pPr>
              <a:lnSpc>
                <a:spcPct val="120000"/>
              </a:lnSpc>
            </a:pPr>
            <a:r>
              <a:rPr lang="sl-SI" sz="2000" dirty="0">
                <a:solidFill>
                  <a:schemeClr val="tx2"/>
                </a:solidFill>
              </a:rPr>
              <a:t>stroški dela pomožnega osebja v zvezi z udeležbo na dogodku (največ treh oseb), </a:t>
            </a:r>
          </a:p>
          <a:p>
            <a:pPr>
              <a:lnSpc>
                <a:spcPct val="120000"/>
              </a:lnSpc>
            </a:pPr>
            <a:r>
              <a:rPr lang="sl-SI" sz="2000" dirty="0">
                <a:solidFill>
                  <a:schemeClr val="tx2"/>
                </a:solidFill>
              </a:rPr>
              <a:t>stroški nastanitve oziroma prevoza (redno zaposleni, KG in pogodbeniki),</a:t>
            </a:r>
          </a:p>
          <a:p>
            <a:pPr>
              <a:lnSpc>
                <a:spcPct val="120000"/>
              </a:lnSpc>
            </a:pPr>
            <a:r>
              <a:rPr lang="sl-SI" sz="2000" dirty="0">
                <a:solidFill>
                  <a:schemeClr val="tx2"/>
                </a:solidFill>
              </a:rPr>
              <a:t>potni stroški največ treh oseb v zvezi s prisotnostjo na sejmu (redno zaposleni, KG in pogodbeniki),</a:t>
            </a:r>
          </a:p>
          <a:p>
            <a:pPr>
              <a:lnSpc>
                <a:spcPct val="120000"/>
              </a:lnSpc>
            </a:pPr>
            <a:r>
              <a:rPr lang="sl-SI" sz="2000" dirty="0">
                <a:solidFill>
                  <a:schemeClr val="tx2"/>
                </a:solidFill>
              </a:rPr>
              <a:t>strošek vina se prizna le če je vlagatelj pravna oseba, ki združuje pridelovalce vina.</a:t>
            </a:r>
          </a:p>
          <a:p>
            <a:pPr marL="0" indent="0">
              <a:lnSpc>
                <a:spcPct val="120000"/>
              </a:lnSpc>
              <a:buNone/>
            </a:pPr>
            <a:endParaRPr lang="sl-SI" sz="1700" dirty="0">
              <a:solidFill>
                <a:schemeClr val="tx2"/>
              </a:solidFill>
            </a:endParaRPr>
          </a:p>
        </p:txBody>
      </p:sp>
      <p:sp>
        <p:nvSpPr>
          <p:cNvPr id="4" name="Naslov 1"/>
          <p:cNvSpPr>
            <a:spLocks noGrp="1"/>
          </p:cNvSpPr>
          <p:nvPr>
            <p:ph type="title"/>
          </p:nvPr>
        </p:nvSpPr>
        <p:spPr>
          <a:xfrm>
            <a:off x="638731" y="1427585"/>
            <a:ext cx="7490833" cy="338554"/>
          </a:xfrm>
        </p:spPr>
        <p:txBody>
          <a:bodyPr/>
          <a:lstStyle/>
          <a:p>
            <a:pPr algn="ctr"/>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11832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490833" cy="338554"/>
          </a:xfrm>
        </p:spPr>
        <p:txBody>
          <a:bodyPr/>
          <a:lstStyle/>
          <a:p>
            <a:r>
              <a:rPr lang="sl-SI" sz="2200" b="1" dirty="0">
                <a:solidFill>
                  <a:schemeClr val="tx2"/>
                </a:solidFill>
              </a:rPr>
              <a:t>    </a:t>
            </a:r>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425" y="2172832"/>
            <a:ext cx="7201025" cy="3694568"/>
          </a:xfrm>
        </p:spPr>
        <p:txBody>
          <a:bodyPr/>
          <a:lstStyle/>
          <a:p>
            <a:pPr marL="0" indent="0" algn="ctr">
              <a:buNone/>
            </a:pPr>
            <a:r>
              <a:rPr lang="sl-SI" sz="1900" b="1" dirty="0">
                <a:solidFill>
                  <a:srgbClr val="92D050"/>
                </a:solidFill>
              </a:rPr>
              <a:t>Udeležba na mednarodnih sejmih in drugih mednarodnih dogodkih v tretjih državah – </a:t>
            </a:r>
            <a:r>
              <a:rPr lang="sl-SI" sz="1900" b="1" u="sng" dirty="0">
                <a:solidFill>
                  <a:srgbClr val="92D050"/>
                </a:solidFill>
              </a:rPr>
              <a:t>ustrezna dokazila</a:t>
            </a:r>
          </a:p>
          <a:p>
            <a:pPr marL="0" indent="0">
              <a:lnSpc>
                <a:spcPct val="120000"/>
              </a:lnSpc>
              <a:buNone/>
            </a:pPr>
            <a:endParaRPr lang="sl-SI" sz="500" dirty="0">
              <a:solidFill>
                <a:schemeClr val="tx2"/>
              </a:solidFill>
            </a:endParaRPr>
          </a:p>
          <a:p>
            <a:pPr>
              <a:lnSpc>
                <a:spcPct val="120000"/>
              </a:lnSpc>
            </a:pPr>
            <a:r>
              <a:rPr lang="sl-SI" sz="2000" dirty="0">
                <a:solidFill>
                  <a:schemeClr val="tx2"/>
                </a:solidFill>
              </a:rPr>
              <a:t>geografsko označena slika iz dogodka (datum, kraj - podatek o kraju je viden kot </a:t>
            </a:r>
            <a:r>
              <a:rPr lang="sl-SI" sz="2000" dirty="0" err="1">
                <a:solidFill>
                  <a:schemeClr val="tx2"/>
                </a:solidFill>
              </a:rPr>
              <a:t>geolokacija</a:t>
            </a:r>
            <a:r>
              <a:rPr lang="sl-SI" sz="2000" dirty="0">
                <a:solidFill>
                  <a:schemeClr val="tx2"/>
                </a:solidFill>
              </a:rPr>
              <a:t> v metapodatkih (GPS)),</a:t>
            </a:r>
          </a:p>
          <a:p>
            <a:pPr>
              <a:lnSpc>
                <a:spcPct val="120000"/>
              </a:lnSpc>
            </a:pPr>
            <a:r>
              <a:rPr lang="sl-SI" sz="2000" dirty="0">
                <a:solidFill>
                  <a:schemeClr val="tx2"/>
                </a:solidFill>
              </a:rPr>
              <a:t>prijavnina na mednarodni sejem, </a:t>
            </a:r>
          </a:p>
          <a:p>
            <a:pPr>
              <a:lnSpc>
                <a:spcPct val="120000"/>
              </a:lnSpc>
            </a:pPr>
            <a:r>
              <a:rPr lang="sl-SI" sz="2000" dirty="0">
                <a:solidFill>
                  <a:schemeClr val="tx2"/>
                </a:solidFill>
              </a:rPr>
              <a:t>račun sejmišča – najem, zakup prostora…,</a:t>
            </a:r>
          </a:p>
          <a:p>
            <a:pPr>
              <a:lnSpc>
                <a:spcPct val="120000"/>
              </a:lnSpc>
            </a:pPr>
            <a:r>
              <a:rPr lang="sl-SI" sz="2000" dirty="0">
                <a:solidFill>
                  <a:schemeClr val="tx2"/>
                </a:solidFill>
              </a:rPr>
              <a:t>lista razstavljavcev oz. katalog,</a:t>
            </a:r>
          </a:p>
          <a:p>
            <a:pPr>
              <a:lnSpc>
                <a:spcPct val="120000"/>
              </a:lnSpc>
            </a:pPr>
            <a:r>
              <a:rPr lang="sl-SI" sz="2000" dirty="0">
                <a:solidFill>
                  <a:schemeClr val="tx2"/>
                </a:solidFill>
              </a:rPr>
              <a:t>potni nalogi z obračunom stroškov in dokazili o plačilu,</a:t>
            </a:r>
          </a:p>
          <a:p>
            <a:pPr>
              <a:lnSpc>
                <a:spcPct val="120000"/>
              </a:lnSpc>
            </a:pPr>
            <a:r>
              <a:rPr lang="sl-SI" sz="2000" dirty="0">
                <a:solidFill>
                  <a:schemeClr val="tx2"/>
                </a:solidFill>
              </a:rPr>
              <a:t>računi prevoznih stroškov oseb, ki so zaposlene pri upravičencu (letalska karta, …) in v primeru izvedbe preko podizvajalca,</a:t>
            </a:r>
          </a:p>
        </p:txBody>
      </p:sp>
    </p:spTree>
    <p:extLst>
      <p:ext uri="{BB962C8B-B14F-4D97-AF65-F5344CB8AC3E}">
        <p14:creationId xmlns:p14="http://schemas.microsoft.com/office/powerpoint/2010/main" val="2927496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255191" cy="338554"/>
          </a:xfrm>
        </p:spPr>
        <p:txBody>
          <a:bodyPr/>
          <a:lstStyle/>
          <a:p>
            <a:r>
              <a:rPr lang="sl-SI" sz="2200" b="1" dirty="0">
                <a:solidFill>
                  <a:schemeClr val="tx2"/>
                </a:solidFill>
              </a:rPr>
              <a:t> </a:t>
            </a:r>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u="sng" dirty="0"/>
          </a:p>
        </p:txBody>
      </p:sp>
      <p:sp>
        <p:nvSpPr>
          <p:cNvPr id="3" name="Ograda besedila 2"/>
          <p:cNvSpPr>
            <a:spLocks noGrp="1"/>
          </p:cNvSpPr>
          <p:nvPr>
            <p:ph type="body" sz="quarter" idx="13"/>
          </p:nvPr>
        </p:nvSpPr>
        <p:spPr>
          <a:xfrm>
            <a:off x="971425" y="2163778"/>
            <a:ext cx="7201025" cy="3703622"/>
          </a:xfrm>
        </p:spPr>
        <p:txBody>
          <a:bodyPr/>
          <a:lstStyle/>
          <a:p>
            <a:pPr marL="0" indent="0">
              <a:buNone/>
            </a:pPr>
            <a:r>
              <a:rPr lang="sl-SI" sz="1900" b="1" dirty="0">
                <a:solidFill>
                  <a:srgbClr val="92D050"/>
                </a:solidFill>
              </a:rPr>
              <a:t>Udeležba na mednarodnih sejmih in drugih mednarodnih dogodkih v tretjih državah – </a:t>
            </a:r>
            <a:r>
              <a:rPr lang="sl-SI" sz="1900" b="1" u="sng" dirty="0">
                <a:solidFill>
                  <a:srgbClr val="92D050"/>
                </a:solidFill>
              </a:rPr>
              <a:t>ustrezna dokazila</a:t>
            </a:r>
          </a:p>
          <a:p>
            <a:pPr marL="0" indent="0">
              <a:buNone/>
            </a:pPr>
            <a:endParaRPr lang="sl-SI" sz="1800" dirty="0">
              <a:solidFill>
                <a:schemeClr val="tx2"/>
              </a:solidFill>
            </a:endParaRPr>
          </a:p>
          <a:p>
            <a:pPr>
              <a:lnSpc>
                <a:spcPct val="120000"/>
              </a:lnSpc>
            </a:pPr>
            <a:r>
              <a:rPr lang="sl-SI" sz="2000" dirty="0">
                <a:solidFill>
                  <a:schemeClr val="tx2"/>
                </a:solidFill>
              </a:rPr>
              <a:t>računi nastanitve v kraju dogajanja oseb, ki so zaposlene pri upravičencu in v primeru izvedbe preko podizvajalca,</a:t>
            </a:r>
          </a:p>
          <a:p>
            <a:pPr>
              <a:lnSpc>
                <a:spcPct val="120000"/>
              </a:lnSpc>
            </a:pPr>
            <a:r>
              <a:rPr lang="sl-SI" sz="2000" dirty="0">
                <a:solidFill>
                  <a:schemeClr val="tx2"/>
                </a:solidFill>
              </a:rPr>
              <a:t>račun za strošek dela pomožnega osebja (npr. napotnice za hostese) in v primeru izvedbe preko podizvajalca.</a:t>
            </a:r>
          </a:p>
          <a:p>
            <a:pPr marL="0" indent="0">
              <a:lnSpc>
                <a:spcPct val="120000"/>
              </a:lnSpc>
              <a:buNone/>
            </a:pPr>
            <a:endParaRPr lang="sl-SI" sz="1700" dirty="0">
              <a:solidFill>
                <a:schemeClr val="tx2"/>
              </a:solidFill>
            </a:endParaRPr>
          </a:p>
          <a:p>
            <a:pPr marL="0" indent="0">
              <a:lnSpc>
                <a:spcPct val="120000"/>
              </a:lnSpc>
              <a:buNone/>
            </a:pPr>
            <a:r>
              <a:rPr lang="sl-SI" sz="1700" dirty="0">
                <a:solidFill>
                  <a:srgbClr val="92D050"/>
                </a:solidFill>
              </a:rPr>
              <a:t>                 </a:t>
            </a:r>
            <a:r>
              <a:rPr lang="sl-SI" sz="2000" b="1" dirty="0">
                <a:solidFill>
                  <a:srgbClr val="92D050"/>
                </a:solidFill>
              </a:rPr>
              <a:t>UPORABA OZNAKE POREKLA</a:t>
            </a:r>
          </a:p>
          <a:p>
            <a:endParaRPr lang="sl-SI" sz="2000" dirty="0"/>
          </a:p>
        </p:txBody>
      </p:sp>
      <p:sp>
        <p:nvSpPr>
          <p:cNvPr id="4" name="Desna puščica 3"/>
          <p:cNvSpPr/>
          <p:nvPr/>
        </p:nvSpPr>
        <p:spPr>
          <a:xfrm>
            <a:off x="1413586" y="5049731"/>
            <a:ext cx="387222" cy="3433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4325527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197483" cy="338554"/>
          </a:xfrm>
        </p:spPr>
        <p:txBody>
          <a:bodyPr/>
          <a:lstStyle/>
          <a:p>
            <a:r>
              <a:rPr lang="sl-SI" sz="1800" b="1" dirty="0">
                <a:solidFill>
                  <a:schemeClr val="tx2"/>
                </a:solidFill>
                <a:effectLst>
                  <a:outerShdw blurRad="38100" dist="38100" dir="2700000" algn="tl">
                    <a:srgbClr val="000000">
                      <a:alpha val="43137"/>
                    </a:srgbClr>
                  </a:outerShdw>
                </a:effectLst>
              </a:rPr>
              <a:t>  </a:t>
            </a:r>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425" y="2091349"/>
            <a:ext cx="7766175" cy="4019739"/>
          </a:xfrm>
        </p:spPr>
        <p:txBody>
          <a:bodyPr/>
          <a:lstStyle/>
          <a:p>
            <a:pPr marL="0" indent="0">
              <a:buNone/>
            </a:pPr>
            <a:r>
              <a:rPr lang="sl-SI" sz="1800" b="1" dirty="0">
                <a:solidFill>
                  <a:srgbClr val="92D050"/>
                </a:solidFill>
              </a:rPr>
              <a:t>         </a:t>
            </a:r>
            <a:r>
              <a:rPr lang="sl-SI" sz="2000" b="1" dirty="0">
                <a:solidFill>
                  <a:srgbClr val="92D050"/>
                </a:solidFill>
              </a:rPr>
              <a:t>d) Izdelava raziskav trga tretjih držav</a:t>
            </a:r>
          </a:p>
          <a:p>
            <a:pPr marL="0" indent="0" algn="just" hangingPunct="0">
              <a:buNone/>
            </a:pPr>
            <a:endParaRPr lang="sl-SI" sz="500" dirty="0">
              <a:solidFill>
                <a:schemeClr val="tx2"/>
              </a:solidFill>
            </a:endParaRPr>
          </a:p>
          <a:p>
            <a:pPr marL="0" indent="0" hangingPunct="0">
              <a:buNone/>
            </a:pPr>
            <a:r>
              <a:rPr lang="sl-SI" sz="2000" dirty="0">
                <a:solidFill>
                  <a:schemeClr val="tx2"/>
                </a:solidFill>
              </a:rPr>
              <a:t> - izvedba tržne raziskave - plačilo dela avtorju raziskave </a:t>
            </a:r>
            <a:br>
              <a:rPr lang="sl-SI" sz="2000" dirty="0">
                <a:solidFill>
                  <a:schemeClr val="tx2"/>
                </a:solidFill>
              </a:rPr>
            </a:br>
            <a:r>
              <a:rPr lang="sl-SI" sz="2000" dirty="0">
                <a:solidFill>
                  <a:schemeClr val="tx2"/>
                </a:solidFill>
              </a:rPr>
              <a:t>    (do 10.000 eurov).</a:t>
            </a:r>
          </a:p>
          <a:p>
            <a:pPr marL="0" indent="0">
              <a:buNone/>
            </a:pPr>
            <a:endParaRPr lang="sl-SI" sz="500" dirty="0">
              <a:solidFill>
                <a:srgbClr val="00B050"/>
              </a:solidFill>
            </a:endParaRPr>
          </a:p>
          <a:p>
            <a:pPr marL="0" indent="0">
              <a:buNone/>
            </a:pPr>
            <a:r>
              <a:rPr lang="sl-SI" sz="2000" dirty="0">
                <a:solidFill>
                  <a:schemeClr val="tx2"/>
                </a:solidFill>
              </a:rPr>
              <a:t>  </a:t>
            </a:r>
            <a:r>
              <a:rPr lang="sl-SI" sz="2000" b="1" dirty="0">
                <a:solidFill>
                  <a:schemeClr val="tx2"/>
                </a:solidFill>
              </a:rPr>
              <a:t>Raziskava trga mora za zadevni trg vsebovati:</a:t>
            </a:r>
          </a:p>
          <a:p>
            <a:pPr marL="0" indent="0">
              <a:buNone/>
            </a:pPr>
            <a:endParaRPr lang="sl-SI" sz="500" b="1" dirty="0">
              <a:solidFill>
                <a:schemeClr val="tx2"/>
              </a:solidFill>
            </a:endParaRPr>
          </a:p>
          <a:p>
            <a:pPr>
              <a:lnSpc>
                <a:spcPct val="120000"/>
              </a:lnSpc>
            </a:pPr>
            <a:r>
              <a:rPr lang="sl-SI" sz="2000" dirty="0">
                <a:solidFill>
                  <a:schemeClr val="tx2"/>
                </a:solidFill>
              </a:rPr>
              <a:t> trende prodaje in potrošnje vina, </a:t>
            </a:r>
          </a:p>
          <a:p>
            <a:pPr>
              <a:lnSpc>
                <a:spcPct val="120000"/>
              </a:lnSpc>
            </a:pPr>
            <a:r>
              <a:rPr lang="sl-SI" sz="2000" dirty="0">
                <a:solidFill>
                  <a:schemeClr val="tx2"/>
                </a:solidFill>
              </a:rPr>
              <a:t> podatke o vrednosti in obsegu izvoza vin s poreklom iz EU,</a:t>
            </a:r>
          </a:p>
          <a:p>
            <a:pPr>
              <a:lnSpc>
                <a:spcPct val="120000"/>
              </a:lnSpc>
            </a:pPr>
            <a:r>
              <a:rPr lang="sl-SI" sz="2000" dirty="0">
                <a:solidFill>
                  <a:schemeClr val="tx2"/>
                </a:solidFill>
              </a:rPr>
              <a:t> pričakovane spremembe tržnega deleža, </a:t>
            </a:r>
          </a:p>
          <a:p>
            <a:pPr>
              <a:lnSpc>
                <a:spcPct val="120000"/>
              </a:lnSpc>
            </a:pPr>
            <a:r>
              <a:rPr lang="sl-SI" sz="2000" dirty="0">
                <a:solidFill>
                  <a:schemeClr val="tx2"/>
                </a:solidFill>
              </a:rPr>
              <a:t> trend povprečne prodajne cene vina, </a:t>
            </a:r>
          </a:p>
          <a:p>
            <a:pPr>
              <a:lnSpc>
                <a:spcPct val="120000"/>
              </a:lnSpc>
            </a:pPr>
            <a:r>
              <a:rPr lang="sl-SI" sz="2000" dirty="0">
                <a:solidFill>
                  <a:schemeClr val="tx2"/>
                </a:solidFill>
              </a:rPr>
              <a:t> pričakovano donosnost načrtovane promocije….</a:t>
            </a:r>
          </a:p>
          <a:p>
            <a:pPr marL="0" indent="0">
              <a:buNone/>
            </a:pPr>
            <a:endParaRPr lang="sl-SI" sz="1800" dirty="0">
              <a:solidFill>
                <a:srgbClr val="00B050"/>
              </a:solidFill>
            </a:endParaRPr>
          </a:p>
          <a:p>
            <a:endParaRPr lang="sl-SI" sz="1800" dirty="0"/>
          </a:p>
        </p:txBody>
      </p:sp>
    </p:spTree>
    <p:extLst>
      <p:ext uri="{BB962C8B-B14F-4D97-AF65-F5344CB8AC3E}">
        <p14:creationId xmlns:p14="http://schemas.microsoft.com/office/powerpoint/2010/main" val="3092093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019550" cy="338554"/>
          </a:xfrm>
        </p:spPr>
        <p:txBody>
          <a:bodyPr/>
          <a:lstStyle/>
          <a:p>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425" y="2344848"/>
            <a:ext cx="7201025" cy="3522552"/>
          </a:xfrm>
        </p:spPr>
        <p:txBody>
          <a:bodyPr/>
          <a:lstStyle/>
          <a:p>
            <a:pPr marL="0" indent="0">
              <a:buNone/>
            </a:pPr>
            <a:r>
              <a:rPr lang="sl-SI" sz="2000" b="1" dirty="0">
                <a:solidFill>
                  <a:srgbClr val="92D050"/>
                </a:solidFill>
              </a:rPr>
              <a:t>Izdelava raziskav trga tretjih držav  - </a:t>
            </a:r>
            <a:r>
              <a:rPr lang="sl-SI" sz="2000" b="1" u="sng" dirty="0">
                <a:solidFill>
                  <a:srgbClr val="92D050"/>
                </a:solidFill>
              </a:rPr>
              <a:t>ustrezna dokazila </a:t>
            </a:r>
          </a:p>
          <a:p>
            <a:pPr marL="0" indent="0">
              <a:buNone/>
            </a:pPr>
            <a:endParaRPr lang="sl-SI" sz="2000" dirty="0"/>
          </a:p>
          <a:p>
            <a:r>
              <a:rPr lang="sl-SI" sz="2000" dirty="0">
                <a:solidFill>
                  <a:schemeClr val="tx2"/>
                </a:solidFill>
              </a:rPr>
              <a:t>priložena konkretna raziskava trga,</a:t>
            </a:r>
          </a:p>
          <a:p>
            <a:pPr marL="0" indent="0">
              <a:buNone/>
            </a:pPr>
            <a:endParaRPr lang="sl-SI" sz="300" dirty="0">
              <a:solidFill>
                <a:schemeClr val="tx2"/>
              </a:solidFill>
            </a:endParaRPr>
          </a:p>
          <a:p>
            <a:pPr lvl="0"/>
            <a:r>
              <a:rPr lang="sl-SI" sz="2000" dirty="0">
                <a:solidFill>
                  <a:schemeClr val="tx2"/>
                </a:solidFill>
              </a:rPr>
              <a:t>račun avtorja raziskave trga, </a:t>
            </a:r>
          </a:p>
          <a:p>
            <a:pPr marL="0" lvl="0" indent="0">
              <a:buNone/>
            </a:pPr>
            <a:endParaRPr lang="sl-SI" sz="300" dirty="0">
              <a:solidFill>
                <a:schemeClr val="tx2"/>
              </a:solidFill>
            </a:endParaRPr>
          </a:p>
          <a:p>
            <a:pPr lvl="0"/>
            <a:r>
              <a:rPr lang="sl-SI" sz="2000" dirty="0">
                <a:solidFill>
                  <a:schemeClr val="tx2"/>
                </a:solidFill>
              </a:rPr>
              <a:t>specifikacija stroškov izvedbe raziskave trga z računi za stroške,</a:t>
            </a:r>
          </a:p>
          <a:p>
            <a:pPr marL="0" lvl="0" indent="0">
              <a:buNone/>
            </a:pPr>
            <a:endParaRPr lang="sl-SI" sz="300" dirty="0">
              <a:solidFill>
                <a:schemeClr val="tx2"/>
              </a:solidFill>
            </a:endParaRPr>
          </a:p>
          <a:p>
            <a:pPr lvl="0"/>
            <a:r>
              <a:rPr lang="sl-SI" sz="2000" dirty="0">
                <a:solidFill>
                  <a:schemeClr val="tx2"/>
                </a:solidFill>
              </a:rPr>
              <a:t>naročilo upravičenca o obsegu in vsebini, ki naj jo zajema raziskava trga izdelovalcu,</a:t>
            </a:r>
          </a:p>
          <a:p>
            <a:pPr marL="0" lvl="0" indent="0">
              <a:buNone/>
            </a:pPr>
            <a:endParaRPr lang="sl-SI" sz="300" dirty="0">
              <a:solidFill>
                <a:schemeClr val="tx2"/>
              </a:solidFill>
            </a:endParaRPr>
          </a:p>
          <a:p>
            <a:pPr lvl="0"/>
            <a:r>
              <a:rPr lang="sl-SI" sz="2000" dirty="0">
                <a:solidFill>
                  <a:schemeClr val="tx2"/>
                </a:solidFill>
              </a:rPr>
              <a:t>ponudba oz. korespondenca o vsebini tržne raziskave s strani avtorja.</a:t>
            </a:r>
          </a:p>
          <a:p>
            <a:pPr marL="0" indent="0">
              <a:buNone/>
            </a:pPr>
            <a:endParaRPr lang="sl-SI" sz="1800" dirty="0"/>
          </a:p>
        </p:txBody>
      </p:sp>
    </p:spTree>
    <p:extLst>
      <p:ext uri="{BB962C8B-B14F-4D97-AF65-F5344CB8AC3E}">
        <p14:creationId xmlns:p14="http://schemas.microsoft.com/office/powerpoint/2010/main" val="3393373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255191"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425" y="2218099"/>
            <a:ext cx="7201025" cy="4037846"/>
          </a:xfrm>
        </p:spPr>
        <p:txBody>
          <a:bodyPr/>
          <a:lstStyle/>
          <a:p>
            <a:pPr marL="0" indent="0">
              <a:buNone/>
            </a:pPr>
            <a:r>
              <a:rPr lang="sl-SI" sz="1800" dirty="0">
                <a:solidFill>
                  <a:srgbClr val="00B050"/>
                </a:solidFill>
              </a:rPr>
              <a:t>       </a:t>
            </a:r>
            <a:r>
              <a:rPr lang="sl-SI" sz="2000" dirty="0">
                <a:solidFill>
                  <a:srgbClr val="00B050"/>
                </a:solidFill>
              </a:rPr>
              <a:t>e) Organizacija seminarjev</a:t>
            </a:r>
          </a:p>
          <a:p>
            <a:pPr marL="0" indent="0">
              <a:buNone/>
            </a:pPr>
            <a:endParaRPr lang="sl-SI" sz="2000" b="1" dirty="0">
              <a:solidFill>
                <a:srgbClr val="00B050"/>
              </a:solidFill>
            </a:endParaRPr>
          </a:p>
          <a:p>
            <a:pPr marL="0" indent="0">
              <a:buNone/>
            </a:pPr>
            <a:r>
              <a:rPr lang="sl-SI" sz="1800" i="0" u="none" strike="noStrike" baseline="0" dirty="0">
                <a:solidFill>
                  <a:srgbClr val="000000"/>
                </a:solidFill>
                <a:latin typeface="Arial" panose="020B0604020202020204" pitchFamily="34" charset="0"/>
              </a:rPr>
              <a:t>Kot seminar se šteje izobraževalna predstavitev, na kateri so prisotni vsaj </a:t>
            </a:r>
            <a:r>
              <a:rPr lang="sl-SI" sz="1800" b="1" i="0" u="sng" strike="noStrike" baseline="0" dirty="0">
                <a:solidFill>
                  <a:srgbClr val="000000"/>
                </a:solidFill>
                <a:latin typeface="Arial" panose="020B0604020202020204" pitchFamily="34" charset="0"/>
              </a:rPr>
              <a:t>trije udeleženci. </a:t>
            </a:r>
            <a:endParaRPr lang="sl-SI" sz="2000" b="1" dirty="0">
              <a:solidFill>
                <a:srgbClr val="00B050"/>
              </a:solidFill>
            </a:endParaRPr>
          </a:p>
          <a:p>
            <a:pPr marL="0" indent="0">
              <a:buNone/>
            </a:pPr>
            <a:endParaRPr lang="sl-SI" sz="2000" b="1" u="sng" dirty="0">
              <a:solidFill>
                <a:srgbClr val="00B050"/>
              </a:solidFill>
            </a:endParaRPr>
          </a:p>
          <a:p>
            <a:pPr marL="0" indent="0" fontAlgn="auto">
              <a:lnSpc>
                <a:spcPct val="120000"/>
              </a:lnSpc>
              <a:buNone/>
            </a:pPr>
            <a:endParaRPr lang="sl-SI" sz="800" dirty="0">
              <a:solidFill>
                <a:schemeClr val="tx2"/>
              </a:solidFill>
            </a:endParaRPr>
          </a:p>
          <a:p>
            <a:pPr fontAlgn="auto">
              <a:lnSpc>
                <a:spcPct val="120000"/>
              </a:lnSpc>
            </a:pPr>
            <a:r>
              <a:rPr lang="sl-SI" sz="2000" dirty="0">
                <a:solidFill>
                  <a:schemeClr val="tx2"/>
                </a:solidFill>
              </a:rPr>
              <a:t>strošek honorarja za izvedbo seminarja, če gre za zunanjega izvajalca (do 1.000 eurov/dan),</a:t>
            </a:r>
          </a:p>
          <a:p>
            <a:pPr fontAlgn="auto">
              <a:lnSpc>
                <a:spcPct val="120000"/>
              </a:lnSpc>
            </a:pPr>
            <a:r>
              <a:rPr lang="sl-SI" sz="2000" dirty="0">
                <a:solidFill>
                  <a:schemeClr val="tx2"/>
                </a:solidFill>
              </a:rPr>
              <a:t>stroški dela pomožnega osebja v zvezi z izvedbo seminarja, </a:t>
            </a:r>
            <a:br>
              <a:rPr lang="sl-SI" sz="2000" dirty="0">
                <a:solidFill>
                  <a:schemeClr val="tx2"/>
                </a:solidFill>
              </a:rPr>
            </a:br>
            <a:r>
              <a:rPr lang="sl-SI" sz="2000" dirty="0">
                <a:solidFill>
                  <a:schemeClr val="tx2"/>
                </a:solidFill>
              </a:rPr>
              <a:t>(tri osebe ; 12 ur/dan; 15 eur/osebo),</a:t>
            </a:r>
          </a:p>
          <a:p>
            <a:pPr fontAlgn="auto">
              <a:lnSpc>
                <a:spcPct val="120000"/>
              </a:lnSpc>
            </a:pPr>
            <a:r>
              <a:rPr lang="sl-SI" sz="2000" dirty="0">
                <a:solidFill>
                  <a:schemeClr val="tx2"/>
                </a:solidFill>
              </a:rPr>
              <a:t>strošek najema prostorov, kjer se izvaja seminar in opreme, potrebne za izvedbo seminarja,</a:t>
            </a:r>
          </a:p>
          <a:p>
            <a:pPr marL="0" indent="0" fontAlgn="auto">
              <a:lnSpc>
                <a:spcPct val="120000"/>
              </a:lnSpc>
              <a:buNone/>
            </a:pPr>
            <a:endParaRPr lang="sl-SI" sz="1700" dirty="0">
              <a:solidFill>
                <a:schemeClr val="tx2"/>
              </a:solidFill>
            </a:endParaRPr>
          </a:p>
          <a:p>
            <a:pPr fontAlgn="auto">
              <a:lnSpc>
                <a:spcPct val="120000"/>
              </a:lnSpc>
            </a:pPr>
            <a:endParaRPr lang="sl-SI" sz="1700" dirty="0">
              <a:solidFill>
                <a:schemeClr val="tx2"/>
              </a:solidFill>
            </a:endParaRPr>
          </a:p>
        </p:txBody>
      </p:sp>
    </p:spTree>
    <p:extLst>
      <p:ext uri="{BB962C8B-B14F-4D97-AF65-F5344CB8AC3E}">
        <p14:creationId xmlns:p14="http://schemas.microsoft.com/office/powerpoint/2010/main" val="2340695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333739"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p>
        </p:txBody>
      </p:sp>
      <p:sp>
        <p:nvSpPr>
          <p:cNvPr id="3" name="Ograda besedila 2"/>
          <p:cNvSpPr>
            <a:spLocks noGrp="1"/>
          </p:cNvSpPr>
          <p:nvPr>
            <p:ph type="body" sz="quarter" idx="13"/>
          </p:nvPr>
        </p:nvSpPr>
        <p:spPr>
          <a:xfrm>
            <a:off x="971425" y="2335794"/>
            <a:ext cx="7333864" cy="3531606"/>
          </a:xfrm>
        </p:spPr>
        <p:txBody>
          <a:bodyPr/>
          <a:lstStyle/>
          <a:p>
            <a:pPr marL="0" indent="0" fontAlgn="auto">
              <a:buNone/>
            </a:pPr>
            <a:r>
              <a:rPr lang="sl-SI" sz="1900" dirty="0">
                <a:solidFill>
                  <a:srgbClr val="92D050"/>
                </a:solidFill>
              </a:rPr>
              <a:t>         </a:t>
            </a:r>
            <a:r>
              <a:rPr lang="sl-SI" sz="1900" b="1" dirty="0">
                <a:solidFill>
                  <a:srgbClr val="92D050"/>
                </a:solidFill>
              </a:rPr>
              <a:t>e) Organizacija seminarjev</a:t>
            </a:r>
          </a:p>
          <a:p>
            <a:pPr marL="0" indent="0" fontAlgn="auto" hangingPunct="1">
              <a:buNone/>
            </a:pPr>
            <a:endParaRPr lang="sl-SI" sz="1900" dirty="0">
              <a:solidFill>
                <a:schemeClr val="tx2"/>
              </a:solidFill>
            </a:endParaRPr>
          </a:p>
          <a:p>
            <a:pPr fontAlgn="auto">
              <a:lnSpc>
                <a:spcPct val="120000"/>
              </a:lnSpc>
            </a:pPr>
            <a:r>
              <a:rPr lang="sl-SI" sz="1900" dirty="0">
                <a:solidFill>
                  <a:schemeClr val="tx2"/>
                </a:solidFill>
              </a:rPr>
              <a:t>če seminar obsega tudi terenski del, strošek prevoza udeležencev (do 30 udeležencev posameznega seminarja),</a:t>
            </a:r>
          </a:p>
          <a:p>
            <a:pPr marL="0" indent="0" fontAlgn="auto">
              <a:lnSpc>
                <a:spcPct val="120000"/>
              </a:lnSpc>
              <a:buNone/>
            </a:pPr>
            <a:endParaRPr lang="sl-SI" sz="500" dirty="0">
              <a:solidFill>
                <a:schemeClr val="tx2"/>
              </a:solidFill>
            </a:endParaRPr>
          </a:p>
          <a:p>
            <a:pPr fontAlgn="auto">
              <a:lnSpc>
                <a:spcPct val="120000"/>
              </a:lnSpc>
            </a:pPr>
            <a:r>
              <a:rPr lang="sl-SI" sz="1900" dirty="0">
                <a:solidFill>
                  <a:schemeClr val="tx2"/>
                </a:solidFill>
              </a:rPr>
              <a:t>strošek pogostitve udeležencev (do 30 udeležencev v višini največ 50 eurov/osebo),</a:t>
            </a:r>
          </a:p>
          <a:p>
            <a:pPr fontAlgn="auto">
              <a:lnSpc>
                <a:spcPct val="120000"/>
              </a:lnSpc>
            </a:pPr>
            <a:r>
              <a:rPr lang="sl-SI" sz="1900" dirty="0">
                <a:solidFill>
                  <a:schemeClr val="tx2"/>
                </a:solidFill>
              </a:rPr>
              <a:t>strošek prevoza in nastanitve udeležencev (do 30 udeležencev),</a:t>
            </a:r>
          </a:p>
          <a:p>
            <a:pPr marL="0" indent="0" fontAlgn="auto">
              <a:lnSpc>
                <a:spcPct val="120000"/>
              </a:lnSpc>
              <a:buNone/>
            </a:pPr>
            <a:endParaRPr lang="sl-SI" sz="500" dirty="0">
              <a:solidFill>
                <a:schemeClr val="tx2"/>
              </a:solidFill>
            </a:endParaRPr>
          </a:p>
          <a:p>
            <a:pPr fontAlgn="auto">
              <a:lnSpc>
                <a:spcPct val="120000"/>
              </a:lnSpc>
            </a:pPr>
            <a:r>
              <a:rPr lang="sl-SI" sz="1900" dirty="0">
                <a:solidFill>
                  <a:schemeClr val="tx2"/>
                </a:solidFill>
              </a:rPr>
              <a:t>strošek vina se prizna le, če je vlagatelj pravna oseba, ki združuje pridelovalce vina.</a:t>
            </a:r>
          </a:p>
        </p:txBody>
      </p:sp>
    </p:spTree>
    <p:extLst>
      <p:ext uri="{BB962C8B-B14F-4D97-AF65-F5344CB8AC3E}">
        <p14:creationId xmlns:p14="http://schemas.microsoft.com/office/powerpoint/2010/main" val="1303334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6646050" cy="307777"/>
          </a:xfrm>
        </p:spPr>
        <p:txBody>
          <a:bodyPr/>
          <a:lstStyle/>
          <a:p>
            <a:r>
              <a:rPr lang="sl-SI" sz="2000" b="1" dirty="0">
                <a:solidFill>
                  <a:schemeClr val="tx2"/>
                </a:solidFill>
                <a:effectLst>
                  <a:outerShdw blurRad="38100" dist="38100" dir="2700000" algn="tl">
                    <a:srgbClr val="000000">
                      <a:alpha val="43137"/>
                    </a:srgbClr>
                  </a:outerShdw>
                </a:effectLst>
              </a:rPr>
              <a:t>     Smernice za uveljavljanje vlog na podlagi programa</a:t>
            </a:r>
            <a:endParaRPr lang="sl-SI" sz="20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699796" y="2290527"/>
            <a:ext cx="8341567" cy="3576873"/>
          </a:xfrm>
        </p:spPr>
        <p:txBody>
          <a:bodyPr/>
          <a:lstStyle/>
          <a:p>
            <a:pPr marL="0" indent="0" hangingPunct="0">
              <a:buNone/>
            </a:pPr>
            <a:r>
              <a:rPr lang="sl-SI" sz="2000" dirty="0">
                <a:solidFill>
                  <a:srgbClr val="92D050"/>
                </a:solidFill>
              </a:rPr>
              <a:t>      </a:t>
            </a:r>
            <a:r>
              <a:rPr lang="sl-SI" sz="2000" b="1" dirty="0">
                <a:solidFill>
                  <a:srgbClr val="92D050"/>
                </a:solidFill>
              </a:rPr>
              <a:t>e) Organizacija seminarjev - stroški dela</a:t>
            </a:r>
          </a:p>
          <a:p>
            <a:pPr marL="0" indent="0" hangingPunct="0">
              <a:buNone/>
            </a:pPr>
            <a:endParaRPr lang="sl-SI" sz="2000" b="1" dirty="0">
              <a:solidFill>
                <a:schemeClr val="tx2"/>
              </a:solidFill>
            </a:endParaRPr>
          </a:p>
          <a:p>
            <a:pPr hangingPunct="0">
              <a:lnSpc>
                <a:spcPct val="110000"/>
              </a:lnSpc>
            </a:pPr>
            <a:r>
              <a:rPr lang="sl-SI" sz="2000" dirty="0">
                <a:solidFill>
                  <a:schemeClr val="tx2"/>
                </a:solidFill>
              </a:rPr>
              <a:t>stroški dela oseb se priznajo za dneve trajanja dogodka in za največ en dan pred začetkom in po koncu dogodka, </a:t>
            </a:r>
          </a:p>
          <a:p>
            <a:pPr marL="0" indent="0" hangingPunct="0">
              <a:lnSpc>
                <a:spcPct val="110000"/>
              </a:lnSpc>
              <a:buNone/>
            </a:pPr>
            <a:endParaRPr lang="sl-SI" sz="500" dirty="0">
              <a:solidFill>
                <a:schemeClr val="tx2"/>
              </a:solidFill>
            </a:endParaRPr>
          </a:p>
          <a:p>
            <a:pPr hangingPunct="0">
              <a:lnSpc>
                <a:spcPct val="110000"/>
              </a:lnSpc>
            </a:pPr>
            <a:r>
              <a:rPr lang="sl-SI" sz="1900" dirty="0">
                <a:solidFill>
                  <a:schemeClr val="tx2"/>
                </a:solidFill>
              </a:rPr>
              <a:t>urna podstavka za stroške dela:</a:t>
            </a:r>
          </a:p>
          <a:p>
            <a:pPr marL="0" indent="0" hangingPunct="0">
              <a:lnSpc>
                <a:spcPct val="110000"/>
              </a:lnSpc>
              <a:buNone/>
            </a:pPr>
            <a:r>
              <a:rPr lang="sl-SI" sz="1900" dirty="0">
                <a:solidFill>
                  <a:schemeClr val="tx2"/>
                </a:solidFill>
              </a:rPr>
              <a:t>       - letni bruto strošek zaposlitve </a:t>
            </a:r>
            <a:r>
              <a:rPr lang="sl-SI" sz="1900" b="1" dirty="0">
                <a:solidFill>
                  <a:schemeClr val="tx2"/>
                </a:solidFill>
              </a:rPr>
              <a:t>zaposlenega</a:t>
            </a:r>
            <a:r>
              <a:rPr lang="sl-SI" sz="1900" dirty="0">
                <a:solidFill>
                  <a:schemeClr val="tx2"/>
                </a:solidFill>
              </a:rPr>
              <a:t> se deli s 1.720 urami </a:t>
            </a:r>
          </a:p>
          <a:p>
            <a:pPr marL="0" indent="0" hangingPunct="0">
              <a:lnSpc>
                <a:spcPct val="110000"/>
              </a:lnSpc>
              <a:buNone/>
            </a:pPr>
            <a:r>
              <a:rPr lang="sl-SI" sz="1900" dirty="0">
                <a:solidFill>
                  <a:schemeClr val="tx2"/>
                </a:solidFill>
              </a:rPr>
              <a:t>          (REK-1 obrazec) – podatek pridobi Agencija,</a:t>
            </a:r>
          </a:p>
          <a:p>
            <a:pPr marL="0" indent="0" hangingPunct="0">
              <a:lnSpc>
                <a:spcPct val="110000"/>
              </a:lnSpc>
              <a:buNone/>
            </a:pPr>
            <a:r>
              <a:rPr lang="sl-SI" sz="1900" dirty="0">
                <a:solidFill>
                  <a:schemeClr val="tx2"/>
                </a:solidFill>
              </a:rPr>
              <a:t>       - za nosilca in člane </a:t>
            </a:r>
            <a:r>
              <a:rPr lang="sl-SI" sz="1900" b="1" dirty="0">
                <a:solidFill>
                  <a:schemeClr val="tx2"/>
                </a:solidFill>
              </a:rPr>
              <a:t>kmetijskega gospodarstva </a:t>
            </a:r>
            <a:r>
              <a:rPr lang="sl-SI" sz="1900" dirty="0">
                <a:solidFill>
                  <a:schemeClr val="tx2"/>
                </a:solidFill>
              </a:rPr>
              <a:t>ter osebe po pogodbi,                                                                </a:t>
            </a:r>
          </a:p>
          <a:p>
            <a:pPr marL="0" indent="0" hangingPunct="0">
              <a:lnSpc>
                <a:spcPct val="110000"/>
              </a:lnSpc>
              <a:buNone/>
            </a:pPr>
            <a:r>
              <a:rPr lang="sl-SI" sz="1900" dirty="0">
                <a:solidFill>
                  <a:schemeClr val="tx2"/>
                </a:solidFill>
              </a:rPr>
              <a:t>         statistični podatek o povprečni bruto plači za preteklo leto.</a:t>
            </a:r>
          </a:p>
          <a:p>
            <a:pPr marL="0" indent="0" hangingPunct="0">
              <a:lnSpc>
                <a:spcPct val="110000"/>
              </a:lnSpc>
              <a:buNone/>
            </a:pPr>
            <a:endParaRPr lang="sl-SI" sz="2000" dirty="0">
              <a:solidFill>
                <a:schemeClr val="tx2"/>
              </a:solidFill>
            </a:endParaRPr>
          </a:p>
          <a:p>
            <a:pPr marL="0" indent="0" hangingPunct="0">
              <a:lnSpc>
                <a:spcPct val="110000"/>
              </a:lnSpc>
              <a:buNone/>
            </a:pPr>
            <a:r>
              <a:rPr lang="sl-SI" sz="2000" dirty="0">
                <a:solidFill>
                  <a:schemeClr val="tx2"/>
                </a:solidFill>
              </a:rPr>
              <a:t> </a:t>
            </a:r>
          </a:p>
          <a:p>
            <a:pPr marL="0" indent="0">
              <a:buNone/>
            </a:pPr>
            <a:endParaRPr lang="sl-SI" sz="1800" dirty="0">
              <a:solidFill>
                <a:schemeClr val="tx2"/>
              </a:solidFill>
            </a:endParaRPr>
          </a:p>
        </p:txBody>
      </p:sp>
    </p:spTree>
    <p:extLst>
      <p:ext uri="{BB962C8B-B14F-4D97-AF65-F5344CB8AC3E}">
        <p14:creationId xmlns:p14="http://schemas.microsoft.com/office/powerpoint/2010/main" val="3027568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255191"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p>
        </p:txBody>
      </p:sp>
      <p:sp>
        <p:nvSpPr>
          <p:cNvPr id="3" name="Ograda besedila 2"/>
          <p:cNvSpPr>
            <a:spLocks noGrp="1"/>
          </p:cNvSpPr>
          <p:nvPr>
            <p:ph type="body" sz="quarter" idx="13"/>
          </p:nvPr>
        </p:nvSpPr>
        <p:spPr>
          <a:xfrm>
            <a:off x="774441" y="2227152"/>
            <a:ext cx="7688424" cy="3640248"/>
          </a:xfrm>
        </p:spPr>
        <p:txBody>
          <a:bodyPr/>
          <a:lstStyle/>
          <a:p>
            <a:pPr marL="0" indent="0" hangingPunct="0">
              <a:buNone/>
            </a:pPr>
            <a:r>
              <a:rPr lang="sl-SI" sz="1800" b="1" dirty="0">
                <a:solidFill>
                  <a:srgbClr val="92D050"/>
                </a:solidFill>
              </a:rPr>
              <a:t>   e) Organizacija seminarjev – stroški nastanitve in prevoza</a:t>
            </a:r>
          </a:p>
          <a:p>
            <a:pPr marL="0" indent="0" hangingPunct="0">
              <a:buNone/>
            </a:pPr>
            <a:endParaRPr lang="sl-SI" sz="800" b="1" u="sng" dirty="0">
              <a:solidFill>
                <a:srgbClr val="00B050"/>
              </a:solidFill>
            </a:endParaRPr>
          </a:p>
          <a:p>
            <a:pPr marL="0" indent="0" hangingPunct="0">
              <a:buNone/>
            </a:pPr>
            <a:endParaRPr lang="sl-SI" sz="800" b="1" u="sng" dirty="0">
              <a:solidFill>
                <a:srgbClr val="00B050"/>
              </a:solidFill>
            </a:endParaRPr>
          </a:p>
          <a:p>
            <a:pPr hangingPunct="0">
              <a:lnSpc>
                <a:spcPct val="120000"/>
              </a:lnSpc>
            </a:pPr>
            <a:r>
              <a:rPr lang="sl-SI" sz="1900" dirty="0">
                <a:solidFill>
                  <a:schemeClr val="tx2"/>
                </a:solidFill>
              </a:rPr>
              <a:t>nastanitveni stroški med dogodkom ter za največ en dan pred začetkom in po koncu dogodka (200 eurov/dan/osebo), </a:t>
            </a:r>
          </a:p>
          <a:p>
            <a:pPr marL="0" indent="0" hangingPunct="0">
              <a:lnSpc>
                <a:spcPct val="120000"/>
              </a:lnSpc>
              <a:buNone/>
            </a:pPr>
            <a:endParaRPr lang="sl-SI" sz="500" dirty="0">
              <a:solidFill>
                <a:schemeClr val="tx2"/>
              </a:solidFill>
            </a:endParaRPr>
          </a:p>
          <a:p>
            <a:pPr hangingPunct="0">
              <a:lnSpc>
                <a:spcPct val="120000"/>
              </a:lnSpc>
            </a:pPr>
            <a:r>
              <a:rPr lang="sl-SI" sz="1900" dirty="0">
                <a:solidFill>
                  <a:schemeClr val="tx2"/>
                </a:solidFill>
              </a:rPr>
              <a:t>stroški letalske vozovnice za ekonomski razred, vozovnice za potovanje z vlakom 2. razreda ali vozovnice za potovanje z drugim javnim prevozom, </a:t>
            </a:r>
            <a:r>
              <a:rPr lang="sl-SI" sz="1900" u="sng" dirty="0">
                <a:solidFill>
                  <a:schemeClr val="tx2"/>
                </a:solidFill>
              </a:rPr>
              <a:t>razen s taksijem</a:t>
            </a:r>
            <a:r>
              <a:rPr lang="sl-SI" sz="1900" dirty="0">
                <a:solidFill>
                  <a:schemeClr val="tx2"/>
                </a:solidFill>
              </a:rPr>
              <a:t>,</a:t>
            </a:r>
          </a:p>
          <a:p>
            <a:pPr marL="0" indent="0" hangingPunct="0">
              <a:lnSpc>
                <a:spcPct val="120000"/>
              </a:lnSpc>
              <a:buNone/>
            </a:pPr>
            <a:endParaRPr lang="sl-SI" sz="500" dirty="0">
              <a:solidFill>
                <a:schemeClr val="tx2"/>
              </a:solidFill>
            </a:endParaRPr>
          </a:p>
          <a:p>
            <a:pPr hangingPunct="0">
              <a:lnSpc>
                <a:spcPct val="120000"/>
              </a:lnSpc>
            </a:pPr>
            <a:r>
              <a:rPr lang="sl-SI" sz="1900" dirty="0">
                <a:solidFill>
                  <a:schemeClr val="tx2"/>
                </a:solidFill>
              </a:rPr>
              <a:t>kilometrina - </a:t>
            </a:r>
            <a:r>
              <a:rPr lang="sl-SI" sz="2000" dirty="0">
                <a:solidFill>
                  <a:schemeClr val="tx2"/>
                </a:solidFill>
              </a:rPr>
              <a:t>se upošteva razdalja, ki je običajna med dvema krajema in se določi z aplikacijo Google Zemljevid.</a:t>
            </a:r>
            <a:endParaRPr lang="sl-SI" sz="1900" dirty="0">
              <a:solidFill>
                <a:schemeClr val="tx2"/>
              </a:solidFill>
            </a:endParaRPr>
          </a:p>
          <a:p>
            <a:pPr marL="0" indent="0">
              <a:buNone/>
            </a:pPr>
            <a:r>
              <a:rPr lang="sl-SI" sz="1900" dirty="0"/>
              <a:t> </a:t>
            </a:r>
          </a:p>
        </p:txBody>
      </p:sp>
    </p:spTree>
    <p:extLst>
      <p:ext uri="{BB962C8B-B14F-4D97-AF65-F5344CB8AC3E}">
        <p14:creationId xmlns:p14="http://schemas.microsoft.com/office/powerpoint/2010/main" val="2642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p:cNvSpPr>
            <a:spLocks noGrp="1"/>
          </p:cNvSpPr>
          <p:nvPr>
            <p:ph type="title"/>
          </p:nvPr>
        </p:nvSpPr>
        <p:spPr>
          <a:xfrm>
            <a:off x="1144580" y="1547812"/>
            <a:ext cx="6655668" cy="483211"/>
          </a:xfrm>
        </p:spPr>
        <p:txBody>
          <a:bodyPr/>
          <a:lstStyle/>
          <a:p>
            <a:pPr algn="ctr"/>
            <a:r>
              <a:rPr lang="sl-SI" sz="2000" dirty="0">
                <a:solidFill>
                  <a:srgbClr val="92D050"/>
                </a:solidFill>
              </a:rPr>
              <a:t>    </a:t>
            </a:r>
            <a:r>
              <a:rPr lang="sl-SI" sz="2400" b="1" dirty="0">
                <a:solidFill>
                  <a:srgbClr val="92D050"/>
                </a:solidFill>
                <a:effectLst>
                  <a:outerShdw blurRad="38100" dist="38100" dir="2700000" algn="tl">
                    <a:srgbClr val="000000">
                      <a:alpha val="43137"/>
                    </a:srgbClr>
                  </a:outerShdw>
                </a:effectLst>
              </a:rPr>
              <a:t>Podpora za promocijo vina v tretjih državah</a:t>
            </a:r>
            <a:br>
              <a:rPr lang="sl-SI" sz="2000" b="1" dirty="0">
                <a:solidFill>
                  <a:schemeClr val="tx2">
                    <a:lumMod val="65000"/>
                    <a:lumOff val="35000"/>
                  </a:schemeClr>
                </a:solidFill>
                <a:effectLst>
                  <a:outerShdw blurRad="38100" dist="38100" dir="2700000" algn="tl">
                    <a:srgbClr val="000000">
                      <a:alpha val="43137"/>
                    </a:srgbClr>
                  </a:outerShdw>
                </a:effectLst>
              </a:rPr>
            </a:br>
            <a:br>
              <a:rPr lang="sl-SI" sz="2000" b="1" dirty="0">
                <a:solidFill>
                  <a:schemeClr val="tx2">
                    <a:lumMod val="65000"/>
                    <a:lumOff val="35000"/>
                  </a:schemeClr>
                </a:solidFill>
                <a:effectLst>
                  <a:outerShdw blurRad="38100" dist="38100" dir="2700000" algn="tl">
                    <a:srgbClr val="000000">
                      <a:alpha val="43137"/>
                    </a:srgbClr>
                  </a:outerShdw>
                </a:effectLst>
              </a:rPr>
            </a:br>
            <a:endParaRPr lang="sl-SI" sz="1800" b="1" dirty="0">
              <a:solidFill>
                <a:srgbClr val="00B050"/>
              </a:solidFill>
            </a:endParaRPr>
          </a:p>
        </p:txBody>
      </p:sp>
      <p:sp>
        <p:nvSpPr>
          <p:cNvPr id="4" name="Ograda besedila 3"/>
          <p:cNvSpPr>
            <a:spLocks noGrp="1"/>
          </p:cNvSpPr>
          <p:nvPr>
            <p:ph type="body" sz="quarter" idx="13"/>
          </p:nvPr>
        </p:nvSpPr>
        <p:spPr>
          <a:xfrm>
            <a:off x="1101012" y="2312377"/>
            <a:ext cx="6848670" cy="4015995"/>
          </a:xfrm>
        </p:spPr>
        <p:txBody>
          <a:bodyPr/>
          <a:lstStyle/>
          <a:p>
            <a:pPr marL="0" indent="0" algn="ctr">
              <a:buNone/>
            </a:pPr>
            <a:r>
              <a:rPr lang="sl-SI" sz="1800" dirty="0">
                <a:effectLst>
                  <a:outerShdw blurRad="38100" dist="38100" dir="2700000" algn="tl">
                    <a:srgbClr val="000000">
                      <a:alpha val="43137"/>
                    </a:srgbClr>
                  </a:outerShdw>
                </a:effectLst>
              </a:rPr>
              <a:t>   </a:t>
            </a:r>
            <a:r>
              <a:rPr lang="sl-SI" sz="1800" dirty="0">
                <a:solidFill>
                  <a:schemeClr val="tx2">
                    <a:lumMod val="65000"/>
                    <a:lumOff val="35000"/>
                  </a:schemeClr>
                </a:solidFill>
                <a:effectLst>
                  <a:outerShdw blurRad="38100" dist="38100" dir="2700000" algn="tl">
                    <a:srgbClr val="000000">
                      <a:alpha val="43137"/>
                    </a:srgbClr>
                  </a:outerShdw>
                </a:effectLst>
              </a:rPr>
              <a:t>VLOGE ZA ODOBRITEV PROGRAMOV</a:t>
            </a:r>
          </a:p>
          <a:p>
            <a:pPr marL="0" indent="0">
              <a:buNone/>
            </a:pPr>
            <a:endParaRPr lang="sl-SI" sz="900" dirty="0">
              <a:solidFill>
                <a:schemeClr val="tx2">
                  <a:lumMod val="65000"/>
                  <a:lumOff val="35000"/>
                </a:schemeClr>
              </a:solidFill>
            </a:endParaRPr>
          </a:p>
          <a:p>
            <a:pPr marL="0" indent="0">
              <a:buNone/>
            </a:pPr>
            <a:r>
              <a:rPr lang="sl-SI" sz="1800" dirty="0">
                <a:solidFill>
                  <a:schemeClr val="tx2">
                    <a:lumMod val="65000"/>
                    <a:lumOff val="35000"/>
                  </a:schemeClr>
                </a:solidFill>
              </a:rPr>
              <a:t>   </a:t>
            </a:r>
            <a:r>
              <a:rPr lang="sl-SI" sz="1800" dirty="0">
                <a:solidFill>
                  <a:srgbClr val="000000"/>
                </a:solidFill>
              </a:rPr>
              <a:t> </a:t>
            </a:r>
            <a:r>
              <a:rPr lang="sl-SI" sz="1800" b="1" dirty="0">
                <a:solidFill>
                  <a:srgbClr val="000000"/>
                </a:solidFill>
              </a:rPr>
              <a:t>vloga</a:t>
            </a:r>
            <a:r>
              <a:rPr lang="sl-SI" sz="1800" dirty="0">
                <a:solidFill>
                  <a:srgbClr val="000000"/>
                </a:solidFill>
              </a:rPr>
              <a:t> za odobritev programa najpozneje do 1. marca 2026</a:t>
            </a:r>
          </a:p>
          <a:p>
            <a:pPr marL="0" indent="0">
              <a:buNone/>
            </a:pPr>
            <a:r>
              <a:rPr lang="sl-SI" sz="1800" dirty="0">
                <a:solidFill>
                  <a:srgbClr val="000000"/>
                </a:solidFill>
              </a:rPr>
              <a:t>    (dejavnosti, izvedene med </a:t>
            </a:r>
            <a:r>
              <a:rPr lang="sl-SI" sz="1800" dirty="0">
                <a:solidFill>
                  <a:schemeClr val="tx2">
                    <a:lumMod val="85000"/>
                    <a:lumOff val="15000"/>
                  </a:schemeClr>
                </a:solidFill>
                <a:effectLst/>
                <a:latin typeface="Republika" panose="02000506040000020004" pitchFamily="2" charset="-18"/>
                <a:ea typeface="Times New Roman" panose="02020603050405020304" pitchFamily="18" charset="0"/>
                <a:cs typeface="Times New Roman" panose="02020603050405020304" pitchFamily="18" charset="0"/>
              </a:rPr>
              <a:t>1. </a:t>
            </a:r>
            <a:r>
              <a:rPr lang="sl-SI" sz="1800" dirty="0">
                <a:solidFill>
                  <a:schemeClr val="tx2">
                    <a:lumMod val="85000"/>
                    <a:lumOff val="15000"/>
                  </a:schemeClr>
                </a:solidFill>
                <a:latin typeface="Republika" panose="02000506040000020004" pitchFamily="2" charset="-18"/>
                <a:ea typeface="Times New Roman" panose="02020603050405020304" pitchFamily="18" charset="0"/>
                <a:cs typeface="Times New Roman" panose="02020603050405020304" pitchFamily="18" charset="0"/>
              </a:rPr>
              <a:t>majem</a:t>
            </a:r>
            <a:r>
              <a:rPr lang="sl-SI" sz="1800" dirty="0">
                <a:solidFill>
                  <a:schemeClr val="tx2">
                    <a:lumMod val="85000"/>
                    <a:lumOff val="15000"/>
                  </a:schemeClr>
                </a:solidFill>
                <a:effectLst/>
                <a:latin typeface="Republika" panose="02000506040000020004" pitchFamily="2" charset="-18"/>
                <a:ea typeface="Times New Roman" panose="02020603050405020304" pitchFamily="18" charset="0"/>
                <a:cs typeface="Times New Roman" panose="02020603050405020304" pitchFamily="18" charset="0"/>
              </a:rPr>
              <a:t> 2026 in 30. aprilom 2027</a:t>
            </a:r>
            <a:r>
              <a:rPr lang="sl-SI" sz="1800" dirty="0">
                <a:solidFill>
                  <a:schemeClr val="tx2">
                    <a:lumMod val="85000"/>
                    <a:lumOff val="15000"/>
                  </a:schemeClr>
                </a:solidFill>
              </a:rPr>
              <a:t>).</a:t>
            </a:r>
          </a:p>
          <a:p>
            <a:pPr marL="0" indent="0">
              <a:buNone/>
            </a:pPr>
            <a:endParaRPr lang="sl-SI" sz="900" dirty="0">
              <a:solidFill>
                <a:srgbClr val="000000"/>
              </a:solidFill>
            </a:endParaRPr>
          </a:p>
          <a:p>
            <a:r>
              <a:rPr lang="sl-SI" sz="1800" dirty="0">
                <a:solidFill>
                  <a:srgbClr val="000000"/>
                </a:solidFill>
              </a:rPr>
              <a:t>Elektronski vnos vloge </a:t>
            </a:r>
            <a:r>
              <a:rPr lang="sl-SI" sz="1800" dirty="0">
                <a:solidFill>
                  <a:schemeClr val="tx2"/>
                </a:solidFill>
              </a:rPr>
              <a:t>preko </a:t>
            </a:r>
            <a:r>
              <a:rPr lang="sl-SI" sz="1800" b="1" dirty="0">
                <a:solidFill>
                  <a:schemeClr val="tx2"/>
                </a:solidFill>
              </a:rPr>
              <a:t>E-kmetijstvo (SN 2023-2027)</a:t>
            </a:r>
            <a:r>
              <a:rPr lang="sl-SI" sz="1800" dirty="0">
                <a:solidFill>
                  <a:schemeClr val="tx2"/>
                </a:solidFill>
              </a:rPr>
              <a:t> - Spletna aplikacija za oddajo vlog iz Strateškega načrta 2023 2027</a:t>
            </a:r>
          </a:p>
          <a:p>
            <a:pPr marL="0" indent="0">
              <a:buNone/>
            </a:pPr>
            <a:r>
              <a:rPr lang="sl-SI" sz="1400" dirty="0">
                <a:hlinkClick r:id="rId3"/>
              </a:rPr>
              <a:t>https://www.gov</a:t>
            </a:r>
            <a:r>
              <a:rPr lang="sl-SI" sz="1200" dirty="0">
                <a:hlinkClick r:id="rId3"/>
              </a:rPr>
              <a:t>.si/zbirke/storitve/spletne-aplikacije-za-oddajo-vlog-e-kmetijstvo-in-e-kmetija/</a:t>
            </a:r>
            <a:endParaRPr lang="sl-SI" sz="1200" dirty="0">
              <a:solidFill>
                <a:srgbClr val="000000"/>
              </a:solidFill>
            </a:endParaRPr>
          </a:p>
          <a:p>
            <a:r>
              <a:rPr lang="sl-SI" sz="1800" dirty="0">
                <a:solidFill>
                  <a:srgbClr val="000000"/>
                </a:solidFill>
              </a:rPr>
              <a:t>pregled prispelih programov na podlagi meril za upravičenost</a:t>
            </a:r>
          </a:p>
          <a:p>
            <a:r>
              <a:rPr lang="sl-SI" sz="1800" dirty="0">
                <a:solidFill>
                  <a:schemeClr val="tx2">
                    <a:lumMod val="85000"/>
                    <a:lumOff val="15000"/>
                  </a:schemeClr>
                </a:solidFill>
              </a:rPr>
              <a:t>programi naj bodo vloženi v skladu z načrtovanimi aktivnostimi, </a:t>
            </a:r>
          </a:p>
          <a:p>
            <a:pPr marL="0" indent="0">
              <a:buNone/>
            </a:pPr>
            <a:r>
              <a:rPr lang="sl-SI" sz="1800" dirty="0">
                <a:solidFill>
                  <a:srgbClr val="FF0000"/>
                </a:solidFill>
              </a:rPr>
              <a:t>   </a:t>
            </a:r>
          </a:p>
        </p:txBody>
      </p:sp>
    </p:spTree>
    <p:extLst>
      <p:ext uri="{BB962C8B-B14F-4D97-AF65-F5344CB8AC3E}">
        <p14:creationId xmlns:p14="http://schemas.microsoft.com/office/powerpoint/2010/main" val="3053333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197483" cy="338554"/>
          </a:xfrm>
        </p:spPr>
        <p:txBody>
          <a:bodyPr/>
          <a:lstStyle/>
          <a:p>
            <a:r>
              <a:rPr lang="sl-SI" sz="1800" b="1" dirty="0">
                <a:solidFill>
                  <a:schemeClr val="tx2"/>
                </a:solidFill>
                <a:effectLst>
                  <a:outerShdw blurRad="38100" dist="38100" dir="2700000" algn="tl">
                    <a:srgbClr val="000000">
                      <a:alpha val="43137"/>
                    </a:srgbClr>
                  </a:outerShdw>
                </a:effectLst>
              </a:rPr>
              <a:t>    </a:t>
            </a:r>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dirty="0"/>
          </a:p>
        </p:txBody>
      </p:sp>
      <p:sp>
        <p:nvSpPr>
          <p:cNvPr id="3" name="Ograda besedila 2"/>
          <p:cNvSpPr>
            <a:spLocks noGrp="1"/>
          </p:cNvSpPr>
          <p:nvPr>
            <p:ph type="body" sz="quarter" idx="13"/>
          </p:nvPr>
        </p:nvSpPr>
        <p:spPr>
          <a:xfrm>
            <a:off x="971424" y="2172833"/>
            <a:ext cx="7820883" cy="3694568"/>
          </a:xfrm>
        </p:spPr>
        <p:txBody>
          <a:bodyPr/>
          <a:lstStyle/>
          <a:p>
            <a:pPr marL="0" indent="0">
              <a:buNone/>
            </a:pPr>
            <a:r>
              <a:rPr lang="sl-SI" sz="1900" dirty="0">
                <a:solidFill>
                  <a:srgbClr val="92D050"/>
                </a:solidFill>
              </a:rPr>
              <a:t>    </a:t>
            </a:r>
            <a:r>
              <a:rPr lang="sl-SI" sz="1900" b="1" dirty="0">
                <a:solidFill>
                  <a:srgbClr val="92D050"/>
                </a:solidFill>
              </a:rPr>
              <a:t>Organizacija seminarjev – </a:t>
            </a:r>
            <a:r>
              <a:rPr lang="sl-SI" sz="1900" b="1" u="sng" dirty="0">
                <a:solidFill>
                  <a:srgbClr val="92D050"/>
                </a:solidFill>
              </a:rPr>
              <a:t>ustrezna dokazila</a:t>
            </a:r>
          </a:p>
          <a:p>
            <a:pPr marL="0" indent="0">
              <a:buNone/>
            </a:pPr>
            <a:endParaRPr lang="sl-SI" sz="500" b="1" u="sng" dirty="0">
              <a:solidFill>
                <a:srgbClr val="00B050"/>
              </a:solidFill>
            </a:endParaRPr>
          </a:p>
          <a:p>
            <a:pPr marL="0" indent="0">
              <a:lnSpc>
                <a:spcPct val="110000"/>
              </a:lnSpc>
              <a:buNone/>
            </a:pPr>
            <a:endParaRPr lang="sl-SI" sz="500" dirty="0">
              <a:solidFill>
                <a:schemeClr val="tx2"/>
              </a:solidFill>
            </a:endParaRPr>
          </a:p>
          <a:p>
            <a:pPr>
              <a:lnSpc>
                <a:spcPct val="120000"/>
              </a:lnSpc>
            </a:pPr>
            <a:r>
              <a:rPr lang="sl-SI" sz="1800" dirty="0">
                <a:solidFill>
                  <a:schemeClr val="tx2"/>
                </a:solidFill>
              </a:rPr>
              <a:t>geografsko označena slika iz dogodka (datum, kraj - podatek o kraju je viden kot </a:t>
            </a:r>
            <a:r>
              <a:rPr lang="sl-SI" sz="1800" dirty="0" err="1">
                <a:solidFill>
                  <a:schemeClr val="tx2"/>
                </a:solidFill>
              </a:rPr>
              <a:t>geolokacija</a:t>
            </a:r>
            <a:r>
              <a:rPr lang="sl-SI" sz="1800" dirty="0">
                <a:solidFill>
                  <a:schemeClr val="tx2"/>
                </a:solidFill>
              </a:rPr>
              <a:t> v metapodatkih (GPS)),</a:t>
            </a:r>
          </a:p>
          <a:p>
            <a:pPr>
              <a:lnSpc>
                <a:spcPct val="110000"/>
              </a:lnSpc>
            </a:pPr>
            <a:r>
              <a:rPr lang="sl-SI" sz="1900" dirty="0">
                <a:solidFill>
                  <a:schemeClr val="tx2"/>
                </a:solidFill>
              </a:rPr>
              <a:t>seznam udeležencev s podpisi,</a:t>
            </a:r>
          </a:p>
          <a:p>
            <a:pPr>
              <a:lnSpc>
                <a:spcPct val="110000"/>
              </a:lnSpc>
            </a:pPr>
            <a:r>
              <a:rPr lang="sl-SI" sz="1900" dirty="0">
                <a:solidFill>
                  <a:schemeClr val="tx2"/>
                </a:solidFill>
              </a:rPr>
              <a:t>korespondenca o izvedbi seminarja,</a:t>
            </a:r>
          </a:p>
          <a:p>
            <a:pPr>
              <a:lnSpc>
                <a:spcPct val="110000"/>
              </a:lnSpc>
            </a:pPr>
            <a:r>
              <a:rPr lang="sl-SI" sz="1900" dirty="0">
                <a:solidFill>
                  <a:schemeClr val="tx2"/>
                </a:solidFill>
              </a:rPr>
              <a:t>poslovna vabila (korespondenca pošiljanja vabil, npr. e-pošta),</a:t>
            </a:r>
          </a:p>
          <a:p>
            <a:pPr>
              <a:lnSpc>
                <a:spcPct val="110000"/>
              </a:lnSpc>
            </a:pPr>
            <a:r>
              <a:rPr lang="sl-SI" sz="1900" dirty="0">
                <a:solidFill>
                  <a:schemeClr val="tx2"/>
                </a:solidFill>
              </a:rPr>
              <a:t>račun najema prostora za izvedbo seminarja (v primeru podizvajalca),</a:t>
            </a:r>
          </a:p>
          <a:p>
            <a:pPr>
              <a:lnSpc>
                <a:spcPct val="110000"/>
              </a:lnSpc>
            </a:pPr>
            <a:r>
              <a:rPr lang="sl-SI" sz="1900" dirty="0">
                <a:solidFill>
                  <a:schemeClr val="tx2"/>
                </a:solidFill>
              </a:rPr>
              <a:t>korespondenca v primeru nudenja brezplačnega najema prostora, </a:t>
            </a:r>
            <a:br>
              <a:rPr lang="sl-SI" sz="1900" dirty="0">
                <a:solidFill>
                  <a:schemeClr val="tx2"/>
                </a:solidFill>
              </a:rPr>
            </a:br>
            <a:r>
              <a:rPr lang="sl-SI" sz="1900" dirty="0">
                <a:solidFill>
                  <a:schemeClr val="tx2"/>
                </a:solidFill>
              </a:rPr>
              <a:t>iz naslova rezervacije prostora (npr. e-pošta),</a:t>
            </a:r>
          </a:p>
          <a:p>
            <a:pPr>
              <a:lnSpc>
                <a:spcPct val="110000"/>
              </a:lnSpc>
            </a:pPr>
            <a:r>
              <a:rPr lang="sl-SI" sz="1900" dirty="0">
                <a:solidFill>
                  <a:schemeClr val="tx2"/>
                </a:solidFill>
              </a:rPr>
              <a:t>račun za honorar zunanjega izvajalca, v primeru izvedbe preko podizvajalca in njegove kompetence,</a:t>
            </a:r>
          </a:p>
        </p:txBody>
      </p:sp>
    </p:spTree>
    <p:extLst>
      <p:ext uri="{BB962C8B-B14F-4D97-AF65-F5344CB8AC3E}">
        <p14:creationId xmlns:p14="http://schemas.microsoft.com/office/powerpoint/2010/main" val="3139816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176645"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p>
        </p:txBody>
      </p:sp>
      <p:sp>
        <p:nvSpPr>
          <p:cNvPr id="3" name="Ograda besedila 2"/>
          <p:cNvSpPr>
            <a:spLocks noGrp="1"/>
          </p:cNvSpPr>
          <p:nvPr>
            <p:ph type="body" sz="quarter" idx="13"/>
          </p:nvPr>
        </p:nvSpPr>
        <p:spPr>
          <a:xfrm>
            <a:off x="971425" y="2052735"/>
            <a:ext cx="7201025" cy="4572000"/>
          </a:xfrm>
        </p:spPr>
        <p:txBody>
          <a:bodyPr/>
          <a:lstStyle/>
          <a:p>
            <a:pPr marL="0" indent="0">
              <a:buNone/>
            </a:pPr>
            <a:r>
              <a:rPr lang="sl-SI" sz="1800" b="1" dirty="0">
                <a:solidFill>
                  <a:srgbClr val="00B050"/>
                </a:solidFill>
              </a:rPr>
              <a:t>      </a:t>
            </a:r>
            <a:r>
              <a:rPr lang="sl-SI" sz="1800" b="1" dirty="0">
                <a:solidFill>
                  <a:srgbClr val="92D050"/>
                </a:solidFill>
              </a:rPr>
              <a:t>Organizacija seminarjev – </a:t>
            </a:r>
            <a:r>
              <a:rPr lang="sl-SI" sz="1800" b="1" u="sng" dirty="0">
                <a:solidFill>
                  <a:srgbClr val="92D050"/>
                </a:solidFill>
              </a:rPr>
              <a:t>ustrezna dokazila</a:t>
            </a:r>
          </a:p>
          <a:p>
            <a:pPr marL="0" lvl="0" indent="0">
              <a:buNone/>
            </a:pPr>
            <a:endParaRPr lang="sl-SI" sz="700" dirty="0">
              <a:solidFill>
                <a:schemeClr val="tx2"/>
              </a:solidFill>
            </a:endParaRPr>
          </a:p>
          <a:p>
            <a:pPr>
              <a:lnSpc>
                <a:spcPct val="110000"/>
              </a:lnSpc>
            </a:pPr>
            <a:r>
              <a:rPr lang="sl-SI" sz="1900" dirty="0">
                <a:solidFill>
                  <a:schemeClr val="tx2"/>
                </a:solidFill>
              </a:rPr>
              <a:t>računi prevoznih stroškov oseb, ki so zaposlene pri upravičencu (letalska karta, …) in v primeru izvedbe preko podizvajalca,</a:t>
            </a:r>
          </a:p>
          <a:p>
            <a:pPr>
              <a:lnSpc>
                <a:spcPct val="110000"/>
              </a:lnSpc>
            </a:pPr>
            <a:r>
              <a:rPr lang="sl-SI" sz="1900" dirty="0">
                <a:solidFill>
                  <a:schemeClr val="tx2"/>
                </a:solidFill>
              </a:rPr>
              <a:t>potni nalogi in dokazila o plačilu stroškov oseb zaposlenih pri upravičencu,</a:t>
            </a:r>
          </a:p>
          <a:p>
            <a:pPr>
              <a:lnSpc>
                <a:spcPct val="110000"/>
              </a:lnSpc>
            </a:pPr>
            <a:r>
              <a:rPr lang="sl-SI" sz="1900" dirty="0">
                <a:solidFill>
                  <a:schemeClr val="tx2"/>
                </a:solidFill>
              </a:rPr>
              <a:t>računi nastanitve oseb, ki so zaposlene pri upravičencu in v primeru izvedbe preko podizvajalca,</a:t>
            </a:r>
          </a:p>
          <a:p>
            <a:pPr>
              <a:lnSpc>
                <a:spcPct val="110000"/>
              </a:lnSpc>
            </a:pPr>
            <a:r>
              <a:rPr lang="sl-SI" sz="1900" dirty="0">
                <a:solidFill>
                  <a:schemeClr val="tx2"/>
                </a:solidFill>
              </a:rPr>
              <a:t>račun za strošek dela pomožnega osebja (napotnice za hostese) in v primeru izvedbe preko podizvajalca,</a:t>
            </a:r>
          </a:p>
          <a:p>
            <a:pPr>
              <a:lnSpc>
                <a:spcPct val="110000"/>
              </a:lnSpc>
            </a:pPr>
            <a:r>
              <a:rPr lang="sl-SI" sz="1900" dirty="0">
                <a:solidFill>
                  <a:schemeClr val="tx2"/>
                </a:solidFill>
              </a:rPr>
              <a:t>račun gostišča za pogostitev udeležencev in v primeru izvedbe preko podizvajalca.</a:t>
            </a:r>
          </a:p>
          <a:p>
            <a:pPr algn="ctr">
              <a:lnSpc>
                <a:spcPct val="110000"/>
              </a:lnSpc>
            </a:pPr>
            <a:endParaRPr lang="sl-SI" sz="900" dirty="0">
              <a:solidFill>
                <a:srgbClr val="92D050"/>
              </a:solidFill>
            </a:endParaRPr>
          </a:p>
          <a:p>
            <a:pPr marL="0" indent="0" algn="ctr">
              <a:lnSpc>
                <a:spcPct val="110000"/>
              </a:lnSpc>
              <a:buNone/>
            </a:pPr>
            <a:r>
              <a:rPr lang="sl-SI" sz="1800" b="1" dirty="0">
                <a:solidFill>
                  <a:srgbClr val="92D050"/>
                </a:solidFill>
              </a:rPr>
              <a:t>                </a:t>
            </a:r>
            <a:r>
              <a:rPr lang="sl-SI" sz="2100" b="1" dirty="0">
                <a:solidFill>
                  <a:srgbClr val="92D050"/>
                </a:solidFill>
              </a:rPr>
              <a:t>UPORABA OZNAKE POREKLA</a:t>
            </a:r>
            <a:endParaRPr lang="sl-SI" sz="2100" dirty="0">
              <a:solidFill>
                <a:srgbClr val="92D050"/>
              </a:solidFill>
            </a:endParaRPr>
          </a:p>
        </p:txBody>
      </p:sp>
      <p:sp>
        <p:nvSpPr>
          <p:cNvPr id="4" name="Desna puščica 3"/>
          <p:cNvSpPr/>
          <p:nvPr/>
        </p:nvSpPr>
        <p:spPr>
          <a:xfrm>
            <a:off x="2472610" y="6139543"/>
            <a:ext cx="387222" cy="3433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651690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176645"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p>
        </p:txBody>
      </p:sp>
      <p:sp>
        <p:nvSpPr>
          <p:cNvPr id="3" name="Ograda besedila 2"/>
          <p:cNvSpPr>
            <a:spLocks noGrp="1"/>
          </p:cNvSpPr>
          <p:nvPr>
            <p:ph type="body" sz="quarter" idx="13"/>
          </p:nvPr>
        </p:nvSpPr>
        <p:spPr>
          <a:xfrm>
            <a:off x="971425" y="2052735"/>
            <a:ext cx="7201025" cy="4572000"/>
          </a:xfrm>
        </p:spPr>
        <p:txBody>
          <a:bodyPr/>
          <a:lstStyle/>
          <a:p>
            <a:pPr marL="0" indent="0">
              <a:buNone/>
            </a:pPr>
            <a:r>
              <a:rPr lang="sl-SI" sz="1800" b="1" dirty="0">
                <a:solidFill>
                  <a:srgbClr val="00B050"/>
                </a:solidFill>
              </a:rPr>
              <a:t>      </a:t>
            </a:r>
            <a:r>
              <a:rPr lang="sl-SI" sz="1800" b="1" dirty="0">
                <a:solidFill>
                  <a:srgbClr val="92D050"/>
                </a:solidFill>
              </a:rPr>
              <a:t>Spletni seminar – </a:t>
            </a:r>
            <a:r>
              <a:rPr lang="sl-SI" sz="1800" b="1" u="sng" dirty="0">
                <a:solidFill>
                  <a:srgbClr val="92D050"/>
                </a:solidFill>
              </a:rPr>
              <a:t>ustrezna dokazila</a:t>
            </a:r>
          </a:p>
          <a:p>
            <a:pPr marL="0" lvl="0" indent="0">
              <a:buNone/>
            </a:pPr>
            <a:endParaRPr lang="sl-SI" sz="700" dirty="0">
              <a:solidFill>
                <a:schemeClr val="tx2"/>
              </a:solidFill>
            </a:endParaRPr>
          </a:p>
          <a:p>
            <a:r>
              <a:rPr lang="sl-SI" sz="1900" dirty="0">
                <a:solidFill>
                  <a:schemeClr val="tx2"/>
                </a:solidFill>
              </a:rPr>
              <a:t>Kot upravičen strošek se upošteva: zakup domene, priprava na spletni seminar, delo zunanjega izvajalca, stroški oglaševanje </a:t>
            </a:r>
            <a:r>
              <a:rPr lang="sl-SI" sz="1900" dirty="0" err="1">
                <a:solidFill>
                  <a:schemeClr val="tx2"/>
                </a:solidFill>
              </a:rPr>
              <a:t>oz</a:t>
            </a:r>
            <a:r>
              <a:rPr lang="sl-SI" sz="1900" dirty="0">
                <a:solidFill>
                  <a:schemeClr val="tx2"/>
                </a:solidFill>
              </a:rPr>
              <a:t> vabil, kratki predstavitveni film…</a:t>
            </a:r>
          </a:p>
          <a:p>
            <a:r>
              <a:rPr lang="sl-SI" sz="1900" dirty="0">
                <a:solidFill>
                  <a:schemeClr val="tx2"/>
                </a:solidFill>
              </a:rPr>
              <a:t>Predstavitve v živo – kot dokazilo nam pošljite link, kjer se je zadeva odvijala, posnetek zaslona udeležencev, na kakšen način ste vabili udeležence na seminar, število vpisanih slušateljev </a:t>
            </a:r>
            <a:r>
              <a:rPr lang="sl-SI" sz="1900" dirty="0" err="1">
                <a:solidFill>
                  <a:schemeClr val="tx2"/>
                </a:solidFill>
              </a:rPr>
              <a:t>oz</a:t>
            </a:r>
            <a:r>
              <a:rPr lang="sl-SI" sz="1900" dirty="0">
                <a:solidFill>
                  <a:schemeClr val="tx2"/>
                </a:solidFill>
              </a:rPr>
              <a:t> število ogledov, ….</a:t>
            </a:r>
            <a:r>
              <a:rPr lang="sl-SI" sz="1900" b="1" dirty="0">
                <a:solidFill>
                  <a:schemeClr val="tx2"/>
                </a:solidFill>
              </a:rPr>
              <a:t> </a:t>
            </a:r>
            <a:endParaRPr lang="sl-SI" sz="1900" dirty="0">
              <a:solidFill>
                <a:schemeClr val="tx2"/>
              </a:solidFill>
            </a:endParaRPr>
          </a:p>
          <a:p>
            <a:r>
              <a:rPr lang="sl-SI" sz="1900" dirty="0">
                <a:solidFill>
                  <a:schemeClr val="tx2"/>
                </a:solidFill>
              </a:rPr>
              <a:t>Kot dokazilo, da je filmček namenjen promociji na ciljnem trgu, nam lahko posredujete korespondenco med uvoznikom in naslovniki, objavo na uvoznikovi spletni strani, FB profilu…. </a:t>
            </a:r>
          </a:p>
          <a:p>
            <a:r>
              <a:rPr lang="sl-SI" sz="1900" dirty="0">
                <a:solidFill>
                  <a:schemeClr val="tx2"/>
                </a:solidFill>
              </a:rPr>
              <a:t>V kolikor boste snemali sami, si lahko obračunate delo za pripravo in izvedbo po veljavni urni postavki.</a:t>
            </a:r>
          </a:p>
          <a:p>
            <a:pPr marL="0" indent="0" algn="ctr">
              <a:buNone/>
            </a:pPr>
            <a:r>
              <a:rPr lang="sl-SI" sz="1900" b="1" dirty="0">
                <a:solidFill>
                  <a:srgbClr val="92D050"/>
                </a:solidFill>
              </a:rPr>
              <a:t>              </a:t>
            </a:r>
            <a:r>
              <a:rPr lang="sl-SI" sz="2100" b="1" dirty="0">
                <a:solidFill>
                  <a:srgbClr val="92D050"/>
                </a:solidFill>
              </a:rPr>
              <a:t>UPORABA OZNAKE POREKLA</a:t>
            </a:r>
            <a:endParaRPr lang="sl-SI" sz="2100" dirty="0">
              <a:solidFill>
                <a:srgbClr val="92D050"/>
              </a:solidFill>
            </a:endParaRPr>
          </a:p>
        </p:txBody>
      </p:sp>
      <p:sp>
        <p:nvSpPr>
          <p:cNvPr id="4" name="Desna puščica 3"/>
          <p:cNvSpPr/>
          <p:nvPr/>
        </p:nvSpPr>
        <p:spPr>
          <a:xfrm>
            <a:off x="2382489" y="6214697"/>
            <a:ext cx="387222" cy="3433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631912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490833"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p>
        </p:txBody>
      </p:sp>
      <p:sp>
        <p:nvSpPr>
          <p:cNvPr id="3" name="Ograda besedila 2"/>
          <p:cNvSpPr>
            <a:spLocks noGrp="1"/>
          </p:cNvSpPr>
          <p:nvPr>
            <p:ph type="body" sz="quarter" idx="13"/>
          </p:nvPr>
        </p:nvSpPr>
        <p:spPr>
          <a:xfrm>
            <a:off x="550506" y="2034073"/>
            <a:ext cx="8518849" cy="4572000"/>
          </a:xfrm>
        </p:spPr>
        <p:txBody>
          <a:bodyPr/>
          <a:lstStyle/>
          <a:p>
            <a:pPr marL="0" indent="0" fontAlgn="auto" hangingPunct="1">
              <a:buNone/>
            </a:pPr>
            <a:r>
              <a:rPr lang="sl-SI" sz="1800" b="1" dirty="0">
                <a:solidFill>
                  <a:srgbClr val="00B050"/>
                </a:solidFill>
              </a:rPr>
              <a:t>  </a:t>
            </a:r>
            <a:r>
              <a:rPr lang="sl-SI" sz="1800" b="1" dirty="0">
                <a:solidFill>
                  <a:srgbClr val="92D050"/>
                </a:solidFill>
              </a:rPr>
              <a:t>Režijski stroški za dejavnost udeležba na sejmih in organizacijo seminarjev:</a:t>
            </a:r>
          </a:p>
          <a:p>
            <a:pPr marL="0" indent="0" fontAlgn="auto" hangingPunct="1">
              <a:buNone/>
            </a:pPr>
            <a:endParaRPr lang="sl-SI" sz="700" b="1" dirty="0">
              <a:solidFill>
                <a:srgbClr val="92D050"/>
              </a:solidFill>
            </a:endParaRPr>
          </a:p>
          <a:p>
            <a:pPr fontAlgn="auto"/>
            <a:r>
              <a:rPr lang="sl-SI" sz="1900" dirty="0">
                <a:solidFill>
                  <a:schemeClr val="tx2"/>
                </a:solidFill>
              </a:rPr>
              <a:t>upravičeni režijski stroški zajemajo dnevnice, stroške lokalnega prevoza, parkiranja, cestnine in stroške uporabe informacijske tehnologije,</a:t>
            </a:r>
          </a:p>
          <a:p>
            <a:pPr marL="0" indent="0" fontAlgn="auto">
              <a:buNone/>
            </a:pPr>
            <a:endParaRPr lang="sl-SI" sz="200" dirty="0">
              <a:solidFill>
                <a:schemeClr val="tx2"/>
              </a:solidFill>
            </a:endParaRPr>
          </a:p>
          <a:p>
            <a:pPr fontAlgn="auto"/>
            <a:r>
              <a:rPr lang="sl-SI" sz="1900" dirty="0">
                <a:solidFill>
                  <a:schemeClr val="tx2"/>
                </a:solidFill>
              </a:rPr>
              <a:t>stroški se nanašajo na osebe, redno zaposlene pri upravičencu, oziroma nosilca in člane kmetijskega gospodarstva in so nastali zaradi sodelovanja pri dogodku,</a:t>
            </a:r>
          </a:p>
          <a:p>
            <a:pPr marL="0" indent="0" fontAlgn="auto">
              <a:buNone/>
            </a:pPr>
            <a:endParaRPr lang="sl-SI" sz="200" dirty="0">
              <a:solidFill>
                <a:schemeClr val="tx2"/>
              </a:solidFill>
            </a:endParaRPr>
          </a:p>
          <a:p>
            <a:pPr fontAlgn="auto"/>
            <a:r>
              <a:rPr lang="sl-SI" sz="1900" dirty="0">
                <a:solidFill>
                  <a:schemeClr val="tx2"/>
                </a:solidFill>
              </a:rPr>
              <a:t>priznajo se v višini največ 80 </a:t>
            </a:r>
            <a:r>
              <a:rPr lang="sl-SI" sz="1900" dirty="0" err="1">
                <a:solidFill>
                  <a:schemeClr val="tx2"/>
                </a:solidFill>
              </a:rPr>
              <a:t>eurov</a:t>
            </a:r>
            <a:r>
              <a:rPr lang="sl-SI" sz="1900" dirty="0">
                <a:solidFill>
                  <a:schemeClr val="tx2"/>
                </a:solidFill>
              </a:rPr>
              <a:t>/osebo za ves dan bivanja v Evropski uniji in največ 90 </a:t>
            </a:r>
            <a:r>
              <a:rPr lang="sl-SI" sz="1900" dirty="0" err="1">
                <a:solidFill>
                  <a:schemeClr val="tx2"/>
                </a:solidFill>
              </a:rPr>
              <a:t>eurov</a:t>
            </a:r>
            <a:r>
              <a:rPr lang="sl-SI" sz="1900" dirty="0">
                <a:solidFill>
                  <a:schemeClr val="tx2"/>
                </a:solidFill>
              </a:rPr>
              <a:t>/osebo za ves dan bivanja zunaj Evropske unije,</a:t>
            </a:r>
          </a:p>
          <a:p>
            <a:pPr marL="0" indent="0" fontAlgn="auto">
              <a:buNone/>
            </a:pPr>
            <a:endParaRPr lang="sl-SI" sz="200" dirty="0">
              <a:solidFill>
                <a:schemeClr val="tx2"/>
              </a:solidFill>
            </a:endParaRPr>
          </a:p>
          <a:p>
            <a:pPr fontAlgn="auto"/>
            <a:r>
              <a:rPr lang="sl-SI" sz="1900" dirty="0">
                <a:solidFill>
                  <a:schemeClr val="tx2"/>
                </a:solidFill>
              </a:rPr>
              <a:t>režijski stroški na posamezni vlogi za podporo ne smejo presegati 4 % dejanskih upravičenih stroškov za izvedene dejavnosti.</a:t>
            </a:r>
          </a:p>
          <a:p>
            <a:pPr fontAlgn="auto"/>
            <a:endParaRPr lang="sl-SI" sz="1900" dirty="0">
              <a:solidFill>
                <a:schemeClr val="tx2"/>
              </a:solidFill>
            </a:endParaRPr>
          </a:p>
          <a:p>
            <a:pPr marL="0" indent="0" fontAlgn="auto">
              <a:buNone/>
            </a:pPr>
            <a:r>
              <a:rPr lang="sl-SI" sz="1400" dirty="0">
                <a:solidFill>
                  <a:schemeClr val="tx2"/>
                </a:solidFill>
              </a:rPr>
              <a:t>Dokazovanje režijskih stroškov ni potrebno, dokumentacija se hrani še najmanj 5 let od datuma izplačila zadnjega zneska. Režijski strošek (5% vseh prispelih stroškov) je lahko tudi podvržen administrativni kontroli. </a:t>
            </a:r>
          </a:p>
          <a:p>
            <a:pPr marL="0" indent="0">
              <a:buNone/>
            </a:pPr>
            <a:endParaRPr lang="sl-SI" sz="1800" dirty="0">
              <a:solidFill>
                <a:schemeClr val="tx2"/>
              </a:solidFill>
            </a:endParaRPr>
          </a:p>
        </p:txBody>
      </p:sp>
    </p:spTree>
    <p:extLst>
      <p:ext uri="{BB962C8B-B14F-4D97-AF65-F5344CB8AC3E}">
        <p14:creationId xmlns:p14="http://schemas.microsoft.com/office/powerpoint/2010/main" val="40336175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7333739"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p>
        </p:txBody>
      </p:sp>
      <p:sp>
        <p:nvSpPr>
          <p:cNvPr id="3" name="Ograda besedila 2"/>
          <p:cNvSpPr>
            <a:spLocks noGrp="1"/>
          </p:cNvSpPr>
          <p:nvPr>
            <p:ph type="body" sz="quarter" idx="13"/>
          </p:nvPr>
        </p:nvSpPr>
        <p:spPr>
          <a:xfrm>
            <a:off x="559838" y="2308633"/>
            <a:ext cx="8434872" cy="3874883"/>
          </a:xfrm>
        </p:spPr>
        <p:txBody>
          <a:bodyPr/>
          <a:lstStyle/>
          <a:p>
            <a:pPr marL="0" indent="0">
              <a:buNone/>
            </a:pPr>
            <a:r>
              <a:rPr lang="sl-SI" sz="1800" b="1" dirty="0">
                <a:solidFill>
                  <a:srgbClr val="00B050"/>
                </a:solidFill>
              </a:rPr>
              <a:t>         </a:t>
            </a:r>
            <a:r>
              <a:rPr lang="sl-SI" sz="1800" b="1" dirty="0">
                <a:solidFill>
                  <a:srgbClr val="92D050"/>
                </a:solidFill>
              </a:rPr>
              <a:t>Računi za upravičene stroške:</a:t>
            </a:r>
          </a:p>
          <a:p>
            <a:pPr marL="0" indent="0">
              <a:buNone/>
            </a:pPr>
            <a:endParaRPr lang="sl-SI" sz="800" dirty="0">
              <a:solidFill>
                <a:srgbClr val="00B050"/>
              </a:solidFill>
            </a:endParaRPr>
          </a:p>
          <a:p>
            <a:pPr>
              <a:lnSpc>
                <a:spcPct val="110000"/>
              </a:lnSpc>
            </a:pPr>
            <a:r>
              <a:rPr lang="sl-SI" sz="1900" dirty="0">
                <a:solidFill>
                  <a:schemeClr val="tx2"/>
                </a:solidFill>
              </a:rPr>
              <a:t>Račun skupaj z dokazili o plačilu (potrdilo banke) oz. dokazilo, da je bil račun posredovan elektronsko,</a:t>
            </a:r>
          </a:p>
          <a:p>
            <a:pPr>
              <a:lnSpc>
                <a:spcPct val="110000"/>
              </a:lnSpc>
            </a:pPr>
            <a:r>
              <a:rPr lang="sl-SI" sz="1900" dirty="0">
                <a:solidFill>
                  <a:schemeClr val="tx2"/>
                </a:solidFill>
              </a:rPr>
              <a:t>račun podizvajalca z dokazilom o plačilu, </a:t>
            </a:r>
            <a:endParaRPr lang="sl-SI" sz="1900" dirty="0">
              <a:solidFill>
                <a:srgbClr val="FF0000"/>
              </a:solidFill>
            </a:endParaRPr>
          </a:p>
          <a:p>
            <a:pPr>
              <a:lnSpc>
                <a:spcPct val="110000"/>
              </a:lnSpc>
            </a:pPr>
            <a:r>
              <a:rPr lang="sl-SI" sz="1900" i="1" dirty="0">
                <a:solidFill>
                  <a:schemeClr val="tx2"/>
                </a:solidFill>
              </a:rPr>
              <a:t>specifikacija računa – stroškovnik oz. elementi upravičenih stroškov,</a:t>
            </a:r>
            <a:endParaRPr lang="sl-SI" sz="1900" i="1" dirty="0">
              <a:solidFill>
                <a:srgbClr val="00B050"/>
              </a:solidFill>
            </a:endParaRPr>
          </a:p>
          <a:p>
            <a:pPr>
              <a:lnSpc>
                <a:spcPct val="110000"/>
              </a:lnSpc>
            </a:pPr>
            <a:r>
              <a:rPr lang="sl-SI" sz="1900" dirty="0">
                <a:solidFill>
                  <a:schemeClr val="tx2"/>
                </a:solidFill>
              </a:rPr>
              <a:t>menjalni tečaj: v skladu </a:t>
            </a:r>
            <a:r>
              <a:rPr lang="nn-NO" sz="1800" dirty="0">
                <a:solidFill>
                  <a:schemeClr val="tx2"/>
                </a:solidFill>
              </a:rPr>
              <a:t>z 31. členom </a:t>
            </a:r>
            <a:r>
              <a:rPr lang="nn-NO" sz="1800" dirty="0">
                <a:solidFill>
                  <a:schemeClr val="tx2"/>
                </a:solidFill>
                <a:hlinkClick r:id="rId3" tooltip="to EUR-Lex">
                  <a:extLst>
                    <a:ext uri="{A12FA001-AC4F-418D-AE19-62706E023703}">
                      <ahyp:hlinkClr xmlns:ahyp="http://schemas.microsoft.com/office/drawing/2018/hyperlinkcolor" val="tx"/>
                    </a:ext>
                  </a:extLst>
                </a:hlinkClick>
              </a:rPr>
              <a:t>Delegirane uredbe 2022/127/EU</a:t>
            </a:r>
            <a:r>
              <a:rPr lang="nn-NO" sz="1800" dirty="0">
                <a:solidFill>
                  <a:schemeClr val="tx2"/>
                </a:solidFill>
              </a:rPr>
              <a:t>.</a:t>
            </a:r>
            <a:endParaRPr lang="sl-SI" sz="1800" dirty="0">
              <a:solidFill>
                <a:schemeClr val="tx2"/>
              </a:solidFill>
            </a:endParaRPr>
          </a:p>
          <a:p>
            <a:pPr>
              <a:lnSpc>
                <a:spcPct val="110000"/>
              </a:lnSpc>
            </a:pPr>
            <a:r>
              <a:rPr lang="sl-SI" sz="1900" i="1" dirty="0">
                <a:solidFill>
                  <a:schemeClr val="tx2"/>
                </a:solidFill>
              </a:rPr>
              <a:t>navedba prometnega davka oz. davka na dodano vrednost,</a:t>
            </a:r>
          </a:p>
          <a:p>
            <a:pPr>
              <a:lnSpc>
                <a:spcPct val="110000"/>
              </a:lnSpc>
            </a:pPr>
            <a:r>
              <a:rPr lang="sl-SI" sz="1900" dirty="0">
                <a:solidFill>
                  <a:schemeClr val="tx2"/>
                </a:solidFill>
              </a:rPr>
              <a:t>račun v tujem jeziku: prevod računa (izjema: angleški, nemški, francoski, hrvaški in srbski (latinica) jezik,</a:t>
            </a:r>
          </a:p>
          <a:p>
            <a:pPr>
              <a:lnSpc>
                <a:spcPct val="110000"/>
              </a:lnSpc>
            </a:pPr>
            <a:r>
              <a:rPr lang="sl-SI" sz="1900" i="1" dirty="0">
                <a:solidFill>
                  <a:schemeClr val="tx2"/>
                </a:solidFill>
              </a:rPr>
              <a:t>plačilo z gotovino,</a:t>
            </a:r>
          </a:p>
          <a:p>
            <a:pPr>
              <a:buFontTx/>
              <a:buChar char="-"/>
            </a:pPr>
            <a:endParaRPr lang="sl-SI" sz="1700" dirty="0">
              <a:solidFill>
                <a:schemeClr val="tx2"/>
              </a:solidFill>
            </a:endParaRPr>
          </a:p>
          <a:p>
            <a:pPr marL="0" indent="0">
              <a:buNone/>
            </a:pPr>
            <a:endParaRPr lang="sl-SI" sz="1700" dirty="0">
              <a:solidFill>
                <a:schemeClr val="tx2"/>
              </a:solidFill>
            </a:endParaRPr>
          </a:p>
        </p:txBody>
      </p:sp>
    </p:spTree>
    <p:extLst>
      <p:ext uri="{BB962C8B-B14F-4D97-AF65-F5344CB8AC3E}">
        <p14:creationId xmlns:p14="http://schemas.microsoft.com/office/powerpoint/2010/main" val="18063852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550" y="1547813"/>
            <a:ext cx="7412286"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en-US" sz="2200" dirty="0"/>
          </a:p>
        </p:txBody>
      </p:sp>
      <p:sp>
        <p:nvSpPr>
          <p:cNvPr id="3" name="Text Placeholder 2"/>
          <p:cNvSpPr>
            <a:spLocks noGrp="1"/>
          </p:cNvSpPr>
          <p:nvPr>
            <p:ph type="body" sz="quarter" idx="13"/>
          </p:nvPr>
        </p:nvSpPr>
        <p:spPr>
          <a:xfrm>
            <a:off x="606490" y="2090057"/>
            <a:ext cx="8341567" cy="3777343"/>
          </a:xfrm>
        </p:spPr>
        <p:txBody>
          <a:bodyPr/>
          <a:lstStyle/>
          <a:p>
            <a:pPr marL="0" indent="0">
              <a:buNone/>
            </a:pPr>
            <a:endParaRPr lang="en-US" sz="1700" b="1" dirty="0">
              <a:solidFill>
                <a:srgbClr val="008000"/>
              </a:solidFill>
            </a:endParaRPr>
          </a:p>
          <a:p>
            <a:pPr>
              <a:lnSpc>
                <a:spcPct val="110000"/>
              </a:lnSpc>
            </a:pPr>
            <a:r>
              <a:rPr lang="sl-SI" sz="1900" dirty="0">
                <a:solidFill>
                  <a:schemeClr val="tx2"/>
                </a:solidFill>
              </a:rPr>
              <a:t>podizvajalec – strošek posredovanje največ 10% zahtevanega stroška, </a:t>
            </a:r>
          </a:p>
          <a:p>
            <a:pPr>
              <a:lnSpc>
                <a:spcPct val="110000"/>
              </a:lnSpc>
            </a:pPr>
            <a:r>
              <a:rPr lang="sl-SI" sz="1900" dirty="0">
                <a:solidFill>
                  <a:schemeClr val="tx2"/>
                </a:solidFill>
              </a:rPr>
              <a:t>neupravičeni stroški na računu – označitev le teh,</a:t>
            </a:r>
            <a:endParaRPr lang="en-US" sz="1900" b="1" dirty="0">
              <a:solidFill>
                <a:srgbClr val="008000"/>
              </a:solidFill>
            </a:endParaRPr>
          </a:p>
          <a:p>
            <a:r>
              <a:rPr lang="en-US" sz="1900" dirty="0">
                <a:solidFill>
                  <a:schemeClr val="tx2"/>
                </a:solidFill>
              </a:rPr>
              <a:t>60% </a:t>
            </a:r>
            <a:r>
              <a:rPr lang="en-US" sz="1900" dirty="0" err="1">
                <a:solidFill>
                  <a:schemeClr val="tx2"/>
                </a:solidFill>
              </a:rPr>
              <a:t>izkoriščenost</a:t>
            </a:r>
            <a:r>
              <a:rPr lang="en-US" sz="1900" dirty="0">
                <a:solidFill>
                  <a:schemeClr val="tx2"/>
                </a:solidFill>
              </a:rPr>
              <a:t> </a:t>
            </a:r>
            <a:r>
              <a:rPr lang="en-US" sz="1900" dirty="0" err="1">
                <a:solidFill>
                  <a:schemeClr val="tx2"/>
                </a:solidFill>
              </a:rPr>
              <a:t>dejavnosti</a:t>
            </a:r>
            <a:r>
              <a:rPr lang="sl-SI" sz="1900" dirty="0">
                <a:solidFill>
                  <a:schemeClr val="tx2"/>
                </a:solidFill>
              </a:rPr>
              <a:t>,</a:t>
            </a:r>
            <a:endParaRPr lang="en-US" sz="1900" dirty="0">
              <a:solidFill>
                <a:schemeClr val="tx2"/>
              </a:solidFill>
            </a:endParaRPr>
          </a:p>
          <a:p>
            <a:pPr marL="0" indent="0">
              <a:buNone/>
            </a:pPr>
            <a:endParaRPr lang="en-US" sz="200" dirty="0">
              <a:solidFill>
                <a:schemeClr val="tx2"/>
              </a:solidFill>
            </a:endParaRPr>
          </a:p>
          <a:p>
            <a:r>
              <a:rPr lang="sl-SI" sz="1900" dirty="0">
                <a:solidFill>
                  <a:schemeClr val="tx2"/>
                </a:solidFill>
              </a:rPr>
              <a:t>sprememba programa brez predhodne odobritve za manjše spremembe</a:t>
            </a:r>
            <a:r>
              <a:rPr lang="en-US" sz="1900" dirty="0">
                <a:solidFill>
                  <a:schemeClr val="tx2"/>
                </a:solidFill>
              </a:rPr>
              <a:t>,</a:t>
            </a:r>
            <a:endParaRPr lang="sl-SI" sz="1900" dirty="0">
              <a:solidFill>
                <a:schemeClr val="tx2"/>
              </a:solidFill>
            </a:endParaRPr>
          </a:p>
          <a:p>
            <a:r>
              <a:rPr lang="sl-SI" sz="1900" u="sng" dirty="0">
                <a:solidFill>
                  <a:schemeClr val="tx2"/>
                </a:solidFill>
              </a:rPr>
              <a:t>sporočanje sprememb dejavnosti tik pred vložitvijo vloge</a:t>
            </a:r>
            <a:r>
              <a:rPr lang="sl-SI" sz="1900" dirty="0">
                <a:solidFill>
                  <a:schemeClr val="tx2"/>
                </a:solidFill>
              </a:rPr>
              <a:t>,</a:t>
            </a:r>
            <a:endParaRPr lang="en-US" sz="1900" dirty="0">
              <a:solidFill>
                <a:schemeClr val="tx2"/>
              </a:solidFill>
            </a:endParaRPr>
          </a:p>
          <a:p>
            <a:pPr marL="0" indent="0">
              <a:buNone/>
            </a:pPr>
            <a:endParaRPr lang="en-US" sz="200" dirty="0">
              <a:solidFill>
                <a:schemeClr val="tx2"/>
              </a:solidFill>
            </a:endParaRPr>
          </a:p>
          <a:p>
            <a:r>
              <a:rPr lang="sl-SI" sz="1900" dirty="0">
                <a:solidFill>
                  <a:schemeClr val="tx2"/>
                </a:solidFill>
              </a:rPr>
              <a:t>uporaba </a:t>
            </a:r>
            <a:r>
              <a:rPr lang="en-US" sz="1900" dirty="0" err="1">
                <a:solidFill>
                  <a:schemeClr val="tx2"/>
                </a:solidFill>
              </a:rPr>
              <a:t>ozna</a:t>
            </a:r>
            <a:r>
              <a:rPr lang="sl-SI" sz="1900" dirty="0">
                <a:solidFill>
                  <a:schemeClr val="tx2"/>
                </a:solidFill>
              </a:rPr>
              <a:t>k</a:t>
            </a:r>
            <a:r>
              <a:rPr lang="en-US" sz="1900" dirty="0">
                <a:solidFill>
                  <a:schemeClr val="tx2"/>
                </a:solidFill>
              </a:rPr>
              <a:t>a </a:t>
            </a:r>
            <a:r>
              <a:rPr lang="en-US" sz="1900" dirty="0" err="1">
                <a:solidFill>
                  <a:schemeClr val="tx2"/>
                </a:solidFill>
              </a:rPr>
              <a:t>porekla</a:t>
            </a:r>
            <a:r>
              <a:rPr lang="en-US" sz="1900" dirty="0">
                <a:solidFill>
                  <a:schemeClr val="tx2"/>
                </a:solidFill>
              </a:rPr>
              <a:t> </a:t>
            </a:r>
            <a:r>
              <a:rPr lang="en-US" sz="1900" dirty="0" err="1">
                <a:solidFill>
                  <a:schemeClr val="tx2"/>
                </a:solidFill>
              </a:rPr>
              <a:t>na</a:t>
            </a:r>
            <a:r>
              <a:rPr lang="en-US" sz="1900" dirty="0">
                <a:solidFill>
                  <a:schemeClr val="tx2"/>
                </a:solidFill>
              </a:rPr>
              <a:t> </a:t>
            </a:r>
            <a:r>
              <a:rPr lang="en-US" sz="1900" dirty="0" err="1">
                <a:solidFill>
                  <a:schemeClr val="tx2"/>
                </a:solidFill>
              </a:rPr>
              <a:t>vseh</a:t>
            </a:r>
            <a:r>
              <a:rPr lang="en-US" sz="1900" dirty="0">
                <a:solidFill>
                  <a:schemeClr val="tx2"/>
                </a:solidFill>
              </a:rPr>
              <a:t> </a:t>
            </a:r>
            <a:r>
              <a:rPr lang="en-US" sz="1900" dirty="0" err="1">
                <a:solidFill>
                  <a:schemeClr val="tx2"/>
                </a:solidFill>
              </a:rPr>
              <a:t>oglasih</a:t>
            </a:r>
            <a:r>
              <a:rPr lang="en-US" sz="1900" dirty="0">
                <a:solidFill>
                  <a:schemeClr val="tx2"/>
                </a:solidFill>
              </a:rPr>
              <a:t> </a:t>
            </a:r>
            <a:r>
              <a:rPr lang="en-US" sz="1900" dirty="0" err="1">
                <a:solidFill>
                  <a:schemeClr val="tx2"/>
                </a:solidFill>
              </a:rPr>
              <a:t>oz</a:t>
            </a:r>
            <a:r>
              <a:rPr lang="sl-SI" sz="1900" dirty="0">
                <a:solidFill>
                  <a:schemeClr val="tx2"/>
                </a:solidFill>
              </a:rPr>
              <a:t>.</a:t>
            </a:r>
            <a:r>
              <a:rPr lang="en-US" sz="1900" dirty="0">
                <a:solidFill>
                  <a:schemeClr val="tx2"/>
                </a:solidFill>
              </a:rPr>
              <a:t> </a:t>
            </a:r>
            <a:r>
              <a:rPr lang="en-US" sz="1900" dirty="0" err="1">
                <a:solidFill>
                  <a:schemeClr val="tx2"/>
                </a:solidFill>
              </a:rPr>
              <a:t>reklamnem</a:t>
            </a:r>
            <a:r>
              <a:rPr lang="en-US" sz="1900" dirty="0">
                <a:solidFill>
                  <a:schemeClr val="tx2"/>
                </a:solidFill>
              </a:rPr>
              <a:t> </a:t>
            </a:r>
            <a:r>
              <a:rPr lang="en-US" sz="1900" dirty="0" err="1">
                <a:solidFill>
                  <a:schemeClr val="tx2"/>
                </a:solidFill>
              </a:rPr>
              <a:t>gradivu</a:t>
            </a:r>
            <a:r>
              <a:rPr lang="en-US" sz="1900" dirty="0">
                <a:solidFill>
                  <a:schemeClr val="tx2"/>
                </a:solidFill>
              </a:rPr>
              <a:t>,</a:t>
            </a:r>
            <a:endParaRPr lang="en-US" sz="1700" dirty="0">
              <a:solidFill>
                <a:schemeClr val="tx2"/>
              </a:solidFill>
            </a:endParaRPr>
          </a:p>
          <a:p>
            <a:endParaRPr lang="en-US" sz="800" dirty="0">
              <a:solidFill>
                <a:schemeClr val="tx2"/>
              </a:solidFill>
            </a:endParaRPr>
          </a:p>
          <a:p>
            <a:endParaRPr lang="en-US" sz="800" dirty="0">
              <a:solidFill>
                <a:schemeClr val="tx2"/>
              </a:solidFill>
            </a:endParaRPr>
          </a:p>
        </p:txBody>
      </p:sp>
    </p:spTree>
    <p:extLst>
      <p:ext uri="{BB962C8B-B14F-4D97-AF65-F5344CB8AC3E}">
        <p14:creationId xmlns:p14="http://schemas.microsoft.com/office/powerpoint/2010/main" val="3114972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426" y="1547813"/>
            <a:ext cx="7591368" cy="338554"/>
          </a:xfrm>
        </p:spPr>
        <p:txBody>
          <a:bodyPr/>
          <a:lstStyle/>
          <a:p>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en-US" sz="2200" dirty="0"/>
          </a:p>
        </p:txBody>
      </p:sp>
      <p:sp>
        <p:nvSpPr>
          <p:cNvPr id="3" name="Text Placeholder 2"/>
          <p:cNvSpPr>
            <a:spLocks noGrp="1"/>
          </p:cNvSpPr>
          <p:nvPr>
            <p:ph type="body" sz="quarter" idx="13"/>
          </p:nvPr>
        </p:nvSpPr>
        <p:spPr>
          <a:xfrm>
            <a:off x="971425" y="2316480"/>
            <a:ext cx="7423545" cy="3550920"/>
          </a:xfrm>
        </p:spPr>
        <p:txBody>
          <a:bodyPr/>
          <a:lstStyle/>
          <a:p>
            <a:pPr marL="0" indent="0">
              <a:buNone/>
            </a:pPr>
            <a:endParaRPr lang="en-US" sz="900" dirty="0">
              <a:solidFill>
                <a:schemeClr val="tx2"/>
              </a:solidFill>
            </a:endParaRPr>
          </a:p>
          <a:p>
            <a:endParaRPr lang="en-US" sz="900" dirty="0">
              <a:solidFill>
                <a:schemeClr val="tx2"/>
              </a:solidFill>
            </a:endParaRPr>
          </a:p>
          <a:p>
            <a:r>
              <a:rPr lang="en-US" sz="1900" dirty="0" err="1">
                <a:solidFill>
                  <a:schemeClr val="tx2"/>
                </a:solidFill>
              </a:rPr>
              <a:t>sprememba</a:t>
            </a:r>
            <a:r>
              <a:rPr lang="en-US" sz="1900" dirty="0">
                <a:solidFill>
                  <a:schemeClr val="tx2"/>
                </a:solidFill>
              </a:rPr>
              <a:t> </a:t>
            </a:r>
            <a:r>
              <a:rPr lang="en-US" sz="1900" dirty="0" err="1">
                <a:solidFill>
                  <a:schemeClr val="tx2"/>
                </a:solidFill>
              </a:rPr>
              <a:t>programa</a:t>
            </a:r>
            <a:r>
              <a:rPr lang="en-US" sz="1900" dirty="0">
                <a:solidFill>
                  <a:schemeClr val="tx2"/>
                </a:solidFill>
              </a:rPr>
              <a:t> </a:t>
            </a:r>
            <a:r>
              <a:rPr lang="en-US" sz="1900" dirty="0" err="1">
                <a:solidFill>
                  <a:schemeClr val="tx2"/>
                </a:solidFill>
              </a:rPr>
              <a:t>znotraj</a:t>
            </a:r>
            <a:r>
              <a:rPr lang="en-US" sz="1900" dirty="0">
                <a:solidFill>
                  <a:schemeClr val="tx2"/>
                </a:solidFill>
              </a:rPr>
              <a:t> </a:t>
            </a:r>
            <a:r>
              <a:rPr lang="en-US" sz="1900" dirty="0" err="1">
                <a:solidFill>
                  <a:schemeClr val="tx2"/>
                </a:solidFill>
              </a:rPr>
              <a:t>dejavnosti</a:t>
            </a:r>
            <a:r>
              <a:rPr lang="en-US" sz="1900" dirty="0">
                <a:solidFill>
                  <a:schemeClr val="tx2"/>
                </a:solidFill>
              </a:rPr>
              <a:t> mora </a:t>
            </a:r>
            <a:r>
              <a:rPr lang="en-US" sz="1900" dirty="0" err="1">
                <a:solidFill>
                  <a:schemeClr val="tx2"/>
                </a:solidFill>
              </a:rPr>
              <a:t>biti</a:t>
            </a:r>
            <a:r>
              <a:rPr lang="en-US" sz="1900" dirty="0">
                <a:solidFill>
                  <a:schemeClr val="tx2"/>
                </a:solidFill>
              </a:rPr>
              <a:t> </a:t>
            </a:r>
            <a:r>
              <a:rPr lang="en-US" sz="1900" dirty="0" err="1">
                <a:solidFill>
                  <a:schemeClr val="tx2"/>
                </a:solidFill>
              </a:rPr>
              <a:t>sporočena</a:t>
            </a:r>
            <a:r>
              <a:rPr lang="en-US" sz="1900" dirty="0">
                <a:solidFill>
                  <a:schemeClr val="tx2"/>
                </a:solidFill>
              </a:rPr>
              <a:t> </a:t>
            </a:r>
            <a:r>
              <a:rPr lang="en-US" sz="1900" dirty="0" err="1">
                <a:solidFill>
                  <a:schemeClr val="tx2"/>
                </a:solidFill>
              </a:rPr>
              <a:t>na</a:t>
            </a:r>
            <a:r>
              <a:rPr lang="en-US" sz="1900" dirty="0">
                <a:solidFill>
                  <a:schemeClr val="tx2"/>
                </a:solidFill>
              </a:rPr>
              <a:t> ARSKTRP </a:t>
            </a:r>
            <a:r>
              <a:rPr lang="sl-SI" sz="1900" dirty="0">
                <a:solidFill>
                  <a:schemeClr val="tx2"/>
                </a:solidFill>
              </a:rPr>
              <a:t>tik pred oddajo vloge </a:t>
            </a:r>
            <a:r>
              <a:rPr lang="en-US" sz="1900" dirty="0">
                <a:solidFill>
                  <a:schemeClr val="tx2"/>
                </a:solidFill>
              </a:rPr>
              <a:t>(</a:t>
            </a:r>
            <a:r>
              <a:rPr lang="sl-SI" sz="1900" dirty="0">
                <a:solidFill>
                  <a:schemeClr val="tx2"/>
                </a:solidFill>
              </a:rPr>
              <a:t>vpliv na </a:t>
            </a:r>
            <a:r>
              <a:rPr lang="en-US" sz="1900" dirty="0">
                <a:solidFill>
                  <a:schemeClr val="tx2"/>
                </a:solidFill>
              </a:rPr>
              <a:t>% </a:t>
            </a:r>
            <a:r>
              <a:rPr lang="en-US" sz="1900" dirty="0" err="1">
                <a:solidFill>
                  <a:schemeClr val="tx2"/>
                </a:solidFill>
              </a:rPr>
              <a:t>izkoriščenosti</a:t>
            </a:r>
            <a:r>
              <a:rPr lang="en-US" sz="1900" dirty="0">
                <a:solidFill>
                  <a:schemeClr val="tx2"/>
                </a:solidFill>
              </a:rPr>
              <a:t>), </a:t>
            </a:r>
          </a:p>
          <a:p>
            <a:pPr marL="0" indent="0">
              <a:buNone/>
            </a:pPr>
            <a:endParaRPr lang="en-US" sz="500" dirty="0">
              <a:solidFill>
                <a:schemeClr val="tx2"/>
              </a:solidFill>
            </a:endParaRPr>
          </a:p>
          <a:p>
            <a:r>
              <a:rPr lang="en-US" sz="1900" dirty="0" err="1">
                <a:solidFill>
                  <a:schemeClr val="tx2"/>
                </a:solidFill>
              </a:rPr>
              <a:t>jezik</a:t>
            </a:r>
            <a:r>
              <a:rPr lang="en-US" sz="1900" dirty="0">
                <a:solidFill>
                  <a:schemeClr val="tx2"/>
                </a:solidFill>
              </a:rPr>
              <a:t> </a:t>
            </a:r>
            <a:r>
              <a:rPr lang="en-US" sz="1900" dirty="0" err="1">
                <a:solidFill>
                  <a:schemeClr val="tx2"/>
                </a:solidFill>
              </a:rPr>
              <a:t>promocije</a:t>
            </a:r>
            <a:r>
              <a:rPr lang="en-US" sz="1900" dirty="0">
                <a:solidFill>
                  <a:schemeClr val="tx2"/>
                </a:solidFill>
              </a:rPr>
              <a:t> – v </a:t>
            </a:r>
            <a:r>
              <a:rPr lang="en-US" sz="1900" dirty="0" err="1">
                <a:solidFill>
                  <a:schemeClr val="tx2"/>
                </a:solidFill>
              </a:rPr>
              <a:t>jeziku</a:t>
            </a:r>
            <a:r>
              <a:rPr lang="en-US" sz="1900" dirty="0">
                <a:solidFill>
                  <a:schemeClr val="tx2"/>
                </a:solidFill>
              </a:rPr>
              <a:t> </a:t>
            </a:r>
            <a:r>
              <a:rPr lang="en-US" sz="1900" dirty="0" err="1">
                <a:solidFill>
                  <a:schemeClr val="tx2"/>
                </a:solidFill>
              </a:rPr>
              <a:t>države</a:t>
            </a:r>
            <a:r>
              <a:rPr lang="en-US" sz="1900" dirty="0">
                <a:solidFill>
                  <a:schemeClr val="tx2"/>
                </a:solidFill>
              </a:rPr>
              <a:t> </a:t>
            </a:r>
            <a:r>
              <a:rPr lang="sl-SI" sz="1900" dirty="0">
                <a:solidFill>
                  <a:schemeClr val="tx2"/>
                </a:solidFill>
              </a:rPr>
              <a:t>ali enem izmed uradnih jezikov EU</a:t>
            </a:r>
            <a:endParaRPr lang="en-US" sz="1900" dirty="0">
              <a:solidFill>
                <a:schemeClr val="tx2"/>
              </a:solidFill>
            </a:endParaRPr>
          </a:p>
          <a:p>
            <a:pPr marL="0" indent="0">
              <a:buNone/>
            </a:pPr>
            <a:endParaRPr lang="en-US" sz="500" dirty="0">
              <a:solidFill>
                <a:schemeClr val="tx2"/>
              </a:solidFill>
            </a:endParaRPr>
          </a:p>
          <a:p>
            <a:r>
              <a:rPr lang="en-US" sz="1900" dirty="0" err="1">
                <a:solidFill>
                  <a:schemeClr val="tx2"/>
                </a:solidFill>
              </a:rPr>
              <a:t>najem</a:t>
            </a:r>
            <a:r>
              <a:rPr lang="en-US" sz="1900" dirty="0">
                <a:solidFill>
                  <a:schemeClr val="tx2"/>
                </a:solidFill>
              </a:rPr>
              <a:t> </a:t>
            </a:r>
            <a:r>
              <a:rPr lang="en-US" sz="1900" dirty="0" err="1">
                <a:solidFill>
                  <a:schemeClr val="tx2"/>
                </a:solidFill>
              </a:rPr>
              <a:t>opreme</a:t>
            </a:r>
            <a:r>
              <a:rPr lang="en-US" sz="1900" dirty="0">
                <a:solidFill>
                  <a:schemeClr val="tx2"/>
                </a:solidFill>
              </a:rPr>
              <a:t> in </a:t>
            </a:r>
            <a:r>
              <a:rPr lang="en-US" sz="1900" dirty="0" err="1">
                <a:solidFill>
                  <a:schemeClr val="tx2"/>
                </a:solidFill>
              </a:rPr>
              <a:t>materiala</a:t>
            </a:r>
            <a:r>
              <a:rPr lang="en-US" sz="1900" dirty="0">
                <a:solidFill>
                  <a:schemeClr val="tx2"/>
                </a:solidFill>
              </a:rPr>
              <a:t> (</a:t>
            </a:r>
            <a:r>
              <a:rPr lang="en-US" sz="1900" dirty="0" err="1">
                <a:solidFill>
                  <a:schemeClr val="tx2"/>
                </a:solidFill>
              </a:rPr>
              <a:t>trajna</a:t>
            </a:r>
            <a:r>
              <a:rPr lang="en-US" sz="1900" dirty="0">
                <a:solidFill>
                  <a:schemeClr val="tx2"/>
                </a:solidFill>
              </a:rPr>
              <a:t> </a:t>
            </a:r>
            <a:r>
              <a:rPr lang="en-US" sz="1900" dirty="0" err="1">
                <a:solidFill>
                  <a:schemeClr val="tx2"/>
                </a:solidFill>
              </a:rPr>
              <a:t>dobrina</a:t>
            </a:r>
            <a:r>
              <a:rPr lang="en-US" sz="1900" dirty="0">
                <a:solidFill>
                  <a:schemeClr val="tx2"/>
                </a:solidFill>
              </a:rPr>
              <a:t> </a:t>
            </a:r>
            <a:r>
              <a:rPr lang="en-US" sz="1900" dirty="0" err="1">
                <a:solidFill>
                  <a:schemeClr val="tx2"/>
                </a:solidFill>
              </a:rPr>
              <a:t>npr</a:t>
            </a:r>
            <a:r>
              <a:rPr lang="en-US" sz="1900" dirty="0">
                <a:solidFill>
                  <a:schemeClr val="tx2"/>
                </a:solidFill>
              </a:rPr>
              <a:t>. </a:t>
            </a:r>
            <a:r>
              <a:rPr lang="en-US" sz="1900" dirty="0" err="1">
                <a:solidFill>
                  <a:schemeClr val="tx2"/>
                </a:solidFill>
              </a:rPr>
              <a:t>kozarci</a:t>
            </a:r>
            <a:r>
              <a:rPr lang="en-US" sz="1900" dirty="0">
                <a:solidFill>
                  <a:schemeClr val="tx2"/>
                </a:solidFill>
              </a:rPr>
              <a:t>)</a:t>
            </a:r>
            <a:r>
              <a:rPr lang="sl-SI" sz="1900" dirty="0">
                <a:solidFill>
                  <a:schemeClr val="tx2"/>
                </a:solidFill>
              </a:rPr>
              <a:t>, </a:t>
            </a:r>
          </a:p>
          <a:p>
            <a:pPr marL="0" indent="0">
              <a:buNone/>
            </a:pPr>
            <a:endParaRPr lang="sl-SI" sz="500" dirty="0">
              <a:solidFill>
                <a:schemeClr val="tx2"/>
              </a:solidFill>
            </a:endParaRPr>
          </a:p>
          <a:p>
            <a:r>
              <a:rPr lang="en-US" sz="1900" dirty="0" err="1">
                <a:solidFill>
                  <a:schemeClr val="tx2"/>
                </a:solidFill>
              </a:rPr>
              <a:t>dvojno</a:t>
            </a:r>
            <a:r>
              <a:rPr lang="en-US" sz="1900" dirty="0">
                <a:solidFill>
                  <a:schemeClr val="tx2"/>
                </a:solidFill>
              </a:rPr>
              <a:t> </a:t>
            </a:r>
            <a:r>
              <a:rPr lang="en-US" sz="1900" dirty="0" err="1">
                <a:solidFill>
                  <a:schemeClr val="tx2"/>
                </a:solidFill>
              </a:rPr>
              <a:t>financiranje</a:t>
            </a:r>
            <a:r>
              <a:rPr lang="sl-SI" sz="1900" dirty="0">
                <a:solidFill>
                  <a:schemeClr val="tx2"/>
                </a:solidFill>
              </a:rPr>
              <a:t>,</a:t>
            </a:r>
          </a:p>
          <a:p>
            <a:r>
              <a:rPr lang="sl-SI" sz="1900" dirty="0">
                <a:solidFill>
                  <a:schemeClr val="tx2"/>
                </a:solidFill>
              </a:rPr>
              <a:t>fotografija kot dokazilo mora biti geografsko označena – npr. </a:t>
            </a:r>
            <a:r>
              <a:rPr lang="sl-SI" sz="1800" dirty="0">
                <a:solidFill>
                  <a:schemeClr val="tx2"/>
                </a:solidFill>
              </a:rPr>
              <a:t>metapodatki GPS</a:t>
            </a:r>
            <a:r>
              <a:rPr lang="sl-SI" sz="1900" dirty="0">
                <a:solidFill>
                  <a:schemeClr val="tx2"/>
                </a:solidFill>
              </a:rPr>
              <a:t>, </a:t>
            </a:r>
          </a:p>
          <a:p>
            <a:r>
              <a:rPr lang="sl-SI" sz="1900" dirty="0">
                <a:solidFill>
                  <a:schemeClr val="tx2"/>
                </a:solidFill>
              </a:rPr>
              <a:t>vodenje ločenega računovodstva (npr. ločeno stroškovno mesto) kadar se vodi poslovne knjige.</a:t>
            </a:r>
            <a:endParaRPr lang="en-US" sz="1900" dirty="0">
              <a:solidFill>
                <a:schemeClr val="tx2"/>
              </a:solidFill>
            </a:endParaRPr>
          </a:p>
          <a:p>
            <a:endParaRPr lang="en-US" sz="1800" dirty="0">
              <a:solidFill>
                <a:schemeClr val="tx2"/>
              </a:solidFill>
            </a:endParaRPr>
          </a:p>
          <a:p>
            <a:pPr marL="0" indent="0">
              <a:buNone/>
            </a:pPr>
            <a:endParaRPr lang="en-US" sz="700" dirty="0">
              <a:solidFill>
                <a:schemeClr val="tx2"/>
              </a:solidFill>
            </a:endParaRPr>
          </a:p>
        </p:txBody>
      </p:sp>
    </p:spTree>
    <p:extLst>
      <p:ext uri="{BB962C8B-B14F-4D97-AF65-F5344CB8AC3E}">
        <p14:creationId xmlns:p14="http://schemas.microsoft.com/office/powerpoint/2010/main" val="1238843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9469" y="1547813"/>
            <a:ext cx="6545061" cy="738664"/>
          </a:xfrm>
        </p:spPr>
        <p:txBody>
          <a:bodyPr/>
          <a:lstStyle/>
          <a:p>
            <a:pPr algn="ctr"/>
            <a:r>
              <a:rPr lang="sl-SI" sz="4800" dirty="0"/>
              <a:t> </a:t>
            </a:r>
            <a:r>
              <a:rPr kumimoji="0" lang="sl-SI" sz="2400" b="1" i="0" u="none" strike="noStrike" kern="1200" cap="none" spc="0" normalizeH="0" baseline="0" noProof="0" dirty="0">
                <a:ln>
                  <a:noFill/>
                </a:ln>
                <a:solidFill>
                  <a:srgbClr val="92D050"/>
                </a:solidFill>
                <a:effectLst>
                  <a:outerShdw blurRad="38100" dist="38100" dir="2700000" algn="tl">
                    <a:srgbClr val="000000">
                      <a:alpha val="43137"/>
                    </a:srgbClr>
                  </a:outerShdw>
                </a:effectLst>
                <a:uLnTx/>
                <a:uFillTx/>
                <a:latin typeface="Arial" pitchFamily="34" charset="0"/>
                <a:ea typeface="+mj-ea"/>
                <a:cs typeface="+mj-cs"/>
              </a:rPr>
              <a:t>Podpora za promocijo vina v tretjih državah</a:t>
            </a:r>
            <a:endParaRPr lang="en-US" sz="1800" dirty="0"/>
          </a:p>
        </p:txBody>
      </p:sp>
      <p:sp>
        <p:nvSpPr>
          <p:cNvPr id="3" name="Text Placeholder 2"/>
          <p:cNvSpPr>
            <a:spLocks noGrp="1"/>
          </p:cNvSpPr>
          <p:nvPr>
            <p:ph type="body" sz="quarter" idx="13"/>
          </p:nvPr>
        </p:nvSpPr>
        <p:spPr>
          <a:xfrm>
            <a:off x="971425" y="2708031"/>
            <a:ext cx="7201025" cy="3159369"/>
          </a:xfrm>
        </p:spPr>
        <p:txBody>
          <a:bodyPr/>
          <a:lstStyle/>
          <a:p>
            <a:pPr marL="0" indent="0" algn="ctr">
              <a:buNone/>
            </a:pPr>
            <a:r>
              <a:rPr lang="sl-SI" sz="1800" dirty="0">
                <a:solidFill>
                  <a:schemeClr val="tx2">
                    <a:lumMod val="65000"/>
                    <a:lumOff val="35000"/>
                  </a:schemeClr>
                </a:solidFill>
                <a:effectLst>
                  <a:outerShdw blurRad="38100" dist="38100" dir="2700000" algn="tl">
                    <a:srgbClr val="000000">
                      <a:alpha val="43137"/>
                    </a:srgbClr>
                  </a:outerShdw>
                </a:effectLst>
              </a:rPr>
              <a:t>       VLOGE ZA POVRNITEV UPRAVIČENIH STROŠKOV</a:t>
            </a:r>
            <a:endParaRPr lang="sl-SI" sz="2000" dirty="0">
              <a:solidFill>
                <a:schemeClr val="tx2">
                  <a:lumMod val="65000"/>
                  <a:lumOff val="35000"/>
                </a:schemeClr>
              </a:solidFill>
              <a:effectLst>
                <a:outerShdw blurRad="38100" dist="38100" dir="2700000" algn="tl">
                  <a:srgbClr val="000000">
                    <a:alpha val="43137"/>
                  </a:srgbClr>
                </a:outerShdw>
              </a:effectLst>
            </a:endParaRPr>
          </a:p>
          <a:p>
            <a:pPr marL="0" indent="0">
              <a:buNone/>
            </a:pPr>
            <a:endParaRPr lang="sl-SI" sz="2000" dirty="0">
              <a:solidFill>
                <a:schemeClr val="tx2">
                  <a:lumMod val="65000"/>
                  <a:lumOff val="35000"/>
                </a:schemeClr>
              </a:solidFill>
              <a:effectLst>
                <a:outerShdw blurRad="38100" dist="38100" dir="2700000" algn="tl">
                  <a:srgbClr val="000000">
                    <a:alpha val="43137"/>
                  </a:srgbClr>
                </a:outerShdw>
              </a:effectLst>
            </a:endParaRPr>
          </a:p>
          <a:p>
            <a:pPr algn="just"/>
            <a:r>
              <a:rPr lang="sl-SI" sz="1800" b="0" i="0" dirty="0">
                <a:solidFill>
                  <a:srgbClr val="212529"/>
                </a:solidFill>
                <a:effectLst/>
                <a:latin typeface="+mn-lt"/>
              </a:rPr>
              <a:t>do 30. novembra najpozneje do 15. ure oziroma, če je na ta datum nedelovni dan, do 15. ure naslednjega delovnega dne za dejavnosti, izvedene med 1. majem in 31. oktobrom tekočega leta,</a:t>
            </a:r>
          </a:p>
          <a:p>
            <a:pPr marL="0" indent="0" algn="just">
              <a:buNone/>
            </a:pPr>
            <a:r>
              <a:rPr lang="sl-SI" sz="1800" b="0" i="0" dirty="0">
                <a:solidFill>
                  <a:srgbClr val="212529"/>
                </a:solidFill>
                <a:effectLst/>
                <a:latin typeface="+mn-lt"/>
              </a:rPr>
              <a:t> </a:t>
            </a:r>
          </a:p>
          <a:p>
            <a:pPr marL="269875" indent="-269875" algn="just"/>
            <a:r>
              <a:rPr lang="sl-SI" sz="1800" b="0" i="0" dirty="0">
                <a:solidFill>
                  <a:srgbClr val="212529"/>
                </a:solidFill>
                <a:effectLst/>
                <a:latin typeface="+mn-lt"/>
              </a:rPr>
              <a:t>do 30. maja najpozneje do 15. ure oziroma, če je na ta datum nedelovni dan, do 15. ure naslednjega delovnega dne za dejavnosti, izvedene med 1. novembrom prejšnjega leta in 30. aprilom tekočega leta.</a:t>
            </a:r>
          </a:p>
          <a:p>
            <a:endParaRPr lang="sl-SI" sz="1800" dirty="0">
              <a:solidFill>
                <a:schemeClr val="tx2">
                  <a:lumMod val="65000"/>
                  <a:lumOff val="35000"/>
                </a:schemeClr>
              </a:solidFill>
              <a:latin typeface="+mn-lt"/>
            </a:endParaRPr>
          </a:p>
          <a:p>
            <a:endParaRPr lang="en-US" sz="2000" dirty="0"/>
          </a:p>
        </p:txBody>
      </p:sp>
    </p:spTree>
    <p:extLst>
      <p:ext uri="{BB962C8B-B14F-4D97-AF65-F5344CB8AC3E}">
        <p14:creationId xmlns:p14="http://schemas.microsoft.com/office/powerpoint/2010/main" val="89746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9"/>
          <p:cNvSpPr>
            <a:spLocks noGrp="1"/>
          </p:cNvSpPr>
          <p:nvPr>
            <p:ph type="title"/>
          </p:nvPr>
        </p:nvSpPr>
        <p:spPr>
          <a:xfrm>
            <a:off x="971550" y="1547813"/>
            <a:ext cx="8029029" cy="338554"/>
          </a:xfrm>
        </p:spPr>
        <p:txBody>
          <a:bodyPr/>
          <a:lstStyle/>
          <a:p>
            <a:r>
              <a:rPr lang="sl-SI" sz="2200" b="1" dirty="0">
                <a:solidFill>
                  <a:schemeClr val="tx2"/>
                </a:solidFill>
                <a:effectLst>
                  <a:outerShdw blurRad="38100" dist="38100" dir="2700000" algn="tl">
                    <a:srgbClr val="000000">
                      <a:alpha val="43137"/>
                    </a:srgbClr>
                  </a:outerShdw>
                </a:effectLst>
              </a:rPr>
              <a:t>Smernice za izvajanje nacionalnih podpornih programov</a:t>
            </a:r>
            <a:endParaRPr lang="sl-SI" sz="2200" dirty="0">
              <a:effectLst>
                <a:outerShdw blurRad="38100" dist="38100" dir="2700000" algn="tl">
                  <a:srgbClr val="000000">
                    <a:alpha val="43137"/>
                  </a:srgbClr>
                </a:outerShdw>
              </a:effectLst>
              <a:latin typeface="Arial" charset="0"/>
            </a:endParaRPr>
          </a:p>
        </p:txBody>
      </p:sp>
      <p:sp>
        <p:nvSpPr>
          <p:cNvPr id="9219" name="Content Placeholder 20"/>
          <p:cNvSpPr>
            <a:spLocks noGrp="1"/>
          </p:cNvSpPr>
          <p:nvPr>
            <p:ph idx="4294967295"/>
          </p:nvPr>
        </p:nvSpPr>
        <p:spPr>
          <a:xfrm>
            <a:off x="971550" y="2326741"/>
            <a:ext cx="7200900" cy="3540659"/>
          </a:xfrm>
        </p:spPr>
        <p:txBody>
          <a:bodyPr/>
          <a:lstStyle/>
          <a:p>
            <a:pPr marL="0" indent="0">
              <a:buNone/>
            </a:pPr>
            <a:r>
              <a:rPr lang="sl-SI" sz="1600" dirty="0">
                <a:solidFill>
                  <a:schemeClr val="tx2"/>
                </a:solidFill>
                <a:latin typeface="Arial" charset="0"/>
                <a:cs typeface="Arial" charset="0"/>
              </a:rPr>
              <a:t>Spletna stran ARSKTRP:</a:t>
            </a:r>
          </a:p>
          <a:p>
            <a:pPr marL="0" indent="0">
              <a:buNone/>
            </a:pPr>
            <a:endParaRPr lang="sl-SI" sz="1000" dirty="0">
              <a:latin typeface="Arial" charset="0"/>
              <a:cs typeface="Arial" charset="0"/>
            </a:endParaRPr>
          </a:p>
          <a:p>
            <a:pPr marL="0" indent="0">
              <a:buNone/>
            </a:pPr>
            <a:r>
              <a:rPr lang="sl-SI" sz="1200" dirty="0">
                <a:hlinkClick r:id="rId3"/>
              </a:rPr>
              <a:t>https://www.gov.si/zbirke/storitve/pridobitev-podpore-za-promocijo-vina-na-trgih-tretjih-drzav/</a:t>
            </a:r>
            <a:endParaRPr lang="sl-SI" sz="1200" dirty="0"/>
          </a:p>
          <a:p>
            <a:pPr marL="0" indent="0">
              <a:buNone/>
            </a:pPr>
            <a:endParaRPr lang="sl-SI" sz="1600" dirty="0">
              <a:solidFill>
                <a:schemeClr val="tx2"/>
              </a:solidFill>
            </a:endParaRPr>
          </a:p>
          <a:p>
            <a:pPr marL="0" indent="0">
              <a:buNone/>
            </a:pPr>
            <a:r>
              <a:rPr lang="sl-SI" sz="1600" dirty="0">
                <a:solidFill>
                  <a:schemeClr val="tx2"/>
                </a:solidFill>
              </a:rPr>
              <a:t>PROGRAMI: Elektronski vnos vloge odobritev programov preko </a:t>
            </a:r>
            <a:r>
              <a:rPr lang="sl-SI" sz="1600" b="1" dirty="0">
                <a:solidFill>
                  <a:schemeClr val="tx2"/>
                </a:solidFill>
              </a:rPr>
              <a:t>E-kmetijstvo (SN 2023-2027)</a:t>
            </a:r>
            <a:r>
              <a:rPr lang="sl-SI" sz="1600" dirty="0">
                <a:solidFill>
                  <a:schemeClr val="tx2"/>
                </a:solidFill>
              </a:rPr>
              <a:t> - Spletna aplikacija </a:t>
            </a:r>
            <a:r>
              <a:rPr lang="sl-SI" sz="1600" b="1" dirty="0">
                <a:solidFill>
                  <a:schemeClr val="tx2"/>
                </a:solidFill>
              </a:rPr>
              <a:t>za oddajo vlog </a:t>
            </a:r>
            <a:r>
              <a:rPr lang="sl-SI" sz="1600" dirty="0">
                <a:solidFill>
                  <a:schemeClr val="tx2"/>
                </a:solidFill>
              </a:rPr>
              <a:t>iz Strateškega načrta 2023-2027</a:t>
            </a:r>
          </a:p>
          <a:p>
            <a:pPr marL="0" indent="0">
              <a:buNone/>
            </a:pPr>
            <a:endParaRPr lang="sl-SI" sz="1600" dirty="0">
              <a:solidFill>
                <a:schemeClr val="tx2"/>
              </a:solidFill>
            </a:endParaRPr>
          </a:p>
          <a:p>
            <a:pPr marL="0" indent="0">
              <a:buNone/>
            </a:pPr>
            <a:r>
              <a:rPr lang="sl-SI" sz="1200" dirty="0">
                <a:solidFill>
                  <a:srgbClr val="0000FF"/>
                </a:solidFill>
                <a:hlinkClick r:id="rId4">
                  <a:extLst>
                    <a:ext uri="{A12FA001-AC4F-418D-AE19-62706E023703}">
                      <ahyp:hlinkClr xmlns:ahyp="http://schemas.microsoft.com/office/drawing/2018/hyperlinkcolor" val="tx"/>
                    </a:ext>
                  </a:extLst>
                </a:hlinkClick>
              </a:rPr>
              <a:t>https://www.gov.si/zbirke/storitve/spletne-aplikacije-za-oddajo-vlog-e-kmetijstvo-in-e-kmetija/</a:t>
            </a:r>
            <a:endParaRPr lang="sl-SI" sz="1600" dirty="0">
              <a:solidFill>
                <a:srgbClr val="000000"/>
              </a:solidFill>
            </a:endParaRPr>
          </a:p>
          <a:p>
            <a:pPr marL="0" indent="0">
              <a:buNone/>
            </a:pPr>
            <a:endParaRPr lang="sl-SI" sz="1600" dirty="0">
              <a:solidFill>
                <a:srgbClr val="000000"/>
              </a:solidFill>
            </a:endParaRPr>
          </a:p>
          <a:p>
            <a:pPr marL="0" indent="0">
              <a:buNone/>
            </a:pPr>
            <a:r>
              <a:rPr lang="sl-SI" sz="1600" dirty="0">
                <a:solidFill>
                  <a:srgbClr val="000000"/>
                </a:solidFill>
              </a:rPr>
              <a:t>ZAHTEVKI: Elektronski vnos vloge za povrnitev upravičenih stroškov </a:t>
            </a:r>
            <a:r>
              <a:rPr lang="sl-SI" sz="1600" dirty="0">
                <a:solidFill>
                  <a:schemeClr val="tx2"/>
                </a:solidFill>
              </a:rPr>
              <a:t>preko </a:t>
            </a:r>
            <a:r>
              <a:rPr lang="sl-SI" sz="1600" b="1" dirty="0">
                <a:solidFill>
                  <a:schemeClr val="tx2"/>
                </a:solidFill>
              </a:rPr>
              <a:t>E-kmetijstvo (Izplačila SN 2023-2027)</a:t>
            </a:r>
            <a:r>
              <a:rPr lang="sl-SI" sz="1600" dirty="0">
                <a:solidFill>
                  <a:schemeClr val="tx2"/>
                </a:solidFill>
              </a:rPr>
              <a:t> - Spletna aplikacija </a:t>
            </a:r>
            <a:r>
              <a:rPr lang="sl-SI" sz="1600" b="1" dirty="0">
                <a:solidFill>
                  <a:schemeClr val="tx2"/>
                </a:solidFill>
              </a:rPr>
              <a:t>za oddajo zahtevkov</a:t>
            </a:r>
            <a:r>
              <a:rPr lang="sl-SI" sz="1600" dirty="0">
                <a:solidFill>
                  <a:schemeClr val="tx2"/>
                </a:solidFill>
              </a:rPr>
              <a:t> za izplačilo sredstev iz Strateškega načrta 2023-2027</a:t>
            </a:r>
          </a:p>
          <a:p>
            <a:pPr marL="0" indent="0">
              <a:buNone/>
            </a:pPr>
            <a:endParaRPr lang="sl-SI" sz="1200" dirty="0">
              <a:solidFill>
                <a:schemeClr val="tx2"/>
              </a:solidFill>
            </a:endParaRPr>
          </a:p>
          <a:p>
            <a:pPr marL="0" indent="0">
              <a:buNone/>
            </a:pPr>
            <a:r>
              <a:rPr lang="sl-SI" sz="1200" dirty="0">
                <a:solidFill>
                  <a:srgbClr val="0000FF"/>
                </a:solidFill>
                <a:hlinkClick r:id="rId4">
                  <a:extLst>
                    <a:ext uri="{A12FA001-AC4F-418D-AE19-62706E023703}">
                      <ahyp:hlinkClr xmlns:ahyp="http://schemas.microsoft.com/office/drawing/2018/hyperlinkcolor" val="tx"/>
                    </a:ext>
                  </a:extLst>
                </a:hlinkClick>
              </a:rPr>
              <a:t>https://www.gov.si/zbirke/storitve/spletne-aplikacije-za-oddajo-vlog-e-kmetijstvo-in-e-kmetija/</a:t>
            </a:r>
            <a:endParaRPr lang="sl-SI" sz="1200" dirty="0">
              <a:solidFill>
                <a:srgbClr val="000000"/>
              </a:solidFill>
            </a:endParaRPr>
          </a:p>
          <a:p>
            <a:pPr marL="0" indent="0">
              <a:buNone/>
            </a:pPr>
            <a:endParaRPr lang="sl-SI" sz="1600" dirty="0"/>
          </a:p>
          <a:p>
            <a:pPr marL="0" indent="0">
              <a:buNone/>
            </a:pPr>
            <a:endParaRPr lang="sl-SI" sz="1600" dirty="0"/>
          </a:p>
          <a:p>
            <a:pPr marL="0" indent="0">
              <a:buNone/>
            </a:pPr>
            <a:endParaRPr lang="sl-SI" sz="1600" dirty="0"/>
          </a:p>
          <a:p>
            <a:pPr marL="0" indent="0">
              <a:buNone/>
            </a:pPr>
            <a:endParaRPr lang="sl-SI" sz="1600" dirty="0"/>
          </a:p>
          <a:p>
            <a:pPr marL="0" indent="0">
              <a:buNone/>
            </a:pPr>
            <a:endParaRPr lang="sl-SI" sz="1600" dirty="0"/>
          </a:p>
          <a:p>
            <a:pPr marL="0" indent="0">
              <a:buNone/>
            </a:pPr>
            <a:endParaRPr lang="sl-SI" sz="1800" dirty="0">
              <a:solidFill>
                <a:srgbClr val="00B050"/>
              </a:solidFill>
            </a:endParaRPr>
          </a:p>
          <a:p>
            <a:pPr marL="0" indent="0">
              <a:buNone/>
            </a:pPr>
            <a:endParaRPr lang="sl-SI" sz="1600" dirty="0">
              <a:latin typeface="Arial" charset="0"/>
              <a:cs typeface="Arial" charset="0"/>
            </a:endParaRPr>
          </a:p>
          <a:p>
            <a:pPr marL="0" indent="0">
              <a:buNone/>
            </a:pPr>
            <a:endParaRPr lang="sl-SI" sz="1600" dirty="0">
              <a:latin typeface="Arial"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532160" y="1566083"/>
            <a:ext cx="6941003" cy="338554"/>
          </a:xfrm>
        </p:spPr>
        <p:txBody>
          <a:bodyPr/>
          <a:lstStyle/>
          <a:p>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425" y="2220686"/>
            <a:ext cx="7743367" cy="3646714"/>
          </a:xfrm>
        </p:spPr>
        <p:txBody>
          <a:bodyPr/>
          <a:lstStyle/>
          <a:p>
            <a:pPr marL="0" indent="0">
              <a:buNone/>
            </a:pPr>
            <a:r>
              <a:rPr lang="sl-SI" sz="2000" b="1" dirty="0">
                <a:solidFill>
                  <a:srgbClr val="92D050"/>
                </a:solidFill>
              </a:rPr>
              <a:t>    a) Objava oglasov v medijih tretjih držav</a:t>
            </a:r>
            <a:br>
              <a:rPr lang="sl-SI" sz="2000" dirty="0">
                <a:solidFill>
                  <a:srgbClr val="00B050"/>
                </a:solidFill>
              </a:rPr>
            </a:br>
            <a:r>
              <a:rPr lang="sl-SI" sz="2000" dirty="0">
                <a:solidFill>
                  <a:srgbClr val="00B050"/>
                </a:solidFill>
              </a:rPr>
              <a:t>        </a:t>
            </a:r>
            <a:r>
              <a:rPr lang="sl-SI" sz="2000" i="1" dirty="0">
                <a:solidFill>
                  <a:schemeClr val="tx2"/>
                </a:solidFill>
              </a:rPr>
              <a:t>(tiskani, televizijski, radijski, internetni)</a:t>
            </a:r>
          </a:p>
          <a:p>
            <a:pPr marL="0" indent="0">
              <a:lnSpc>
                <a:spcPct val="60000"/>
              </a:lnSpc>
              <a:buNone/>
            </a:pPr>
            <a:endParaRPr lang="sl-SI" sz="2000" dirty="0">
              <a:solidFill>
                <a:schemeClr val="tx2"/>
              </a:solidFill>
            </a:endParaRPr>
          </a:p>
          <a:p>
            <a:pPr marL="0" indent="0">
              <a:lnSpc>
                <a:spcPct val="60000"/>
              </a:lnSpc>
              <a:buNone/>
            </a:pPr>
            <a:endParaRPr lang="sl-SI" sz="2000" dirty="0">
              <a:solidFill>
                <a:schemeClr val="tx2"/>
              </a:solidFill>
            </a:endParaRPr>
          </a:p>
          <a:p>
            <a:pPr>
              <a:lnSpc>
                <a:spcPct val="60000"/>
              </a:lnSpc>
            </a:pPr>
            <a:r>
              <a:rPr lang="sl-SI" sz="2000" dirty="0">
                <a:solidFill>
                  <a:schemeClr val="tx2"/>
                </a:solidFill>
              </a:rPr>
              <a:t>idejna zasnova in produkcija,</a:t>
            </a:r>
          </a:p>
          <a:p>
            <a:pPr>
              <a:lnSpc>
                <a:spcPct val="60000"/>
              </a:lnSpc>
            </a:pPr>
            <a:endParaRPr lang="sl-SI" sz="2000" dirty="0">
              <a:solidFill>
                <a:schemeClr val="tx2"/>
              </a:solidFill>
            </a:endParaRPr>
          </a:p>
          <a:p>
            <a:pPr>
              <a:lnSpc>
                <a:spcPct val="60000"/>
              </a:lnSpc>
            </a:pPr>
            <a:r>
              <a:rPr lang="sl-SI" sz="2000" dirty="0">
                <a:solidFill>
                  <a:schemeClr val="tx2"/>
                </a:solidFill>
              </a:rPr>
              <a:t>zakup medijskega prostora,   </a:t>
            </a:r>
          </a:p>
          <a:p>
            <a:pPr>
              <a:lnSpc>
                <a:spcPct val="60000"/>
              </a:lnSpc>
            </a:pPr>
            <a:endParaRPr lang="sl-SI" sz="2000" dirty="0">
              <a:solidFill>
                <a:schemeClr val="tx2"/>
              </a:solidFill>
            </a:endParaRPr>
          </a:p>
          <a:p>
            <a:pPr>
              <a:lnSpc>
                <a:spcPct val="60000"/>
              </a:lnSpc>
            </a:pPr>
            <a:r>
              <a:rPr lang="sl-SI" sz="2000" dirty="0">
                <a:solidFill>
                  <a:schemeClr val="tx2"/>
                </a:solidFill>
              </a:rPr>
              <a:t>ureditev, postavitev in vzdrževanje spletnega mesta,</a:t>
            </a:r>
          </a:p>
          <a:p>
            <a:pPr>
              <a:lnSpc>
                <a:spcPct val="60000"/>
              </a:lnSpc>
            </a:pPr>
            <a:endParaRPr lang="sl-SI" sz="2000" dirty="0">
              <a:solidFill>
                <a:schemeClr val="tx2"/>
              </a:solidFill>
            </a:endParaRPr>
          </a:p>
          <a:p>
            <a:pPr>
              <a:lnSpc>
                <a:spcPct val="60000"/>
              </a:lnSpc>
            </a:pPr>
            <a:r>
              <a:rPr lang="sl-SI" sz="2000" dirty="0">
                <a:solidFill>
                  <a:schemeClr val="tx2"/>
                </a:solidFill>
              </a:rPr>
              <a:t>prevajanje in honorarji za pripravo besedil,</a:t>
            </a:r>
          </a:p>
          <a:p>
            <a:pPr>
              <a:lnSpc>
                <a:spcPct val="60000"/>
              </a:lnSpc>
            </a:pPr>
            <a:endParaRPr lang="sl-SI" sz="2000" dirty="0">
              <a:solidFill>
                <a:schemeClr val="tx2"/>
              </a:solidFill>
            </a:endParaRPr>
          </a:p>
          <a:p>
            <a:pPr>
              <a:lnSpc>
                <a:spcPct val="60000"/>
              </a:lnSpc>
            </a:pPr>
            <a:r>
              <a:rPr lang="sl-SI" sz="2000" dirty="0">
                <a:solidFill>
                  <a:schemeClr val="tx2"/>
                </a:solidFill>
              </a:rPr>
              <a:t>ostali stroški, povezani z objavo oglasov v medijih.</a:t>
            </a:r>
          </a:p>
          <a:p>
            <a:endParaRPr lang="sl-SI" sz="1600" dirty="0"/>
          </a:p>
        </p:txBody>
      </p:sp>
    </p:spTree>
    <p:extLst>
      <p:ext uri="{BB962C8B-B14F-4D97-AF65-F5344CB8AC3E}">
        <p14:creationId xmlns:p14="http://schemas.microsoft.com/office/powerpoint/2010/main" val="3457455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261261" y="1483567"/>
            <a:ext cx="6941003" cy="410547"/>
          </a:xfrm>
        </p:spPr>
        <p:txBody>
          <a:bodyPr/>
          <a:lstStyle/>
          <a:p>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425" y="2108718"/>
            <a:ext cx="7882429" cy="4506686"/>
          </a:xfrm>
        </p:spPr>
        <p:txBody>
          <a:bodyPr/>
          <a:lstStyle/>
          <a:p>
            <a:pPr marL="0" indent="0">
              <a:buNone/>
            </a:pPr>
            <a:r>
              <a:rPr lang="sl-SI" sz="2000" b="1" dirty="0">
                <a:solidFill>
                  <a:srgbClr val="00B050"/>
                </a:solidFill>
              </a:rPr>
              <a:t>     </a:t>
            </a:r>
            <a:r>
              <a:rPr lang="sl-SI" sz="2000" b="1" dirty="0">
                <a:solidFill>
                  <a:srgbClr val="92D050"/>
                </a:solidFill>
              </a:rPr>
              <a:t>Objava oglasov v medijih tretjih držav</a:t>
            </a:r>
            <a:r>
              <a:rPr lang="sl-SI" sz="2000" dirty="0">
                <a:solidFill>
                  <a:srgbClr val="92D050"/>
                </a:solidFill>
              </a:rPr>
              <a:t> </a:t>
            </a:r>
            <a:r>
              <a:rPr lang="sl-SI" sz="2000" b="1" dirty="0">
                <a:solidFill>
                  <a:srgbClr val="92D050"/>
                </a:solidFill>
              </a:rPr>
              <a:t>– </a:t>
            </a:r>
            <a:r>
              <a:rPr lang="sl-SI" sz="2000" b="1" u="sng" dirty="0">
                <a:solidFill>
                  <a:srgbClr val="92D050"/>
                </a:solidFill>
              </a:rPr>
              <a:t>ustrezna  dokazila</a:t>
            </a:r>
          </a:p>
          <a:p>
            <a:pPr marL="0" indent="0">
              <a:buNone/>
            </a:pPr>
            <a:endParaRPr lang="sl-SI" sz="2000" dirty="0">
              <a:solidFill>
                <a:schemeClr val="accent3">
                  <a:lumMod val="75000"/>
                </a:schemeClr>
              </a:solidFill>
            </a:endParaRPr>
          </a:p>
          <a:p>
            <a:pPr>
              <a:lnSpc>
                <a:spcPct val="120000"/>
              </a:lnSpc>
            </a:pPr>
            <a:r>
              <a:rPr lang="sl-SI" sz="2000" dirty="0">
                <a:solidFill>
                  <a:schemeClr val="tx2"/>
                </a:solidFill>
              </a:rPr>
              <a:t>primeri fizičnih izvodov časopisov in revij, primeri promocijskih spotov in filmov </a:t>
            </a:r>
          </a:p>
          <a:p>
            <a:pPr>
              <a:lnSpc>
                <a:spcPct val="120000"/>
              </a:lnSpc>
            </a:pPr>
            <a:r>
              <a:rPr lang="sl-SI" sz="2000" dirty="0">
                <a:solidFill>
                  <a:schemeClr val="tx2"/>
                </a:solidFill>
              </a:rPr>
              <a:t>naročilo za izdelavo idejne zasnove oglasa,</a:t>
            </a:r>
          </a:p>
          <a:p>
            <a:pPr lvl="0">
              <a:lnSpc>
                <a:spcPct val="120000"/>
              </a:lnSpc>
            </a:pPr>
            <a:r>
              <a:rPr lang="sl-SI" sz="2000" dirty="0">
                <a:solidFill>
                  <a:schemeClr val="tx2"/>
                </a:solidFill>
              </a:rPr>
              <a:t>naročilo za objavo oglasa,</a:t>
            </a:r>
          </a:p>
          <a:p>
            <a:pPr>
              <a:lnSpc>
                <a:spcPct val="120000"/>
              </a:lnSpc>
            </a:pPr>
            <a:r>
              <a:rPr lang="sl-SI" sz="2000" dirty="0">
                <a:solidFill>
                  <a:schemeClr val="tx2"/>
                </a:solidFill>
              </a:rPr>
              <a:t>račun medija, ki objavlja oglase, </a:t>
            </a:r>
          </a:p>
          <a:p>
            <a:pPr lvl="0">
              <a:lnSpc>
                <a:spcPct val="120000"/>
              </a:lnSpc>
            </a:pPr>
            <a:r>
              <a:rPr lang="sl-SI" sz="2000" dirty="0">
                <a:solidFill>
                  <a:schemeClr val="tx2"/>
                </a:solidFill>
              </a:rPr>
              <a:t>program o predvajanju spotov ali oddaj,</a:t>
            </a:r>
          </a:p>
          <a:p>
            <a:pPr lvl="0">
              <a:lnSpc>
                <a:spcPct val="120000"/>
              </a:lnSpc>
            </a:pPr>
            <a:r>
              <a:rPr lang="sl-SI" sz="2000" dirty="0">
                <a:solidFill>
                  <a:schemeClr val="tx2"/>
                </a:solidFill>
              </a:rPr>
              <a:t>e-poštna korespondenca.</a:t>
            </a:r>
          </a:p>
          <a:p>
            <a:pPr marL="0" lvl="0" indent="0">
              <a:lnSpc>
                <a:spcPct val="120000"/>
              </a:lnSpc>
              <a:buNone/>
            </a:pPr>
            <a:endParaRPr lang="sl-SI" sz="1000" dirty="0">
              <a:solidFill>
                <a:srgbClr val="0000FF"/>
              </a:solidFill>
            </a:endParaRPr>
          </a:p>
          <a:p>
            <a:pPr marL="0" lvl="0" indent="0">
              <a:lnSpc>
                <a:spcPct val="120000"/>
              </a:lnSpc>
              <a:buNone/>
            </a:pPr>
            <a:r>
              <a:rPr lang="sl-SI" sz="1600" dirty="0">
                <a:solidFill>
                  <a:srgbClr val="00B050"/>
                </a:solidFill>
              </a:rPr>
              <a:t>                     </a:t>
            </a:r>
            <a:r>
              <a:rPr lang="sl-SI" sz="2000" dirty="0">
                <a:solidFill>
                  <a:srgbClr val="92D050"/>
                </a:solidFill>
              </a:rPr>
              <a:t>obvezna </a:t>
            </a:r>
            <a:r>
              <a:rPr lang="sl-SI" sz="2000" b="1" dirty="0">
                <a:solidFill>
                  <a:srgbClr val="92D050"/>
                </a:solidFill>
              </a:rPr>
              <a:t>NAVEDBA POREKLA</a:t>
            </a:r>
          </a:p>
          <a:p>
            <a:endParaRPr lang="sl-SI" sz="1800" dirty="0"/>
          </a:p>
        </p:txBody>
      </p:sp>
      <p:sp>
        <p:nvSpPr>
          <p:cNvPr id="4" name="Desna puščica 3"/>
          <p:cNvSpPr/>
          <p:nvPr/>
        </p:nvSpPr>
        <p:spPr>
          <a:xfrm>
            <a:off x="1585487" y="5990773"/>
            <a:ext cx="419878" cy="360862"/>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4313447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47813"/>
            <a:ext cx="128240" cy="276999"/>
          </a:xfrm>
        </p:spPr>
        <p:txBody>
          <a:bodyPr/>
          <a:lstStyle/>
          <a:p>
            <a:r>
              <a:rPr lang="sl-SI" sz="1800" dirty="0"/>
              <a:t>  </a:t>
            </a:r>
          </a:p>
        </p:txBody>
      </p:sp>
      <p:sp>
        <p:nvSpPr>
          <p:cNvPr id="3" name="Ograda besedila 2"/>
          <p:cNvSpPr>
            <a:spLocks noGrp="1"/>
          </p:cNvSpPr>
          <p:nvPr>
            <p:ph type="body" sz="quarter" idx="13"/>
          </p:nvPr>
        </p:nvSpPr>
        <p:spPr>
          <a:xfrm>
            <a:off x="971425" y="2263366"/>
            <a:ext cx="7201025" cy="3604034"/>
          </a:xfrm>
        </p:spPr>
        <p:txBody>
          <a:bodyPr/>
          <a:lstStyle/>
          <a:p>
            <a:pPr marL="0" indent="0">
              <a:buNone/>
            </a:pPr>
            <a:r>
              <a:rPr lang="sl-SI" sz="2000" b="1" dirty="0">
                <a:solidFill>
                  <a:srgbClr val="92D050"/>
                </a:solidFill>
              </a:rPr>
              <a:t>      b) Izdelava reklamnega gradiva</a:t>
            </a:r>
            <a:r>
              <a:rPr lang="sl-SI" sz="2000" dirty="0">
                <a:solidFill>
                  <a:srgbClr val="92D050"/>
                </a:solidFill>
              </a:rPr>
              <a:t> </a:t>
            </a:r>
            <a:br>
              <a:rPr lang="sl-SI" sz="2000" dirty="0">
                <a:solidFill>
                  <a:srgbClr val="92D050"/>
                </a:solidFill>
              </a:rPr>
            </a:br>
            <a:r>
              <a:rPr lang="sl-SI" sz="2000" dirty="0">
                <a:solidFill>
                  <a:srgbClr val="92D050"/>
                </a:solidFill>
              </a:rPr>
              <a:t>          za prodor na trge tretjih držav</a:t>
            </a:r>
            <a:r>
              <a:rPr lang="sl-SI" sz="2000" i="1" dirty="0">
                <a:solidFill>
                  <a:srgbClr val="92D050"/>
                </a:solidFill>
              </a:rPr>
              <a:t>(promocijski material)</a:t>
            </a:r>
          </a:p>
          <a:p>
            <a:pPr marL="0" indent="0">
              <a:buNone/>
            </a:pPr>
            <a:endParaRPr lang="sl-SI" sz="2000" dirty="0">
              <a:solidFill>
                <a:schemeClr val="tx2"/>
              </a:solidFill>
            </a:endParaRPr>
          </a:p>
          <a:p>
            <a:pPr marL="0" indent="0">
              <a:buNone/>
            </a:pPr>
            <a:endParaRPr lang="sl-SI" sz="2000" dirty="0">
              <a:solidFill>
                <a:schemeClr val="tx2"/>
              </a:solidFill>
            </a:endParaRPr>
          </a:p>
          <a:p>
            <a:r>
              <a:rPr lang="sl-SI" sz="2000" dirty="0">
                <a:solidFill>
                  <a:schemeClr val="tx2"/>
                </a:solidFill>
              </a:rPr>
              <a:t>idejna zasnova, izvedbeno oblikovanje, grafično oblikovanje,</a:t>
            </a:r>
          </a:p>
          <a:p>
            <a:r>
              <a:rPr lang="sl-SI" sz="2000" dirty="0">
                <a:solidFill>
                  <a:schemeClr val="tx2"/>
                </a:solidFill>
              </a:rPr>
              <a:t>tiskanje gradiva oz. zapisi na drugih medijih,</a:t>
            </a:r>
          </a:p>
          <a:p>
            <a:r>
              <a:rPr lang="sl-SI" sz="2000" dirty="0">
                <a:solidFill>
                  <a:schemeClr val="tx2"/>
                </a:solidFill>
              </a:rPr>
              <a:t>distribucija materiala,</a:t>
            </a:r>
          </a:p>
          <a:p>
            <a:r>
              <a:rPr lang="sl-SI" sz="2000" dirty="0">
                <a:solidFill>
                  <a:schemeClr val="tx2"/>
                </a:solidFill>
              </a:rPr>
              <a:t>ostali stroški, povezani z izdelavo reklamnega gradiva.</a:t>
            </a:r>
          </a:p>
          <a:p>
            <a:pPr marL="0" indent="0">
              <a:buNone/>
            </a:pPr>
            <a:endParaRPr lang="sl-SI" sz="1800" dirty="0"/>
          </a:p>
        </p:txBody>
      </p:sp>
      <p:sp>
        <p:nvSpPr>
          <p:cNvPr id="4" name="Pravokotnik 3"/>
          <p:cNvSpPr/>
          <p:nvPr/>
        </p:nvSpPr>
        <p:spPr>
          <a:xfrm>
            <a:off x="741680" y="1501646"/>
            <a:ext cx="8013021" cy="430887"/>
          </a:xfrm>
          <a:prstGeom prst="rect">
            <a:avLst/>
          </a:prstGeom>
        </p:spPr>
        <p:txBody>
          <a:bodyPr wrap="square">
            <a:spAutoFit/>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04382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625600"/>
            <a:ext cx="7098097" cy="338554"/>
          </a:xfrm>
        </p:spPr>
        <p:txBody>
          <a:bodyPr/>
          <a:lstStyle/>
          <a:p>
            <a:r>
              <a:rPr lang="sl-SI" sz="2200" b="1" dirty="0">
                <a:solidFill>
                  <a:schemeClr val="tx2"/>
                </a:solidFill>
              </a:rPr>
              <a:t> </a:t>
            </a:r>
            <a:r>
              <a:rPr lang="sl-SI" sz="2200" b="1" dirty="0">
                <a:solidFill>
                  <a:schemeClr val="tx2"/>
                </a:solidFill>
                <a:effectLst>
                  <a:outerShdw blurRad="38100" dist="38100" dir="2700000" algn="tl">
                    <a:srgbClr val="000000">
                      <a:alpha val="43137"/>
                    </a:srgbClr>
                  </a:outerShdw>
                </a:effectLst>
              </a:rPr>
              <a:t>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425" y="2064190"/>
            <a:ext cx="7201025" cy="4187320"/>
          </a:xfrm>
        </p:spPr>
        <p:txBody>
          <a:bodyPr/>
          <a:lstStyle/>
          <a:p>
            <a:pPr marL="0" indent="0">
              <a:buNone/>
            </a:pPr>
            <a:r>
              <a:rPr lang="sl-SI" sz="1800" b="1" dirty="0">
                <a:solidFill>
                  <a:srgbClr val="00B050"/>
                </a:solidFill>
              </a:rPr>
              <a:t>      </a:t>
            </a:r>
            <a:r>
              <a:rPr lang="sl-SI" sz="2000" b="1" dirty="0">
                <a:solidFill>
                  <a:srgbClr val="92D050"/>
                </a:solidFill>
              </a:rPr>
              <a:t>Izdelava reklamnega gradiva </a:t>
            </a:r>
            <a:br>
              <a:rPr lang="sl-SI" sz="2000" b="1" dirty="0">
                <a:solidFill>
                  <a:srgbClr val="92D050"/>
                </a:solidFill>
              </a:rPr>
            </a:br>
            <a:r>
              <a:rPr lang="sl-SI" sz="2000" b="1" dirty="0">
                <a:solidFill>
                  <a:srgbClr val="92D050"/>
                </a:solidFill>
              </a:rPr>
              <a:t>     za prodor na trge tretjih držav - </a:t>
            </a:r>
            <a:r>
              <a:rPr lang="sl-SI" sz="2000" b="1" u="sng" dirty="0">
                <a:solidFill>
                  <a:srgbClr val="92D050"/>
                </a:solidFill>
              </a:rPr>
              <a:t>ustrezna dokazila </a:t>
            </a:r>
          </a:p>
          <a:p>
            <a:pPr marL="0" indent="0">
              <a:buNone/>
            </a:pPr>
            <a:endParaRPr lang="sl-SI" sz="2000" dirty="0">
              <a:solidFill>
                <a:schemeClr val="tx2"/>
              </a:solidFill>
            </a:endParaRPr>
          </a:p>
          <a:p>
            <a:pPr lvl="0">
              <a:lnSpc>
                <a:spcPct val="110000"/>
              </a:lnSpc>
            </a:pPr>
            <a:r>
              <a:rPr lang="sl-SI" sz="2000" dirty="0">
                <a:solidFill>
                  <a:schemeClr val="tx2"/>
                </a:solidFill>
              </a:rPr>
              <a:t>vzorec reklamnega materiala v fizični ali fotografski obliki,</a:t>
            </a:r>
            <a:endParaRPr lang="sl-SI" sz="2000" dirty="0"/>
          </a:p>
          <a:p>
            <a:pPr lvl="0">
              <a:lnSpc>
                <a:spcPct val="110000"/>
              </a:lnSpc>
            </a:pPr>
            <a:r>
              <a:rPr lang="sl-SI" sz="2000" dirty="0">
                <a:solidFill>
                  <a:schemeClr val="tx2"/>
                </a:solidFill>
              </a:rPr>
              <a:t>naročilnica za izdelavo gradiva,</a:t>
            </a:r>
          </a:p>
          <a:p>
            <a:pPr lvl="0">
              <a:lnSpc>
                <a:spcPct val="110000"/>
              </a:lnSpc>
            </a:pPr>
            <a:r>
              <a:rPr lang="sl-SI" sz="2000" dirty="0">
                <a:solidFill>
                  <a:schemeClr val="tx2"/>
                </a:solidFill>
              </a:rPr>
              <a:t>ponudba oz. predračun,</a:t>
            </a:r>
          </a:p>
          <a:p>
            <a:pPr lvl="0">
              <a:lnSpc>
                <a:spcPct val="110000"/>
              </a:lnSpc>
            </a:pPr>
            <a:r>
              <a:rPr lang="sl-SI" sz="2000" dirty="0">
                <a:solidFill>
                  <a:schemeClr val="tx2"/>
                </a:solidFill>
              </a:rPr>
              <a:t>dostava idejne zasnove naročniku, tiskarni, graverju,…</a:t>
            </a:r>
          </a:p>
          <a:p>
            <a:pPr lvl="0">
              <a:lnSpc>
                <a:spcPct val="110000"/>
              </a:lnSpc>
            </a:pPr>
            <a:r>
              <a:rPr lang="sl-SI" sz="2000" dirty="0">
                <a:solidFill>
                  <a:schemeClr val="tx2"/>
                </a:solidFill>
              </a:rPr>
              <a:t>dostava matrice ali idejne zasnove  tiskarni, graverju,…, če se gradivo izdela in/ali oblikuje na tujem trgu, </a:t>
            </a:r>
          </a:p>
          <a:p>
            <a:pPr>
              <a:lnSpc>
                <a:spcPct val="110000"/>
              </a:lnSpc>
            </a:pPr>
            <a:r>
              <a:rPr lang="sl-SI" sz="2000" dirty="0">
                <a:solidFill>
                  <a:schemeClr val="tx2"/>
                </a:solidFill>
              </a:rPr>
              <a:t>prevzemnica reklamnega materiala (datum, količina).</a:t>
            </a:r>
            <a:endParaRPr lang="sl-SI" sz="1700" dirty="0">
              <a:solidFill>
                <a:schemeClr val="tx2"/>
              </a:solidFill>
            </a:endParaRPr>
          </a:p>
          <a:p>
            <a:pPr lvl="0">
              <a:lnSpc>
                <a:spcPct val="110000"/>
              </a:lnSpc>
            </a:pPr>
            <a:endParaRPr lang="sl-SI" sz="1700" dirty="0">
              <a:solidFill>
                <a:schemeClr val="tx2"/>
              </a:solidFill>
            </a:endParaRPr>
          </a:p>
          <a:p>
            <a:pPr marL="0" lvl="0" indent="0">
              <a:lnSpc>
                <a:spcPct val="110000"/>
              </a:lnSpc>
              <a:buNone/>
            </a:pPr>
            <a:r>
              <a:rPr lang="sl-SI" sz="1700" dirty="0">
                <a:solidFill>
                  <a:schemeClr val="tx2"/>
                </a:solidFill>
              </a:rPr>
              <a:t> </a:t>
            </a:r>
          </a:p>
        </p:txBody>
      </p:sp>
    </p:spTree>
    <p:extLst>
      <p:ext uri="{BB962C8B-B14F-4D97-AF65-F5344CB8AC3E}">
        <p14:creationId xmlns:p14="http://schemas.microsoft.com/office/powerpoint/2010/main" val="46533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71550" y="1558212"/>
            <a:ext cx="7726474" cy="338554"/>
          </a:xfrm>
        </p:spPr>
        <p:txBody>
          <a:bodyPr/>
          <a:lstStyle/>
          <a:p>
            <a:r>
              <a:rPr lang="sl-SI" sz="2200" b="1" dirty="0">
                <a:solidFill>
                  <a:schemeClr val="tx2"/>
                </a:solidFill>
                <a:effectLst>
                  <a:outerShdw blurRad="38100" dist="38100" dir="2700000" algn="tl">
                    <a:srgbClr val="000000">
                      <a:alpha val="43137"/>
                    </a:srgbClr>
                  </a:outerShdw>
                </a:effectLst>
              </a:rPr>
              <a:t>         Smernice za uveljavljanje vlog na podlagi programa</a:t>
            </a:r>
            <a:endParaRPr lang="sl-SI" sz="2200" dirty="0">
              <a:effectLst>
                <a:outerShdw blurRad="38100" dist="38100" dir="2700000" algn="tl">
                  <a:srgbClr val="000000">
                    <a:alpha val="43137"/>
                  </a:srgbClr>
                </a:outerShdw>
              </a:effectLst>
            </a:endParaRPr>
          </a:p>
        </p:txBody>
      </p:sp>
      <p:sp>
        <p:nvSpPr>
          <p:cNvPr id="3" name="Ograda besedila 2"/>
          <p:cNvSpPr>
            <a:spLocks noGrp="1"/>
          </p:cNvSpPr>
          <p:nvPr>
            <p:ph type="body" sz="quarter" idx="13"/>
          </p:nvPr>
        </p:nvSpPr>
        <p:spPr>
          <a:xfrm>
            <a:off x="971550" y="1913095"/>
            <a:ext cx="7726474" cy="4874567"/>
          </a:xfrm>
        </p:spPr>
        <p:txBody>
          <a:bodyPr/>
          <a:lstStyle/>
          <a:p>
            <a:pPr marL="0" indent="0">
              <a:buNone/>
            </a:pPr>
            <a:r>
              <a:rPr lang="sl-SI" sz="2000" b="1" dirty="0">
                <a:solidFill>
                  <a:srgbClr val="92D050"/>
                </a:solidFill>
              </a:rPr>
              <a:t>           Izdelava reklamnega gradiva </a:t>
            </a:r>
            <a:br>
              <a:rPr lang="sl-SI" sz="2000" b="1" dirty="0">
                <a:solidFill>
                  <a:srgbClr val="92D050"/>
                </a:solidFill>
              </a:rPr>
            </a:br>
            <a:r>
              <a:rPr lang="sl-SI" sz="2000" b="1" dirty="0">
                <a:solidFill>
                  <a:srgbClr val="92D050"/>
                </a:solidFill>
              </a:rPr>
              <a:t>           za prodor na trge tretjih držav- </a:t>
            </a:r>
            <a:r>
              <a:rPr lang="sl-SI" sz="2000" b="1" u="sng" dirty="0">
                <a:solidFill>
                  <a:srgbClr val="92D050"/>
                </a:solidFill>
              </a:rPr>
              <a:t>ustrezna dokazila </a:t>
            </a:r>
          </a:p>
          <a:p>
            <a:pPr marL="0" indent="0">
              <a:buNone/>
            </a:pPr>
            <a:endParaRPr lang="sl-SI" sz="900" dirty="0">
              <a:solidFill>
                <a:schemeClr val="tx2"/>
              </a:solidFill>
            </a:endParaRPr>
          </a:p>
          <a:p>
            <a:r>
              <a:rPr lang="sl-SI" sz="2000" dirty="0">
                <a:solidFill>
                  <a:schemeClr val="tx2"/>
                </a:solidFill>
              </a:rPr>
              <a:t>      dobava reklamnega materiala na posamezne trge:</a:t>
            </a:r>
          </a:p>
          <a:p>
            <a:endParaRPr lang="sl-SI" sz="800" dirty="0">
              <a:solidFill>
                <a:schemeClr val="tx2"/>
              </a:solidFill>
            </a:endParaRPr>
          </a:p>
          <a:p>
            <a:pPr lvl="1">
              <a:lnSpc>
                <a:spcPct val="120000"/>
              </a:lnSpc>
            </a:pPr>
            <a:r>
              <a:rPr lang="sl-SI" sz="2000" dirty="0">
                <a:solidFill>
                  <a:schemeClr val="tx2"/>
                </a:solidFill>
              </a:rPr>
              <a:t>obvezna priloga za povrnitev stroškov v vezi izdelave reklamnega materiala in dostave na trg promocije (kadar je bi le-ta izdelan v RS in prenesen v tretje države) je potrjena carinska deklaracija s strani carinskega organa v skladu s Carinskim zakonikom unije,</a:t>
            </a:r>
          </a:p>
          <a:p>
            <a:pPr lvl="1">
              <a:lnSpc>
                <a:spcPct val="120000"/>
              </a:lnSpc>
            </a:pPr>
            <a:r>
              <a:rPr lang="sl-SI" sz="2000" dirty="0">
                <a:solidFill>
                  <a:schemeClr val="tx2"/>
                </a:solidFill>
              </a:rPr>
              <a:t>ali npr. CMR prevoznika, dokazuje, da je reklamni material dosegel tretji trg.</a:t>
            </a:r>
          </a:p>
          <a:p>
            <a:pPr marL="457200" lvl="1" indent="0">
              <a:lnSpc>
                <a:spcPct val="120000"/>
              </a:lnSpc>
              <a:buNone/>
            </a:pPr>
            <a:endParaRPr lang="sl-SI" sz="500" dirty="0">
              <a:solidFill>
                <a:schemeClr val="tx2"/>
              </a:solidFill>
            </a:endParaRPr>
          </a:p>
          <a:p>
            <a:pPr marL="0" lvl="0" indent="0" algn="ctr">
              <a:lnSpc>
                <a:spcPct val="110000"/>
              </a:lnSpc>
              <a:buNone/>
            </a:pPr>
            <a:r>
              <a:rPr lang="sl-SI" sz="2000" dirty="0">
                <a:solidFill>
                  <a:schemeClr val="tx2"/>
                </a:solidFill>
              </a:rPr>
              <a:t> </a:t>
            </a:r>
            <a:r>
              <a:rPr lang="sl-SI" sz="2000" dirty="0">
                <a:solidFill>
                  <a:srgbClr val="92D050"/>
                </a:solidFill>
              </a:rPr>
              <a:t>obvezna </a:t>
            </a:r>
            <a:r>
              <a:rPr lang="sl-SI" sz="2000" b="1" dirty="0">
                <a:solidFill>
                  <a:srgbClr val="92D050"/>
                </a:solidFill>
              </a:rPr>
              <a:t>NAVEDBA POREKLA, CARINSKA  DEKLARACIJA,    JEZIK PROMOCIJE                                                                  </a:t>
            </a:r>
          </a:p>
          <a:p>
            <a:pPr marL="0" indent="0">
              <a:lnSpc>
                <a:spcPct val="110000"/>
              </a:lnSpc>
              <a:buNone/>
            </a:pPr>
            <a:r>
              <a:rPr lang="sl-SI" sz="2000" dirty="0">
                <a:solidFill>
                  <a:schemeClr val="tx2"/>
                </a:solidFill>
              </a:rPr>
              <a:t>                   </a:t>
            </a:r>
            <a:endParaRPr lang="sl-SI" sz="2000" b="1" dirty="0">
              <a:solidFill>
                <a:srgbClr val="00B050"/>
              </a:solidFill>
            </a:endParaRPr>
          </a:p>
          <a:p>
            <a:pPr marL="0" lvl="0" indent="0">
              <a:lnSpc>
                <a:spcPct val="110000"/>
              </a:lnSpc>
              <a:buNone/>
            </a:pPr>
            <a:endParaRPr lang="sl-SI" sz="1700" dirty="0">
              <a:solidFill>
                <a:schemeClr val="tx2"/>
              </a:solidFill>
            </a:endParaRPr>
          </a:p>
          <a:p>
            <a:endParaRPr lang="sl-SI" dirty="0"/>
          </a:p>
        </p:txBody>
      </p:sp>
      <p:sp>
        <p:nvSpPr>
          <p:cNvPr id="5" name="Desna puščica 4"/>
          <p:cNvSpPr/>
          <p:nvPr/>
        </p:nvSpPr>
        <p:spPr>
          <a:xfrm>
            <a:off x="761611" y="6036420"/>
            <a:ext cx="419878" cy="360862"/>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Tree>
    <p:extLst>
      <p:ext uri="{BB962C8B-B14F-4D97-AF65-F5344CB8AC3E}">
        <p14:creationId xmlns:p14="http://schemas.microsoft.com/office/powerpoint/2010/main" val="1034621547"/>
      </p:ext>
    </p:extLst>
  </p:cSld>
  <p:clrMapOvr>
    <a:masterClrMapping/>
  </p:clrMapOvr>
</p:sld>
</file>

<file path=ppt/theme/theme1.xml><?xml version="1.0" encoding="utf-8"?>
<a:theme xmlns:a="http://schemas.openxmlformats.org/drawingml/2006/main" name="026_si10-cgp-mpe-PREDLOGA-2007">
  <a:themeElements>
    <a:clrScheme name="DU 2010">
      <a:dk1>
        <a:srgbClr val="999999"/>
      </a:dk1>
      <a:lt1>
        <a:sysClr val="window" lastClr="FFFFFF"/>
      </a:lt1>
      <a:dk2>
        <a:srgbClr val="000000"/>
      </a:dk2>
      <a:lt2>
        <a:srgbClr val="D8D8D8"/>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DU 2010">
      <a:dk1>
        <a:srgbClr val="999999"/>
      </a:dk1>
      <a:lt1>
        <a:sysClr val="window" lastClr="FFFFFF"/>
      </a:lt1>
      <a:dk2>
        <a:srgbClr val="000000"/>
      </a:dk2>
      <a:lt2>
        <a:srgbClr val="D8D8D8"/>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026_si10-cgp-mpe-PREDLOGA-2007</Template>
  <TotalTime>3100</TotalTime>
  <Words>2256</Words>
  <Application>Microsoft Office PowerPoint</Application>
  <PresentationFormat>Diaprojekcija na zaslonu (4:3)</PresentationFormat>
  <Paragraphs>296</Paragraphs>
  <Slides>26</Slides>
  <Notes>26</Notes>
  <HiddenSlides>0</HiddenSlides>
  <MMClips>0</MMClips>
  <ScaleCrop>false</ScaleCrop>
  <HeadingPairs>
    <vt:vector size="6" baseType="variant">
      <vt:variant>
        <vt:lpstr>Uporabljene pisave</vt:lpstr>
      </vt:variant>
      <vt:variant>
        <vt:i4>3</vt:i4>
      </vt:variant>
      <vt:variant>
        <vt:lpstr>Tema</vt:lpstr>
      </vt:variant>
      <vt:variant>
        <vt:i4>2</vt:i4>
      </vt:variant>
      <vt:variant>
        <vt:lpstr>Naslovi diapozitivov</vt:lpstr>
      </vt:variant>
      <vt:variant>
        <vt:i4>26</vt:i4>
      </vt:variant>
    </vt:vector>
  </HeadingPairs>
  <TitlesOfParts>
    <vt:vector size="31" baseType="lpstr">
      <vt:lpstr>Arial</vt:lpstr>
      <vt:lpstr>Calibri</vt:lpstr>
      <vt:lpstr>Republika</vt:lpstr>
      <vt:lpstr>026_si10-cgp-mpe-PREDLOGA-2007</vt:lpstr>
      <vt:lpstr>Custom Design</vt:lpstr>
      <vt:lpstr> </vt:lpstr>
      <vt:lpstr>    Podpora za promocijo vina v tretjih državah  </vt:lpstr>
      <vt:lpstr> Podpora za promocijo vina v tretjih državah</vt:lpstr>
      <vt:lpstr>Smernice za izvajanje nacionalnih podpornih programov</vt:lpstr>
      <vt:lpstr>Smernice za uveljavljanje vlog na podlagi programa</vt:lpstr>
      <vt:lpstr>Smernice za uveljavljanje vlog na podlagi programa</vt:lpstr>
      <vt:lpstr>  </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   Smernice za uveljavljanje vlog na podlagi programa</vt:lpstr>
      <vt:lpstr>Smernice za uveljavljanje vlog na podlagi programa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MKGP</dc:creator>
  <cp:lastModifiedBy>Mateja Oven</cp:lastModifiedBy>
  <cp:revision>125</cp:revision>
  <cp:lastPrinted>2017-10-18T12:36:57Z</cp:lastPrinted>
  <dcterms:created xsi:type="dcterms:W3CDTF">2010-11-10T14:19:28Z</dcterms:created>
  <dcterms:modified xsi:type="dcterms:W3CDTF">2025-11-11T14:03:36Z</dcterms:modified>
</cp:coreProperties>
</file>