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9" r:id="rId22"/>
    <p:sldId id="280" r:id="rId23"/>
    <p:sldId id="277" r:id="rId24"/>
    <p:sldId id="278" r:id="rId25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" initials="M" lastIdx="1" clrIdx="0">
    <p:extLst>
      <p:ext uri="{19B8F6BF-5375-455C-9EA6-DF929625EA0E}">
        <p15:presenceInfo xmlns:p15="http://schemas.microsoft.com/office/powerpoint/2012/main" userId="Microsof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25" d="100"/>
          <a:sy n="125" d="100"/>
        </p:scale>
        <p:origin x="3036" y="-5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8EB96C-076C-43BF-A631-5D800E472B20}" type="datetimeFigureOut">
              <a:rPr lang="sl-SI" smtClean="0"/>
              <a:t>21. 09. 2020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2F639-2B6D-4D26-912D-8E792E30E09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92736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2F639-2B6D-4D26-912D-8E792E30E092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962410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2F639-2B6D-4D26-912D-8E792E30E092}" type="slidenum">
              <a:rPr lang="sl-SI" smtClean="0"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848041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  <a:p>
            <a:pPr lvl="0"/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2F639-2B6D-4D26-912D-8E792E30E092}" type="slidenum">
              <a:rPr lang="sl-SI" smtClean="0"/>
              <a:t>11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951298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2F639-2B6D-4D26-912D-8E792E30E092}" type="slidenum">
              <a:rPr lang="sl-SI" smtClean="0"/>
              <a:t>12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07918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2F639-2B6D-4D26-912D-8E792E30E092}" type="slidenum">
              <a:rPr lang="sl-SI" smtClean="0"/>
              <a:t>13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756635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2F639-2B6D-4D26-912D-8E792E30E092}" type="slidenum">
              <a:rPr lang="sl-SI" smtClean="0"/>
              <a:t>14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22925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2F639-2B6D-4D26-912D-8E792E30E092}" type="slidenum">
              <a:rPr lang="sl-SI" smtClean="0"/>
              <a:t>15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155395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  <a:p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2F639-2B6D-4D26-912D-8E792E30E092}" type="slidenum">
              <a:rPr lang="sl-SI" smtClean="0"/>
              <a:t>16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991130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 </a:t>
            </a:r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2F639-2B6D-4D26-912D-8E792E30E092}" type="slidenum">
              <a:rPr lang="sl-SI" smtClean="0"/>
              <a:t>17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198559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2F639-2B6D-4D26-912D-8E792E30E092}" type="slidenum">
              <a:rPr lang="sl-SI" smtClean="0"/>
              <a:t>18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252597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2F639-2B6D-4D26-912D-8E792E30E092}" type="slidenum">
              <a:rPr lang="sl-SI" smtClean="0"/>
              <a:t>19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93515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2F639-2B6D-4D26-912D-8E792E30E092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916202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2F639-2B6D-4D26-912D-8E792E30E092}" type="slidenum">
              <a:rPr lang="sl-SI" smtClean="0"/>
              <a:t>20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349522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2F639-2B6D-4D26-912D-8E792E30E092}" type="slidenum">
              <a:rPr lang="sl-SI" smtClean="0"/>
              <a:t>21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108000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2F639-2B6D-4D26-912D-8E792E30E092}" type="slidenum">
              <a:rPr lang="sl-SI" smtClean="0"/>
              <a:t>22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28681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2F639-2B6D-4D26-912D-8E792E30E092}" type="slidenum">
              <a:rPr lang="sl-SI" smtClean="0"/>
              <a:t>23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321906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2F639-2B6D-4D26-912D-8E792E30E092}" type="slidenum">
              <a:rPr lang="sl-SI" smtClean="0"/>
              <a:t>24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42446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2F639-2B6D-4D26-912D-8E792E30E092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08030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2F639-2B6D-4D26-912D-8E792E30E092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32831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 </a:t>
            </a:r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2F639-2B6D-4D26-912D-8E792E30E092}" type="slidenum">
              <a:rPr lang="sl-SI" smtClean="0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56484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2F639-2B6D-4D26-912D-8E792E30E092}" type="slidenum">
              <a:rPr lang="sl-SI" smtClean="0"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1557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2F639-2B6D-4D26-912D-8E792E30E092}" type="slidenum">
              <a:rPr lang="sl-SI" smtClean="0"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07219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2F639-2B6D-4D26-912D-8E792E30E092}" type="slidenum">
              <a:rPr lang="sl-SI" smtClean="0"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85320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2F639-2B6D-4D26-912D-8E792E30E092}" type="slidenum">
              <a:rPr lang="sl-SI" smtClean="0"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37867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dirty="0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si/zbirke/storitve/e-poslovanje-e-kmetija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eprp-tezave.aktrp@gov.si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si/zbirke/storitve/e-poslovanje-e-kmetija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eprp_pooblastila@gov.si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l-SI" dirty="0" smtClean="0"/>
              <a:t>Vnos zahtevkov za ukrep M16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2545910"/>
          </a:xfrm>
        </p:spPr>
        <p:txBody>
          <a:bodyPr/>
          <a:lstStyle/>
          <a:p>
            <a:endParaRPr lang="sl-SI" dirty="0" smtClean="0"/>
          </a:p>
          <a:p>
            <a:pPr algn="l"/>
            <a:endParaRPr lang="sl-SI" dirty="0" smtClean="0"/>
          </a:p>
          <a:p>
            <a:pPr algn="l"/>
            <a:endParaRPr lang="sl-SI" dirty="0"/>
          </a:p>
          <a:p>
            <a:pPr algn="l"/>
            <a:r>
              <a:rPr lang="sl-SI" dirty="0" smtClean="0">
                <a:solidFill>
                  <a:schemeClr val="accent2"/>
                </a:solidFill>
              </a:rPr>
              <a:t>Renata </a:t>
            </a:r>
            <a:r>
              <a:rPr lang="sl-SI" dirty="0" err="1" smtClean="0">
                <a:solidFill>
                  <a:schemeClr val="accent2"/>
                </a:solidFill>
              </a:rPr>
              <a:t>Trojok</a:t>
            </a:r>
            <a:endParaRPr lang="sl-SI" dirty="0" smtClean="0">
              <a:solidFill>
                <a:schemeClr val="accent2"/>
              </a:solidFill>
            </a:endParaRPr>
          </a:p>
          <a:p>
            <a:pPr algn="l"/>
            <a:endParaRPr lang="sl-SI" dirty="0"/>
          </a:p>
          <a:p>
            <a:r>
              <a:rPr lang="sl-SI" dirty="0" smtClean="0">
                <a:solidFill>
                  <a:schemeClr val="accent2"/>
                </a:solidFill>
              </a:rPr>
              <a:t>21.september.2020</a:t>
            </a:r>
            <a:endParaRPr lang="sl-SI" dirty="0">
              <a:solidFill>
                <a:schemeClr val="accent2"/>
              </a:solidFill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685799" y="604838"/>
            <a:ext cx="277585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>
                <a:latin typeface="Republika" pitchFamily="2" charset="-18"/>
                <a:ea typeface="Republika" pitchFamily="2" charset="-18"/>
                <a:cs typeface="Republika" pitchFamily="2" charset="-18"/>
              </a:rPr>
              <a:t>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278" y="422988"/>
            <a:ext cx="2962275" cy="10668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5481" y="5598367"/>
            <a:ext cx="1568147" cy="114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52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933061"/>
            <a:ext cx="8596668" cy="5108302"/>
          </a:xfrm>
        </p:spPr>
        <p:txBody>
          <a:bodyPr/>
          <a:lstStyle/>
          <a:p>
            <a:r>
              <a:rPr lang="sl-SI" i="1" dirty="0" smtClean="0"/>
              <a:t>DŠ izdajatelja računa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dirty="0" smtClean="0"/>
              <a:t>Izbor preko lupe.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dirty="0" smtClean="0"/>
              <a:t>Ročni vnos podatkov, če ga ne najde iz šifranta.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dirty="0" smtClean="0"/>
              <a:t>Posredni stroški fiktivna davčna številka </a:t>
            </a:r>
            <a:r>
              <a:rPr lang="sl-SI" b="1" dirty="0" smtClean="0"/>
              <a:t>999999999</a:t>
            </a:r>
            <a:r>
              <a:rPr lang="sl-SI" dirty="0" smtClean="0"/>
              <a:t>.</a:t>
            </a:r>
          </a:p>
          <a:p>
            <a:pPr marL="457200" lvl="1" indent="0">
              <a:buNone/>
            </a:pPr>
            <a:endParaRPr lang="sl-SI" dirty="0" smtClean="0"/>
          </a:p>
          <a:p>
            <a:pPr marL="457200" lvl="1" indent="0">
              <a:buNone/>
            </a:pPr>
            <a:endParaRPr lang="sl-SI" dirty="0" smtClean="0"/>
          </a:p>
          <a:p>
            <a:r>
              <a:rPr lang="sl-SI" i="1" dirty="0" smtClean="0"/>
              <a:t>Številka računa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dirty="0" smtClean="0"/>
              <a:t>Posrednih stroških – polje onemogočeno za vnos.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dirty="0" smtClean="0"/>
              <a:t>Podatek se prepiše iz računa.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dirty="0" smtClean="0"/>
              <a:t>V primeru </a:t>
            </a:r>
            <a:r>
              <a:rPr lang="sl-SI" dirty="0" err="1" smtClean="0"/>
              <a:t>časovnic</a:t>
            </a:r>
            <a:r>
              <a:rPr lang="sl-SI" dirty="0" smtClean="0"/>
              <a:t> poljubni vnos  (nap. </a:t>
            </a:r>
            <a:r>
              <a:rPr lang="sl-SI" dirty="0" err="1" smtClean="0"/>
              <a:t>časovnica</a:t>
            </a:r>
            <a:r>
              <a:rPr lang="sl-SI" dirty="0" smtClean="0"/>
              <a:t> - maj, </a:t>
            </a:r>
            <a:r>
              <a:rPr lang="sl-SI" dirty="0" err="1" smtClean="0"/>
              <a:t>TR_maj</a:t>
            </a:r>
            <a:r>
              <a:rPr lang="sl-SI" dirty="0" smtClean="0"/>
              <a:t>-junij….)</a:t>
            </a:r>
          </a:p>
          <a:p>
            <a:pPr marL="457200" lvl="1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4574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671805"/>
            <a:ext cx="8596668" cy="5561044"/>
          </a:xfrm>
        </p:spPr>
        <p:txBody>
          <a:bodyPr/>
          <a:lstStyle/>
          <a:p>
            <a:r>
              <a:rPr lang="sl-SI" b="1" i="1" dirty="0" smtClean="0"/>
              <a:t>Plačila </a:t>
            </a:r>
          </a:p>
          <a:p>
            <a:pPr marL="0" indent="0">
              <a:buNone/>
            </a:pPr>
            <a:r>
              <a:rPr lang="sl-SI" sz="1400" i="1" dirty="0" smtClean="0"/>
              <a:t>Podatki o plačilu računa.</a:t>
            </a:r>
          </a:p>
          <a:p>
            <a:pPr marL="0" indent="0">
              <a:buNone/>
            </a:pPr>
            <a:r>
              <a:rPr lang="sl-SI" sz="1400" i="1" dirty="0" smtClean="0"/>
              <a:t>Posredni stroški tabele ni potrebno izpolnjevati.</a:t>
            </a:r>
          </a:p>
          <a:p>
            <a:pPr marL="0" indent="0">
              <a:buNone/>
            </a:pPr>
            <a:endParaRPr lang="sl-SI" sz="1400" i="1" dirty="0"/>
          </a:p>
          <a:p>
            <a:pPr marL="0" indent="0">
              <a:buNone/>
            </a:pPr>
            <a:endParaRPr lang="sl-SI" sz="1400" i="1" dirty="0" smtClean="0"/>
          </a:p>
          <a:p>
            <a:pPr marL="0" indent="0">
              <a:buNone/>
            </a:pPr>
            <a:endParaRPr lang="sl-SI" sz="1400" i="1" dirty="0"/>
          </a:p>
          <a:p>
            <a:pPr marL="0" indent="0">
              <a:buNone/>
            </a:pPr>
            <a:endParaRPr lang="sl-SI" sz="1400" i="1" dirty="0" smtClean="0"/>
          </a:p>
          <a:p>
            <a:pPr marL="0" indent="0">
              <a:buNone/>
            </a:pPr>
            <a:endParaRPr lang="sl-SI" sz="1400" i="1" dirty="0"/>
          </a:p>
          <a:p>
            <a:pPr marL="0" indent="0">
              <a:buNone/>
            </a:pPr>
            <a:endParaRPr lang="sl-SI" sz="1400" i="1" dirty="0" smtClean="0"/>
          </a:p>
          <a:p>
            <a:r>
              <a:rPr lang="sl-SI" b="1" i="1" dirty="0"/>
              <a:t>Razdelitev stroškov po računih </a:t>
            </a:r>
            <a:endParaRPr lang="sl-SI" b="1" i="1" dirty="0" smtClean="0"/>
          </a:p>
          <a:p>
            <a:pPr marL="0" indent="0">
              <a:buNone/>
            </a:pPr>
            <a:r>
              <a:rPr lang="sl-SI" sz="1400" i="1" dirty="0" smtClean="0"/>
              <a:t>Vnos stroškov, ki se uveljavljajo na računu.</a:t>
            </a:r>
            <a:endParaRPr lang="sl-SI" sz="14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867" y="4703744"/>
            <a:ext cx="8908747" cy="116958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35" y="1927218"/>
            <a:ext cx="8260720" cy="173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12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597159"/>
            <a:ext cx="8596668" cy="5444203"/>
          </a:xfrm>
        </p:spPr>
        <p:txBody>
          <a:bodyPr/>
          <a:lstStyle/>
          <a:p>
            <a:r>
              <a:rPr lang="sl-SI" b="1" i="1" dirty="0" smtClean="0"/>
              <a:t>Naziv vrste stroška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sz="1400" i="1" dirty="0" smtClean="0"/>
              <a:t>Obvezen izbor stroškov preko lupe.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sl-SI" sz="1400" i="1" dirty="0"/>
          </a:p>
          <a:p>
            <a:pPr lvl="1">
              <a:buFont typeface="Arial" panose="020B0604020202020204" pitchFamily="34" charset="0"/>
              <a:buChar char="•"/>
            </a:pPr>
            <a:endParaRPr lang="sl-SI" sz="1400" i="1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sl-SI" sz="1400" i="1" dirty="0"/>
          </a:p>
          <a:p>
            <a:pPr lvl="1">
              <a:buFont typeface="Arial" panose="020B0604020202020204" pitchFamily="34" charset="0"/>
              <a:buChar char="•"/>
            </a:pPr>
            <a:endParaRPr lang="sl-SI" sz="1400" i="1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sl-SI" sz="1400" i="1" dirty="0"/>
          </a:p>
          <a:p>
            <a:pPr lvl="1">
              <a:buFont typeface="Arial" panose="020B0604020202020204" pitchFamily="34" charset="0"/>
              <a:buChar char="•"/>
            </a:pPr>
            <a:endParaRPr lang="sl-SI" sz="1400" i="1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sl-SI" sz="1400" i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sl-SI" sz="1400" i="1" dirty="0" smtClean="0"/>
              <a:t>Zaradi ponavljanja stroškov je potrebno biti pozoren na stolpec ID stroška.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sz="1400" i="1" dirty="0" smtClean="0"/>
              <a:t>Strošek 16.5 – Drugo 12 </a:t>
            </a:r>
            <a:r>
              <a:rPr lang="sl-SI" sz="1400" i="1" dirty="0" err="1" smtClean="0"/>
              <a:t>mesečje</a:t>
            </a:r>
            <a:r>
              <a:rPr lang="sl-SI" sz="1400" i="1" dirty="0"/>
              <a:t> </a:t>
            </a:r>
            <a:r>
              <a:rPr lang="sl-SI" sz="1400" i="1" dirty="0" smtClean="0"/>
              <a:t>– Potni stroški se ponovi več karat, vendar </a:t>
            </a:r>
          </a:p>
          <a:p>
            <a:pPr marL="457200" lvl="1" indent="0">
              <a:buNone/>
            </a:pPr>
            <a:r>
              <a:rPr lang="sl-SI" sz="1400" i="1" dirty="0" smtClean="0"/>
              <a:t>ima lahko različen ID, različno odobreno vrednost, različno aktivnost.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sz="1400" i="1" dirty="0" smtClean="0"/>
              <a:t>V pomoč pri vnosu je tabela Rekapitulacija stroškov, kjer so odobrene vrednosti po partnerjih.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sl-SI" sz="1400" i="1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sl-SI" sz="1400" i="1" dirty="0"/>
          </a:p>
          <a:p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159" y="1530221"/>
            <a:ext cx="7831765" cy="200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00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3" y="475861"/>
            <a:ext cx="8877213" cy="6155598"/>
          </a:xfrm>
        </p:spPr>
        <p:txBody>
          <a:bodyPr>
            <a:normAutofit/>
          </a:bodyPr>
          <a:lstStyle/>
          <a:p>
            <a:r>
              <a:rPr lang="sl-SI" b="1" i="1" dirty="0" smtClean="0"/>
              <a:t>Davčna številka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sz="1400" i="1" dirty="0" smtClean="0"/>
              <a:t>Vnos v polje preko lupe.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sz="1400" i="1" dirty="0" smtClean="0"/>
              <a:t>Prikažejo se samo tiste davčne številke partnerjev, ki so odobrene na tem strošku.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sl-SI" sz="1400" i="1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sl-SI" sz="1400" i="1" dirty="0"/>
          </a:p>
          <a:p>
            <a:pPr lvl="1">
              <a:buFont typeface="Arial" panose="020B0604020202020204" pitchFamily="34" charset="0"/>
              <a:buChar char="•"/>
            </a:pPr>
            <a:endParaRPr lang="sl-SI" sz="1400" i="1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sl-SI" sz="1400" i="1" dirty="0"/>
          </a:p>
          <a:p>
            <a:pPr lvl="1">
              <a:buFont typeface="Arial" panose="020B0604020202020204" pitchFamily="34" charset="0"/>
              <a:buChar char="•"/>
            </a:pPr>
            <a:endParaRPr lang="sl-SI" sz="1400" i="1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sl-SI" sz="1400" i="1" dirty="0"/>
          </a:p>
          <a:p>
            <a:r>
              <a:rPr lang="sl-SI" b="1" i="1" dirty="0" smtClean="0"/>
              <a:t>Na posamezen zahtevek je možno vnesti vse stroške, </a:t>
            </a:r>
            <a:r>
              <a:rPr lang="sl-SI" b="1" dirty="0" smtClean="0"/>
              <a:t>ki </a:t>
            </a:r>
            <a:r>
              <a:rPr lang="sl-SI" b="1" dirty="0"/>
              <a:t>so odobreni na </a:t>
            </a:r>
            <a:r>
              <a:rPr lang="sl-SI" b="1" dirty="0" smtClean="0"/>
              <a:t>vlogi, </a:t>
            </a:r>
            <a:r>
              <a:rPr lang="sl-SI" b="1" dirty="0"/>
              <a:t>ne glede na </a:t>
            </a:r>
            <a:r>
              <a:rPr lang="sl-SI" b="1" dirty="0" smtClean="0"/>
              <a:t>obdobje, </a:t>
            </a:r>
            <a:r>
              <a:rPr lang="sl-SI" b="1" dirty="0"/>
              <a:t>ki je navedeno v nazivu stroška</a:t>
            </a:r>
            <a:r>
              <a:rPr lang="sl-SI" b="1" dirty="0" smtClean="0"/>
              <a:t>. </a:t>
            </a:r>
          </a:p>
          <a:p>
            <a:endParaRPr lang="sl-SI" dirty="0"/>
          </a:p>
          <a:p>
            <a:r>
              <a:rPr lang="sl-SI" b="1" i="1" dirty="0"/>
              <a:t>Za posamezno poročevalsko obdobje je potrebno paziti </a:t>
            </a:r>
            <a:r>
              <a:rPr lang="sl-SI" b="1" i="1" dirty="0" smtClean="0"/>
              <a:t>le na </a:t>
            </a:r>
            <a:r>
              <a:rPr lang="sl-SI" b="1" i="1" dirty="0"/>
              <a:t>to, da se sumarna odobrena vrednost po odločbi ne preseže</a:t>
            </a:r>
            <a:r>
              <a:rPr lang="sl-SI" b="1" i="1" dirty="0" smtClean="0"/>
              <a:t>.</a:t>
            </a:r>
          </a:p>
          <a:p>
            <a:pPr marL="0" indent="0">
              <a:buNone/>
            </a:pPr>
            <a:endParaRPr lang="sl-SI" i="1" dirty="0" smtClean="0"/>
          </a:p>
          <a:p>
            <a:r>
              <a:rPr lang="sl-SI" b="1" i="1" dirty="0" smtClean="0"/>
              <a:t>Aktivnost vodenje in koordinacija</a:t>
            </a:r>
          </a:p>
          <a:p>
            <a:pPr marL="0" indent="0">
              <a:buNone/>
            </a:pPr>
            <a:r>
              <a:rPr lang="sl-SI" sz="1400" i="1" dirty="0" smtClean="0"/>
              <a:t>Se izpolnjuje samo za vodilnega partnerja v primeru stroškov dela. </a:t>
            </a:r>
          </a:p>
          <a:p>
            <a:endParaRPr lang="sl-SI" i="1" dirty="0"/>
          </a:p>
          <a:p>
            <a:endParaRPr lang="sl-SI" dirty="0"/>
          </a:p>
          <a:p>
            <a:pPr marL="0" indent="0">
              <a:buNone/>
            </a:pPr>
            <a:endParaRPr lang="sl-SI" i="1" dirty="0" smtClean="0"/>
          </a:p>
          <a:p>
            <a:endParaRPr lang="sl-SI" i="1" dirty="0"/>
          </a:p>
          <a:p>
            <a:endParaRPr lang="sl-SI" i="1" dirty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3" y="1791478"/>
            <a:ext cx="8967326" cy="140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02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457201"/>
            <a:ext cx="8596668" cy="5584162"/>
          </a:xfrm>
        </p:spPr>
        <p:txBody>
          <a:bodyPr/>
          <a:lstStyle/>
          <a:p>
            <a:r>
              <a:rPr lang="sl-SI" b="1" dirty="0" smtClean="0"/>
              <a:t>PRIMER:</a:t>
            </a:r>
          </a:p>
          <a:p>
            <a:endParaRPr lang="sl-SI" dirty="0"/>
          </a:p>
          <a:p>
            <a:pPr marL="0" indent="0">
              <a:buNone/>
            </a:pPr>
            <a:r>
              <a:rPr lang="sl-SI" dirty="0" smtClean="0"/>
              <a:t>Vnašamo  zahtevek za drugo poročevalsko obdobje. </a:t>
            </a:r>
          </a:p>
          <a:p>
            <a:pPr marL="0" indent="0">
              <a:buNone/>
            </a:pPr>
            <a:r>
              <a:rPr lang="sl-SI" dirty="0" smtClean="0"/>
              <a:t>Na strošku 16.4 – Prvo 12 </a:t>
            </a:r>
            <a:r>
              <a:rPr lang="sl-SI" dirty="0" err="1" smtClean="0"/>
              <a:t>mesečje</a:t>
            </a:r>
            <a:r>
              <a:rPr lang="sl-SI" dirty="0" smtClean="0"/>
              <a:t> - Potni stroški nam je ostalo iz prvega </a:t>
            </a:r>
          </a:p>
          <a:p>
            <a:pPr marL="0" indent="0">
              <a:buNone/>
            </a:pPr>
            <a:r>
              <a:rPr lang="sl-SI" dirty="0" smtClean="0"/>
              <a:t>poročevalskega obdobja še nekaj neporabljenih sredstev, oz. stroška v prvem </a:t>
            </a:r>
          </a:p>
          <a:p>
            <a:pPr marL="0" indent="0">
              <a:buNone/>
            </a:pPr>
            <a:r>
              <a:rPr lang="sl-SI" dirty="0" smtClean="0"/>
              <a:t>poročevalskem </a:t>
            </a:r>
            <a:r>
              <a:rPr lang="sl-SI" dirty="0"/>
              <a:t>obdobju</a:t>
            </a:r>
            <a:r>
              <a:rPr lang="sl-SI" dirty="0" smtClean="0"/>
              <a:t> sploh nismo uveljavljali.</a:t>
            </a:r>
          </a:p>
          <a:p>
            <a:pPr marL="0" indent="0">
              <a:buNone/>
            </a:pPr>
            <a:r>
              <a:rPr lang="sl-SI" dirty="0" smtClean="0"/>
              <a:t>Sumarno imamo za  drugo poročevalsko obdobje odobrenih 40.000 eur.</a:t>
            </a:r>
          </a:p>
          <a:p>
            <a:pPr marL="0" indent="0">
              <a:buNone/>
            </a:pPr>
            <a:endParaRPr lang="sl-SI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sl-SI" dirty="0" smtClean="0"/>
              <a:t>V kolikor v drugem poročevalskem obdobju ne bomo presegli vrednosti 40.000 eur, lahko uveljavljamo strošek tudi iz prvega ali katerega koli drugega obdobja. </a:t>
            </a:r>
          </a:p>
          <a:p>
            <a:pPr marL="0" indent="0">
              <a:buNone/>
            </a:pPr>
            <a:endParaRPr lang="sl-SI" dirty="0"/>
          </a:p>
          <a:p>
            <a:pPr>
              <a:buFont typeface="Arial" panose="020B0604020202020204" pitchFamily="34" charset="0"/>
              <a:buChar char="•"/>
            </a:pPr>
            <a:r>
              <a:rPr lang="sl-SI" dirty="0"/>
              <a:t>V kolikor pa se v določenem poročevalskem obdobju, preseže sumarna odobrena vrednost, se pred vnosom zahtevka pošlje prošnja na ARSKTRP in se sredstva lahko prerazporedijo. Paziti je potrebno na število prošenj.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8266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419878"/>
            <a:ext cx="8596668" cy="6104489"/>
          </a:xfrm>
        </p:spPr>
        <p:txBody>
          <a:bodyPr/>
          <a:lstStyle/>
          <a:p>
            <a:r>
              <a:rPr lang="sl-SI" b="1" i="1" dirty="0" smtClean="0"/>
              <a:t>Priloge na računih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1400" dirty="0"/>
              <a:t>Po vnosu  računa, potrdila o plačilu in stroškov je </a:t>
            </a:r>
            <a:r>
              <a:rPr lang="sl-SI" sz="1400" dirty="0" smtClean="0"/>
              <a:t>potrebno priložiti </a:t>
            </a:r>
            <a:r>
              <a:rPr lang="sl-SI" sz="1400" dirty="0"/>
              <a:t>prilogo. </a:t>
            </a:r>
            <a:endParaRPr lang="sl-SI" sz="1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sl-SI" sz="1400" dirty="0" smtClean="0"/>
              <a:t>Prilogo prilagamo v tabeli </a:t>
            </a:r>
            <a:r>
              <a:rPr lang="sl-SI" sz="1400" b="1" i="1" dirty="0" smtClean="0"/>
              <a:t>Postavke računov.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1400" dirty="0" smtClean="0"/>
              <a:t>Za dotični račun priložimo</a:t>
            </a:r>
            <a:r>
              <a:rPr lang="sl-SI" sz="1400" b="1" i="1" dirty="0" smtClean="0"/>
              <a:t>: (</a:t>
            </a:r>
            <a:r>
              <a:rPr lang="sl-SI" sz="1400" dirty="0"/>
              <a:t>račun, potrdilo o plačilu, </a:t>
            </a:r>
            <a:r>
              <a:rPr lang="sl-SI" sz="1400" dirty="0" err="1"/>
              <a:t>časovnice</a:t>
            </a:r>
            <a:r>
              <a:rPr lang="sl-SI" sz="1400" dirty="0"/>
              <a:t>, ponudbe, </a:t>
            </a:r>
            <a:r>
              <a:rPr lang="sl-SI" sz="1400" dirty="0" err="1"/>
              <a:t>avasne</a:t>
            </a:r>
            <a:r>
              <a:rPr lang="sl-SI" sz="1400" dirty="0"/>
              <a:t> </a:t>
            </a:r>
            <a:r>
              <a:rPr lang="sl-SI" sz="1400" dirty="0" smtClean="0"/>
              <a:t>račune oz</a:t>
            </a:r>
            <a:r>
              <a:rPr lang="sl-SI" sz="1400" dirty="0"/>
              <a:t>.</a:t>
            </a:r>
            <a:r>
              <a:rPr lang="sl-SI" sz="1400" dirty="0" smtClean="0"/>
              <a:t> </a:t>
            </a:r>
            <a:r>
              <a:rPr lang="sl-SI" sz="1400" dirty="0"/>
              <a:t>vse, kar se navezuje na ta račun</a:t>
            </a:r>
            <a:r>
              <a:rPr lang="sl-SI" sz="1400" dirty="0" smtClean="0"/>
              <a:t>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1400" dirty="0" smtClean="0"/>
              <a:t>Max velikost priponke je do 50MB.</a:t>
            </a:r>
          </a:p>
          <a:p>
            <a:pPr>
              <a:buFont typeface="Arial" panose="020B0604020202020204" pitchFamily="34" charset="0"/>
              <a:buChar char="•"/>
            </a:pPr>
            <a:endParaRPr lang="sl-SI" sz="1400" dirty="0"/>
          </a:p>
          <a:p>
            <a:pPr>
              <a:buFont typeface="Arial" panose="020B0604020202020204" pitchFamily="34" charset="0"/>
              <a:buChar char="•"/>
            </a:pPr>
            <a:endParaRPr lang="sl-SI" sz="1400" dirty="0" smtClean="0"/>
          </a:p>
          <a:p>
            <a:pPr>
              <a:buFont typeface="Arial" panose="020B0604020202020204" pitchFamily="34" charset="0"/>
              <a:buChar char="•"/>
            </a:pPr>
            <a:endParaRPr lang="sl-SI" sz="1400" dirty="0"/>
          </a:p>
          <a:p>
            <a:pPr>
              <a:buFont typeface="Arial" panose="020B0604020202020204" pitchFamily="34" charset="0"/>
              <a:buChar char="•"/>
            </a:pPr>
            <a:endParaRPr lang="sl-SI" sz="1400" dirty="0" smtClean="0"/>
          </a:p>
          <a:p>
            <a:pPr>
              <a:buFont typeface="Arial" panose="020B0604020202020204" pitchFamily="34" charset="0"/>
              <a:buChar char="•"/>
            </a:pPr>
            <a:endParaRPr lang="sl-SI" sz="1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sl-SI" sz="1400" dirty="0" smtClean="0"/>
              <a:t> Nalaganje priponk</a:t>
            </a:r>
            <a:endParaRPr lang="sl-SI" sz="1400" dirty="0"/>
          </a:p>
          <a:p>
            <a:pPr>
              <a:buFont typeface="Arial" panose="020B0604020202020204" pitchFamily="34" charset="0"/>
              <a:buChar char="•"/>
            </a:pPr>
            <a:endParaRPr lang="sl-SI" sz="1400" b="1" i="1" dirty="0"/>
          </a:p>
          <a:p>
            <a:pPr marL="0" indent="0">
              <a:buNone/>
            </a:pPr>
            <a:endParaRPr lang="sl-SI" i="1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609" y="4460033"/>
            <a:ext cx="6504744" cy="1735007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822" y="2508295"/>
            <a:ext cx="8199480" cy="106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50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22041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sl-SI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Priloge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1371601"/>
            <a:ext cx="8596668" cy="4669762"/>
          </a:xfrm>
        </p:spPr>
        <p:txBody>
          <a:bodyPr/>
          <a:lstStyle/>
          <a:p>
            <a:r>
              <a:rPr lang="sl-SI" dirty="0" smtClean="0"/>
              <a:t>Priloge vezane na zahtevek se prilagajo preko zavihka Priloge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1400" dirty="0" smtClean="0"/>
              <a:t>V zavihku so naštete vse priloge določenega ukrepa.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1400" b="1" dirty="0" smtClean="0"/>
              <a:t>Gumb priloge </a:t>
            </a:r>
            <a:r>
              <a:rPr lang="sl-SI" sz="1400" dirty="0" smtClean="0"/>
              <a:t>odpre formo za nalaganje prilog.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1400" b="1" dirty="0" smtClean="0"/>
              <a:t>Gum predloga </a:t>
            </a:r>
            <a:r>
              <a:rPr lang="sl-SI" sz="1400" dirty="0" smtClean="0"/>
              <a:t>odpre predlogo, ki se jo izpolni in nazaj naloži kot priloga.</a:t>
            </a:r>
            <a:endParaRPr lang="sl-SI" sz="1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709" y="2948473"/>
            <a:ext cx="7109531" cy="323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18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1271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sl-SI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Izjave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1408923"/>
            <a:ext cx="8596668" cy="4707085"/>
          </a:xfrm>
        </p:spPr>
        <p:txBody>
          <a:bodyPr/>
          <a:lstStyle/>
          <a:p>
            <a:r>
              <a:rPr lang="sl-SI" dirty="0" smtClean="0"/>
              <a:t>V tem zavihku je navedenih nekaj izjav, ki jih je potrebno označiti</a:t>
            </a:r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 smtClean="0"/>
          </a:p>
          <a:p>
            <a:r>
              <a:rPr lang="sl-SI" dirty="0"/>
              <a:t>Podatke na vlogi je potrebno sproti </a:t>
            </a:r>
            <a:r>
              <a:rPr lang="sl-SI" b="1" dirty="0"/>
              <a:t>shranjevati</a:t>
            </a:r>
            <a:r>
              <a:rPr lang="sl-SI" dirty="0"/>
              <a:t>, da se izognemo morebitnim napakam.</a:t>
            </a:r>
          </a:p>
        </p:txBody>
      </p:sp>
      <p:pic>
        <p:nvPicPr>
          <p:cNvPr id="4" name="Slika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145" y="2327725"/>
            <a:ext cx="3901621" cy="13318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199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1483567"/>
            <a:ext cx="8596668" cy="4843092"/>
          </a:xfrm>
        </p:spPr>
        <p:txBody>
          <a:bodyPr>
            <a:normAutofit/>
          </a:bodyPr>
          <a:lstStyle/>
          <a:p>
            <a:r>
              <a:rPr lang="sl-SI" dirty="0"/>
              <a:t>Med shranjevanjem podatkov ter pred oddajo vloge, se prožijo </a:t>
            </a:r>
            <a:r>
              <a:rPr lang="sl-SI" dirty="0" smtClean="0"/>
              <a:t>kontrole</a:t>
            </a:r>
            <a:r>
              <a:rPr lang="sl-SI" dirty="0"/>
              <a:t>, nekatere so kot opozorilo </a:t>
            </a:r>
            <a:r>
              <a:rPr lang="sl-SI" dirty="0" smtClean="0"/>
              <a:t>druge </a:t>
            </a:r>
            <a:r>
              <a:rPr lang="sl-SI" dirty="0"/>
              <a:t>pa blokirajo oddajo vlog. </a:t>
            </a:r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sz="1600" dirty="0" smtClean="0"/>
              <a:t>Nekaj primerov</a:t>
            </a:r>
            <a:r>
              <a:rPr lang="sl-SI" dirty="0" smtClean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1400" dirty="0" smtClean="0"/>
              <a:t>Posredni stroški ne smejo presegati 15% stroškov dela za posameznega partnerja na posameznem zahtevku.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1400" dirty="0" smtClean="0"/>
              <a:t>Zaprošena vrednost za določen strošek ne sme biti višja od odobrene vrednosti na tem strošku.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1400" dirty="0" smtClean="0"/>
              <a:t>Sumarna zaprošena vrednost za skupino stroškov ne sme biti višja od dobrene vrednosti skupine.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sl-SI" sz="1400" dirty="0" smtClean="0"/>
              <a:t>Stroki </a:t>
            </a:r>
            <a:r>
              <a:rPr lang="sl-SI" sz="1400" dirty="0"/>
              <a:t>nakupa opreme in zunanjih storitev ne smejo presegati 20%  celotne vrednosti  projekta (blokada ob zadnjem zahtevku, prej opozorilo</a:t>
            </a:r>
            <a:r>
              <a:rPr lang="sl-SI" sz="1400" dirty="0" smtClean="0"/>
              <a:t>).</a:t>
            </a:r>
            <a:endParaRPr lang="sl-SI" sz="1400" dirty="0"/>
          </a:p>
          <a:p>
            <a:pPr>
              <a:buFont typeface="Arial" panose="020B0604020202020204" pitchFamily="34" charset="0"/>
              <a:buChar char="•"/>
            </a:pPr>
            <a:endParaRPr lang="sl-SI" sz="1400" dirty="0" smtClean="0"/>
          </a:p>
          <a:p>
            <a:r>
              <a:rPr lang="sl-SI" dirty="0" smtClean="0"/>
              <a:t>V primeru blokad </a:t>
            </a:r>
            <a:r>
              <a:rPr lang="sl-SI" sz="1400" i="1" dirty="0" smtClean="0"/>
              <a:t>(rdeče obarvan tekst) </a:t>
            </a:r>
            <a:r>
              <a:rPr lang="sl-SI" dirty="0" smtClean="0"/>
              <a:t>je oddaja zahtevka onemogočena dokler, se prožene napake na odpravijo, v primeru opozoril </a:t>
            </a:r>
            <a:r>
              <a:rPr lang="sl-SI" sz="1400" i="1" dirty="0" smtClean="0"/>
              <a:t>(črno obarvan tekst), </a:t>
            </a:r>
            <a:r>
              <a:rPr lang="sl-SI" dirty="0" smtClean="0"/>
              <a:t>pa je zahtevek možno oddati.</a:t>
            </a:r>
          </a:p>
          <a:p>
            <a:pPr>
              <a:buFont typeface="Arial" panose="020B0604020202020204" pitchFamily="34" charset="0"/>
              <a:buChar char="•"/>
            </a:pPr>
            <a:endParaRPr lang="sl-SI" sz="1400" dirty="0" smtClean="0"/>
          </a:p>
          <a:p>
            <a:pPr>
              <a:buFont typeface="Arial" panose="020B0604020202020204" pitchFamily="34" charset="0"/>
              <a:buChar char="•"/>
            </a:pPr>
            <a:endParaRPr lang="sl-SI" sz="1400" dirty="0"/>
          </a:p>
          <a:p>
            <a:endParaRPr lang="sl-SI" dirty="0"/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802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sl-SI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Kontrole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1738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45529" y="477795"/>
            <a:ext cx="8596668" cy="62607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sl-SI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Oddaja zahtevka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09139" y="1186250"/>
            <a:ext cx="8596668" cy="4813924"/>
          </a:xfrm>
        </p:spPr>
        <p:txBody>
          <a:bodyPr>
            <a:normAutofit fontScale="92500" lnSpcReduction="10000"/>
          </a:bodyPr>
          <a:lstStyle/>
          <a:p>
            <a:endParaRPr lang="sl-SI" dirty="0" smtClean="0"/>
          </a:p>
          <a:p>
            <a:r>
              <a:rPr lang="sl-SI" dirty="0" smtClean="0"/>
              <a:t>Elektronska oddaja</a:t>
            </a:r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r>
              <a:rPr lang="sl-SI" dirty="0" smtClean="0"/>
              <a:t>Elektronski podpis</a:t>
            </a:r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pPr marL="0" indent="0">
              <a:buNone/>
            </a:pPr>
            <a:r>
              <a:rPr lang="sl-SI" dirty="0"/>
              <a:t> </a:t>
            </a:r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023" y="2134663"/>
            <a:ext cx="6789267" cy="88682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2925" y="3969896"/>
            <a:ext cx="5204482" cy="185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85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Vstop v aplikacijo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hlinkClick r:id="rId3"/>
              </a:rPr>
              <a:t>https://www.gov.si/zbirke/storitve/e-poslovanje-e-kmetija</a:t>
            </a:r>
            <a:r>
              <a:rPr lang="sl-SI" dirty="0" smtClean="0">
                <a:hlinkClick r:id="rId3"/>
              </a:rPr>
              <a:t>/</a:t>
            </a:r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5861" y="3953474"/>
            <a:ext cx="3795117" cy="222540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540" y="2736748"/>
            <a:ext cx="3530180" cy="152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14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659027"/>
            <a:ext cx="8596668" cy="5382335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Izpis obrazca PRP_09  in zahtevka za lastno evidenco.</a:t>
            </a:r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pPr marL="0" indent="0">
              <a:buNone/>
            </a:pPr>
            <a:endParaRPr lang="sl-SI" dirty="0"/>
          </a:p>
          <a:p>
            <a:r>
              <a:rPr lang="sl-SI" dirty="0" smtClean="0"/>
              <a:t>Elektronski podpisan dokument</a:t>
            </a:r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Na ARSKTRP fizično zahtevkov in prilog ni potrebno pošiljati, razen v primeru, da je vloga odobrena po pritožbi. 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699" y="1213019"/>
            <a:ext cx="7688221" cy="107568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9029" y="3183829"/>
            <a:ext cx="3872171" cy="129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08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726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sl-SI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Spremembe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1416908"/>
            <a:ext cx="8596668" cy="4983892"/>
          </a:xfrm>
        </p:spPr>
        <p:txBody>
          <a:bodyPr>
            <a:normAutofit/>
          </a:bodyPr>
          <a:lstStyle/>
          <a:p>
            <a:r>
              <a:rPr lang="sl-SI" dirty="0"/>
              <a:t>Pred začetkom obdobja za vnosa zahtevka, predlagamo vsaj nekaj dni prej.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Možen vnos tudi v </a:t>
            </a:r>
            <a:r>
              <a:rPr lang="sl-SI" dirty="0" smtClean="0"/>
              <a:t>aplikacijo.</a:t>
            </a:r>
          </a:p>
          <a:p>
            <a:pPr marL="0" indent="0">
              <a:buNone/>
            </a:pPr>
            <a:endParaRPr lang="sl-SI" dirty="0" smtClean="0"/>
          </a:p>
          <a:p>
            <a:r>
              <a:rPr lang="sl-SI" dirty="0" smtClean="0"/>
              <a:t>Prenos odobrenih stroškov med partnerji ni možen.</a:t>
            </a:r>
          </a:p>
          <a:p>
            <a:pPr marL="0" indent="0">
              <a:buNone/>
            </a:pPr>
            <a:endParaRPr lang="sl-SI" dirty="0" smtClean="0"/>
          </a:p>
          <a:p>
            <a:r>
              <a:rPr lang="sl-SI" dirty="0"/>
              <a:t>Prenos odobrenih stroškov med vrstami </a:t>
            </a:r>
            <a:r>
              <a:rPr lang="sl-SI" dirty="0" smtClean="0"/>
              <a:t>stroškov.</a:t>
            </a:r>
            <a:endParaRPr lang="sl-SI" dirty="0"/>
          </a:p>
          <a:p>
            <a:pPr marL="0" indent="0">
              <a:buNone/>
            </a:pPr>
            <a:r>
              <a:rPr lang="sl-SI" sz="1400" dirty="0"/>
              <a:t>Je možen, če še ta strošek ni bil uporabljen na nobene zahtevku</a:t>
            </a:r>
            <a:r>
              <a:rPr lang="sl-SI" sz="1400" dirty="0" smtClean="0"/>
              <a:t>. </a:t>
            </a:r>
          </a:p>
          <a:p>
            <a:pPr marL="0" indent="0">
              <a:buNone/>
            </a:pPr>
            <a:r>
              <a:rPr lang="sl-SI" sz="1400" dirty="0" smtClean="0"/>
              <a:t>Primer 1: </a:t>
            </a:r>
          </a:p>
          <a:p>
            <a:pPr marL="0" indent="0">
              <a:buNone/>
            </a:pPr>
            <a:r>
              <a:rPr lang="sl-SI" sz="1400" dirty="0" smtClean="0"/>
              <a:t>Partner_1 </a:t>
            </a:r>
            <a:r>
              <a:rPr lang="sl-SI" sz="1400" dirty="0"/>
              <a:t>želeli stroške dela iz  prvega </a:t>
            </a:r>
            <a:r>
              <a:rPr lang="sl-SI" sz="1400" dirty="0" err="1"/>
              <a:t>šestmesečja</a:t>
            </a:r>
            <a:r>
              <a:rPr lang="sl-SI" sz="1400" dirty="0"/>
              <a:t> prenesti na stroške materiala znotraj istega </a:t>
            </a:r>
            <a:r>
              <a:rPr lang="sl-SI" sz="1400" dirty="0" err="1"/>
              <a:t>šestmesečja</a:t>
            </a:r>
            <a:r>
              <a:rPr lang="sl-SI" sz="1400" dirty="0"/>
              <a:t>  in strošek še </a:t>
            </a:r>
            <a:r>
              <a:rPr lang="sl-SI" sz="1400" dirty="0" smtClean="0"/>
              <a:t>ni uveljavljal </a:t>
            </a:r>
            <a:r>
              <a:rPr lang="sl-SI" sz="1400" dirty="0"/>
              <a:t>na nobenem zahtevku</a:t>
            </a:r>
            <a:r>
              <a:rPr lang="sl-SI" sz="1400" dirty="0" smtClean="0"/>
              <a:t>.</a:t>
            </a:r>
          </a:p>
          <a:p>
            <a:pPr marL="0" indent="0">
              <a:buNone/>
            </a:pPr>
            <a:endParaRPr lang="sl-SI" sz="1400" dirty="0"/>
          </a:p>
          <a:p>
            <a:pPr marL="0" indent="0">
              <a:buNone/>
            </a:pPr>
            <a:r>
              <a:rPr lang="sl-SI" sz="1400" dirty="0"/>
              <a:t> </a:t>
            </a:r>
            <a:r>
              <a:rPr lang="sl-SI" sz="1400" dirty="0" smtClean="0"/>
              <a:t>Pošljete </a:t>
            </a:r>
            <a:r>
              <a:rPr lang="sl-SI" sz="1400" dirty="0"/>
              <a:t>prošnjo na ARSKTRP in vam stroške </a:t>
            </a:r>
            <a:r>
              <a:rPr lang="sl-SI" sz="1400" dirty="0" smtClean="0"/>
              <a:t>prenesemo, </a:t>
            </a:r>
            <a:r>
              <a:rPr lang="sl-SI" sz="1400" dirty="0"/>
              <a:t>(v tem primeru se ne porablja prošnja iz </a:t>
            </a:r>
            <a:r>
              <a:rPr lang="sl-SI" sz="1400" dirty="0" err="1"/>
              <a:t>Zkme</a:t>
            </a:r>
            <a:r>
              <a:rPr lang="sl-SI" sz="1400" dirty="0"/>
              <a:t>).</a:t>
            </a:r>
          </a:p>
          <a:p>
            <a:pPr marL="0" indent="0">
              <a:buNone/>
            </a:pPr>
            <a:endParaRPr lang="sl-SI" sz="1400" dirty="0"/>
          </a:p>
        </p:txBody>
      </p:sp>
      <p:pic>
        <p:nvPicPr>
          <p:cNvPr id="4" name="Slika 3"/>
          <p:cNvPicPr/>
          <p:nvPr/>
        </p:nvPicPr>
        <p:blipFill>
          <a:blip r:embed="rId3"/>
          <a:stretch>
            <a:fillRect/>
          </a:stretch>
        </p:blipFill>
        <p:spPr>
          <a:xfrm>
            <a:off x="4665276" y="2207743"/>
            <a:ext cx="1076498" cy="26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67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518985"/>
            <a:ext cx="8596668" cy="5522378"/>
          </a:xfrm>
        </p:spPr>
        <p:txBody>
          <a:bodyPr/>
          <a:lstStyle/>
          <a:p>
            <a:pPr marL="0" indent="0">
              <a:buNone/>
            </a:pPr>
            <a:r>
              <a:rPr lang="sl-SI" sz="1400" dirty="0"/>
              <a:t>Primer </a:t>
            </a:r>
            <a:r>
              <a:rPr lang="sl-SI" sz="1400" dirty="0" smtClean="0"/>
              <a:t>2: </a:t>
            </a:r>
            <a:endParaRPr lang="sl-SI" sz="1400" dirty="0"/>
          </a:p>
          <a:p>
            <a:pPr marL="0" indent="0">
              <a:buNone/>
            </a:pPr>
            <a:r>
              <a:rPr lang="sl-SI" sz="1400" dirty="0"/>
              <a:t>Partner_1 </a:t>
            </a:r>
            <a:r>
              <a:rPr lang="sl-SI" sz="1400" dirty="0" smtClean="0"/>
              <a:t>želi stroške </a:t>
            </a:r>
            <a:r>
              <a:rPr lang="sl-SI" sz="1400" dirty="0"/>
              <a:t>dela iz  prvega </a:t>
            </a:r>
            <a:r>
              <a:rPr lang="sl-SI" sz="1400" dirty="0" err="1"/>
              <a:t>šestmesečja</a:t>
            </a:r>
            <a:r>
              <a:rPr lang="sl-SI" sz="1400" dirty="0"/>
              <a:t> prenesti na stroške materiala v drugo </a:t>
            </a:r>
            <a:r>
              <a:rPr lang="sl-SI" sz="1400" dirty="0" err="1"/>
              <a:t>šestmesečja</a:t>
            </a:r>
            <a:r>
              <a:rPr lang="sl-SI" sz="1400" dirty="0"/>
              <a:t> in še nobenega izmed teh dveh stroškov niste uveljavljali </a:t>
            </a:r>
            <a:r>
              <a:rPr lang="sl-SI" sz="1400" dirty="0" smtClean="0"/>
              <a:t> </a:t>
            </a:r>
            <a:r>
              <a:rPr lang="sl-SI" sz="1400" dirty="0"/>
              <a:t>na nobenem </a:t>
            </a:r>
            <a:r>
              <a:rPr lang="sl-SI" sz="1400" dirty="0" smtClean="0"/>
              <a:t>zahtevku. </a:t>
            </a:r>
            <a:endParaRPr lang="sl-SI" sz="1400" dirty="0"/>
          </a:p>
          <a:p>
            <a:pPr marL="0" indent="0">
              <a:buNone/>
            </a:pPr>
            <a:r>
              <a:rPr lang="sl-SI" sz="1400" dirty="0"/>
              <a:t> </a:t>
            </a:r>
          </a:p>
          <a:p>
            <a:pPr marL="0" indent="0">
              <a:buNone/>
            </a:pPr>
            <a:r>
              <a:rPr lang="sl-SI" sz="1400" dirty="0" smtClean="0"/>
              <a:t>Pošljete </a:t>
            </a:r>
            <a:r>
              <a:rPr lang="sl-SI" sz="1400" dirty="0"/>
              <a:t>prošnjo na ARSKTRP in vam stroške </a:t>
            </a:r>
            <a:r>
              <a:rPr lang="sl-SI" sz="1400" dirty="0" smtClean="0"/>
              <a:t>prenesemo.</a:t>
            </a:r>
          </a:p>
          <a:p>
            <a:pPr marL="0" indent="0">
              <a:buNone/>
            </a:pPr>
            <a:r>
              <a:rPr lang="sl-SI" sz="1400" dirty="0" smtClean="0"/>
              <a:t>Ker </a:t>
            </a:r>
            <a:r>
              <a:rPr lang="sl-SI" sz="1400" dirty="0"/>
              <a:t>gre v tem primeru za spremembo odobrene vrednosti po </a:t>
            </a:r>
            <a:r>
              <a:rPr lang="sl-SI" sz="1400" dirty="0" smtClean="0"/>
              <a:t>zahtevkih, </a:t>
            </a:r>
            <a:r>
              <a:rPr lang="sl-SI" sz="1400" dirty="0"/>
              <a:t>torej se vrednost na  prvem zahtevku zniža na drugem </a:t>
            </a:r>
            <a:r>
              <a:rPr lang="sl-SI" sz="1400" dirty="0" smtClean="0"/>
              <a:t>poviša, </a:t>
            </a:r>
            <a:r>
              <a:rPr lang="sl-SI" sz="1400" b="1" dirty="0"/>
              <a:t>se </a:t>
            </a:r>
            <a:r>
              <a:rPr lang="sl-SI" sz="1400" b="1" dirty="0" smtClean="0"/>
              <a:t>porablja </a:t>
            </a:r>
            <a:r>
              <a:rPr lang="sl-SI" sz="1400" b="1" dirty="0"/>
              <a:t>prošnja iz </a:t>
            </a:r>
            <a:r>
              <a:rPr lang="sl-SI" sz="1400" b="1" dirty="0" err="1"/>
              <a:t>Zkme</a:t>
            </a:r>
            <a:r>
              <a:rPr lang="sl-SI" sz="1400" dirty="0" smtClean="0"/>
              <a:t>.  </a:t>
            </a:r>
          </a:p>
          <a:p>
            <a:pPr marL="0" indent="0">
              <a:buNone/>
            </a:pPr>
            <a:endParaRPr lang="sl-SI" sz="1400" dirty="0"/>
          </a:p>
          <a:p>
            <a:r>
              <a:rPr lang="sl-SI" dirty="0" smtClean="0"/>
              <a:t>Prenos oz. poraba ostanka sredstev iz prejšnjih poročevalskih obdobij. 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sz="1400" dirty="0"/>
              <a:t>Je </a:t>
            </a:r>
            <a:r>
              <a:rPr lang="sl-SI" sz="1400" dirty="0" smtClean="0"/>
              <a:t>možna, pošljete prošnjo na ARSKTRP, neporabljena sredstva po zahtevkih se prenesejo, nazive stroškov ne spreminjamo, saj je možena izbira vseh stroškov ne glede na naziv.</a:t>
            </a:r>
          </a:p>
          <a:p>
            <a:pPr marL="0" indent="0">
              <a:buNone/>
            </a:pPr>
            <a:endParaRPr lang="sl-SI" sz="1400" dirty="0"/>
          </a:p>
          <a:p>
            <a:pPr marL="0" indent="0">
              <a:buNone/>
            </a:pPr>
            <a:r>
              <a:rPr lang="sl-SI" sz="1400" dirty="0" smtClean="0"/>
              <a:t>Ker </a:t>
            </a:r>
            <a:r>
              <a:rPr lang="sl-SI" sz="1400" dirty="0"/>
              <a:t>gre v tem primeru za spremembo odobrene vrednosti po </a:t>
            </a:r>
            <a:r>
              <a:rPr lang="sl-SI" sz="1400" dirty="0" smtClean="0"/>
              <a:t>zahtevkih, </a:t>
            </a:r>
            <a:r>
              <a:rPr lang="sl-SI" sz="1400" b="1" dirty="0"/>
              <a:t>se </a:t>
            </a:r>
            <a:r>
              <a:rPr lang="sl-SI" sz="1400" b="1" dirty="0" smtClean="0"/>
              <a:t>porablja </a:t>
            </a:r>
            <a:r>
              <a:rPr lang="sl-SI" sz="1400" b="1" dirty="0"/>
              <a:t>prošnja iz </a:t>
            </a:r>
            <a:r>
              <a:rPr lang="sl-SI" sz="1400" b="1" dirty="0" err="1"/>
              <a:t>Zkme</a:t>
            </a:r>
            <a:r>
              <a:rPr lang="sl-SI" sz="1400" dirty="0" smtClean="0"/>
              <a:t>.  </a:t>
            </a:r>
            <a:endParaRPr lang="sl-SI" sz="1400" dirty="0"/>
          </a:p>
          <a:p>
            <a:pPr marL="0" indent="0">
              <a:buNone/>
            </a:pPr>
            <a:endParaRPr lang="sl-SI" sz="1400" dirty="0"/>
          </a:p>
        </p:txBody>
      </p:sp>
    </p:spTree>
    <p:extLst>
      <p:ext uri="{BB962C8B-B14F-4D97-AF65-F5344CB8AC3E}">
        <p14:creationId xmlns:p14="http://schemas.microsoft.com/office/powerpoint/2010/main" val="12832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197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sl-SI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Težave</a:t>
            </a:r>
            <a:endParaRPr lang="sl-SI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1466335"/>
            <a:ext cx="8596668" cy="4575027"/>
          </a:xfrm>
        </p:spPr>
        <p:txBody>
          <a:bodyPr>
            <a:normAutofit fontScale="92500"/>
          </a:bodyPr>
          <a:lstStyle/>
          <a:p>
            <a:r>
              <a:rPr lang="sl-SI" dirty="0"/>
              <a:t>Počasno delovanje</a:t>
            </a:r>
            <a:r>
              <a:rPr lang="sl-SI" b="1" dirty="0"/>
              <a:t> </a:t>
            </a:r>
            <a:r>
              <a:rPr lang="sl-SI" dirty="0" smtClean="0"/>
              <a:t>aplikacije -  </a:t>
            </a:r>
            <a:r>
              <a:rPr lang="sl-SI" dirty="0"/>
              <a:t>se pojavlja zaradi rednih nadgradenj z namenom boljše uporabniške izkušnje ali odprave morebitnih napak v </a:t>
            </a:r>
            <a:r>
              <a:rPr lang="sl-SI"/>
              <a:t>delovanju</a:t>
            </a:r>
            <a:r>
              <a:rPr lang="sl-SI" b="1" smtClean="0"/>
              <a:t>.</a:t>
            </a:r>
            <a:endParaRPr lang="sl-SI" b="1" dirty="0" smtClean="0"/>
          </a:p>
          <a:p>
            <a:pPr marL="0" indent="0">
              <a:buNone/>
            </a:pPr>
            <a:endParaRPr lang="sl-SI" b="1" dirty="0" smtClean="0"/>
          </a:p>
          <a:p>
            <a:r>
              <a:rPr lang="sl-SI" dirty="0" smtClean="0"/>
              <a:t>Nepreglednost vnesenih stroškov in računov.</a:t>
            </a:r>
          </a:p>
          <a:p>
            <a:pPr marL="0" indent="0">
              <a:buNone/>
            </a:pPr>
            <a:r>
              <a:rPr lang="sl-SI" sz="1400" dirty="0" smtClean="0"/>
              <a:t>Za lažji preglede vnesenega zahtevka je na voljo gumb.</a:t>
            </a:r>
          </a:p>
          <a:p>
            <a:pPr marL="0" indent="0">
              <a:buNone/>
            </a:pPr>
            <a:r>
              <a:rPr lang="sl-SI" sz="1400" dirty="0" smtClean="0"/>
              <a:t>Izpišejo se vsi vneseni podatki na dotičnem zahtevku. </a:t>
            </a:r>
          </a:p>
          <a:p>
            <a:pPr marL="0" indent="0">
              <a:buNone/>
            </a:pPr>
            <a:endParaRPr lang="sl-SI" sz="1600" dirty="0"/>
          </a:p>
          <a:p>
            <a:pPr marL="0" indent="0">
              <a:buNone/>
            </a:pPr>
            <a:endParaRPr lang="sl-SI" sz="1600" dirty="0" smtClean="0"/>
          </a:p>
          <a:p>
            <a:pPr marL="0" indent="0">
              <a:buNone/>
            </a:pPr>
            <a:endParaRPr lang="sl-SI" sz="1600" dirty="0"/>
          </a:p>
          <a:p>
            <a:r>
              <a:rPr lang="sl-SI" sz="1600" dirty="0" smtClean="0"/>
              <a:t>Ostale individualne težave.</a:t>
            </a:r>
          </a:p>
          <a:p>
            <a:pPr marL="0" indent="0">
              <a:buNone/>
            </a:pPr>
            <a:endParaRPr lang="sl-SI" sz="1600" dirty="0" smtClean="0"/>
          </a:p>
          <a:p>
            <a:r>
              <a:rPr lang="sl-SI" sz="1600" dirty="0"/>
              <a:t>Tehnične </a:t>
            </a:r>
            <a:r>
              <a:rPr lang="sl-SI" sz="1600" dirty="0" smtClean="0"/>
              <a:t>težave.</a:t>
            </a:r>
            <a:endParaRPr lang="sl-SI" sz="1600" dirty="0"/>
          </a:p>
          <a:p>
            <a:pPr marL="0" indent="0">
              <a:buNone/>
            </a:pPr>
            <a:r>
              <a:rPr lang="sl-SI" sz="1600" u="sng" dirty="0">
                <a:hlinkClick r:id="rId3"/>
              </a:rPr>
              <a:t>eprp-tezave.aktrp@gov.si</a:t>
            </a:r>
            <a:endParaRPr lang="sl-SI" sz="1600" dirty="0"/>
          </a:p>
          <a:p>
            <a:pPr marL="0" indent="0">
              <a:buNone/>
            </a:pPr>
            <a:endParaRPr lang="sl-SI" sz="1600" dirty="0"/>
          </a:p>
          <a:p>
            <a:pPr marL="0" indent="0">
              <a:buNone/>
            </a:pPr>
            <a:endParaRPr lang="sl-SI" sz="16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3394" y="2569947"/>
            <a:ext cx="1238250" cy="40005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069" y="3478099"/>
            <a:ext cx="7891849" cy="82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26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840259"/>
            <a:ext cx="8596668" cy="5201103"/>
          </a:xfrm>
        </p:spPr>
        <p:txBody>
          <a:bodyPr/>
          <a:lstStyle/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pPr marL="0" indent="0" algn="ctr">
              <a:buNone/>
            </a:pPr>
            <a:r>
              <a:rPr lang="sl-SI" sz="4000" dirty="0" smtClean="0"/>
              <a:t>Hvala za vašo pozornost.</a:t>
            </a:r>
            <a:endParaRPr lang="sl-SI" sz="4000" dirty="0"/>
          </a:p>
        </p:txBody>
      </p:sp>
    </p:spTree>
    <p:extLst>
      <p:ext uri="{BB962C8B-B14F-4D97-AF65-F5344CB8AC3E}">
        <p14:creationId xmlns:p14="http://schemas.microsoft.com/office/powerpoint/2010/main" val="181832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839755"/>
            <a:ext cx="8596668" cy="5201607"/>
          </a:xfrm>
        </p:spPr>
        <p:txBody>
          <a:bodyPr/>
          <a:lstStyle/>
          <a:p>
            <a:endParaRPr lang="sl-SI" dirty="0" smtClean="0"/>
          </a:p>
          <a:p>
            <a:r>
              <a:rPr lang="sl-SI" dirty="0" smtClean="0"/>
              <a:t>Digitalno </a:t>
            </a:r>
            <a:r>
              <a:rPr lang="sl-SI" dirty="0"/>
              <a:t>potrdilo: SI-GENCO,  SI-GOVC-O, HALCOM-CA, AC NLB, POŠTA®CA </a:t>
            </a:r>
            <a:r>
              <a:rPr lang="sl-SI" dirty="0" smtClean="0"/>
              <a:t>oz. </a:t>
            </a:r>
            <a:r>
              <a:rPr lang="sl-SI" dirty="0"/>
              <a:t>vsa ostala potrdila, ki so veljavna v sistemu državne uprave. </a:t>
            </a: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r>
              <a:rPr lang="sl-SI" dirty="0" smtClean="0"/>
              <a:t>Pooblastilo: </a:t>
            </a:r>
          </a:p>
          <a:p>
            <a:pPr marL="0" indent="0">
              <a:buNone/>
            </a:pPr>
            <a:r>
              <a:rPr lang="sl-SI" u="sng" dirty="0">
                <a:hlinkClick r:id="rId3"/>
              </a:rPr>
              <a:t>https://www.gov.si/zbirke/storitve/e-poslovanje-e-kmetija</a:t>
            </a:r>
            <a:r>
              <a:rPr lang="sl-SI" u="sng" dirty="0" smtClean="0">
                <a:hlinkClick r:id="rId3"/>
              </a:rPr>
              <a:t>/</a:t>
            </a:r>
            <a:endParaRPr lang="sl-SI" u="sng" dirty="0" smtClean="0"/>
          </a:p>
          <a:p>
            <a:pPr marL="0" indent="0">
              <a:buNone/>
            </a:pPr>
            <a:endParaRPr lang="sl-SI" u="sng" dirty="0" smtClean="0"/>
          </a:p>
          <a:p>
            <a:pPr marL="0" indent="0">
              <a:buNone/>
            </a:pPr>
            <a:endParaRPr lang="sl-SI" u="sng" dirty="0" smtClean="0"/>
          </a:p>
          <a:p>
            <a:pPr marL="0" indent="0">
              <a:buNone/>
            </a:pPr>
            <a:r>
              <a:rPr lang="sl-SI" dirty="0"/>
              <a:t>p</a:t>
            </a:r>
            <a:r>
              <a:rPr lang="sl-SI" dirty="0" smtClean="0"/>
              <a:t>oslati na ARSKTRP</a:t>
            </a:r>
            <a:endParaRPr lang="sl-SI" dirty="0"/>
          </a:p>
          <a:p>
            <a:pPr marL="0" indent="0">
              <a:buNone/>
            </a:pPr>
            <a:r>
              <a:rPr lang="sl-SI" u="sng" dirty="0">
                <a:hlinkClick r:id="rId4"/>
              </a:rPr>
              <a:t>eprp_pooblastila@gov.si</a:t>
            </a:r>
            <a:r>
              <a:rPr lang="sl-SI" dirty="0"/>
              <a:t> </a:t>
            </a:r>
          </a:p>
          <a:p>
            <a:pPr marL="0" indent="0">
              <a:buNone/>
            </a:pPr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629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23257"/>
          </a:xfrm>
        </p:spPr>
        <p:txBody>
          <a:bodyPr/>
          <a:lstStyle/>
          <a:p>
            <a:pPr algn="ctr"/>
            <a:r>
              <a:rPr lang="sl-SI" dirty="0" smtClean="0"/>
              <a:t>Vnos zahtevka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1940767"/>
            <a:ext cx="8596668" cy="4100595"/>
          </a:xfrm>
        </p:spPr>
        <p:txBody>
          <a:bodyPr/>
          <a:lstStyle/>
          <a:p>
            <a:r>
              <a:rPr lang="sl-SI" dirty="0"/>
              <a:t>Za vnos zahtevka se izbere aplikacija:   </a:t>
            </a:r>
            <a:r>
              <a:rPr lang="sl-SI" i="1" dirty="0"/>
              <a:t>Program razvoja podeželja – Izplačila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478" y="2715208"/>
            <a:ext cx="5213435" cy="301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26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30681" y="587829"/>
            <a:ext cx="8596668" cy="6116007"/>
          </a:xfrm>
        </p:spPr>
        <p:txBody>
          <a:bodyPr/>
          <a:lstStyle/>
          <a:p>
            <a:r>
              <a:rPr lang="sl-SI" i="1" dirty="0" smtClean="0"/>
              <a:t>Zavihek</a:t>
            </a:r>
          </a:p>
          <a:p>
            <a:endParaRPr lang="sl-SI" i="1" dirty="0"/>
          </a:p>
          <a:p>
            <a:endParaRPr lang="sl-SI" i="1" dirty="0" smtClean="0"/>
          </a:p>
          <a:p>
            <a:endParaRPr lang="sl-SI" i="1" dirty="0"/>
          </a:p>
          <a:p>
            <a:endParaRPr lang="sl-SI" i="1" dirty="0" smtClean="0"/>
          </a:p>
          <a:p>
            <a:endParaRPr lang="sl-SI" i="1" dirty="0" smtClean="0"/>
          </a:p>
          <a:p>
            <a:r>
              <a:rPr lang="sl-SI" i="1" dirty="0" smtClean="0"/>
              <a:t>Vnos davčne številke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890" y="1222569"/>
            <a:ext cx="6277461" cy="109920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393" y="3722914"/>
            <a:ext cx="8269243" cy="139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14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3806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sl-SI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Tabele</a:t>
            </a:r>
            <a:endParaRPr lang="sl-SI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1371601"/>
            <a:ext cx="8596668" cy="4669762"/>
          </a:xfrm>
        </p:spPr>
        <p:txBody>
          <a:bodyPr/>
          <a:lstStyle/>
          <a:p>
            <a:r>
              <a:rPr lang="sl-SI" b="1" i="1" dirty="0"/>
              <a:t>Rekapitulacija po vrstah stroškov glede na </a:t>
            </a:r>
            <a:r>
              <a:rPr lang="sl-SI" b="1" i="1" dirty="0" smtClean="0"/>
              <a:t>odločbo</a:t>
            </a:r>
            <a:endParaRPr lang="sl-SI" b="1" i="1" dirty="0"/>
          </a:p>
          <a:p>
            <a:pPr marL="0" indent="0">
              <a:buNone/>
            </a:pPr>
            <a:r>
              <a:rPr lang="sl-SI" dirty="0" smtClean="0"/>
              <a:t> odobreni stroški po govorečih šifrah.</a:t>
            </a: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835" y="2400869"/>
            <a:ext cx="8776191" cy="364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66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690465"/>
            <a:ext cx="8596668" cy="5350897"/>
          </a:xfrm>
        </p:spPr>
        <p:txBody>
          <a:bodyPr/>
          <a:lstStyle/>
          <a:p>
            <a:r>
              <a:rPr lang="sl-SI" b="1" i="1" dirty="0"/>
              <a:t>Izvajalci </a:t>
            </a:r>
            <a:r>
              <a:rPr lang="sl-SI" b="1" i="1" dirty="0" smtClean="0"/>
              <a:t>stroška</a:t>
            </a:r>
          </a:p>
          <a:p>
            <a:pPr marL="0" indent="0">
              <a:buNone/>
            </a:pPr>
            <a:r>
              <a:rPr lang="sl-SI" sz="1400" i="1" dirty="0" smtClean="0">
                <a:latin typeface="+mj-lt"/>
              </a:rPr>
              <a:t>Odobrene vrednosti po odločbi za posameznega izvajalca</a:t>
            </a:r>
            <a:r>
              <a:rPr lang="sl-SI" sz="1400" b="1" i="1" dirty="0" smtClean="0">
                <a:latin typeface="+mj-lt"/>
              </a:rPr>
              <a:t>.</a:t>
            </a:r>
          </a:p>
          <a:p>
            <a:endParaRPr lang="sl-SI" b="1" i="1" dirty="0"/>
          </a:p>
          <a:p>
            <a:endParaRPr lang="sl-SI" b="1" i="1" dirty="0" smtClean="0"/>
          </a:p>
          <a:p>
            <a:endParaRPr lang="sl-SI" b="1" i="1" dirty="0"/>
          </a:p>
          <a:p>
            <a:endParaRPr lang="sl-SI" dirty="0"/>
          </a:p>
          <a:p>
            <a:endParaRPr lang="sl-SI" b="1" i="1" dirty="0" smtClean="0"/>
          </a:p>
          <a:p>
            <a:r>
              <a:rPr lang="sl-SI" b="1" i="1" dirty="0" smtClean="0"/>
              <a:t>Zahtevki </a:t>
            </a:r>
            <a:r>
              <a:rPr lang="sl-SI" b="1" i="1" dirty="0"/>
              <a:t>po odločbi</a:t>
            </a:r>
            <a:r>
              <a:rPr lang="sl-SI" b="1" i="1" dirty="0" smtClean="0"/>
              <a:t> </a:t>
            </a:r>
          </a:p>
          <a:p>
            <a:pPr marL="0" indent="0">
              <a:buNone/>
            </a:pPr>
            <a:r>
              <a:rPr lang="sl-SI" sz="1400" i="1" dirty="0"/>
              <a:t>O</a:t>
            </a:r>
            <a:r>
              <a:rPr lang="sl-SI" sz="1400" i="1" dirty="0" smtClean="0"/>
              <a:t>dobreni zahtevki po dinamiki za dotično vlogo. </a:t>
            </a:r>
          </a:p>
          <a:p>
            <a:endParaRPr lang="sl-SI" b="1" i="1" dirty="0" smtClean="0"/>
          </a:p>
          <a:p>
            <a:endParaRPr lang="sl-SI" b="1" i="1" dirty="0"/>
          </a:p>
          <a:p>
            <a:endParaRPr lang="sl-SI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65" y="4450382"/>
            <a:ext cx="9077423" cy="159098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4050" y="1841500"/>
            <a:ext cx="5373919" cy="111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82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522515"/>
            <a:ext cx="8596668" cy="5518848"/>
          </a:xfrm>
        </p:spPr>
        <p:txBody>
          <a:bodyPr/>
          <a:lstStyle/>
          <a:p>
            <a:r>
              <a:rPr lang="sl-SI" sz="1600" b="1" dirty="0" smtClean="0"/>
              <a:t>Vnos davčnih podatkov.</a:t>
            </a:r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r>
              <a:rPr lang="sl-SI" sz="1600" b="1" dirty="0" smtClean="0"/>
              <a:t>Po vnosu davčnih podatkov, se odprejo ostali zavihki in tabele za vnos zahtevka.</a:t>
            </a:r>
          </a:p>
          <a:p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304" y="1009254"/>
            <a:ext cx="3777440" cy="179197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059" y="3991695"/>
            <a:ext cx="9129810" cy="166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9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363895"/>
            <a:ext cx="8596668" cy="5677468"/>
          </a:xfrm>
        </p:spPr>
        <p:txBody>
          <a:bodyPr/>
          <a:lstStyle/>
          <a:p>
            <a:r>
              <a:rPr lang="sl-SI" b="1" i="1" dirty="0"/>
              <a:t>Izvajalci stroška </a:t>
            </a:r>
          </a:p>
          <a:p>
            <a:pPr marL="0" indent="0">
              <a:buNone/>
            </a:pPr>
            <a:r>
              <a:rPr lang="sl-SI" sz="1400" dirty="0" smtClean="0"/>
              <a:t>Izpolnijo se davčni podatki za vsakega izvajalca stroška.</a:t>
            </a:r>
          </a:p>
          <a:p>
            <a:pPr marL="0" indent="0">
              <a:buNone/>
            </a:pPr>
            <a:endParaRPr lang="sl-SI" sz="1400" dirty="0" smtClean="0"/>
          </a:p>
          <a:p>
            <a:pPr marL="0" indent="0">
              <a:buNone/>
            </a:pPr>
            <a:endParaRPr lang="sl-SI" sz="1400" dirty="0"/>
          </a:p>
          <a:p>
            <a:pPr marL="0" indent="0">
              <a:buNone/>
            </a:pPr>
            <a:endParaRPr lang="sl-SI" sz="1400" dirty="0" smtClean="0"/>
          </a:p>
          <a:p>
            <a:pPr marL="0" indent="0">
              <a:buNone/>
            </a:pPr>
            <a:endParaRPr lang="sl-SI" sz="1400" dirty="0"/>
          </a:p>
          <a:p>
            <a:pPr marL="0" indent="0">
              <a:buNone/>
            </a:pPr>
            <a:endParaRPr lang="sl-SI" sz="1400" dirty="0" smtClean="0"/>
          </a:p>
          <a:p>
            <a:pPr marL="0" indent="0">
              <a:buNone/>
            </a:pPr>
            <a:endParaRPr lang="sl-SI" sz="1400" dirty="0"/>
          </a:p>
          <a:p>
            <a:r>
              <a:rPr lang="sl-SI" b="1" i="1" dirty="0"/>
              <a:t>Postavke računov </a:t>
            </a:r>
            <a:endParaRPr lang="sl-SI" b="1" i="1" dirty="0" smtClean="0"/>
          </a:p>
          <a:p>
            <a:pPr marL="0" indent="0">
              <a:buNone/>
            </a:pPr>
            <a:r>
              <a:rPr lang="sl-SI" sz="1400" i="1" dirty="0" smtClean="0"/>
              <a:t>Vnesejo se podatki o računu.</a:t>
            </a:r>
          </a:p>
          <a:p>
            <a:pPr marL="0" indent="0">
              <a:buNone/>
            </a:pPr>
            <a:endParaRPr lang="sl-SI" sz="1400" i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595" y="1370365"/>
            <a:ext cx="8513504" cy="149636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514" y="4180114"/>
            <a:ext cx="8760444" cy="208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91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adko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824</TotalTime>
  <Words>1001</Words>
  <Application>Microsoft Office PowerPoint</Application>
  <PresentationFormat>Širokozaslonsko</PresentationFormat>
  <Paragraphs>261</Paragraphs>
  <Slides>24</Slides>
  <Notes>24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24</vt:i4>
      </vt:variant>
    </vt:vector>
  </HeadingPairs>
  <TitlesOfParts>
    <vt:vector size="30" baseType="lpstr">
      <vt:lpstr>Arial</vt:lpstr>
      <vt:lpstr>Calibri</vt:lpstr>
      <vt:lpstr>Republika</vt:lpstr>
      <vt:lpstr>Trebuchet MS</vt:lpstr>
      <vt:lpstr>Wingdings 3</vt:lpstr>
      <vt:lpstr>Gladko</vt:lpstr>
      <vt:lpstr>Vnos zahtevkov za ukrep M16</vt:lpstr>
      <vt:lpstr>Vstop v aplikacijo </vt:lpstr>
      <vt:lpstr>PowerPointova predstavitev</vt:lpstr>
      <vt:lpstr>Vnos zahtevka</vt:lpstr>
      <vt:lpstr>PowerPointova predstavitev</vt:lpstr>
      <vt:lpstr>Tabele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Priloge</vt:lpstr>
      <vt:lpstr>Izjave</vt:lpstr>
      <vt:lpstr>Kontrole</vt:lpstr>
      <vt:lpstr>Oddaja zahtevka</vt:lpstr>
      <vt:lpstr>PowerPointova predstavitev</vt:lpstr>
      <vt:lpstr>Spremembe</vt:lpstr>
      <vt:lpstr>PowerPointova predstavitev</vt:lpstr>
      <vt:lpstr>Težave</vt:lpstr>
      <vt:lpstr>PowerPointova predstavitev</vt:lpstr>
    </vt:vector>
  </TitlesOfParts>
  <Company>ARSKTRP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Vnos zahtevkov za ukrep M16</dc:title>
  <dc:creator>Trojok, Renata</dc:creator>
  <cp:lastModifiedBy>Trojok, Renata</cp:lastModifiedBy>
  <cp:revision>100</cp:revision>
  <cp:lastPrinted>2020-09-18T14:51:26Z</cp:lastPrinted>
  <dcterms:created xsi:type="dcterms:W3CDTF">2020-09-18T08:29:42Z</dcterms:created>
  <dcterms:modified xsi:type="dcterms:W3CDTF">2020-09-21T08:45:55Z</dcterms:modified>
</cp:coreProperties>
</file>