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82" r:id="rId7"/>
    <p:sldId id="262" r:id="rId8"/>
    <p:sldId id="281" r:id="rId9"/>
    <p:sldId id="283" r:id="rId10"/>
    <p:sldId id="284" r:id="rId11"/>
    <p:sldId id="263" r:id="rId12"/>
    <p:sldId id="285" r:id="rId13"/>
    <p:sldId id="286" r:id="rId14"/>
    <p:sldId id="287" r:id="rId15"/>
    <p:sldId id="288" r:id="rId16"/>
    <p:sldId id="289" r:id="rId17"/>
    <p:sldId id="290" r:id="rId18"/>
    <p:sldId id="278" r:id="rId1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3" d="100"/>
          <a:sy n="73" d="100"/>
        </p:scale>
        <p:origin x="-19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2A54C80-263E-416B-A8E0-580EDEADCBDC}"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dirty="0"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pPr algn="ctr"/>
            <a:r>
              <a:rPr lang="sl-SI" sz="3200" b="1" dirty="0"/>
              <a:t>Vlaganje zahtevkov na ukrepu </a:t>
            </a:r>
            <a:r>
              <a:rPr lang="sl-SI" sz="3200" b="1" dirty="0" smtClean="0"/>
              <a:t>M16-Sodelovanje </a:t>
            </a:r>
            <a:r>
              <a:rPr lang="sl-SI" sz="3200" b="1" dirty="0"/>
              <a:t>in pregled najpogostejših napak pri pripravi zahtevkov</a:t>
            </a:r>
          </a:p>
        </p:txBody>
      </p:sp>
      <p:sp>
        <p:nvSpPr>
          <p:cNvPr id="3" name="Podnaslov 2"/>
          <p:cNvSpPr>
            <a:spLocks noGrp="1"/>
          </p:cNvSpPr>
          <p:nvPr>
            <p:ph type="subTitle" idx="1"/>
          </p:nvPr>
        </p:nvSpPr>
        <p:spPr>
          <a:xfrm>
            <a:off x="1507067" y="4050833"/>
            <a:ext cx="7766936" cy="2545910"/>
          </a:xfrm>
        </p:spPr>
        <p:txBody>
          <a:bodyPr/>
          <a:lstStyle/>
          <a:p>
            <a:endParaRPr lang="sl-SI" dirty="0" smtClean="0"/>
          </a:p>
          <a:p>
            <a:pPr algn="l"/>
            <a:endParaRPr lang="sl-SI" dirty="0" smtClean="0"/>
          </a:p>
          <a:p>
            <a:pPr algn="l"/>
            <a:endParaRPr lang="sl-SI" dirty="0"/>
          </a:p>
          <a:p>
            <a:pPr algn="l"/>
            <a:r>
              <a:rPr lang="sl-SI" dirty="0" smtClean="0">
                <a:solidFill>
                  <a:schemeClr val="accent2"/>
                </a:solidFill>
              </a:rPr>
              <a:t>Marko Mele</a:t>
            </a:r>
          </a:p>
          <a:p>
            <a:pPr algn="l"/>
            <a:endParaRPr lang="sl-SI" dirty="0"/>
          </a:p>
          <a:p>
            <a:r>
              <a:rPr lang="sl-SI" dirty="0" smtClean="0">
                <a:solidFill>
                  <a:schemeClr val="accent2"/>
                </a:solidFill>
              </a:rPr>
              <a:t>21. september 2020</a:t>
            </a:r>
            <a:endParaRPr lang="sl-SI" dirty="0">
              <a:solidFill>
                <a:schemeClr val="accent2"/>
              </a:solidFill>
            </a:endParaRPr>
          </a:p>
        </p:txBody>
      </p:sp>
      <p:sp>
        <p:nvSpPr>
          <p:cNvPr id="4" name="TextBox 5"/>
          <p:cNvSpPr txBox="1">
            <a:spLocks noChangeArrowheads="1"/>
          </p:cNvSpPr>
          <p:nvPr/>
        </p:nvSpPr>
        <p:spPr bwMode="auto">
          <a:xfrm>
            <a:off x="685799" y="604838"/>
            <a:ext cx="277585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sz="2400" dirty="0">
                <a:latin typeface="Republika" pitchFamily="2" charset="-18"/>
                <a:ea typeface="Republika" pitchFamily="2" charset="-18"/>
                <a:cs typeface="Republika" pitchFamily="2" charset="-18"/>
              </a:rPr>
              <a:t></a:t>
            </a:r>
          </a:p>
        </p:txBody>
      </p:sp>
      <p:pic>
        <p:nvPicPr>
          <p:cNvPr id="5" name="Slika 4"/>
          <p:cNvPicPr>
            <a:picLocks noChangeAspect="1"/>
          </p:cNvPicPr>
          <p:nvPr/>
        </p:nvPicPr>
        <p:blipFill>
          <a:blip r:embed="rId2"/>
          <a:stretch>
            <a:fillRect/>
          </a:stretch>
        </p:blipFill>
        <p:spPr>
          <a:xfrm>
            <a:off x="901278" y="422988"/>
            <a:ext cx="2962275" cy="1066800"/>
          </a:xfrm>
          <a:prstGeom prst="rect">
            <a:avLst/>
          </a:prstGeom>
        </p:spPr>
      </p:pic>
      <p:pic>
        <p:nvPicPr>
          <p:cNvPr id="6" name="Slika 5"/>
          <p:cNvPicPr>
            <a:picLocks noChangeAspect="1"/>
          </p:cNvPicPr>
          <p:nvPr/>
        </p:nvPicPr>
        <p:blipFill>
          <a:blip r:embed="rId3"/>
          <a:stretch>
            <a:fillRect/>
          </a:stretch>
        </p:blipFill>
        <p:spPr>
          <a:xfrm>
            <a:off x="10505481" y="5598367"/>
            <a:ext cx="1568147" cy="1147666"/>
          </a:xfrm>
          <a:prstGeom prst="rect">
            <a:avLst/>
          </a:prstGeom>
        </p:spPr>
      </p:pic>
    </p:spTree>
    <p:extLst>
      <p:ext uri="{BB962C8B-B14F-4D97-AF65-F5344CB8AC3E}">
        <p14:creationId xmlns:p14="http://schemas.microsoft.com/office/powerpoint/2010/main" val="3788525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a:bodyPr>
          <a:lstStyle/>
          <a:p>
            <a:pPr>
              <a:buFont typeface="Wingdings" panose="05000000000000000000" pitchFamily="2" charset="2"/>
              <a:buChar char="v"/>
            </a:pPr>
            <a:r>
              <a:rPr lang="pl-PL" b="1" dirty="0" smtClean="0">
                <a:solidFill>
                  <a:srgbClr val="00B050"/>
                </a:solidFill>
              </a:rPr>
              <a:t>Dokazilo </a:t>
            </a:r>
            <a:r>
              <a:rPr lang="pl-PL" b="1" dirty="0">
                <a:solidFill>
                  <a:srgbClr val="00B050"/>
                </a:solidFill>
              </a:rPr>
              <a:t>za strošek dela na projektu: priprava Aneksa za delo na projektu ali drži, da se lahko na aneks zapiše delo po potrebi ali je potrebno točno specificirati % dela na projektu za zaposlenega</a:t>
            </a:r>
            <a:r>
              <a:rPr lang="pl-PL" b="1" dirty="0" smtClean="0">
                <a:solidFill>
                  <a:srgbClr val="00B050"/>
                </a:solidFill>
              </a:rPr>
              <a:t>?</a:t>
            </a:r>
            <a:endParaRPr lang="pl-PL" b="1" dirty="0">
              <a:solidFill>
                <a:srgbClr val="00B050"/>
              </a:solidFill>
            </a:endParaRPr>
          </a:p>
          <a:p>
            <a:pPr lvl="1">
              <a:buFont typeface="Wingdings" panose="05000000000000000000" pitchFamily="2" charset="2"/>
              <a:buChar char="ü"/>
            </a:pPr>
            <a:r>
              <a:rPr lang="pl-PL" dirty="0">
                <a:solidFill>
                  <a:schemeClr val="tx1"/>
                </a:solidFill>
              </a:rPr>
              <a:t>mora biti razvidno ali je oseba zaposlena samo za namen izvedbe projekta (torej 100% na projektu) ali poleg izvedbe projekta tudi za druge </a:t>
            </a:r>
            <a:r>
              <a:rPr lang="pl-PL" dirty="0" smtClean="0">
                <a:solidFill>
                  <a:schemeClr val="tx1"/>
                </a:solidFill>
              </a:rPr>
              <a:t>namene</a:t>
            </a:r>
          </a:p>
          <a:p>
            <a:pPr>
              <a:buFont typeface="Wingdings" panose="05000000000000000000" pitchFamily="2" charset="2"/>
              <a:buChar char="v"/>
            </a:pPr>
            <a:r>
              <a:rPr lang="pl-PL" b="1" dirty="0" smtClean="0">
                <a:solidFill>
                  <a:srgbClr val="00B050"/>
                </a:solidFill>
              </a:rPr>
              <a:t>Uveljavljanje </a:t>
            </a:r>
            <a:r>
              <a:rPr lang="pl-PL" b="1" dirty="0">
                <a:solidFill>
                  <a:srgbClr val="00B050"/>
                </a:solidFill>
              </a:rPr>
              <a:t>DDV kot upravičen </a:t>
            </a:r>
            <a:r>
              <a:rPr lang="pl-PL" b="1" dirty="0" smtClean="0">
                <a:solidFill>
                  <a:srgbClr val="00B050"/>
                </a:solidFill>
              </a:rPr>
              <a:t>strošek</a:t>
            </a:r>
            <a:endParaRPr lang="pl-PL" b="1" dirty="0">
              <a:solidFill>
                <a:srgbClr val="00B050"/>
              </a:solidFill>
            </a:endParaRPr>
          </a:p>
          <a:p>
            <a:pPr lvl="1">
              <a:buFont typeface="Wingdings" panose="05000000000000000000" pitchFamily="2" charset="2"/>
              <a:buChar char="ü"/>
            </a:pPr>
            <a:r>
              <a:rPr lang="pl-PL" dirty="0" smtClean="0">
                <a:solidFill>
                  <a:schemeClr val="tx1"/>
                </a:solidFill>
              </a:rPr>
              <a:t>stroški DDV odobreni z odločbo</a:t>
            </a:r>
          </a:p>
          <a:p>
            <a:pPr lvl="1">
              <a:buFont typeface="Wingdings" panose="05000000000000000000" pitchFamily="2" charset="2"/>
              <a:buChar char="ü"/>
            </a:pPr>
            <a:r>
              <a:rPr lang="pl-PL" dirty="0" smtClean="0">
                <a:solidFill>
                  <a:schemeClr val="tx1"/>
                </a:solidFill>
              </a:rPr>
              <a:t>potrdilo FURS, da DDV ni povračljiv </a:t>
            </a:r>
          </a:p>
          <a:p>
            <a:pPr lvl="1">
              <a:buFont typeface="Wingdings" panose="05000000000000000000" pitchFamily="2" charset="2"/>
              <a:buChar char="ü"/>
            </a:pPr>
            <a:endParaRPr lang="sl-SI" dirty="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2443" y="4449935"/>
            <a:ext cx="5662612" cy="16047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2487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938" y="1318491"/>
            <a:ext cx="8162925"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0823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a:bodyPr>
          <a:lstStyle/>
          <a:p>
            <a:pPr>
              <a:buFont typeface="Wingdings" panose="05000000000000000000" pitchFamily="2" charset="2"/>
              <a:buChar char="v"/>
            </a:pPr>
            <a:r>
              <a:rPr lang="pl-PL" b="1" dirty="0" smtClean="0">
                <a:solidFill>
                  <a:srgbClr val="00B050"/>
                </a:solidFill>
              </a:rPr>
              <a:t>Ali </a:t>
            </a:r>
            <a:r>
              <a:rPr lang="pl-PL" b="1" dirty="0">
                <a:solidFill>
                  <a:srgbClr val="00B050"/>
                </a:solidFill>
              </a:rPr>
              <a:t>lahko na projektu dela tudi član kmetije, če je partner v projektu njegov brat nosilec dopolnilne dejavnosti na tej isti kmetiji</a:t>
            </a:r>
            <a:r>
              <a:rPr lang="pl-PL" b="1" dirty="0" smtClean="0">
                <a:solidFill>
                  <a:srgbClr val="00B050"/>
                </a:solidFill>
              </a:rPr>
              <a:t>?</a:t>
            </a:r>
          </a:p>
          <a:p>
            <a:pPr lvl="1">
              <a:buFont typeface="Wingdings" panose="05000000000000000000" pitchFamily="2" charset="2"/>
              <a:buChar char="q"/>
            </a:pPr>
            <a:r>
              <a:rPr lang="pl-PL" dirty="0" smtClean="0">
                <a:solidFill>
                  <a:schemeClr val="tx1"/>
                </a:solidFill>
              </a:rPr>
              <a:t>stroški dela člana partnerstva KMG – kmetija </a:t>
            </a:r>
            <a:r>
              <a:rPr lang="pl-PL" dirty="0" smtClean="0">
                <a:solidFill>
                  <a:schemeClr val="tx1"/>
                </a:solidFill>
                <a:sym typeface="Symbol"/>
              </a:rPr>
              <a:t> člani kmetije in za namen izvedbe projekta osebe, zaposlene na kmetiji</a:t>
            </a:r>
            <a:endParaRPr lang="pl-PL" dirty="0" smtClean="0">
              <a:solidFill>
                <a:schemeClr val="tx1"/>
              </a:solidFill>
            </a:endParaRPr>
          </a:p>
          <a:p>
            <a:pPr lvl="1">
              <a:buFont typeface="Wingdings" panose="05000000000000000000" pitchFamily="2" charset="2"/>
              <a:buChar char="ü"/>
            </a:pPr>
            <a:endParaRPr lang="sl-SI" dirty="0" smtClean="0">
              <a:solidFill>
                <a:schemeClr val="tx1"/>
              </a:solidFill>
            </a:endParaRPr>
          </a:p>
          <a:p>
            <a:pPr>
              <a:buFont typeface="Wingdings" panose="05000000000000000000" pitchFamily="2" charset="2"/>
              <a:buChar char="v"/>
            </a:pPr>
            <a:r>
              <a:rPr lang="pl-PL" b="1" dirty="0" smtClean="0">
                <a:solidFill>
                  <a:srgbClr val="00B050"/>
                </a:solidFill>
              </a:rPr>
              <a:t>Ali </a:t>
            </a:r>
            <a:r>
              <a:rPr lang="pl-PL" b="1" dirty="0">
                <a:solidFill>
                  <a:srgbClr val="00B050"/>
                </a:solidFill>
              </a:rPr>
              <a:t>imajo vse osebe, ki na projektu delajo pri vodilnem partnerju, pavšal 21 EUR? Kaj to pomeni v luči dvojnega financiranja (oseba ima lahko na primer subvencijo za zaposlitev</a:t>
            </a:r>
            <a:r>
              <a:rPr lang="pl-PL" b="1" dirty="0" smtClean="0">
                <a:solidFill>
                  <a:srgbClr val="00B050"/>
                </a:solidFill>
              </a:rPr>
              <a:t>)?</a:t>
            </a:r>
            <a:endParaRPr lang="pl-PL" b="1" dirty="0">
              <a:solidFill>
                <a:srgbClr val="00B050"/>
              </a:solidFill>
            </a:endParaRPr>
          </a:p>
          <a:p>
            <a:pPr lvl="1">
              <a:buFont typeface="Wingdings" panose="05000000000000000000" pitchFamily="2" charset="2"/>
              <a:buChar char="q"/>
            </a:pPr>
            <a:r>
              <a:rPr lang="pl-PL" b="1" dirty="0" smtClean="0">
                <a:solidFill>
                  <a:schemeClr val="tx1"/>
                </a:solidFill>
              </a:rPr>
              <a:t>M16.2 in M16.5</a:t>
            </a:r>
            <a:r>
              <a:rPr lang="pl-PL" dirty="0" smtClean="0">
                <a:solidFill>
                  <a:schemeClr val="tx1"/>
                </a:solidFill>
              </a:rPr>
              <a:t> – urna postavka za vodjo projekta 21 EUR (ostali </a:t>
            </a:r>
            <a:r>
              <a:rPr lang="pl-PL" b="1" dirty="0" smtClean="0">
                <a:solidFill>
                  <a:schemeClr val="tx1"/>
                </a:solidFill>
              </a:rPr>
              <a:t>zaposleni</a:t>
            </a:r>
            <a:r>
              <a:rPr lang="pl-PL" dirty="0" smtClean="0">
                <a:solidFill>
                  <a:schemeClr val="tx1"/>
                </a:solidFill>
              </a:rPr>
              <a:t> pri kateremkoli članu partnerstva 14 EUR; kmetija, s.p., fizična oseba, ki opravlja dejavnost 9,45 EUR)</a:t>
            </a:r>
            <a:endParaRPr lang="pl-PL" dirty="0">
              <a:solidFill>
                <a:schemeClr val="tx1"/>
              </a:solidFill>
            </a:endParaRPr>
          </a:p>
          <a:p>
            <a:pPr lvl="1">
              <a:buFont typeface="Wingdings" panose="05000000000000000000" pitchFamily="2" charset="2"/>
              <a:buChar char="ü"/>
            </a:pPr>
            <a:endParaRPr lang="pl-PL" dirty="0">
              <a:solidFill>
                <a:schemeClr val="tx1"/>
              </a:solidFill>
            </a:endParaRPr>
          </a:p>
          <a:p>
            <a:pPr lvl="1">
              <a:buFont typeface="Wingdings" panose="05000000000000000000" pitchFamily="2" charset="2"/>
              <a:buChar char="ü"/>
            </a:pPr>
            <a:endParaRPr lang="pl-PL" dirty="0" smtClean="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spTree>
    <p:extLst>
      <p:ext uri="{BB962C8B-B14F-4D97-AF65-F5344CB8AC3E}">
        <p14:creationId xmlns:p14="http://schemas.microsoft.com/office/powerpoint/2010/main" val="997207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a:bodyPr>
          <a:lstStyle/>
          <a:p>
            <a:pPr>
              <a:buFont typeface="Wingdings" panose="05000000000000000000" pitchFamily="2" charset="2"/>
              <a:buChar char="v"/>
            </a:pPr>
            <a:r>
              <a:rPr lang="pl-PL" b="1" dirty="0" smtClean="0">
                <a:solidFill>
                  <a:srgbClr val="00B050"/>
                </a:solidFill>
              </a:rPr>
              <a:t>Ali </a:t>
            </a:r>
            <a:r>
              <a:rPr lang="pl-PL" b="1" dirty="0">
                <a:solidFill>
                  <a:srgbClr val="00B050"/>
                </a:solidFill>
              </a:rPr>
              <a:t>se lahko spreminja dinamika izvajanja - aktivnost se izvede prej/kasneje in s tem nastane tudi drugačno finančno črpanje kot je bilo predvideno po prijavnici. Oziroma kdaj je potrebno oddati prošnjo za spremembo?</a:t>
            </a:r>
            <a:endParaRPr lang="pl-PL" b="1" dirty="0" smtClean="0">
              <a:solidFill>
                <a:srgbClr val="00B050"/>
              </a:solidFill>
            </a:endParaRPr>
          </a:p>
          <a:p>
            <a:pPr lvl="1">
              <a:buFont typeface="Wingdings" panose="05000000000000000000" pitchFamily="2" charset="2"/>
              <a:buChar char="q"/>
            </a:pPr>
            <a:r>
              <a:rPr lang="pl-PL" dirty="0" smtClean="0">
                <a:solidFill>
                  <a:schemeClr val="tx1"/>
                </a:solidFill>
              </a:rPr>
              <a:t>dinamika izvajanja aktivnosti se lahko spreminja</a:t>
            </a:r>
          </a:p>
          <a:p>
            <a:pPr lvl="1">
              <a:buFont typeface="Wingdings" panose="05000000000000000000" pitchFamily="2" charset="2"/>
              <a:buChar char="q"/>
            </a:pPr>
            <a:r>
              <a:rPr lang="pl-PL" dirty="0" smtClean="0">
                <a:solidFill>
                  <a:schemeClr val="tx1"/>
                </a:solidFill>
              </a:rPr>
              <a:t>na dotičnem zahtevku ne smete preseči </a:t>
            </a:r>
            <a:r>
              <a:rPr lang="pl-PL" u="sng" dirty="0" smtClean="0">
                <a:solidFill>
                  <a:schemeClr val="tx1"/>
                </a:solidFill>
              </a:rPr>
              <a:t>odobrene vrednosti v izreku odločbe</a:t>
            </a:r>
          </a:p>
          <a:p>
            <a:pPr lvl="1">
              <a:buFont typeface="Wingdings" panose="05000000000000000000" pitchFamily="2" charset="2"/>
              <a:buChar char="q"/>
            </a:pPr>
            <a:r>
              <a:rPr lang="pl-PL" dirty="0" smtClean="0">
                <a:solidFill>
                  <a:schemeClr val="tx1"/>
                </a:solidFill>
              </a:rPr>
              <a:t>v celotnem obdobju izvajanja projekta možni </a:t>
            </a:r>
            <a:r>
              <a:rPr lang="pl-PL" b="1" dirty="0" smtClean="0">
                <a:solidFill>
                  <a:schemeClr val="tx1"/>
                </a:solidFill>
              </a:rPr>
              <a:t>le dve spremembi </a:t>
            </a:r>
            <a:r>
              <a:rPr lang="pl-PL" dirty="0" smtClean="0">
                <a:solidFill>
                  <a:schemeClr val="tx1"/>
                </a:solidFill>
              </a:rPr>
              <a:t>(54. člen Zkme)</a:t>
            </a:r>
          </a:p>
          <a:p>
            <a:pPr lvl="1">
              <a:buFont typeface="Wingdings" panose="05000000000000000000" pitchFamily="2" charset="2"/>
              <a:buChar char="q"/>
            </a:pPr>
            <a:endParaRPr lang="pl-PL" dirty="0" smtClean="0">
              <a:solidFill>
                <a:schemeClr val="tx1"/>
              </a:solidFill>
            </a:endParaRPr>
          </a:p>
          <a:p>
            <a:pPr lvl="1">
              <a:buFont typeface="Wingdings" panose="05000000000000000000" pitchFamily="2" charset="2"/>
              <a:buChar char="ü"/>
            </a:pPr>
            <a:endParaRPr lang="sl-SI" dirty="0" smtClean="0">
              <a:solidFill>
                <a:schemeClr val="tx1"/>
              </a:solidFill>
            </a:endParaRPr>
          </a:p>
          <a:p>
            <a:pPr lvl="1">
              <a:buFont typeface="Wingdings" panose="05000000000000000000" pitchFamily="2" charset="2"/>
              <a:buChar char="ü"/>
            </a:pPr>
            <a:endParaRPr lang="sl-SI" dirty="0">
              <a:solidFill>
                <a:schemeClr val="tx1"/>
              </a:solidFill>
            </a:endParaRPr>
          </a:p>
          <a:p>
            <a:pPr lvl="1">
              <a:buFont typeface="Wingdings" panose="05000000000000000000" pitchFamily="2" charset="2"/>
              <a:buChar char="ü"/>
            </a:pPr>
            <a:endParaRPr lang="sl-SI" dirty="0" smtClean="0">
              <a:solidFill>
                <a:schemeClr val="tx1"/>
              </a:solidFill>
            </a:endParaRPr>
          </a:p>
          <a:p>
            <a:pPr lvl="1">
              <a:buFont typeface="Wingdings" panose="05000000000000000000" pitchFamily="2" charset="2"/>
              <a:buChar char="ü"/>
            </a:pPr>
            <a:endParaRPr lang="pl-PL" dirty="0">
              <a:solidFill>
                <a:schemeClr val="tx1"/>
              </a:solidFill>
            </a:endParaRPr>
          </a:p>
          <a:p>
            <a:pPr lvl="1">
              <a:buFont typeface="Wingdings" panose="05000000000000000000" pitchFamily="2" charset="2"/>
              <a:buChar char="ü"/>
            </a:pPr>
            <a:endParaRPr lang="pl-PL" dirty="0" smtClean="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888" y="4411663"/>
            <a:ext cx="7186798" cy="1582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5616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a:bodyPr>
          <a:lstStyle/>
          <a:p>
            <a:pPr>
              <a:buFont typeface="Wingdings" panose="05000000000000000000" pitchFamily="2" charset="2"/>
              <a:buChar char="v"/>
            </a:pPr>
            <a:r>
              <a:rPr lang="pl-PL" b="1" dirty="0" smtClean="0">
                <a:solidFill>
                  <a:srgbClr val="00B050"/>
                </a:solidFill>
              </a:rPr>
              <a:t>Ali </a:t>
            </a:r>
            <a:r>
              <a:rPr lang="pl-PL" b="1" dirty="0">
                <a:solidFill>
                  <a:srgbClr val="00B050"/>
                </a:solidFill>
              </a:rPr>
              <a:t>je poleg časovnic potrebno oddati tudi dokazila, da je nekdo zaposlen pri članu partnerstva? Kakšna so ta dokazila? Ali se v časovnicah vpiše ure dela na drugih projektih, tudi če ta oseba ta drugi projekt izvaja pri drugem delodajalcu</a:t>
            </a:r>
            <a:r>
              <a:rPr lang="pl-PL" b="1" dirty="0" smtClean="0">
                <a:solidFill>
                  <a:srgbClr val="00B050"/>
                </a:solidFill>
              </a:rPr>
              <a:t>?</a:t>
            </a:r>
          </a:p>
          <a:p>
            <a:pPr lvl="1">
              <a:buFont typeface="Wingdings" panose="05000000000000000000" pitchFamily="2" charset="2"/>
              <a:buChar char="Ø"/>
            </a:pPr>
            <a:r>
              <a:rPr lang="pl-PL" dirty="0" smtClean="0">
                <a:solidFill>
                  <a:schemeClr val="tx1"/>
                </a:solidFill>
              </a:rPr>
              <a:t>stroški dela za zaposlene pri članu partnerstva </a:t>
            </a:r>
            <a:r>
              <a:rPr lang="pl-PL" dirty="0" smtClean="0">
                <a:solidFill>
                  <a:schemeClr val="tx1"/>
                </a:solidFill>
                <a:sym typeface="Symbol"/>
              </a:rPr>
              <a:t> časovnica, kopija pogodbe o zaposlitvi+morebitni aneks ali drug pravni akt</a:t>
            </a:r>
          </a:p>
          <a:p>
            <a:pPr lvl="1">
              <a:buFont typeface="Wingdings" panose="05000000000000000000" pitchFamily="2" charset="2"/>
              <a:buChar char="Ø"/>
            </a:pPr>
            <a:r>
              <a:rPr lang="pl-PL" dirty="0" smtClean="0">
                <a:solidFill>
                  <a:schemeClr val="tx1"/>
                </a:solidFill>
                <a:sym typeface="Symbol"/>
              </a:rPr>
              <a:t>oseba dela tudi na drugih projektih </a:t>
            </a:r>
            <a:r>
              <a:rPr lang="pl-PL" dirty="0">
                <a:solidFill>
                  <a:schemeClr val="tx1"/>
                </a:solidFill>
                <a:sym typeface="Symbol"/>
              </a:rPr>
              <a:t> </a:t>
            </a:r>
            <a:r>
              <a:rPr lang="pl-PL" dirty="0" smtClean="0">
                <a:solidFill>
                  <a:schemeClr val="tx1"/>
                </a:solidFill>
                <a:sym typeface="Symbol"/>
              </a:rPr>
              <a:t>vpis v časovnico</a:t>
            </a:r>
          </a:p>
          <a:p>
            <a:pPr lvl="1">
              <a:buFont typeface="Wingdings" panose="05000000000000000000" pitchFamily="2" charset="2"/>
              <a:buChar char="Ø"/>
            </a:pPr>
            <a:endParaRPr lang="pl-PL" dirty="0" smtClean="0">
              <a:solidFill>
                <a:schemeClr val="tx1"/>
              </a:solidFill>
            </a:endParaRPr>
          </a:p>
          <a:p>
            <a:pPr lvl="1">
              <a:buFont typeface="Wingdings" panose="05000000000000000000" pitchFamily="2" charset="2"/>
              <a:buChar char="ü"/>
            </a:pPr>
            <a:endParaRPr lang="pl-PL" dirty="0">
              <a:solidFill>
                <a:schemeClr val="tx1"/>
              </a:solidFill>
            </a:endParaRPr>
          </a:p>
          <a:p>
            <a:pPr lvl="1">
              <a:buFont typeface="Wingdings" panose="05000000000000000000" pitchFamily="2" charset="2"/>
              <a:buChar char="ü"/>
            </a:pPr>
            <a:endParaRPr lang="pl-PL" dirty="0" smtClean="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978" y="4484688"/>
            <a:ext cx="7827096"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7439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a:bodyPr>
          <a:lstStyle/>
          <a:p>
            <a:pPr>
              <a:buFont typeface="Wingdings" panose="05000000000000000000" pitchFamily="2" charset="2"/>
              <a:buChar char="v"/>
            </a:pPr>
            <a:r>
              <a:rPr lang="pl-PL" b="1" dirty="0" smtClean="0">
                <a:solidFill>
                  <a:srgbClr val="00B050"/>
                </a:solidFill>
              </a:rPr>
              <a:t>Ali </a:t>
            </a:r>
            <a:r>
              <a:rPr lang="pl-PL" b="1" dirty="0">
                <a:solidFill>
                  <a:srgbClr val="00B050"/>
                </a:solidFill>
              </a:rPr>
              <a:t>poročilo o izvajanju projekta odda le vodilni partner?</a:t>
            </a:r>
            <a:endParaRPr lang="pl-PL" b="1" dirty="0" smtClean="0">
              <a:solidFill>
                <a:srgbClr val="00B050"/>
              </a:solidFill>
            </a:endParaRPr>
          </a:p>
          <a:p>
            <a:pPr lvl="1">
              <a:buFont typeface="Wingdings" panose="05000000000000000000" pitchFamily="2" charset="2"/>
              <a:buChar char="q"/>
            </a:pPr>
            <a:r>
              <a:rPr lang="pl-PL" dirty="0" smtClean="0">
                <a:solidFill>
                  <a:schemeClr val="tx1"/>
                </a:solidFill>
              </a:rPr>
              <a:t>Zahtevek za izplačilo z vsemi zahtevanimi prilogami vloži </a:t>
            </a:r>
            <a:r>
              <a:rPr lang="pl-PL" b="1" dirty="0" smtClean="0">
                <a:solidFill>
                  <a:schemeClr val="tx1"/>
                </a:solidFill>
              </a:rPr>
              <a:t>samo vodilni partner </a:t>
            </a:r>
            <a:r>
              <a:rPr lang="pl-PL" dirty="0" smtClean="0">
                <a:solidFill>
                  <a:schemeClr val="tx1"/>
                </a:solidFill>
              </a:rPr>
              <a:t>(za vse upravičence posameznega projekta (obveznosti vodilnega partnerja – 50. člen uredbe)</a:t>
            </a:r>
          </a:p>
          <a:p>
            <a:pPr lvl="1">
              <a:buFont typeface="Wingdings" panose="05000000000000000000" pitchFamily="2" charset="2"/>
              <a:buChar char="q"/>
            </a:pPr>
            <a:r>
              <a:rPr lang="pl-PL" dirty="0" smtClean="0">
                <a:solidFill>
                  <a:schemeClr val="tx1"/>
                </a:solidFill>
              </a:rPr>
              <a:t>Poročilo o izvajanju projekta </a:t>
            </a:r>
            <a:r>
              <a:rPr lang="pl-PL" dirty="0" smtClean="0">
                <a:solidFill>
                  <a:schemeClr val="tx1"/>
                </a:solidFill>
                <a:sym typeface="Symbol"/>
              </a:rPr>
              <a:t> </a:t>
            </a:r>
            <a:r>
              <a:rPr lang="pl-PL" b="1" dirty="0" smtClean="0">
                <a:solidFill>
                  <a:srgbClr val="FF0000"/>
                </a:solidFill>
                <a:sym typeface="Symbol"/>
              </a:rPr>
              <a:t>VSE obvezne sestavine </a:t>
            </a:r>
            <a:r>
              <a:rPr lang="pl-PL" dirty="0" smtClean="0">
                <a:solidFill>
                  <a:schemeClr val="tx1"/>
                </a:solidFill>
                <a:sym typeface="Symbol"/>
              </a:rPr>
              <a:t>(priloga 5 uredbe)</a:t>
            </a:r>
            <a:endParaRPr lang="pl-PL" dirty="0" smtClean="0">
              <a:solidFill>
                <a:schemeClr val="tx1"/>
              </a:solidFill>
            </a:endParaRPr>
          </a:p>
          <a:p>
            <a:pPr lvl="1">
              <a:buFont typeface="Wingdings" panose="05000000000000000000" pitchFamily="2" charset="2"/>
              <a:buChar char="ü"/>
            </a:pPr>
            <a:endParaRPr lang="sl-SI" dirty="0" smtClean="0">
              <a:solidFill>
                <a:schemeClr val="tx1"/>
              </a:solidFill>
            </a:endParaRPr>
          </a:p>
          <a:p>
            <a:pPr lvl="1">
              <a:buFont typeface="Wingdings" panose="05000000000000000000" pitchFamily="2" charset="2"/>
              <a:buChar char="ü"/>
            </a:pPr>
            <a:endParaRPr lang="pl-PL" dirty="0">
              <a:solidFill>
                <a:schemeClr val="tx1"/>
              </a:solidFill>
            </a:endParaRPr>
          </a:p>
          <a:p>
            <a:pPr lvl="1">
              <a:buFont typeface="Wingdings" panose="05000000000000000000" pitchFamily="2" charset="2"/>
              <a:buChar char="ü"/>
            </a:pPr>
            <a:endParaRPr lang="pl-PL" dirty="0" smtClean="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spTree>
    <p:extLst>
      <p:ext uri="{BB962C8B-B14F-4D97-AF65-F5344CB8AC3E}">
        <p14:creationId xmlns:p14="http://schemas.microsoft.com/office/powerpoint/2010/main" val="10509603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a:bodyPr>
          <a:lstStyle/>
          <a:p>
            <a:pPr>
              <a:buFont typeface="Wingdings" panose="05000000000000000000" pitchFamily="2" charset="2"/>
              <a:buChar char="v"/>
            </a:pPr>
            <a:r>
              <a:rPr lang="pl-PL" b="1" dirty="0" smtClean="0">
                <a:solidFill>
                  <a:srgbClr val="00B050"/>
                </a:solidFill>
              </a:rPr>
              <a:t>Ali </a:t>
            </a:r>
            <a:r>
              <a:rPr lang="pl-PL" b="1" dirty="0">
                <a:solidFill>
                  <a:srgbClr val="00B050"/>
                </a:solidFill>
              </a:rPr>
              <a:t>je pri zahtevku potrebno dokazovati stroške in aktivnosti (ali se bo to naredilo le ob zaključku projekta)? Katera dokazila je potrebno priložiti za dokazovanje aktivnosti, sestankov, poti ipd. (podpisane liste prisotnosti, izpolnjen obrazec potnega naloga, fotografije, terminski plan dela oziroma ali je to na tej točki projekta potrebno</a:t>
            </a:r>
            <a:r>
              <a:rPr lang="pl-PL" b="1" dirty="0" smtClean="0">
                <a:solidFill>
                  <a:srgbClr val="00B050"/>
                </a:solidFill>
              </a:rPr>
              <a:t>)?</a:t>
            </a:r>
          </a:p>
          <a:p>
            <a:pPr lvl="1">
              <a:buFont typeface="Wingdings" panose="05000000000000000000" pitchFamily="2" charset="2"/>
              <a:buChar char="q"/>
            </a:pPr>
            <a:r>
              <a:rPr lang="pl-PL" dirty="0" smtClean="0">
                <a:solidFill>
                  <a:schemeClr val="tx1"/>
                </a:solidFill>
              </a:rPr>
              <a:t>Stroške in aktivnosti se dokazuje </a:t>
            </a:r>
            <a:r>
              <a:rPr lang="pl-PL" u="sng" dirty="0" smtClean="0">
                <a:solidFill>
                  <a:schemeClr val="tx1"/>
                </a:solidFill>
              </a:rPr>
              <a:t>ob vsakem zahtevku </a:t>
            </a:r>
          </a:p>
          <a:p>
            <a:pPr lvl="1">
              <a:buFont typeface="Wingdings" panose="05000000000000000000" pitchFamily="2" charset="2"/>
              <a:buChar char="q"/>
            </a:pPr>
            <a:r>
              <a:rPr lang="pl-PL" dirty="0" smtClean="0">
                <a:solidFill>
                  <a:schemeClr val="tx1"/>
                </a:solidFill>
              </a:rPr>
              <a:t>Stroški (</a:t>
            </a:r>
            <a:r>
              <a:rPr lang="sl-SI" dirty="0"/>
              <a:t>z računi, dokazili o plačilu, </a:t>
            </a:r>
            <a:r>
              <a:rPr lang="sl-SI" dirty="0" err="1"/>
              <a:t>časovnicami</a:t>
            </a:r>
            <a:r>
              <a:rPr lang="sl-SI" dirty="0" smtClean="0"/>
              <a:t>, potnimi nalogi, itd.)</a:t>
            </a:r>
          </a:p>
          <a:p>
            <a:pPr lvl="1">
              <a:buFont typeface="Wingdings" panose="05000000000000000000" pitchFamily="2" charset="2"/>
              <a:buChar char="q"/>
            </a:pPr>
            <a:r>
              <a:rPr lang="sl-SI" dirty="0" smtClean="0">
                <a:solidFill>
                  <a:schemeClr val="tx1"/>
                </a:solidFill>
              </a:rPr>
              <a:t>Aktivnosti (</a:t>
            </a:r>
            <a:r>
              <a:rPr lang="sl-SI" dirty="0"/>
              <a:t>z </a:t>
            </a:r>
            <a:r>
              <a:rPr lang="sl-SI" dirty="0" smtClean="0"/>
              <a:t>listami prisotnosti</a:t>
            </a:r>
            <a:r>
              <a:rPr lang="sl-SI" dirty="0"/>
              <a:t>, </a:t>
            </a:r>
            <a:r>
              <a:rPr lang="sl-SI" dirty="0" smtClean="0"/>
              <a:t>zapisniki, fotografijami</a:t>
            </a:r>
            <a:r>
              <a:rPr lang="sl-SI" dirty="0"/>
              <a:t>, </a:t>
            </a:r>
            <a:r>
              <a:rPr lang="sl-SI" dirty="0" smtClean="0"/>
              <a:t>vabili, gradivom ipd.)</a:t>
            </a:r>
          </a:p>
          <a:p>
            <a:pPr lvl="2">
              <a:buFont typeface="Wingdings" panose="05000000000000000000" pitchFamily="2" charset="2"/>
              <a:buChar char="ü"/>
            </a:pPr>
            <a:r>
              <a:rPr lang="sl-SI" dirty="0" smtClean="0">
                <a:solidFill>
                  <a:schemeClr val="tx1"/>
                </a:solidFill>
              </a:rPr>
              <a:t>določene aktivnosti imajo </a:t>
            </a:r>
            <a:r>
              <a:rPr lang="sl-SI" b="1" dirty="0" smtClean="0">
                <a:solidFill>
                  <a:schemeClr val="tx1"/>
                </a:solidFill>
              </a:rPr>
              <a:t>natančno predpisana dokazila </a:t>
            </a:r>
            <a:r>
              <a:rPr lang="sl-SI" dirty="0" smtClean="0">
                <a:solidFill>
                  <a:schemeClr val="tx1"/>
                </a:solidFill>
              </a:rPr>
              <a:t>(JR in uredba)</a:t>
            </a:r>
            <a:endParaRPr lang="pl-PL" dirty="0" smtClean="0">
              <a:solidFill>
                <a:schemeClr val="tx1"/>
              </a:solidFill>
            </a:endParaRPr>
          </a:p>
          <a:p>
            <a:pPr lvl="1">
              <a:buFont typeface="Wingdings" panose="05000000000000000000" pitchFamily="2" charset="2"/>
              <a:buChar char="ü"/>
            </a:pPr>
            <a:endParaRPr lang="sl-SI" dirty="0" smtClean="0">
              <a:solidFill>
                <a:schemeClr val="tx1"/>
              </a:solidFill>
            </a:endParaRPr>
          </a:p>
          <a:p>
            <a:pPr lvl="1">
              <a:buFont typeface="Wingdings" panose="05000000000000000000" pitchFamily="2" charset="2"/>
              <a:buChar char="ü"/>
            </a:pPr>
            <a:endParaRPr lang="pl-PL" dirty="0">
              <a:solidFill>
                <a:schemeClr val="tx1"/>
              </a:solidFill>
            </a:endParaRPr>
          </a:p>
          <a:p>
            <a:pPr lvl="1">
              <a:buFont typeface="Wingdings" panose="05000000000000000000" pitchFamily="2" charset="2"/>
              <a:buChar char="ü"/>
            </a:pPr>
            <a:endParaRPr lang="pl-PL" dirty="0" smtClean="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spTree>
    <p:extLst>
      <p:ext uri="{BB962C8B-B14F-4D97-AF65-F5344CB8AC3E}">
        <p14:creationId xmlns:p14="http://schemas.microsoft.com/office/powerpoint/2010/main" val="1174401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a:bodyPr>
          <a:lstStyle/>
          <a:p>
            <a:pPr>
              <a:buFont typeface="Wingdings" panose="05000000000000000000" pitchFamily="2" charset="2"/>
              <a:buChar char="v"/>
            </a:pPr>
            <a:r>
              <a:rPr lang="pl-PL" b="1" dirty="0" smtClean="0">
                <a:solidFill>
                  <a:srgbClr val="00B050"/>
                </a:solidFill>
              </a:rPr>
              <a:t>Ločeno računovodstvo</a:t>
            </a:r>
          </a:p>
          <a:p>
            <a:pPr lvl="1">
              <a:buFont typeface="Wingdings" panose="05000000000000000000" pitchFamily="2" charset="2"/>
              <a:buChar char="q"/>
            </a:pPr>
            <a:r>
              <a:rPr lang="pl-PL" dirty="0">
                <a:solidFill>
                  <a:schemeClr val="tx1"/>
                </a:solidFill>
              </a:rPr>
              <a:t>upravičenci </a:t>
            </a:r>
            <a:r>
              <a:rPr lang="pl-PL" dirty="0" smtClean="0">
                <a:solidFill>
                  <a:schemeClr val="tx1"/>
                </a:solidFill>
              </a:rPr>
              <a:t>morajo za </a:t>
            </a:r>
            <a:r>
              <a:rPr lang="pl-PL" dirty="0">
                <a:solidFill>
                  <a:schemeClr val="tx1"/>
                </a:solidFill>
              </a:rPr>
              <a:t>namen izvajanja projekta voditi ločeno računovodstvo oziroma ustrezne </a:t>
            </a:r>
            <a:r>
              <a:rPr lang="pl-PL" dirty="0" smtClean="0">
                <a:solidFill>
                  <a:schemeClr val="tx1"/>
                </a:solidFill>
              </a:rPr>
              <a:t>evidence (13. točka 1. odstavka 58. člena uredbe)</a:t>
            </a:r>
          </a:p>
          <a:p>
            <a:pPr lvl="1">
              <a:buFont typeface="Wingdings" panose="05000000000000000000" pitchFamily="2" charset="2"/>
              <a:buChar char="q"/>
            </a:pPr>
            <a:r>
              <a:rPr lang="pl-PL" dirty="0" smtClean="0">
                <a:solidFill>
                  <a:schemeClr val="tx1"/>
                </a:solidFill>
              </a:rPr>
              <a:t>težave imajo upravičenci, ki ne vodijo knjigovodstva </a:t>
            </a:r>
            <a:r>
              <a:rPr lang="pl-PL" dirty="0" smtClean="0">
                <a:solidFill>
                  <a:schemeClr val="tx1"/>
                </a:solidFill>
                <a:sym typeface="Symbol"/>
              </a:rPr>
              <a:t> ustrezne evidence (</a:t>
            </a:r>
            <a:r>
              <a:rPr lang="pl-PL" u="sng" dirty="0" smtClean="0">
                <a:solidFill>
                  <a:schemeClr val="tx1"/>
                </a:solidFill>
                <a:sym typeface="Symbol"/>
              </a:rPr>
              <a:t>neobvezni vzorec </a:t>
            </a:r>
            <a:r>
              <a:rPr lang="pl-PL" dirty="0" smtClean="0">
                <a:solidFill>
                  <a:schemeClr val="tx1"/>
                </a:solidFill>
                <a:sym typeface="Symbol"/>
              </a:rPr>
              <a:t>pridobite na ARSKTRP)</a:t>
            </a:r>
            <a:endParaRPr lang="pl-PL" dirty="0" smtClean="0">
              <a:solidFill>
                <a:schemeClr val="tx1"/>
              </a:solidFill>
            </a:endParaRPr>
          </a:p>
          <a:p>
            <a:pPr lvl="1">
              <a:buFont typeface="Wingdings" panose="05000000000000000000" pitchFamily="2" charset="2"/>
              <a:buChar char="ü"/>
            </a:pPr>
            <a:endParaRPr lang="sl-SI" dirty="0" smtClean="0">
              <a:solidFill>
                <a:schemeClr val="tx1"/>
              </a:solidFill>
            </a:endParaRPr>
          </a:p>
          <a:p>
            <a:pPr lvl="1">
              <a:buFont typeface="Wingdings" panose="05000000000000000000" pitchFamily="2" charset="2"/>
              <a:buChar char="ü"/>
            </a:pPr>
            <a:endParaRPr lang="pl-PL" dirty="0">
              <a:solidFill>
                <a:schemeClr val="tx1"/>
              </a:solidFill>
            </a:endParaRPr>
          </a:p>
          <a:p>
            <a:pPr lvl="1">
              <a:buFont typeface="Wingdings" panose="05000000000000000000" pitchFamily="2" charset="2"/>
              <a:buChar char="ü"/>
            </a:pPr>
            <a:endParaRPr lang="pl-PL" dirty="0" smtClean="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spTree>
    <p:extLst>
      <p:ext uri="{BB962C8B-B14F-4D97-AF65-F5344CB8AC3E}">
        <p14:creationId xmlns:p14="http://schemas.microsoft.com/office/powerpoint/2010/main" val="21039628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677334" y="840259"/>
            <a:ext cx="8596668" cy="5201103"/>
          </a:xfrm>
        </p:spPr>
        <p:txBody>
          <a:bodyPr/>
          <a:lstStyle/>
          <a:p>
            <a:endParaRPr lang="sl-SI" dirty="0" smtClean="0"/>
          </a:p>
          <a:p>
            <a:endParaRPr lang="sl-SI" dirty="0"/>
          </a:p>
          <a:p>
            <a:endParaRPr lang="sl-SI" dirty="0" smtClean="0"/>
          </a:p>
          <a:p>
            <a:endParaRPr lang="sl-SI" dirty="0"/>
          </a:p>
          <a:p>
            <a:pPr marL="0" indent="0" algn="ctr">
              <a:buNone/>
            </a:pPr>
            <a:r>
              <a:rPr lang="sl-SI" sz="4000" dirty="0" smtClean="0"/>
              <a:t>Hvala za vašo pozornost</a:t>
            </a:r>
            <a:endParaRPr lang="sl-SI" sz="4000" dirty="0"/>
          </a:p>
        </p:txBody>
      </p:sp>
    </p:spTree>
    <p:extLst>
      <p:ext uri="{BB962C8B-B14F-4D97-AF65-F5344CB8AC3E}">
        <p14:creationId xmlns:p14="http://schemas.microsoft.com/office/powerpoint/2010/main" val="1818326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ctr"/>
            <a:r>
              <a:rPr lang="sl-SI" sz="4400" dirty="0"/>
              <a:t>PRAVNA PODLAGA</a:t>
            </a:r>
          </a:p>
        </p:txBody>
      </p:sp>
      <p:sp>
        <p:nvSpPr>
          <p:cNvPr id="3" name="Označba mesta vsebine 2"/>
          <p:cNvSpPr>
            <a:spLocks noGrp="1"/>
          </p:cNvSpPr>
          <p:nvPr>
            <p:ph idx="1"/>
          </p:nvPr>
        </p:nvSpPr>
        <p:spPr/>
        <p:txBody>
          <a:bodyPr/>
          <a:lstStyle/>
          <a:p>
            <a:r>
              <a:rPr lang="sl-SI" b="1" dirty="0">
                <a:solidFill>
                  <a:srgbClr val="00B050"/>
                </a:solidFill>
              </a:rPr>
              <a:t>Uredba o izvajanju ukrepa Sodelovanje</a:t>
            </a:r>
            <a:r>
              <a:rPr lang="sl-SI" dirty="0">
                <a:solidFill>
                  <a:srgbClr val="00B050"/>
                </a:solidFill>
              </a:rPr>
              <a:t> </a:t>
            </a:r>
            <a:r>
              <a:rPr lang="sl-SI" dirty="0"/>
              <a:t>iz Programa razvoja podeželja Republike Slovenije za obdobje 2014–2020 (Uradni list RS, št. 68/17, 71/18, 36/19 in </a:t>
            </a:r>
            <a:r>
              <a:rPr lang="sl-SI" dirty="0">
                <a:solidFill>
                  <a:srgbClr val="00B050"/>
                </a:solidFill>
              </a:rPr>
              <a:t>108/20</a:t>
            </a:r>
            <a:r>
              <a:rPr lang="sl-SI" dirty="0"/>
              <a:t>) </a:t>
            </a:r>
            <a:r>
              <a:rPr lang="sl-SI" dirty="0" smtClean="0"/>
              <a:t>– skupna določba 59. člen</a:t>
            </a:r>
            <a:endParaRPr lang="sl-SI" dirty="0"/>
          </a:p>
          <a:p>
            <a:endParaRPr lang="sl-SI" dirty="0"/>
          </a:p>
          <a:p>
            <a:r>
              <a:rPr lang="sl-SI" b="1" dirty="0">
                <a:solidFill>
                  <a:srgbClr val="FF0000"/>
                </a:solidFill>
              </a:rPr>
              <a:t>Uredba o izvajanju ukrepa Sodelovanje</a:t>
            </a:r>
            <a:r>
              <a:rPr lang="sl-SI" dirty="0"/>
              <a:t> iz Programa razvoja podeželja Republike Slovenije za obdobje 2014–2020 (Uradni list RS, št. </a:t>
            </a:r>
            <a:r>
              <a:rPr lang="sl-SI" dirty="0">
                <a:solidFill>
                  <a:srgbClr val="FF0000"/>
                </a:solidFill>
              </a:rPr>
              <a:t>19/17</a:t>
            </a:r>
            <a:r>
              <a:rPr lang="sl-SI" dirty="0"/>
              <a:t> in 68/17) – </a:t>
            </a:r>
            <a:r>
              <a:rPr lang="sl-SI" b="1" u="sng" dirty="0"/>
              <a:t>1. JR 16.4 in </a:t>
            </a:r>
            <a:r>
              <a:rPr lang="sl-SI" b="1" u="sng" dirty="0" smtClean="0"/>
              <a:t>16.9 - </a:t>
            </a:r>
            <a:r>
              <a:rPr lang="sl-SI" dirty="0"/>
              <a:t>skupna določba </a:t>
            </a:r>
            <a:r>
              <a:rPr lang="sl-SI" dirty="0" smtClean="0"/>
              <a:t>34. </a:t>
            </a:r>
            <a:r>
              <a:rPr lang="sl-SI" dirty="0"/>
              <a:t>člen</a:t>
            </a:r>
            <a:endParaRPr lang="sl-SI" b="1" u="sng" dirty="0"/>
          </a:p>
          <a:p>
            <a:endParaRPr lang="sl-SI" dirty="0"/>
          </a:p>
          <a:p>
            <a:r>
              <a:rPr lang="sl-SI" b="1" dirty="0"/>
              <a:t>Javni razpis</a:t>
            </a:r>
          </a:p>
          <a:p>
            <a:endParaRPr lang="sl-SI" dirty="0"/>
          </a:p>
        </p:txBody>
      </p:sp>
    </p:spTree>
    <p:extLst>
      <p:ext uri="{BB962C8B-B14F-4D97-AF65-F5344CB8AC3E}">
        <p14:creationId xmlns:p14="http://schemas.microsoft.com/office/powerpoint/2010/main" val="3531144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677334" y="609600"/>
            <a:ext cx="8596668" cy="1034473"/>
          </a:xfrm>
        </p:spPr>
        <p:txBody>
          <a:bodyPr>
            <a:normAutofit/>
          </a:bodyPr>
          <a:lstStyle/>
          <a:p>
            <a:r>
              <a:rPr lang="sv-SE" sz="2800" dirty="0"/>
              <a:t>ZADNJA SPREMEMBA UREDBE  (Ur. list </a:t>
            </a:r>
            <a:r>
              <a:rPr lang="sv-SE" sz="2800" dirty="0" smtClean="0"/>
              <a:t>108/20</a:t>
            </a:r>
            <a:r>
              <a:rPr lang="sl-SI" sz="2800" dirty="0" smtClean="0"/>
              <a:t>; 7.8.2020</a:t>
            </a:r>
            <a:r>
              <a:rPr lang="sv-SE" sz="2800" dirty="0" smtClean="0"/>
              <a:t>)</a:t>
            </a:r>
            <a:endParaRPr lang="sl-SI" sz="2800" dirty="0"/>
          </a:p>
        </p:txBody>
      </p:sp>
      <p:sp>
        <p:nvSpPr>
          <p:cNvPr id="3" name="Označba mesta vsebine 2"/>
          <p:cNvSpPr>
            <a:spLocks noGrp="1"/>
          </p:cNvSpPr>
          <p:nvPr>
            <p:ph idx="1"/>
          </p:nvPr>
        </p:nvSpPr>
        <p:spPr>
          <a:xfrm>
            <a:off x="677334" y="1634837"/>
            <a:ext cx="8596668" cy="4406526"/>
          </a:xfrm>
        </p:spPr>
        <p:txBody>
          <a:bodyPr>
            <a:normAutofit/>
          </a:bodyPr>
          <a:lstStyle/>
          <a:p>
            <a:pPr>
              <a:buFont typeface="Wingdings" panose="05000000000000000000" pitchFamily="2" charset="2"/>
              <a:buChar char="q"/>
            </a:pPr>
            <a:r>
              <a:rPr lang="sl-SI" b="1" dirty="0" smtClean="0"/>
              <a:t>Vlaganje zahtevkov v e- obliki </a:t>
            </a:r>
            <a:r>
              <a:rPr lang="sl-SI" dirty="0" smtClean="0"/>
              <a:t>(izjema so zahtevki na podlagi odločb, odobrenih po pritožbi)</a:t>
            </a:r>
          </a:p>
          <a:p>
            <a:pPr>
              <a:buFont typeface="Wingdings" panose="05000000000000000000" pitchFamily="2" charset="2"/>
              <a:buChar char="q"/>
            </a:pPr>
            <a:endParaRPr lang="sl-SI" dirty="0" smtClean="0"/>
          </a:p>
          <a:p>
            <a:pPr>
              <a:buFont typeface="Wingdings" panose="05000000000000000000" pitchFamily="2" charset="2"/>
              <a:buChar char="q"/>
            </a:pPr>
            <a:r>
              <a:rPr lang="sl-SI" b="1" dirty="0"/>
              <a:t>o</a:t>
            </a:r>
            <a:r>
              <a:rPr lang="sl-SI" b="1" dirty="0" smtClean="0"/>
              <a:t>militev nekaterih obveznosti na </a:t>
            </a:r>
            <a:r>
              <a:rPr lang="sl-SI" b="1" dirty="0" err="1" smtClean="0"/>
              <a:t>podukrepu</a:t>
            </a:r>
            <a:r>
              <a:rPr lang="sl-SI" b="1" dirty="0" smtClean="0"/>
              <a:t> 16.4 in 16.9 </a:t>
            </a:r>
            <a:r>
              <a:rPr lang="sl-SI" dirty="0" smtClean="0"/>
              <a:t>(dovolj je doseženih  80% načrtovanih prihodkov; prihodki od prodaje in vrednost odkupa proizvodov </a:t>
            </a:r>
            <a:r>
              <a:rPr lang="sl-SI" dirty="0" smtClean="0">
                <a:sym typeface="Symbol"/>
              </a:rPr>
              <a:t> v času trajanja projekta (prej: v zadnjem letu)</a:t>
            </a:r>
          </a:p>
          <a:p>
            <a:pPr>
              <a:buFont typeface="Wingdings" panose="05000000000000000000" pitchFamily="2" charset="2"/>
              <a:buChar char="q"/>
            </a:pPr>
            <a:endParaRPr lang="sl-SI" dirty="0" smtClean="0">
              <a:sym typeface="Symbol"/>
            </a:endParaRPr>
          </a:p>
          <a:p>
            <a:pPr>
              <a:buFont typeface="Wingdings" panose="05000000000000000000" pitchFamily="2" charset="2"/>
              <a:buChar char="q"/>
            </a:pPr>
            <a:r>
              <a:rPr lang="sl-SI" b="1" dirty="0"/>
              <a:t>možnost podaljšanja izvajanja projektov</a:t>
            </a:r>
            <a:r>
              <a:rPr lang="sl-SI" dirty="0"/>
              <a:t> </a:t>
            </a:r>
            <a:r>
              <a:rPr lang="sl-SI" dirty="0" smtClean="0">
                <a:sym typeface="Symbol"/>
              </a:rPr>
              <a:t> </a:t>
            </a:r>
            <a:r>
              <a:rPr lang="sl-SI" dirty="0" smtClean="0"/>
              <a:t>epidemija COVID-19 (največ do 30.6.2023)</a:t>
            </a:r>
          </a:p>
          <a:p>
            <a:pPr>
              <a:buFont typeface="Wingdings" panose="05000000000000000000" pitchFamily="2" charset="2"/>
              <a:buChar char="q"/>
            </a:pPr>
            <a:endParaRPr lang="sl-SI" dirty="0" smtClean="0"/>
          </a:p>
          <a:p>
            <a:pPr>
              <a:buFont typeface="Wingdings" panose="05000000000000000000" pitchFamily="2" charset="2"/>
              <a:buChar char="q"/>
            </a:pPr>
            <a:r>
              <a:rPr lang="sl-SI" dirty="0"/>
              <a:t>za stroške </a:t>
            </a:r>
            <a:r>
              <a:rPr lang="sl-SI" b="1" dirty="0" smtClean="0"/>
              <a:t>do 420 evrov brez DDV </a:t>
            </a:r>
            <a:r>
              <a:rPr lang="sl-SI" dirty="0"/>
              <a:t>lahko priloži le </a:t>
            </a:r>
            <a:r>
              <a:rPr lang="sl-SI" b="1" u="sng" dirty="0"/>
              <a:t>ena</a:t>
            </a:r>
            <a:r>
              <a:rPr lang="sl-SI" dirty="0"/>
              <a:t> ponudba, eno  vabilo k dajanju ponudb ali oglasa ali kataloga.</a:t>
            </a:r>
          </a:p>
          <a:p>
            <a:pPr marL="0" indent="0">
              <a:buNone/>
            </a:pPr>
            <a:endParaRPr lang="sl-SI" dirty="0" smtClean="0"/>
          </a:p>
          <a:p>
            <a:endParaRPr lang="sl-SI" dirty="0"/>
          </a:p>
        </p:txBody>
      </p:sp>
    </p:spTree>
    <p:extLst>
      <p:ext uri="{BB962C8B-B14F-4D97-AF65-F5344CB8AC3E}">
        <p14:creationId xmlns:p14="http://schemas.microsoft.com/office/powerpoint/2010/main" val="356296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slov 6"/>
          <p:cNvSpPr>
            <a:spLocks noGrp="1"/>
          </p:cNvSpPr>
          <p:nvPr>
            <p:ph type="title"/>
          </p:nvPr>
        </p:nvSpPr>
        <p:spPr/>
        <p:txBody>
          <a:bodyPr/>
          <a:lstStyle/>
          <a:p>
            <a:r>
              <a:rPr lang="sv-SE" dirty="0"/>
              <a:t>ZADNJA SPREMEMBA UREDBE  (Ur. list 108/20</a:t>
            </a:r>
            <a:r>
              <a:rPr lang="sl-SI" dirty="0"/>
              <a:t>; 7.8.2020</a:t>
            </a:r>
            <a:r>
              <a:rPr lang="sv-SE" dirty="0"/>
              <a:t>)</a:t>
            </a:r>
            <a:endParaRPr lang="sl-SI" dirty="0"/>
          </a:p>
        </p:txBody>
      </p:sp>
      <p:sp>
        <p:nvSpPr>
          <p:cNvPr id="8" name="Ograda vsebine 7"/>
          <p:cNvSpPr>
            <a:spLocks noGrp="1"/>
          </p:cNvSpPr>
          <p:nvPr>
            <p:ph idx="1"/>
          </p:nvPr>
        </p:nvSpPr>
        <p:spPr/>
        <p:txBody>
          <a:bodyPr/>
          <a:lstStyle/>
          <a:p>
            <a:pPr>
              <a:buFont typeface="Wingdings" panose="05000000000000000000" pitchFamily="2" charset="2"/>
              <a:buChar char="q"/>
            </a:pPr>
            <a:r>
              <a:rPr lang="sl-SI" b="1" dirty="0" smtClean="0"/>
              <a:t>Neupravičeni stroški (56. člen) – 1. točka</a:t>
            </a:r>
            <a:r>
              <a:rPr lang="sl-SI" dirty="0" smtClean="0"/>
              <a:t>: stroški za aktivnosti izven RS niso upravičeni </a:t>
            </a:r>
            <a:r>
              <a:rPr lang="sl-SI" dirty="0" smtClean="0">
                <a:sym typeface="Symbol"/>
              </a:rPr>
              <a:t></a:t>
            </a:r>
            <a:r>
              <a:rPr lang="sl-SI" dirty="0"/>
              <a:t> </a:t>
            </a:r>
            <a:r>
              <a:rPr lang="sl-SI" u="sng" dirty="0"/>
              <a:t>dodana </a:t>
            </a:r>
            <a:r>
              <a:rPr lang="sl-SI" u="sng" dirty="0" smtClean="0"/>
              <a:t>izjema</a:t>
            </a:r>
            <a:r>
              <a:rPr lang="sl-SI" dirty="0" smtClean="0"/>
              <a:t>: upravičeni so stroški </a:t>
            </a:r>
            <a:r>
              <a:rPr lang="sl-SI" dirty="0"/>
              <a:t>usposabljanj članov partnerstva in udeležbe na dogodkih ter stroški dela na projektu in potni stroški, ki so neposredno povezani z udeležbo člana partnerstva na usposabljanju ali dogodku zunaj </a:t>
            </a:r>
            <a:r>
              <a:rPr lang="sl-SI" dirty="0" smtClean="0"/>
              <a:t>RS</a:t>
            </a:r>
            <a:endParaRPr lang="sl-SI" dirty="0"/>
          </a:p>
        </p:txBody>
      </p:sp>
    </p:spTree>
    <p:extLst>
      <p:ext uri="{BB962C8B-B14F-4D97-AF65-F5344CB8AC3E}">
        <p14:creationId xmlns:p14="http://schemas.microsoft.com/office/powerpoint/2010/main" val="728268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lstStyle/>
          <a:p>
            <a:pPr>
              <a:buFont typeface="Wingdings" panose="05000000000000000000" pitchFamily="2" charset="2"/>
              <a:buChar char="v"/>
            </a:pPr>
            <a:r>
              <a:rPr lang="pl-PL" b="1" dirty="0" smtClean="0">
                <a:solidFill>
                  <a:srgbClr val="00B050"/>
                </a:solidFill>
              </a:rPr>
              <a:t>Kakšen </a:t>
            </a:r>
            <a:r>
              <a:rPr lang="pl-PL" b="1" dirty="0">
                <a:solidFill>
                  <a:srgbClr val="00B050"/>
                </a:solidFill>
              </a:rPr>
              <a:t>je rok </a:t>
            </a:r>
            <a:r>
              <a:rPr lang="pl-PL" b="1" dirty="0" smtClean="0">
                <a:solidFill>
                  <a:srgbClr val="00B050"/>
                </a:solidFill>
              </a:rPr>
              <a:t>izplačil?</a:t>
            </a:r>
          </a:p>
          <a:p>
            <a:pPr lvl="1">
              <a:buFont typeface="Wingdings" panose="05000000000000000000" pitchFamily="2" charset="2"/>
              <a:buChar char="ü"/>
            </a:pPr>
            <a:r>
              <a:rPr lang="pl-PL" dirty="0" smtClean="0">
                <a:solidFill>
                  <a:schemeClr val="tx1"/>
                </a:solidFill>
              </a:rPr>
              <a:t>30 dni po odobritvi zahtevka</a:t>
            </a:r>
          </a:p>
          <a:p>
            <a:pPr lvl="1">
              <a:buFont typeface="Wingdings" panose="05000000000000000000" pitchFamily="2" charset="2"/>
              <a:buChar char="ü"/>
            </a:pPr>
            <a:r>
              <a:rPr lang="pl-PL" dirty="0" smtClean="0">
                <a:solidFill>
                  <a:schemeClr val="tx1"/>
                </a:solidFill>
              </a:rPr>
              <a:t>čas obravnave odvisen od različnih dejavnikov </a:t>
            </a:r>
            <a:r>
              <a:rPr lang="pl-PL" dirty="0" smtClean="0">
                <a:solidFill>
                  <a:schemeClr val="tx1"/>
                </a:solidFill>
                <a:sym typeface="Symbol"/>
              </a:rPr>
              <a:t> trenutno znaša 2-5 mesecev</a:t>
            </a:r>
          </a:p>
          <a:p>
            <a:pPr lvl="1">
              <a:buFont typeface="Wingdings" panose="05000000000000000000" pitchFamily="2" charset="2"/>
              <a:buChar char="ü"/>
            </a:pPr>
            <a:endParaRPr lang="pl-PL" dirty="0">
              <a:solidFill>
                <a:schemeClr val="tx1"/>
              </a:solidFill>
              <a:sym typeface="Symbol"/>
            </a:endParaRPr>
          </a:p>
          <a:p>
            <a:pPr>
              <a:buFont typeface="Wingdings" panose="05000000000000000000" pitchFamily="2" charset="2"/>
              <a:buChar char="v"/>
            </a:pPr>
            <a:r>
              <a:rPr lang="pl-PL" b="1" dirty="0" smtClean="0">
                <a:solidFill>
                  <a:srgbClr val="00B050"/>
                </a:solidFill>
              </a:rPr>
              <a:t>Kakšen </a:t>
            </a:r>
            <a:r>
              <a:rPr lang="pl-PL" b="1" dirty="0">
                <a:solidFill>
                  <a:srgbClr val="00B050"/>
                </a:solidFill>
              </a:rPr>
              <a:t>je postopek menjave člana partnerstva</a:t>
            </a:r>
            <a:r>
              <a:rPr lang="pl-PL" b="1" dirty="0" smtClean="0">
                <a:solidFill>
                  <a:srgbClr val="00B050"/>
                </a:solidFill>
              </a:rPr>
              <a:t>?</a:t>
            </a:r>
          </a:p>
          <a:p>
            <a:pPr lvl="1">
              <a:buFont typeface="Arial" panose="020B0604020202020204" pitchFamily="34" charset="0"/>
              <a:buChar char="•"/>
            </a:pPr>
            <a:r>
              <a:rPr lang="pl-PL" dirty="0" smtClean="0">
                <a:solidFill>
                  <a:schemeClr val="tx1"/>
                </a:solidFill>
              </a:rPr>
              <a:t>prošnja za spremembo (aneks k pogodbi o medsebojnem sodelovanju in druga dokazila, glede na JR)</a:t>
            </a:r>
          </a:p>
          <a:p>
            <a:pPr lvl="1">
              <a:buFont typeface="Arial" panose="020B0604020202020204" pitchFamily="34" charset="0"/>
              <a:buChar char="•"/>
            </a:pPr>
            <a:r>
              <a:rPr lang="pl-PL" dirty="0" smtClean="0">
                <a:solidFill>
                  <a:schemeClr val="tx1"/>
                </a:solidFill>
              </a:rPr>
              <a:t>zamenjava z „enakovrednim” članom</a:t>
            </a:r>
          </a:p>
          <a:p>
            <a:pPr lvl="1">
              <a:buFont typeface="Wingdings" panose="05000000000000000000" pitchFamily="2" charset="2"/>
              <a:buChar char="ü"/>
            </a:pPr>
            <a:endParaRPr lang="sl-SI" dirty="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spTree>
    <p:extLst>
      <p:ext uri="{BB962C8B-B14F-4D97-AF65-F5344CB8AC3E}">
        <p14:creationId xmlns:p14="http://schemas.microsoft.com/office/powerpoint/2010/main" val="3444142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a:bodyPr>
          <a:lstStyle/>
          <a:p>
            <a:pPr>
              <a:buFont typeface="Wingdings" panose="05000000000000000000" pitchFamily="2" charset="2"/>
              <a:buChar char="v"/>
            </a:pPr>
            <a:r>
              <a:rPr lang="pl-PL" b="1" dirty="0" smtClean="0">
                <a:solidFill>
                  <a:srgbClr val="00B050"/>
                </a:solidFill>
              </a:rPr>
              <a:t>Uveljavljanje </a:t>
            </a:r>
            <a:r>
              <a:rPr lang="pl-PL" b="1" dirty="0">
                <a:solidFill>
                  <a:srgbClr val="00B050"/>
                </a:solidFill>
              </a:rPr>
              <a:t>kriznega dodatka in čakanja na delo iz interventnega zakona, kot strošek dela v projektu</a:t>
            </a:r>
            <a:r>
              <a:rPr lang="pl-PL" b="1" dirty="0" smtClean="0">
                <a:solidFill>
                  <a:srgbClr val="00B050"/>
                </a:solidFill>
              </a:rPr>
              <a:t>?</a:t>
            </a:r>
          </a:p>
          <a:p>
            <a:pPr lvl="1">
              <a:buFont typeface="Wingdings" panose="05000000000000000000" pitchFamily="2" charset="2"/>
              <a:buChar char="Ø"/>
            </a:pPr>
            <a:r>
              <a:rPr lang="pl-PL" dirty="0" smtClean="0">
                <a:solidFill>
                  <a:schemeClr val="tx1"/>
                </a:solidFill>
              </a:rPr>
              <a:t>samo pri stroških dela na podlagi plačilne liste (16.4 in 16.9)</a:t>
            </a:r>
          </a:p>
          <a:p>
            <a:pPr lvl="1">
              <a:buFont typeface="Wingdings" panose="05000000000000000000" pitchFamily="2" charset="2"/>
              <a:buChar char="Ø"/>
            </a:pPr>
            <a:r>
              <a:rPr lang="pl-PL" dirty="0">
                <a:solidFill>
                  <a:schemeClr val="tx1"/>
                </a:solidFill>
                <a:sym typeface="Symbol"/>
              </a:rPr>
              <a:t>del čakanja na delo predstavlja strošek delodajalca – upravičen strošek</a:t>
            </a:r>
            <a:endParaRPr lang="pl-PL" dirty="0">
              <a:solidFill>
                <a:schemeClr val="tx1"/>
              </a:solidFill>
            </a:endParaRPr>
          </a:p>
          <a:p>
            <a:pPr lvl="1">
              <a:buFont typeface="Wingdings" panose="05000000000000000000" pitchFamily="2" charset="2"/>
              <a:buChar char="Ø"/>
            </a:pPr>
            <a:r>
              <a:rPr lang="pl-PL" dirty="0" smtClean="0">
                <a:solidFill>
                  <a:schemeClr val="tx1"/>
                </a:solidFill>
              </a:rPr>
              <a:t>del čakanja na delo sofinancirala država </a:t>
            </a:r>
            <a:r>
              <a:rPr lang="pl-PL" dirty="0" smtClean="0">
                <a:solidFill>
                  <a:schemeClr val="tx1"/>
                </a:solidFill>
                <a:sym typeface="Symbol"/>
              </a:rPr>
              <a:t> neupravičen strošek (dvojno sofinanciranje) – ta del se vpiše v rubriko „(minus) drugi neupravičeni stroški”</a:t>
            </a:r>
          </a:p>
          <a:p>
            <a:pPr marL="457200" lvl="1" indent="0">
              <a:buNone/>
            </a:pPr>
            <a:endParaRPr lang="sl-SI" dirty="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pic>
        <p:nvPicPr>
          <p:cNvPr id="7" name="Slika 6"/>
          <p:cNvPicPr/>
          <p:nvPr/>
        </p:nvPicPr>
        <p:blipFill>
          <a:blip r:embed="rId2"/>
          <a:stretch>
            <a:fillRect/>
          </a:stretch>
        </p:blipFill>
        <p:spPr>
          <a:xfrm>
            <a:off x="1950259" y="3906982"/>
            <a:ext cx="5993014" cy="2142835"/>
          </a:xfrm>
          <a:prstGeom prst="rect">
            <a:avLst/>
          </a:prstGeom>
        </p:spPr>
      </p:pic>
    </p:spTree>
    <p:extLst>
      <p:ext uri="{BB962C8B-B14F-4D97-AF65-F5344CB8AC3E}">
        <p14:creationId xmlns:p14="http://schemas.microsoft.com/office/powerpoint/2010/main" val="1562779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grada vsebine 5"/>
          <p:cNvSpPr>
            <a:spLocks noGrp="1"/>
          </p:cNvSpPr>
          <p:nvPr>
            <p:ph idx="1"/>
          </p:nvPr>
        </p:nvSpPr>
        <p:spPr>
          <a:xfrm>
            <a:off x="668098" y="1098407"/>
            <a:ext cx="8596668" cy="4466370"/>
          </a:xfrm>
        </p:spPr>
        <p:txBody>
          <a:bodyPr/>
          <a:lstStyle/>
          <a:p>
            <a:pPr lvl="1">
              <a:buFont typeface="Wingdings" panose="05000000000000000000" pitchFamily="2" charset="2"/>
              <a:buChar char="Ø"/>
            </a:pPr>
            <a:r>
              <a:rPr lang="sl-SI" dirty="0" smtClean="0"/>
              <a:t>Krizni dodatek – </a:t>
            </a:r>
            <a:r>
              <a:rPr lang="sl-SI" dirty="0" smtClean="0"/>
              <a:t>v nekaterih primerih upravičen strošek </a:t>
            </a:r>
            <a:r>
              <a:rPr lang="sl-SI" b="1" dirty="0" smtClean="0">
                <a:solidFill>
                  <a:srgbClr val="FF0000"/>
                </a:solidFill>
              </a:rPr>
              <a:t>(če ni sofinanciran/povrnjen s strani države)</a:t>
            </a:r>
            <a:r>
              <a:rPr lang="sl-SI" dirty="0" smtClean="0"/>
              <a:t>, </a:t>
            </a:r>
            <a:r>
              <a:rPr lang="sl-SI" dirty="0" smtClean="0"/>
              <a:t>vendar je potrebno ustrezno znižati prispevek PIZ (enako tudi pri invalidskih podjetjih, ki so oproščena plačevanja prispevka PIZ</a:t>
            </a:r>
            <a:r>
              <a:rPr lang="sl-SI" dirty="0" smtClean="0"/>
              <a:t>)</a:t>
            </a:r>
          </a:p>
          <a:p>
            <a:pPr lvl="1">
              <a:buFont typeface="Wingdings" panose="05000000000000000000" pitchFamily="2" charset="2"/>
              <a:buChar char="Ø"/>
            </a:pPr>
            <a:r>
              <a:rPr lang="sl-SI" dirty="0" smtClean="0"/>
              <a:t>izjema: invalidska podjetja, zaposlitveni centri (</a:t>
            </a:r>
            <a:r>
              <a:rPr lang="sl-SI" dirty="0"/>
              <a:t>33b. </a:t>
            </a:r>
            <a:r>
              <a:rPr lang="sl-SI"/>
              <a:t>členom  </a:t>
            </a:r>
            <a:r>
              <a:rPr lang="sl-SI" smtClean="0"/>
              <a:t>ZIUZEOP)</a:t>
            </a:r>
            <a:endParaRPr lang="sl-SI" dirty="0" smtClean="0"/>
          </a:p>
          <a:p>
            <a:endParaRPr lang="sl-SI" dirty="0"/>
          </a:p>
        </p:txBody>
      </p:sp>
      <p:pic>
        <p:nvPicPr>
          <p:cNvPr id="7" name="Slika 6"/>
          <p:cNvPicPr/>
          <p:nvPr/>
        </p:nvPicPr>
        <p:blipFill>
          <a:blip r:embed="rId2"/>
          <a:stretch>
            <a:fillRect/>
          </a:stretch>
        </p:blipFill>
        <p:spPr>
          <a:xfrm>
            <a:off x="1618211" y="2749884"/>
            <a:ext cx="6685743" cy="2910292"/>
          </a:xfrm>
          <a:prstGeom prst="rect">
            <a:avLst/>
          </a:prstGeom>
        </p:spPr>
      </p:pic>
    </p:spTree>
    <p:extLst>
      <p:ext uri="{BB962C8B-B14F-4D97-AF65-F5344CB8AC3E}">
        <p14:creationId xmlns:p14="http://schemas.microsoft.com/office/powerpoint/2010/main" val="3964666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fontScale="92500"/>
          </a:bodyPr>
          <a:lstStyle/>
          <a:p>
            <a:pPr>
              <a:buFont typeface="Wingdings" panose="05000000000000000000" pitchFamily="2" charset="2"/>
              <a:buChar char="v"/>
            </a:pPr>
            <a:r>
              <a:rPr lang="pl-PL" b="1" dirty="0" smtClean="0">
                <a:solidFill>
                  <a:srgbClr val="00B050"/>
                </a:solidFill>
              </a:rPr>
              <a:t>Potrebna </a:t>
            </a:r>
            <a:r>
              <a:rPr lang="pl-PL" b="1" dirty="0">
                <a:solidFill>
                  <a:srgbClr val="00B050"/>
                </a:solidFill>
              </a:rPr>
              <a:t>dokazila za upravičevanje stroška nakup goriva za KMG-je navezava na tržno primerljive ponudbe. Ali je potrebno vedno znova priložiti utemeljitev, da je strošek nabave goriva predpisan s strani države? Plačilo z gotovino ali je dovolj, da na račun zavedemo način plačila (gotovina</a:t>
            </a:r>
            <a:r>
              <a:rPr lang="pl-PL" b="1" dirty="0" smtClean="0">
                <a:solidFill>
                  <a:srgbClr val="00B050"/>
                </a:solidFill>
              </a:rPr>
              <a:t>)?</a:t>
            </a:r>
          </a:p>
          <a:p>
            <a:pPr lvl="1">
              <a:buFont typeface="Wingdings" panose="05000000000000000000" pitchFamily="2" charset="2"/>
              <a:buChar char="ü"/>
            </a:pPr>
            <a:r>
              <a:rPr lang="pl-PL" dirty="0" smtClean="0">
                <a:solidFill>
                  <a:schemeClr val="tx1"/>
                </a:solidFill>
              </a:rPr>
              <a:t>Gotovinsko plačilo – izvedeno plačilo mora biti izkazano (blagajniški prejemek, opomba na računu,...)</a:t>
            </a:r>
          </a:p>
          <a:p>
            <a:pPr lvl="1">
              <a:buFont typeface="Wingdings" panose="05000000000000000000" pitchFamily="2" charset="2"/>
              <a:buChar char="ü"/>
            </a:pPr>
            <a:r>
              <a:rPr lang="pl-PL" dirty="0" smtClean="0">
                <a:solidFill>
                  <a:schemeClr val="tx1"/>
                </a:solidFill>
              </a:rPr>
              <a:t>glasiti se mora na upravičenca (5. odstavek 59. člena)</a:t>
            </a:r>
          </a:p>
          <a:p>
            <a:pPr lvl="1">
              <a:buFont typeface="Wingdings" panose="05000000000000000000" pitchFamily="2" charset="2"/>
              <a:buChar char="ü"/>
            </a:pPr>
            <a:endParaRPr lang="pl-PL" dirty="0">
              <a:solidFill>
                <a:schemeClr val="tx1"/>
              </a:solidFill>
              <a:sym typeface="Symbol"/>
            </a:endParaRPr>
          </a:p>
          <a:p>
            <a:pPr>
              <a:buFont typeface="Wingdings" panose="05000000000000000000" pitchFamily="2" charset="2"/>
              <a:buChar char="v"/>
            </a:pPr>
            <a:r>
              <a:rPr lang="pl-PL" b="1" dirty="0" smtClean="0">
                <a:solidFill>
                  <a:srgbClr val="00B050"/>
                </a:solidFill>
              </a:rPr>
              <a:t>Isti </a:t>
            </a:r>
            <a:r>
              <a:rPr lang="pl-PL" b="1" dirty="0">
                <a:solidFill>
                  <a:srgbClr val="00B050"/>
                </a:solidFill>
              </a:rPr>
              <a:t>partner v enem 6</a:t>
            </a:r>
            <a:r>
              <a:rPr lang="pl-PL" b="1" dirty="0" smtClean="0">
                <a:solidFill>
                  <a:srgbClr val="00B050"/>
                </a:solidFill>
              </a:rPr>
              <a:t>-mesečju </a:t>
            </a:r>
            <a:r>
              <a:rPr lang="pl-PL" b="1" dirty="0">
                <a:solidFill>
                  <a:srgbClr val="00B050"/>
                </a:solidFill>
              </a:rPr>
              <a:t>ima več računov za isti strošek (npr. gorivo, material) vsi računi izdani pri istem dobavitelju (npr. Petrolu, Mikro+Polo). Ali je potrebno vnašati vsak račun posebej oziroma ali je dovoljeno, da se izvede seštevek vseh računov in se nastali strošek z enim vnosom naloži v samo aplikacijo + dokazilo (vsi računi v enem .pdf dokumentu)? </a:t>
            </a:r>
            <a:endParaRPr lang="pl-PL" b="1" dirty="0" smtClean="0">
              <a:solidFill>
                <a:srgbClr val="00B050"/>
              </a:solidFill>
            </a:endParaRPr>
          </a:p>
          <a:p>
            <a:pPr lvl="1">
              <a:buFont typeface="Courier New" panose="02070309020205020404" pitchFamily="49" charset="0"/>
              <a:buChar char="o"/>
            </a:pPr>
            <a:r>
              <a:rPr lang="pl-PL" dirty="0" smtClean="0">
                <a:solidFill>
                  <a:schemeClr val="tx1"/>
                </a:solidFill>
              </a:rPr>
              <a:t>vsak račun se vpiše v svojo vrstico </a:t>
            </a:r>
            <a:r>
              <a:rPr lang="pl-PL" dirty="0" smtClean="0">
                <a:solidFill>
                  <a:schemeClr val="tx1"/>
                </a:solidFill>
                <a:sym typeface="Symbol"/>
              </a:rPr>
              <a:t> aplikacijska obravnava</a:t>
            </a:r>
            <a:endParaRPr lang="pl-PL" dirty="0" smtClean="0">
              <a:solidFill>
                <a:schemeClr val="tx1"/>
              </a:solidFill>
            </a:endParaRPr>
          </a:p>
          <a:p>
            <a:pPr lvl="1">
              <a:buFont typeface="Wingdings" panose="05000000000000000000" pitchFamily="2" charset="2"/>
              <a:buChar char="ü"/>
            </a:pPr>
            <a:endParaRPr lang="sl-SI" dirty="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spTree>
    <p:extLst>
      <p:ext uri="{BB962C8B-B14F-4D97-AF65-F5344CB8AC3E}">
        <p14:creationId xmlns:p14="http://schemas.microsoft.com/office/powerpoint/2010/main" val="342957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77334" y="1801091"/>
            <a:ext cx="8596668" cy="4240271"/>
          </a:xfrm>
        </p:spPr>
        <p:txBody>
          <a:bodyPr>
            <a:normAutofit/>
          </a:bodyPr>
          <a:lstStyle/>
          <a:p>
            <a:pPr>
              <a:buFont typeface="Wingdings" panose="05000000000000000000" pitchFamily="2" charset="2"/>
              <a:buChar char="v"/>
            </a:pPr>
            <a:r>
              <a:rPr lang="pl-PL" b="1" dirty="0" smtClean="0">
                <a:solidFill>
                  <a:srgbClr val="00B050"/>
                </a:solidFill>
              </a:rPr>
              <a:t>Zavezanci </a:t>
            </a:r>
            <a:r>
              <a:rPr lang="pl-PL" b="1" dirty="0">
                <a:solidFill>
                  <a:srgbClr val="00B050"/>
                </a:solidFill>
              </a:rPr>
              <a:t>za javno </a:t>
            </a:r>
            <a:r>
              <a:rPr lang="pl-PL" b="1" dirty="0" smtClean="0">
                <a:solidFill>
                  <a:srgbClr val="00B050"/>
                </a:solidFill>
              </a:rPr>
              <a:t>naročanje</a:t>
            </a:r>
          </a:p>
          <a:p>
            <a:pPr lvl="1">
              <a:buFont typeface="Wingdings" panose="05000000000000000000" pitchFamily="2" charset="2"/>
              <a:buChar char="q"/>
            </a:pPr>
            <a:r>
              <a:rPr lang="pl-PL" dirty="0" smtClean="0">
                <a:solidFill>
                  <a:schemeClr val="tx1"/>
                </a:solidFill>
              </a:rPr>
              <a:t>5- točka, 3. odstavka 59. člena (zavezanci za JN </a:t>
            </a:r>
            <a:r>
              <a:rPr lang="pl-PL" dirty="0" smtClean="0">
                <a:solidFill>
                  <a:schemeClr val="tx1"/>
                </a:solidFill>
                <a:sym typeface="Symbol"/>
              </a:rPr>
              <a:t> kopija celotne dokumentacije postopka izbire izvajalca/dobavitelja)</a:t>
            </a:r>
          </a:p>
          <a:p>
            <a:pPr lvl="1">
              <a:buFont typeface="Wingdings" panose="05000000000000000000" pitchFamily="2" charset="2"/>
              <a:buChar char="q"/>
            </a:pPr>
            <a:r>
              <a:rPr lang="pl-PL" b="1" dirty="0" smtClean="0">
                <a:solidFill>
                  <a:schemeClr val="tx1"/>
                </a:solidFill>
                <a:sym typeface="Symbol"/>
              </a:rPr>
              <a:t>evidenčna naročila </a:t>
            </a:r>
            <a:r>
              <a:rPr lang="pl-PL" dirty="0" smtClean="0">
                <a:solidFill>
                  <a:schemeClr val="tx1"/>
                </a:solidFill>
                <a:sym typeface="Symbol"/>
              </a:rPr>
              <a:t>– do 20.000 EUR brez DDV (naročilnice, pogodbe, zbrane ponudbe glede na interni pravilnik/navodila)</a:t>
            </a:r>
          </a:p>
          <a:p>
            <a:pPr lvl="1">
              <a:buFont typeface="Wingdings" panose="05000000000000000000" pitchFamily="2" charset="2"/>
              <a:buChar char="q"/>
            </a:pPr>
            <a:r>
              <a:rPr lang="pl-PL" b="1" dirty="0" smtClean="0">
                <a:solidFill>
                  <a:schemeClr val="tx1"/>
                </a:solidFill>
                <a:sym typeface="Symbol"/>
              </a:rPr>
              <a:t>naročila male vrednosti </a:t>
            </a:r>
            <a:r>
              <a:rPr lang="pl-PL" dirty="0" smtClean="0">
                <a:solidFill>
                  <a:schemeClr val="tx1"/>
                </a:solidFill>
                <a:sym typeface="Symbol"/>
              </a:rPr>
              <a:t>– nad 20.000 EUR do mejnih vrednosti za objavo v ur. listu </a:t>
            </a:r>
            <a:r>
              <a:rPr lang="pl-PL" dirty="0">
                <a:solidFill>
                  <a:schemeClr val="tx1"/>
                </a:solidFill>
                <a:sym typeface="Symbol"/>
              </a:rPr>
              <a:t>EU </a:t>
            </a:r>
            <a:r>
              <a:rPr lang="pl-PL" dirty="0" smtClean="0">
                <a:solidFill>
                  <a:schemeClr val="tx1"/>
                </a:solidFill>
                <a:sym typeface="Symbol"/>
              </a:rPr>
              <a:t>(vso </a:t>
            </a:r>
            <a:r>
              <a:rPr lang="pl-PL" dirty="0">
                <a:solidFill>
                  <a:schemeClr val="tx1"/>
                </a:solidFill>
                <a:sym typeface="Symbol"/>
              </a:rPr>
              <a:t>dokumentacijo v zvezi z izvedenim javnim naročilom male </a:t>
            </a:r>
            <a:r>
              <a:rPr lang="pl-PL" dirty="0" smtClean="0">
                <a:solidFill>
                  <a:schemeClr val="tx1"/>
                </a:solidFill>
                <a:sym typeface="Symbol"/>
              </a:rPr>
              <a:t>vrednosti)</a:t>
            </a:r>
          </a:p>
          <a:p>
            <a:pPr lvl="1">
              <a:buFont typeface="Wingdings" panose="05000000000000000000" pitchFamily="2" charset="2"/>
              <a:buChar char="q"/>
            </a:pPr>
            <a:r>
              <a:rPr lang="pl-PL" b="1" dirty="0" smtClean="0">
                <a:solidFill>
                  <a:schemeClr val="tx1"/>
                </a:solidFill>
                <a:sym typeface="Symbol"/>
              </a:rPr>
              <a:t>obrazec </a:t>
            </a:r>
            <a:r>
              <a:rPr lang="pl-PL" b="1" dirty="0">
                <a:solidFill>
                  <a:schemeClr val="tx1"/>
                </a:solidFill>
                <a:sym typeface="Symbol"/>
              </a:rPr>
              <a:t>PRP-10a </a:t>
            </a:r>
            <a:r>
              <a:rPr lang="pl-PL" dirty="0">
                <a:solidFill>
                  <a:schemeClr val="tx1"/>
                </a:solidFill>
                <a:sym typeface="Symbol"/>
              </a:rPr>
              <a:t>Kontrolni list za preveritev skladnosti izvedbe postopka oddaje javnega naročila glede na določbe </a:t>
            </a:r>
            <a:r>
              <a:rPr lang="pl-PL" dirty="0" smtClean="0">
                <a:solidFill>
                  <a:schemeClr val="tx1"/>
                </a:solidFill>
                <a:sym typeface="Symbol"/>
              </a:rPr>
              <a:t>ZJN (predloga v aplikaciji)</a:t>
            </a:r>
            <a:endParaRPr lang="pl-PL" dirty="0" smtClean="0">
              <a:solidFill>
                <a:schemeClr val="tx1"/>
              </a:solidFill>
            </a:endParaRPr>
          </a:p>
          <a:p>
            <a:pPr lvl="1">
              <a:buFont typeface="Wingdings" panose="05000000000000000000" pitchFamily="2" charset="2"/>
              <a:buChar char="ü"/>
            </a:pPr>
            <a:endParaRPr lang="pl-PL" dirty="0" smtClean="0">
              <a:solidFill>
                <a:schemeClr val="tx1"/>
              </a:solidFill>
            </a:endParaRPr>
          </a:p>
          <a:p>
            <a:pPr lvl="1">
              <a:buFont typeface="Wingdings" panose="05000000000000000000" pitchFamily="2" charset="2"/>
              <a:buChar char="ü"/>
            </a:pPr>
            <a:endParaRPr lang="sl-SI" dirty="0">
              <a:solidFill>
                <a:schemeClr val="tx1"/>
              </a:solidFill>
            </a:endParaRPr>
          </a:p>
        </p:txBody>
      </p:sp>
      <p:sp>
        <p:nvSpPr>
          <p:cNvPr id="6" name="Naslov 6"/>
          <p:cNvSpPr>
            <a:spLocks noGrp="1"/>
          </p:cNvSpPr>
          <p:nvPr>
            <p:ph type="title"/>
          </p:nvPr>
        </p:nvSpPr>
        <p:spPr>
          <a:xfrm>
            <a:off x="677334" y="609600"/>
            <a:ext cx="8596668" cy="1071418"/>
          </a:xfrm>
        </p:spPr>
        <p:txBody>
          <a:bodyPr>
            <a:noAutofit/>
          </a:bodyPr>
          <a:lstStyle/>
          <a:p>
            <a:r>
              <a:rPr lang="sv-SE" sz="2400" dirty="0"/>
              <a:t>Splošna vprašanja/dileme/težave pri pripravi in oddaji zahtevka za izplačilo na ukrepu M16 – Sodelovanje</a:t>
            </a:r>
            <a:endParaRPr lang="sl-SI" sz="2400" dirty="0"/>
          </a:p>
        </p:txBody>
      </p:sp>
    </p:spTree>
    <p:extLst>
      <p:ext uri="{BB962C8B-B14F-4D97-AF65-F5344CB8AC3E}">
        <p14:creationId xmlns:p14="http://schemas.microsoft.com/office/powerpoint/2010/main" val="4162487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Gladk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2476</TotalTime>
  <Words>1380</Words>
  <Application>Microsoft Office PowerPoint</Application>
  <PresentationFormat>Po meri</PresentationFormat>
  <Paragraphs>100</Paragraphs>
  <Slides>18</Slides>
  <Notes>0</Notes>
  <HiddenSlides>0</HiddenSlides>
  <MMClips>0</MMClips>
  <ScaleCrop>false</ScaleCrop>
  <HeadingPairs>
    <vt:vector size="4" baseType="variant">
      <vt:variant>
        <vt:lpstr>Tema</vt:lpstr>
      </vt:variant>
      <vt:variant>
        <vt:i4>1</vt:i4>
      </vt:variant>
      <vt:variant>
        <vt:lpstr>Naslovi diapozitivov</vt:lpstr>
      </vt:variant>
      <vt:variant>
        <vt:i4>18</vt:i4>
      </vt:variant>
    </vt:vector>
  </HeadingPairs>
  <TitlesOfParts>
    <vt:vector size="19" baseType="lpstr">
      <vt:lpstr>Gladko</vt:lpstr>
      <vt:lpstr>Vlaganje zahtevkov na ukrepu M16-Sodelovanje in pregled najpogostejših napak pri pripravi zahtevkov</vt:lpstr>
      <vt:lpstr>PRAVNA PODLAGA</vt:lpstr>
      <vt:lpstr>ZADNJA SPREMEMBA UREDBE  (Ur. list 108/20; 7.8.2020)</vt:lpstr>
      <vt:lpstr>ZADNJA SPREMEMBA UREDBE  (Ur. list 108/20; 7.8.2020)</vt:lpstr>
      <vt:lpstr>Splošna vprašanja/dileme/težave pri pripravi in oddaji zahtevka za izplačilo na ukrepu M16 – Sodelovanje</vt:lpstr>
      <vt:lpstr>Splošna vprašanja/dileme/težave pri pripravi in oddaji zahtevka za izplačilo na ukrepu M16 – Sodelovanje</vt:lpstr>
      <vt:lpstr>PowerPointova predstavitev</vt:lpstr>
      <vt:lpstr>Splošna vprašanja/dileme/težave pri pripravi in oddaji zahtevka za izplačilo na ukrepu M16 – Sodelovanje</vt:lpstr>
      <vt:lpstr>Splošna vprašanja/dileme/težave pri pripravi in oddaji zahtevka za izplačilo na ukrepu M16 – Sodelovanje</vt:lpstr>
      <vt:lpstr>Splošna vprašanja/dileme/težave pri pripravi in oddaji zahtevka za izplačilo na ukrepu M16 – Sodelovanje</vt:lpstr>
      <vt:lpstr>PowerPointova predstavitev</vt:lpstr>
      <vt:lpstr>Splošna vprašanja/dileme/težave pri pripravi in oddaji zahtevka za izplačilo na ukrepu M16 – Sodelovanje</vt:lpstr>
      <vt:lpstr>Splošna vprašanja/dileme/težave pri pripravi in oddaji zahtevka za izplačilo na ukrepu M16 – Sodelovanje</vt:lpstr>
      <vt:lpstr>Splošna vprašanja/dileme/težave pri pripravi in oddaji zahtevka za izplačilo na ukrepu M16 – Sodelovanje</vt:lpstr>
      <vt:lpstr>Splošna vprašanja/dileme/težave pri pripravi in oddaji zahtevka za izplačilo na ukrepu M16 – Sodelovanje</vt:lpstr>
      <vt:lpstr>Splošna vprašanja/dileme/težave pri pripravi in oddaji zahtevka za izplačilo na ukrepu M16 – Sodelovanje</vt:lpstr>
      <vt:lpstr>Splošna vprašanja/dileme/težave pri pripravi in oddaji zahtevka za izplačilo na ukrepu M16 – Sodelovanje</vt:lpstr>
      <vt:lpstr>PowerPointova predstavitev</vt:lpstr>
    </vt:vector>
  </TitlesOfParts>
  <Company>ARSKTRP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Vnos zahtevkov za ukrep M16</dc:title>
  <dc:creator>Trojok, Renata</dc:creator>
  <cp:lastModifiedBy>Mele, Marko</cp:lastModifiedBy>
  <cp:revision>111</cp:revision>
  <cp:lastPrinted>2020-09-18T14:51:26Z</cp:lastPrinted>
  <dcterms:created xsi:type="dcterms:W3CDTF">2020-09-18T08:29:42Z</dcterms:created>
  <dcterms:modified xsi:type="dcterms:W3CDTF">2020-09-21T06:33:20Z</dcterms:modified>
</cp:coreProperties>
</file>