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78" r:id="rId3"/>
    <p:sldId id="351" r:id="rId4"/>
    <p:sldId id="376" r:id="rId5"/>
    <p:sldId id="379" r:id="rId6"/>
    <p:sldId id="334" r:id="rId7"/>
    <p:sldId id="361" r:id="rId8"/>
    <p:sldId id="366" r:id="rId9"/>
    <p:sldId id="367" r:id="rId10"/>
    <p:sldId id="369" r:id="rId11"/>
    <p:sldId id="371" r:id="rId12"/>
    <p:sldId id="372" r:id="rId13"/>
    <p:sldId id="377" r:id="rId14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  <a:srgbClr val="53B95D"/>
    <a:srgbClr val="61B44A"/>
    <a:srgbClr val="62B44A"/>
    <a:srgbClr val="6BAA54"/>
    <a:srgbClr val="60AE48"/>
    <a:srgbClr val="5FAE48"/>
    <a:srgbClr val="5EAE48"/>
    <a:srgbClr val="69B854"/>
    <a:srgbClr val="71B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4718" autoAdjust="0"/>
  </p:normalViewPr>
  <p:slideViewPr>
    <p:cSldViewPr>
      <p:cViewPr varScale="1">
        <p:scale>
          <a:sx n="84" d="100"/>
          <a:sy n="84" d="100"/>
        </p:scale>
        <p:origin x="8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B5686D-9469-432D-8397-8702BE40B0C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EC8B4567-1638-4947-89D9-008CDDBD4238}">
      <dgm:prSet phldrT="[besedilo]" custT="1"/>
      <dgm:spPr/>
      <dgm:t>
        <a:bodyPr/>
        <a:lstStyle/>
        <a:p>
          <a:r>
            <a:rPr lang="sl-SI" sz="1800" b="1" dirty="0" smtClean="0"/>
            <a:t>POPOLN ELEKTRONSKI NAČIN VLAGANJA VLOG</a:t>
          </a:r>
          <a:endParaRPr lang="sl-SI" sz="1800" b="1" dirty="0"/>
        </a:p>
      </dgm:t>
    </dgm:pt>
    <dgm:pt modelId="{99C6DBDA-5446-4885-874A-D4C1EF92A01A}" type="parTrans" cxnId="{79D64880-CE4D-4047-B486-4350071EE120}">
      <dgm:prSet/>
      <dgm:spPr/>
      <dgm:t>
        <a:bodyPr/>
        <a:lstStyle/>
        <a:p>
          <a:endParaRPr lang="sl-SI"/>
        </a:p>
      </dgm:t>
    </dgm:pt>
    <dgm:pt modelId="{C74DD092-834F-4B5F-AF3A-8DDBFD97F3EA}" type="sibTrans" cxnId="{79D64880-CE4D-4047-B486-4350071EE120}">
      <dgm:prSet/>
      <dgm:spPr/>
      <dgm:t>
        <a:bodyPr/>
        <a:lstStyle/>
        <a:p>
          <a:endParaRPr lang="sl-SI"/>
        </a:p>
      </dgm:t>
    </dgm:pt>
    <dgm:pt modelId="{00E31B05-0865-4742-8B57-8C0C03168F11}">
      <dgm:prSet phldrT="[besedilo]" custT="1"/>
      <dgm:spPr/>
      <dgm:t>
        <a:bodyPr/>
        <a:lstStyle/>
        <a:p>
          <a:r>
            <a:rPr lang="sl-SI" sz="1800" b="1" dirty="0" smtClean="0"/>
            <a:t>IZRAČUN PRELIMINARNE OCENE</a:t>
          </a:r>
          <a:endParaRPr lang="sl-SI" sz="1800" b="1" dirty="0"/>
        </a:p>
      </dgm:t>
    </dgm:pt>
    <dgm:pt modelId="{9D5E36AD-EB41-4F8A-BCEA-C160A3F4C4BA}" type="parTrans" cxnId="{FAA89B51-3001-4C0E-A4BF-686F03DEBE60}">
      <dgm:prSet/>
      <dgm:spPr/>
      <dgm:t>
        <a:bodyPr/>
        <a:lstStyle/>
        <a:p>
          <a:endParaRPr lang="sl-SI"/>
        </a:p>
      </dgm:t>
    </dgm:pt>
    <dgm:pt modelId="{BFD1EF41-B2A5-4BD2-958A-AE65BF64CDFB}" type="sibTrans" cxnId="{FAA89B51-3001-4C0E-A4BF-686F03DEBE60}">
      <dgm:prSet/>
      <dgm:spPr/>
      <dgm:t>
        <a:bodyPr/>
        <a:lstStyle/>
        <a:p>
          <a:endParaRPr lang="sl-SI"/>
        </a:p>
      </dgm:t>
    </dgm:pt>
    <dgm:pt modelId="{CC812688-B1F8-4422-9D0A-BE77219D5743}">
      <dgm:prSet phldrT="[besedilo]" custT="1"/>
      <dgm:spPr/>
      <dgm:t>
        <a:bodyPr/>
        <a:lstStyle/>
        <a:p>
          <a:r>
            <a:rPr lang="sl-SI" sz="1800" b="1" dirty="0" smtClean="0"/>
            <a:t>IZJAVE</a:t>
          </a:r>
          <a:endParaRPr lang="sl-SI" sz="1800" b="1" dirty="0"/>
        </a:p>
      </dgm:t>
    </dgm:pt>
    <dgm:pt modelId="{402DE16C-8840-44AC-BBDB-2FBEFE15BEA4}" type="parTrans" cxnId="{9817245A-D321-4D2E-8DF5-C61FCDFB5A06}">
      <dgm:prSet/>
      <dgm:spPr/>
      <dgm:t>
        <a:bodyPr/>
        <a:lstStyle/>
        <a:p>
          <a:endParaRPr lang="sl-SI"/>
        </a:p>
      </dgm:t>
    </dgm:pt>
    <dgm:pt modelId="{74FA605F-8B45-486F-B422-2FA5FABB3822}" type="sibTrans" cxnId="{9817245A-D321-4D2E-8DF5-C61FCDFB5A06}">
      <dgm:prSet/>
      <dgm:spPr/>
      <dgm:t>
        <a:bodyPr/>
        <a:lstStyle/>
        <a:p>
          <a:endParaRPr lang="sl-SI"/>
        </a:p>
      </dgm:t>
    </dgm:pt>
    <dgm:pt modelId="{B415B4C3-5C5D-4A16-97D9-08BF2D987A19}">
      <dgm:prSet phldrT="[besedilo]" custT="1"/>
      <dgm:spPr/>
      <dgm:t>
        <a:bodyPr/>
        <a:lstStyle/>
        <a:p>
          <a:r>
            <a:rPr lang="sl-SI" sz="1800" b="1" dirty="0" smtClean="0"/>
            <a:t>PRILOGE</a:t>
          </a:r>
          <a:endParaRPr lang="sl-SI" sz="1800" b="1" dirty="0"/>
        </a:p>
      </dgm:t>
    </dgm:pt>
    <dgm:pt modelId="{B71FA509-948D-45FB-94A4-76D036F82152}" type="parTrans" cxnId="{817F2D8A-6D1E-423F-B7C8-FEACDC4C615B}">
      <dgm:prSet/>
      <dgm:spPr/>
      <dgm:t>
        <a:bodyPr/>
        <a:lstStyle/>
        <a:p>
          <a:endParaRPr lang="sl-SI"/>
        </a:p>
      </dgm:t>
    </dgm:pt>
    <dgm:pt modelId="{0E8EE39F-D8BC-4D8D-81C6-2F790AECF7A3}" type="sibTrans" cxnId="{817F2D8A-6D1E-423F-B7C8-FEACDC4C615B}">
      <dgm:prSet/>
      <dgm:spPr/>
      <dgm:t>
        <a:bodyPr/>
        <a:lstStyle/>
        <a:p>
          <a:endParaRPr lang="sl-SI"/>
        </a:p>
      </dgm:t>
    </dgm:pt>
    <dgm:pt modelId="{5B05F7A1-CBE6-4618-9ED3-68EA09D71C4F}" type="pres">
      <dgm:prSet presAssocID="{EBB5686D-9469-432D-8397-8702BE40B0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9467422C-0F49-4CB3-BE70-6897371FC6B5}" type="pres">
      <dgm:prSet presAssocID="{EC8B4567-1638-4947-89D9-008CDDBD423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B5C5D4C-4175-435B-B2E8-2983E684FC48}" type="pres">
      <dgm:prSet presAssocID="{C74DD092-834F-4B5F-AF3A-8DDBFD97F3EA}" presName="sibTrans" presStyleCnt="0"/>
      <dgm:spPr/>
    </dgm:pt>
    <dgm:pt modelId="{D7A7D6E7-0E4C-4C9E-9382-EE00702E8B39}" type="pres">
      <dgm:prSet presAssocID="{00E31B05-0865-4742-8B57-8C0C03168F1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628F403-16EB-4F0B-8E06-A0A7080C8193}" type="pres">
      <dgm:prSet presAssocID="{BFD1EF41-B2A5-4BD2-958A-AE65BF64CDFB}" presName="sibTrans" presStyleCnt="0"/>
      <dgm:spPr/>
    </dgm:pt>
    <dgm:pt modelId="{47B999FD-488B-4A2B-BD55-5AB33FB42439}" type="pres">
      <dgm:prSet presAssocID="{CC812688-B1F8-4422-9D0A-BE77219D574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678B8DD-1E1A-41B1-87A3-A93EE1E527CA}" type="pres">
      <dgm:prSet presAssocID="{74FA605F-8B45-486F-B422-2FA5FABB3822}" presName="sibTrans" presStyleCnt="0"/>
      <dgm:spPr/>
    </dgm:pt>
    <dgm:pt modelId="{691CDA91-1E28-4D1D-8469-A4ED1CD5515A}" type="pres">
      <dgm:prSet presAssocID="{B415B4C3-5C5D-4A16-97D9-08BF2D987A1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AA446034-22AC-4A20-A964-378FAFA251FB}" type="presOf" srcId="{EC8B4567-1638-4947-89D9-008CDDBD4238}" destId="{9467422C-0F49-4CB3-BE70-6897371FC6B5}" srcOrd="0" destOrd="0" presId="urn:microsoft.com/office/officeart/2005/8/layout/default"/>
    <dgm:cxn modelId="{DC8033C9-8DD9-4CD2-A820-992483EB6CA6}" type="presOf" srcId="{EBB5686D-9469-432D-8397-8702BE40B0C3}" destId="{5B05F7A1-CBE6-4618-9ED3-68EA09D71C4F}" srcOrd="0" destOrd="0" presId="urn:microsoft.com/office/officeart/2005/8/layout/default"/>
    <dgm:cxn modelId="{FAA89B51-3001-4C0E-A4BF-686F03DEBE60}" srcId="{EBB5686D-9469-432D-8397-8702BE40B0C3}" destId="{00E31B05-0865-4742-8B57-8C0C03168F11}" srcOrd="1" destOrd="0" parTransId="{9D5E36AD-EB41-4F8A-BCEA-C160A3F4C4BA}" sibTransId="{BFD1EF41-B2A5-4BD2-958A-AE65BF64CDFB}"/>
    <dgm:cxn modelId="{76ECD663-4AB7-4CA3-8BEF-2A3D5175A854}" type="presOf" srcId="{B415B4C3-5C5D-4A16-97D9-08BF2D987A19}" destId="{691CDA91-1E28-4D1D-8469-A4ED1CD5515A}" srcOrd="0" destOrd="0" presId="urn:microsoft.com/office/officeart/2005/8/layout/default"/>
    <dgm:cxn modelId="{817F2D8A-6D1E-423F-B7C8-FEACDC4C615B}" srcId="{EBB5686D-9469-432D-8397-8702BE40B0C3}" destId="{B415B4C3-5C5D-4A16-97D9-08BF2D987A19}" srcOrd="3" destOrd="0" parTransId="{B71FA509-948D-45FB-94A4-76D036F82152}" sibTransId="{0E8EE39F-D8BC-4D8D-81C6-2F790AECF7A3}"/>
    <dgm:cxn modelId="{9817245A-D321-4D2E-8DF5-C61FCDFB5A06}" srcId="{EBB5686D-9469-432D-8397-8702BE40B0C3}" destId="{CC812688-B1F8-4422-9D0A-BE77219D5743}" srcOrd="2" destOrd="0" parTransId="{402DE16C-8840-44AC-BBDB-2FBEFE15BEA4}" sibTransId="{74FA605F-8B45-486F-B422-2FA5FABB3822}"/>
    <dgm:cxn modelId="{0CA75E19-5FE6-41CC-94F2-97D8B1219D36}" type="presOf" srcId="{CC812688-B1F8-4422-9D0A-BE77219D5743}" destId="{47B999FD-488B-4A2B-BD55-5AB33FB42439}" srcOrd="0" destOrd="0" presId="urn:microsoft.com/office/officeart/2005/8/layout/default"/>
    <dgm:cxn modelId="{92353157-9578-4783-90A7-BEF3890F11E0}" type="presOf" srcId="{00E31B05-0865-4742-8B57-8C0C03168F11}" destId="{D7A7D6E7-0E4C-4C9E-9382-EE00702E8B39}" srcOrd="0" destOrd="0" presId="urn:microsoft.com/office/officeart/2005/8/layout/default"/>
    <dgm:cxn modelId="{79D64880-CE4D-4047-B486-4350071EE120}" srcId="{EBB5686D-9469-432D-8397-8702BE40B0C3}" destId="{EC8B4567-1638-4947-89D9-008CDDBD4238}" srcOrd="0" destOrd="0" parTransId="{99C6DBDA-5446-4885-874A-D4C1EF92A01A}" sibTransId="{C74DD092-834F-4B5F-AF3A-8DDBFD97F3EA}"/>
    <dgm:cxn modelId="{4F82C1E2-EB55-46E4-8527-BCEEE91EFAC3}" type="presParOf" srcId="{5B05F7A1-CBE6-4618-9ED3-68EA09D71C4F}" destId="{9467422C-0F49-4CB3-BE70-6897371FC6B5}" srcOrd="0" destOrd="0" presId="urn:microsoft.com/office/officeart/2005/8/layout/default"/>
    <dgm:cxn modelId="{8D72A879-B50A-462F-8B55-D0635661F0FE}" type="presParOf" srcId="{5B05F7A1-CBE6-4618-9ED3-68EA09D71C4F}" destId="{AB5C5D4C-4175-435B-B2E8-2983E684FC48}" srcOrd="1" destOrd="0" presId="urn:microsoft.com/office/officeart/2005/8/layout/default"/>
    <dgm:cxn modelId="{619C6E0D-37B4-4274-9A70-8940B94C6C2A}" type="presParOf" srcId="{5B05F7A1-CBE6-4618-9ED3-68EA09D71C4F}" destId="{D7A7D6E7-0E4C-4C9E-9382-EE00702E8B39}" srcOrd="2" destOrd="0" presId="urn:microsoft.com/office/officeart/2005/8/layout/default"/>
    <dgm:cxn modelId="{8E59431D-051A-47DB-9C79-0248F13C8EB9}" type="presParOf" srcId="{5B05F7A1-CBE6-4618-9ED3-68EA09D71C4F}" destId="{8628F403-16EB-4F0B-8E06-A0A7080C8193}" srcOrd="3" destOrd="0" presId="urn:microsoft.com/office/officeart/2005/8/layout/default"/>
    <dgm:cxn modelId="{7CC5B8E7-AD9C-40F1-B4B1-D5611E08D0BC}" type="presParOf" srcId="{5B05F7A1-CBE6-4618-9ED3-68EA09D71C4F}" destId="{47B999FD-488B-4A2B-BD55-5AB33FB42439}" srcOrd="4" destOrd="0" presId="urn:microsoft.com/office/officeart/2005/8/layout/default"/>
    <dgm:cxn modelId="{620162F0-4FDF-4EB1-9CE8-4455D2C30413}" type="presParOf" srcId="{5B05F7A1-CBE6-4618-9ED3-68EA09D71C4F}" destId="{5678B8DD-1E1A-41B1-87A3-A93EE1E527CA}" srcOrd="5" destOrd="0" presId="urn:microsoft.com/office/officeart/2005/8/layout/default"/>
    <dgm:cxn modelId="{AD6D5AF3-3378-4D64-8EF6-0CDD32C637D9}" type="presParOf" srcId="{5B05F7A1-CBE6-4618-9ED3-68EA09D71C4F}" destId="{691CDA91-1E28-4D1D-8469-A4ED1CD5515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E7EEF-D38A-4806-B057-5376177AC7A3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0A6A2-65A3-4A1E-A40E-C2BE0B202D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8885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D7117-EAF7-497C-BABA-C2A6641F2C81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D66E8-4E79-474E-87B7-CEE6CC22D60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777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6782-71D1-4B2E-8AE2-AE69590A181A}" type="datetimeFigureOut">
              <a:rPr lang="sl-SI"/>
              <a:pPr>
                <a:defRPr/>
              </a:pPr>
              <a:t>28. 08. 2020</a:t>
            </a:fld>
            <a:endParaRPr lang="sl-SI" dirty="0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0FFDD-6DE6-4D2B-BFA2-0463C7E018D3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1816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7CAA-FF2A-437D-9239-80C30ACA40B9}" type="datetimeFigureOut">
              <a:rPr lang="sl-SI" smtClean="0"/>
              <a:pPr/>
              <a:t>28. 08. 2020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4627-7412-4605-A2B8-6A8F5ECD08B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gov.si/zbirke/storitve/oddaja-vlog-na-javne-razpise-za-ukrepe-prp-2014-2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idonja\Desktop\MKO\PPT\PPT1_-01-01-01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1" name="Naslov 1"/>
          <p:cNvSpPr>
            <a:spLocks noGrp="1"/>
          </p:cNvSpPr>
          <p:nvPr>
            <p:ph type="ctrTitle"/>
          </p:nvPr>
        </p:nvSpPr>
        <p:spPr bwMode="auto">
          <a:xfrm>
            <a:off x="755576" y="1196752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>
              <a:spcAft>
                <a:spcPts val="1500"/>
              </a:spcAft>
              <a:defRPr/>
            </a:pP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2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2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dirty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sz="1300" b="1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sl-SI" sz="1300" b="1" dirty="0" smtClean="0">
                <a:solidFill>
                  <a:srgbClr val="17365D"/>
                </a:solidFill>
                <a:latin typeface="Cambria" pitchFamily="18" charset="0"/>
                <a:cs typeface="Times New Roman" pitchFamily="18" charset="0"/>
              </a:rPr>
            </a:br>
            <a:r>
              <a:rPr lang="sl-SI" b="1" dirty="0" smtClean="0"/>
              <a:t>ELEKTRONSKI VNOS VLOG </a:t>
            </a:r>
            <a:br>
              <a:rPr lang="sl-SI" b="1" dirty="0" smtClean="0"/>
            </a:br>
            <a:r>
              <a:rPr lang="sl-SI" sz="2700" b="1" dirty="0" smtClean="0"/>
              <a:t> </a:t>
            </a:r>
            <a:br>
              <a:rPr lang="sl-SI" sz="2700" b="1" dirty="0" smtClean="0"/>
            </a:br>
            <a:r>
              <a:rPr lang="sl-SI" sz="2700" b="1" dirty="0" smtClean="0"/>
              <a:t>GLAVNI POUDARKI</a:t>
            </a:r>
            <a:r>
              <a:rPr lang="sl-SI" sz="2700" b="1" dirty="0" smtClean="0">
                <a:latin typeface="Arial" charset="0"/>
                <a:cs typeface="Arial" charset="0"/>
              </a:rPr>
              <a:t/>
            </a:r>
            <a:br>
              <a:rPr lang="sl-SI" sz="2700" b="1" dirty="0" smtClean="0">
                <a:latin typeface="Arial" charset="0"/>
                <a:cs typeface="Arial" charset="0"/>
              </a:rPr>
            </a:br>
            <a:r>
              <a:rPr lang="sl-SI" sz="2800" dirty="0">
                <a:latin typeface="Arial" charset="0"/>
                <a:cs typeface="Arial" charset="0"/>
              </a:rPr>
              <a:t/>
            </a:r>
            <a:br>
              <a:rPr lang="sl-SI" sz="2800" dirty="0">
                <a:latin typeface="Arial" charset="0"/>
                <a:cs typeface="Arial" charset="0"/>
              </a:rPr>
            </a:br>
            <a:r>
              <a:rPr lang="sl-SI" sz="1800" b="1" dirty="0" smtClean="0">
                <a:latin typeface="Arial" charset="0"/>
                <a:cs typeface="Arial" charset="0"/>
              </a:rPr>
              <a:t/>
            </a:r>
            <a:br>
              <a:rPr lang="sl-SI" sz="1800" b="1" dirty="0" smtClean="0">
                <a:latin typeface="Arial" charset="0"/>
                <a:cs typeface="Arial" charset="0"/>
              </a:rPr>
            </a:br>
            <a:r>
              <a:rPr lang="sl-SI" sz="1800" b="1" dirty="0" smtClean="0">
                <a:latin typeface="Arial" charset="0"/>
                <a:cs typeface="Arial" charset="0"/>
              </a:rPr>
              <a:t/>
            </a:r>
            <a:br>
              <a:rPr lang="sl-SI" sz="1800" b="1" dirty="0" smtClean="0">
                <a:latin typeface="Arial" charset="0"/>
                <a:cs typeface="Arial" charset="0"/>
              </a:rPr>
            </a:br>
            <a:r>
              <a:rPr lang="sl-SI" sz="1800" b="1" dirty="0" smtClean="0">
                <a:latin typeface="Arial" charset="0"/>
                <a:cs typeface="Arial" charset="0"/>
              </a:rPr>
              <a:t/>
            </a:r>
            <a:br>
              <a:rPr lang="sl-SI" sz="1800" b="1" dirty="0" smtClean="0">
                <a:latin typeface="Arial" charset="0"/>
                <a:cs typeface="Arial" charset="0"/>
              </a:rPr>
            </a:br>
            <a:r>
              <a:rPr lang="sl-SI" sz="1800" b="1" dirty="0">
                <a:latin typeface="Arial" charset="0"/>
                <a:cs typeface="Arial" charset="0"/>
              </a:rPr>
              <a:t/>
            </a:r>
            <a:br>
              <a:rPr lang="sl-SI" sz="1800" b="1" dirty="0">
                <a:latin typeface="Arial" charset="0"/>
                <a:cs typeface="Arial" charset="0"/>
              </a:rPr>
            </a:br>
            <a:r>
              <a:rPr lang="sl-SI" sz="1800" b="1" dirty="0">
                <a:latin typeface="Arial" charset="0"/>
                <a:cs typeface="Arial" charset="0"/>
              </a:rPr>
              <a:t/>
            </a:r>
            <a:br>
              <a:rPr lang="sl-SI" sz="1800" b="1" dirty="0">
                <a:latin typeface="Arial" charset="0"/>
                <a:cs typeface="Arial" charset="0"/>
              </a:rPr>
            </a:br>
            <a:r>
              <a:rPr lang="sl-SI" sz="1800" dirty="0">
                <a:latin typeface="Arial" charset="0"/>
                <a:cs typeface="Arial" charset="0"/>
              </a:rPr>
              <a:t/>
            </a:r>
            <a:br>
              <a:rPr lang="sl-SI" sz="1800" dirty="0">
                <a:latin typeface="Arial" charset="0"/>
                <a:cs typeface="Arial" charset="0"/>
              </a:rPr>
            </a:br>
            <a:r>
              <a:rPr lang="sl-SI" sz="1800" dirty="0" smtClean="0">
                <a:latin typeface="Arial" charset="0"/>
                <a:cs typeface="Arial" charset="0"/>
              </a:rPr>
              <a:t/>
            </a:r>
            <a:br>
              <a:rPr lang="sl-SI" sz="1800" dirty="0" smtClean="0">
                <a:latin typeface="Arial" charset="0"/>
                <a:cs typeface="Arial" charset="0"/>
              </a:rPr>
            </a:br>
            <a:r>
              <a:rPr lang="sl-SI" sz="1800" dirty="0">
                <a:latin typeface="Arial" charset="0"/>
                <a:cs typeface="Arial" charset="0"/>
              </a:rPr>
              <a:t/>
            </a:r>
            <a:br>
              <a:rPr lang="sl-SI" sz="1800" dirty="0">
                <a:latin typeface="Arial" charset="0"/>
                <a:cs typeface="Arial" charset="0"/>
              </a:rPr>
            </a:br>
            <a:r>
              <a:rPr lang="sl-SI" sz="1800" dirty="0" smtClean="0">
                <a:latin typeface="Arial" charset="0"/>
                <a:cs typeface="Arial" charset="0"/>
              </a:rPr>
              <a:t/>
            </a:r>
            <a:br>
              <a:rPr lang="sl-SI" sz="1800" dirty="0" smtClean="0">
                <a:latin typeface="Arial" charset="0"/>
                <a:cs typeface="Arial" charset="0"/>
              </a:rPr>
            </a:br>
            <a:r>
              <a:rPr lang="sl-SI" sz="1800" dirty="0" smtClean="0">
                <a:latin typeface="Arial" charset="0"/>
                <a:cs typeface="Arial" charset="0"/>
              </a:rPr>
              <a:t>Murska Sobota, avgust 2020</a:t>
            </a:r>
          </a:p>
        </p:txBody>
      </p:sp>
      <p:sp>
        <p:nvSpPr>
          <p:cNvPr id="3" name="Pravokotnik 2"/>
          <p:cNvSpPr/>
          <p:nvPr/>
        </p:nvSpPr>
        <p:spPr>
          <a:xfrm>
            <a:off x="1043608" y="303612"/>
            <a:ext cx="2448272" cy="360040"/>
          </a:xfrm>
          <a:prstGeom prst="rect">
            <a:avLst/>
          </a:prstGeom>
          <a:solidFill>
            <a:srgbClr val="61B44A"/>
          </a:solidFill>
          <a:ln>
            <a:solidFill>
              <a:srgbClr val="61B4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700" dirty="0" smtClean="0">
                <a:solidFill>
                  <a:schemeClr val="tx1"/>
                </a:solidFill>
              </a:rPr>
              <a:t>REPUBLIKA SLOVENIJA</a:t>
            </a:r>
          </a:p>
          <a:p>
            <a:r>
              <a:rPr lang="sl-SI" sz="700" b="1" dirty="0" smtClean="0">
                <a:solidFill>
                  <a:schemeClr val="tx1"/>
                </a:solidFill>
              </a:rPr>
              <a:t>MINISTRSTVO ZA KMETIJSTVO, GOZDARSTVO IN PREHRANO</a:t>
            </a:r>
            <a:endParaRPr lang="sl-SI" sz="700" b="1" dirty="0">
              <a:solidFill>
                <a:schemeClr val="tx1"/>
              </a:solidFill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1619672" y="4293096"/>
            <a:ext cx="6120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dirty="0" smtClean="0">
                <a:latin typeface="Arial" charset="0"/>
                <a:cs typeface="Arial" charset="0"/>
              </a:rPr>
              <a:t>ALENKA ŠESEK, </a:t>
            </a:r>
            <a:r>
              <a:rPr lang="sl-SI" dirty="0">
                <a:latin typeface="Arial" charset="0"/>
                <a:cs typeface="Arial" charset="0"/>
              </a:rPr>
              <a:t>Vodja Sektorja za razvoj </a:t>
            </a:r>
            <a:r>
              <a:rPr lang="sl-SI" dirty="0" smtClean="0">
                <a:latin typeface="Arial" charset="0"/>
                <a:cs typeface="Arial" charset="0"/>
              </a:rPr>
              <a:t>podeželja</a:t>
            </a:r>
          </a:p>
          <a:p>
            <a:pPr algn="ctr"/>
            <a:r>
              <a:rPr lang="sl-SI" dirty="0">
                <a:latin typeface="Arial" charset="0"/>
                <a:cs typeface="Arial" charset="0"/>
              </a:rPr>
              <a:t>Agencija RS za kmetijske trge in </a:t>
            </a:r>
            <a:r>
              <a:rPr lang="sl-SI" dirty="0" smtClean="0">
                <a:latin typeface="Arial" charset="0"/>
                <a:cs typeface="Arial" charset="0"/>
              </a:rPr>
              <a:t>razvoj </a:t>
            </a:r>
            <a:r>
              <a:rPr lang="sl-SI" dirty="0">
                <a:latin typeface="Arial" charset="0"/>
                <a:cs typeface="Arial" charset="0"/>
              </a:rPr>
              <a:t>podeželja</a:t>
            </a:r>
            <a:br>
              <a:rPr lang="sl-SI" dirty="0">
                <a:latin typeface="Arial" charset="0"/>
                <a:cs typeface="Arial" charset="0"/>
              </a:rPr>
            </a:br>
            <a:r>
              <a:rPr lang="sl-SI" dirty="0">
                <a:latin typeface="Arial" charset="0"/>
                <a:cs typeface="Arial" charset="0"/>
              </a:rPr>
              <a:t/>
            </a:r>
            <a:br>
              <a:rPr lang="sl-SI" dirty="0">
                <a:latin typeface="Arial" charset="0"/>
                <a:cs typeface="Arial" charset="0"/>
              </a:rPr>
            </a:br>
            <a:r>
              <a:rPr lang="sl-SI" dirty="0">
                <a:latin typeface="Arial" charset="0"/>
                <a:cs typeface="Arial" charset="0"/>
              </a:rPr>
              <a:t/>
            </a:r>
            <a:br>
              <a:rPr lang="sl-SI" dirty="0">
                <a:latin typeface="Arial" charset="0"/>
                <a:cs typeface="Arial" charset="0"/>
              </a:rPr>
            </a:br>
            <a:endParaRPr lang="sl-SI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238" y="2835041"/>
            <a:ext cx="6373114" cy="838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PRILOGE - 2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82715"/>
            <a:ext cx="8229600" cy="4713387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Ne prikažejo se </a:t>
            </a:r>
            <a:r>
              <a:rPr lang="sl-SI" sz="1800" dirty="0">
                <a:cs typeface="Times New Roman" pitchFamily="18" charset="0"/>
              </a:rPr>
              <a:t>več </a:t>
            </a:r>
            <a:r>
              <a:rPr lang="sl-SI" sz="1800" dirty="0" smtClean="0">
                <a:cs typeface="Times New Roman" pitchFamily="18" charset="0"/>
              </a:rPr>
              <a:t>vse priloge, ki jih predvideva javni razpis.</a:t>
            </a:r>
            <a:endParaRPr lang="sl-SI" sz="1800" dirty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Priloge se prikažejo glede na to, </a:t>
            </a:r>
            <a:r>
              <a:rPr lang="sl-SI" sz="1800" dirty="0" smtClean="0">
                <a:cs typeface="Times New Roman" pitchFamily="18" charset="0"/>
              </a:rPr>
              <a:t>katere indikatorje označi vnašalec v vlogi.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Clr>
                <a:srgbClr val="6BAA54"/>
              </a:buClr>
              <a:buSzPct val="165000"/>
              <a:buNone/>
            </a:pPr>
            <a:endParaRPr lang="sl-SI" sz="1800" dirty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PRIMER: </a:t>
            </a: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 smtClean="0">
                <a:cs typeface="Times New Roman" pitchFamily="18" charset="0"/>
              </a:rPr>
              <a:t>Priloga „Gradbeno </a:t>
            </a:r>
            <a:r>
              <a:rPr lang="sl-SI" sz="1800" dirty="0">
                <a:cs typeface="Times New Roman" pitchFamily="18" charset="0"/>
              </a:rPr>
              <a:t>dovoljenje za zahtevne</a:t>
            </a:r>
            <a:r>
              <a:rPr lang="nn-NO" sz="1800" dirty="0">
                <a:cs typeface="Times New Roman" pitchFamily="18" charset="0"/>
              </a:rPr>
              <a:t>, manj zahtevne in nezahtevne </a:t>
            </a:r>
            <a:r>
              <a:rPr lang="nn-NO" sz="1800" dirty="0" smtClean="0">
                <a:cs typeface="Times New Roman" pitchFamily="18" charset="0"/>
              </a:rPr>
              <a:t>objekte</a:t>
            </a:r>
            <a:r>
              <a:rPr lang="sl-SI" sz="1800" dirty="0" smtClean="0">
                <a:cs typeface="Times New Roman" pitchFamily="18" charset="0"/>
              </a:rPr>
              <a:t>“</a:t>
            </a:r>
            <a:endParaRPr lang="sl-SI" sz="1800" dirty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>
                <a:cs typeface="Times New Roman" pitchFamily="18" charset="0"/>
              </a:rPr>
              <a:t>Pogoj za prikaz </a:t>
            </a:r>
            <a:r>
              <a:rPr lang="sl-SI" sz="1800" dirty="0" smtClean="0">
                <a:cs typeface="Times New Roman" pitchFamily="18" charset="0"/>
              </a:rPr>
              <a:t>priloge je izbran indikator „Zahtevni in manj zahtevni objekt“ ali „Nezahtevni objekt“: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endParaRPr lang="en-GB" sz="16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" r="4480" b="28801"/>
          <a:stretch/>
        </p:blipFill>
        <p:spPr>
          <a:xfrm>
            <a:off x="1835696" y="3933056"/>
            <a:ext cx="4968552" cy="2383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PRILOGE - 3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9"/>
            <a:ext cx="8003232" cy="468052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Pri vseh prilogah, ki so prikazane, </a:t>
            </a:r>
            <a:r>
              <a:rPr lang="sl-SI" sz="1800" dirty="0" smtClean="0">
                <a:cs typeface="Times New Roman" pitchFamily="18" charset="0"/>
              </a:rPr>
              <a:t>je obvezna </a:t>
            </a:r>
            <a:r>
              <a:rPr lang="sl-SI" sz="1800" dirty="0">
                <a:cs typeface="Times New Roman" pitchFamily="18" charset="0"/>
              </a:rPr>
              <a:t>vsaj ena priponka ALI izpolnitev podatkov v tabeli „Podatki priloge</a:t>
            </a:r>
            <a:r>
              <a:rPr lang="sl-SI" sz="1800" dirty="0" smtClean="0">
                <a:cs typeface="Times New Roman" pitchFamily="18" charset="0"/>
              </a:rPr>
              <a:t>“.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32856"/>
            <a:ext cx="8728395" cy="3780406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608712" y="4227958"/>
            <a:ext cx="3389459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6BAA54"/>
              </a:buClr>
              <a:buSzPct val="165000"/>
            </a:pPr>
            <a:r>
              <a:rPr lang="en-GB" sz="1500" dirty="0" err="1">
                <a:cs typeface="Times New Roman" pitchFamily="18" charset="0"/>
              </a:rPr>
              <a:t>Maksimalna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velikost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posamezne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priponke</a:t>
            </a:r>
            <a:r>
              <a:rPr lang="en-GB" sz="1500" dirty="0">
                <a:cs typeface="Times New Roman" pitchFamily="18" charset="0"/>
              </a:rPr>
              <a:t> je 30 MB. </a:t>
            </a:r>
            <a:r>
              <a:rPr lang="en-GB" sz="1500" dirty="0" err="1">
                <a:cs typeface="Times New Roman" pitchFamily="18" charset="0"/>
              </a:rPr>
              <a:t>Če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posamezen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dokument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presega</a:t>
            </a:r>
            <a:r>
              <a:rPr lang="en-GB" sz="1500" dirty="0">
                <a:cs typeface="Times New Roman" pitchFamily="18" charset="0"/>
              </a:rPr>
              <a:t> to </a:t>
            </a:r>
            <a:r>
              <a:rPr lang="en-GB" sz="1500" dirty="0" err="1">
                <a:cs typeface="Times New Roman" pitchFamily="18" charset="0"/>
              </a:rPr>
              <a:t>velikost</a:t>
            </a:r>
            <a:r>
              <a:rPr lang="en-GB" sz="1500" dirty="0">
                <a:cs typeface="Times New Roman" pitchFamily="18" charset="0"/>
              </a:rPr>
              <a:t>,</a:t>
            </a:r>
            <a:r>
              <a:rPr lang="sl-SI" sz="1500" dirty="0">
                <a:cs typeface="Times New Roman" pitchFamily="18" charset="0"/>
              </a:rPr>
              <a:t> aplikacija ob nalaganju sporoči napako</a:t>
            </a:r>
            <a:r>
              <a:rPr lang="en-GB" sz="1500" dirty="0">
                <a:cs typeface="Times New Roman" pitchFamily="18" charset="0"/>
              </a:rPr>
              <a:t>. </a:t>
            </a:r>
            <a:endParaRPr lang="sl-SI" sz="1500" dirty="0" smtClean="0"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rgbClr val="6BAA54"/>
              </a:buClr>
              <a:buSzPct val="165000"/>
            </a:pPr>
            <a:r>
              <a:rPr lang="en-GB" sz="1500" dirty="0" err="1" smtClean="0">
                <a:cs typeface="Times New Roman" pitchFamily="18" charset="0"/>
              </a:rPr>
              <a:t>Tak</a:t>
            </a:r>
            <a:r>
              <a:rPr lang="en-GB" sz="1500" dirty="0" smtClean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dokument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sl-SI" sz="1500" dirty="0" smtClean="0">
                <a:cs typeface="Times New Roman" pitchFamily="18" charset="0"/>
              </a:rPr>
              <a:t>je potrebno </a:t>
            </a:r>
            <a:r>
              <a:rPr lang="en-GB" sz="1500" dirty="0" err="1" smtClean="0">
                <a:cs typeface="Times New Roman" pitchFamily="18" charset="0"/>
              </a:rPr>
              <a:t>razdelit</a:t>
            </a:r>
            <a:r>
              <a:rPr lang="sl-SI" sz="1500" dirty="0" smtClean="0">
                <a:cs typeface="Times New Roman" pitchFamily="18" charset="0"/>
              </a:rPr>
              <a:t>i</a:t>
            </a:r>
            <a:r>
              <a:rPr lang="en-GB" sz="1500" dirty="0" smtClean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na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več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dokumentov</a:t>
            </a:r>
            <a:r>
              <a:rPr lang="en-GB" sz="1500" dirty="0">
                <a:cs typeface="Times New Roman" pitchFamily="18" charset="0"/>
              </a:rPr>
              <a:t>, </a:t>
            </a:r>
            <a:r>
              <a:rPr lang="en-GB" sz="1500" dirty="0" err="1">
                <a:cs typeface="Times New Roman" pitchFamily="18" charset="0"/>
              </a:rPr>
              <a:t>velikost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katerih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sl-SI" sz="1500" dirty="0">
                <a:cs typeface="Times New Roman" pitchFamily="18" charset="0"/>
              </a:rPr>
              <a:t>bo </a:t>
            </a:r>
            <a:r>
              <a:rPr lang="en-GB" sz="1500" dirty="0" err="1">
                <a:cs typeface="Times New Roman" pitchFamily="18" charset="0"/>
              </a:rPr>
              <a:t>manjša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ali</a:t>
            </a:r>
            <a:r>
              <a:rPr lang="en-GB" sz="1500" dirty="0">
                <a:cs typeface="Times New Roman" pitchFamily="18" charset="0"/>
              </a:rPr>
              <a:t> </a:t>
            </a:r>
            <a:r>
              <a:rPr lang="en-GB" sz="1500" dirty="0" err="1">
                <a:cs typeface="Times New Roman" pitchFamily="18" charset="0"/>
              </a:rPr>
              <a:t>enaka</a:t>
            </a:r>
            <a:r>
              <a:rPr lang="en-GB" sz="1500" dirty="0">
                <a:cs typeface="Times New Roman" pitchFamily="18" charset="0"/>
              </a:rPr>
              <a:t> 30 </a:t>
            </a:r>
            <a:r>
              <a:rPr lang="en-GB" sz="1500" dirty="0" smtClean="0">
                <a:cs typeface="Times New Roman" pitchFamily="18" charset="0"/>
              </a:rPr>
              <a:t>MB</a:t>
            </a:r>
            <a:r>
              <a:rPr lang="sl-SI" sz="1500" dirty="0" smtClean="0">
                <a:cs typeface="Times New Roman" pitchFamily="18" charset="0"/>
              </a:rPr>
              <a:t>.</a:t>
            </a:r>
            <a:endParaRPr lang="sl-SI" sz="1500" dirty="0">
              <a:cs typeface="Times New Roman" pitchFamily="18" charset="0"/>
            </a:endParaRPr>
          </a:p>
        </p:txBody>
      </p:sp>
      <p:cxnSp>
        <p:nvCxnSpPr>
          <p:cNvPr id="6" name="Raven puščični povezovalnik 5"/>
          <p:cNvCxnSpPr/>
          <p:nvPr/>
        </p:nvCxnSpPr>
        <p:spPr>
          <a:xfrm flipH="1">
            <a:off x="8100392" y="3284984"/>
            <a:ext cx="360040" cy="79208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POMOČ PRI VNOSU VLOGE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/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Na spletnih straneh, kjer je objavljen javni razpis se nahajajo navodila za vnos vlog.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Clr>
                <a:srgbClr val="6BAA54"/>
              </a:buClr>
              <a:buSzPct val="165000"/>
              <a:buNone/>
            </a:pPr>
            <a:endParaRPr lang="sl-SI" sz="1800" dirty="0" smtClean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Clr>
                <a:srgbClr val="6BAA54"/>
              </a:buClr>
              <a:buSzPct val="165000"/>
              <a:buNone/>
            </a:pPr>
            <a:endParaRPr lang="sl-SI" sz="1800" dirty="0" smtClean="0"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Na spletni strani </a:t>
            </a:r>
            <a:r>
              <a:rPr lang="sl-SI" sz="1800" dirty="0">
                <a:hlinkClick r:id="rId2"/>
              </a:rPr>
              <a:t>https://</a:t>
            </a:r>
            <a:r>
              <a:rPr lang="sl-SI" sz="1800" dirty="0" smtClean="0">
                <a:hlinkClick r:id="rId2"/>
              </a:rPr>
              <a:t>www.gov.si/zbirke/storitve/oddaja-vlog-na-javne-razpise-za-ukrepe-prp-2014-2020/</a:t>
            </a:r>
            <a:r>
              <a:rPr lang="pl-PL" sz="1800" dirty="0" smtClean="0"/>
              <a:t> s</a:t>
            </a:r>
            <a:r>
              <a:rPr lang="sl-SI" sz="1800" dirty="0" smtClean="0">
                <a:cs typeface="Times New Roman" pitchFamily="18" charset="0"/>
              </a:rPr>
              <a:t>e nahajajo Navodila za prilaganje prevelikih priponk v e-vloge in e-zahtevke.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pl-PL" sz="1800" dirty="0">
                <a:cs typeface="Times New Roman" pitchFamily="18" charset="0"/>
              </a:rPr>
              <a:t>Vloge za pooblastila za dostop do spletnih aplikacij PRP pošljite na e-naslov: </a:t>
            </a:r>
            <a:r>
              <a:rPr lang="pl-PL" sz="1800" b="1" dirty="0" smtClean="0">
                <a:cs typeface="Times New Roman" pitchFamily="18" charset="0"/>
              </a:rPr>
              <a:t>eprp_pooblastila@gov.si</a:t>
            </a:r>
            <a:endParaRPr lang="en-GB" sz="1800" dirty="0">
              <a:cs typeface="Times New Roman" pitchFamily="18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400" y="3555292"/>
            <a:ext cx="6848475" cy="100012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1268760"/>
            <a:ext cx="5616624" cy="12289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ob Sear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2108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otnik 4"/>
          <p:cNvSpPr/>
          <p:nvPr/>
        </p:nvSpPr>
        <p:spPr>
          <a:xfrm>
            <a:off x="611560" y="980728"/>
            <a:ext cx="7848872" cy="214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2800" b="1" dirty="0">
                <a:solidFill>
                  <a:prstClr val="black"/>
                </a:solidFill>
              </a:rPr>
              <a:t>Za </a:t>
            </a:r>
            <a:r>
              <a:rPr lang="en-GB" sz="2800" b="1" dirty="0" err="1">
                <a:solidFill>
                  <a:prstClr val="black"/>
                </a:solidFill>
              </a:rPr>
              <a:t>tehnično</a:t>
            </a:r>
            <a:r>
              <a:rPr lang="en-GB" sz="2800" b="1" dirty="0">
                <a:solidFill>
                  <a:prstClr val="black"/>
                </a:solidFill>
              </a:rPr>
              <a:t> pomoč pri e-</a:t>
            </a:r>
            <a:r>
              <a:rPr lang="en-GB" sz="2800" b="1" dirty="0" err="1">
                <a:solidFill>
                  <a:prstClr val="black"/>
                </a:solidFill>
              </a:rPr>
              <a:t>vnosu</a:t>
            </a:r>
            <a:r>
              <a:rPr lang="sl-SI" sz="2800" b="1" dirty="0">
                <a:solidFill>
                  <a:prstClr val="black"/>
                </a:solidFill>
              </a:rPr>
              <a:t> </a:t>
            </a:r>
            <a:r>
              <a:rPr lang="en-GB" sz="2800" b="1" dirty="0" err="1" smtClean="0">
                <a:solidFill>
                  <a:prstClr val="black"/>
                </a:solidFill>
              </a:rPr>
              <a:t>piš</a:t>
            </a:r>
            <a:r>
              <a:rPr lang="sl-SI" sz="2800" b="1" dirty="0" smtClean="0">
                <a:solidFill>
                  <a:prstClr val="black"/>
                </a:solidFill>
              </a:rPr>
              <a:t>i</a:t>
            </a:r>
            <a:r>
              <a:rPr lang="en-GB" sz="2800" b="1" dirty="0" err="1" smtClean="0">
                <a:solidFill>
                  <a:prstClr val="black"/>
                </a:solidFill>
              </a:rPr>
              <a:t>te</a:t>
            </a:r>
            <a:r>
              <a:rPr lang="en-GB" sz="2800" b="1" dirty="0" smtClean="0">
                <a:solidFill>
                  <a:prstClr val="black"/>
                </a:solidFill>
              </a:rPr>
              <a:t> </a:t>
            </a:r>
            <a:r>
              <a:rPr lang="en-GB" sz="2800" b="1" dirty="0">
                <a:solidFill>
                  <a:prstClr val="black"/>
                </a:solidFill>
              </a:rPr>
              <a:t>na e-</a:t>
            </a:r>
            <a:r>
              <a:rPr lang="en-GB" sz="2800" b="1" dirty="0" err="1">
                <a:solidFill>
                  <a:prstClr val="black"/>
                </a:solidFill>
              </a:rPr>
              <a:t>naslov</a:t>
            </a:r>
            <a:r>
              <a:rPr lang="en-GB" sz="2800" b="1" dirty="0">
                <a:solidFill>
                  <a:prstClr val="black"/>
                </a:solidFill>
              </a:rPr>
              <a:t>: </a:t>
            </a:r>
            <a:endParaRPr lang="sl-SI" sz="2800" b="1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en-GB" sz="3200" b="1" dirty="0">
                <a:solidFill>
                  <a:srgbClr val="92D050"/>
                </a:solidFill>
              </a:rPr>
              <a:t>eprp-tezave.aktrp@gov.si</a:t>
            </a:r>
            <a:r>
              <a:rPr lang="en-GB" sz="2800" b="1" dirty="0">
                <a:solidFill>
                  <a:prstClr val="black"/>
                </a:solidFill>
              </a:rPr>
              <a:t> </a:t>
            </a:r>
            <a:endParaRPr lang="sl-SI" sz="2800" b="1" dirty="0" smtClean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sl-SI" sz="2800" b="1" dirty="0" smtClean="0">
                <a:solidFill>
                  <a:prstClr val="black"/>
                </a:solidFill>
              </a:rPr>
              <a:t>ali pokličite</a:t>
            </a:r>
          </a:p>
          <a:p>
            <a:pPr lvl="0" algn="ctr">
              <a:spcBef>
                <a:spcPct val="20000"/>
              </a:spcBef>
            </a:pPr>
            <a:r>
              <a:rPr lang="sl-SI" sz="2800" b="1" dirty="0" smtClean="0">
                <a:solidFill>
                  <a:srgbClr val="92D050"/>
                </a:solidFill>
              </a:rPr>
              <a:t>01 580 7792</a:t>
            </a:r>
            <a:endParaRPr lang="sl-SI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8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000" b="1" dirty="0" smtClean="0">
                <a:solidFill>
                  <a:srgbClr val="71BF43"/>
                </a:solidFill>
              </a:rPr>
              <a:t>NOVOSTI PRI ODDAJI VLOGE</a:t>
            </a:r>
            <a:endParaRPr lang="sl-SI" sz="3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756227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50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71BF43"/>
                </a:solidFill>
              </a:rPr>
              <a:t>POPOLN ELEKTRONSKI VNOS VLOGE - 1</a:t>
            </a:r>
            <a:endParaRPr lang="sl-SI" sz="2800" b="1" dirty="0">
              <a:solidFill>
                <a:srgbClr val="71BF43"/>
              </a:solidFill>
            </a:endParaRP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13"/>
          </p:nvPr>
        </p:nvSpPr>
        <p:spPr>
          <a:xfrm>
            <a:off x="899592" y="1340768"/>
            <a:ext cx="7201025" cy="4598640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V </a:t>
            </a:r>
            <a:r>
              <a:rPr lang="sl-SI" sz="1800" dirty="0">
                <a:cs typeface="Times New Roman" pitchFamily="18" charset="0"/>
              </a:rPr>
              <a:t>Uredbi </a:t>
            </a:r>
            <a:r>
              <a:rPr lang="sl-SI" sz="1800" dirty="0" smtClean="0">
                <a:cs typeface="Times New Roman" pitchFamily="18" charset="0"/>
              </a:rPr>
              <a:t>o </a:t>
            </a:r>
            <a:r>
              <a:rPr lang="sl-SI" sz="1800" dirty="0">
                <a:cs typeface="Times New Roman" pitchFamily="18" charset="0"/>
              </a:rPr>
              <a:t>izvajanju ukrepa naložbe v osnovna sredstva in </a:t>
            </a:r>
            <a:r>
              <a:rPr lang="sl-SI" sz="1800" dirty="0" err="1">
                <a:cs typeface="Times New Roman" pitchFamily="18" charset="0"/>
              </a:rPr>
              <a:t>podukrepa</a:t>
            </a:r>
            <a:r>
              <a:rPr lang="sl-SI" sz="1800" dirty="0">
                <a:cs typeface="Times New Roman" pitchFamily="18" charset="0"/>
              </a:rPr>
              <a:t> podpora za naložbe v gozdarske tehnologije ter predelavo, mobilizacijo in trženje gozdarskih proizvodov iz </a:t>
            </a:r>
            <a:r>
              <a:rPr lang="sl-SI" sz="1800" dirty="0" smtClean="0">
                <a:cs typeface="Times New Roman" pitchFamily="18" charset="0"/>
              </a:rPr>
              <a:t>PRP 2014–2020 </a:t>
            </a:r>
            <a:r>
              <a:rPr lang="sl-SI" sz="1800" dirty="0">
                <a:cs typeface="Times New Roman" pitchFamily="18" charset="0"/>
              </a:rPr>
              <a:t>se </a:t>
            </a:r>
            <a:r>
              <a:rPr lang="sl-SI" sz="1800" dirty="0" smtClean="0">
                <a:cs typeface="Times New Roman" pitchFamily="18" charset="0"/>
              </a:rPr>
              <a:t>je spremenil zapis, ki se sedaj glasi:</a:t>
            </a:r>
          </a:p>
          <a:p>
            <a:pPr marL="0" indent="0" algn="just">
              <a:buClr>
                <a:srgbClr val="6BAA54"/>
              </a:buClr>
              <a:buSzPct val="165000"/>
              <a:buNone/>
            </a:pPr>
            <a:r>
              <a:rPr lang="sl-SI" sz="1800" b="1" dirty="0">
                <a:cs typeface="Times New Roman" pitchFamily="18" charset="0"/>
              </a:rPr>
              <a:t>Vloga na javni razpis se vloži na ARSKTRP v elektronski obliki, podpisana s kvalificiranim elektronskim podpisom, v roku, ki je opredeljen v javnem razpisu. Priloge se predložijo kot </a:t>
            </a:r>
            <a:r>
              <a:rPr lang="sl-SI" sz="1800" b="1" dirty="0" err="1" smtClean="0">
                <a:cs typeface="Times New Roman" pitchFamily="18" charset="0"/>
              </a:rPr>
              <a:t>skenogram</a:t>
            </a:r>
            <a:r>
              <a:rPr lang="sl-SI" sz="1800" b="1" dirty="0" smtClean="0"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uščica dol 2"/>
          <p:cNvSpPr/>
          <p:nvPr/>
        </p:nvSpPr>
        <p:spPr>
          <a:xfrm>
            <a:off x="4139952" y="3501008"/>
            <a:ext cx="432048" cy="43204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PoljeZBesedilom 3"/>
          <p:cNvSpPr txBox="1"/>
          <p:nvPr/>
        </p:nvSpPr>
        <p:spPr>
          <a:xfrm>
            <a:off x="1115616" y="4077072"/>
            <a:ext cx="676875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POTREBNO ZAKLJUČITI IN ODDATI VLOGO V ELEKTRONSKEM SISTEMU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1331752" y="4670504"/>
            <a:ext cx="633670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BREZ POŠILJANJA PRIPOROČENO PO POŠTI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186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rgbClr val="71BF43"/>
                </a:solidFill>
              </a:rPr>
              <a:t>POPOLN ELEKTRONSKI VNOS VLOGE - </a:t>
            </a:r>
            <a:r>
              <a:rPr lang="sl-SI" sz="2800" b="1" dirty="0" smtClean="0">
                <a:solidFill>
                  <a:srgbClr val="71BF43"/>
                </a:solidFill>
              </a:rPr>
              <a:t>2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b="1" dirty="0" err="1">
                <a:cs typeface="Times New Roman" pitchFamily="18" charset="0"/>
              </a:rPr>
              <a:t>Samodopolnitev</a:t>
            </a:r>
            <a:r>
              <a:rPr lang="sl-SI" sz="1800" dirty="0">
                <a:cs typeface="Times New Roman" pitchFamily="18" charset="0"/>
              </a:rPr>
              <a:t> je mogoča, ko vloga dobi spisovno številko: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l-SI" sz="1600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l-SI" sz="16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l-SI" sz="1600" dirty="0">
              <a:latin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/>
          <a:srcRect l="388" r="38975"/>
          <a:stretch/>
        </p:blipFill>
        <p:spPr>
          <a:xfrm>
            <a:off x="442368" y="1916832"/>
            <a:ext cx="7750621" cy="1905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71BF43"/>
                </a:solidFill>
              </a:rPr>
              <a:t>IZRAČUN PRELIMINARNE OCENE - 1</a:t>
            </a:r>
            <a:endParaRPr lang="sl-SI" sz="2800" b="1" dirty="0">
              <a:solidFill>
                <a:srgbClr val="71BF43"/>
              </a:solidFill>
            </a:endParaRP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13"/>
          </p:nvPr>
        </p:nvSpPr>
        <p:spPr>
          <a:xfrm>
            <a:off x="827584" y="1196752"/>
            <a:ext cx="7201025" cy="4598640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b="1" dirty="0" smtClean="0">
                <a:cs typeface="Times New Roman" pitchFamily="18" charset="0"/>
              </a:rPr>
              <a:t>Pred oddajo vloge je </a:t>
            </a:r>
            <a:r>
              <a:rPr lang="sl-SI" sz="1800" b="1" u="sng" dirty="0" smtClean="0">
                <a:cs typeface="Times New Roman" pitchFamily="18" charset="0"/>
              </a:rPr>
              <a:t>obvezen</a:t>
            </a:r>
            <a:r>
              <a:rPr lang="sl-SI" sz="1800" b="1" dirty="0" smtClean="0">
                <a:cs typeface="Times New Roman" pitchFamily="18" charset="0"/>
              </a:rPr>
              <a:t> izračun preliminarne ocene vloge.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V zavihku </a:t>
            </a:r>
            <a:r>
              <a:rPr lang="sl-SI" sz="1800" b="1" dirty="0" smtClean="0">
                <a:cs typeface="Times New Roman" pitchFamily="18" charset="0"/>
              </a:rPr>
              <a:t>Osnovni podatki.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Pomembni gumbi:</a:t>
            </a:r>
          </a:p>
          <a:p>
            <a:pPr lvl="1" algn="just">
              <a:buClr>
                <a:srgbClr val="6BAA54"/>
              </a:buClr>
              <a:buFont typeface="Calibri" panose="020F0502020204030204" pitchFamily="34" charset="0"/>
              <a:buChar char="−"/>
            </a:pPr>
            <a:r>
              <a:rPr lang="sl-SI" sz="1800" dirty="0" smtClean="0">
                <a:cs typeface="Times New Roman" pitchFamily="18" charset="0"/>
              </a:rPr>
              <a:t>gumb „Izračunaj preliminarno oceno“</a:t>
            </a:r>
          </a:p>
          <a:p>
            <a:pPr lvl="1" algn="just">
              <a:buClr>
                <a:srgbClr val="6BAA54"/>
              </a:buClr>
              <a:buFont typeface="Calibri" panose="020F0502020204030204" pitchFamily="34" charset="0"/>
              <a:buChar char="−"/>
            </a:pPr>
            <a:r>
              <a:rPr lang="sl-SI" sz="1800" dirty="0">
                <a:cs typeface="Times New Roman" pitchFamily="18" charset="0"/>
              </a:rPr>
              <a:t>gumb „Izpiši preliminarno oceno</a:t>
            </a:r>
            <a:r>
              <a:rPr lang="sl-SI" sz="1800" dirty="0" smtClean="0">
                <a:cs typeface="Times New Roman" pitchFamily="18" charset="0"/>
              </a:rPr>
              <a:t>“ </a:t>
            </a:r>
            <a:endParaRPr lang="sl-SI" sz="1800" dirty="0">
              <a:cs typeface="Times New Roman" pitchFamily="18" charset="0"/>
            </a:endParaRPr>
          </a:p>
          <a:p>
            <a:pPr lvl="1" algn="just">
              <a:buClr>
                <a:srgbClr val="6BAA54"/>
              </a:buClr>
              <a:buFont typeface="Calibri" panose="020F0502020204030204" pitchFamily="34" charset="0"/>
              <a:buChar char="−"/>
            </a:pPr>
            <a:r>
              <a:rPr lang="sl-SI" sz="1800" dirty="0">
                <a:cs typeface="Times New Roman" pitchFamily="18" charset="0"/>
              </a:rPr>
              <a:t>polje „Preliminarna ocena“</a:t>
            </a: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r="4093"/>
          <a:stretch/>
        </p:blipFill>
        <p:spPr>
          <a:xfrm>
            <a:off x="246967" y="3356992"/>
            <a:ext cx="865006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2"/>
          <a:srcRect r="1891"/>
          <a:stretch/>
        </p:blipFill>
        <p:spPr>
          <a:xfrm>
            <a:off x="773832" y="4279575"/>
            <a:ext cx="7470576" cy="2196097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>
                <a:solidFill>
                  <a:srgbClr val="71BF43"/>
                </a:solidFill>
              </a:rPr>
              <a:t>IZRAČUN PRELIMINARNE OCENE - </a:t>
            </a:r>
            <a:r>
              <a:rPr lang="sl-SI" sz="2800" b="1" dirty="0" smtClean="0">
                <a:solidFill>
                  <a:srgbClr val="71BF43"/>
                </a:solidFill>
              </a:rPr>
              <a:t>2</a:t>
            </a:r>
            <a:endParaRPr lang="sl-SI" sz="2800" b="1" dirty="0"/>
          </a:p>
        </p:txBody>
      </p:sp>
      <p:sp>
        <p:nvSpPr>
          <p:cNvPr id="3" name="Ograda besedila 2"/>
          <p:cNvSpPr>
            <a:spLocks noGrp="1"/>
          </p:cNvSpPr>
          <p:nvPr>
            <p:ph sz="half" idx="1"/>
          </p:nvPr>
        </p:nvSpPr>
        <p:spPr>
          <a:xfrm>
            <a:off x="611560" y="1196752"/>
            <a:ext cx="7499176" cy="4641379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Vsa merila </a:t>
            </a:r>
            <a:r>
              <a:rPr lang="sl-SI" sz="1800" dirty="0" err="1">
                <a:cs typeface="Times New Roman" pitchFamily="18" charset="0"/>
              </a:rPr>
              <a:t>ocenjevalnika</a:t>
            </a:r>
            <a:r>
              <a:rPr lang="sl-SI" sz="1800" dirty="0">
                <a:cs typeface="Times New Roman" pitchFamily="18" charset="0"/>
              </a:rPr>
              <a:t> so avtomatska, kar pomeni, da se izračunajo glede na vrednosti indikatorjev, polj in tabel v </a:t>
            </a:r>
            <a:r>
              <a:rPr lang="sl-SI" sz="1800" dirty="0" smtClean="0">
                <a:cs typeface="Times New Roman" pitchFamily="18" charset="0"/>
              </a:rPr>
              <a:t>aplikaciji.</a:t>
            </a:r>
            <a:endParaRPr lang="sl-SI" sz="1800" dirty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b="1" dirty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b="1" dirty="0" smtClean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endParaRPr lang="sl-SI" sz="1800" b="1" dirty="0">
              <a:cs typeface="Times New Roman" pitchFamily="18" charset="0"/>
            </a:endParaRPr>
          </a:p>
          <a:p>
            <a:pPr marL="0" indent="0" algn="just">
              <a:buClr>
                <a:srgbClr val="6BAA54"/>
              </a:buClr>
              <a:buSzPct val="165000"/>
              <a:buNone/>
            </a:pPr>
            <a:endParaRPr lang="sl-SI" sz="1800" b="1" dirty="0">
              <a:cs typeface="Times New Roman" pitchFamily="18" charset="0"/>
            </a:endParaRP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Ročni indikatorji, polja, tabele - npr. tabela OCENJEVANJE - opredelite, katera merila </a:t>
            </a:r>
            <a:r>
              <a:rPr lang="sl-SI" sz="1800" dirty="0" smtClean="0">
                <a:cs typeface="Times New Roman" pitchFamily="18" charset="0"/>
              </a:rPr>
              <a:t>uveljavljate.</a:t>
            </a: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l-SI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1600" b="1" dirty="0">
              <a:latin typeface="Arial" pitchFamily="34" charset="0"/>
              <a:cs typeface="Arial" pitchFamily="34" charset="0"/>
            </a:endParaRPr>
          </a:p>
          <a:p>
            <a:endParaRPr lang="sl-SI" sz="1800" b="1" dirty="0" smtClean="0">
              <a:latin typeface="Arial" pitchFamily="34" charset="0"/>
              <a:cs typeface="Arial" pitchFamily="34" charset="0"/>
            </a:endParaRPr>
          </a:p>
          <a:p>
            <a:endParaRPr lang="sl-SI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1403648" y="1859415"/>
            <a:ext cx="6192688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Clr>
                <a:srgbClr val="6BAA54"/>
              </a:buClr>
              <a:buSzPct val="165000"/>
            </a:pPr>
            <a:r>
              <a:rPr lang="sl-SI" b="1" dirty="0" smtClean="0">
                <a:cs typeface="Times New Roman" pitchFamily="18" charset="0"/>
              </a:rPr>
              <a:t>PRIMER: </a:t>
            </a:r>
          </a:p>
          <a:p>
            <a:pPr algn="just">
              <a:buClr>
                <a:srgbClr val="6BAA54"/>
              </a:buClr>
              <a:buSzPct val="165000"/>
            </a:pPr>
            <a:r>
              <a:rPr lang="sl-SI" b="1" dirty="0" smtClean="0">
                <a:cs typeface="Times New Roman" pitchFamily="18" charset="0"/>
              </a:rPr>
              <a:t>Iz tabele </a:t>
            </a:r>
            <a:r>
              <a:rPr lang="sl-SI" b="1" dirty="0">
                <a:cs typeface="Times New Roman" pitchFamily="18" charset="0"/>
              </a:rPr>
              <a:t>„Območja z omejitvami“ in </a:t>
            </a:r>
            <a:r>
              <a:rPr lang="sl-SI" b="1" dirty="0" smtClean="0">
                <a:cs typeface="Times New Roman" pitchFamily="18" charset="0"/>
              </a:rPr>
              <a:t>polja </a:t>
            </a:r>
            <a:r>
              <a:rPr lang="sl-SI" b="1" dirty="0">
                <a:cs typeface="Times New Roman" pitchFamily="18" charset="0"/>
              </a:rPr>
              <a:t>„Št. </a:t>
            </a:r>
            <a:r>
              <a:rPr lang="sl-SI" b="1" dirty="0" smtClean="0">
                <a:cs typeface="Times New Roman" pitchFamily="18" charset="0"/>
              </a:rPr>
              <a:t>OMD točk“ pridobimo </a:t>
            </a:r>
            <a:r>
              <a:rPr lang="sl-SI" b="1" dirty="0">
                <a:cs typeface="Times New Roman" pitchFamily="18" charset="0"/>
              </a:rPr>
              <a:t>podatke za ocenitev merila „OMD“ pri Geografskem vidiku </a:t>
            </a:r>
            <a:r>
              <a:rPr lang="sl-SI" b="1" dirty="0" smtClean="0">
                <a:cs typeface="Times New Roman" pitchFamily="18" charset="0"/>
              </a:rPr>
              <a:t>upravičenca.</a:t>
            </a:r>
            <a:endParaRPr lang="sl-SI" b="1" dirty="0">
              <a:cs typeface="Times New Roman" pitchFamily="18" charset="0"/>
            </a:endParaRPr>
          </a:p>
        </p:txBody>
      </p:sp>
      <p:cxnSp>
        <p:nvCxnSpPr>
          <p:cNvPr id="7" name="Raven puščični povezovalnik 6"/>
          <p:cNvCxnSpPr/>
          <p:nvPr/>
        </p:nvCxnSpPr>
        <p:spPr>
          <a:xfrm flipV="1">
            <a:off x="5148064" y="3880329"/>
            <a:ext cx="930932" cy="383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en puščični povezovalnik 8"/>
          <p:cNvCxnSpPr/>
          <p:nvPr/>
        </p:nvCxnSpPr>
        <p:spPr>
          <a:xfrm flipH="1" flipV="1">
            <a:off x="7099609" y="3981858"/>
            <a:ext cx="720080" cy="383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oljeZBesedilom 9"/>
          <p:cNvSpPr txBox="1"/>
          <p:nvPr/>
        </p:nvSpPr>
        <p:spPr>
          <a:xfrm>
            <a:off x="6089085" y="3523686"/>
            <a:ext cx="1607470" cy="3385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l-SI" sz="1600" dirty="0" smtClean="0"/>
              <a:t>OBVEZEN VNOS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04799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rgbClr val="71BF43"/>
                </a:solidFill>
              </a:rPr>
              <a:t>IZRAČUN PRELIMINARNE OCENE - </a:t>
            </a:r>
            <a:r>
              <a:rPr lang="sl-SI" sz="2800" b="1" dirty="0" smtClean="0">
                <a:solidFill>
                  <a:srgbClr val="71BF43"/>
                </a:solidFill>
              </a:rPr>
              <a:t>3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Podatki pomembni za izračun preliminarne ocene:</a:t>
            </a: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 smtClean="0">
                <a:cs typeface="Times New Roman" pitchFamily="18" charset="0"/>
              </a:rPr>
              <a:t>tabela </a:t>
            </a:r>
            <a:r>
              <a:rPr lang="sl-SI" sz="1800" dirty="0">
                <a:cs typeface="Times New Roman" pitchFamily="18" charset="0"/>
              </a:rPr>
              <a:t>na zavihku „Naložba“ </a:t>
            </a:r>
            <a:endParaRPr lang="sl-SI" sz="1800" dirty="0" smtClean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Clr>
                <a:srgbClr val="6BAA54"/>
              </a:buClr>
              <a:buSzPct val="165000"/>
              <a:buFont typeface="Calibri" panose="020F0502020204030204" pitchFamily="34" charset="0"/>
              <a:buChar char="−"/>
            </a:pPr>
            <a:r>
              <a:rPr lang="sl-SI" sz="1800" dirty="0" smtClean="0">
                <a:cs typeface="Times New Roman" pitchFamily="18" charset="0"/>
              </a:rPr>
              <a:t>ostala </a:t>
            </a:r>
            <a:r>
              <a:rPr lang="sl-SI" sz="1800" dirty="0">
                <a:cs typeface="Times New Roman" pitchFamily="18" charset="0"/>
              </a:rPr>
              <a:t>polja na zavihkih (npr. izobrazba na „Osnovni podatki</a:t>
            </a:r>
            <a:r>
              <a:rPr lang="sl-SI" sz="1800" dirty="0" smtClean="0">
                <a:cs typeface="Times New Roman" pitchFamily="18" charset="0"/>
              </a:rPr>
              <a:t>“, interna stopnja donosnosti na „Učinkovitost naložbe“)</a:t>
            </a:r>
          </a:p>
          <a:p>
            <a:pPr algn="just">
              <a:lnSpc>
                <a:spcPct val="15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Opredelitev </a:t>
            </a:r>
            <a:r>
              <a:rPr lang="sl-SI" sz="1800" dirty="0">
                <a:cs typeface="Times New Roman" pitchFamily="18" charset="0"/>
              </a:rPr>
              <a:t>do meril, ki postanejo </a:t>
            </a:r>
            <a:r>
              <a:rPr lang="sl-SI" sz="1800" dirty="0" smtClean="0">
                <a:cs typeface="Times New Roman" pitchFamily="18" charset="0"/>
              </a:rPr>
              <a:t>obveznost.</a:t>
            </a:r>
            <a:endParaRPr lang="sl-SI" sz="18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sl-SI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GB" sz="16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Puščica dol 3"/>
          <p:cNvSpPr/>
          <p:nvPr/>
        </p:nvSpPr>
        <p:spPr>
          <a:xfrm>
            <a:off x="5409477" y="2924944"/>
            <a:ext cx="432048" cy="42117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PoljeZBesedilom 4"/>
          <p:cNvSpPr txBox="1"/>
          <p:nvPr/>
        </p:nvSpPr>
        <p:spPr>
          <a:xfrm>
            <a:off x="2843808" y="3418130"/>
            <a:ext cx="5760640" cy="20313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/>
              <a:t>V preteklih razpisih, so se upravičencu točke pri merilih, ki so postali obveznost avtomatsko dodale pri ocenjevanju.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l-SI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/>
              <a:t>Sedaj se mora upravičenec v vlogi opredeliti ali bo ta merila uveljavljal ali ne (npr. ekološko kmetovanje, Prihodek/PDM).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b="1" dirty="0" smtClean="0">
                <a:solidFill>
                  <a:srgbClr val="92D050"/>
                </a:solidFill>
              </a:rPr>
              <a:t>IZJAVE</a:t>
            </a:r>
            <a:r>
              <a:rPr lang="en-GB" b="1" dirty="0" smtClean="0">
                <a:solidFill>
                  <a:srgbClr val="92D050"/>
                </a:solidFill>
              </a:rPr>
              <a:t/>
            </a:r>
            <a:br>
              <a:rPr lang="en-GB" b="1" dirty="0" smtClean="0">
                <a:solidFill>
                  <a:srgbClr val="92D050"/>
                </a:solidFill>
              </a:rPr>
            </a:br>
            <a:endParaRPr lang="en-GB" b="1" dirty="0">
              <a:solidFill>
                <a:srgbClr val="92D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83512" y="1124744"/>
            <a:ext cx="8229600" cy="4857403"/>
          </a:xfrm>
        </p:spPr>
        <p:txBody>
          <a:bodyPr>
            <a:normAutofit/>
          </a:bodyPr>
          <a:lstStyle/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Dodana je nova Izjava </a:t>
            </a:r>
            <a:r>
              <a:rPr lang="sl-SI" sz="1800" dirty="0">
                <a:cs typeface="Times New Roman" pitchFamily="18" charset="0"/>
              </a:rPr>
              <a:t>POOBLAŠČENCA (30.a člen Zkme-1</a:t>
            </a:r>
            <a:r>
              <a:rPr lang="sl-SI" sz="1800" dirty="0" smtClean="0">
                <a:cs typeface="Times New Roman" pitchFamily="18" charset="0"/>
              </a:rPr>
              <a:t>).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Ostale </a:t>
            </a:r>
            <a:r>
              <a:rPr lang="sl-SI" sz="1800" dirty="0">
                <a:cs typeface="Times New Roman" pitchFamily="18" charset="0"/>
              </a:rPr>
              <a:t>izjave, ki so pogoj za uspešno kandidaturo na </a:t>
            </a:r>
            <a:r>
              <a:rPr lang="sl-SI" sz="1800" dirty="0" smtClean="0">
                <a:cs typeface="Times New Roman" pitchFamily="18" charset="0"/>
              </a:rPr>
              <a:t>razpisu.</a:t>
            </a:r>
          </a:p>
          <a:p>
            <a:pPr algn="just"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 smtClean="0">
                <a:cs typeface="Times New Roman" pitchFamily="18" charset="0"/>
              </a:rPr>
              <a:t>Obvezen ‚‚DA‘‘.</a:t>
            </a:r>
            <a:endParaRPr lang="sl-SI" sz="1800" dirty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12" y="2204864"/>
            <a:ext cx="7884368" cy="3548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92D050"/>
                </a:solidFill>
              </a:rPr>
              <a:t>PRILOGE - 1</a:t>
            </a:r>
            <a:endParaRPr lang="en-GB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2920" y="924752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6BAA54"/>
              </a:buClr>
              <a:buSzPct val="165000"/>
              <a:buFont typeface="Wingdings" panose="05000000000000000000" pitchFamily="2" charset="2"/>
              <a:buChar char="§"/>
            </a:pPr>
            <a:r>
              <a:rPr lang="sl-SI" sz="1800" dirty="0">
                <a:cs typeface="Times New Roman" pitchFamily="18" charset="0"/>
              </a:rPr>
              <a:t>Priloge se osvežijo ob vsakem vstopu na zavihek. Prikaže se drsni trak, ki prikazuje odstotek prenosa prilog. Ko se prenos izvede do konca, se prikaže stran z izjavami in prilogami.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730"/>
          <a:stretch/>
        </p:blipFill>
        <p:spPr>
          <a:xfrm>
            <a:off x="1187624" y="2420888"/>
            <a:ext cx="6287472" cy="2639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7556</TotalTime>
  <Words>616</Words>
  <Application>Microsoft Office PowerPoint</Application>
  <PresentationFormat>Diaprojekcija na zaslonu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Times New Roman</vt:lpstr>
      <vt:lpstr>Wingdings</vt:lpstr>
      <vt:lpstr>Officeova tema</vt:lpstr>
      <vt:lpstr>                 ELEKTRONSKI VNOS VLOG    GLAVNI POUDARKI           Murska Sobota, avgust 2020</vt:lpstr>
      <vt:lpstr>NOVOSTI PRI ODDAJI VLOGE</vt:lpstr>
      <vt:lpstr>POPOLN ELEKTRONSKI VNOS VLOGE - 1</vt:lpstr>
      <vt:lpstr>POPOLN ELEKTRONSKI VNOS VLOGE - 2</vt:lpstr>
      <vt:lpstr>IZRAČUN PRELIMINARNE OCENE - 1</vt:lpstr>
      <vt:lpstr>IZRAČUN PRELIMINARNE OCENE - 2</vt:lpstr>
      <vt:lpstr>IZRAČUN PRELIMINARNE OCENE - 3</vt:lpstr>
      <vt:lpstr> IZJAVE </vt:lpstr>
      <vt:lpstr>PRILOGE - 1</vt:lpstr>
      <vt:lpstr>PRILOGE - 2</vt:lpstr>
      <vt:lpstr>PRILOGE - 3</vt:lpstr>
      <vt:lpstr>POMOČ PRI VNOSU VLOGE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vidonja</dc:creator>
  <cp:lastModifiedBy>Šesek, Alenka</cp:lastModifiedBy>
  <cp:revision>406</cp:revision>
  <cp:lastPrinted>2020-08-21T05:56:00Z</cp:lastPrinted>
  <dcterms:created xsi:type="dcterms:W3CDTF">2013-07-08T19:32:47Z</dcterms:created>
  <dcterms:modified xsi:type="dcterms:W3CDTF">2020-08-28T04:06:17Z</dcterms:modified>
</cp:coreProperties>
</file>