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9" r:id="rId3"/>
    <p:sldId id="294" r:id="rId4"/>
    <p:sldId id="258" r:id="rId5"/>
    <p:sldId id="295" r:id="rId6"/>
    <p:sldId id="285" r:id="rId7"/>
    <p:sldId id="313" r:id="rId8"/>
    <p:sldId id="316" r:id="rId9"/>
    <p:sldId id="300" r:id="rId10"/>
    <p:sldId id="318" r:id="rId11"/>
    <p:sldId id="317" r:id="rId12"/>
    <p:sldId id="301" r:id="rId13"/>
    <p:sldId id="303" r:id="rId14"/>
    <p:sldId id="304" r:id="rId15"/>
    <p:sldId id="305" r:id="rId16"/>
    <p:sldId id="306" r:id="rId17"/>
    <p:sldId id="308" r:id="rId18"/>
    <p:sldId id="267" r:id="rId19"/>
    <p:sldId id="312" r:id="rId20"/>
    <p:sldId id="311" r:id="rId21"/>
    <p:sldId id="269" r:id="rId22"/>
    <p:sldId id="270" r:id="rId23"/>
    <p:sldId id="271" r:id="rId24"/>
    <p:sldId id="288" r:id="rId25"/>
    <p:sldId id="289" r:id="rId26"/>
    <p:sldId id="290" r:id="rId27"/>
    <p:sldId id="273" r:id="rId28"/>
    <p:sldId id="292" r:id="rId29"/>
    <p:sldId id="297" r:id="rId30"/>
    <p:sldId id="293" r:id="rId31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48F8-B7C6-4B75-8458-9C040DF2B6CA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A4B03-7A38-4ABB-98C7-0957F9077D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26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3252-5860-4865-9456-E5F88C52023E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5AFD0-A628-4944-92E3-FE52EB87CC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3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AFD0-A628-4944-92E3-FE52EB87CC26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28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40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71287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600" b="1" dirty="0" smtClean="0">
                <a:solidFill>
                  <a:schemeClr val="bg1"/>
                </a:solidFill>
              </a:rPr>
              <a:t>14. JAVNI RAZPIS</a:t>
            </a:r>
          </a:p>
          <a:p>
            <a:pPr algn="ctr"/>
            <a:r>
              <a:rPr lang="sl-SI" sz="4800" b="1" dirty="0" smtClean="0">
                <a:solidFill>
                  <a:schemeClr val="bg1"/>
                </a:solidFill>
              </a:rPr>
              <a:t>za </a:t>
            </a:r>
            <a:r>
              <a:rPr lang="sl-SI" sz="4800" b="1" dirty="0" err="1" smtClean="0">
                <a:solidFill>
                  <a:schemeClr val="bg1"/>
                </a:solidFill>
              </a:rPr>
              <a:t>podukrep</a:t>
            </a:r>
            <a:r>
              <a:rPr lang="sl-SI" sz="4800" b="1" dirty="0" smtClean="0">
                <a:solidFill>
                  <a:schemeClr val="bg1"/>
                </a:solidFill>
              </a:rPr>
              <a:t> M04.1</a:t>
            </a:r>
          </a:p>
          <a:p>
            <a:pPr algn="ctr"/>
            <a:r>
              <a:rPr lang="sl-SI" sz="2400" dirty="0"/>
              <a:t>Podpora za naložbe v kmetijska gospodarstva za leto 2020 za naložbe v prilagoditev kmetijskih gospodarstev izvajanju nadstandardnih zahtev na področju zaščite </a:t>
            </a:r>
            <a:r>
              <a:rPr lang="sl-SI" sz="2400" dirty="0" err="1"/>
              <a:t>rejnih</a:t>
            </a:r>
            <a:r>
              <a:rPr lang="sl-SI" sz="2400" dirty="0"/>
              <a:t> živali</a:t>
            </a:r>
          </a:p>
          <a:p>
            <a:pPr algn="ctr"/>
            <a:endParaRPr lang="sl-SI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>
                <a:solidFill>
                  <a:srgbClr val="71BF43"/>
                </a:solidFill>
              </a:rPr>
              <a:t>Posebni pogoji </a:t>
            </a:r>
            <a:r>
              <a:rPr lang="sl-SI" b="1" dirty="0" smtClean="0">
                <a:solidFill>
                  <a:srgbClr val="71BF43"/>
                </a:solidFill>
              </a:rPr>
              <a:t>(2)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r>
              <a:rPr lang="sl-SI" dirty="0" smtClean="0"/>
              <a:t>Če </a:t>
            </a:r>
            <a:r>
              <a:rPr lang="sl-SI" dirty="0"/>
              <a:t>gre </a:t>
            </a:r>
            <a:r>
              <a:rPr lang="sl-SI" b="1" dirty="0"/>
              <a:t>za naložbo v nakup opreme </a:t>
            </a:r>
            <a:r>
              <a:rPr lang="sl-SI" dirty="0"/>
              <a:t>za obstoječi objekt, ki je </a:t>
            </a:r>
            <a:r>
              <a:rPr lang="sl-SI" b="1" dirty="0"/>
              <a:t>zahtevni ali manj zahtevni </a:t>
            </a:r>
            <a:r>
              <a:rPr lang="sl-SI" dirty="0"/>
              <a:t>objekt, mora imeti </a:t>
            </a:r>
            <a:r>
              <a:rPr lang="sl-SI" b="1" dirty="0"/>
              <a:t>veljavno pravnomočno gradbeno dovoljenje ali uporabno dovoljenje</a:t>
            </a:r>
            <a:r>
              <a:rPr lang="sl-SI" dirty="0"/>
              <a:t>. </a:t>
            </a:r>
          </a:p>
          <a:p>
            <a:r>
              <a:rPr lang="sl-SI" dirty="0"/>
              <a:t>Če gre </a:t>
            </a:r>
            <a:r>
              <a:rPr lang="sl-SI" b="1" dirty="0"/>
              <a:t>za naložbo v nakup opreme </a:t>
            </a:r>
            <a:r>
              <a:rPr lang="sl-SI" dirty="0"/>
              <a:t>za obstoječi objekt, ki je </a:t>
            </a:r>
            <a:r>
              <a:rPr lang="sl-SI" b="1" dirty="0"/>
              <a:t>nezahtevni objekt</a:t>
            </a:r>
            <a:r>
              <a:rPr lang="sl-SI" dirty="0"/>
              <a:t>, mora imeti veljavno </a:t>
            </a:r>
            <a:r>
              <a:rPr lang="sl-SI" b="1" dirty="0"/>
              <a:t>pravnomočno gradbeno dovoljenje za nezahtevni objekt</a:t>
            </a:r>
            <a:r>
              <a:rPr lang="sl-SI" dirty="0"/>
              <a:t>;</a:t>
            </a:r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41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b="1" dirty="0">
                <a:solidFill>
                  <a:srgbClr val="71BF43"/>
                </a:solidFill>
              </a:rPr>
              <a:t>Posebni pogoji </a:t>
            </a:r>
            <a:r>
              <a:rPr lang="sl-SI" b="1" dirty="0" smtClean="0">
                <a:solidFill>
                  <a:srgbClr val="71BF43"/>
                </a:solidFill>
              </a:rPr>
              <a:t>(3)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/>
              <a:t>Če se naložba nanaša na ureditev </a:t>
            </a:r>
            <a:r>
              <a:rPr lang="sl-SI" b="1" dirty="0"/>
              <a:t>enostavnega objekta </a:t>
            </a:r>
            <a:r>
              <a:rPr lang="sl-SI" dirty="0"/>
              <a:t>mora predložiti </a:t>
            </a:r>
            <a:r>
              <a:rPr lang="sl-SI" b="1" dirty="0"/>
              <a:t>opis stanja pred naložbo in fotografije zemljišča</a:t>
            </a:r>
            <a:r>
              <a:rPr lang="sl-SI" dirty="0"/>
              <a:t>, na katerem se bo izvajala </a:t>
            </a:r>
            <a:r>
              <a:rPr lang="sl-SI" dirty="0" smtClean="0"/>
              <a:t>naložba (če gre za zaključeno naložbo, priloge niso potrebne).</a:t>
            </a:r>
          </a:p>
          <a:p>
            <a:r>
              <a:rPr lang="sl-SI" dirty="0"/>
              <a:t>Če se naložba nanaša na ureditev </a:t>
            </a:r>
            <a:r>
              <a:rPr lang="sl-SI" b="1" dirty="0"/>
              <a:t>nezahtevnega objekta </a:t>
            </a:r>
            <a:r>
              <a:rPr lang="sl-SI" dirty="0"/>
              <a:t>mora poleg dokazil iz prejšnje točke predložiti </a:t>
            </a:r>
            <a:r>
              <a:rPr lang="sl-SI" b="1" dirty="0"/>
              <a:t>tudi dokumentacijo za pridobitev gradbenega dovoljenja za nezahtevni objekt.</a:t>
            </a:r>
          </a:p>
          <a:p>
            <a:r>
              <a:rPr lang="sl-SI" dirty="0"/>
              <a:t>Če se naložba nanaša na </a:t>
            </a:r>
            <a:r>
              <a:rPr lang="sl-SI" b="1" dirty="0"/>
              <a:t>nakup pripadajoče opreme objekta,</a:t>
            </a:r>
            <a:r>
              <a:rPr lang="sl-SI" dirty="0"/>
              <a:t> mora predložiti </a:t>
            </a:r>
            <a:r>
              <a:rPr lang="sl-SI" b="1" dirty="0"/>
              <a:t>fotografije objekta in prostora, v katerem bo oprema nameščena, ter skico postavitve opreme v prostoru, v katerem bo oprema </a:t>
            </a:r>
            <a:r>
              <a:rPr lang="sl-SI" b="1" dirty="0" smtClean="0"/>
              <a:t>nameščena</a:t>
            </a:r>
          </a:p>
          <a:p>
            <a:r>
              <a:rPr lang="sl-SI" dirty="0"/>
              <a:t>Objekti za shranjevanje vode morajo imeti zmogljivost najmanj 10 m</a:t>
            </a:r>
            <a:r>
              <a:rPr lang="sl-SI" baseline="30000" dirty="0"/>
              <a:t>3</a:t>
            </a:r>
            <a:r>
              <a:rPr lang="sl-SI" dirty="0"/>
              <a:t>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51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>
                <a:solidFill>
                  <a:srgbClr val="71BF43"/>
                </a:solidFill>
              </a:rPr>
              <a:t>Posebni pogoji </a:t>
            </a:r>
            <a:r>
              <a:rPr lang="sl-SI" b="1" dirty="0" smtClean="0">
                <a:solidFill>
                  <a:srgbClr val="71BF43"/>
                </a:solidFill>
              </a:rPr>
              <a:t>(4)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r>
              <a:rPr lang="sl-SI" altLang="sl-SI" dirty="0" smtClean="0">
                <a:cs typeface="Arial" panose="020B0604020202020204" pitchFamily="34" charset="0"/>
              </a:rPr>
              <a:t>Če </a:t>
            </a:r>
            <a:r>
              <a:rPr lang="sl-SI" altLang="sl-SI" dirty="0">
                <a:cs typeface="Arial" panose="020B0604020202020204" pitchFamily="34" charset="0"/>
              </a:rPr>
              <a:t>je </a:t>
            </a:r>
            <a:r>
              <a:rPr lang="sl-SI" altLang="sl-SI" b="1" dirty="0">
                <a:cs typeface="Arial" panose="020B0604020202020204" pitchFamily="34" charset="0"/>
              </a:rPr>
              <a:t>naložba v poseg okolje </a:t>
            </a:r>
            <a:r>
              <a:rPr lang="sl-SI" altLang="sl-SI" dirty="0">
                <a:cs typeface="Arial" panose="020B0604020202020204" pitchFamily="34" charset="0"/>
              </a:rPr>
              <a:t>in se ne nanaša na ureditev zahtevnih, manj zahtevnih ali nezahtevnih objektov, </a:t>
            </a:r>
            <a:r>
              <a:rPr lang="sl-SI" altLang="sl-SI" b="1" dirty="0">
                <a:cs typeface="Arial" panose="020B0604020202020204" pitchFamily="34" charset="0"/>
              </a:rPr>
              <a:t>mora upravičenec pridobiti okoljevarstveno soglasje ali sklep, da postopek presoje vplivov na okolje ni potreben.</a:t>
            </a:r>
            <a:r>
              <a:rPr lang="sl-SI" altLang="sl-SI" dirty="0">
                <a:cs typeface="Arial" panose="020B0604020202020204" pitchFamily="34" charset="0"/>
              </a:rPr>
              <a:t> </a:t>
            </a:r>
            <a:r>
              <a:rPr lang="sl-SI" altLang="sl-SI" dirty="0">
                <a:solidFill>
                  <a:srgbClr val="FF0000"/>
                </a:solidFill>
                <a:cs typeface="Arial" panose="020B0604020202020204" pitchFamily="34" charset="0"/>
              </a:rPr>
              <a:t>Šteje se, da je pogoj iz te točke izpolnjen, če je upravičencu </a:t>
            </a:r>
            <a:r>
              <a:rPr lang="sl-SI" altLang="sl-SI" dirty="0" smtClean="0">
                <a:solidFill>
                  <a:srgbClr val="FF0000"/>
                </a:solidFill>
                <a:cs typeface="Arial" panose="020B0604020202020204" pitchFamily="34" charset="0"/>
              </a:rPr>
              <a:t>najpozneje </a:t>
            </a:r>
            <a:r>
              <a:rPr lang="sl-SI" altLang="sl-SI" dirty="0">
                <a:solidFill>
                  <a:srgbClr val="FF0000"/>
                </a:solidFill>
                <a:cs typeface="Arial" panose="020B0604020202020204" pitchFamily="34" charset="0"/>
              </a:rPr>
              <a:t>v treh mesecih po datumu zaprtja JR izdano okoljevarstveno soglasje ali sklep, da postopek presoje na okolje ni potreben</a:t>
            </a:r>
            <a:r>
              <a:rPr lang="sl-SI" altLang="sl-SI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sl-SI" dirty="0"/>
              <a:t>Naložba v ureditev enostavnih ali nezahtevnih objektov z uporabo večjega deleža lesa prispeva k horizontalnim ciljem, če je nadzemni del objekta zgrajen oziroma sestavljen iz lesenih konstrukcijskih elementov</a:t>
            </a:r>
            <a:endParaRPr lang="sl-SI" altLang="sl-SI" dirty="0"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05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b="1" dirty="0">
                <a:solidFill>
                  <a:srgbClr val="71BF43"/>
                </a:solidFill>
              </a:rPr>
              <a:t>Posebni pogoji </a:t>
            </a:r>
            <a:r>
              <a:rPr lang="sl-SI" b="1" dirty="0" smtClean="0">
                <a:solidFill>
                  <a:srgbClr val="71BF43"/>
                </a:solidFill>
              </a:rPr>
              <a:t>za prestrukturiranje (SKLOP 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l-SI" dirty="0"/>
              <a:t>Ciljna skupina so kmetije, ki so imele v letu 2019 prihodek iz poslovanja v višini od vključno 4.000 do manj kot 10.639,56 evrov eurov/PDM (majhne kmetije).</a:t>
            </a:r>
          </a:p>
          <a:p>
            <a:pPr algn="just"/>
            <a:endParaRPr lang="sl-SI" dirty="0"/>
          </a:p>
          <a:p>
            <a:pPr algn="just"/>
            <a:r>
              <a:rPr lang="sl-SI" dirty="0"/>
              <a:t>Naložba v prestrukturiranje se ne izvaja kot kolektivna naložba. </a:t>
            </a:r>
          </a:p>
          <a:p>
            <a:pPr algn="just"/>
            <a:endParaRPr lang="sl-SI" dirty="0"/>
          </a:p>
          <a:p>
            <a:pPr algn="just"/>
            <a:r>
              <a:rPr lang="sl-SI" dirty="0"/>
              <a:t>Nosilec majhne kmetije je upravičen do podpore za naložbe v prestrukturiranje KMG samo enkrat v programskem obdobju 2014 do 2020.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67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b="1" dirty="0">
                <a:solidFill>
                  <a:srgbClr val="71BF43"/>
                </a:solidFill>
              </a:rPr>
              <a:t>Posebni pogoji za </a:t>
            </a:r>
            <a:r>
              <a:rPr lang="sl-SI" b="1" dirty="0" smtClean="0">
                <a:solidFill>
                  <a:srgbClr val="71BF43"/>
                </a:solidFill>
              </a:rPr>
              <a:t>kolektivne naložbe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altLang="sl-SI" sz="2000" dirty="0">
                <a:cs typeface="Arial" panose="020B0604020202020204" pitchFamily="34" charset="0"/>
              </a:rPr>
              <a:t>Zadruga (</a:t>
            </a: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če je najmanj ½ članov vpisanih v RKG) </a:t>
            </a:r>
            <a:r>
              <a:rPr lang="sl-SI" altLang="sl-SI" sz="2000" dirty="0">
                <a:cs typeface="Arial" panose="020B0604020202020204" pitchFamily="34" charset="0"/>
              </a:rPr>
              <a:t>mora predložiti seznam vseh članov ter članov, ki bodo izvajali kolektivno naložbo.</a:t>
            </a:r>
          </a:p>
          <a:p>
            <a:endParaRPr lang="sl-SI" altLang="sl-SI" sz="2000" dirty="0">
              <a:cs typeface="Arial" panose="020B0604020202020204" pitchFamily="34" charset="0"/>
            </a:endParaRPr>
          </a:p>
          <a:p>
            <a:r>
              <a:rPr lang="sl-SI" altLang="sl-SI" sz="2000" dirty="0">
                <a:cs typeface="Arial" panose="020B0604020202020204" pitchFamily="34" charset="0"/>
              </a:rPr>
              <a:t>Kolektivna naložba izhaja iz upoštevanja vseh potreb članov, ki izvajajo kolektivno naložbo.</a:t>
            </a:r>
          </a:p>
          <a:p>
            <a:pPr marL="0" indent="0">
              <a:buNone/>
            </a:pPr>
            <a:endParaRPr lang="sl-SI" altLang="sl-SI" sz="2000" dirty="0">
              <a:cs typeface="Arial" panose="020B0604020202020204" pitchFamily="34" charset="0"/>
            </a:endParaRPr>
          </a:p>
          <a:p>
            <a:r>
              <a:rPr lang="sl-SI" altLang="sl-SI" sz="2000" dirty="0">
                <a:cs typeface="Arial" panose="020B0604020202020204" pitchFamily="34" charset="0"/>
              </a:rPr>
              <a:t>Naložba mora biti v skupni rabi upravičenca. To pomeni, da:</a:t>
            </a:r>
          </a:p>
          <a:p>
            <a:pPr lvl="1"/>
            <a:r>
              <a:rPr lang="sl-SI" altLang="sl-SI" sz="1600" dirty="0">
                <a:cs typeface="Arial" panose="020B0604020202020204" pitchFamily="34" charset="0"/>
              </a:rPr>
              <a:t>naložbo uporablja vsaj toliko članov, kolikor jih je bilo predvidenih s poslovnim načrtom in njihov proizvodni obseg ni nižji od načrtovanega proizvodnega obsega s poslovnim načrtom (velja za zadrugo ali OP)</a:t>
            </a:r>
          </a:p>
          <a:p>
            <a:pPr lvl="1"/>
            <a:r>
              <a:rPr lang="sl-SI" altLang="sl-SI" sz="1600" dirty="0">
                <a:cs typeface="Arial" panose="020B0604020202020204" pitchFamily="34" charset="0"/>
              </a:rPr>
              <a:t>naložbo uporabljajo vsi člani skupine kmetov v skladu s svojimi finančnimi prispevki opredeljenimi s pogodbo o sodelovanju pri naložbi. Njihovo število se ne sme spreminjati</a:t>
            </a:r>
          </a:p>
          <a:p>
            <a:endParaRPr lang="sl-SI" altLang="sl-SI" sz="2000" dirty="0">
              <a:cs typeface="Arial" panose="020B0604020202020204" pitchFamily="34" charset="0"/>
            </a:endParaRPr>
          </a:p>
          <a:p>
            <a:r>
              <a:rPr lang="sl-SI" altLang="sl-SI" sz="2000" dirty="0">
                <a:cs typeface="Arial" panose="020B0604020202020204" pitchFamily="34" charset="0"/>
              </a:rPr>
              <a:t>Upravičenec  vodi seznam o skupni rabi iz katerega so razvidni naslednji podatki: raba kolektivne naložbe po članih, obdobje uporabe, ipd.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84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b="1" dirty="0">
                <a:solidFill>
                  <a:srgbClr val="71BF43"/>
                </a:solidFill>
              </a:rPr>
              <a:t>Posebni pogoji za </a:t>
            </a:r>
            <a:r>
              <a:rPr lang="sl-SI" b="1" dirty="0" smtClean="0">
                <a:solidFill>
                  <a:srgbClr val="71BF43"/>
                </a:solidFill>
              </a:rPr>
              <a:t>nakup kmetijske mehanizacije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b="1" dirty="0"/>
              <a:t>Kmetijska mehanizacija in strojna oprema je upravičena do podpore, če je del naložbe v novogradnjo ali rekonstrukcijo hlevov</a:t>
            </a:r>
            <a:r>
              <a:rPr lang="sl-SI" dirty="0"/>
              <a:t>, ki je navedena v Prilogi 2 razpisne dokumentacije (7.A Seznam dvoriščne mehanizacije in strojne opreme za prekladanje živinskih gnojil in krme, pripravo in odvzem krme ter transport živinskih gnojil (gnojevke)), se obravnava kot mobilna oprema hleva:</a:t>
            </a:r>
          </a:p>
          <a:p>
            <a:pPr marL="714375" indent="-352425">
              <a:buFont typeface="Symbol" panose="05050102010706020507" pitchFamily="18" charset="2"/>
              <a:buChar char=""/>
            </a:pPr>
            <a:r>
              <a:rPr lang="sl-SI" dirty="0"/>
              <a:t>stroji za prekladanje materialov (traktorski, teleskopski in dvoriščni nakladalniki, traktorski viličarji in transportni platoji, viličarji, ipd.),</a:t>
            </a:r>
          </a:p>
          <a:p>
            <a:pPr marL="714375" indent="-352425">
              <a:buFont typeface="Symbol" panose="05050102010706020507" pitchFamily="18" charset="2"/>
              <a:buChar char=""/>
            </a:pPr>
            <a:r>
              <a:rPr lang="sl-SI" dirty="0"/>
              <a:t>oprema za razvoz gnojevke (npr. cisterne za razvoz gnojevke), </a:t>
            </a:r>
          </a:p>
          <a:p>
            <a:pPr marL="714375" indent="-352425">
              <a:buFont typeface="Symbol" panose="05050102010706020507" pitchFamily="18" charset="2"/>
              <a:buChar char=""/>
            </a:pPr>
            <a:r>
              <a:rPr lang="sl-SI" dirty="0"/>
              <a:t>mobilna dvoriščna mehanizacija (prevozne sušilnice za zrnje, stroji za odvzem silaže, visokotlačni čistilniki, električni agregati, ipd.)</a:t>
            </a:r>
            <a:endParaRPr lang="sl-SI" altLang="sl-SI" dirty="0">
              <a:cs typeface="Arial" panose="020B0604020202020204" pitchFamily="34" charset="0"/>
            </a:endParaRPr>
          </a:p>
          <a:p>
            <a:endParaRPr lang="sl-SI" altLang="sl-SI" dirty="0">
              <a:cs typeface="Arial" panose="020B0604020202020204" pitchFamily="34" charset="0"/>
            </a:endParaRPr>
          </a:p>
          <a:p>
            <a:r>
              <a:rPr lang="sl-SI" b="1" dirty="0" smtClean="0"/>
              <a:t>Nakup kmetijske mehanizacije kot individualna naložba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mehanizacija, ki ima izrazito </a:t>
            </a:r>
            <a:r>
              <a:rPr lang="sl-SI" dirty="0" err="1" smtClean="0"/>
              <a:t>okoljski</a:t>
            </a:r>
            <a:r>
              <a:rPr lang="sl-SI" dirty="0" smtClean="0"/>
              <a:t> učinek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mehanizacija, ki prispeva v zmanjšanju toplogrednih plinov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17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b="1" dirty="0">
                <a:solidFill>
                  <a:srgbClr val="71BF43"/>
                </a:solidFill>
              </a:rPr>
              <a:t>Posebni pogoji </a:t>
            </a:r>
            <a:r>
              <a:rPr lang="sl-SI" b="1" dirty="0" smtClean="0">
                <a:solidFill>
                  <a:srgbClr val="71BF43"/>
                </a:solidFill>
              </a:rPr>
              <a:t>za živinorejo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3"/>
          </a:xfrm>
        </p:spPr>
        <p:txBody>
          <a:bodyPr>
            <a:normAutofit fontScale="25000" lnSpcReduction="20000"/>
          </a:bodyPr>
          <a:lstStyle/>
          <a:p>
            <a:r>
              <a:rPr lang="sl-SI" sz="7200" dirty="0">
                <a:cs typeface="Arial" panose="020B0604020202020204" pitchFamily="34" charset="0"/>
              </a:rPr>
              <a:t>Pri naložbah </a:t>
            </a:r>
            <a:r>
              <a:rPr lang="sl-SI" sz="7200" dirty="0"/>
              <a:t>v ureditev objektov za skladiščenje živinskih gnojil so do podpore </a:t>
            </a:r>
            <a:r>
              <a:rPr lang="sl-SI" sz="7200" b="1" dirty="0"/>
              <a:t>upravičene le skladiščne zmogljivosti, ki presegajo minimalne zahteve iz predpisa, ki ureja varstvo voda pred onesnaževanjem iz kmetijskih virov</a:t>
            </a:r>
            <a:r>
              <a:rPr lang="sl-SI" sz="7200" dirty="0"/>
              <a:t>, razen v primeru naložb v novogradnjo objektov za rejo domačih živali</a:t>
            </a:r>
            <a:r>
              <a:rPr lang="sl-SI" sz="7200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sz="7200" dirty="0">
              <a:cs typeface="Arial" panose="020B0604020202020204" pitchFamily="34" charset="0"/>
            </a:endParaRPr>
          </a:p>
          <a:p>
            <a:r>
              <a:rPr lang="sl-SI" sz="7200" dirty="0" smtClean="0"/>
              <a:t>Če je upravičenec </a:t>
            </a:r>
            <a:r>
              <a:rPr lang="sl-SI" sz="7200" b="1" dirty="0" smtClean="0"/>
              <a:t>mladi kmet in naložbo izvede v 24 mesecih od datuma vzpostavitve kmetije</a:t>
            </a:r>
            <a:r>
              <a:rPr lang="sl-SI" sz="7200" dirty="0" smtClean="0"/>
              <a:t>, so do podpore upravičene naložbe v skladiščne zmogljivosti, </a:t>
            </a:r>
            <a:r>
              <a:rPr lang="sl-SI" sz="7200" dirty="0"/>
              <a:t>ki </a:t>
            </a:r>
            <a:r>
              <a:rPr lang="sl-SI" sz="7200" b="1" dirty="0"/>
              <a:t>ne presegajo minimalnih zahtev iz predpisa</a:t>
            </a:r>
            <a:r>
              <a:rPr lang="sl-SI" sz="7200" dirty="0"/>
              <a:t>, ki ureja varstvo voda pred onesnaževanjem iz kmetijskih </a:t>
            </a:r>
            <a:r>
              <a:rPr lang="sl-SI" sz="7200" dirty="0" smtClean="0"/>
              <a:t>virov</a:t>
            </a:r>
          </a:p>
          <a:p>
            <a:endParaRPr lang="sl-SI" sz="7200" dirty="0"/>
          </a:p>
          <a:p>
            <a:r>
              <a:rPr lang="sl-SI" sz="7200" b="1" dirty="0"/>
              <a:t>Če ima najmanj 30 odstotkov kmetijskih površin iz predpisa, ki ureja neposredna plačila, v uporabi na najožjem vodovarstvenem območju</a:t>
            </a:r>
            <a:r>
              <a:rPr lang="sl-SI" sz="7200" dirty="0"/>
              <a:t>, določenem s predpisom Vlade Republike Slovenije, ki ureja vodovarstvena območja, </a:t>
            </a:r>
            <a:r>
              <a:rPr lang="sl-SI" sz="7200" b="1" dirty="0"/>
              <a:t>je v okviru naložbe v ureditev hleva upravičen do podpore za naložbo v ureditev hleva na hlevski gnoj, na globoki </a:t>
            </a:r>
            <a:r>
              <a:rPr lang="sl-SI" sz="7200" b="1" dirty="0" err="1"/>
              <a:t>nastilj</a:t>
            </a:r>
            <a:r>
              <a:rPr lang="sl-SI" sz="7200" b="1" dirty="0"/>
              <a:t> oziroma na tlačen gnoj.</a:t>
            </a:r>
            <a:r>
              <a:rPr lang="sl-SI" sz="7200" dirty="0"/>
              <a:t> Kot zemljišča v uporabi se štejejo zemljišča iz zbirne vloge, ki je vložena v letu 2019</a:t>
            </a:r>
            <a:r>
              <a:rPr lang="sl-SI" sz="7200" dirty="0" smtClean="0"/>
              <a:t>.</a:t>
            </a:r>
            <a:endParaRPr lang="sl-SI" sz="7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16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Prispevek v naravi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l-SI" sz="2900" dirty="0">
                <a:cs typeface="Arial" panose="020B0604020202020204" pitchFamily="34" charset="0"/>
              </a:rPr>
              <a:t>Priznana vrednost prispevka v naravi </a:t>
            </a:r>
            <a:r>
              <a:rPr lang="sl-SI" sz="2900" dirty="0" smtClean="0">
                <a:cs typeface="Arial" panose="020B0604020202020204" pitchFamily="34" charset="0"/>
              </a:rPr>
              <a:t>ne </a:t>
            </a:r>
            <a:r>
              <a:rPr lang="sl-SI" sz="2900" dirty="0">
                <a:cs typeface="Arial" panose="020B0604020202020204" pitchFamily="34" charset="0"/>
              </a:rPr>
              <a:t>sme presegati;</a:t>
            </a:r>
          </a:p>
          <a:p>
            <a:pPr marL="803275" lvl="0" indent="-447675">
              <a:buFont typeface="Symbol" panose="05050102010706020507" pitchFamily="18" charset="2"/>
              <a:buChar char=""/>
            </a:pPr>
            <a:r>
              <a:rPr lang="sl-SI" sz="2900" dirty="0">
                <a:cs typeface="Arial" panose="020B0604020202020204" pitchFamily="34" charset="0"/>
              </a:rPr>
              <a:t>50 odstotkov upravičene vrednosti </a:t>
            </a:r>
            <a:r>
              <a:rPr lang="sl-SI" sz="2900" dirty="0" smtClean="0">
                <a:cs typeface="Arial" panose="020B0604020202020204" pitchFamily="34" charset="0"/>
              </a:rPr>
              <a:t>naložbe</a:t>
            </a:r>
            <a:endParaRPr lang="sl-SI" sz="2900" dirty="0">
              <a:cs typeface="Arial" panose="020B0604020202020204" pitchFamily="34" charset="0"/>
            </a:endParaRPr>
          </a:p>
          <a:p>
            <a:pPr marL="803275" lvl="0" indent="-447675">
              <a:buFont typeface="Symbol" panose="05050102010706020507" pitchFamily="18" charset="2"/>
              <a:buChar char=""/>
            </a:pPr>
            <a:r>
              <a:rPr lang="sl-SI" sz="2900" dirty="0" err="1">
                <a:cs typeface="Arial" panose="020B0604020202020204" pitchFamily="34" charset="0"/>
              </a:rPr>
              <a:t>m</a:t>
            </a:r>
            <a:r>
              <a:rPr lang="sl-SI" sz="2900" dirty="0" err="1" smtClean="0">
                <a:cs typeface="Arial" panose="020B0604020202020204" pitchFamily="34" charset="0"/>
              </a:rPr>
              <a:t>ax</a:t>
            </a:r>
            <a:r>
              <a:rPr lang="sl-SI" sz="2900" dirty="0" smtClean="0">
                <a:cs typeface="Arial" panose="020B0604020202020204" pitchFamily="34" charset="0"/>
              </a:rPr>
              <a:t> 40% lastno delo</a:t>
            </a:r>
          </a:p>
          <a:p>
            <a:pPr marL="803275" lvl="0" indent="-447675">
              <a:buFont typeface="Symbol" panose="05050102010706020507" pitchFamily="18" charset="2"/>
              <a:buChar char=""/>
            </a:pPr>
            <a:endParaRPr lang="sl-SI" sz="2900" dirty="0">
              <a:cs typeface="Arial" panose="020B0604020202020204" pitchFamily="34" charset="0"/>
            </a:endParaRPr>
          </a:p>
          <a:p>
            <a:pPr lvl="0"/>
            <a:r>
              <a:rPr lang="sl-SI" sz="2900" dirty="0">
                <a:cs typeface="Arial" panose="020B0604020202020204" pitchFamily="34" charset="0"/>
              </a:rPr>
              <a:t>Prispevek v naravi v obliki lastnega dela ne sme presegati obsega dela, izraženega v ekvivalentu PDM, ki ga je upravičenec opredelil v vlogi oziroma poslovnem </a:t>
            </a:r>
            <a:r>
              <a:rPr lang="sl-SI" sz="2900" dirty="0" smtClean="0">
                <a:cs typeface="Arial" panose="020B0604020202020204" pitchFamily="34" charset="0"/>
              </a:rPr>
              <a:t>načrtu</a:t>
            </a:r>
          </a:p>
          <a:p>
            <a:pPr lvl="0"/>
            <a:r>
              <a:rPr lang="sl-SI" sz="2900" dirty="0">
                <a:cs typeface="Arial" panose="020B0604020202020204" pitchFamily="34" charset="0"/>
              </a:rPr>
              <a:t>V</a:t>
            </a:r>
            <a:r>
              <a:rPr lang="sl-SI" sz="2900" dirty="0" smtClean="0">
                <a:cs typeface="Arial" panose="020B0604020202020204" pitchFamily="34" charset="0"/>
              </a:rPr>
              <a:t>rednost </a:t>
            </a:r>
            <a:r>
              <a:rPr lang="sl-SI" sz="2900" dirty="0">
                <a:cs typeface="Arial" panose="020B0604020202020204" pitchFamily="34" charset="0"/>
              </a:rPr>
              <a:t>dela ne sme preseči naslednjih urnih postavk, in sicer 5,76 EUR/uro bruto za ročno delo ter 15,31 EUR/uro bruto za strojno delo.</a:t>
            </a:r>
          </a:p>
          <a:p>
            <a:pPr marL="0" lvl="0" indent="0">
              <a:buNone/>
            </a:pPr>
            <a:endParaRPr lang="sl-SI" sz="2900" dirty="0">
              <a:cs typeface="Arial" panose="020B0604020202020204" pitchFamily="34" charset="0"/>
            </a:endParaRPr>
          </a:p>
          <a:p>
            <a:pPr lvl="0"/>
            <a:r>
              <a:rPr lang="sl-SI" sz="2900" dirty="0">
                <a:cs typeface="Arial" panose="020B0604020202020204" pitchFamily="34" charset="0"/>
              </a:rPr>
              <a:t>Vrednost žaganega lesa ne sme preseči 200 </a:t>
            </a:r>
            <a:r>
              <a:rPr lang="sl-SI" sz="2900" dirty="0" smtClean="0">
                <a:cs typeface="Arial" panose="020B0604020202020204" pitchFamily="34" charset="0"/>
              </a:rPr>
              <a:t>EUR/m</a:t>
            </a:r>
            <a:r>
              <a:rPr lang="sl-SI" sz="2900" baseline="30000" dirty="0" smtClean="0">
                <a:cs typeface="Arial" panose="020B0604020202020204" pitchFamily="34" charset="0"/>
              </a:rPr>
              <a:t>3</a:t>
            </a:r>
            <a:r>
              <a:rPr lang="sl-SI" sz="2900" dirty="0" smtClean="0">
                <a:cs typeface="Arial" panose="020B0604020202020204" pitchFamily="34" charset="0"/>
              </a:rPr>
              <a:t> </a:t>
            </a:r>
            <a:r>
              <a:rPr lang="sl-SI" sz="2900" dirty="0">
                <a:cs typeface="Arial" panose="020B0604020202020204" pitchFamily="34" charset="0"/>
              </a:rPr>
              <a:t>žaganega lesa</a:t>
            </a:r>
            <a:r>
              <a:rPr lang="sl-SI" sz="2900" dirty="0" smtClean="0">
                <a:cs typeface="Arial" panose="020B0604020202020204" pitchFamily="34" charset="0"/>
              </a:rPr>
              <a:t>.</a:t>
            </a:r>
          </a:p>
          <a:p>
            <a:pPr lvl="0"/>
            <a:r>
              <a:rPr lang="sl-SI" altLang="sl-SI" sz="2900" dirty="0" smtClean="0">
                <a:cs typeface="Arial" panose="020B0604020202020204" pitchFamily="34" charset="0"/>
              </a:rPr>
              <a:t>V skladu z davčno zakonodajo Agencija odvede akontacijo dohodnine za prispevek v naravi v obliki lastnega dela.</a:t>
            </a:r>
          </a:p>
          <a:p>
            <a:pPr lvl="0"/>
            <a:endParaRPr lang="sl-SI" altLang="sl-SI" sz="2900" dirty="0"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48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Upravičeni stroški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lvl="0"/>
            <a:r>
              <a:rPr lang="sl-SI" sz="2500" dirty="0">
                <a:cs typeface="Arial" panose="020B0604020202020204" pitchFamily="34" charset="0"/>
              </a:rPr>
              <a:t>Do podpore so </a:t>
            </a:r>
            <a:r>
              <a:rPr lang="sl-SI" sz="2500" dirty="0" smtClean="0">
                <a:cs typeface="Arial" panose="020B0604020202020204" pitchFamily="34" charset="0"/>
              </a:rPr>
              <a:t>upravičeni:</a:t>
            </a:r>
            <a:endParaRPr lang="sl-SI" sz="2500" dirty="0">
              <a:cs typeface="Arial" panose="020B0604020202020204" pitchFamily="34" charset="0"/>
            </a:endParaRPr>
          </a:p>
          <a:p>
            <a:pPr lvl="1"/>
            <a:r>
              <a:rPr lang="sl-SI" sz="2500" dirty="0">
                <a:cs typeface="Arial" panose="020B0604020202020204" pitchFamily="34" charset="0"/>
              </a:rPr>
              <a:t>stroški ureditve objektov za kmetijsko dejavnost in nakup pripadajoče opreme, ureditev dvorišč,</a:t>
            </a:r>
          </a:p>
          <a:p>
            <a:pPr lvl="1"/>
            <a:r>
              <a:rPr lang="sl-SI" sz="2500" dirty="0">
                <a:cs typeface="Arial" panose="020B0604020202020204" pitchFamily="34" charset="0"/>
              </a:rPr>
              <a:t>nakup nove kmetijske mehanizacije ter strojne opreme,</a:t>
            </a:r>
          </a:p>
          <a:p>
            <a:pPr lvl="1"/>
            <a:r>
              <a:rPr lang="sl-SI" sz="2500" dirty="0">
                <a:cs typeface="Arial" panose="020B0604020202020204" pitchFamily="34" charset="0"/>
              </a:rPr>
              <a:t>stroški naložb namenjeni pridobivanju energije iz obnovljivih virov ter stroški naložb v učinkovito rabo energije,</a:t>
            </a:r>
          </a:p>
          <a:p>
            <a:pPr lvl="1"/>
            <a:r>
              <a:rPr lang="sl-SI" sz="2500" dirty="0">
                <a:cs typeface="Arial" panose="020B0604020202020204" pitchFamily="34" charset="0"/>
              </a:rPr>
              <a:t>stroški ureditve zasebne vodovodne infrastrukture: zbiralniki za vodo: </a:t>
            </a:r>
          </a:p>
          <a:p>
            <a:pPr lvl="1"/>
            <a:r>
              <a:rPr lang="sl-SI" sz="2500" dirty="0">
                <a:cs typeface="Arial" panose="020B0604020202020204" pitchFamily="34" charset="0"/>
              </a:rPr>
              <a:t>prispevek v naravi,</a:t>
            </a:r>
          </a:p>
          <a:p>
            <a:pPr lvl="1"/>
            <a:r>
              <a:rPr lang="sl-SI" sz="2500" dirty="0">
                <a:cs typeface="Arial" panose="020B0604020202020204" pitchFamily="34" charset="0"/>
              </a:rPr>
              <a:t>splošni </a:t>
            </a:r>
            <a:r>
              <a:rPr lang="sl-SI" sz="2500" dirty="0" smtClean="0">
                <a:cs typeface="Arial" panose="020B0604020202020204" pitchFamily="34" charset="0"/>
              </a:rPr>
              <a:t>stroški</a:t>
            </a:r>
            <a:endParaRPr lang="sl-SI" sz="25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l-SI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>
                <a:solidFill>
                  <a:srgbClr val="71BF43"/>
                </a:solidFill>
              </a:rPr>
              <a:t>Upravičeni </a:t>
            </a:r>
            <a:r>
              <a:rPr lang="sl-SI" b="1" dirty="0" smtClean="0">
                <a:solidFill>
                  <a:srgbClr val="71BF43"/>
                </a:solidFill>
              </a:rPr>
              <a:t>stroški (2)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altLang="sl-SI" dirty="0">
                <a:cs typeface="Arial" panose="020B0604020202020204" pitchFamily="34" charset="0"/>
              </a:rPr>
              <a:t>Za stroške, ki so določeni v </a:t>
            </a:r>
            <a:r>
              <a:rPr lang="sl-SI" altLang="sl-SI" b="1" dirty="0">
                <a:cs typeface="Arial" panose="020B0604020202020204" pitchFamily="34" charset="0"/>
              </a:rPr>
              <a:t>katalogu stroškov</a:t>
            </a:r>
            <a:r>
              <a:rPr lang="sl-SI" altLang="sl-SI" dirty="0">
                <a:cs typeface="Arial" panose="020B0604020202020204" pitchFamily="34" charset="0"/>
              </a:rPr>
              <a:t>, mora upravičenec pridobiti  </a:t>
            </a:r>
            <a:r>
              <a:rPr lang="sl-SI" altLang="sl-SI" b="1" dirty="0">
                <a:cs typeface="Arial" panose="020B0604020202020204" pitchFamily="34" charset="0"/>
              </a:rPr>
              <a:t>eno ponudbo</a:t>
            </a:r>
            <a:r>
              <a:rPr lang="sl-SI" altLang="sl-SI" dirty="0">
                <a:cs typeface="Arial" panose="020B0604020202020204" pitchFamily="34" charset="0"/>
              </a:rPr>
              <a:t>.</a:t>
            </a:r>
          </a:p>
          <a:p>
            <a:r>
              <a:rPr lang="sl-SI" altLang="sl-SI" dirty="0">
                <a:cs typeface="Arial" panose="020B0604020202020204" pitchFamily="34" charset="0"/>
              </a:rPr>
              <a:t>Za stroške, ki </a:t>
            </a:r>
            <a:r>
              <a:rPr lang="sl-SI" altLang="sl-SI" b="1" dirty="0">
                <a:cs typeface="Arial" panose="020B0604020202020204" pitchFamily="34" charset="0"/>
              </a:rPr>
              <a:t>niso določeni v katalogu stroškov</a:t>
            </a:r>
            <a:r>
              <a:rPr lang="sl-SI" altLang="sl-SI" dirty="0">
                <a:cs typeface="Arial" panose="020B0604020202020204" pitchFamily="34" charset="0"/>
              </a:rPr>
              <a:t>, mora upravičenec pridobiti  </a:t>
            </a:r>
            <a:r>
              <a:rPr lang="sl-SI" altLang="sl-SI" b="1" dirty="0">
                <a:cs typeface="Arial" panose="020B0604020202020204" pitchFamily="34" charset="0"/>
              </a:rPr>
              <a:t>tržno primerljive pisne ponudbe najmanj treh ponudnikov</a:t>
            </a:r>
            <a:r>
              <a:rPr lang="sl-SI" altLang="sl-SI" dirty="0">
                <a:cs typeface="Arial" panose="020B0604020202020204" pitchFamily="34" charset="0"/>
              </a:rPr>
              <a:t>. Upošteva se vrednost ponudbe z najnižjo ceno.</a:t>
            </a:r>
          </a:p>
          <a:p>
            <a:r>
              <a:rPr lang="sl-SI" dirty="0">
                <a:cs typeface="Arial" panose="020B0604020202020204" pitchFamily="34" charset="0"/>
              </a:rPr>
              <a:t>Kot tržno primerljiva ponudba se šteje ponudba, če je upravičenec vsem potencialnim ponudnikom poslal enako povpraševanje z minimalnimi zahtevanimi lastnostmi blaga oziroma storitve, ponudba pa vsebuje vse minimalne zahtevane lastnosti blaga oziroma storitve, ki so bile navedene v povpraševanju</a:t>
            </a:r>
            <a:r>
              <a:rPr lang="sl-SI" dirty="0" smtClean="0">
                <a:cs typeface="Arial" panose="020B0604020202020204" pitchFamily="34" charset="0"/>
              </a:rPr>
              <a:t>.</a:t>
            </a:r>
          </a:p>
          <a:p>
            <a:r>
              <a:rPr lang="sl-SI" dirty="0" smtClean="0"/>
              <a:t>V </a:t>
            </a:r>
            <a:r>
              <a:rPr lang="sl-SI" dirty="0"/>
              <a:t>primeru opreme objektov za rejo živali, ki se nanaša na </a:t>
            </a:r>
            <a:r>
              <a:rPr lang="sl-SI" b="1" dirty="0"/>
              <a:t>digitalno tehnologijo </a:t>
            </a:r>
            <a:r>
              <a:rPr lang="sl-SI" dirty="0"/>
              <a:t>(npr. avtomatsko računalniško vodeni sistemi za krmljenje in prehrano)  in  ki omogoča optimizacijo vhodnih surovin, zmanjšanje obsega dela in s tem povečanje dodane vrednosti, </a:t>
            </a:r>
            <a:r>
              <a:rPr lang="sl-SI" b="1" dirty="0"/>
              <a:t>mora vlagatelj pridobiti tri ponudbe.</a:t>
            </a:r>
          </a:p>
          <a:p>
            <a:endParaRPr lang="sl-SI" altLang="sl-SI" dirty="0"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588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Osnovne informacije o razpisu	(1)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Razpis </a:t>
            </a:r>
            <a:r>
              <a:rPr lang="sl-SI" sz="2000" dirty="0"/>
              <a:t>je namenjen samo </a:t>
            </a:r>
            <a:r>
              <a:rPr lang="sl-SI" sz="2000" b="1" dirty="0"/>
              <a:t>prašičerejcem za prilagoditev na nadstandardne </a:t>
            </a:r>
            <a:r>
              <a:rPr lang="sl-SI" sz="2000" b="1" dirty="0" smtClean="0"/>
              <a:t>zahteve</a:t>
            </a:r>
            <a:r>
              <a:rPr lang="sl-SI" sz="2000" dirty="0" smtClean="0"/>
              <a:t>, v skladu s</a:t>
            </a:r>
            <a:r>
              <a:rPr lang="sl-SI" sz="2000" dirty="0"/>
              <a:t> </a:t>
            </a:r>
            <a:r>
              <a:rPr lang="sl-SI" sz="2000" dirty="0" smtClean="0"/>
              <a:t>prvim odstavkom </a:t>
            </a:r>
            <a:r>
              <a:rPr lang="sl-SI" sz="2000" dirty="0"/>
              <a:t>12. člena Uredbe o ukrepu dobrobit živali iz Programa razvoja podeželja Republike Slovenije za obdobje 2014–2020 v letu 2019 (Uradni list RS, št. 81/18 in 73/19</a:t>
            </a:r>
            <a:r>
              <a:rPr lang="sl-SI" sz="2000" dirty="0" smtClean="0"/>
              <a:t>).</a:t>
            </a:r>
          </a:p>
          <a:p>
            <a:r>
              <a:rPr lang="sl-SI" sz="2000" b="1" dirty="0"/>
              <a:t>12. </a:t>
            </a:r>
            <a:r>
              <a:rPr lang="sl-SI" sz="2000" b="1" dirty="0" smtClean="0"/>
              <a:t>člen (nabor </a:t>
            </a:r>
            <a:r>
              <a:rPr lang="sl-SI" sz="2000" b="1" dirty="0"/>
              <a:t>mogočih zahtev</a:t>
            </a:r>
            <a:r>
              <a:rPr lang="sl-SI" sz="2000" b="1" dirty="0" smtClean="0"/>
              <a:t>) Uredbe o ukrepu DŽ iz PRP RS za obdobje 2014-2020 v letu 2019 (UL RS, št. 81/18 in 73/19)</a:t>
            </a:r>
          </a:p>
          <a:p>
            <a:endParaRPr lang="sl-SI" sz="2000" b="1" dirty="0"/>
          </a:p>
          <a:p>
            <a:pPr marL="0" indent="0">
              <a:buNone/>
            </a:pPr>
            <a:r>
              <a:rPr lang="sl-SI" sz="2000" u="sng" dirty="0" smtClean="0"/>
              <a:t>NADSTANDARDNE ZAHTEVE:</a:t>
            </a:r>
            <a:endParaRPr lang="sl-SI" sz="2000" u="sng" dirty="0"/>
          </a:p>
          <a:p>
            <a:pPr marL="0" indent="0">
              <a:buNone/>
            </a:pPr>
            <a:r>
              <a:rPr lang="sl-SI" sz="2000" b="1" dirty="0" smtClean="0"/>
              <a:t>	</a:t>
            </a:r>
            <a:r>
              <a:rPr lang="sl-SI" sz="1500" b="1" dirty="0" smtClean="0"/>
              <a:t>1</a:t>
            </a:r>
            <a:r>
              <a:rPr lang="sl-SI" sz="1500" b="1" dirty="0"/>
              <a:t>.      za plemenske svinje in plemenske mladice</a:t>
            </a:r>
            <a:r>
              <a:rPr lang="sl-SI" sz="1500" dirty="0"/>
              <a:t>:</a:t>
            </a:r>
          </a:p>
          <a:p>
            <a:pPr marL="0" indent="0">
              <a:buNone/>
            </a:pPr>
            <a:r>
              <a:rPr lang="sl-SI" sz="1500" dirty="0"/>
              <a:t>-  zahtevo za skupinsko rejo z izpustom,</a:t>
            </a:r>
          </a:p>
          <a:p>
            <a:pPr marL="0" indent="0">
              <a:buNone/>
            </a:pPr>
            <a:r>
              <a:rPr lang="sl-SI" sz="1500" dirty="0"/>
              <a:t>-  zahtevo za 10 odstotkov večjo neovirano talno površino na žival v skupinskih boksih glede na površino, določeno s predpisom, ki ureja zaščito </a:t>
            </a:r>
            <a:r>
              <a:rPr lang="sl-SI" sz="1500" dirty="0" err="1"/>
              <a:t>rejnih</a:t>
            </a:r>
            <a:r>
              <a:rPr lang="sl-SI" sz="1500" dirty="0"/>
              <a:t> živali,</a:t>
            </a:r>
          </a:p>
          <a:p>
            <a:pPr marL="0" indent="0">
              <a:buNone/>
            </a:pPr>
            <a:r>
              <a:rPr lang="sl-SI" sz="1500" dirty="0"/>
              <a:t>-  zahtevo za dodatno ponudbo strukturne voluminozne krme;</a:t>
            </a:r>
          </a:p>
          <a:p>
            <a:pPr marL="0" indent="0">
              <a:buNone/>
            </a:pPr>
            <a:r>
              <a:rPr lang="sl-SI" sz="1500" dirty="0" smtClean="0"/>
              <a:t> </a:t>
            </a:r>
            <a:endParaRPr lang="sl-SI" sz="15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57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Neupravičeni stroški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l-SI" sz="2900" dirty="0">
                <a:cs typeface="Arial" panose="020B0604020202020204" pitchFamily="34" charset="0"/>
              </a:rPr>
              <a:t>Podpora se ne dodeli za:</a:t>
            </a:r>
          </a:p>
          <a:p>
            <a:pPr lvl="1"/>
            <a:r>
              <a:rPr lang="sl-SI" sz="2700" dirty="0">
                <a:cs typeface="Arial" panose="020B0604020202020204" pitchFamily="34" charset="0"/>
              </a:rPr>
              <a:t>naložbe zunaj območja Republike Slovenije;</a:t>
            </a:r>
          </a:p>
          <a:p>
            <a:pPr lvl="1"/>
            <a:r>
              <a:rPr lang="sl-SI" sz="2700" dirty="0">
                <a:cs typeface="Arial" panose="020B0604020202020204" pitchFamily="34" charset="0"/>
              </a:rPr>
              <a:t>stroške priprave vloge na javni razpis in zahtevka za izplačilo sredstev;</a:t>
            </a:r>
          </a:p>
          <a:p>
            <a:pPr lvl="1"/>
            <a:r>
              <a:rPr lang="sl-SI" sz="2700" dirty="0">
                <a:cs typeface="Arial" panose="020B0604020202020204" pitchFamily="34" charset="0"/>
              </a:rPr>
              <a:t>stroški naložb, ki se financirajo iz sredstev operativnih skladov v okviru programov organizacij </a:t>
            </a:r>
            <a:r>
              <a:rPr lang="sl-SI" sz="2700" dirty="0" smtClean="0">
                <a:cs typeface="Arial" panose="020B0604020202020204" pitchFamily="34" charset="0"/>
              </a:rPr>
              <a:t>pridelovalcev;</a:t>
            </a:r>
            <a:endParaRPr lang="sl-SI" sz="2700" dirty="0">
              <a:cs typeface="Arial" panose="020B0604020202020204" pitchFamily="34" charset="0"/>
            </a:endParaRPr>
          </a:p>
          <a:p>
            <a:pPr lvl="1"/>
            <a:r>
              <a:rPr lang="sl-SI" sz="2700" dirty="0">
                <a:cs typeface="Arial" panose="020B0604020202020204" pitchFamily="34" charset="0"/>
              </a:rPr>
              <a:t>plačilo davkov, carin in dajatev pri uvozu;</a:t>
            </a:r>
          </a:p>
          <a:p>
            <a:pPr lvl="1"/>
            <a:r>
              <a:rPr lang="sl-SI" sz="2600" b="1" dirty="0"/>
              <a:t>DDV, razen če DDV ni izterljiv na podlagi predpisov, ki urejajo DDV (občine, javni zavodi).</a:t>
            </a:r>
          </a:p>
          <a:p>
            <a:pPr lvl="1"/>
            <a:r>
              <a:rPr lang="sl-SI" sz="2700" dirty="0">
                <a:cs typeface="Arial" panose="020B0604020202020204" pitchFamily="34" charset="0"/>
              </a:rPr>
              <a:t>obresti na dolgove, bančne stroške in stroške garancij;</a:t>
            </a:r>
          </a:p>
          <a:p>
            <a:pPr lvl="1"/>
            <a:r>
              <a:rPr lang="sl-SI" sz="2700" dirty="0">
                <a:cs typeface="Arial" panose="020B0604020202020204" pitchFamily="34" charset="0"/>
              </a:rPr>
              <a:t>upravne takse;</a:t>
            </a:r>
          </a:p>
          <a:p>
            <a:pPr lvl="1"/>
            <a:r>
              <a:rPr lang="sl-SI" sz="2700" dirty="0">
                <a:cs typeface="Arial" panose="020B0604020202020204" pitchFamily="34" charset="0"/>
              </a:rPr>
              <a:t>stroške leasinga in zakupa objektov, naprav in opreme, pridobitev patentov, licenc, plačilnih pravic, avtorskih pravic in blagovnih in storitvenih znamk;</a:t>
            </a:r>
          </a:p>
          <a:p>
            <a:pPr lvl="1"/>
            <a:r>
              <a:rPr lang="sl-SI" sz="2700" dirty="0">
                <a:cs typeface="Arial" panose="020B0604020202020204" pitchFamily="34" charset="0"/>
              </a:rPr>
              <a:t>druge stroške, povezane s pogodbami o zakupu, kot so marža najemodajalca, stroški refinanciranja obresti, režijski stroški in stroški zavarovanja ter</a:t>
            </a:r>
          </a:p>
          <a:p>
            <a:pPr lvl="1"/>
            <a:r>
              <a:rPr lang="sl-SI" sz="2700" b="1" dirty="0">
                <a:cs typeface="Arial" panose="020B0604020202020204" pitchFamily="34" charset="0"/>
              </a:rPr>
              <a:t>strošek nakupa rabljene mehanizacije in opreme.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8978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Splošni stroški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Neposredno </a:t>
            </a:r>
            <a:r>
              <a:rPr lang="sl-SI" dirty="0"/>
              <a:t>povezani s pripravo in izvedbo </a:t>
            </a:r>
            <a:r>
              <a:rPr lang="sl-SI" dirty="0" smtClean="0"/>
              <a:t>naložbe</a:t>
            </a:r>
          </a:p>
          <a:p>
            <a:r>
              <a:rPr lang="sl-SI" dirty="0" smtClean="0"/>
              <a:t>Stroški </a:t>
            </a:r>
            <a:r>
              <a:rPr lang="sl-SI" dirty="0"/>
              <a:t>pridobitve gradbene, projektne ali tehnične </a:t>
            </a:r>
            <a:r>
              <a:rPr lang="sl-SI" dirty="0" smtClean="0"/>
              <a:t>dokumentacije</a:t>
            </a:r>
          </a:p>
          <a:p>
            <a:r>
              <a:rPr lang="sl-SI" dirty="0" smtClean="0"/>
              <a:t>Stroški </a:t>
            </a:r>
            <a:r>
              <a:rPr lang="sl-SI" dirty="0"/>
              <a:t>izdelave poslovnega </a:t>
            </a:r>
            <a:r>
              <a:rPr lang="sl-SI" dirty="0" smtClean="0"/>
              <a:t>načrta</a:t>
            </a:r>
          </a:p>
          <a:p>
            <a:r>
              <a:rPr lang="sl-SI" dirty="0" smtClean="0"/>
              <a:t>Stroški </a:t>
            </a:r>
            <a:r>
              <a:rPr lang="sl-SI" dirty="0"/>
              <a:t>geodetskih in agronomskih </a:t>
            </a:r>
            <a:r>
              <a:rPr lang="sl-SI" dirty="0" smtClean="0"/>
              <a:t>del</a:t>
            </a:r>
          </a:p>
          <a:p>
            <a:r>
              <a:rPr lang="sl-SI" dirty="0" smtClean="0"/>
              <a:t>Stroški </a:t>
            </a:r>
            <a:r>
              <a:rPr lang="sl-SI" dirty="0"/>
              <a:t>nadzora nad izvedbo gradbenih in </a:t>
            </a:r>
            <a:r>
              <a:rPr lang="sl-SI" dirty="0" smtClean="0"/>
              <a:t>obrtniških del</a:t>
            </a:r>
          </a:p>
          <a:p>
            <a:r>
              <a:rPr lang="sl-SI" dirty="0" smtClean="0"/>
              <a:t>Višina </a:t>
            </a:r>
            <a:r>
              <a:rPr lang="sl-SI" dirty="0"/>
              <a:t>upravičenih splošnih stroškov znaša </a:t>
            </a:r>
            <a:r>
              <a:rPr lang="sl-SI" b="1" dirty="0"/>
              <a:t>do vključno 10 odstotkov upravičenih stroškov </a:t>
            </a:r>
            <a:r>
              <a:rPr lang="sl-SI" dirty="0" smtClean="0"/>
              <a:t>naložbe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27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Delež sofinanciranja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Od 30 % do 50%</a:t>
            </a:r>
          </a:p>
          <a:p>
            <a:r>
              <a:rPr lang="sl-SI" dirty="0" smtClean="0"/>
              <a:t>Osnovni delež podpore: 30%</a:t>
            </a:r>
          </a:p>
          <a:p>
            <a:r>
              <a:rPr lang="sl-SI" dirty="0" smtClean="0"/>
              <a:t>Vsaj 50% površin v OMD: dodatnih </a:t>
            </a:r>
            <a:r>
              <a:rPr lang="sl-SI" dirty="0"/>
              <a:t>5</a:t>
            </a:r>
            <a:r>
              <a:rPr lang="sl-SI" dirty="0" smtClean="0"/>
              <a:t>%</a:t>
            </a:r>
          </a:p>
          <a:p>
            <a:r>
              <a:rPr lang="sl-SI" dirty="0" smtClean="0"/>
              <a:t>Vlagatelj vključen v KOPOP / EK: dodatnih </a:t>
            </a:r>
            <a:r>
              <a:rPr lang="sl-SI" dirty="0"/>
              <a:t>5</a:t>
            </a:r>
            <a:r>
              <a:rPr lang="sl-SI" dirty="0" smtClean="0"/>
              <a:t>%</a:t>
            </a:r>
          </a:p>
          <a:p>
            <a:r>
              <a:rPr lang="sl-SI" dirty="0" smtClean="0"/>
              <a:t>Za naložbe socialnih podjetij/naložb na problemskih območjih: dodatnih 5%</a:t>
            </a:r>
          </a:p>
          <a:p>
            <a:r>
              <a:rPr lang="sl-SI" dirty="0" smtClean="0"/>
              <a:t>Kolektivna naložba: dodatnih 15%</a:t>
            </a:r>
          </a:p>
          <a:p>
            <a:r>
              <a:rPr lang="sl-SI" dirty="0" smtClean="0"/>
              <a:t>Vlagatelj je mladi kmet: dodatnih 20</a:t>
            </a:r>
            <a:r>
              <a:rPr lang="sl-SI" dirty="0" smtClean="0"/>
              <a:t>%</a:t>
            </a:r>
          </a:p>
          <a:p>
            <a:r>
              <a:rPr lang="sl-SI" dirty="0" smtClean="0"/>
              <a:t>Vlagatelj je vključen v ukrep dobrobit živali (DŽ): dodatnih 10%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Najnižji znesek javne podpore je 2.000,00 EUR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68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Ocenjevanje vlog (1)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4200" dirty="0" smtClean="0"/>
              <a:t>Točkuje se:</a:t>
            </a:r>
          </a:p>
          <a:p>
            <a:pPr marL="0" indent="0">
              <a:buNone/>
            </a:pPr>
            <a:r>
              <a:rPr lang="sl-SI" sz="4200" b="1" dirty="0" smtClean="0"/>
              <a:t>Ekonomski vidik naložbe </a:t>
            </a:r>
          </a:p>
          <a:p>
            <a:pPr marL="0" indent="0">
              <a:buNone/>
            </a:pPr>
            <a:r>
              <a:rPr lang="sl-SI" sz="4200" b="1" dirty="0" smtClean="0"/>
              <a:t>Družbeno socialni vidik upravičenca </a:t>
            </a:r>
          </a:p>
          <a:p>
            <a:pPr marL="0" indent="0">
              <a:buNone/>
            </a:pPr>
            <a:r>
              <a:rPr lang="sl-SI" sz="4200" b="1" dirty="0" smtClean="0"/>
              <a:t>Geografski </a:t>
            </a:r>
            <a:r>
              <a:rPr lang="sl-SI" sz="4200" b="1" dirty="0"/>
              <a:t>vidik </a:t>
            </a:r>
            <a:r>
              <a:rPr lang="sl-SI" sz="4200" b="1" dirty="0" smtClean="0"/>
              <a:t>naložbe</a:t>
            </a:r>
            <a:endParaRPr lang="sl-SI" sz="4200" dirty="0" smtClean="0"/>
          </a:p>
          <a:p>
            <a:pPr marL="0" indent="0">
              <a:buNone/>
            </a:pPr>
            <a:r>
              <a:rPr lang="sl-SI" sz="4200" b="1" dirty="0" smtClean="0"/>
              <a:t>Proizvodna usmeritev</a:t>
            </a:r>
            <a:endParaRPr lang="sl-SI" sz="4200" dirty="0" smtClean="0"/>
          </a:p>
          <a:p>
            <a:pPr marL="0" indent="0">
              <a:buNone/>
            </a:pPr>
            <a:r>
              <a:rPr lang="sl-SI" sz="4200" b="1" dirty="0"/>
              <a:t>Horizontalno </a:t>
            </a:r>
            <a:r>
              <a:rPr lang="sl-SI" sz="4200" b="1" dirty="0" smtClean="0"/>
              <a:t>povezovanje</a:t>
            </a:r>
          </a:p>
          <a:p>
            <a:pPr marL="0" indent="0">
              <a:buNone/>
            </a:pPr>
            <a:r>
              <a:rPr lang="sl-SI" sz="4400" dirty="0"/>
              <a:t>Točkuje se še prispevek k horizontalnim ciljem:</a:t>
            </a:r>
          </a:p>
          <a:p>
            <a:r>
              <a:rPr lang="sl-SI" sz="4400" b="1" dirty="0" err="1"/>
              <a:t>Okoljski</a:t>
            </a:r>
            <a:r>
              <a:rPr lang="sl-SI" sz="4400" b="1" dirty="0"/>
              <a:t> prispevek </a:t>
            </a:r>
            <a:endParaRPr lang="sl-SI" sz="4400" b="1" dirty="0" smtClean="0"/>
          </a:p>
          <a:p>
            <a:r>
              <a:rPr lang="sl-SI" sz="4400" b="1" dirty="0" smtClean="0"/>
              <a:t>Inovacije</a:t>
            </a:r>
            <a:r>
              <a:rPr lang="sl-SI" sz="4400" dirty="0" smtClean="0"/>
              <a:t> </a:t>
            </a:r>
          </a:p>
          <a:p>
            <a:r>
              <a:rPr lang="sl-SI" sz="4400" b="1" dirty="0" smtClean="0"/>
              <a:t>Prilagoditev </a:t>
            </a:r>
            <a:r>
              <a:rPr lang="sl-SI" sz="4400" b="1" dirty="0"/>
              <a:t>na podnebne </a:t>
            </a:r>
            <a:r>
              <a:rPr lang="sl-SI" sz="4400" b="1" dirty="0" smtClean="0"/>
              <a:t>spremembe</a:t>
            </a:r>
            <a:endParaRPr lang="sl-SI" sz="4400" dirty="0"/>
          </a:p>
          <a:p>
            <a:pPr marL="0" indent="0">
              <a:buNone/>
            </a:pPr>
            <a:endParaRPr lang="sl-SI" sz="4200" dirty="0"/>
          </a:p>
          <a:p>
            <a:endParaRPr lang="sl-SI" sz="4200" b="1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Ocenjevanje vlog (2)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Skupaj je mogoče doseči 100 točk (sklop A, B, C)</a:t>
            </a:r>
          </a:p>
          <a:p>
            <a:r>
              <a:rPr lang="sl-SI" b="1" dirty="0" smtClean="0"/>
              <a:t>Vstopni prag 30% </a:t>
            </a:r>
            <a:r>
              <a:rPr lang="sl-SI" dirty="0" smtClean="0"/>
              <a:t>možnih točk:</a:t>
            </a:r>
          </a:p>
          <a:p>
            <a:pPr lvl="1"/>
            <a:r>
              <a:rPr lang="sl-SI" dirty="0" smtClean="0"/>
              <a:t>Najmanj 30 točk</a:t>
            </a:r>
          </a:p>
          <a:p>
            <a:r>
              <a:rPr lang="sl-SI" dirty="0" smtClean="0"/>
              <a:t>Izberejo se vloge, ki dosežejo višje število točk, do porabe sredstev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99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Po odobritvi vloge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Morebitna izvedba investicije</a:t>
            </a:r>
          </a:p>
          <a:p>
            <a:r>
              <a:rPr lang="sl-SI" b="1" dirty="0" smtClean="0"/>
              <a:t>Vložitev zahtevka za izplačilo</a:t>
            </a:r>
          </a:p>
          <a:p>
            <a:pPr lvl="1"/>
            <a:r>
              <a:rPr lang="sl-SI" dirty="0" smtClean="0"/>
              <a:t>Največ </a:t>
            </a:r>
            <a:r>
              <a:rPr lang="sl-SI" b="1" dirty="0" smtClean="0"/>
              <a:t>trije</a:t>
            </a:r>
            <a:r>
              <a:rPr lang="sl-SI" dirty="0" smtClean="0"/>
              <a:t> zahtevki za zahtevne naložbe</a:t>
            </a:r>
          </a:p>
          <a:p>
            <a:pPr lvl="1"/>
            <a:r>
              <a:rPr lang="sl-SI" dirty="0" smtClean="0"/>
              <a:t>Največ </a:t>
            </a:r>
            <a:r>
              <a:rPr lang="sl-SI" b="1" dirty="0" smtClean="0"/>
              <a:t>dva </a:t>
            </a:r>
            <a:r>
              <a:rPr lang="sl-SI" dirty="0" smtClean="0"/>
              <a:t>zahtevka za enostavne naložbe</a:t>
            </a:r>
          </a:p>
          <a:p>
            <a:pPr lvl="1"/>
            <a:r>
              <a:rPr lang="sl-SI" dirty="0" smtClean="0"/>
              <a:t>Skrajni rok za vložitev zahtevka za izplačilo sredstev je </a:t>
            </a:r>
            <a:r>
              <a:rPr lang="sl-SI" b="1" dirty="0" smtClean="0"/>
              <a:t>30.6.2023</a:t>
            </a:r>
          </a:p>
          <a:p>
            <a:r>
              <a:rPr lang="sl-SI" dirty="0" smtClean="0"/>
              <a:t>Predplačilo se ne šteje v največje število zahtevkov</a:t>
            </a:r>
          </a:p>
          <a:p>
            <a:r>
              <a:rPr lang="sl-SI" b="1" dirty="0" smtClean="0"/>
              <a:t>Obveznosti po zadnjem izplačilu sredstev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44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Vlaganje zahtevkov za izplačilo sredstev in najpomembnejša dokazila 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l-SI" dirty="0" smtClean="0"/>
              <a:t>Popolnoma elektronska vložitev zahtevka</a:t>
            </a:r>
          </a:p>
          <a:p>
            <a:r>
              <a:rPr lang="sl-SI" dirty="0"/>
              <a:t>Vlagatelj ni izključen iz prejemanja </a:t>
            </a:r>
            <a:r>
              <a:rPr lang="sl-SI" dirty="0" smtClean="0"/>
              <a:t>podpore, ne </a:t>
            </a:r>
            <a:r>
              <a:rPr lang="sl-SI" dirty="0"/>
              <a:t>sme imeti neporavnanih nalogov za izterjavo, izdanih s strani Evropske </a:t>
            </a:r>
            <a:r>
              <a:rPr lang="sl-SI" dirty="0" smtClean="0"/>
              <a:t>komisije, ne </a:t>
            </a:r>
            <a:r>
              <a:rPr lang="sl-SI" dirty="0"/>
              <a:t>sme biti v postopku prenehanja / stečaja / osebnega stečaja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Naložba /del naložbe, ki predstavlja zaključeno celoto, mora biti zaključen/a</a:t>
            </a:r>
          </a:p>
          <a:p>
            <a:r>
              <a:rPr lang="sl-SI" dirty="0" smtClean="0"/>
              <a:t>Priložiti je potrebno:</a:t>
            </a:r>
          </a:p>
          <a:p>
            <a:pPr lvl="1"/>
            <a:r>
              <a:rPr lang="sl-SI" dirty="0" smtClean="0"/>
              <a:t>Račune, ki se glasijo na upravičenca</a:t>
            </a:r>
          </a:p>
          <a:p>
            <a:pPr lvl="1"/>
            <a:r>
              <a:rPr lang="sl-SI" dirty="0" smtClean="0"/>
              <a:t>Dokazila o plačilu, ki se prav tako glasijo na upravičenca</a:t>
            </a:r>
          </a:p>
          <a:p>
            <a:pPr lvl="1"/>
            <a:r>
              <a:rPr lang="sl-SI" dirty="0" smtClean="0">
                <a:cs typeface="Arial" panose="020B0604020202020204" pitchFamily="34" charset="0"/>
              </a:rPr>
              <a:t>v </a:t>
            </a:r>
            <a:r>
              <a:rPr lang="sl-SI" dirty="0">
                <a:cs typeface="Arial" panose="020B0604020202020204" pitchFamily="34" charset="0"/>
              </a:rPr>
              <a:t>primeru uveljavljanja prispevka v naravi v obliki lastnega dela upravičenca, mora upravičenec zahtevku za izplačilo sredstev priložiti popis izvedenih del in materiala, ki mora biti potrjen s strani KGZS ali odgovornega </a:t>
            </a:r>
            <a:r>
              <a:rPr lang="sl-SI" dirty="0" smtClean="0">
                <a:cs typeface="Arial" panose="020B0604020202020204" pitchFamily="34" charset="0"/>
              </a:rPr>
              <a:t>projektanta</a:t>
            </a:r>
          </a:p>
          <a:p>
            <a:pPr lvl="1"/>
            <a:r>
              <a:rPr lang="sl-SI" dirty="0" smtClean="0">
                <a:cs typeface="Arial" panose="020B0604020202020204" pitchFamily="34" charset="0"/>
              </a:rPr>
              <a:t>Fotografije</a:t>
            </a:r>
            <a:endParaRPr lang="sl-SI" dirty="0" smtClean="0"/>
          </a:p>
          <a:p>
            <a:pPr lvl="1"/>
            <a:r>
              <a:rPr lang="sl-SI" dirty="0" smtClean="0"/>
              <a:t>Pravnomočno </a:t>
            </a:r>
            <a:r>
              <a:rPr lang="sl-SI" dirty="0"/>
              <a:t>uporabno dovoljenje, če gre za naložbe v ureditev zahtevnih ali manj zahtevnih </a:t>
            </a:r>
            <a:r>
              <a:rPr lang="sl-SI" dirty="0" smtClean="0"/>
              <a:t>objektov/nakup opreme v obstoječi objekt</a:t>
            </a:r>
          </a:p>
          <a:p>
            <a:pPr lvl="1"/>
            <a:r>
              <a:rPr lang="sl-SI" dirty="0" smtClean="0"/>
              <a:t>…</a:t>
            </a:r>
          </a:p>
          <a:p>
            <a:pPr hangingPunct="0"/>
            <a:r>
              <a:rPr lang="sl-SI" dirty="0"/>
              <a:t>Če </a:t>
            </a:r>
            <a:r>
              <a:rPr lang="sl-SI" b="1" dirty="0"/>
              <a:t>KMG z naložbo povečuje obseg živinorejske proizvodnje</a:t>
            </a:r>
            <a:r>
              <a:rPr lang="sl-SI" dirty="0"/>
              <a:t>, mora upravičenec ob zadnjem zahtevku dokazati:</a:t>
            </a:r>
          </a:p>
          <a:p>
            <a:pPr marL="712788" indent="-350838" hangingPunct="0">
              <a:buFont typeface="Symbol" panose="05050102010706020507" pitchFamily="18" charset="2"/>
              <a:buChar char=""/>
            </a:pPr>
            <a:r>
              <a:rPr lang="sl-SI" dirty="0"/>
              <a:t>da obremenitev z živinskimi gnojili ne presega letnega vnosa dušika v višini 170 kg/ha KZU ali,</a:t>
            </a:r>
          </a:p>
          <a:p>
            <a:pPr marL="712788" indent="-350838" hangingPunct="0">
              <a:buFont typeface="Symbol" panose="05050102010706020507" pitchFamily="18" charset="2"/>
              <a:buChar char=""/>
            </a:pPr>
            <a:r>
              <a:rPr lang="sl-SI" dirty="0"/>
              <a:t>obtežba na KMG ne presega 2 GVŽ/ha KZU, če ima KMG najmanj 30% KZU na VVO</a:t>
            </a:r>
            <a:endParaRPr lang="sl-SI" dirty="0" smtClean="0"/>
          </a:p>
          <a:p>
            <a:pPr marL="457200" lvl="1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>
              <a:cs typeface="Arial" panose="020B0604020202020204" pitchFamily="34" charset="0"/>
            </a:endParaRP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23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Obveznosti po zadnjem izplačilu sredstev (1)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Najpozneje v tretjem koledarskem letu po zadnjem izplačilu sredstev </a:t>
            </a:r>
            <a:r>
              <a:rPr lang="sl-SI" dirty="0" smtClean="0"/>
              <a:t>izpolniti </a:t>
            </a:r>
            <a:r>
              <a:rPr lang="sl-SI" dirty="0"/>
              <a:t>vsaj 80 odstotkov </a:t>
            </a:r>
            <a:r>
              <a:rPr lang="sl-SI" b="1" dirty="0"/>
              <a:t>proizvodnih zmogljivosti naložbe, načrtovanih </a:t>
            </a:r>
            <a:r>
              <a:rPr lang="sl-SI" dirty="0"/>
              <a:t>v poslovnem </a:t>
            </a:r>
            <a:r>
              <a:rPr lang="sl-SI" dirty="0" smtClean="0"/>
              <a:t>načrtu</a:t>
            </a:r>
          </a:p>
          <a:p>
            <a:r>
              <a:rPr lang="sl-SI" dirty="0"/>
              <a:t>Če je upravičenec prejel točke za načrtovani obseg skupnega </a:t>
            </a:r>
            <a:r>
              <a:rPr lang="sl-SI" b="1" dirty="0"/>
              <a:t>prihodka iz poslovanja kmetijskega gospodarstva na enoto vloženega dela po zaključku naložbe</a:t>
            </a:r>
            <a:r>
              <a:rPr lang="sl-SI" dirty="0"/>
              <a:t>, mora izpolniti zahteve iz teh meril najpozneje v tretjem koledarskem letu po zadnjem izplačilu sredstev </a:t>
            </a:r>
          </a:p>
        </p:txBody>
      </p:sp>
    </p:spTree>
    <p:extLst>
      <p:ext uri="{BB962C8B-B14F-4D97-AF65-F5344CB8AC3E}">
        <p14:creationId xmlns:p14="http://schemas.microsoft.com/office/powerpoint/2010/main" val="40056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Obveznosti po zadnjem izplačilu sredstev (2)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Če vlagatelj kandidira kot mladi kmet</a:t>
            </a:r>
            <a:r>
              <a:rPr lang="sl-SI" dirty="0"/>
              <a:t>, mora biti </a:t>
            </a:r>
            <a:r>
              <a:rPr lang="sl-SI" dirty="0" smtClean="0"/>
              <a:t>še </a:t>
            </a:r>
            <a:r>
              <a:rPr lang="sl-SI" dirty="0"/>
              <a:t>5 let po zadnjem izplačilu sredstev lastnik in vpisan kot nosilec kmetijskega gospodarstva, na katerem je bila izvedena naložba. </a:t>
            </a:r>
            <a:endParaRPr lang="sl-SI" dirty="0" smtClean="0"/>
          </a:p>
          <a:p>
            <a:r>
              <a:rPr lang="sl-SI" dirty="0">
                <a:cs typeface="Arial" panose="020B0604020202020204" pitchFamily="34" charset="0"/>
              </a:rPr>
              <a:t>Zadruga, SP ali OP ali vodilni partner skupine kmetov vodijo seznam skupne rabe kolektivne naložbe in o skupni rabi poročajo še najmanj </a:t>
            </a:r>
            <a:r>
              <a:rPr lang="sl-SI" dirty="0" smtClean="0">
                <a:cs typeface="Arial" panose="020B0604020202020204" pitchFamily="34" charset="0"/>
              </a:rPr>
              <a:t>5 let po </a:t>
            </a:r>
            <a:r>
              <a:rPr lang="sl-SI" dirty="0">
                <a:cs typeface="Arial" panose="020B0604020202020204" pitchFamily="34" charset="0"/>
              </a:rPr>
              <a:t>zadnjem izplačilu sredstev</a:t>
            </a:r>
            <a:r>
              <a:rPr lang="sl-SI" dirty="0" smtClean="0">
                <a:cs typeface="Arial" panose="020B0604020202020204" pitchFamily="34" charset="0"/>
              </a:rPr>
              <a:t>.</a:t>
            </a:r>
            <a:endParaRPr lang="sl-SI" dirty="0" smtClean="0"/>
          </a:p>
          <a:p>
            <a:r>
              <a:rPr lang="sl-SI" dirty="0" smtClean="0"/>
              <a:t>Vodenje računovodstva</a:t>
            </a:r>
          </a:p>
          <a:p>
            <a:r>
              <a:rPr lang="sl-SI" dirty="0"/>
              <a:t>Naložbe </a:t>
            </a:r>
            <a:r>
              <a:rPr lang="sl-SI" dirty="0" smtClean="0"/>
              <a:t>v URE </a:t>
            </a:r>
            <a:r>
              <a:rPr lang="sl-SI" dirty="0"/>
              <a:t>morajo še 5 let po zadnjem izplačilu sredstev zagotavljati  vsaj 10% zmanjšanje porabe energije na ravni podprtega objekta glede na stanje v koledarskem letu pred letom vložitvijo zadnjega zahtevka za izplačilo sredstev</a:t>
            </a:r>
            <a:endParaRPr lang="sl-SI" dirty="0" smtClean="0"/>
          </a:p>
          <a:p>
            <a:r>
              <a:rPr lang="sl-SI" dirty="0" smtClean="0"/>
              <a:t>Vlaganje ZV še najmanj 5 let po zadnjem izplačilu sredstev</a:t>
            </a:r>
          </a:p>
        </p:txBody>
      </p:sp>
    </p:spTree>
    <p:extLst>
      <p:ext uri="{BB962C8B-B14F-4D97-AF65-F5344CB8AC3E}">
        <p14:creationId xmlns:p14="http://schemas.microsoft.com/office/powerpoint/2010/main" val="33441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1BF43"/>
                </a:solidFill>
              </a:rPr>
              <a:t>Obveznosti po zadnjem izplačilu sredstev (3)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/>
              <a:t>Če gre za naložbo majhne kmetije, mora majhna kmetija v prvem koledarskem letu po zadnjem izplačilu sredstev iz naslova kmetijske dejavnosti ustvariti letni prihodek v višini 1 bruto minimalna plača/PDM, ki je v letu 2019 znašal 10.639,56 evrov.</a:t>
            </a:r>
          </a:p>
          <a:p>
            <a:r>
              <a:rPr lang="sl-SI" dirty="0"/>
              <a:t>Če je nosilec majhne kmetije pri ocenjevanju vloge na javni razpis prejel točke v okviru meril „načrtovana velikost KMG glede na obseg primarne kmetijske pridelave“ in „načrtovani obseg skupnega prihodka iz poslovanja KMG/PDM po zaključku naložbe“, mora izpolniti zahtevo iz teh meril v prvem koledarskem letu po zadnjem izplačilu sredstev. </a:t>
            </a:r>
          </a:p>
          <a:p>
            <a:r>
              <a:rPr lang="sl-SI" dirty="0"/>
              <a:t>V prvem koledarskem letu po zadnjem izplačilu sredstev zagotavljati obseg dela v višini najmanj 0,5 PDM (enostavne naložbe) oz. najmanj 1 PDM (zahtevne naložbe</a:t>
            </a:r>
            <a:r>
              <a:rPr lang="sl-SI" dirty="0" smtClean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387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1BF43"/>
                </a:solidFill>
              </a:rPr>
              <a:t>Osnovne informacije o razpisu	</a:t>
            </a:r>
            <a:r>
              <a:rPr lang="sl-SI" b="1" dirty="0" smtClean="0">
                <a:solidFill>
                  <a:srgbClr val="71BF43"/>
                </a:solidFill>
              </a:rPr>
              <a:t>(2)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l-SI" sz="4600" b="1" dirty="0" smtClean="0"/>
              <a:t>	2</a:t>
            </a:r>
            <a:r>
              <a:rPr lang="sl-SI" sz="4600" b="1" dirty="0"/>
              <a:t>.      za plemenske svinje:</a:t>
            </a:r>
          </a:p>
          <a:p>
            <a:pPr marL="0" indent="0">
              <a:buNone/>
            </a:pPr>
            <a:r>
              <a:rPr lang="sl-SI" sz="4600" dirty="0"/>
              <a:t>-  zahtevo za toplotno ugodje plemenskih svinj in sesnih pujskov,</a:t>
            </a:r>
          </a:p>
          <a:p>
            <a:pPr marL="0" indent="0">
              <a:buNone/>
            </a:pPr>
            <a:r>
              <a:rPr lang="sl-SI" sz="4600" dirty="0"/>
              <a:t>-  zahtevo za kirurško kastracijo sesnih pujskov moškega spola z uporabo anestezije oziroma analgezije;</a:t>
            </a:r>
          </a:p>
          <a:p>
            <a:pPr marL="0" indent="0">
              <a:buNone/>
            </a:pPr>
            <a:r>
              <a:rPr lang="sl-SI" sz="4600" b="1" dirty="0" smtClean="0"/>
              <a:t>	3</a:t>
            </a:r>
            <a:r>
              <a:rPr lang="sl-SI" sz="4600" b="1" dirty="0"/>
              <a:t>.      za tekače: </a:t>
            </a:r>
          </a:p>
          <a:p>
            <a:pPr marL="0" indent="0">
              <a:buNone/>
            </a:pPr>
            <a:r>
              <a:rPr lang="sl-SI" sz="4600" b="1" dirty="0"/>
              <a:t>          - </a:t>
            </a:r>
            <a:r>
              <a:rPr lang="sl-SI" sz="4600" dirty="0"/>
              <a:t>zahtevo za 10 odstotkov večjo neovirano talno površino na žival v skupinskih boksih glede na površino, določeno s predpisom, ki ureja zaščito </a:t>
            </a:r>
            <a:r>
              <a:rPr lang="sl-SI" sz="4600" dirty="0" err="1"/>
              <a:t>rejnih</a:t>
            </a:r>
            <a:r>
              <a:rPr lang="sl-SI" sz="4600" dirty="0"/>
              <a:t> živali;</a:t>
            </a:r>
          </a:p>
          <a:p>
            <a:pPr marL="0" indent="0">
              <a:buNone/>
            </a:pPr>
            <a:r>
              <a:rPr lang="sl-SI" sz="4600" b="1" dirty="0" smtClean="0"/>
              <a:t>	4</a:t>
            </a:r>
            <a:r>
              <a:rPr lang="sl-SI" sz="4600" b="1" dirty="0"/>
              <a:t>.      za pitance:</a:t>
            </a:r>
          </a:p>
          <a:p>
            <a:pPr marL="0" indent="0">
              <a:buNone/>
            </a:pPr>
            <a:r>
              <a:rPr lang="sl-SI" sz="4600" dirty="0"/>
              <a:t>-  zahtevo za 10 odstotkov večjo neovirano talno površino na žival v skupinskih boksih glede na površino, določeno s predpisom, ki ureja zaščito </a:t>
            </a:r>
            <a:r>
              <a:rPr lang="sl-SI" sz="4600" dirty="0" err="1"/>
              <a:t>rejnih</a:t>
            </a:r>
            <a:r>
              <a:rPr lang="sl-SI" sz="4600" dirty="0"/>
              <a:t> živali,</a:t>
            </a:r>
          </a:p>
          <a:p>
            <a:pPr marL="0" indent="0">
              <a:buNone/>
            </a:pPr>
            <a:r>
              <a:rPr lang="sl-SI" sz="4600" dirty="0"/>
              <a:t>-  zahtevo za skupinsko rejo z izpustom</a:t>
            </a:r>
            <a:r>
              <a:rPr lang="sl-SI" sz="4600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5500" b="1" dirty="0"/>
              <a:t>Razpisanih je 9.000.000,00 EUR</a:t>
            </a:r>
            <a:r>
              <a:rPr lang="sl-SI" sz="5500" dirty="0"/>
              <a:t>, od tega:</a:t>
            </a:r>
          </a:p>
          <a:p>
            <a:pPr lvl="0"/>
            <a:r>
              <a:rPr lang="sl-SI" sz="5500" dirty="0"/>
              <a:t>500.000 EUR za naložbe nosilcev majhnih kmetij (sklop A)</a:t>
            </a:r>
          </a:p>
          <a:p>
            <a:pPr lvl="0"/>
            <a:r>
              <a:rPr lang="sl-SI" sz="5500" dirty="0"/>
              <a:t>4.500.000 EUR za naložbe fizičnih oseb, razen samostojnih podjetnikov posameznikov in nosilcev majhnih kmetij, (sklop B) ter</a:t>
            </a:r>
          </a:p>
          <a:p>
            <a:pPr lvl="0"/>
            <a:r>
              <a:rPr lang="sl-SI" sz="5500" dirty="0"/>
              <a:t>4.000.000 EUR za naložbe samostojnih podjetnikov posameznikov in pravnih oseb (sklop C). </a:t>
            </a:r>
          </a:p>
          <a:p>
            <a:endParaRPr lang="sl-SI" sz="5500" dirty="0"/>
          </a:p>
          <a:p>
            <a:pPr marL="0" indent="0">
              <a:buNone/>
            </a:pPr>
            <a:r>
              <a:rPr lang="sl-SI" sz="5500" dirty="0"/>
              <a:t>Vnos vlog je mogoč do vključno </a:t>
            </a:r>
            <a:r>
              <a:rPr lang="sl-SI" sz="5500" b="1" dirty="0"/>
              <a:t>19.10.2020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95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Obveznosti po zadnjem izplačilu sredstev (4)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Uporabljati naložbo še najmanj 5 let </a:t>
            </a:r>
            <a:r>
              <a:rPr lang="sl-SI" dirty="0"/>
              <a:t>po zadnjem izplačilu </a:t>
            </a:r>
            <a:r>
              <a:rPr lang="sl-SI" dirty="0" smtClean="0"/>
              <a:t>sredstev in je ne premestiti iz EU</a:t>
            </a:r>
          </a:p>
          <a:p>
            <a:r>
              <a:rPr lang="sl-SI" dirty="0" smtClean="0"/>
              <a:t>Hraniti </a:t>
            </a:r>
            <a:r>
              <a:rPr lang="sl-SI" dirty="0"/>
              <a:t>dokumentacijo 5 let po zadnjem izplačilu </a:t>
            </a:r>
            <a:r>
              <a:rPr lang="sl-SI" dirty="0" smtClean="0"/>
              <a:t>sredstev in omogočiti dostop do nje</a:t>
            </a:r>
          </a:p>
          <a:p>
            <a:r>
              <a:rPr lang="sl-SI" dirty="0" smtClean="0"/>
              <a:t>Označitev </a:t>
            </a:r>
            <a:r>
              <a:rPr lang="sl-SI" smtClean="0"/>
              <a:t>vira sofinanciranja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0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Predmet podpore (1)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/>
              <a:t>Predmet podpore so individualne </a:t>
            </a:r>
            <a:r>
              <a:rPr lang="sl-SI" dirty="0"/>
              <a:t>in kolektivne naložbe:</a:t>
            </a:r>
          </a:p>
          <a:p>
            <a:pPr>
              <a:buFontTx/>
              <a:buChar char="-"/>
            </a:pPr>
            <a:r>
              <a:rPr lang="sl-SI" dirty="0"/>
              <a:t>n</a:t>
            </a:r>
            <a:r>
              <a:rPr lang="sl-SI" dirty="0" smtClean="0"/>
              <a:t>aložbe </a:t>
            </a:r>
            <a:r>
              <a:rPr lang="sl-SI" dirty="0"/>
              <a:t>v ureditev hlevov in nakup </a:t>
            </a:r>
            <a:r>
              <a:rPr lang="sl-SI" dirty="0" smtClean="0"/>
              <a:t>pripadajoče </a:t>
            </a:r>
            <a:r>
              <a:rPr lang="sl-SI" dirty="0"/>
              <a:t>notranje opreme ter dvoriščne </a:t>
            </a:r>
            <a:r>
              <a:rPr lang="sl-SI" dirty="0" smtClean="0"/>
              <a:t>mehanizacije </a:t>
            </a:r>
            <a:r>
              <a:rPr lang="sl-SI" dirty="0"/>
              <a:t>in strojne opreme za namen </a:t>
            </a:r>
            <a:r>
              <a:rPr lang="sl-SI" dirty="0" smtClean="0"/>
              <a:t>hlevske </a:t>
            </a:r>
            <a:r>
              <a:rPr lang="sl-SI" dirty="0"/>
              <a:t>reje, to je prekladanje živinskih gnojil in krme, pripravo in odvzem krme ter razvoz </a:t>
            </a:r>
            <a:r>
              <a:rPr lang="sl-SI" dirty="0" smtClean="0"/>
              <a:t>gnojevke.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Naložba v ureditev hlevov mora izpolnjevati zahteve iz prvega odstavka 12. člena Uredbe o ukrepu dobrobit živali iz Programa razvoja podeželja Republike Slovenije za obdobje 2014–2020 v letu 2019 (Uradni list RS, št. 81/18 in 73/19</a:t>
            </a:r>
            <a:endParaRPr lang="sl-SI" dirty="0" smtClean="0">
              <a:solidFill>
                <a:srgbClr val="FF0000"/>
              </a:solidFill>
            </a:endParaRPr>
          </a:p>
          <a:p>
            <a:pPr algn="just"/>
            <a:endParaRPr lang="sl-SI" alt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2295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>
                <a:solidFill>
                  <a:srgbClr val="71BF43"/>
                </a:solidFill>
              </a:rPr>
              <a:t>Predmet podpore </a:t>
            </a:r>
            <a:r>
              <a:rPr lang="sl-SI" b="1" dirty="0" smtClean="0">
                <a:solidFill>
                  <a:srgbClr val="71BF43"/>
                </a:solidFill>
              </a:rPr>
              <a:t>(2)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2900" dirty="0"/>
              <a:t>V primeru naložbe v ureditev hlevov, so lahko predmet podpore tudi </a:t>
            </a:r>
            <a:r>
              <a:rPr lang="sl-SI" sz="2900" dirty="0" smtClean="0"/>
              <a:t>naložbe v:</a:t>
            </a:r>
            <a:endParaRPr lang="sl-SI" sz="2900" dirty="0"/>
          </a:p>
          <a:p>
            <a:pPr lvl="0"/>
            <a:r>
              <a:rPr lang="sl-SI" dirty="0"/>
              <a:t>ureditev gospodarskih poslopij in nakup pripadajoče opreme: skladišča za krmo in pripadajoča oprema</a:t>
            </a:r>
            <a:r>
              <a:rPr lang="sl-SI" dirty="0" smtClean="0"/>
              <a:t>,</a:t>
            </a:r>
            <a:endParaRPr lang="sl-SI" dirty="0"/>
          </a:p>
          <a:p>
            <a:pPr lvl="0"/>
            <a:r>
              <a:rPr lang="sl-SI" dirty="0" smtClean="0"/>
              <a:t>nakup </a:t>
            </a:r>
            <a:r>
              <a:rPr lang="sl-SI" dirty="0"/>
              <a:t>in postavitev mobilnih objektov in nakup pripadajoče opreme za skladiščenje živinskih gnojil,</a:t>
            </a:r>
          </a:p>
          <a:p>
            <a:pPr lvl="0"/>
            <a:r>
              <a:rPr lang="sl-SI" dirty="0"/>
              <a:t>ureditev objektov in nakup pripadajoče opreme za skladiščenje živinskih gnojil,</a:t>
            </a:r>
          </a:p>
          <a:p>
            <a:pPr lvl="0"/>
            <a:r>
              <a:rPr lang="sl-SI" dirty="0"/>
              <a:t>zatesnitev odprtih lagun za skladiščenje živinskih gnojil, in</a:t>
            </a:r>
          </a:p>
          <a:p>
            <a:pPr lvl="0"/>
            <a:r>
              <a:rPr lang="sl-SI" dirty="0"/>
              <a:t>nakup specialne kmetijske mehanizacije za racionalno rabo dušika: kmetijska mehanizacija, ki prispeva k zmanjšanju toplogrednih plinov.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87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Obdobje upravičenosti stroškov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Upravičeni so stroški, nastali po oddaji vloge na JR</a:t>
            </a:r>
          </a:p>
          <a:p>
            <a:r>
              <a:rPr lang="sl-SI" dirty="0" smtClean="0"/>
              <a:t>Upravičeni so tudi stroški, ki so nastali pred vložitvijo vloge na javni razpis, vendar ne pred </a:t>
            </a:r>
            <a:r>
              <a:rPr lang="sl-SI" u="sng" dirty="0" smtClean="0"/>
              <a:t>12. 3. 2020, </a:t>
            </a:r>
            <a:r>
              <a:rPr lang="sl-SI" dirty="0" smtClean="0"/>
              <a:t>v primeru zaključenih naložb.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SPLOŠNI STROŠKI (neposredno povezani s pripravo in izvedbo naložbe)</a:t>
            </a:r>
          </a:p>
          <a:p>
            <a:r>
              <a:rPr lang="sl-SI" dirty="0" smtClean="0"/>
              <a:t>od </a:t>
            </a:r>
            <a:r>
              <a:rPr lang="sl-SI" dirty="0"/>
              <a:t>1. januarja 2014 do vložitve zadnjega zahtevka za izplačilo </a:t>
            </a:r>
            <a:r>
              <a:rPr lang="sl-SI" dirty="0" smtClean="0"/>
              <a:t>sredstev</a:t>
            </a:r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u="sng" dirty="0" smtClean="0"/>
              <a:t>ZADNJI ZAHTEVEK ZA IZPLAČILO do </a:t>
            </a:r>
            <a:r>
              <a:rPr lang="sl-SI" u="sng" dirty="0"/>
              <a:t>30. junija 2023.</a:t>
            </a:r>
            <a:endParaRPr lang="sl-SI" u="sng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65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Splošni pogoji (1)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sz="2400" dirty="0" smtClean="0"/>
              <a:t>Vlagatelj je vpisan v RKG kot nosilec KMG</a:t>
            </a:r>
          </a:p>
          <a:p>
            <a:r>
              <a:rPr lang="sl-SI" sz="2400" dirty="0" smtClean="0"/>
              <a:t>Vlagatelj je moral oddati </a:t>
            </a:r>
            <a:r>
              <a:rPr lang="sl-SI" sz="2400" b="1" dirty="0" smtClean="0"/>
              <a:t>zbirno vlogo </a:t>
            </a:r>
            <a:r>
              <a:rPr lang="sl-SI" sz="2400" dirty="0" smtClean="0"/>
              <a:t>v 2019</a:t>
            </a:r>
          </a:p>
          <a:p>
            <a:r>
              <a:rPr lang="sl-SI" sz="2400" dirty="0" smtClean="0"/>
              <a:t>Vlagatelj mora pripraviti </a:t>
            </a:r>
            <a:r>
              <a:rPr lang="sl-SI" sz="2400" b="1" dirty="0" smtClean="0"/>
              <a:t>poslovni načrt</a:t>
            </a:r>
            <a:endParaRPr lang="sl-SI" sz="2400" dirty="0" smtClean="0"/>
          </a:p>
          <a:p>
            <a:r>
              <a:rPr lang="sl-SI" sz="2400" dirty="0" smtClean="0"/>
              <a:t>predložiti </a:t>
            </a:r>
            <a:r>
              <a:rPr lang="sl-SI" sz="2400" dirty="0"/>
              <a:t>mora dokazilo o </a:t>
            </a:r>
            <a:r>
              <a:rPr lang="sl-SI" sz="2400" b="1" dirty="0"/>
              <a:t>zaprtosti finančne </a:t>
            </a:r>
            <a:r>
              <a:rPr lang="sl-SI" sz="2400" b="1" dirty="0" smtClean="0"/>
              <a:t>konstrukcije</a:t>
            </a:r>
            <a:r>
              <a:rPr lang="sl-SI" sz="2400" dirty="0" smtClean="0"/>
              <a:t>, razen:</a:t>
            </a:r>
          </a:p>
          <a:p>
            <a:pPr lvl="1"/>
            <a:r>
              <a:rPr lang="sl-SI" sz="2400" dirty="0" smtClean="0"/>
              <a:t>Če gre za enostavne naložbe (pod 200.000,00 EUR)</a:t>
            </a:r>
          </a:p>
          <a:p>
            <a:pPr lvl="1"/>
            <a:r>
              <a:rPr lang="sl-SI" sz="2400" dirty="0" smtClean="0"/>
              <a:t>Če gre za zaključene naložbe</a:t>
            </a:r>
          </a:p>
          <a:p>
            <a:r>
              <a:rPr lang="sl-SI" sz="2400" dirty="0"/>
              <a:t>V letu pred oddajo vloge na JR mora:</a:t>
            </a:r>
          </a:p>
          <a:p>
            <a:pPr lvl="1"/>
            <a:r>
              <a:rPr lang="sl-SI" sz="2400" dirty="0"/>
              <a:t>iz poslovanja KMG ustvariti </a:t>
            </a:r>
            <a:r>
              <a:rPr lang="sl-SI" sz="2400" b="1" dirty="0"/>
              <a:t>primeren prihodek</a:t>
            </a:r>
            <a:r>
              <a:rPr lang="sl-SI" sz="2400" dirty="0"/>
              <a:t>, ki mu omogoča dolgoročno sposobnost preživetja (za leto 2019 znaša 10.639,56 EUR)</a:t>
            </a:r>
          </a:p>
          <a:p>
            <a:pPr lvl="1"/>
            <a:r>
              <a:rPr lang="sl-SI" sz="2400" b="1" dirty="0"/>
              <a:t>zagotavljati obseg dela </a:t>
            </a:r>
            <a:r>
              <a:rPr lang="sl-SI" sz="2400" dirty="0"/>
              <a:t>v višini najmanj 0,5 PDM v primeru enostavnih naložb ter najmanj 1 PDM v primeru zahtevnih naložb</a:t>
            </a:r>
          </a:p>
          <a:p>
            <a:r>
              <a:rPr lang="sl-SI" sz="2400" dirty="0"/>
              <a:t>Posamezni upravičenec lahko na posamezni sklop vloži največ eno vlogo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1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Splošni pogoji (2)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Vlagatelj ni izključen iz prejemanja podpore</a:t>
            </a:r>
          </a:p>
          <a:p>
            <a:r>
              <a:rPr lang="sl-SI" dirty="0" smtClean="0"/>
              <a:t>Nima več kot 50 EUR neporavnanih davkov</a:t>
            </a:r>
          </a:p>
          <a:p>
            <a:r>
              <a:rPr lang="sl-SI" dirty="0" smtClean="0"/>
              <a:t>Ni v postopku prenehanja / stečaju /osebnem stečaju ipd.</a:t>
            </a:r>
          </a:p>
          <a:p>
            <a:r>
              <a:rPr lang="sl-SI" dirty="0" smtClean="0"/>
              <a:t>Pravna oseba / samostojni podjetnik mora dejavnosti imeti registrirano v RS</a:t>
            </a:r>
          </a:p>
          <a:p>
            <a:r>
              <a:rPr lang="sl-SI" dirty="0" smtClean="0"/>
              <a:t>Računi in predračuni se morajo glasiti na vlagatelja</a:t>
            </a:r>
          </a:p>
          <a:p>
            <a:r>
              <a:rPr lang="sl-SI" dirty="0" smtClean="0"/>
              <a:t>Vlagatelj se mora opredeliti za število zahtevkov in predvideno časovno dinamiko.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66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Posebni pogoji (1)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l-SI" sz="2600" dirty="0" smtClean="0"/>
              <a:t>Nepremičnina, kjer se izvaja naložba, </a:t>
            </a:r>
            <a:r>
              <a:rPr lang="sl-SI" sz="2600" b="1" dirty="0" smtClean="0"/>
              <a:t>ne sme biti v izvršbi</a:t>
            </a:r>
          </a:p>
          <a:p>
            <a:pPr algn="just"/>
            <a:r>
              <a:rPr lang="sl-SI" sz="2600" dirty="0"/>
              <a:t>Na nepremičnini, na kateri se izvaja gradnja novega objekta mora imeti upravičenec </a:t>
            </a:r>
            <a:r>
              <a:rPr lang="sl-SI" sz="2600" dirty="0" smtClean="0"/>
              <a:t>l</a:t>
            </a:r>
            <a:r>
              <a:rPr lang="sl-SI" sz="2600" b="1" dirty="0" smtClean="0"/>
              <a:t>astninsko/solastninsko/stavbno pravico</a:t>
            </a:r>
          </a:p>
          <a:p>
            <a:pPr algn="just"/>
            <a:r>
              <a:rPr lang="sl-SI" sz="2600" dirty="0" smtClean="0"/>
              <a:t>V primeru, da upravičenec ni lastnik nepremičnine - priloži </a:t>
            </a:r>
            <a:r>
              <a:rPr lang="sl-SI" sz="2600" b="1" dirty="0"/>
              <a:t>dolgoročno  pogodbo o najemu, služnosti ali stavbni pravici za obdobje najmanj do </a:t>
            </a:r>
            <a:r>
              <a:rPr lang="sl-SI" sz="2600" b="1" dirty="0" smtClean="0"/>
              <a:t>31.12.2028 </a:t>
            </a:r>
            <a:r>
              <a:rPr lang="sl-SI" sz="2600" b="1" dirty="0"/>
              <a:t>ter overjeno soglasje lastnika oz. </a:t>
            </a:r>
            <a:r>
              <a:rPr lang="sl-SI" sz="2600" b="1" dirty="0" smtClean="0"/>
              <a:t>solastnikov </a:t>
            </a:r>
            <a:r>
              <a:rPr lang="sl-SI" sz="2600" b="1" dirty="0"/>
              <a:t>k naložbi najmanj do 31.12.2028</a:t>
            </a:r>
            <a:r>
              <a:rPr lang="sl-SI" sz="2600" dirty="0" smtClean="0"/>
              <a:t>.</a:t>
            </a:r>
          </a:p>
          <a:p>
            <a:r>
              <a:rPr lang="sl-SI" sz="2600" dirty="0"/>
              <a:t>Če gre za ureditev </a:t>
            </a:r>
            <a:r>
              <a:rPr lang="sl-SI" sz="2600" b="1" dirty="0"/>
              <a:t>zahtevnih, manj zahtevnih ali nezahtevnih objektov, </a:t>
            </a:r>
            <a:r>
              <a:rPr lang="sl-SI" sz="2600" dirty="0"/>
              <a:t>mora imeti </a:t>
            </a:r>
            <a:r>
              <a:rPr lang="sl-SI" sz="2600" b="1" dirty="0"/>
              <a:t>veljavno pravnomočno gradbeno dovoljenje</a:t>
            </a:r>
            <a:r>
              <a:rPr lang="sl-SI" sz="2600" dirty="0"/>
              <a:t>, ki se glasi na vlagatelja.</a:t>
            </a:r>
          </a:p>
          <a:p>
            <a:r>
              <a:rPr lang="sl-SI" sz="2400" dirty="0" smtClean="0"/>
              <a:t>Če </a:t>
            </a:r>
            <a:r>
              <a:rPr lang="sl-SI" sz="2400" dirty="0"/>
              <a:t>gre za naložbo v ureditev enostavnih objektov, ki so varovani na podlagi predpisov o varstvu kulturne dediščine, ali se enostavni objekt postavlja na območje, ki je varovano na podlagi predpisov o varstvu kulturne dediščine, mora vlogi na javni razpis priložiti </a:t>
            </a:r>
            <a:r>
              <a:rPr lang="sl-SI" sz="2400" b="1" dirty="0"/>
              <a:t>soglasje za poseg v skladu s predpisom</a:t>
            </a:r>
            <a:r>
              <a:rPr lang="sl-SI" sz="2400" dirty="0"/>
              <a:t>, ki ureja varstvo kulturne </a:t>
            </a:r>
            <a:r>
              <a:rPr lang="sl-SI" sz="2400" dirty="0" smtClean="0"/>
              <a:t>dediščine.</a:t>
            </a:r>
            <a:endParaRPr lang="sl-SI" sz="2400" dirty="0"/>
          </a:p>
          <a:p>
            <a:endParaRPr lang="sl-SI" sz="2600" dirty="0"/>
          </a:p>
          <a:p>
            <a:pPr algn="just"/>
            <a:endParaRPr lang="sl-SI" sz="26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42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3416</TotalTime>
  <Words>2690</Words>
  <Application>Microsoft Office PowerPoint</Application>
  <PresentationFormat>Diaprojekcija na zaslonu (4:3)</PresentationFormat>
  <Paragraphs>233</Paragraphs>
  <Slides>30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4" baseType="lpstr">
      <vt:lpstr>Arial</vt:lpstr>
      <vt:lpstr>Calibri</vt:lpstr>
      <vt:lpstr>Symbol</vt:lpstr>
      <vt:lpstr>Officeova tema</vt:lpstr>
      <vt:lpstr>PowerPointova predstavitev</vt:lpstr>
      <vt:lpstr>Osnovne informacije o razpisu (1)</vt:lpstr>
      <vt:lpstr>Osnovne informacije o razpisu (2)</vt:lpstr>
      <vt:lpstr>Predmet podpore (1)</vt:lpstr>
      <vt:lpstr>Predmet podpore (2)</vt:lpstr>
      <vt:lpstr>Obdobje upravičenosti stroškov</vt:lpstr>
      <vt:lpstr>Splošni pogoji (1)</vt:lpstr>
      <vt:lpstr>Splošni pogoji (2)</vt:lpstr>
      <vt:lpstr>Posebni pogoji (1)</vt:lpstr>
      <vt:lpstr>Posebni pogoji (2)</vt:lpstr>
      <vt:lpstr>Posebni pogoji (3)</vt:lpstr>
      <vt:lpstr>Posebni pogoji (4)</vt:lpstr>
      <vt:lpstr>Posebni pogoji za prestrukturiranje (SKLOP A)</vt:lpstr>
      <vt:lpstr>Posebni pogoji za kolektivne naložbe</vt:lpstr>
      <vt:lpstr>Posebni pogoji za nakup kmetijske mehanizacije</vt:lpstr>
      <vt:lpstr>Posebni pogoji za živinorejo</vt:lpstr>
      <vt:lpstr>Prispevek v naravi</vt:lpstr>
      <vt:lpstr>Upravičeni stroški</vt:lpstr>
      <vt:lpstr>Upravičeni stroški (2)</vt:lpstr>
      <vt:lpstr>Neupravičeni stroški</vt:lpstr>
      <vt:lpstr>Splošni stroški</vt:lpstr>
      <vt:lpstr>Delež sofinanciranja</vt:lpstr>
      <vt:lpstr>Ocenjevanje vlog (1)</vt:lpstr>
      <vt:lpstr>Ocenjevanje vlog (2)</vt:lpstr>
      <vt:lpstr>Po odobritvi vloge</vt:lpstr>
      <vt:lpstr>Vlaganje zahtevkov za izplačilo sredstev in najpomembnejša dokazila </vt:lpstr>
      <vt:lpstr>Obveznosti po zadnjem izplačilu sredstev (1)</vt:lpstr>
      <vt:lpstr>Obveznosti po zadnjem izplačilu sredstev (2)</vt:lpstr>
      <vt:lpstr>Obveznosti po zadnjem izplačilu sredstev (3)</vt:lpstr>
      <vt:lpstr>Obveznosti po zadnjem izplačilu sredstev (4)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vidonja</dc:creator>
  <cp:lastModifiedBy>sejna</cp:lastModifiedBy>
  <cp:revision>91</cp:revision>
  <cp:lastPrinted>2020-08-28T04:48:03Z</cp:lastPrinted>
  <dcterms:created xsi:type="dcterms:W3CDTF">2013-07-08T19:32:47Z</dcterms:created>
  <dcterms:modified xsi:type="dcterms:W3CDTF">2020-08-28T09:45:09Z</dcterms:modified>
</cp:coreProperties>
</file>