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5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70" r:id="rId4"/>
    <p:sldId id="28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5" r:id="rId19"/>
    <p:sldId id="271" r:id="rId20"/>
    <p:sldId id="276" r:id="rId21"/>
    <p:sldId id="277" r:id="rId22"/>
    <p:sldId id="279" r:id="rId23"/>
    <p:sldId id="284" r:id="rId24"/>
    <p:sldId id="278" r:id="rId25"/>
    <p:sldId id="280" r:id="rId26"/>
    <p:sldId id="281" r:id="rId27"/>
    <p:sldId id="282" r:id="rId28"/>
  </p:sldIdLst>
  <p:sldSz cx="9144000" cy="6858000" type="screen4x3"/>
  <p:notesSz cx="6797675" cy="9926638"/>
  <p:embeddedFontLst>
    <p:embeddedFont>
      <p:font typeface="Calibri" panose="020F0502020204030204" pitchFamily="34" charset="0"/>
      <p:regular r:id="rId31"/>
      <p:bold r:id="rId32"/>
      <p:italic r:id="rId33"/>
      <p:boldItalic r:id="rId34"/>
    </p:embeddedFont>
    <p:embeddedFont>
      <p:font typeface="Republika" panose="02000506040000020004" pitchFamily="2" charset="-18"/>
      <p:regular r:id="rId35"/>
      <p:bold r:id="rId36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ivzeti razdelek" id="{61AFABE6-BB9F-4120-8F67-311EE88B76A0}">
          <p14:sldIdLst>
            <p14:sldId id="256"/>
            <p14:sldId id="270"/>
            <p14:sldId id="28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5"/>
            <p14:sldId id="271"/>
            <p14:sldId id="276"/>
            <p14:sldId id="277"/>
            <p14:sldId id="279"/>
            <p14:sldId id="284"/>
            <p14:sldId id="278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58">
          <p15:clr>
            <a:srgbClr val="A4A3A4"/>
          </p15:clr>
        </p15:guide>
        <p15:guide id="2" orient="horz" pos="1502">
          <p15:clr>
            <a:srgbClr val="A4A3A4"/>
          </p15:clr>
        </p15:guide>
        <p15:guide id="3" pos="839">
          <p15:clr>
            <a:srgbClr val="A4A3A4"/>
          </p15:clr>
        </p15:guide>
        <p15:guide id="4" pos="49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ven Miklavcic, Mateja" initials="O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46043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2" autoAdjust="0"/>
  </p:normalViewPr>
  <p:slideViewPr>
    <p:cSldViewPr snapToGrid="0" snapToObjects="1">
      <p:cViewPr varScale="1">
        <p:scale>
          <a:sx n="98" d="100"/>
          <a:sy n="98" d="100"/>
        </p:scale>
        <p:origin x="1572" y="90"/>
      </p:cViewPr>
      <p:guideLst>
        <p:guide orient="horz" pos="458"/>
        <p:guide orient="horz" pos="1502"/>
        <p:guide pos="839"/>
        <p:guide pos="4967"/>
      </p:guideLst>
    </p:cSldViewPr>
  </p:slideViewPr>
  <p:outlineViewPr>
    <p:cViewPr>
      <p:scale>
        <a:sx n="33" d="100"/>
        <a:sy n="33" d="100"/>
      </p:scale>
      <p:origin x="0" y="-26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3.fntdata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2.fntdata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font" Target="fonts/font5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2-06T11:00:05.62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3BD3C-252E-49E4-BEA3-BCF3E5D245A4}" type="datetimeFigureOut">
              <a:rPr lang="sl-SI" smtClean="0"/>
              <a:t>8. 01. 2024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BC71-9DF8-43AC-8238-18693AAFACC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936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BFF74-1E0C-486B-805D-46FBD78F4555}" type="datetimeFigureOut">
              <a:rPr lang="sl-SI" smtClean="0"/>
              <a:t>8. 01. 2024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9BDEA-A973-498B-8EDD-371A950EA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434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032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8598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60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1722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8194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9320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1916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422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1349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4140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848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0495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587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6189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5858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3776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98435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6580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6255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6772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49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3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480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6649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2219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506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000" y="1548000"/>
            <a:ext cx="7200000" cy="149062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rgbClr val="9999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1550" y="6356350"/>
            <a:ext cx="1495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EED5D-2909-4A51-AC8B-8583A1C1EB96}" type="datetimeFigureOut">
              <a:rPr lang="en-US"/>
              <a:pPr>
                <a:defRPr/>
              </a:pPr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3319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3D5B-4D1E-496F-9790-9711DAD93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11E5-8726-451A-A5CE-EB67E8C23185}" type="datetimeFigureOut">
              <a:rPr lang="sl-SI"/>
              <a:pPr>
                <a:defRPr/>
              </a:pPr>
              <a:t>8. 01. 2024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9279-8659-4B39-A8FE-A86C96E1D1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995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713940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2880000"/>
            <a:ext cx="713940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A25B-5538-4D4B-AE03-ACEFA56FF048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8A29-1AE7-4502-BCEA-2565E4745237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214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A889-2586-4EE7-B0BA-D8DA96782A87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B15-F488-45FF-951E-93F503C7C7D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964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3240000"/>
            <a:ext cx="7200000" cy="262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27D-2123-4B4E-8DEB-74BB3F2EAED4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846B-3573-4567-A8B0-CE9C576D44C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310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48225" y="3240088"/>
            <a:ext cx="3312000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B2FF-3039-435A-ADA5-5AD28FBB3CF3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C97A-A94F-4F4A-8786-1F5EF483E93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5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000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BEA93-DDD3-446A-A80F-5BAE65EB7BBD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986A-8F05-4402-BFD0-02909D5FF1F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41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FDB7-B0CF-49EB-92EF-34D9DAC22586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A3A3-2CF1-42F0-AE93-0F69699F96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43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9B05-F3FD-42F4-8109-223520CDE1E6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FA50-EA4F-4C3A-9CD5-4D5722C91075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6902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Z:\JAVNA UPRAVA 2010\Si CGP\CGP_prirocnik_WEB\OUT\05 Medijsko promocijski elementi\11 PPT predstavitev\untitled folder\ozadje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grb moder za 10 pt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5C73A1-ABF2-4D7E-B3C4-170AD1D2303D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EA962C-8148-4148-A948-9D82CD625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Slika 9" descr="arsktr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/>
          <p:nvPr/>
        </p:nvSpPr>
        <p:spPr>
          <a:xfrm>
            <a:off x="962022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  <a:endParaRPr lang="en-US" sz="700" b="0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154781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3240088"/>
            <a:ext cx="7200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582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816A48-13FA-4D39-BF49-8F7DF9E12A29}" type="datetimeFigureOut">
              <a:rPr lang="sl-SI"/>
              <a:pPr>
                <a:defRPr/>
              </a:pPr>
              <a:t>8. 01. 2024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608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22F00A-347C-4764-94AD-F4D42E8A0FE2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  <p:pic>
        <p:nvPicPr>
          <p:cNvPr id="2055" name="Picture 9" descr="grb moder za 10 pt.wm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7"/>
          <p:cNvSpPr txBox="1"/>
          <p:nvPr/>
        </p:nvSpPr>
        <p:spPr>
          <a:xfrm>
            <a:off x="962023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</a:p>
        </p:txBody>
      </p:sp>
      <p:pic>
        <p:nvPicPr>
          <p:cNvPr id="2057" name="Slika 10" descr="arsktrp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1" r:id="rId2"/>
    <p:sldLayoutId id="2147483672" r:id="rId3"/>
    <p:sldLayoutId id="2147483673" r:id="rId4"/>
    <p:sldLayoutId id="2147483677" r:id="rId5"/>
    <p:sldLayoutId id="2147483678" r:id="rId6"/>
    <p:sldLayoutId id="2147483679" r:id="rId7"/>
    <p:sldLayoutId id="2147483674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-kmetija.gov.s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storitve/pridobitev-podpore-za-promocijo-vina-na-trgih-tretjih-drza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 bwMode="auto">
          <a:xfrm>
            <a:off x="971550" y="1547813"/>
            <a:ext cx="7200900" cy="149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dirty="0">
                <a:latin typeface="Arial" charset="0"/>
                <a:cs typeface="Arial" charset="0"/>
              </a:rPr>
              <a:t> 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latin typeface="Republika" pitchFamily="2" charset="-18"/>
                <a:ea typeface="Republika" pitchFamily="2" charset="-18"/>
                <a:cs typeface="Republika" pitchFamily="2" charset="-18"/>
              </a:rPr>
              <a:t></a:t>
            </a:r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/>
              <a:t></a:t>
            </a:r>
          </a:p>
        </p:txBody>
      </p:sp>
      <p:sp>
        <p:nvSpPr>
          <p:cNvPr id="8197" name="PoljeZBesedilom 4"/>
          <p:cNvSpPr txBox="1">
            <a:spLocks noChangeArrowheads="1"/>
          </p:cNvSpPr>
          <p:nvPr/>
        </p:nvSpPr>
        <p:spPr bwMode="auto">
          <a:xfrm>
            <a:off x="857250" y="1385888"/>
            <a:ext cx="7477125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sl-SI" sz="1200" b="1" dirty="0"/>
          </a:p>
          <a:p>
            <a:pPr algn="ctr"/>
            <a:endParaRPr lang="sl-SI" sz="4000" b="1" dirty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PODPORA ZA </a:t>
            </a: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PROMOCIJO VINA </a:t>
            </a: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V TRETJIH DRŽAVAH </a:t>
            </a:r>
          </a:p>
          <a:p>
            <a:pPr algn="ctr"/>
            <a:endParaRPr lang="sl-SI" sz="1200" b="1" dirty="0"/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l-SI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Navodila za uveljavljanje podpore na podlagi vlog</a:t>
            </a:r>
          </a:p>
          <a:p>
            <a:pPr algn="ctr"/>
            <a:r>
              <a:rPr lang="sl-SI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 2024</a:t>
            </a:r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l-SI" sz="2800" b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698" y="1547813"/>
            <a:ext cx="7518084" cy="338554"/>
          </a:xfrm>
        </p:spPr>
        <p:txBody>
          <a:bodyPr/>
          <a:lstStyle/>
          <a:p>
            <a:pPr algn="ctr"/>
            <a:r>
              <a:rPr lang="sl-SI" sz="1800" b="1" dirty="0">
                <a:solidFill>
                  <a:schemeClr val="tx2"/>
                </a:solidFill>
              </a:rPr>
              <a:t>     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201025" cy="4198037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c) Udeležba na mednarodnih sejmih in drugih mednarodnih   </a:t>
            </a:r>
          </a:p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dogodkih v tretjih državah </a:t>
            </a: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</a:t>
            </a:r>
            <a:r>
              <a:rPr lang="sl-SI" sz="2000" dirty="0">
                <a:solidFill>
                  <a:schemeClr val="tx2"/>
                </a:solidFill>
              </a:rPr>
              <a:t>Upravičeni stroški:</a:t>
            </a: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oziroma zakupa prostora, vključno s stroški kotizacije, stroški zavarovalnine za čas sodelovanja na sejmu in stroški navedbe v skupnem katalogu,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dodatnih prostorov za izvedbo vzporednih predstavitvenih dogodkov,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oblikovanja stojnice, tehničnih pripomočkov za predstavitev, stroški parkiranja na sejemskem parkirišču, …,</a:t>
            </a: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97495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883326" cy="4272682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c) </a:t>
            </a:r>
            <a:r>
              <a:rPr lang="sl-SI" sz="2000" b="1" dirty="0">
                <a:solidFill>
                  <a:srgbClr val="00B050"/>
                </a:solidFill>
              </a:rPr>
              <a:t>Udeležba na mednarodnih sejmih in drugih </a:t>
            </a:r>
          </a:p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mednarodnih dogodkih v tretjih državah </a:t>
            </a:r>
            <a:endParaRPr lang="sl-SI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največ treh oseb, ki nastanejo v času sodelovanja upravičenca na dogodku (redno zaposleni, KG in pogodbeniki),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udeležbo na dogodku (največ treh oseb),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nastanitve oziroma prevoza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stroški največ treh oseb v zvezi s prisotnostjo na sejmu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vina se prizna le če je vlagatelj pravna oseba, ki združuje pridelovalce vina.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638731" y="1427585"/>
            <a:ext cx="7490833" cy="338554"/>
          </a:xfrm>
        </p:spPr>
        <p:txBody>
          <a:bodyPr/>
          <a:lstStyle/>
          <a:p>
            <a:pPr algn="ctr"/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183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2"/>
            <a:ext cx="7201025" cy="3694568"/>
          </a:xfrm>
        </p:spPr>
        <p:txBody>
          <a:bodyPr/>
          <a:lstStyle/>
          <a:p>
            <a:pPr marL="0" indent="0" algn="ctr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slika iz dogodka (datum, dogodek, kraj),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prijavnina na mednarodni sejem,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sejmišča – najem, zakup prostora…,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lista razstavljavcev oz. katalog,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nalogi z obračunom stroškov in dokazili o plačilu,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</p:txBody>
      </p:sp>
    </p:spTree>
    <p:extLst>
      <p:ext uri="{BB962C8B-B14F-4D97-AF65-F5344CB8AC3E}">
        <p14:creationId xmlns:p14="http://schemas.microsoft.com/office/powerpoint/2010/main" val="292749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u="sng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63778"/>
            <a:ext cx="7201025" cy="3703622"/>
          </a:xfrm>
        </p:spPr>
        <p:txBody>
          <a:bodyPr/>
          <a:lstStyle/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nastanitve v kraju dogajanja oseb, ki so zaposlene pri upravičencu in v primeru izvedbe preko podizvajalca,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za strošek dela pomožnega osebja (napotnice za hostese) in v primeru izvedbe preko podizvajalca.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          </a:t>
            </a:r>
            <a:r>
              <a:rPr lang="sl-SI" sz="2000" b="1" dirty="0">
                <a:solidFill>
                  <a:srgbClr val="00B050"/>
                </a:solidFill>
              </a:rPr>
              <a:t>UPORABA OZNAKE POREKLA</a:t>
            </a:r>
          </a:p>
          <a:p>
            <a:endParaRPr lang="sl-SI" sz="2000" dirty="0"/>
          </a:p>
        </p:txBody>
      </p:sp>
      <p:sp>
        <p:nvSpPr>
          <p:cNvPr id="4" name="Desna puščica 3"/>
          <p:cNvSpPr/>
          <p:nvPr/>
        </p:nvSpPr>
        <p:spPr>
          <a:xfrm>
            <a:off x="1413586" y="5049731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55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91349"/>
            <a:ext cx="7766175" cy="4019739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</a:t>
            </a:r>
            <a:r>
              <a:rPr lang="sl-SI" sz="2000" b="1" dirty="0">
                <a:solidFill>
                  <a:srgbClr val="00B050"/>
                </a:solidFill>
              </a:rPr>
              <a:t>d) Izdelava raziskav trga tretjih držav</a:t>
            </a:r>
          </a:p>
          <a:p>
            <a:pPr marL="0" indent="0" algn="just" hangingPunc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- izvedba tržne raziskave - plačilo dela avtorju raziskave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    (do 10.000 eurov).</a:t>
            </a:r>
          </a:p>
          <a:p>
            <a:pPr marL="0" indent="0">
              <a:buNone/>
            </a:pPr>
            <a:endParaRPr lang="sl-SI" sz="5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</a:t>
            </a:r>
            <a:r>
              <a:rPr lang="sl-SI" sz="2000" b="1" dirty="0">
                <a:solidFill>
                  <a:schemeClr val="tx2"/>
                </a:solidFill>
              </a:rPr>
              <a:t>Raziskava trga mora za zadevni trg vsebovati:</a:t>
            </a:r>
          </a:p>
          <a:p>
            <a:pPr marL="0" indent="0">
              <a:buNone/>
            </a:pPr>
            <a:endParaRPr lang="sl-SI" sz="5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trende prodaje in potrošnje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podatke o vrednosti in obsegu izvoza vin s poreklom iz EU,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pričakovane spremembe tržnega deleža,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 povprečne prodajne cene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pričakovano donosnost načrtovane promocije….</a:t>
            </a:r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092093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019550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44848"/>
            <a:ext cx="7201025" cy="3522552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Izdelava raziskav trga tretjih držav 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/>
          </a:p>
          <a:p>
            <a:r>
              <a:rPr lang="sl-SI" sz="2000" dirty="0">
                <a:solidFill>
                  <a:schemeClr val="tx2"/>
                </a:solidFill>
              </a:rPr>
              <a:t>priložena konkretna raziskava trga,</a:t>
            </a:r>
          </a:p>
          <a:p>
            <a:pPr mar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račun avtorja raziskave trga, 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specifikacija stroškov izvedbe raziskave trga z računi za stroške,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naročilo upravičenca o obsegu in vsebini, ki naj jo zajema raziskava trga izdelovalcu,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ponudba oz. korespondenca o vsebini tržne raziskave s strani avtorja.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39337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18099"/>
            <a:ext cx="7201025" cy="4037846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>
              <a:buNone/>
            </a:pP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Kot seminar se šteje izobraževalna predstavitev, na kateri so prisotni vsaj </a:t>
            </a:r>
            <a:r>
              <a:rPr lang="sl-SI" sz="1800" b="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trije udeleženci.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000" b="1" u="sng" dirty="0">
              <a:solidFill>
                <a:srgbClr val="00B050"/>
              </a:solidFill>
            </a:endParaRPr>
          </a:p>
          <a:p>
            <a:pPr marL="0" indent="0" fontAlgn="auto">
              <a:lnSpc>
                <a:spcPct val="12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8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honorarja za izvedbo seminarja, če gre za zunanjega izvajalca (do 1.000 eurov/dan),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izvedbo seminarja,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(tri osebe ; 12 ur/dan; 15 eur/osebo),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najema prostorov, kjer se izvaja seminar in opreme, potrebne za izvedbo seminarja,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95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35794"/>
            <a:ext cx="7333864" cy="3531606"/>
          </a:xfrm>
        </p:spPr>
        <p:txBody>
          <a:bodyPr/>
          <a:lstStyle/>
          <a:p>
            <a:pPr marL="0" indent="0" fontAlgn="auto">
              <a:buNone/>
            </a:pPr>
            <a:r>
              <a:rPr lang="sl-SI" sz="1900" dirty="0">
                <a:solidFill>
                  <a:schemeClr val="tx2"/>
                </a:solidFill>
              </a:rPr>
              <a:t>         </a:t>
            </a:r>
            <a:r>
              <a:rPr lang="sl-SI" sz="19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 fontAlgn="auto" hangingPunct="1">
              <a:buNone/>
            </a:pPr>
            <a:endParaRPr lang="sl-SI" sz="19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če seminar obsega tudi terenski del, strošek prevoza udeležencev (do 30 udeležencev posameznega seminarja),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pogostitve udeležencev (do 30 udeležencev v višini največ 50 eurov/osebo),</a:t>
            </a: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prevoza in nastanitve udeležencev (do 30 udeležencev),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vina se prizna le, če je vlagatelj pravna oseba, ki združuje pridelovalce vina.</a:t>
            </a:r>
          </a:p>
        </p:txBody>
      </p:sp>
    </p:spTree>
    <p:extLst>
      <p:ext uri="{BB962C8B-B14F-4D97-AF65-F5344CB8AC3E}">
        <p14:creationId xmlns:p14="http://schemas.microsoft.com/office/powerpoint/2010/main" val="130333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6646050" cy="307777"/>
          </a:xfrm>
        </p:spPr>
        <p:txBody>
          <a:bodyPr/>
          <a:lstStyle/>
          <a:p>
            <a:r>
              <a:rPr lang="sl-SI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Smernice za uveljavljanje vlog na podlagi programa</a:t>
            </a:r>
            <a:endParaRPr lang="sl-SI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699796" y="2290527"/>
            <a:ext cx="8341567" cy="3576873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 - stroški dela</a:t>
            </a:r>
          </a:p>
          <a:p>
            <a:pPr marL="0" indent="0" hangingPunct="0">
              <a:buNone/>
            </a:pPr>
            <a:endParaRPr lang="sl-SI" sz="2000" b="1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oseb se priznajo za dneve trajanja dogodka in za največ en dan pred začetkom in po koncu dogodka, 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urna podstavka za stroške dela: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letni bruto strošek zaposlitve </a:t>
            </a:r>
            <a:r>
              <a:rPr lang="sl-SI" sz="1900" b="1" dirty="0">
                <a:solidFill>
                  <a:schemeClr val="tx2"/>
                </a:solidFill>
              </a:rPr>
              <a:t>zaposlenega</a:t>
            </a:r>
            <a:r>
              <a:rPr lang="sl-SI" sz="1900" dirty="0">
                <a:solidFill>
                  <a:schemeClr val="tx2"/>
                </a:solidFill>
              </a:rPr>
              <a:t> se deli s 1.720 urami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 (REK-1 obrazec) – podatek pridobi Agencija,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za nosilca in člane </a:t>
            </a:r>
            <a:r>
              <a:rPr lang="sl-SI" sz="1900" b="1" dirty="0">
                <a:solidFill>
                  <a:schemeClr val="tx2"/>
                </a:solidFill>
              </a:rPr>
              <a:t>kmetijskega gospodarstva </a:t>
            </a:r>
            <a:r>
              <a:rPr lang="sl-SI" sz="1900" dirty="0">
                <a:solidFill>
                  <a:schemeClr val="tx2"/>
                </a:solidFill>
              </a:rPr>
              <a:t>ter osebe po pogodbi,                                                               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statistični podatek o povprečni bruto plači za preteklo leto.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774441" y="2227152"/>
            <a:ext cx="7688424" cy="3640248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1800" b="1" dirty="0">
                <a:solidFill>
                  <a:schemeClr val="tx2"/>
                </a:solidFill>
              </a:rPr>
              <a:t>  </a:t>
            </a:r>
            <a:r>
              <a:rPr lang="sl-SI" sz="1800" b="1" dirty="0">
                <a:solidFill>
                  <a:srgbClr val="00B050"/>
                </a:solidFill>
              </a:rPr>
              <a:t> e) Organizacija seminarjev – stroški nastanitve in prevoza</a:t>
            </a: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nastanitveni stroški med dogodkom ter za največ en dan pred začetkom in po koncu dogodka (200 eurov/dan/osebo), 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stroški letalske vozovnice za ekonomski razred, vozovnice za potovanje z vlakom 2. razreda ali vozovnice za potovanje z drugim javnim prevozom, </a:t>
            </a:r>
            <a:r>
              <a:rPr lang="sl-SI" sz="1900" u="sng" dirty="0">
                <a:solidFill>
                  <a:schemeClr val="tx2"/>
                </a:solidFill>
              </a:rPr>
              <a:t>razen s taksijem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kilometrina - aplikacija spletne strani http://www.viamichelin.co.uk/. </a:t>
            </a:r>
          </a:p>
          <a:p>
            <a:pPr marL="0" indent="0">
              <a:buNone/>
            </a:pPr>
            <a:r>
              <a:rPr lang="sl-SI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675975" y="1547812"/>
            <a:ext cx="5592878" cy="892552"/>
          </a:xfrm>
        </p:spPr>
        <p:txBody>
          <a:bodyPr/>
          <a:lstStyle/>
          <a:p>
            <a:pPr algn="ctr"/>
            <a:r>
              <a:rPr lang="sl-SI" sz="2000" dirty="0"/>
              <a:t>   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v tretjih državah</a:t>
            </a: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800" b="1" dirty="0">
                <a:solidFill>
                  <a:schemeClr val="tx2"/>
                </a:solidFill>
              </a:rPr>
              <a:t>     </a:t>
            </a:r>
            <a:r>
              <a:rPr lang="sl-SI" sz="1800" b="1" dirty="0">
                <a:solidFill>
                  <a:srgbClr val="00B050"/>
                </a:solidFill>
              </a:rPr>
              <a:t>ROK vlaganja programov 2024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quarter" idx="13"/>
          </p:nvPr>
        </p:nvSpPr>
        <p:spPr>
          <a:xfrm>
            <a:off x="1101012" y="2677886"/>
            <a:ext cx="6848670" cy="3650486"/>
          </a:xfrm>
        </p:spPr>
        <p:txBody>
          <a:bodyPr/>
          <a:lstStyle/>
          <a:p>
            <a:pPr marL="0" indent="0">
              <a:buNone/>
            </a:pPr>
            <a:r>
              <a:rPr lang="sl-SI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PROGRAMI:</a:t>
            </a:r>
          </a:p>
          <a:p>
            <a:pPr marL="0" indent="0">
              <a:buNone/>
            </a:pPr>
            <a:endParaRPr lang="sl-SI" sz="9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  </a:t>
            </a:r>
            <a:r>
              <a:rPr lang="sl-SI" sz="1800" dirty="0">
                <a:solidFill>
                  <a:srgbClr val="000000"/>
                </a:solidFill>
              </a:rPr>
              <a:t> </a:t>
            </a:r>
            <a:r>
              <a:rPr lang="sl-SI" sz="1800" b="1" dirty="0">
                <a:solidFill>
                  <a:srgbClr val="000000"/>
                </a:solidFill>
              </a:rPr>
              <a:t>vloga</a:t>
            </a:r>
            <a:r>
              <a:rPr lang="sl-SI" sz="1800" dirty="0">
                <a:solidFill>
                  <a:srgbClr val="000000"/>
                </a:solidFill>
              </a:rPr>
              <a:t> za odobritev programa najpozneje do 1. marca 2024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000000"/>
                </a:solidFill>
              </a:rPr>
              <a:t>    (dejavnosti, izvedene med 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1. junijem 2024 in 30. aprilom 2025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0" indent="0">
              <a:buNone/>
            </a:pPr>
            <a:endParaRPr lang="sl-SI" sz="900" dirty="0">
              <a:solidFill>
                <a:srgbClr val="000000"/>
              </a:solidFill>
            </a:endParaRPr>
          </a:p>
          <a:p>
            <a:r>
              <a:rPr lang="sl-SI" sz="1800" dirty="0">
                <a:solidFill>
                  <a:srgbClr val="000000"/>
                </a:solidFill>
              </a:rPr>
              <a:t>Elektronski vnos vloge – gl. Navodilo vnos vloge SI08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000000"/>
                </a:solidFill>
              </a:rPr>
              <a:t>                         </a:t>
            </a:r>
            <a:r>
              <a:rPr lang="sl-SI" sz="1800" u="sng" dirty="0">
                <a:solidFill>
                  <a:srgbClr val="0000FF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http://e-kmetija.gov.si</a:t>
            </a:r>
            <a:endParaRPr lang="sl-SI" sz="1800" u="sng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l-SI" sz="1800" dirty="0">
              <a:solidFill>
                <a:srgbClr val="000000"/>
              </a:solidFill>
            </a:endParaRPr>
          </a:p>
          <a:p>
            <a:r>
              <a:rPr lang="sl-SI" sz="1800" dirty="0">
                <a:solidFill>
                  <a:srgbClr val="000000"/>
                </a:solidFill>
              </a:rPr>
              <a:t>pregled prispelih programov na podlagi meril za upravičenost</a:t>
            </a:r>
          </a:p>
          <a:p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programi naj bodo vloženi v skladu z načrtovanimi aktivnostimi, 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FF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53333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3"/>
            <a:ext cx="7201025" cy="3694568"/>
          </a:xfrm>
        </p:spPr>
        <p:txBody>
          <a:bodyPr/>
          <a:lstStyle/>
          <a:p>
            <a:pPr marL="0" indent="0">
              <a:buNone/>
            </a:pPr>
            <a:r>
              <a:rPr lang="sl-SI" sz="1900" dirty="0">
                <a:solidFill>
                  <a:schemeClr val="tx2"/>
                </a:solidFill>
              </a:rPr>
              <a:t>    </a:t>
            </a:r>
            <a:r>
              <a:rPr lang="sl-SI" sz="1900" b="1" dirty="0">
                <a:solidFill>
                  <a:srgbClr val="00B050"/>
                </a:solidFill>
              </a:rPr>
              <a:t>Organizacija seminarjev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500" b="1" u="sng" dirty="0">
              <a:solidFill>
                <a:srgbClr val="00B05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slikovni material (datum, dogodek, kraj),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seznam udeležencev s podpisi,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o izvedbi seminarja,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poslovna vabila (korespondenca pošiljanja vabil, 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najema prostora za izvedbo seminarja (v primeru podizvajalca),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v primeru nudenja brezplačnega najema prostora, iz naslova rezervacije prostora (npr.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honorar zunanjega izvajalca, v primeru izvedbe preko podizvajalca in njegove kompetence,</a:t>
            </a:r>
          </a:p>
        </p:txBody>
      </p:sp>
    </p:spTree>
    <p:extLst>
      <p:ext uri="{BB962C8B-B14F-4D97-AF65-F5344CB8AC3E}">
        <p14:creationId xmlns:p14="http://schemas.microsoft.com/office/powerpoint/2010/main" val="3139816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Organizacija seminarjev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potni nalogi in dokazila o plačilu stroškov oseb zaposlenih pri upravičencu,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nastanitve oseb, ki so zaposlene pri upravičencu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strošek dela pomožnega osebja (napotnice za hostese)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gostišča za pogostitev udeležencev in v primeru izvedbe preko podizvajalca.</a:t>
            </a:r>
          </a:p>
          <a:p>
            <a:pPr>
              <a:lnSpc>
                <a:spcPct val="110000"/>
              </a:lnSpc>
            </a:pPr>
            <a:endParaRPr lang="sl-SI" sz="9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329610" y="6139543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1690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Spletni seminar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upravičen strošek se upošteva: zakup domene, priprava na spletni seminar, delo zunanjega izvajalca, stroški oglaševanje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vabil, kratki predstavitveni film…</a:t>
            </a:r>
          </a:p>
          <a:p>
            <a:r>
              <a:rPr lang="sl-SI" sz="1900" dirty="0">
                <a:solidFill>
                  <a:schemeClr val="tx2"/>
                </a:solidFill>
              </a:rPr>
              <a:t>Predstavitve v živo – kot dokazilo nam pošljite link, kjer se je zadeva odvijala, posnetek zaslona udeležencev, na kakšen način ste vabili udeležence na seminar, število vpisanih slušateljev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število ogledov, ….</a:t>
            </a:r>
            <a:r>
              <a:rPr lang="sl-SI" sz="1900" b="1" dirty="0">
                <a:solidFill>
                  <a:schemeClr val="tx2"/>
                </a:solidFill>
              </a:rPr>
              <a:t> 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dokazilo, da je filmček namenjen promociji na ciljnem trgu, nam lahko posredujete korespondenco med uvoznikom in naslovniki, objavo na uvoznikovi spletni strani, FB profilu…. </a:t>
            </a:r>
          </a:p>
          <a:p>
            <a:r>
              <a:rPr lang="sl-SI" sz="1900" dirty="0">
                <a:solidFill>
                  <a:schemeClr val="tx2"/>
                </a:solidFill>
              </a:rPr>
              <a:t>V kolikor boste snemali sami, si lahko obračunate delo za pripravo in izvedbo po veljavni urni postavki.</a:t>
            </a:r>
          </a:p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415335" y="6214697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1912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0506" y="2034073"/>
            <a:ext cx="8518849" cy="4572000"/>
          </a:xfrm>
        </p:spPr>
        <p:txBody>
          <a:bodyPr/>
          <a:lstStyle/>
          <a:p>
            <a:pPr marL="0" indent="0" fontAlgn="auto" hangingPunct="1">
              <a:buNone/>
            </a:pPr>
            <a:r>
              <a:rPr lang="sl-SI" sz="1800" b="1" dirty="0">
                <a:solidFill>
                  <a:srgbClr val="00B050"/>
                </a:solidFill>
              </a:rPr>
              <a:t>  Režijski stroški za dejavnost udeležba na sejmih in organizacijo seminarjev:</a:t>
            </a:r>
          </a:p>
          <a:p>
            <a:pPr marL="0" indent="0" fontAlgn="auto" hangingPunct="1">
              <a:buNone/>
            </a:pPr>
            <a:endParaRPr lang="sl-SI" sz="700" b="1" dirty="0">
              <a:solidFill>
                <a:srgbClr val="00B050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upravičeni režijski stroški zajemajo dnevnice, stroške lokalnega prevoza, parkiranja, cestnine in stroške uporabe informacijske tehnologije,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stroški se nanašajo na osebe, redno zaposlene pri upravičencu, oziroma nosilca in člane kmetijskega gospodarstva in so nastali zaradi sodelovanja pri dogodku,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priznajo se v višini največ 80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v Evropski uniji in največ 90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zunaj Evropske unije,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režijski stroški na posamezni vlogi za podporo ne smejo presegati 4 % dejanskih upravičenih stroškov za izvedene dejavnosti.</a:t>
            </a:r>
          </a:p>
          <a:p>
            <a:pPr fontAlgn="auto"/>
            <a:endParaRPr lang="sl-SI" sz="1900" dirty="0">
              <a:solidFill>
                <a:schemeClr val="tx2"/>
              </a:solidFill>
            </a:endParaRPr>
          </a:p>
          <a:p>
            <a:pPr marL="0" indent="0" fontAlgn="auto">
              <a:buNone/>
            </a:pPr>
            <a:r>
              <a:rPr lang="sl-SI" sz="1900" dirty="0">
                <a:solidFill>
                  <a:schemeClr val="tx2"/>
                </a:solidFill>
              </a:rPr>
              <a:t>Dokazovanje režijskih stroškov ni potrebno, dokumentacija se hrani še najmanj 5 let od datuma izplačila zadnjega zneska.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17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9838" y="2308633"/>
            <a:ext cx="8434872" cy="3874883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Računi za upravičene stroške:</a:t>
            </a:r>
          </a:p>
          <a:p>
            <a:pPr marL="0" indent="0">
              <a:buNone/>
            </a:pPr>
            <a:endParaRPr lang="sl-SI" sz="800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skupaj z dokazili o plačilu (potrdilo banke) oz. dokazilo, da je bil račun posredovan elektronsko,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podizvajalca z dokazilom o plačilu, </a:t>
            </a:r>
            <a:endParaRPr lang="sl-SI" sz="1900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specifikacija računa – stroškovnik oz. elementi upravičenih stroškov,</a:t>
            </a:r>
            <a:endParaRPr lang="sl-SI" sz="1900" i="1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menjalni tečaj: tečaj ECB pred prvim dnem meseca, v katerem je vloga vložena (primer: račun iz novembra 2023 – preračun na 31.12.2023), 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navedba prometnega davka oz. davka na dodano vrednost,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v tujem jeziku: prevod računa (izjema: angleški, nemški, francoski, hrvaški in srbski (latinica) jezik,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plačilo z gotovino,</a:t>
            </a:r>
          </a:p>
          <a:p>
            <a:pPr>
              <a:buFontTx/>
              <a:buChar char="-"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85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12286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6490" y="2090057"/>
            <a:ext cx="8341567" cy="3777343"/>
          </a:xfrm>
        </p:spPr>
        <p:txBody>
          <a:bodyPr/>
          <a:lstStyle/>
          <a:p>
            <a:pPr marL="0" indent="0">
              <a:buNone/>
            </a:pPr>
            <a:endParaRPr lang="en-US" sz="1700" b="1" dirty="0">
              <a:solidFill>
                <a:srgbClr val="008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podizvajalec – strošek posredovanje največ 10% zahtevanega stroška, 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neupravičeni stroški na računu – označitev le teh,</a:t>
            </a:r>
            <a:endParaRPr lang="en-US" sz="1900" b="1" dirty="0">
              <a:solidFill>
                <a:srgbClr val="008000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novi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trg</a:t>
            </a:r>
            <a:r>
              <a:rPr lang="en-US" sz="1900" dirty="0">
                <a:solidFill>
                  <a:schemeClr val="tx2"/>
                </a:solidFill>
              </a:rPr>
              <a:t> – </a:t>
            </a:r>
            <a:r>
              <a:rPr lang="en-US" sz="1900" dirty="0" err="1">
                <a:solidFill>
                  <a:schemeClr val="tx2"/>
                </a:solidFill>
              </a:rPr>
              <a:t>prejem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  <a:latin typeface="+mj-lt"/>
              </a:rPr>
              <a:t>podpore</a:t>
            </a:r>
            <a:r>
              <a:rPr lang="en-US" sz="1900" dirty="0">
                <a:solidFill>
                  <a:schemeClr val="tx2"/>
                </a:solidFill>
                <a:latin typeface="+mj-lt"/>
              </a:rPr>
              <a:t> 3+2 </a:t>
            </a:r>
            <a:r>
              <a:rPr lang="en-US" sz="1900" dirty="0" err="1">
                <a:solidFill>
                  <a:schemeClr val="tx2"/>
                </a:solidFill>
                <a:latin typeface="+mj-lt"/>
              </a:rPr>
              <a:t>leti</a:t>
            </a:r>
            <a:r>
              <a:rPr lang="en-US" sz="1900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sl-SI" sz="1900" dirty="0">
                <a:solidFill>
                  <a:schemeClr val="tx2"/>
                </a:solidFill>
                <a:latin typeface="+mj-lt"/>
              </a:rPr>
              <a:t>r</a:t>
            </a:r>
            <a:r>
              <a:rPr lang="sl-SI" sz="1900" b="0" i="0" dirty="0">
                <a:solidFill>
                  <a:srgbClr val="000000"/>
                </a:solidFill>
                <a:effectLst/>
                <a:latin typeface="+mj-lt"/>
              </a:rPr>
              <a:t>azen za dejavnosti promocije in komuniciranja za konsolidacijo možnosti prodaje,</a:t>
            </a:r>
            <a:endParaRPr lang="sl-SI" sz="1900" dirty="0">
              <a:solidFill>
                <a:schemeClr val="tx2"/>
              </a:solidFill>
              <a:latin typeface="+mj-lt"/>
            </a:endParaRPr>
          </a:p>
          <a:p>
            <a:r>
              <a:rPr lang="en-US" sz="1900" dirty="0">
                <a:solidFill>
                  <a:schemeClr val="tx2"/>
                </a:solidFill>
              </a:rPr>
              <a:t>60% </a:t>
            </a:r>
            <a:r>
              <a:rPr lang="en-US" sz="1900" dirty="0" err="1">
                <a:solidFill>
                  <a:schemeClr val="tx2"/>
                </a:solidFill>
              </a:rPr>
              <a:t>izkoriščenost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sprememba programa brez predhodne odobritve za manjše spremembe</a:t>
            </a:r>
            <a:r>
              <a:rPr lang="en-US" sz="1900" dirty="0">
                <a:solidFill>
                  <a:schemeClr val="tx2"/>
                </a:solidFill>
              </a:rPr>
              <a:t>,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u="sng" dirty="0">
                <a:solidFill>
                  <a:schemeClr val="tx2"/>
                </a:solidFill>
              </a:rPr>
              <a:t>sporočanje sprememb dejavnosti tik pred vložitvijo vloge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uporaba </a:t>
            </a:r>
            <a:r>
              <a:rPr lang="en-US" sz="1900" dirty="0" err="1">
                <a:solidFill>
                  <a:schemeClr val="tx2"/>
                </a:solidFill>
              </a:rPr>
              <a:t>ozna</a:t>
            </a:r>
            <a:r>
              <a:rPr lang="sl-SI" sz="1900" dirty="0">
                <a:solidFill>
                  <a:schemeClr val="tx2"/>
                </a:solidFill>
              </a:rPr>
              <a:t>k</a:t>
            </a:r>
            <a:r>
              <a:rPr lang="en-US" sz="1900" dirty="0">
                <a:solidFill>
                  <a:schemeClr val="tx2"/>
                </a:solidFill>
              </a:rPr>
              <a:t>a </a:t>
            </a:r>
            <a:r>
              <a:rPr lang="en-US" sz="1900" dirty="0" err="1">
                <a:solidFill>
                  <a:schemeClr val="tx2"/>
                </a:solidFill>
              </a:rPr>
              <a:t>porekla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vseh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oglasih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.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reklamnem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gradivu</a:t>
            </a:r>
            <a:r>
              <a:rPr lang="en-US" sz="1900" dirty="0">
                <a:solidFill>
                  <a:schemeClr val="tx2"/>
                </a:solidFill>
              </a:rPr>
              <a:t>,</a:t>
            </a:r>
            <a:endParaRPr lang="en-US" sz="17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2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426" y="1547813"/>
            <a:ext cx="7591368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71425" y="2316480"/>
            <a:ext cx="7423545" cy="3550920"/>
          </a:xfrm>
        </p:spPr>
        <p:txBody>
          <a:bodyPr/>
          <a:lstStyle/>
          <a:p>
            <a:pPr marL="0" indent="0">
              <a:buNone/>
            </a:pPr>
            <a:endParaRPr lang="en-US" sz="900" dirty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sprememba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programa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znotraj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en-US" sz="1900" dirty="0">
                <a:solidFill>
                  <a:schemeClr val="tx2"/>
                </a:solidFill>
              </a:rPr>
              <a:t> mora </a:t>
            </a:r>
            <a:r>
              <a:rPr lang="en-US" sz="1900" dirty="0" err="1">
                <a:solidFill>
                  <a:schemeClr val="tx2"/>
                </a:solidFill>
              </a:rPr>
              <a:t>biti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sporočena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ARSKTRP </a:t>
            </a:r>
            <a:r>
              <a:rPr lang="sl-SI" sz="1900" dirty="0">
                <a:solidFill>
                  <a:schemeClr val="tx2"/>
                </a:solidFill>
              </a:rPr>
              <a:t>tik pred oddajo vloge </a:t>
            </a:r>
            <a:r>
              <a:rPr lang="en-US" sz="1900" dirty="0">
                <a:solidFill>
                  <a:schemeClr val="tx2"/>
                </a:solidFill>
              </a:rPr>
              <a:t>(</a:t>
            </a:r>
            <a:r>
              <a:rPr lang="sl-SI" sz="1900" dirty="0">
                <a:solidFill>
                  <a:schemeClr val="tx2"/>
                </a:solidFill>
              </a:rPr>
              <a:t>vpliv na </a:t>
            </a:r>
            <a:r>
              <a:rPr lang="en-US" sz="1900" dirty="0">
                <a:solidFill>
                  <a:schemeClr val="tx2"/>
                </a:solidFill>
              </a:rPr>
              <a:t>% </a:t>
            </a:r>
            <a:r>
              <a:rPr lang="en-US" sz="1900" dirty="0" err="1">
                <a:solidFill>
                  <a:schemeClr val="tx2"/>
                </a:solidFill>
              </a:rPr>
              <a:t>izkoriščenosti</a:t>
            </a:r>
            <a:r>
              <a:rPr lang="en-US" sz="1900" dirty="0">
                <a:solidFill>
                  <a:schemeClr val="tx2"/>
                </a:solidFill>
              </a:rPr>
              <a:t>), </a:t>
            </a: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jezik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promocije</a:t>
            </a:r>
            <a:r>
              <a:rPr lang="en-US" sz="1900" dirty="0">
                <a:solidFill>
                  <a:schemeClr val="tx2"/>
                </a:solidFill>
              </a:rPr>
              <a:t> – v </a:t>
            </a:r>
            <a:r>
              <a:rPr lang="en-US" sz="1900" dirty="0" err="1">
                <a:solidFill>
                  <a:schemeClr val="tx2"/>
                </a:solidFill>
              </a:rPr>
              <a:t>jeziku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države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sl-SI" sz="1900" dirty="0">
                <a:solidFill>
                  <a:schemeClr val="tx2"/>
                </a:solidFill>
              </a:rPr>
              <a:t>ali enem izmed uranih jezikov EU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najem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opreme</a:t>
            </a:r>
            <a:r>
              <a:rPr lang="en-US" sz="1900" dirty="0">
                <a:solidFill>
                  <a:schemeClr val="tx2"/>
                </a:solidFill>
              </a:rPr>
              <a:t> in </a:t>
            </a:r>
            <a:r>
              <a:rPr lang="en-US" sz="1900" dirty="0" err="1">
                <a:solidFill>
                  <a:schemeClr val="tx2"/>
                </a:solidFill>
              </a:rPr>
              <a:t>materiala</a:t>
            </a:r>
            <a:r>
              <a:rPr lang="en-US" sz="1900" dirty="0">
                <a:solidFill>
                  <a:schemeClr val="tx2"/>
                </a:solidFill>
              </a:rPr>
              <a:t> (</a:t>
            </a:r>
            <a:r>
              <a:rPr lang="en-US" sz="1900" dirty="0" err="1">
                <a:solidFill>
                  <a:schemeClr val="tx2"/>
                </a:solidFill>
              </a:rPr>
              <a:t>trajna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dobrina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npr</a:t>
            </a:r>
            <a:r>
              <a:rPr lang="en-US" sz="1900" dirty="0">
                <a:solidFill>
                  <a:schemeClr val="tx2"/>
                </a:solidFill>
              </a:rPr>
              <a:t>. </a:t>
            </a:r>
            <a:r>
              <a:rPr lang="en-US" sz="1900" dirty="0" err="1">
                <a:solidFill>
                  <a:schemeClr val="tx2"/>
                </a:solidFill>
              </a:rPr>
              <a:t>kozarci</a:t>
            </a:r>
            <a:r>
              <a:rPr lang="en-US" sz="1900" dirty="0">
                <a:solidFill>
                  <a:schemeClr val="tx2"/>
                </a:solidFill>
              </a:rPr>
              <a:t>)</a:t>
            </a:r>
            <a:r>
              <a:rPr lang="sl-SI" sz="1900" dirty="0">
                <a:solidFill>
                  <a:schemeClr val="tx2"/>
                </a:solidFill>
              </a:rPr>
              <a:t>, </a:t>
            </a: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dvojno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financiranje</a:t>
            </a:r>
            <a:r>
              <a:rPr lang="sl-SI" sz="1900" dirty="0">
                <a:solidFill>
                  <a:schemeClr val="tx2"/>
                </a:solidFill>
              </a:rPr>
              <a:t>.</a:t>
            </a:r>
            <a:endParaRPr lang="en-US" sz="19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4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0864" y="1547813"/>
            <a:ext cx="5482271" cy="1015663"/>
          </a:xfrm>
        </p:spPr>
        <p:txBody>
          <a:bodyPr/>
          <a:lstStyle/>
          <a:p>
            <a:pPr algn="ctr"/>
            <a:r>
              <a:rPr lang="sl-SI" sz="4800" dirty="0"/>
              <a:t>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v tretjih državah</a:t>
            </a:r>
            <a:br>
              <a:rPr lang="sl-SI" sz="2000" b="1" dirty="0">
                <a:solidFill>
                  <a:schemeClr val="tx2"/>
                </a:solidFill>
              </a:rPr>
            </a:br>
            <a:r>
              <a:rPr lang="sl-SI" sz="1800" b="1" dirty="0">
                <a:solidFill>
                  <a:schemeClr val="tx2"/>
                </a:solidFill>
              </a:rPr>
              <a:t> </a:t>
            </a:r>
            <a:r>
              <a:rPr lang="sl-SI" sz="1800" b="1" dirty="0">
                <a:solidFill>
                  <a:srgbClr val="00B050"/>
                </a:solidFill>
              </a:rPr>
              <a:t>ROKI vlaganja vlog v 2024</a:t>
            </a: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VLOGE ZA POVRNITEV UPRAVIČENIH STROŠKOV</a:t>
            </a: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algn="l" fontAlgn="base">
              <a:lnSpc>
                <a:spcPct val="107000"/>
              </a:lnSpc>
              <a:spcBef>
                <a:spcPts val="1200"/>
              </a:spcBef>
              <a:spcAft>
                <a:spcPts val="48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</a:t>
            </a:r>
            <a:r>
              <a:rPr lang="sl-SI" sz="18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do 31. januarja 2024 za dejavnosti izvedene med 1. junijem 2023 in 31. decembrom 2023 ter</a:t>
            </a:r>
            <a:endParaRPr lang="sl-SI" sz="1800" dirty="0">
              <a:solidFill>
                <a:srgbClr val="11111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07000"/>
              </a:lnSpc>
              <a:spcBef>
                <a:spcPts val="1200"/>
              </a:spcBef>
              <a:spcAft>
                <a:spcPts val="48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l-SI" sz="18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do 10. junija 2024 za dejavnosti izvedene med 1. </a:t>
            </a:r>
            <a:r>
              <a:rPr lang="sl-SI" sz="1800" dirty="0" err="1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janurajem</a:t>
            </a:r>
            <a:r>
              <a:rPr lang="sl-SI" sz="18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2024 in 31. majem 2024.</a:t>
            </a: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746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9"/>
          <p:cNvSpPr>
            <a:spLocks noGrp="1"/>
          </p:cNvSpPr>
          <p:nvPr>
            <p:ph type="title"/>
          </p:nvPr>
        </p:nvSpPr>
        <p:spPr>
          <a:xfrm>
            <a:off x="971550" y="1547813"/>
            <a:ext cx="802902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izvajanje nacionalnih podpornih programov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9" name="Content Placeholder 20"/>
          <p:cNvSpPr>
            <a:spLocks noGrp="1"/>
          </p:cNvSpPr>
          <p:nvPr>
            <p:ph idx="4294967295"/>
          </p:nvPr>
        </p:nvSpPr>
        <p:spPr>
          <a:xfrm>
            <a:off x="971550" y="2326741"/>
            <a:ext cx="7200900" cy="3540659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  <a:latin typeface="Arial" charset="0"/>
                <a:cs typeface="Arial" charset="0"/>
              </a:rPr>
              <a:t>Spletna stran ARSKTRP:</a:t>
            </a:r>
          </a:p>
          <a:p>
            <a:pPr marL="0" indent="0">
              <a:buNone/>
            </a:pPr>
            <a:endParaRPr lang="sl-SI" sz="1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sl-SI" sz="1600" dirty="0">
                <a:hlinkClick r:id="rId3"/>
              </a:rPr>
              <a:t>https://www.gov.si/zbirke/storitve/pridobitev-podpore-za-promocijo-vina-na-trgih-tretjih-drzav/</a:t>
            </a:r>
            <a:endParaRPr lang="sl-SI" sz="1600" dirty="0"/>
          </a:p>
          <a:p>
            <a:pPr marL="0" indent="0">
              <a:buNone/>
            </a:pPr>
            <a:endParaRPr lang="sl-SI" sz="1600" dirty="0"/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2160" y="1566083"/>
            <a:ext cx="694100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20686"/>
            <a:ext cx="7743367" cy="364671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a) Objava oglasov v medijih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br>
              <a:rPr lang="sl-SI" sz="2000" dirty="0">
                <a:solidFill>
                  <a:srgbClr val="00B050"/>
                </a:solidFill>
              </a:rPr>
            </a:br>
            <a:r>
              <a:rPr lang="sl-SI" sz="2000" dirty="0">
                <a:solidFill>
                  <a:srgbClr val="00B050"/>
                </a:solidFill>
              </a:rPr>
              <a:t>        </a:t>
            </a:r>
            <a:r>
              <a:rPr lang="sl-SI" sz="2000" i="1" dirty="0">
                <a:solidFill>
                  <a:schemeClr val="tx2"/>
                </a:solidFill>
              </a:rPr>
              <a:t>(tiskani, televizijski, radijski, internetni)</a:t>
            </a: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idejna zasnova in produkcija,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zakup medijskega prostora,   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ureditev, postavitev in vzdrževanje spletnega mesta,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prevajanje in honorarji za pripravo besedil,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ostali stroški, povezani z objavo oglasov v medijih.</a:t>
            </a:r>
          </a:p>
          <a:p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45745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61261" y="1483567"/>
            <a:ext cx="6941003" cy="410547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8718"/>
            <a:ext cx="7201025" cy="4506686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Objava oglasov v medijih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b="1" dirty="0">
                <a:solidFill>
                  <a:srgbClr val="00B050"/>
                </a:solidFill>
              </a:rPr>
              <a:t>– </a:t>
            </a:r>
            <a:r>
              <a:rPr lang="sl-SI" sz="20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primeri fizičnih izvodov časopisov in revij, primeri promocijskih spotov in filmov (CD , DVD),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izdelavo idejne zasnove oglasa,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objavo oglasa,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medija, ki objavlja oglase, 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program o predvajanju spotov ali oddaj,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e-poštna korespondenca.</a:t>
            </a:r>
          </a:p>
          <a:p>
            <a:pPr marL="0" lvl="0" indent="0">
              <a:lnSpc>
                <a:spcPct val="120000"/>
              </a:lnSpc>
              <a:buNone/>
            </a:pPr>
            <a:endParaRPr lang="sl-SI" sz="1000" dirty="0">
              <a:solidFill>
                <a:srgbClr val="0000FF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sl-SI" sz="1600" dirty="0">
                <a:solidFill>
                  <a:srgbClr val="00B050"/>
                </a:solidFill>
              </a:rPr>
              <a:t>  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</a:t>
            </a:r>
          </a:p>
          <a:p>
            <a:endParaRPr lang="sl-SI" sz="1800" dirty="0"/>
          </a:p>
        </p:txBody>
      </p:sp>
      <p:sp>
        <p:nvSpPr>
          <p:cNvPr id="4" name="Desna puščica 3"/>
          <p:cNvSpPr/>
          <p:nvPr/>
        </p:nvSpPr>
        <p:spPr>
          <a:xfrm>
            <a:off x="1497564" y="6021276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134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128240" cy="276999"/>
          </a:xfrm>
        </p:spPr>
        <p:txBody>
          <a:bodyPr/>
          <a:lstStyle/>
          <a:p>
            <a:r>
              <a:rPr lang="sl-SI" sz="1800" dirty="0"/>
              <a:t>  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63366"/>
            <a:ext cx="7201025" cy="360403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b) Izdelava reklamnega gradiva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i="1" dirty="0">
                <a:solidFill>
                  <a:schemeClr val="tx2"/>
                </a:solidFill>
              </a:rPr>
              <a:t>(promocijski material)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idejna zasnova, izvedbeno oblikovanje, grafično oblikovanje,</a:t>
            </a:r>
          </a:p>
          <a:p>
            <a:r>
              <a:rPr lang="sl-SI" sz="2000" dirty="0">
                <a:solidFill>
                  <a:schemeClr val="tx2"/>
                </a:solidFill>
              </a:rPr>
              <a:t>tiskanje gradiva oz. zapisi na drugih medijih (CD, DVD,…) ,</a:t>
            </a:r>
          </a:p>
          <a:p>
            <a:r>
              <a:rPr lang="sl-SI" sz="2000" dirty="0">
                <a:solidFill>
                  <a:schemeClr val="tx2"/>
                </a:solidFill>
              </a:rPr>
              <a:t>distribucija materiala,</a:t>
            </a:r>
          </a:p>
          <a:p>
            <a:r>
              <a:rPr lang="sl-SI" sz="2000" dirty="0">
                <a:solidFill>
                  <a:schemeClr val="tx2"/>
                </a:solidFill>
              </a:rPr>
              <a:t>ostali stroški, povezani z izdelavo reklamnega gradiva.</a:t>
            </a:r>
          </a:p>
          <a:p>
            <a:pPr marL="0" indent="0">
              <a:buNone/>
            </a:pPr>
            <a:endParaRPr lang="sl-SI" sz="1800" dirty="0"/>
          </a:p>
        </p:txBody>
      </p:sp>
      <p:sp>
        <p:nvSpPr>
          <p:cNvPr id="4" name="Pravokotnik 3"/>
          <p:cNvSpPr/>
          <p:nvPr/>
        </p:nvSpPr>
        <p:spPr>
          <a:xfrm>
            <a:off x="741680" y="1501646"/>
            <a:ext cx="80130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38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625600"/>
            <a:ext cx="7098097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64190"/>
            <a:ext cx="7201025" cy="418732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Izdelava reklamnega gradiva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vzorec reklamnega materiala v fizični ali fotografski obliki,</a:t>
            </a:r>
            <a:endParaRPr lang="sl-SI" sz="2000" dirty="0"/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naročilnica za izdelavo gradiva,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ponudba oz. predračun,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idejne zasnove naročniku, tiskarni, graverju,…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matrice ali idejne zasnove  tiskarni, graverju,…, če se gradivo izdela in/ali oblikuje na tujem trgu,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prevzemnica reklamnega materiala (datum, količina).</a:t>
            </a:r>
            <a:endParaRPr lang="sl-SI" sz="17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endParaRPr lang="sl-SI" sz="17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53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58212"/>
            <a:ext cx="7726474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72419"/>
            <a:ext cx="7201025" cy="4436291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    Izdelava reklamnega gradiva </a:t>
            </a:r>
            <a:r>
              <a:rPr lang="sl-SI" sz="2000" b="1" dirty="0">
                <a:solidFill>
                  <a:schemeClr val="tx2"/>
                </a:solidFill>
              </a:rPr>
              <a:t> </a:t>
            </a:r>
            <a:r>
              <a:rPr lang="sl-SI" sz="2000" b="1" dirty="0">
                <a:solidFill>
                  <a:srgbClr val="00B050"/>
                </a:solidFill>
              </a:rPr>
              <a:t>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9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      dobava reklamnega materiala na posamezne trge:</a:t>
            </a:r>
          </a:p>
          <a:p>
            <a:endParaRPr lang="sl-SI" sz="800" dirty="0">
              <a:solidFill>
                <a:schemeClr val="tx2"/>
              </a:solidFill>
            </a:endParaRP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obvezna priloga za povrnitev stroškov v vezi izdelave reklamnega materiala in dostave na trg promocije (kadar je bi le-ta izdelan v RS in prenesen v tretje države) je potrjena carinska deklaracija s strani carinskega organa v skladu s Carinskim zakonikom unije,</a:t>
            </a: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ali npr. CMR prevoznika, dokazuje, da je reklamni material dosegel tretji trg.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POREKLA, CARINSKA                                                   DEKLARACIJA, JEZIK PROMOCIJE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>
            <a:off x="1656186" y="5964702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4621547"/>
      </p:ext>
    </p:extLst>
  </p:cSld>
  <p:clrMapOvr>
    <a:masterClrMapping/>
  </p:clrMapOvr>
</p:sld>
</file>

<file path=ppt/theme/theme1.xml><?xml version="1.0" encoding="utf-8"?>
<a:theme xmlns:a="http://schemas.openxmlformats.org/drawingml/2006/main" name="026_si10-cgp-mpe-PREDLOGA-2007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026_si10-cgp-mpe-PREDLOGA-2007</Template>
  <TotalTime>2806</TotalTime>
  <Words>2074</Words>
  <Application>Microsoft Office PowerPoint</Application>
  <PresentationFormat>Diaprojekcija na zaslonu (4:3)</PresentationFormat>
  <Paragraphs>287</Paragraphs>
  <Slides>26</Slides>
  <Notes>26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26</vt:i4>
      </vt:variant>
    </vt:vector>
  </HeadingPairs>
  <TitlesOfParts>
    <vt:vector size="32" baseType="lpstr">
      <vt:lpstr>Symbol</vt:lpstr>
      <vt:lpstr>Arial</vt:lpstr>
      <vt:lpstr>Republika</vt:lpstr>
      <vt:lpstr>Calibri</vt:lpstr>
      <vt:lpstr>026_si10-cgp-mpe-PREDLOGA-2007</vt:lpstr>
      <vt:lpstr>Custom Design</vt:lpstr>
      <vt:lpstr> </vt:lpstr>
      <vt:lpstr>    Podpora za promocijo vina v tretjih državah       ROK vlaganja programov 2024</vt:lpstr>
      <vt:lpstr> Podpora za promocijo vina v tretjih državah  ROKI vlaganja vlog v 2024</vt:lpstr>
      <vt:lpstr>Smernice za izvajanje nacionalnih podpornih programov</vt:lpstr>
      <vt:lpstr>Smernice za uveljavljanje vlog na podlagi programa</vt:lpstr>
      <vt:lpstr>Smernice za uveljavljanje vlog na podlagi programa</vt:lpstr>
      <vt:lpstr>  </vt:lpstr>
      <vt:lpstr> Smernice za uveljavljanje vlog na podlagi programa</vt:lpstr>
      <vt:lpstr>         Smernice za uveljavljanje vlog na podlagi programa</vt:lpstr>
      <vt:lpstr>         Smernice za uveljavljanje vlog na podlagi programa</vt:lpstr>
      <vt:lpstr>       Smernice za uveljavljanje vlog na podlagi programa</vt:lpstr>
      <vt:lpstr>    Smernice za uveljavljanje vlog na podlagi programa</vt:lpstr>
      <vt:lpstr> Smernice za uveljavljanje vlog na podlagi programa</vt:lpstr>
      <vt:lpstr>  Smernice za uveljavljanje vlog na podlagi programa</vt:lpstr>
      <vt:lpstr>Smernice za uveljavljanje vlog na podlagi programa</vt:lpstr>
      <vt:lpstr>    Smernice za uveljavljanje vlog na podlagi programa</vt:lpstr>
      <vt:lpstr>  Smernice za uveljavljanje vlog na podlagi programa</vt:lpstr>
      <vt:lpstr>     Smernice za uveljavljanje vlog na podlagi programa</vt:lpstr>
      <vt:lpstr>   Smernice za uveljavljanje vlog na podlagi programa</vt:lpstr>
      <vt:lpstr>    Smernice za uveljavljanje vlog na podlagi programa</vt:lpstr>
      <vt:lpstr>   Smernice za uveljavljanje vlog na podlagi programa</vt:lpstr>
      <vt:lpstr>   Smernice za uveljavljanje vlog na podlagi programa</vt:lpstr>
      <vt:lpstr>    Smernice za uveljavljanje vlog na podlagi programa</vt:lpstr>
      <vt:lpstr>  Smernice za uveljavljanje vlog na podlagi programa</vt:lpstr>
      <vt:lpstr>   Smernice za uveljavljanje vlog na podlagi programa</vt:lpstr>
      <vt:lpstr>Smernice za uveljavljanje vlog na podlagi programa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MKGP</dc:creator>
  <cp:lastModifiedBy>Mateja Oven</cp:lastModifiedBy>
  <cp:revision>118</cp:revision>
  <cp:lastPrinted>2017-10-18T12:36:57Z</cp:lastPrinted>
  <dcterms:created xsi:type="dcterms:W3CDTF">2010-11-10T14:19:28Z</dcterms:created>
  <dcterms:modified xsi:type="dcterms:W3CDTF">2024-01-08T14:35:21Z</dcterms:modified>
</cp:coreProperties>
</file>