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Lst>
  <p:notesMasterIdLst>
    <p:notesMasterId r:id="rId92"/>
  </p:notesMasterIdLst>
  <p:handoutMasterIdLst>
    <p:handoutMasterId r:id="rId93"/>
  </p:handoutMasterIdLst>
  <p:sldIdLst>
    <p:sldId id="291" r:id="rId7"/>
    <p:sldId id="257" r:id="rId8"/>
    <p:sldId id="277" r:id="rId9"/>
    <p:sldId id="272" r:id="rId10"/>
    <p:sldId id="278" r:id="rId11"/>
    <p:sldId id="286" r:id="rId12"/>
    <p:sldId id="287" r:id="rId13"/>
    <p:sldId id="279" r:id="rId14"/>
    <p:sldId id="280" r:id="rId15"/>
    <p:sldId id="281" r:id="rId16"/>
    <p:sldId id="283" r:id="rId17"/>
    <p:sldId id="288" r:id="rId18"/>
    <p:sldId id="284" r:id="rId19"/>
    <p:sldId id="285" r:id="rId20"/>
    <p:sldId id="363"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62"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Lst>
  <p:sldSz cx="12188825"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D04"/>
    <a:srgbClr val="16F621"/>
    <a:srgbClr val="1D64F3"/>
    <a:srgbClr val="FFFF66"/>
    <a:srgbClr val="F53F1B"/>
    <a:srgbClr val="272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280" autoAdjust="0"/>
  </p:normalViewPr>
  <p:slideViewPr>
    <p:cSldViewPr>
      <p:cViewPr varScale="1">
        <p:scale>
          <a:sx n="104" d="100"/>
          <a:sy n="104" d="100"/>
        </p:scale>
        <p:origin x="72" y="108"/>
      </p:cViewPr>
      <p:guideLst>
        <p:guide pos="3839"/>
        <p:guide orient="horz" pos="2160"/>
      </p:guideLst>
    </p:cSldViewPr>
  </p:slideViewPr>
  <p:notesTextViewPr>
    <p:cViewPr>
      <p:scale>
        <a:sx n="1" d="1"/>
        <a:sy n="1" d="1"/>
      </p:scale>
      <p:origin x="0" y="0"/>
    </p:cViewPr>
  </p:notesTextViewPr>
  <p:notesViewPr>
    <p:cSldViewPr>
      <p:cViewPr varScale="1">
        <p:scale>
          <a:sx n="89" d="100"/>
          <a:sy n="89" d="100"/>
        </p:scale>
        <p:origin x="375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683C6CF8-A0EF-4BC7-9D8C-B4F809A6EFC8}" type="datetime1">
              <a:rPr lang="sl-SI" smtClean="0"/>
              <a:t>11. 03. 2026</a:t>
            </a:fld>
            <a:endParaRPr lang="sl-SI" dirty="0"/>
          </a:p>
        </p:txBody>
      </p:sp>
      <p:sp>
        <p:nvSpPr>
          <p:cNvPr id="4" name="Označba mest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sl-SI" dirty="0"/>
          </a:p>
        </p:txBody>
      </p:sp>
      <p:sp>
        <p:nvSpPr>
          <p:cNvPr id="5" name="Označba mesta za številko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9C567D4A-04CB-4EDF-8FB1-342A02FC8EC5}" type="slidenum">
              <a:rPr lang="sl-SI" smtClean="0"/>
              <a:pPr algn="r" rtl="0"/>
              <a:t>‹#›</a:t>
            </a:fld>
            <a:endParaRPr lang="sl-SI"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D8687905-2039-4444-B166-4FFA3E2C2EE1}" type="datetime1">
              <a:rPr lang="sl-SI" smtClean="0"/>
              <a:pPr/>
              <a:t>11. 03. 2026</a:t>
            </a:fld>
            <a:endParaRPr lang="sl-SI" dirty="0"/>
          </a:p>
        </p:txBody>
      </p:sp>
      <p:sp>
        <p:nvSpPr>
          <p:cNvPr id="4" name="Označba mesta za sliko diapoz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sl-SI" dirty="0"/>
          </a:p>
        </p:txBody>
      </p:sp>
      <p:sp>
        <p:nvSpPr>
          <p:cNvPr id="5" name="Označba mest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sl-SI" dirty="0"/>
              <a:t>Kliknite, če želite urediti sloge besedila matrice</a:t>
            </a:r>
          </a:p>
          <a:p>
            <a:pPr lvl="1" rtl="0"/>
            <a:r>
              <a:rPr lang="sl-SI" dirty="0"/>
              <a:t>Druga raven</a:t>
            </a:r>
          </a:p>
          <a:p>
            <a:pPr lvl="2" rtl="0"/>
            <a:r>
              <a:rPr lang="sl-SI" dirty="0"/>
              <a:t>Tretja raven</a:t>
            </a:r>
          </a:p>
          <a:p>
            <a:pPr lvl="3" rtl="0"/>
            <a:r>
              <a:rPr lang="sl-SI" dirty="0"/>
              <a:t>Četrta raven</a:t>
            </a:r>
          </a:p>
          <a:p>
            <a:pPr lvl="4" rtl="0"/>
            <a:r>
              <a:rPr lang="sl-SI" dirty="0"/>
              <a:t>Peta raven</a:t>
            </a:r>
          </a:p>
        </p:txBody>
      </p:sp>
      <p:sp>
        <p:nvSpPr>
          <p:cNvPr id="6" name="Označba mest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sl-SI" dirty="0"/>
          </a:p>
        </p:txBody>
      </p:sp>
      <p:sp>
        <p:nvSpPr>
          <p:cNvPr id="7" name="Označba mest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2E61351F-DBB1-4664-ADA9-83BC7CB8848D}" type="slidenum">
              <a:rPr lang="sl-SI" smtClean="0"/>
              <a:pPr algn="r"/>
              <a:t>‹#›</a:t>
            </a:fld>
            <a:endParaRPr lang="sl-SI"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rtl="0"/>
            <a:fld id="{2E61351F-DBB1-4664-ADA9-83BC7CB8848D}" type="slidenum">
              <a:rPr lang="sl-SI" smtClean="0"/>
              <a:pPr algn="r" rtl="0"/>
              <a:t>2</a:t>
            </a:fld>
            <a:endParaRPr lang="sl-SI" dirty="0"/>
          </a:p>
        </p:txBody>
      </p:sp>
    </p:spTree>
    <p:extLst>
      <p:ext uri="{BB962C8B-B14F-4D97-AF65-F5344CB8AC3E}">
        <p14:creationId xmlns:p14="http://schemas.microsoft.com/office/powerpoint/2010/main" val="377637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rtl="0"/>
            <a:fld id="{2E61351F-DBB1-4664-ADA9-83BC7CB8848D}" type="slidenum">
              <a:rPr lang="sl-SI" smtClean="0"/>
              <a:pPr algn="r" rtl="0"/>
              <a:t>4</a:t>
            </a:fld>
            <a:endParaRPr lang="sl-SI" dirty="0"/>
          </a:p>
        </p:txBody>
      </p:sp>
    </p:spTree>
    <p:extLst>
      <p:ext uri="{BB962C8B-B14F-4D97-AF65-F5344CB8AC3E}">
        <p14:creationId xmlns:p14="http://schemas.microsoft.com/office/powerpoint/2010/main" val="3215715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293814" y="990600"/>
            <a:ext cx="8458200" cy="3200400"/>
          </a:xfrm>
        </p:spPr>
        <p:txBody>
          <a:bodyPr rtlCol="0">
            <a:normAutofit/>
          </a:bodyPr>
          <a:lstStyle>
            <a:lvl1pPr algn="l" rtl="0">
              <a:defRPr sz="6000"/>
            </a:lvl1pPr>
          </a:lstStyle>
          <a:p>
            <a:pPr rtl="0"/>
            <a:r>
              <a:rPr lang="sl-SI"/>
              <a:t>Kliknite, če želite urediti slog naslova matrice</a:t>
            </a:r>
            <a:endParaRPr lang="sl-SI" dirty="0"/>
          </a:p>
        </p:txBody>
      </p:sp>
      <p:sp>
        <p:nvSpPr>
          <p:cNvPr id="3" name="Podnaslov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sl-SI"/>
              <a:t>Kliknite, če želite urediti slog podnaslova matrice</a:t>
            </a:r>
            <a:endParaRPr lang="sl-SI" dirty="0"/>
          </a:p>
        </p:txBody>
      </p:sp>
      <p:sp>
        <p:nvSpPr>
          <p:cNvPr id="4" name="Označba mesta datuma 3"/>
          <p:cNvSpPr>
            <a:spLocks noGrp="1"/>
          </p:cNvSpPr>
          <p:nvPr>
            <p:ph type="dt" sz="half" idx="10"/>
          </p:nvPr>
        </p:nvSpPr>
        <p:spPr/>
        <p:txBody>
          <a:bodyPr rtlCol="0"/>
          <a:lstStyle>
            <a:lvl1pPr algn="l" rtl="0">
              <a:defRPr sz="1100"/>
            </a:lvl1pPr>
          </a:lstStyle>
          <a:p>
            <a:fld id="{0C0B20AD-76B2-4D97-A6A9-6E0F99D297B4}" type="datetime1">
              <a:rPr lang="sl-SI" smtClean="0"/>
              <a:pPr/>
              <a:t>11. 03. 2026</a:t>
            </a:fld>
            <a:endParaRPr lang="sl-SI" dirty="0"/>
          </a:p>
        </p:txBody>
      </p:sp>
      <p:sp>
        <p:nvSpPr>
          <p:cNvPr id="5" name="Označba mesta noge 4"/>
          <p:cNvSpPr>
            <a:spLocks noGrp="1"/>
          </p:cNvSpPr>
          <p:nvPr>
            <p:ph type="ftr" sz="quarter" idx="11"/>
          </p:nvPr>
        </p:nvSpPr>
        <p:spPr/>
        <p:txBody>
          <a:bodyPr rtlCol="0"/>
          <a:lstStyle>
            <a:lvl1pPr algn="ctr" rtl="0">
              <a:defRPr sz="1100"/>
            </a:lvl1pPr>
          </a:lstStyle>
          <a:p>
            <a:endParaRPr lang="sl-SI" dirty="0"/>
          </a:p>
        </p:txBody>
      </p:sp>
      <p:sp>
        <p:nvSpPr>
          <p:cNvPr id="6" name="Označba mesta številke diapozitiva 5"/>
          <p:cNvSpPr>
            <a:spLocks noGrp="1"/>
          </p:cNvSpPr>
          <p:nvPr>
            <p:ph type="sldNum" sz="quarter" idx="12"/>
          </p:nvPr>
        </p:nvSpPr>
        <p:spPr/>
        <p:txBody>
          <a:bodyPr rtlCol="0"/>
          <a:lstStyle>
            <a:lvl1pPr algn="r" rtl="0">
              <a:defRPr sz="1100"/>
            </a:lvl1pPr>
          </a:lstStyle>
          <a:p>
            <a:fld id="{81FEFA0A-2F20-4B60-98C6-5FFDA469AA1C}" type="slidenum">
              <a:rPr lang="sl-SI" smtClean="0"/>
              <a:pPr/>
              <a:t>‹#›</a:t>
            </a:fld>
            <a:endParaRPr lang="sl-SI"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a:t>Kliknite, če želite urediti slog naslova matrice</a:t>
            </a:r>
          </a:p>
        </p:txBody>
      </p:sp>
      <p:sp>
        <p:nvSpPr>
          <p:cNvPr id="3" name="Označba mesta za navpično besedilo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datuma 3"/>
          <p:cNvSpPr>
            <a:spLocks noGrp="1"/>
          </p:cNvSpPr>
          <p:nvPr>
            <p:ph type="dt" sz="half" idx="10"/>
          </p:nvPr>
        </p:nvSpPr>
        <p:spPr/>
        <p:txBody>
          <a:bodyPr rtlCol="0"/>
          <a:lstStyle>
            <a:lvl1pPr algn="l" rtl="0">
              <a:defRPr sz="1100"/>
            </a:lvl1pPr>
          </a:lstStyle>
          <a:p>
            <a:fld id="{37F5F2D4-7912-43AB-B6E1-5180C08176E0}" type="datetime1">
              <a:rPr lang="sl-SI" smtClean="0"/>
              <a:pPr/>
              <a:t>11. 03. 2026</a:t>
            </a:fld>
            <a:endParaRPr lang="sl-SI" dirty="0"/>
          </a:p>
        </p:txBody>
      </p:sp>
      <p:sp>
        <p:nvSpPr>
          <p:cNvPr id="5" name="Označba mesta noge 4"/>
          <p:cNvSpPr>
            <a:spLocks noGrp="1"/>
          </p:cNvSpPr>
          <p:nvPr>
            <p:ph type="ftr" sz="quarter" idx="11"/>
          </p:nvPr>
        </p:nvSpPr>
        <p:spPr/>
        <p:txBody>
          <a:bodyPr rtlCol="0"/>
          <a:lstStyle>
            <a:lvl1pPr algn="ctr" rtl="0">
              <a:defRPr sz="1100"/>
            </a:lvl1pPr>
          </a:lstStyle>
          <a:p>
            <a:endParaRPr lang="sl-SI" dirty="0"/>
          </a:p>
        </p:txBody>
      </p:sp>
      <p:sp>
        <p:nvSpPr>
          <p:cNvPr id="6" name="Označba mesta številke diapozitiva 5"/>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hasCustomPrompt="1"/>
          </p:nvPr>
        </p:nvSpPr>
        <p:spPr>
          <a:xfrm>
            <a:off x="9752014" y="381000"/>
            <a:ext cx="1904998" cy="5791200"/>
          </a:xfrm>
        </p:spPr>
        <p:txBody>
          <a:bodyPr vert="eaVert" rtlCol="0"/>
          <a:lstStyle>
            <a:lvl1pPr rtl="0">
              <a:defRPr/>
            </a:lvl1pPr>
          </a:lstStyle>
          <a:p>
            <a:pPr rtl="0"/>
            <a:r>
              <a:rPr lang="sl-SI" dirty="0"/>
              <a:t>Kliknite, če želite urediti slog naslova matrice</a:t>
            </a:r>
          </a:p>
        </p:txBody>
      </p:sp>
      <p:sp>
        <p:nvSpPr>
          <p:cNvPr id="3" name="Označba mesta za navpično besedilo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datuma 3"/>
          <p:cNvSpPr>
            <a:spLocks noGrp="1"/>
          </p:cNvSpPr>
          <p:nvPr>
            <p:ph type="dt" sz="half" idx="10"/>
          </p:nvPr>
        </p:nvSpPr>
        <p:spPr/>
        <p:txBody>
          <a:bodyPr rtlCol="0"/>
          <a:lstStyle>
            <a:lvl1pPr algn="l" rtl="0">
              <a:defRPr sz="1100"/>
            </a:lvl1pPr>
          </a:lstStyle>
          <a:p>
            <a:fld id="{85F025CE-169A-4B5D-B737-D3DBB34BAAE3}" type="datetime1">
              <a:rPr lang="sl-SI" smtClean="0"/>
              <a:pPr/>
              <a:t>11. 03. 2026</a:t>
            </a:fld>
            <a:endParaRPr lang="sl-SI" dirty="0"/>
          </a:p>
        </p:txBody>
      </p:sp>
      <p:sp>
        <p:nvSpPr>
          <p:cNvPr id="5" name="Označba mesta noge 4"/>
          <p:cNvSpPr>
            <a:spLocks noGrp="1"/>
          </p:cNvSpPr>
          <p:nvPr>
            <p:ph type="ftr" sz="quarter" idx="11"/>
          </p:nvPr>
        </p:nvSpPr>
        <p:spPr/>
        <p:txBody>
          <a:bodyPr rtlCol="0"/>
          <a:lstStyle>
            <a:lvl1pPr algn="ctr" rtl="0">
              <a:defRPr sz="1100"/>
            </a:lvl1pPr>
          </a:lstStyle>
          <a:p>
            <a:endParaRPr lang="sl-SI" dirty="0"/>
          </a:p>
        </p:txBody>
      </p:sp>
      <p:sp>
        <p:nvSpPr>
          <p:cNvPr id="6" name="Označba mesta številke diapozitiva 5"/>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4E9454-E469-B178-8D1E-B83A66C905DE}"/>
              </a:ext>
            </a:extLst>
          </p:cNvPr>
          <p:cNvSpPr>
            <a:spLocks noGrp="1"/>
          </p:cNvSpPr>
          <p:nvPr>
            <p:ph type="ctrTitle"/>
          </p:nvPr>
        </p:nvSpPr>
        <p:spPr>
          <a:xfrm>
            <a:off x="1523603" y="1122363"/>
            <a:ext cx="9141619" cy="2387600"/>
          </a:xfrm>
        </p:spPr>
        <p:txBody>
          <a:bodyPr anchor="b"/>
          <a:lstStyle>
            <a:lvl1pPr algn="ctr">
              <a:defRPr sz="5998"/>
            </a:lvl1pPr>
          </a:lstStyle>
          <a:p>
            <a:r>
              <a:rPr lang="sl-SI"/>
              <a:t>Kliknite, če želite urediti slog naslova matrice</a:t>
            </a:r>
          </a:p>
        </p:txBody>
      </p:sp>
      <p:sp>
        <p:nvSpPr>
          <p:cNvPr id="3" name="Podnaslov 2">
            <a:extLst>
              <a:ext uri="{FF2B5EF4-FFF2-40B4-BE49-F238E27FC236}">
                <a16:creationId xmlns:a16="http://schemas.microsoft.com/office/drawing/2014/main" id="{7ED43261-AA77-49D7-F431-4F0CBB2342A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35BF5250-519B-7274-1F64-B6F974ADD31E}"/>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1FB7D6A4-35B7-052F-D693-1EA9C2C3855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D42B07E-AFDE-8662-FBB5-4F2D8DAE26F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4026971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2F7547F-7B04-7D63-8CE6-9A56A9B6A42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225CD09-EC33-E339-8AE8-6BF78B5AF707}"/>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7BD063A-451F-A835-F6AF-F646622E80ED}"/>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341CA286-B323-9D5E-7453-63943370802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8515EB5-53AC-67F8-516F-6B89BB9D1D25}"/>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794601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4AF739-2077-F587-4A1B-AAF876A5A01C}"/>
              </a:ext>
            </a:extLst>
          </p:cNvPr>
          <p:cNvSpPr>
            <a:spLocks noGrp="1"/>
          </p:cNvSpPr>
          <p:nvPr>
            <p:ph type="title"/>
          </p:nvPr>
        </p:nvSpPr>
        <p:spPr>
          <a:xfrm>
            <a:off x="831633" y="1709739"/>
            <a:ext cx="10512862" cy="2852737"/>
          </a:xfrm>
        </p:spPr>
        <p:txBody>
          <a:bodyPr anchor="b"/>
          <a:lstStyle>
            <a:lvl1pPr>
              <a:defRPr sz="5998"/>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272B652A-EC76-011B-73C2-1C9B1BB98A65}"/>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A8BE0E7B-BD09-C07B-5EE4-C7F713AA4C05}"/>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2E8DCAD9-C135-F2E3-BE58-20240D4FD1C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AB83085-D3D2-B5AD-1979-F772C0E79D7A}"/>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2348328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29DD17B-EBDA-88C2-20C6-832F8C1F23D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B7E740B-77A5-6ED8-E910-0F8B49B20F33}"/>
              </a:ext>
            </a:extLst>
          </p:cNvPr>
          <p:cNvSpPr>
            <a:spLocks noGrp="1"/>
          </p:cNvSpPr>
          <p:nvPr>
            <p:ph sz="half" idx="1"/>
          </p:nvPr>
        </p:nvSpPr>
        <p:spPr>
          <a:xfrm>
            <a:off x="837982" y="1825625"/>
            <a:ext cx="5180251"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E23FD4E3-7178-C60D-BBD1-534CA3548C21}"/>
              </a:ext>
            </a:extLst>
          </p:cNvPr>
          <p:cNvSpPr>
            <a:spLocks noGrp="1"/>
          </p:cNvSpPr>
          <p:nvPr>
            <p:ph sz="half" idx="2"/>
          </p:nvPr>
        </p:nvSpPr>
        <p:spPr>
          <a:xfrm>
            <a:off x="6170592" y="1825625"/>
            <a:ext cx="5180251"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3524F0D-4F9A-EB7A-014C-6B97E323E3B5}"/>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6" name="Označba mesta noge 5">
            <a:extLst>
              <a:ext uri="{FF2B5EF4-FFF2-40B4-BE49-F238E27FC236}">
                <a16:creationId xmlns:a16="http://schemas.microsoft.com/office/drawing/2014/main" id="{AC5C408E-9B13-C828-EBC3-BD6EBB1DCB0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3FEA970-CC32-234E-F0B5-8008B65B211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2812614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264A83-5921-4845-B5F5-F7E0FB10CA11}"/>
              </a:ext>
            </a:extLst>
          </p:cNvPr>
          <p:cNvSpPr>
            <a:spLocks noGrp="1"/>
          </p:cNvSpPr>
          <p:nvPr>
            <p:ph type="title"/>
          </p:nvPr>
        </p:nvSpPr>
        <p:spPr>
          <a:xfrm>
            <a:off x="839569" y="365126"/>
            <a:ext cx="10512862"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40C3C30-EAC8-16BB-47F6-21D059892F8F}"/>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91B2CBFC-AF89-AA07-6CBD-E42BBB546F94}"/>
              </a:ext>
            </a:extLst>
          </p:cNvPr>
          <p:cNvSpPr>
            <a:spLocks noGrp="1"/>
          </p:cNvSpPr>
          <p:nvPr>
            <p:ph sz="half" idx="2"/>
          </p:nvPr>
        </p:nvSpPr>
        <p:spPr>
          <a:xfrm>
            <a:off x="839570" y="2505075"/>
            <a:ext cx="5156444"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7C1DD89-34BE-0DE5-9D83-DE1FF78CD952}"/>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A49323A4-8C6E-F243-C56D-9788A5D85299}"/>
              </a:ext>
            </a:extLst>
          </p:cNvPr>
          <p:cNvSpPr>
            <a:spLocks noGrp="1"/>
          </p:cNvSpPr>
          <p:nvPr>
            <p:ph sz="quarter" idx="4"/>
          </p:nvPr>
        </p:nvSpPr>
        <p:spPr>
          <a:xfrm>
            <a:off x="6170593" y="2505075"/>
            <a:ext cx="518183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C2EA2DE4-20C4-521C-7702-F8AE4B333C78}"/>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8" name="Označba mesta noge 7">
            <a:extLst>
              <a:ext uri="{FF2B5EF4-FFF2-40B4-BE49-F238E27FC236}">
                <a16:creationId xmlns:a16="http://schemas.microsoft.com/office/drawing/2014/main" id="{9780CDF7-A198-6036-C7B4-4B35C53873CF}"/>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BD303B36-973C-25C8-1137-7F8FEA54F2EE}"/>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200742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0456A4-CB48-9A31-C289-D21E13338434}"/>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4047536-5545-CEE7-F02A-DB5E839CD2FF}"/>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4" name="Označba mesta noge 3">
            <a:extLst>
              <a:ext uri="{FF2B5EF4-FFF2-40B4-BE49-F238E27FC236}">
                <a16:creationId xmlns:a16="http://schemas.microsoft.com/office/drawing/2014/main" id="{F087E06A-9208-143F-CD9E-FDF52D77F045}"/>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9707AD34-C1D7-12EF-0299-51E0F3CF996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469711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82A24CB-67C9-5B91-EC57-277775696A12}"/>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3" name="Označba mesta noge 2">
            <a:extLst>
              <a:ext uri="{FF2B5EF4-FFF2-40B4-BE49-F238E27FC236}">
                <a16:creationId xmlns:a16="http://schemas.microsoft.com/office/drawing/2014/main" id="{FDB0C729-43C6-A1CA-C749-C06867B0D15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866501C8-F2EB-F51E-35E1-8A64E27AA8CA}"/>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891930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8BA24B-EA6C-35CD-87A1-853295D731D4}"/>
              </a:ext>
            </a:extLst>
          </p:cNvPr>
          <p:cNvSpPr>
            <a:spLocks noGrp="1"/>
          </p:cNvSpPr>
          <p:nvPr>
            <p:ph type="title"/>
          </p:nvPr>
        </p:nvSpPr>
        <p:spPr>
          <a:xfrm>
            <a:off x="839570" y="457200"/>
            <a:ext cx="3931213" cy="1600200"/>
          </a:xfrm>
        </p:spPr>
        <p:txBody>
          <a:bodyPr anchor="b"/>
          <a:lstStyle>
            <a:lvl1pPr>
              <a:defRPr sz="3199"/>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B72B752-9EC2-7B3E-01E7-E46EE350BE72}"/>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1A7F0331-4B65-D15F-A03A-B54739B1B09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2FDB610A-A45E-DAB6-E2AB-657B66EF5D80}"/>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6" name="Označba mesta noge 5">
            <a:extLst>
              <a:ext uri="{FF2B5EF4-FFF2-40B4-BE49-F238E27FC236}">
                <a16:creationId xmlns:a16="http://schemas.microsoft.com/office/drawing/2014/main" id="{1EB578F5-A49A-0927-7864-60EB258E989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41B6D71-09A5-33EE-3EA2-CBA83958CE57}"/>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130320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sl-SI" dirty="0"/>
          </a:p>
        </p:txBody>
      </p:sp>
      <p:sp>
        <p:nvSpPr>
          <p:cNvPr id="3" name="Označba mesta za vsebino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datuma 3"/>
          <p:cNvSpPr>
            <a:spLocks noGrp="1"/>
          </p:cNvSpPr>
          <p:nvPr>
            <p:ph type="dt" sz="half" idx="10"/>
          </p:nvPr>
        </p:nvSpPr>
        <p:spPr/>
        <p:txBody>
          <a:bodyPr rtlCol="0"/>
          <a:lstStyle>
            <a:lvl1pPr algn="l" rtl="0">
              <a:defRPr sz="1100"/>
            </a:lvl1pPr>
          </a:lstStyle>
          <a:p>
            <a:fld id="{74BE4F65-855D-41A5-97AA-0256D7E02EA5}" type="datetime1">
              <a:rPr lang="sl-SI" smtClean="0"/>
              <a:pPr/>
              <a:t>11. 03. 2026</a:t>
            </a:fld>
            <a:endParaRPr lang="sl-SI" dirty="0"/>
          </a:p>
        </p:txBody>
      </p:sp>
      <p:sp>
        <p:nvSpPr>
          <p:cNvPr id="5" name="Označba mesta noge 4"/>
          <p:cNvSpPr>
            <a:spLocks noGrp="1"/>
          </p:cNvSpPr>
          <p:nvPr>
            <p:ph type="ftr" sz="quarter" idx="11"/>
          </p:nvPr>
        </p:nvSpPr>
        <p:spPr/>
        <p:txBody>
          <a:bodyPr rtlCol="0"/>
          <a:lstStyle>
            <a:lvl1pPr algn="ctr" rtl="0">
              <a:defRPr sz="1100"/>
            </a:lvl1pPr>
          </a:lstStyle>
          <a:p>
            <a:endParaRPr lang="sl-SI" dirty="0"/>
          </a:p>
        </p:txBody>
      </p:sp>
      <p:sp>
        <p:nvSpPr>
          <p:cNvPr id="6" name="Označba mesta številke diapozitiva 5"/>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94AEF6-CB6C-C9A0-DA5F-2AC7B362B342}"/>
              </a:ext>
            </a:extLst>
          </p:cNvPr>
          <p:cNvSpPr>
            <a:spLocks noGrp="1"/>
          </p:cNvSpPr>
          <p:nvPr>
            <p:ph type="title"/>
          </p:nvPr>
        </p:nvSpPr>
        <p:spPr>
          <a:xfrm>
            <a:off x="839570" y="457200"/>
            <a:ext cx="3931213" cy="1600200"/>
          </a:xfrm>
        </p:spPr>
        <p:txBody>
          <a:bodyPr anchor="b"/>
          <a:lstStyle>
            <a:lvl1pPr>
              <a:defRPr sz="3199"/>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6A43A836-07DC-4F54-5367-FAAC123A1B5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sl-SI"/>
          </a:p>
        </p:txBody>
      </p:sp>
      <p:sp>
        <p:nvSpPr>
          <p:cNvPr id="4" name="Označba mesta besedila 3">
            <a:extLst>
              <a:ext uri="{FF2B5EF4-FFF2-40B4-BE49-F238E27FC236}">
                <a16:creationId xmlns:a16="http://schemas.microsoft.com/office/drawing/2014/main" id="{365A133F-5DCC-70FC-8FA0-A1C5835C1C0A}"/>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6D5F488A-5960-9003-1046-7A98F70B3F0E}"/>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6" name="Označba mesta noge 5">
            <a:extLst>
              <a:ext uri="{FF2B5EF4-FFF2-40B4-BE49-F238E27FC236}">
                <a16:creationId xmlns:a16="http://schemas.microsoft.com/office/drawing/2014/main" id="{B63DD7D8-4D7C-5331-93AE-9850B459942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FEB46B43-AF91-140B-6B05-7A81A580952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2632764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384D47-A6FB-FF28-455B-A27DFAB4E0D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CD46A5F0-41C0-37A0-557A-0706EB23E2AE}"/>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9B775E6-AC6C-D3D6-67FF-E1F68A35BDE4}"/>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5E353075-362F-2F2E-C88B-85DA40BB5C1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80CDF7F-6588-F546-5313-922F8CA0BDF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714603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FF5186C5-0BEF-1A47-EC54-767467632540}"/>
              </a:ext>
            </a:extLst>
          </p:cNvPr>
          <p:cNvSpPr>
            <a:spLocks noGrp="1"/>
          </p:cNvSpPr>
          <p:nvPr>
            <p:ph type="title" orient="vert"/>
          </p:nvPr>
        </p:nvSpPr>
        <p:spPr>
          <a:xfrm>
            <a:off x="8722628" y="365125"/>
            <a:ext cx="2628215"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6DF44FB4-C0D0-992C-02E9-E88F4C597FA4}"/>
              </a:ext>
            </a:extLst>
          </p:cNvPr>
          <p:cNvSpPr>
            <a:spLocks noGrp="1"/>
          </p:cNvSpPr>
          <p:nvPr>
            <p:ph type="body" orient="vert" idx="1"/>
          </p:nvPr>
        </p:nvSpPr>
        <p:spPr>
          <a:xfrm>
            <a:off x="837982" y="365125"/>
            <a:ext cx="7732286"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D38A672-FD41-43D1-E559-AF60B262B457}"/>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1D86CA6F-C106-F31F-8501-46773369AD0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6049212-9A70-29EF-CF15-C60A341697F4}"/>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756566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4E9454-E469-B178-8D1E-B83A66C905DE}"/>
              </a:ext>
            </a:extLst>
          </p:cNvPr>
          <p:cNvSpPr>
            <a:spLocks noGrp="1"/>
          </p:cNvSpPr>
          <p:nvPr>
            <p:ph type="ctrTitle"/>
          </p:nvPr>
        </p:nvSpPr>
        <p:spPr>
          <a:xfrm>
            <a:off x="1523603" y="1122363"/>
            <a:ext cx="9141619" cy="2387600"/>
          </a:xfrm>
        </p:spPr>
        <p:txBody>
          <a:bodyPr anchor="b"/>
          <a:lstStyle>
            <a:lvl1pPr algn="ctr">
              <a:defRPr sz="5998"/>
            </a:lvl1pPr>
          </a:lstStyle>
          <a:p>
            <a:r>
              <a:rPr lang="sl-SI"/>
              <a:t>Kliknite, če želite urediti slog naslova matrice</a:t>
            </a:r>
          </a:p>
        </p:txBody>
      </p:sp>
      <p:sp>
        <p:nvSpPr>
          <p:cNvPr id="3" name="Podnaslov 2">
            <a:extLst>
              <a:ext uri="{FF2B5EF4-FFF2-40B4-BE49-F238E27FC236}">
                <a16:creationId xmlns:a16="http://schemas.microsoft.com/office/drawing/2014/main" id="{7ED43261-AA77-49D7-F431-4F0CBB2342A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35BF5250-519B-7274-1F64-B6F974ADD31E}"/>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1FB7D6A4-35B7-052F-D693-1EA9C2C3855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D42B07E-AFDE-8662-FBB5-4F2D8DAE26F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4026971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2F7547F-7B04-7D63-8CE6-9A56A9B6A42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225CD09-EC33-E339-8AE8-6BF78B5AF707}"/>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7BD063A-451F-A835-F6AF-F646622E80ED}"/>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341CA286-B323-9D5E-7453-63943370802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8515EB5-53AC-67F8-516F-6B89BB9D1D25}"/>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794601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4AF739-2077-F587-4A1B-AAF876A5A01C}"/>
              </a:ext>
            </a:extLst>
          </p:cNvPr>
          <p:cNvSpPr>
            <a:spLocks noGrp="1"/>
          </p:cNvSpPr>
          <p:nvPr>
            <p:ph type="title"/>
          </p:nvPr>
        </p:nvSpPr>
        <p:spPr>
          <a:xfrm>
            <a:off x="831633" y="1709739"/>
            <a:ext cx="10512862" cy="2852737"/>
          </a:xfrm>
        </p:spPr>
        <p:txBody>
          <a:bodyPr anchor="b"/>
          <a:lstStyle>
            <a:lvl1pPr>
              <a:defRPr sz="5998"/>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272B652A-EC76-011B-73C2-1C9B1BB98A65}"/>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A8BE0E7B-BD09-C07B-5EE4-C7F713AA4C05}"/>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2E8DCAD9-C135-F2E3-BE58-20240D4FD1C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AB83085-D3D2-B5AD-1979-F772C0E79D7A}"/>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2348328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29DD17B-EBDA-88C2-20C6-832F8C1F23D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B7E740B-77A5-6ED8-E910-0F8B49B20F33}"/>
              </a:ext>
            </a:extLst>
          </p:cNvPr>
          <p:cNvSpPr>
            <a:spLocks noGrp="1"/>
          </p:cNvSpPr>
          <p:nvPr>
            <p:ph sz="half" idx="1"/>
          </p:nvPr>
        </p:nvSpPr>
        <p:spPr>
          <a:xfrm>
            <a:off x="837982" y="1825625"/>
            <a:ext cx="5180251"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E23FD4E3-7178-C60D-BBD1-534CA3548C21}"/>
              </a:ext>
            </a:extLst>
          </p:cNvPr>
          <p:cNvSpPr>
            <a:spLocks noGrp="1"/>
          </p:cNvSpPr>
          <p:nvPr>
            <p:ph sz="half" idx="2"/>
          </p:nvPr>
        </p:nvSpPr>
        <p:spPr>
          <a:xfrm>
            <a:off x="6170592" y="1825625"/>
            <a:ext cx="5180251"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3524F0D-4F9A-EB7A-014C-6B97E323E3B5}"/>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6" name="Označba mesta noge 5">
            <a:extLst>
              <a:ext uri="{FF2B5EF4-FFF2-40B4-BE49-F238E27FC236}">
                <a16:creationId xmlns:a16="http://schemas.microsoft.com/office/drawing/2014/main" id="{AC5C408E-9B13-C828-EBC3-BD6EBB1DCB0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3FEA970-CC32-234E-F0B5-8008B65B211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2812614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264A83-5921-4845-B5F5-F7E0FB10CA11}"/>
              </a:ext>
            </a:extLst>
          </p:cNvPr>
          <p:cNvSpPr>
            <a:spLocks noGrp="1"/>
          </p:cNvSpPr>
          <p:nvPr>
            <p:ph type="title"/>
          </p:nvPr>
        </p:nvSpPr>
        <p:spPr>
          <a:xfrm>
            <a:off x="839569" y="365126"/>
            <a:ext cx="10512862"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40C3C30-EAC8-16BB-47F6-21D059892F8F}"/>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91B2CBFC-AF89-AA07-6CBD-E42BBB546F94}"/>
              </a:ext>
            </a:extLst>
          </p:cNvPr>
          <p:cNvSpPr>
            <a:spLocks noGrp="1"/>
          </p:cNvSpPr>
          <p:nvPr>
            <p:ph sz="half" idx="2"/>
          </p:nvPr>
        </p:nvSpPr>
        <p:spPr>
          <a:xfrm>
            <a:off x="839570" y="2505075"/>
            <a:ext cx="5156444"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7C1DD89-34BE-0DE5-9D83-DE1FF78CD952}"/>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A49323A4-8C6E-F243-C56D-9788A5D85299}"/>
              </a:ext>
            </a:extLst>
          </p:cNvPr>
          <p:cNvSpPr>
            <a:spLocks noGrp="1"/>
          </p:cNvSpPr>
          <p:nvPr>
            <p:ph sz="quarter" idx="4"/>
          </p:nvPr>
        </p:nvSpPr>
        <p:spPr>
          <a:xfrm>
            <a:off x="6170593" y="2505075"/>
            <a:ext cx="518183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C2EA2DE4-20C4-521C-7702-F8AE4B333C78}"/>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8" name="Označba mesta noge 7">
            <a:extLst>
              <a:ext uri="{FF2B5EF4-FFF2-40B4-BE49-F238E27FC236}">
                <a16:creationId xmlns:a16="http://schemas.microsoft.com/office/drawing/2014/main" id="{9780CDF7-A198-6036-C7B4-4B35C53873CF}"/>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BD303B36-973C-25C8-1137-7F8FEA54F2EE}"/>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200742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0456A4-CB48-9A31-C289-D21E13338434}"/>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4047536-5545-CEE7-F02A-DB5E839CD2FF}"/>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4" name="Označba mesta noge 3">
            <a:extLst>
              <a:ext uri="{FF2B5EF4-FFF2-40B4-BE49-F238E27FC236}">
                <a16:creationId xmlns:a16="http://schemas.microsoft.com/office/drawing/2014/main" id="{F087E06A-9208-143F-CD9E-FDF52D77F045}"/>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9707AD34-C1D7-12EF-0299-51E0F3CF996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469711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82A24CB-67C9-5B91-EC57-277775696A12}"/>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3" name="Označba mesta noge 2">
            <a:extLst>
              <a:ext uri="{FF2B5EF4-FFF2-40B4-BE49-F238E27FC236}">
                <a16:creationId xmlns:a16="http://schemas.microsoft.com/office/drawing/2014/main" id="{FDB0C729-43C6-A1CA-C749-C06867B0D15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866501C8-F2EB-F51E-35E1-8A64E27AA8CA}"/>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89193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1293813" y="2057400"/>
            <a:ext cx="8458201" cy="2666999"/>
          </a:xfrm>
        </p:spPr>
        <p:txBody>
          <a:bodyPr rtlCol="0" anchor="b">
            <a:normAutofit/>
          </a:bodyPr>
          <a:lstStyle>
            <a:lvl1pPr algn="l" rtl="0">
              <a:defRPr sz="4800" b="0" i="0" cap="none" baseline="0"/>
            </a:lvl1pPr>
          </a:lstStyle>
          <a:p>
            <a:pPr rtl="0"/>
            <a:r>
              <a:rPr lang="sl-SI" dirty="0"/>
              <a:t>Kliknite, če želite urediti slog naslova matrice</a:t>
            </a:r>
          </a:p>
        </p:txBody>
      </p:sp>
      <p:sp>
        <p:nvSpPr>
          <p:cNvPr id="3" name="Označba mesta besedila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sl-SI"/>
              <a:t>Kliknite za urejanje slogov besedila matrice</a:t>
            </a:r>
          </a:p>
        </p:txBody>
      </p:sp>
      <p:sp>
        <p:nvSpPr>
          <p:cNvPr id="4" name="Označba mesta datuma 3"/>
          <p:cNvSpPr>
            <a:spLocks noGrp="1"/>
          </p:cNvSpPr>
          <p:nvPr>
            <p:ph type="dt" sz="half" idx="10"/>
          </p:nvPr>
        </p:nvSpPr>
        <p:spPr/>
        <p:txBody>
          <a:bodyPr rtlCol="0"/>
          <a:lstStyle>
            <a:lvl1pPr algn="l" rtl="0">
              <a:defRPr sz="1100"/>
            </a:lvl1pPr>
          </a:lstStyle>
          <a:p>
            <a:fld id="{FB2EB46A-0C63-49FB-BB4F-BBF9E3E45B69}" type="datetime1">
              <a:rPr lang="sl-SI" smtClean="0"/>
              <a:pPr/>
              <a:t>11. 03. 2026</a:t>
            </a:fld>
            <a:endParaRPr lang="sl-SI" dirty="0"/>
          </a:p>
        </p:txBody>
      </p:sp>
      <p:sp>
        <p:nvSpPr>
          <p:cNvPr id="5" name="Označba mesta noge 4"/>
          <p:cNvSpPr>
            <a:spLocks noGrp="1"/>
          </p:cNvSpPr>
          <p:nvPr>
            <p:ph type="ftr" sz="quarter" idx="11"/>
          </p:nvPr>
        </p:nvSpPr>
        <p:spPr/>
        <p:txBody>
          <a:bodyPr rtlCol="0"/>
          <a:lstStyle>
            <a:lvl1pPr algn="ctr" rtl="0">
              <a:defRPr sz="1100"/>
            </a:lvl1pPr>
          </a:lstStyle>
          <a:p>
            <a:endParaRPr lang="sl-SI" dirty="0"/>
          </a:p>
        </p:txBody>
      </p:sp>
      <p:sp>
        <p:nvSpPr>
          <p:cNvPr id="6" name="Označba mesta številke diapozitiva 5"/>
          <p:cNvSpPr>
            <a:spLocks noGrp="1"/>
          </p:cNvSpPr>
          <p:nvPr>
            <p:ph type="sldNum" sz="quarter" idx="12"/>
          </p:nvPr>
        </p:nvSpPr>
        <p:spPr/>
        <p:txBody>
          <a:bodyPr rtlCol="0"/>
          <a:lstStyle>
            <a:lvl1pPr algn="r" rtl="0">
              <a:defRPr sz="1100"/>
            </a:lvl1pPr>
          </a:lstStyle>
          <a:p>
            <a:fld id="{81FEFA0A-2F20-4B60-98C6-5FFDA469AA1C}" type="slidenum">
              <a:rPr lang="sl-SI" smtClean="0"/>
              <a:pPr/>
              <a:t>‹#›</a:t>
            </a:fld>
            <a:endParaRPr lang="sl-SI"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8BA24B-EA6C-35CD-87A1-853295D731D4}"/>
              </a:ext>
            </a:extLst>
          </p:cNvPr>
          <p:cNvSpPr>
            <a:spLocks noGrp="1"/>
          </p:cNvSpPr>
          <p:nvPr>
            <p:ph type="title"/>
          </p:nvPr>
        </p:nvSpPr>
        <p:spPr>
          <a:xfrm>
            <a:off x="839570" y="457200"/>
            <a:ext cx="3931213" cy="1600200"/>
          </a:xfrm>
        </p:spPr>
        <p:txBody>
          <a:bodyPr anchor="b"/>
          <a:lstStyle>
            <a:lvl1pPr>
              <a:defRPr sz="3199"/>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B72B752-9EC2-7B3E-01E7-E46EE350BE72}"/>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1A7F0331-4B65-D15F-A03A-B54739B1B09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2FDB610A-A45E-DAB6-E2AB-657B66EF5D80}"/>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6" name="Označba mesta noge 5">
            <a:extLst>
              <a:ext uri="{FF2B5EF4-FFF2-40B4-BE49-F238E27FC236}">
                <a16:creationId xmlns:a16="http://schemas.microsoft.com/office/drawing/2014/main" id="{1EB578F5-A49A-0927-7864-60EB258E989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41B6D71-09A5-33EE-3EA2-CBA83958CE57}"/>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1303203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94AEF6-CB6C-C9A0-DA5F-2AC7B362B342}"/>
              </a:ext>
            </a:extLst>
          </p:cNvPr>
          <p:cNvSpPr>
            <a:spLocks noGrp="1"/>
          </p:cNvSpPr>
          <p:nvPr>
            <p:ph type="title"/>
          </p:nvPr>
        </p:nvSpPr>
        <p:spPr>
          <a:xfrm>
            <a:off x="839570" y="457200"/>
            <a:ext cx="3931213" cy="1600200"/>
          </a:xfrm>
        </p:spPr>
        <p:txBody>
          <a:bodyPr anchor="b"/>
          <a:lstStyle>
            <a:lvl1pPr>
              <a:defRPr sz="3199"/>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6A43A836-07DC-4F54-5367-FAAC123A1B5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sl-SI"/>
          </a:p>
        </p:txBody>
      </p:sp>
      <p:sp>
        <p:nvSpPr>
          <p:cNvPr id="4" name="Označba mesta besedila 3">
            <a:extLst>
              <a:ext uri="{FF2B5EF4-FFF2-40B4-BE49-F238E27FC236}">
                <a16:creationId xmlns:a16="http://schemas.microsoft.com/office/drawing/2014/main" id="{365A133F-5DCC-70FC-8FA0-A1C5835C1C0A}"/>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6D5F488A-5960-9003-1046-7A98F70B3F0E}"/>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6" name="Označba mesta noge 5">
            <a:extLst>
              <a:ext uri="{FF2B5EF4-FFF2-40B4-BE49-F238E27FC236}">
                <a16:creationId xmlns:a16="http://schemas.microsoft.com/office/drawing/2014/main" id="{B63DD7D8-4D7C-5331-93AE-9850B459942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FEB46B43-AF91-140B-6B05-7A81A580952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2632764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384D47-A6FB-FF28-455B-A27DFAB4E0D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CD46A5F0-41C0-37A0-557A-0706EB23E2AE}"/>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9B775E6-AC6C-D3D6-67FF-E1F68A35BDE4}"/>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5E353075-362F-2F2E-C88B-85DA40BB5C1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80CDF7F-6588-F546-5313-922F8CA0BDF6}"/>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71460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FF5186C5-0BEF-1A47-EC54-767467632540}"/>
              </a:ext>
            </a:extLst>
          </p:cNvPr>
          <p:cNvSpPr>
            <a:spLocks noGrp="1"/>
          </p:cNvSpPr>
          <p:nvPr>
            <p:ph type="title" orient="vert"/>
          </p:nvPr>
        </p:nvSpPr>
        <p:spPr>
          <a:xfrm>
            <a:off x="8722628" y="365125"/>
            <a:ext cx="2628215"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6DF44FB4-C0D0-992C-02E9-E88F4C597FA4}"/>
              </a:ext>
            </a:extLst>
          </p:cNvPr>
          <p:cNvSpPr>
            <a:spLocks noGrp="1"/>
          </p:cNvSpPr>
          <p:nvPr>
            <p:ph type="body" orient="vert" idx="1"/>
          </p:nvPr>
        </p:nvSpPr>
        <p:spPr>
          <a:xfrm>
            <a:off x="837982" y="365125"/>
            <a:ext cx="7732286"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D38A672-FD41-43D1-E559-AF60B262B457}"/>
              </a:ext>
            </a:extLst>
          </p:cNvPr>
          <p:cNvSpPr>
            <a:spLocks noGrp="1"/>
          </p:cNvSpPr>
          <p:nvPr>
            <p:ph type="dt" sz="half" idx="10"/>
          </p:nvPr>
        </p:nvSpPr>
        <p:spPr/>
        <p:txBody>
          <a:body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1D86CA6F-C106-F31F-8501-46773369AD0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6049212-9A70-29EF-CF15-C60A341697F4}"/>
              </a:ext>
            </a:extLst>
          </p:cNvPr>
          <p:cNvSpPr>
            <a:spLocks noGrp="1"/>
          </p:cNvSpPr>
          <p:nvPr>
            <p:ph type="sldNum" sz="quarter" idx="12"/>
          </p:nvPr>
        </p:nvSpPr>
        <p:spPr/>
        <p:txBody>
          <a:bodyPr/>
          <a:lstStyle/>
          <a:p>
            <a:fld id="{13A1D414-28E7-4857-AA71-F8990201C550}" type="slidenum">
              <a:rPr lang="sl-SI" smtClean="0"/>
              <a:t>‹#›</a:t>
            </a:fld>
            <a:endParaRPr lang="sl-SI"/>
          </a:p>
        </p:txBody>
      </p:sp>
    </p:spTree>
    <p:extLst>
      <p:ext uri="{BB962C8B-B14F-4D97-AF65-F5344CB8AC3E}">
        <p14:creationId xmlns:p14="http://schemas.microsoft.com/office/powerpoint/2010/main" val="375656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a:t>Kliknite, če želite urediti slog naslova matrice</a:t>
            </a:r>
          </a:p>
        </p:txBody>
      </p:sp>
      <p:sp>
        <p:nvSpPr>
          <p:cNvPr id="3" name="Označba mesta za vsebino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vsebine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5" name="Označba mesta za datum 4"/>
          <p:cNvSpPr>
            <a:spLocks noGrp="1"/>
          </p:cNvSpPr>
          <p:nvPr>
            <p:ph type="dt" sz="half" idx="10"/>
          </p:nvPr>
        </p:nvSpPr>
        <p:spPr/>
        <p:txBody>
          <a:bodyPr rtlCol="0"/>
          <a:lstStyle>
            <a:lvl1pPr algn="l" rtl="0">
              <a:defRPr sz="1100"/>
            </a:lvl1pPr>
          </a:lstStyle>
          <a:p>
            <a:fld id="{B6AD1332-2F22-46C3-9B2B-9C2BF00944BE}" type="datetime1">
              <a:rPr lang="sl-SI" smtClean="0"/>
              <a:pPr/>
              <a:t>11. 03. 2026</a:t>
            </a:fld>
            <a:endParaRPr lang="sl-SI" dirty="0"/>
          </a:p>
        </p:txBody>
      </p:sp>
      <p:sp>
        <p:nvSpPr>
          <p:cNvPr id="6" name="Označba mesta noge 5"/>
          <p:cNvSpPr>
            <a:spLocks noGrp="1"/>
          </p:cNvSpPr>
          <p:nvPr>
            <p:ph type="ftr" sz="quarter" idx="11"/>
          </p:nvPr>
        </p:nvSpPr>
        <p:spPr/>
        <p:txBody>
          <a:bodyPr rtlCol="0"/>
          <a:lstStyle>
            <a:lvl1pPr algn="ctr" rtl="0">
              <a:defRPr sz="1100"/>
            </a:lvl1pPr>
          </a:lstStyle>
          <a:p>
            <a:endParaRPr lang="sl-SI" dirty="0"/>
          </a:p>
        </p:txBody>
      </p:sp>
      <p:sp>
        <p:nvSpPr>
          <p:cNvPr id="7" name="Označba mesta številke diapozitiva 6"/>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algn="l" rtl="0">
              <a:defRPr/>
            </a:lvl1pPr>
          </a:lstStyle>
          <a:p>
            <a:pPr rtl="0"/>
            <a:r>
              <a:rPr lang="sl-SI" dirty="0"/>
              <a:t>Kliknite, če želite urediti slog naslova matrice</a:t>
            </a:r>
          </a:p>
        </p:txBody>
      </p:sp>
      <p:sp>
        <p:nvSpPr>
          <p:cNvPr id="3" name="Označba mesta besedila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l-SI"/>
              <a:t>Kliknite za urejanje slogov besedila matrice</a:t>
            </a:r>
          </a:p>
        </p:txBody>
      </p:sp>
      <p:sp>
        <p:nvSpPr>
          <p:cNvPr id="4" name="Označba mesta vsebine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5" name="Označba mesta za besedilo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l-SI"/>
              <a:t>Kliknite za urejanje slogov besedila matrice</a:t>
            </a:r>
          </a:p>
        </p:txBody>
      </p:sp>
      <p:sp>
        <p:nvSpPr>
          <p:cNvPr id="6" name="Označba mesta za vsebino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7" name="Označba mesta za datum 6"/>
          <p:cNvSpPr>
            <a:spLocks noGrp="1"/>
          </p:cNvSpPr>
          <p:nvPr>
            <p:ph type="dt" sz="half" idx="10"/>
          </p:nvPr>
        </p:nvSpPr>
        <p:spPr/>
        <p:txBody>
          <a:bodyPr rtlCol="0"/>
          <a:lstStyle>
            <a:lvl1pPr algn="l" rtl="0">
              <a:defRPr sz="1100"/>
            </a:lvl1pPr>
          </a:lstStyle>
          <a:p>
            <a:fld id="{DEF6EE46-9F3C-4424-92A2-D3FE58727520}" type="datetime1">
              <a:rPr lang="sl-SI" smtClean="0"/>
              <a:pPr/>
              <a:t>11. 03. 2026</a:t>
            </a:fld>
            <a:endParaRPr lang="sl-SI" dirty="0"/>
          </a:p>
        </p:txBody>
      </p:sp>
      <p:sp>
        <p:nvSpPr>
          <p:cNvPr id="8" name="Označba mesta za nogo 7"/>
          <p:cNvSpPr>
            <a:spLocks noGrp="1"/>
          </p:cNvSpPr>
          <p:nvPr>
            <p:ph type="ftr" sz="quarter" idx="11"/>
          </p:nvPr>
        </p:nvSpPr>
        <p:spPr/>
        <p:txBody>
          <a:bodyPr rtlCol="0"/>
          <a:lstStyle>
            <a:lvl1pPr algn="ctr" rtl="0">
              <a:defRPr sz="1100"/>
            </a:lvl1pPr>
          </a:lstStyle>
          <a:p>
            <a:endParaRPr lang="sl-SI" dirty="0"/>
          </a:p>
        </p:txBody>
      </p:sp>
      <p:sp>
        <p:nvSpPr>
          <p:cNvPr id="9" name="Označba mesta za številko diapozitiva 8"/>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a:t>Kliknite, če želite urediti slog naslova matrice</a:t>
            </a:r>
          </a:p>
        </p:txBody>
      </p:sp>
      <p:sp>
        <p:nvSpPr>
          <p:cNvPr id="3" name="Označba mesta datuma 2"/>
          <p:cNvSpPr>
            <a:spLocks noGrp="1"/>
          </p:cNvSpPr>
          <p:nvPr>
            <p:ph type="dt" sz="half" idx="10"/>
          </p:nvPr>
        </p:nvSpPr>
        <p:spPr/>
        <p:txBody>
          <a:bodyPr rtlCol="0"/>
          <a:lstStyle>
            <a:lvl1pPr algn="l" rtl="0">
              <a:defRPr sz="1100"/>
            </a:lvl1pPr>
          </a:lstStyle>
          <a:p>
            <a:fld id="{5C901AC3-8308-4E2A-B329-B9A8B3660DCD}" type="datetime1">
              <a:rPr lang="sl-SI" smtClean="0"/>
              <a:pPr/>
              <a:t>11. 03. 2026</a:t>
            </a:fld>
            <a:endParaRPr lang="sl-SI" dirty="0"/>
          </a:p>
        </p:txBody>
      </p:sp>
      <p:sp>
        <p:nvSpPr>
          <p:cNvPr id="4" name="Označba mesta noge 3"/>
          <p:cNvSpPr>
            <a:spLocks noGrp="1"/>
          </p:cNvSpPr>
          <p:nvPr>
            <p:ph type="ftr" sz="quarter" idx="11"/>
          </p:nvPr>
        </p:nvSpPr>
        <p:spPr/>
        <p:txBody>
          <a:bodyPr rtlCol="0"/>
          <a:lstStyle>
            <a:lvl1pPr algn="ctr" rtl="0">
              <a:defRPr sz="1100"/>
            </a:lvl1pPr>
          </a:lstStyle>
          <a:p>
            <a:endParaRPr lang="sl-SI" dirty="0"/>
          </a:p>
        </p:txBody>
      </p:sp>
      <p:sp>
        <p:nvSpPr>
          <p:cNvPr id="5" name="Označba mesta za številko diapozitiva 4"/>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lvl1pPr algn="l" rtl="0">
              <a:defRPr sz="1100"/>
            </a:lvl1pPr>
          </a:lstStyle>
          <a:p>
            <a:fld id="{2767C9D4-B7EC-4ED7-B7A8-0638C445B6D0}" type="datetime1">
              <a:rPr lang="sl-SI" smtClean="0"/>
              <a:pPr/>
              <a:t>11. 03. 2026</a:t>
            </a:fld>
            <a:endParaRPr lang="sl-SI" dirty="0"/>
          </a:p>
        </p:txBody>
      </p:sp>
      <p:sp>
        <p:nvSpPr>
          <p:cNvPr id="3" name="Označba mesta za nogo 2"/>
          <p:cNvSpPr>
            <a:spLocks noGrp="1"/>
          </p:cNvSpPr>
          <p:nvPr>
            <p:ph type="ftr" sz="quarter" idx="11"/>
          </p:nvPr>
        </p:nvSpPr>
        <p:spPr/>
        <p:txBody>
          <a:bodyPr rtlCol="0"/>
          <a:lstStyle>
            <a:lvl1pPr algn="ctr" rtl="0">
              <a:defRPr sz="1100"/>
            </a:lvl1pPr>
          </a:lstStyle>
          <a:p>
            <a:endParaRPr lang="sl-SI" dirty="0"/>
          </a:p>
        </p:txBody>
      </p:sp>
      <p:sp>
        <p:nvSpPr>
          <p:cNvPr id="4" name="Označba mesta za številko diapozitiva 3"/>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7770811" y="1676400"/>
            <a:ext cx="3810000" cy="2438400"/>
          </a:xfrm>
        </p:spPr>
        <p:txBody>
          <a:bodyPr rtlCol="0" anchor="b">
            <a:normAutofit/>
          </a:bodyPr>
          <a:lstStyle>
            <a:lvl1pPr algn="l" rtl="0">
              <a:defRPr sz="3200" b="0"/>
            </a:lvl1pPr>
          </a:lstStyle>
          <a:p>
            <a:pPr rtl="0"/>
            <a:r>
              <a:rPr lang="sl-SI" dirty="0"/>
              <a:t>Kliknite, če želite urediti slog naslova matrice</a:t>
            </a:r>
          </a:p>
        </p:txBody>
      </p:sp>
      <p:sp>
        <p:nvSpPr>
          <p:cNvPr id="3" name="Označba mesta za vsebino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besedila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sl-SI"/>
              <a:t>Kliknite za urejanje slogov besedila matrice</a:t>
            </a:r>
          </a:p>
        </p:txBody>
      </p:sp>
      <p:sp>
        <p:nvSpPr>
          <p:cNvPr id="5" name="Označba mesta za datum 4"/>
          <p:cNvSpPr>
            <a:spLocks noGrp="1"/>
          </p:cNvSpPr>
          <p:nvPr>
            <p:ph type="dt" sz="half" idx="10"/>
          </p:nvPr>
        </p:nvSpPr>
        <p:spPr/>
        <p:txBody>
          <a:bodyPr rtlCol="0"/>
          <a:lstStyle>
            <a:lvl1pPr algn="l" rtl="0">
              <a:defRPr sz="1100"/>
            </a:lvl1pPr>
          </a:lstStyle>
          <a:p>
            <a:fld id="{A1862C8D-E67A-4076-9C54-B9EF4DA9C707}" type="datetime1">
              <a:rPr lang="sl-SI" smtClean="0"/>
              <a:pPr/>
              <a:t>11. 03. 2026</a:t>
            </a:fld>
            <a:endParaRPr lang="sl-SI" dirty="0"/>
          </a:p>
        </p:txBody>
      </p:sp>
      <p:sp>
        <p:nvSpPr>
          <p:cNvPr id="6" name="Označba mesta noge 5"/>
          <p:cNvSpPr>
            <a:spLocks noGrp="1"/>
          </p:cNvSpPr>
          <p:nvPr>
            <p:ph type="ftr" sz="quarter" idx="11"/>
          </p:nvPr>
        </p:nvSpPr>
        <p:spPr/>
        <p:txBody>
          <a:bodyPr rtlCol="0"/>
          <a:lstStyle>
            <a:lvl1pPr algn="ctr" rtl="0">
              <a:defRPr sz="1100"/>
            </a:lvl1pPr>
          </a:lstStyle>
          <a:p>
            <a:endParaRPr lang="sl-SI" dirty="0"/>
          </a:p>
        </p:txBody>
      </p:sp>
      <p:sp>
        <p:nvSpPr>
          <p:cNvPr id="7" name="Označba mesta številke diapozitiva 6"/>
          <p:cNvSpPr>
            <a:spLocks noGrp="1"/>
          </p:cNvSpPr>
          <p:nvPr>
            <p:ph type="sldNum" sz="quarter" idx="12"/>
          </p:nvPr>
        </p:nvSpPr>
        <p:spPr/>
        <p:txBody>
          <a:bodyPr rtlCol="0"/>
          <a:lstStyle>
            <a:lvl1pPr algn="l" rtl="0">
              <a:defRPr sz="1100"/>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7770812" y="1676400"/>
            <a:ext cx="3810000" cy="2438400"/>
          </a:xfrm>
        </p:spPr>
        <p:txBody>
          <a:bodyPr rtlCol="0" anchor="b">
            <a:noAutofit/>
          </a:bodyPr>
          <a:lstStyle>
            <a:lvl1pPr algn="l" rtl="0">
              <a:defRPr sz="3200" b="0"/>
            </a:lvl1pPr>
          </a:lstStyle>
          <a:p>
            <a:pPr rtl="0"/>
            <a:r>
              <a:rPr lang="sl-SI" dirty="0"/>
              <a:t>Kliknite, če želite urediti slog naslova matrice</a:t>
            </a:r>
          </a:p>
        </p:txBody>
      </p:sp>
      <p:sp>
        <p:nvSpPr>
          <p:cNvPr id="3" name="Označba mesta za sliko 2" descr="Prazna označba mesta za dodajanje slike. Kliknite označbo mesta in izberite sliko, ki jo želite dodati."/>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sl-SI"/>
              <a:t>Kliknite ikono, če želite dodati sliko</a:t>
            </a:r>
            <a:endParaRPr lang="sl-SI" dirty="0"/>
          </a:p>
        </p:txBody>
      </p:sp>
      <p:sp>
        <p:nvSpPr>
          <p:cNvPr id="4" name="Označba mesta besedila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sl-SI"/>
              <a:t>Kliknite za urejanje slogov besedila matrice</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Pravokotnik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dirty="0"/>
          </a:p>
        </p:txBody>
      </p:sp>
      <p:sp>
        <p:nvSpPr>
          <p:cNvPr id="2" name="Označba mesta za naslov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sl-SI" dirty="0"/>
              <a:t>Kliknite, če želite urediti slog naslova matrice</a:t>
            </a:r>
          </a:p>
        </p:txBody>
      </p:sp>
      <p:sp>
        <p:nvSpPr>
          <p:cNvPr id="3" name="Označba mesta besedila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sl-SI" dirty="0"/>
              <a:t>Uredite sloge besedila matrice</a:t>
            </a:r>
          </a:p>
          <a:p>
            <a:pPr lvl="1" rtl="0"/>
            <a:r>
              <a:rPr lang="sl-SI" dirty="0"/>
              <a:t>Druga raven</a:t>
            </a:r>
          </a:p>
          <a:p>
            <a:pPr lvl="2" rtl="0"/>
            <a:r>
              <a:rPr lang="sl-SI" dirty="0"/>
              <a:t>Tretja raven</a:t>
            </a:r>
          </a:p>
          <a:p>
            <a:pPr lvl="3" rtl="0"/>
            <a:r>
              <a:rPr lang="sl-SI" dirty="0"/>
              <a:t>Četrta raven</a:t>
            </a:r>
          </a:p>
          <a:p>
            <a:pPr lvl="4" rtl="0"/>
            <a:r>
              <a:rPr lang="sl-SI" dirty="0"/>
              <a:t>Peta raven</a:t>
            </a:r>
          </a:p>
        </p:txBody>
      </p:sp>
      <p:sp>
        <p:nvSpPr>
          <p:cNvPr id="4" name="Označba mesta datuma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fld id="{0D90BA7F-9670-4345-A89A-8E87CBB8DA4B}" type="datetime1">
              <a:rPr lang="sl-SI" smtClean="0"/>
              <a:pPr/>
              <a:t>11. 03. 2026</a:t>
            </a:fld>
            <a:endParaRPr lang="sl-SI" dirty="0"/>
          </a:p>
        </p:txBody>
      </p:sp>
      <p:sp>
        <p:nvSpPr>
          <p:cNvPr id="5" name="Označba mesta noge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sl-SI" dirty="0"/>
          </a:p>
        </p:txBody>
      </p:sp>
      <p:sp>
        <p:nvSpPr>
          <p:cNvPr id="6" name="Označba mesta številke diapozitiva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pPr algn="r"/>
            <a:fld id="{81FEFA0A-2F20-4B60-98C6-5FFDA469AA1C}" type="slidenum">
              <a:rPr lang="sl-SI" smtClean="0"/>
              <a:pPr algn="r"/>
              <a:t>‹#›</a:t>
            </a:fld>
            <a:endParaRPr lang="sl-SI"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7BB4AC95-9D0A-3C71-A1F9-AB05CC519A18}"/>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F40C7E89-F1A7-74A3-E3EA-FEBD1B60105D}"/>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3B9993F-A4A6-C1D5-B001-50C2155AC44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8647B9C1-4F01-97BA-2107-6C21AE4BD2A2}"/>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9E7C2954-1619-5ECD-0ACE-06DDDA1DC90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A1D414-28E7-4857-AA71-F8990201C550}" type="slidenum">
              <a:rPr lang="sl-SI" smtClean="0"/>
              <a:t>‹#›</a:t>
            </a:fld>
            <a:endParaRPr lang="sl-SI"/>
          </a:p>
        </p:txBody>
      </p:sp>
    </p:spTree>
    <p:extLst>
      <p:ext uri="{BB962C8B-B14F-4D97-AF65-F5344CB8AC3E}">
        <p14:creationId xmlns:p14="http://schemas.microsoft.com/office/powerpoint/2010/main" val="4161155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7BB4AC95-9D0A-3C71-A1F9-AB05CC519A18}"/>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F40C7E89-F1A7-74A3-E3EA-FEBD1B60105D}"/>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3B9993F-A4A6-C1D5-B001-50C2155AC44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FE651D-B538-4839-86B2-1E49D92CB765}" type="datetimeFigureOut">
              <a:rPr lang="sl-SI" smtClean="0"/>
              <a:t>11. 03. 2026</a:t>
            </a:fld>
            <a:endParaRPr lang="sl-SI"/>
          </a:p>
        </p:txBody>
      </p:sp>
      <p:sp>
        <p:nvSpPr>
          <p:cNvPr id="5" name="Označba mesta noge 4">
            <a:extLst>
              <a:ext uri="{FF2B5EF4-FFF2-40B4-BE49-F238E27FC236}">
                <a16:creationId xmlns:a16="http://schemas.microsoft.com/office/drawing/2014/main" id="{8647B9C1-4F01-97BA-2107-6C21AE4BD2A2}"/>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9E7C2954-1619-5ECD-0ACE-06DDDA1DC90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A1D414-28E7-4857-AA71-F8990201C550}" type="slidenum">
              <a:rPr lang="sl-SI" smtClean="0"/>
              <a:t>‹#›</a:t>
            </a:fld>
            <a:endParaRPr lang="sl-SI"/>
          </a:p>
        </p:txBody>
      </p:sp>
    </p:spTree>
    <p:extLst>
      <p:ext uri="{BB962C8B-B14F-4D97-AF65-F5344CB8AC3E}">
        <p14:creationId xmlns:p14="http://schemas.microsoft.com/office/powerpoint/2010/main" val="4161155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v.si/zbirke/projekti-in-programi/dogovori-za-razvoj-regij-2021-2027/" TargetMode="External"/><Relationship Id="rId2" Type="http://schemas.openxmlformats.org/officeDocument/2006/relationships/image" Target="../media/image5.jpg"/><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hyperlink" Target="https://podpora-ema.atlassian.net/wiki/spaces/IEN/overview?homepageId=9076801" TargetMode="External"/><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evropskasredstva.si/omogocitveni-pogoji/" TargetMode="External"/><Relationship Id="rId7" Type="http://schemas.openxmlformats.org/officeDocument/2006/relationships/hyperlink" Target="https://www.gov.si/assets/ministrstva/MK/Zakonodaja-ki-ni-na-PISRS/Kulturna-raznolikost/1c24133420/Konvencija-o-pravicah-invalidov.pdf" TargetMode="External"/><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hyperlink" Target="https://eur-lex.europa.eu/legal-content/SL/TXT/PDF/?uri=CELEX:12010P/TXT" TargetMode="External"/><Relationship Id="rId5" Type="http://schemas.openxmlformats.org/officeDocument/2006/relationships/hyperlink" Target="https://evropskasredstva.si/app/uploads/2025/03/Merila_03_03_.2025_popravek-Meril-po-seji-18.3.2025_cistopis.pdf" TargetMode="External"/><Relationship Id="rId4" Type="http://schemas.openxmlformats.org/officeDocument/2006/relationships/hyperlink" Target="https://evropskasredstva.si/app/uploads/2024/11/sfc2021-PRG-2021SI16FFPR001-2.0.pdf" TargetMode="Externa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regional_policy/en/information/publications/guides/2021/economic-appraisal-vademecum-2021-2027-general-principles-and-sector-applications" TargetMode="External"/><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hyperlink" Target="https://pisrs.si/pregledPredpisa?id=URED6527" TargetMode="External"/><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hyperlink" Target="https://evropskasredstva.si/app/uploads/2023/06/NSP-1-podpisana.docx.pdf" TargetMode="External"/><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hyperlink" Target="https://evropskasredstva.si/app/uploads/2023/03/Priloga-Programa_Omilitveni-ukrepi-in-priporocila.pdf" TargetMode="External"/><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evropskasredstva.si/evropska-kohezijska-politika/" TargetMode="External"/><Relationship Id="rId7" Type="http://schemas.openxmlformats.org/officeDocument/2006/relationships/hyperlink" Target="https://ec.europa.eu/regional_policy/en/information/publications/guides/2014/guide-to-cost-benefit-analysis-of-investment-projects-for-cohesion-policy-2014-2020" TargetMode="External"/><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hyperlink" Target="https://ec.europa.eu/regional_policy/en/information/publications/guides/2021/economic-appraisal-vademecum-2021-2027-general-principles-and-sector-applications" TargetMode="External"/><Relationship Id="rId5" Type="http://schemas.openxmlformats.org/officeDocument/2006/relationships/hyperlink" Target="https://evropskasredstva.si/app/uploads/2023/10/NUS_2021-2027_verzija_1-1.pdf" TargetMode="External"/><Relationship Id="rId4" Type="http://schemas.openxmlformats.org/officeDocument/2006/relationships/hyperlink" Target="https://evropskasredstva.si/app/uploads/2023/06/NSP-1-podpisana.docx.pdf" TargetMode="External"/><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hyperlink" Target="mailto:gp.mzi@gov.si" TargetMode="External"/><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mzi.fs@gov.s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hyperlink" Target="https://ema2.gov.si/" TargetMode="External"/><Relationship Id="rId2" Type="http://schemas.openxmlformats.org/officeDocument/2006/relationships/hyperlink" Target="https://ema2.sigov.si/" TargetMode="Externa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odpora-ema.atlassian.net/wiki/spaces/IEN/pages/9142273/e-MA2+Navodilo+za+uporabo+modula+MAS+-+Upravljanje+uporabnikov" TargetMode="Externa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podpora-ema.atlassian.net/wiki/spaces/IEN/pages/800948245/Na+rtovana+usposabljanja+uporabe+IS+e-MA2" TargetMode="Externa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2D63B7E4-6616-BDBF-7912-480C15EBC2C8}"/>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6" name="Slika 5">
            <a:extLst>
              <a:ext uri="{FF2B5EF4-FFF2-40B4-BE49-F238E27FC236}">
                <a16:creationId xmlns:a16="http://schemas.microsoft.com/office/drawing/2014/main" id="{9DABF4A7-9250-49E0-82C2-E02C2CE46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
        <p:nvSpPr>
          <p:cNvPr id="9" name="PoljeZBesedilom 8">
            <a:extLst>
              <a:ext uri="{FF2B5EF4-FFF2-40B4-BE49-F238E27FC236}">
                <a16:creationId xmlns:a16="http://schemas.microsoft.com/office/drawing/2014/main" id="{C65F1065-EC88-09F9-09EB-F076323D7DCB}"/>
              </a:ext>
            </a:extLst>
          </p:cNvPr>
          <p:cNvSpPr txBox="1"/>
          <p:nvPr/>
        </p:nvSpPr>
        <p:spPr>
          <a:xfrm>
            <a:off x="5873832" y="6179831"/>
            <a:ext cx="7784021" cy="523084"/>
          </a:xfrm>
          <a:prstGeom prst="rect">
            <a:avLst/>
          </a:prstGeom>
          <a:noFill/>
        </p:spPr>
        <p:txBody>
          <a:bodyPr wrap="square" rtlCol="0">
            <a:spAutoFit/>
          </a:bodyPr>
          <a:lstStyle/>
          <a:p>
            <a:r>
              <a:rPr lang="sl-SI" sz="2799" dirty="0">
                <a:cs typeface="Arial" panose="020B0604020202020204" pitchFamily="34" charset="0"/>
              </a:rPr>
              <a:t>MINISTRSTVO ZA INFRASTRUKTURO</a:t>
            </a:r>
          </a:p>
        </p:txBody>
      </p:sp>
      <p:sp>
        <p:nvSpPr>
          <p:cNvPr id="10" name="PoljeZBesedilom 9">
            <a:extLst>
              <a:ext uri="{FF2B5EF4-FFF2-40B4-BE49-F238E27FC236}">
                <a16:creationId xmlns:a16="http://schemas.microsoft.com/office/drawing/2014/main" id="{CFF2E975-A712-C5B2-4E60-3E5BBD331629}"/>
              </a:ext>
            </a:extLst>
          </p:cNvPr>
          <p:cNvSpPr txBox="1"/>
          <p:nvPr/>
        </p:nvSpPr>
        <p:spPr>
          <a:xfrm>
            <a:off x="470725" y="478441"/>
            <a:ext cx="8556137" cy="2246184"/>
          </a:xfrm>
          <a:prstGeom prst="rect">
            <a:avLst/>
          </a:prstGeom>
          <a:noFill/>
        </p:spPr>
        <p:txBody>
          <a:bodyPr wrap="square" rtlCol="0">
            <a:spAutoFit/>
          </a:bodyPr>
          <a:lstStyle/>
          <a:p>
            <a:r>
              <a:rPr lang="sl-SI" sz="2799" b="1" dirty="0"/>
              <a:t>VLOGA ZA ODLOČITEV O PODPORI NIO (NAČIN IZBORA OPERACIJ) ZA NEPOSREDNO POTRDITEV OPERACIJ DRŽAVNE KOLESARSKE INFRASTRUKTURE  ZA SOFINANCIRANJE IZ SREDSTEV EKP 2021 - 2027</a:t>
            </a:r>
          </a:p>
        </p:txBody>
      </p:sp>
      <p:sp>
        <p:nvSpPr>
          <p:cNvPr id="13" name="PoljeZBesedilom 12">
            <a:extLst>
              <a:ext uri="{FF2B5EF4-FFF2-40B4-BE49-F238E27FC236}">
                <a16:creationId xmlns:a16="http://schemas.microsoft.com/office/drawing/2014/main" id="{12E2E061-3750-A879-EA29-B8FDA6A023E6}"/>
              </a:ext>
            </a:extLst>
          </p:cNvPr>
          <p:cNvSpPr txBox="1"/>
          <p:nvPr/>
        </p:nvSpPr>
        <p:spPr>
          <a:xfrm>
            <a:off x="470725" y="3429000"/>
            <a:ext cx="2964204" cy="646163"/>
          </a:xfrm>
          <a:prstGeom prst="rect">
            <a:avLst/>
          </a:prstGeom>
          <a:noFill/>
        </p:spPr>
        <p:txBody>
          <a:bodyPr wrap="square" rtlCol="0">
            <a:spAutoFit/>
          </a:bodyPr>
          <a:lstStyle/>
          <a:p>
            <a:r>
              <a:rPr lang="sl-SI" sz="1799" dirty="0"/>
              <a:t>Informativno srečanje</a:t>
            </a:r>
          </a:p>
          <a:p>
            <a:r>
              <a:rPr lang="sl-SI" sz="1799" dirty="0"/>
              <a:t>Ljubljana, 17. 9. 2025</a:t>
            </a:r>
          </a:p>
        </p:txBody>
      </p:sp>
    </p:spTree>
    <p:extLst>
      <p:ext uri="{BB962C8B-B14F-4D97-AF65-F5344CB8AC3E}">
        <p14:creationId xmlns:p14="http://schemas.microsoft.com/office/powerpoint/2010/main" val="326530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44AA74-0D97-4993-A705-3E3E725FEB8A}"/>
              </a:ext>
            </a:extLst>
          </p:cNvPr>
          <p:cNvSpPr>
            <a:spLocks noGrp="1"/>
          </p:cNvSpPr>
          <p:nvPr>
            <p:ph type="title"/>
          </p:nvPr>
        </p:nvSpPr>
        <p:spPr>
          <a:xfrm>
            <a:off x="1269876" y="381000"/>
            <a:ext cx="9625137" cy="599728"/>
          </a:xfrm>
        </p:spPr>
        <p:txBody>
          <a:bodyPr>
            <a:normAutofit/>
          </a:bodyPr>
          <a:lstStyle/>
          <a:p>
            <a:r>
              <a:rPr lang="sl-SI" sz="2800" b="1" dirty="0">
                <a:latin typeface="Arial" panose="020B0604020202020204" pitchFamily="34" charset="0"/>
                <a:cs typeface="Arial" panose="020B0604020202020204" pitchFamily="34" charset="0"/>
              </a:rPr>
              <a:t>NAVODILA ZA ODDAJO PREDLOGA</a:t>
            </a:r>
          </a:p>
        </p:txBody>
      </p:sp>
      <p:sp>
        <p:nvSpPr>
          <p:cNvPr id="3" name="PoljeZBesedilom 2">
            <a:extLst>
              <a:ext uri="{FF2B5EF4-FFF2-40B4-BE49-F238E27FC236}">
                <a16:creationId xmlns:a16="http://schemas.microsoft.com/office/drawing/2014/main" id="{D6C989AF-9957-4B32-BD96-95DBE7ACFD95}"/>
              </a:ext>
            </a:extLst>
          </p:cNvPr>
          <p:cNvSpPr txBox="1"/>
          <p:nvPr/>
        </p:nvSpPr>
        <p:spPr>
          <a:xfrm>
            <a:off x="1269876" y="1772816"/>
            <a:ext cx="7776864" cy="3471720"/>
          </a:xfrm>
          <a:prstGeom prst="rect">
            <a:avLst/>
          </a:prstGeom>
          <a:noFill/>
        </p:spPr>
        <p:txBody>
          <a:bodyPr wrap="square" rtlCol="0">
            <a:spAutoFit/>
          </a:bodyPr>
          <a:lstStyle/>
          <a:p>
            <a:pPr marL="342900" indent="-342900">
              <a:lnSpc>
                <a:spcPct val="90000"/>
              </a:lnSpc>
              <a:buFont typeface="+mj-lt"/>
              <a:buAutoNum type="arabicPeriod"/>
            </a:pPr>
            <a:r>
              <a:rPr lang="sl-SI" sz="1800" dirty="0">
                <a:effectLst/>
                <a:latin typeface="Arial" panose="020B0604020202020204" pitchFamily="34" charset="0"/>
                <a:ea typeface="Calibri" panose="020F0502020204030204" pitchFamily="34" charset="0"/>
              </a:rPr>
              <a:t>Podatki v </a:t>
            </a:r>
            <a:r>
              <a:rPr lang="sl-SI" sz="1800" dirty="0" err="1">
                <a:effectLst/>
                <a:latin typeface="Arial" panose="020B0604020202020204" pitchFamily="34" charset="0"/>
                <a:ea typeface="Calibri" panose="020F0502020204030204" pitchFamily="34" charset="0"/>
              </a:rPr>
              <a:t>shp</a:t>
            </a:r>
            <a:r>
              <a:rPr lang="sl-SI" sz="1800" dirty="0">
                <a:effectLst/>
                <a:latin typeface="Arial" panose="020B0604020202020204" pitchFamily="34" charset="0"/>
                <a:ea typeface="Calibri" panose="020F0502020204030204" pitchFamily="34" charset="0"/>
              </a:rPr>
              <a:t>. datoteki v uradnem državnem koordinatnem sistemu (</a:t>
            </a:r>
            <a:r>
              <a:rPr lang="sl-SI" sz="1800" dirty="0">
                <a:solidFill>
                  <a:srgbClr val="262F3E"/>
                </a:solidFill>
                <a:effectLst/>
                <a:latin typeface="Arial" panose="020B0604020202020204" pitchFamily="34" charset="0"/>
                <a:ea typeface="Calibri" panose="020F0502020204030204" pitchFamily="34" charset="0"/>
              </a:rPr>
              <a:t>D96/TM)</a:t>
            </a:r>
          </a:p>
          <a:p>
            <a:pPr marL="342900" indent="-342900">
              <a:lnSpc>
                <a:spcPct val="90000"/>
              </a:lnSpc>
              <a:buFont typeface="+mj-lt"/>
              <a:buAutoNum type="arabicPeriod"/>
            </a:pPr>
            <a:endParaRPr lang="sl-SI" dirty="0">
              <a:solidFill>
                <a:srgbClr val="262F3E"/>
              </a:solidFill>
              <a:latin typeface="Arial" panose="020B0604020202020204" pitchFamily="34" charset="0"/>
              <a:ea typeface="Calibri" panose="020F0502020204030204" pitchFamily="34" charset="0"/>
            </a:endParaRPr>
          </a:p>
          <a:p>
            <a:pPr marL="342900" indent="-342900">
              <a:lnSpc>
                <a:spcPct val="90000"/>
              </a:lnSpc>
              <a:buFont typeface="+mj-lt"/>
              <a:buAutoNum type="arabicPeriod"/>
            </a:pPr>
            <a:r>
              <a:rPr lang="sl-SI" sz="1800" dirty="0" err="1">
                <a:effectLst/>
                <a:latin typeface="Arial" panose="020B0604020202020204" pitchFamily="34" charset="0"/>
                <a:ea typeface="Calibri" panose="020F0502020204030204" pitchFamily="34" charset="0"/>
              </a:rPr>
              <a:t>dwg</a:t>
            </a:r>
            <a:r>
              <a:rPr lang="sl-SI" sz="1800" dirty="0">
                <a:effectLst/>
                <a:latin typeface="Arial" panose="020B0604020202020204" pitchFamily="34" charset="0"/>
                <a:ea typeface="Calibri" panose="020F0502020204030204" pitchFamily="34" charset="0"/>
              </a:rPr>
              <a:t>/</a:t>
            </a:r>
            <a:r>
              <a:rPr lang="sl-SI" sz="1800" dirty="0" err="1">
                <a:effectLst/>
                <a:latin typeface="Arial" panose="020B0604020202020204" pitchFamily="34" charset="0"/>
                <a:ea typeface="Calibri" panose="020F0502020204030204" pitchFamily="34" charset="0"/>
              </a:rPr>
              <a:t>dxf</a:t>
            </a:r>
            <a:r>
              <a:rPr lang="sl-SI" sz="1800" dirty="0">
                <a:effectLst/>
                <a:latin typeface="Arial" panose="020B0604020202020204" pitchFamily="34" charset="0"/>
                <a:ea typeface="Calibri" panose="020F0502020204030204" pitchFamily="34" charset="0"/>
              </a:rPr>
              <a:t> datoteka z natančnim prikazom linije predvidene trase. Če obstaja prometna situacija se jo predloži</a:t>
            </a:r>
            <a:r>
              <a:rPr lang="sl-SI" dirty="0">
                <a:latin typeface="Arial" panose="020B0604020202020204" pitchFamily="34" charset="0"/>
                <a:ea typeface="Calibri" panose="020F0502020204030204" pitchFamily="34" charset="0"/>
              </a:rPr>
              <a:t> </a:t>
            </a:r>
            <a:r>
              <a:rPr lang="sl-SI" sz="1600" dirty="0">
                <a:effectLst/>
                <a:latin typeface="Arial" panose="020B0604020202020204" pitchFamily="34" charset="0"/>
                <a:ea typeface="Calibri" panose="020F0502020204030204" pitchFamily="34" charset="0"/>
              </a:rPr>
              <a:t>(v uradnem državnem koordinatnem sistemu (</a:t>
            </a:r>
            <a:r>
              <a:rPr lang="sl-SI" sz="1600" dirty="0">
                <a:solidFill>
                  <a:srgbClr val="262F3E"/>
                </a:solidFill>
                <a:effectLst/>
                <a:latin typeface="Arial" panose="020B0604020202020204" pitchFamily="34" charset="0"/>
                <a:ea typeface="Calibri" panose="020F0502020204030204" pitchFamily="34" charset="0"/>
              </a:rPr>
              <a:t>D96/TM))</a:t>
            </a:r>
            <a:endParaRPr lang="sl-SI" sz="1800" dirty="0">
              <a:effectLst/>
              <a:latin typeface="Arial" panose="020B0604020202020204" pitchFamily="34" charset="0"/>
              <a:ea typeface="Calibri" panose="020F0502020204030204" pitchFamily="34" charset="0"/>
            </a:endParaRPr>
          </a:p>
          <a:p>
            <a:pPr marL="342900" indent="-342900">
              <a:lnSpc>
                <a:spcPct val="90000"/>
              </a:lnSpc>
              <a:buFont typeface="+mj-lt"/>
              <a:buAutoNum type="arabicPeriod"/>
            </a:pPr>
            <a:endParaRPr lang="sl-SI" dirty="0">
              <a:latin typeface="Arial" panose="020B0604020202020204" pitchFamily="34" charset="0"/>
              <a:ea typeface="Calibri" panose="020F0502020204030204" pitchFamily="34" charset="0"/>
            </a:endParaRPr>
          </a:p>
          <a:p>
            <a:pPr marL="342900" indent="-342900">
              <a:lnSpc>
                <a:spcPct val="90000"/>
              </a:lnSpc>
              <a:buFont typeface="+mj-lt"/>
              <a:buAutoNum type="arabicPeriod"/>
            </a:pPr>
            <a:r>
              <a:rPr lang="sl-SI" sz="1800" dirty="0">
                <a:effectLst/>
                <a:latin typeface="Arial" panose="020B0604020202020204" pitchFamily="34" charset="0"/>
                <a:ea typeface="Calibri" panose="020F0502020204030204" pitchFamily="34" charset="0"/>
              </a:rPr>
              <a:t>pregledna karta v različnih formatih (DOF, </a:t>
            </a:r>
            <a:r>
              <a:rPr lang="sl-SI" sz="1800" dirty="0" err="1">
                <a:effectLst/>
                <a:latin typeface="Arial" panose="020B0604020202020204" pitchFamily="34" charset="0"/>
                <a:ea typeface="Calibri" panose="020F0502020204030204" pitchFamily="34" charset="0"/>
              </a:rPr>
              <a:t>GoogleMaps</a:t>
            </a:r>
            <a:r>
              <a:rPr lang="sl-SI" sz="1800" dirty="0">
                <a:effectLst/>
                <a:latin typeface="Arial" panose="020B0604020202020204" pitchFamily="34" charset="0"/>
                <a:ea typeface="Calibri" panose="020F0502020204030204" pitchFamily="34" charset="0"/>
              </a:rPr>
              <a:t>,..) z zarisano linijo poteka</a:t>
            </a:r>
          </a:p>
          <a:p>
            <a:pPr marL="342900" indent="-342900">
              <a:lnSpc>
                <a:spcPct val="90000"/>
              </a:lnSpc>
              <a:buFont typeface="+mj-lt"/>
              <a:buAutoNum type="arabicPeriod"/>
            </a:pPr>
            <a:endParaRPr lang="sl-SI" dirty="0">
              <a:latin typeface="Arial" panose="020B0604020202020204" pitchFamily="34" charset="0"/>
              <a:ea typeface="Calibri" panose="020F0502020204030204" pitchFamily="34" charset="0"/>
            </a:endParaRPr>
          </a:p>
          <a:p>
            <a:pPr marL="342900" indent="-342900">
              <a:lnSpc>
                <a:spcPct val="90000"/>
              </a:lnSpc>
              <a:buFont typeface="+mj-lt"/>
              <a:buAutoNum type="arabicPeriod"/>
            </a:pPr>
            <a:r>
              <a:rPr lang="sl-SI" dirty="0">
                <a:latin typeface="Arial" panose="020B0604020202020204" pitchFamily="34" charset="0"/>
                <a:ea typeface="Calibri" panose="020F0502020204030204" pitchFamily="34" charset="0"/>
              </a:rPr>
              <a:t>Opisno: kjer se navede začetek in konec trase, dolžina, </a:t>
            </a:r>
            <a:r>
              <a:rPr lang="sl-SI" sz="1800" dirty="0">
                <a:effectLst/>
                <a:latin typeface="Arial" panose="020B0604020202020204" pitchFamily="34" charset="0"/>
                <a:ea typeface="Calibri" panose="020F0502020204030204" pitchFamily="34" charset="0"/>
              </a:rPr>
              <a:t>natančen opis trase (po/ob kateri cesti poteka oziroma skozi katera naselja)</a:t>
            </a:r>
          </a:p>
          <a:p>
            <a:pPr marL="285750" indent="-285750">
              <a:lnSpc>
                <a:spcPct val="90000"/>
              </a:lnSpc>
              <a:buFont typeface="Wingdings" panose="05000000000000000000" pitchFamily="2" charset="2"/>
              <a:buChar char="ü"/>
            </a:pPr>
            <a:endParaRPr lang="sl-SI" dirty="0">
              <a:latin typeface="Arial" panose="020B0604020202020204" pitchFamily="34" charset="0"/>
              <a:ea typeface="Calibri" panose="020F0502020204030204" pitchFamily="34" charset="0"/>
            </a:endParaRPr>
          </a:p>
          <a:p>
            <a:pPr>
              <a:lnSpc>
                <a:spcPct val="90000"/>
              </a:lnSpc>
            </a:pPr>
            <a:endParaRPr lang="sl-SI" baseline="-25000" dirty="0"/>
          </a:p>
        </p:txBody>
      </p:sp>
      <p:sp>
        <p:nvSpPr>
          <p:cNvPr id="7" name="PoljeZBesedilom 6">
            <a:extLst>
              <a:ext uri="{FF2B5EF4-FFF2-40B4-BE49-F238E27FC236}">
                <a16:creationId xmlns:a16="http://schemas.microsoft.com/office/drawing/2014/main" id="{78AE5079-6A5D-42AA-B6BA-0A79A97FF709}"/>
              </a:ext>
            </a:extLst>
          </p:cNvPr>
          <p:cNvSpPr txBox="1"/>
          <p:nvPr/>
        </p:nvSpPr>
        <p:spPr>
          <a:xfrm>
            <a:off x="1269876" y="1268760"/>
            <a:ext cx="7571573" cy="341632"/>
          </a:xfrm>
          <a:prstGeom prst="rect">
            <a:avLst/>
          </a:prstGeom>
          <a:noFill/>
        </p:spPr>
        <p:txBody>
          <a:bodyPr wrap="square" rtlCol="0">
            <a:spAutoFit/>
          </a:bodyPr>
          <a:lstStyle/>
          <a:p>
            <a:pPr marL="285750" indent="-285750">
              <a:lnSpc>
                <a:spcPct val="90000"/>
              </a:lnSpc>
              <a:buFont typeface="Wingdings" panose="05000000000000000000" pitchFamily="2" charset="2"/>
              <a:buChar char="v"/>
            </a:pPr>
            <a:r>
              <a:rPr lang="sl-SI" b="1" dirty="0">
                <a:solidFill>
                  <a:srgbClr val="00B050"/>
                </a:solidFill>
                <a:latin typeface="Arial" panose="020B0604020202020204" pitchFamily="34" charset="0"/>
                <a:cs typeface="Arial" panose="020B0604020202020204" pitchFamily="34" charset="0"/>
              </a:rPr>
              <a:t>GRAFIČNI DEL</a:t>
            </a:r>
          </a:p>
        </p:txBody>
      </p:sp>
    </p:spTree>
    <p:extLst>
      <p:ext uri="{BB962C8B-B14F-4D97-AF65-F5344CB8AC3E}">
        <p14:creationId xmlns:p14="http://schemas.microsoft.com/office/powerpoint/2010/main" val="3867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3F15B76-3781-4EDC-A6D5-9B9BA74F0545}"/>
              </a:ext>
            </a:extLst>
          </p:cNvPr>
          <p:cNvSpPr txBox="1"/>
          <p:nvPr/>
        </p:nvSpPr>
        <p:spPr>
          <a:xfrm>
            <a:off x="693812" y="990439"/>
            <a:ext cx="6095010" cy="341632"/>
          </a:xfrm>
          <a:prstGeom prst="rect">
            <a:avLst/>
          </a:prstGeom>
          <a:noFill/>
        </p:spPr>
        <p:txBody>
          <a:bodyPr wrap="square">
            <a:spAutoFit/>
          </a:bodyPr>
          <a:lstStyle/>
          <a:p>
            <a:pPr marL="285750" indent="-285750">
              <a:lnSpc>
                <a:spcPct val="90000"/>
              </a:lnSpc>
              <a:buFont typeface="Arial" panose="020B0604020202020204" pitchFamily="34" charset="0"/>
              <a:buChar char="•"/>
            </a:pPr>
            <a:r>
              <a:rPr lang="sl-SI" sz="1800" dirty="0">
                <a:effectLst/>
                <a:latin typeface="Arial" panose="020B0604020202020204" pitchFamily="34" charset="0"/>
                <a:ea typeface="Times New Roman" panose="02020603050405020304" pitchFamily="18" charset="0"/>
              </a:rPr>
              <a:t> izpolnjena Excel datoteka »Predloga_vnos_podatkov«</a:t>
            </a:r>
            <a:endParaRPr lang="sl-SI" sz="1800" dirty="0">
              <a:effectLst/>
              <a:latin typeface="Times New Roman" panose="02020603050405020304" pitchFamily="18" charset="0"/>
              <a:ea typeface="Times New Roman" panose="02020603050405020304" pitchFamily="18" charset="0"/>
            </a:endParaRPr>
          </a:p>
        </p:txBody>
      </p:sp>
      <p:pic>
        <p:nvPicPr>
          <p:cNvPr id="4" name="Slika 3">
            <a:extLst>
              <a:ext uri="{FF2B5EF4-FFF2-40B4-BE49-F238E27FC236}">
                <a16:creationId xmlns:a16="http://schemas.microsoft.com/office/drawing/2014/main" id="{1C48E0D8-2A1A-4645-87FC-78209C13BD21}"/>
              </a:ext>
            </a:extLst>
          </p:cNvPr>
          <p:cNvPicPr>
            <a:picLocks noChangeAspect="1"/>
          </p:cNvPicPr>
          <p:nvPr/>
        </p:nvPicPr>
        <p:blipFill>
          <a:blip r:embed="rId2"/>
          <a:stretch>
            <a:fillRect/>
          </a:stretch>
        </p:blipFill>
        <p:spPr>
          <a:xfrm>
            <a:off x="837828" y="1628800"/>
            <a:ext cx="6887536" cy="1343212"/>
          </a:xfrm>
          <a:prstGeom prst="rect">
            <a:avLst/>
          </a:prstGeom>
        </p:spPr>
      </p:pic>
      <p:pic>
        <p:nvPicPr>
          <p:cNvPr id="6" name="Slika 5">
            <a:extLst>
              <a:ext uri="{FF2B5EF4-FFF2-40B4-BE49-F238E27FC236}">
                <a16:creationId xmlns:a16="http://schemas.microsoft.com/office/drawing/2014/main" id="{B54E1DDF-0BCE-44E3-9A98-6ECA6F6A35C8}"/>
              </a:ext>
            </a:extLst>
          </p:cNvPr>
          <p:cNvPicPr>
            <a:picLocks noChangeAspect="1"/>
          </p:cNvPicPr>
          <p:nvPr/>
        </p:nvPicPr>
        <p:blipFill>
          <a:blip r:embed="rId3"/>
          <a:stretch>
            <a:fillRect/>
          </a:stretch>
        </p:blipFill>
        <p:spPr>
          <a:xfrm>
            <a:off x="503407" y="3913686"/>
            <a:ext cx="10488500" cy="2876743"/>
          </a:xfrm>
          <a:prstGeom prst="rect">
            <a:avLst/>
          </a:prstGeom>
        </p:spPr>
      </p:pic>
      <p:sp>
        <p:nvSpPr>
          <p:cNvPr id="7" name="PoljeZBesedilom 6">
            <a:extLst>
              <a:ext uri="{FF2B5EF4-FFF2-40B4-BE49-F238E27FC236}">
                <a16:creationId xmlns:a16="http://schemas.microsoft.com/office/drawing/2014/main" id="{41B0C7A4-1047-42BA-A325-B2D40B01B8FC}"/>
              </a:ext>
            </a:extLst>
          </p:cNvPr>
          <p:cNvSpPr txBox="1"/>
          <p:nvPr/>
        </p:nvSpPr>
        <p:spPr>
          <a:xfrm>
            <a:off x="693812" y="476672"/>
            <a:ext cx="6336704" cy="341632"/>
          </a:xfrm>
          <a:prstGeom prst="rect">
            <a:avLst/>
          </a:prstGeom>
          <a:noFill/>
        </p:spPr>
        <p:txBody>
          <a:bodyPr wrap="square" rtlCol="0">
            <a:spAutoFit/>
          </a:bodyPr>
          <a:lstStyle/>
          <a:p>
            <a:pPr marL="285750" indent="-285750">
              <a:lnSpc>
                <a:spcPct val="90000"/>
              </a:lnSpc>
              <a:buFont typeface="Wingdings" panose="05000000000000000000" pitchFamily="2" charset="2"/>
              <a:buChar char="v"/>
            </a:pPr>
            <a:r>
              <a:rPr lang="sl-SI" b="1" dirty="0">
                <a:solidFill>
                  <a:srgbClr val="00B050"/>
                </a:solidFill>
                <a:latin typeface="Arial" panose="020B0604020202020204" pitchFamily="34" charset="0"/>
                <a:cs typeface="Arial" panose="020B0604020202020204" pitchFamily="34" charset="0"/>
              </a:rPr>
              <a:t>PODATKOVNI DEL</a:t>
            </a:r>
          </a:p>
        </p:txBody>
      </p:sp>
      <p:sp>
        <p:nvSpPr>
          <p:cNvPr id="8" name="Puščica: dol 7">
            <a:extLst>
              <a:ext uri="{FF2B5EF4-FFF2-40B4-BE49-F238E27FC236}">
                <a16:creationId xmlns:a16="http://schemas.microsoft.com/office/drawing/2014/main" id="{6DE5DBE7-F9CE-4C5D-B580-108739713F1E}"/>
              </a:ext>
            </a:extLst>
          </p:cNvPr>
          <p:cNvSpPr/>
          <p:nvPr/>
        </p:nvSpPr>
        <p:spPr>
          <a:xfrm>
            <a:off x="4544987" y="3008016"/>
            <a:ext cx="216024" cy="52899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2400"/>
          </a:p>
        </p:txBody>
      </p:sp>
      <p:sp>
        <p:nvSpPr>
          <p:cNvPr id="9" name="PoljeZBesedilom 8">
            <a:extLst>
              <a:ext uri="{FF2B5EF4-FFF2-40B4-BE49-F238E27FC236}">
                <a16:creationId xmlns:a16="http://schemas.microsoft.com/office/drawing/2014/main" id="{0DBCC2A5-0CD8-4104-B67B-177BC238A141}"/>
              </a:ext>
            </a:extLst>
          </p:cNvPr>
          <p:cNvSpPr txBox="1"/>
          <p:nvPr/>
        </p:nvSpPr>
        <p:spPr>
          <a:xfrm>
            <a:off x="728563" y="3457988"/>
            <a:ext cx="3816424" cy="341632"/>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sl-SI" dirty="0"/>
              <a:t>Šifrant Tip Izvedbe:</a:t>
            </a:r>
          </a:p>
        </p:txBody>
      </p:sp>
    </p:spTree>
    <p:extLst>
      <p:ext uri="{BB962C8B-B14F-4D97-AF65-F5344CB8AC3E}">
        <p14:creationId xmlns:p14="http://schemas.microsoft.com/office/powerpoint/2010/main" val="345955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8B33F291-37E0-486F-8F01-9F828766BBED}"/>
              </a:ext>
            </a:extLst>
          </p:cNvPr>
          <p:cNvPicPr>
            <a:picLocks noChangeAspect="1"/>
          </p:cNvPicPr>
          <p:nvPr/>
        </p:nvPicPr>
        <p:blipFill>
          <a:blip r:embed="rId2"/>
          <a:stretch>
            <a:fillRect/>
          </a:stretch>
        </p:blipFill>
        <p:spPr>
          <a:xfrm>
            <a:off x="5014292" y="1772816"/>
            <a:ext cx="6679033" cy="4629617"/>
          </a:xfrm>
          <a:prstGeom prst="rect">
            <a:avLst/>
          </a:prstGeom>
        </p:spPr>
      </p:pic>
      <p:pic>
        <p:nvPicPr>
          <p:cNvPr id="5" name="Slika 4">
            <a:extLst>
              <a:ext uri="{FF2B5EF4-FFF2-40B4-BE49-F238E27FC236}">
                <a16:creationId xmlns:a16="http://schemas.microsoft.com/office/drawing/2014/main" id="{3421239A-0921-403A-99B6-1F712ED7A655}"/>
              </a:ext>
            </a:extLst>
          </p:cNvPr>
          <p:cNvPicPr>
            <a:picLocks noChangeAspect="1"/>
          </p:cNvPicPr>
          <p:nvPr/>
        </p:nvPicPr>
        <p:blipFill>
          <a:blip r:embed="rId3"/>
          <a:stretch>
            <a:fillRect/>
          </a:stretch>
        </p:blipFill>
        <p:spPr>
          <a:xfrm>
            <a:off x="117748" y="1440160"/>
            <a:ext cx="4648477" cy="4985792"/>
          </a:xfrm>
          <a:prstGeom prst="rect">
            <a:avLst/>
          </a:prstGeom>
        </p:spPr>
      </p:pic>
      <p:sp>
        <p:nvSpPr>
          <p:cNvPr id="6" name="PoljeZBesedilom 5">
            <a:extLst>
              <a:ext uri="{FF2B5EF4-FFF2-40B4-BE49-F238E27FC236}">
                <a16:creationId xmlns:a16="http://schemas.microsoft.com/office/drawing/2014/main" id="{EDA688D1-8D76-4237-96FF-135C397C7DFC}"/>
              </a:ext>
            </a:extLst>
          </p:cNvPr>
          <p:cNvSpPr txBox="1"/>
          <p:nvPr/>
        </p:nvSpPr>
        <p:spPr>
          <a:xfrm>
            <a:off x="477788" y="332656"/>
            <a:ext cx="11089232" cy="867930"/>
          </a:xfrm>
          <a:prstGeom prst="rect">
            <a:avLst/>
          </a:prstGeom>
          <a:noFill/>
        </p:spPr>
        <p:txBody>
          <a:bodyPr wrap="square" rtlCol="0">
            <a:spAutoFit/>
          </a:bodyPr>
          <a:lstStyle/>
          <a:p>
            <a:pPr>
              <a:lnSpc>
                <a:spcPct val="90000"/>
              </a:lnSpc>
            </a:pPr>
            <a:r>
              <a:rPr lang="sl-SI" sz="2800" dirty="0">
                <a:latin typeface="Arial" panose="020B0604020202020204" pitchFamily="34" charset="0"/>
                <a:cs typeface="Arial" panose="020B0604020202020204" pitchFamily="34" charset="0"/>
              </a:rPr>
              <a:t>CILJ: predlog z natančnim prikazom poteka trase in tipom nove kolesarske površine </a:t>
            </a:r>
            <a:r>
              <a:rPr lang="sl-SI" sz="2800" dirty="0">
                <a:solidFill>
                  <a:srgbClr val="FF0000"/>
                </a:solidFill>
                <a:latin typeface="Arial" panose="020B0604020202020204" pitchFamily="34" charset="0"/>
                <a:cs typeface="Arial" panose="020B0604020202020204" pitchFamily="34" charset="0"/>
              </a:rPr>
              <a:t>(</a:t>
            </a:r>
            <a:r>
              <a:rPr lang="sl-SI" sz="2000" dirty="0">
                <a:solidFill>
                  <a:srgbClr val="FF0000"/>
                </a:solidFill>
                <a:latin typeface="Arial" panose="020B0604020202020204" pitchFamily="34" charset="0"/>
                <a:cs typeface="Arial" panose="020B0604020202020204" pitchFamily="34" charset="0"/>
              </a:rPr>
              <a:t>KJE IN</a:t>
            </a:r>
            <a:r>
              <a:rPr lang="sl-SI" sz="2800" dirty="0">
                <a:solidFill>
                  <a:srgbClr val="FF0000"/>
                </a:solidFill>
                <a:latin typeface="Arial" panose="020B0604020202020204" pitchFamily="34" charset="0"/>
                <a:cs typeface="Arial" panose="020B0604020202020204" pitchFamily="34" charset="0"/>
              </a:rPr>
              <a:t> </a:t>
            </a:r>
            <a:r>
              <a:rPr lang="sl-SI" sz="2000" dirty="0">
                <a:solidFill>
                  <a:srgbClr val="FF0000"/>
                </a:solidFill>
                <a:latin typeface="Arial" panose="020B0604020202020204" pitchFamily="34" charset="0"/>
                <a:cs typeface="Arial" panose="020B0604020202020204" pitchFamily="34" charset="0"/>
              </a:rPr>
              <a:t>KAJ</a:t>
            </a:r>
            <a:r>
              <a:rPr lang="sl-SI"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420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9C58CC42-D326-4DE9-8C34-90D0A963703C}"/>
              </a:ext>
            </a:extLst>
          </p:cNvPr>
          <p:cNvSpPr txBox="1"/>
          <p:nvPr/>
        </p:nvSpPr>
        <p:spPr>
          <a:xfrm>
            <a:off x="1269876" y="332656"/>
            <a:ext cx="9937105" cy="397032"/>
          </a:xfrm>
          <a:prstGeom prst="rect">
            <a:avLst/>
          </a:prstGeom>
          <a:noFill/>
        </p:spPr>
        <p:txBody>
          <a:bodyPr wrap="square" rtlCol="0">
            <a:spAutoFit/>
          </a:bodyPr>
          <a:lstStyle/>
          <a:p>
            <a:pPr>
              <a:lnSpc>
                <a:spcPct val="90000"/>
              </a:lnSpc>
            </a:pPr>
            <a:r>
              <a:rPr lang="sl-SI" sz="2200" b="1" dirty="0">
                <a:latin typeface="Arial" panose="020B0604020202020204" pitchFamily="34" charset="0"/>
                <a:cs typeface="Arial" panose="020B0604020202020204" pitchFamily="34" charset="0"/>
              </a:rPr>
              <a:t>Še danes nimamo vseh podatkov kaj bi se gradilo?! Tip izvedbe: ___ ?</a:t>
            </a:r>
          </a:p>
        </p:txBody>
      </p:sp>
      <p:pic>
        <p:nvPicPr>
          <p:cNvPr id="5" name="Slika 4">
            <a:extLst>
              <a:ext uri="{FF2B5EF4-FFF2-40B4-BE49-F238E27FC236}">
                <a16:creationId xmlns:a16="http://schemas.microsoft.com/office/drawing/2014/main" id="{FCB90BF9-F6F0-4A28-AE48-B8CF1D30225B}"/>
              </a:ext>
            </a:extLst>
          </p:cNvPr>
          <p:cNvPicPr>
            <a:picLocks noChangeAspect="1"/>
          </p:cNvPicPr>
          <p:nvPr/>
        </p:nvPicPr>
        <p:blipFill>
          <a:blip r:embed="rId2"/>
          <a:stretch>
            <a:fillRect/>
          </a:stretch>
        </p:blipFill>
        <p:spPr>
          <a:xfrm>
            <a:off x="1413892" y="711598"/>
            <a:ext cx="8887758" cy="6090205"/>
          </a:xfrm>
          <a:prstGeom prst="rect">
            <a:avLst/>
          </a:prstGeom>
        </p:spPr>
      </p:pic>
      <p:sp>
        <p:nvSpPr>
          <p:cNvPr id="6" name="Miselni oblaček: oblak 5">
            <a:extLst>
              <a:ext uri="{FF2B5EF4-FFF2-40B4-BE49-F238E27FC236}">
                <a16:creationId xmlns:a16="http://schemas.microsoft.com/office/drawing/2014/main" id="{963962E1-D794-43EF-A1F8-986FE4D6A8A2}"/>
              </a:ext>
            </a:extLst>
          </p:cNvPr>
          <p:cNvSpPr/>
          <p:nvPr/>
        </p:nvSpPr>
        <p:spPr>
          <a:xfrm>
            <a:off x="8902724" y="3212976"/>
            <a:ext cx="2471142" cy="16561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rgbClr val="C00000"/>
                </a:solidFill>
                <a:latin typeface="Arial" panose="020B0604020202020204" pitchFamily="34" charset="0"/>
                <a:cs typeface="Arial" panose="020B0604020202020204" pitchFamily="34" charset="0"/>
              </a:rPr>
              <a:t>BCP POROČILO?!</a:t>
            </a:r>
          </a:p>
        </p:txBody>
      </p:sp>
      <p:pic>
        <p:nvPicPr>
          <p:cNvPr id="8" name="Slika 7">
            <a:extLst>
              <a:ext uri="{FF2B5EF4-FFF2-40B4-BE49-F238E27FC236}">
                <a16:creationId xmlns:a16="http://schemas.microsoft.com/office/drawing/2014/main" id="{91D658B2-514A-4311-9B34-A1FB2074D5EB}"/>
              </a:ext>
            </a:extLst>
          </p:cNvPr>
          <p:cNvPicPr>
            <a:picLocks noChangeAspect="1"/>
          </p:cNvPicPr>
          <p:nvPr/>
        </p:nvPicPr>
        <p:blipFill>
          <a:blip r:embed="rId3"/>
          <a:stretch>
            <a:fillRect/>
          </a:stretch>
        </p:blipFill>
        <p:spPr>
          <a:xfrm>
            <a:off x="9075128" y="5644238"/>
            <a:ext cx="3127538" cy="1268760"/>
          </a:xfrm>
          <a:prstGeom prst="rect">
            <a:avLst/>
          </a:prstGeom>
        </p:spPr>
      </p:pic>
      <p:sp>
        <p:nvSpPr>
          <p:cNvPr id="10" name="Pravokotnik 9">
            <a:extLst>
              <a:ext uri="{FF2B5EF4-FFF2-40B4-BE49-F238E27FC236}">
                <a16:creationId xmlns:a16="http://schemas.microsoft.com/office/drawing/2014/main" id="{FE74840D-1222-4721-9373-39CD73B358D3}"/>
              </a:ext>
            </a:extLst>
          </p:cNvPr>
          <p:cNvSpPr/>
          <p:nvPr/>
        </p:nvSpPr>
        <p:spPr>
          <a:xfrm>
            <a:off x="10445666" y="5301208"/>
            <a:ext cx="1743159"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sl-SI" sz="1600" dirty="0">
                <a:solidFill>
                  <a:srgbClr val="C00000"/>
                </a:solidFill>
                <a:latin typeface="Arial" panose="020B0604020202020204" pitchFamily="34" charset="0"/>
                <a:cs typeface="Arial" panose="020B0604020202020204" pitchFamily="34" charset="0"/>
              </a:rPr>
              <a:t>ZCes-2, </a:t>
            </a:r>
            <a:r>
              <a:rPr lang="sl-SI" sz="1600" dirty="0" err="1">
                <a:solidFill>
                  <a:srgbClr val="C00000"/>
                </a:solidFill>
                <a:latin typeface="Arial" panose="020B0604020202020204" pitchFamily="34" charset="0"/>
                <a:cs typeface="Arial" panose="020B0604020202020204" pitchFamily="34" charset="0"/>
              </a:rPr>
              <a:t>115.člen</a:t>
            </a:r>
            <a:endParaRPr lang="sl-SI" sz="1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7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BD5C1F29-0F63-4B5F-AFEE-341B870F112F}"/>
              </a:ext>
            </a:extLst>
          </p:cNvPr>
          <p:cNvSpPr txBox="1"/>
          <p:nvPr/>
        </p:nvSpPr>
        <p:spPr>
          <a:xfrm>
            <a:off x="1701924" y="2564904"/>
            <a:ext cx="8136904" cy="480131"/>
          </a:xfrm>
          <a:prstGeom prst="rect">
            <a:avLst/>
          </a:prstGeom>
          <a:noFill/>
        </p:spPr>
        <p:txBody>
          <a:bodyPr wrap="square" rtlCol="0">
            <a:spAutoFit/>
          </a:bodyPr>
          <a:lstStyle/>
          <a:p>
            <a:pPr algn="ctr">
              <a:lnSpc>
                <a:spcPct val="90000"/>
              </a:lnSpc>
            </a:pPr>
            <a:r>
              <a:rPr lang="sl-SI" sz="2800" b="1" dirty="0">
                <a:latin typeface="Arial" panose="020B0604020202020204" pitchFamily="34" charset="0"/>
                <a:cs typeface="Arial" panose="020B0604020202020204" pitchFamily="34" charset="0"/>
              </a:rPr>
              <a:t>HVALA ZA VAŠO POZORNOST</a:t>
            </a:r>
          </a:p>
        </p:txBody>
      </p:sp>
      <p:pic>
        <p:nvPicPr>
          <p:cNvPr id="6" name="Slika 5">
            <a:extLst>
              <a:ext uri="{FF2B5EF4-FFF2-40B4-BE49-F238E27FC236}">
                <a16:creationId xmlns:a16="http://schemas.microsoft.com/office/drawing/2014/main" id="{6639A513-2781-4EB0-B7C1-4350D6E1A05D}"/>
              </a:ext>
            </a:extLst>
          </p:cNvPr>
          <p:cNvPicPr>
            <a:picLocks noChangeAspect="1"/>
          </p:cNvPicPr>
          <p:nvPr/>
        </p:nvPicPr>
        <p:blipFill>
          <a:blip r:embed="rId2"/>
          <a:stretch>
            <a:fillRect/>
          </a:stretch>
        </p:blipFill>
        <p:spPr>
          <a:xfrm>
            <a:off x="7894612" y="3673893"/>
            <a:ext cx="3672408" cy="2446644"/>
          </a:xfrm>
          <a:prstGeom prst="rect">
            <a:avLst/>
          </a:prstGeom>
          <a:ln>
            <a:noFill/>
          </a:ln>
          <a:effectLst>
            <a:softEdge rad="112500"/>
          </a:effectLst>
        </p:spPr>
      </p:pic>
      <p:pic>
        <p:nvPicPr>
          <p:cNvPr id="8" name="Slika 7">
            <a:extLst>
              <a:ext uri="{FF2B5EF4-FFF2-40B4-BE49-F238E27FC236}">
                <a16:creationId xmlns:a16="http://schemas.microsoft.com/office/drawing/2014/main" id="{9657557E-5560-48D3-9076-80A5F7A0C8C4}"/>
              </a:ext>
            </a:extLst>
          </p:cNvPr>
          <p:cNvPicPr>
            <a:picLocks noChangeAspect="1"/>
          </p:cNvPicPr>
          <p:nvPr/>
        </p:nvPicPr>
        <p:blipFill>
          <a:blip r:embed="rId3"/>
          <a:stretch>
            <a:fillRect/>
          </a:stretch>
        </p:blipFill>
        <p:spPr>
          <a:xfrm>
            <a:off x="7750596" y="-109607"/>
            <a:ext cx="3651323" cy="2659243"/>
          </a:xfrm>
          <a:prstGeom prst="rect">
            <a:avLst/>
          </a:prstGeom>
          <a:ln>
            <a:noFill/>
          </a:ln>
          <a:effectLst>
            <a:softEdge rad="112500"/>
          </a:effectLst>
        </p:spPr>
      </p:pic>
      <p:pic>
        <p:nvPicPr>
          <p:cNvPr id="10" name="Slika 9">
            <a:extLst>
              <a:ext uri="{FF2B5EF4-FFF2-40B4-BE49-F238E27FC236}">
                <a16:creationId xmlns:a16="http://schemas.microsoft.com/office/drawing/2014/main" id="{9889835E-FFFB-4161-B2D6-F30AD919DA8C}"/>
              </a:ext>
            </a:extLst>
          </p:cNvPr>
          <p:cNvPicPr>
            <a:picLocks noChangeAspect="1"/>
          </p:cNvPicPr>
          <p:nvPr/>
        </p:nvPicPr>
        <p:blipFill>
          <a:blip r:embed="rId4"/>
          <a:stretch>
            <a:fillRect/>
          </a:stretch>
        </p:blipFill>
        <p:spPr>
          <a:xfrm>
            <a:off x="3790156" y="302214"/>
            <a:ext cx="3651323" cy="2047948"/>
          </a:xfrm>
          <a:prstGeom prst="rect">
            <a:avLst/>
          </a:prstGeom>
          <a:ln>
            <a:noFill/>
          </a:ln>
          <a:effectLst>
            <a:softEdge rad="112500"/>
          </a:effectLst>
        </p:spPr>
      </p:pic>
      <p:pic>
        <p:nvPicPr>
          <p:cNvPr id="12" name="Slika 11">
            <a:extLst>
              <a:ext uri="{FF2B5EF4-FFF2-40B4-BE49-F238E27FC236}">
                <a16:creationId xmlns:a16="http://schemas.microsoft.com/office/drawing/2014/main" id="{8D4FCCC2-4121-414E-8BCA-A5D7FFF94B60}"/>
              </a:ext>
            </a:extLst>
          </p:cNvPr>
          <p:cNvPicPr>
            <a:picLocks noChangeAspect="1"/>
          </p:cNvPicPr>
          <p:nvPr/>
        </p:nvPicPr>
        <p:blipFill>
          <a:blip r:embed="rId5"/>
          <a:stretch>
            <a:fillRect/>
          </a:stretch>
        </p:blipFill>
        <p:spPr>
          <a:xfrm>
            <a:off x="391186" y="155766"/>
            <a:ext cx="2931243" cy="2409138"/>
          </a:xfrm>
          <a:prstGeom prst="rect">
            <a:avLst/>
          </a:prstGeom>
          <a:ln>
            <a:noFill/>
          </a:ln>
          <a:effectLst>
            <a:softEdge rad="112500"/>
          </a:effectLst>
        </p:spPr>
      </p:pic>
      <p:pic>
        <p:nvPicPr>
          <p:cNvPr id="14" name="Slika 13">
            <a:extLst>
              <a:ext uri="{FF2B5EF4-FFF2-40B4-BE49-F238E27FC236}">
                <a16:creationId xmlns:a16="http://schemas.microsoft.com/office/drawing/2014/main" id="{F0BE47A6-A72D-45DB-AC51-C78E07C12735}"/>
              </a:ext>
            </a:extLst>
          </p:cNvPr>
          <p:cNvPicPr>
            <a:picLocks noChangeAspect="1"/>
          </p:cNvPicPr>
          <p:nvPr/>
        </p:nvPicPr>
        <p:blipFill>
          <a:blip r:embed="rId6"/>
          <a:stretch>
            <a:fillRect/>
          </a:stretch>
        </p:blipFill>
        <p:spPr>
          <a:xfrm>
            <a:off x="4310218" y="3259777"/>
            <a:ext cx="3131261" cy="3140272"/>
          </a:xfrm>
          <a:prstGeom prst="rect">
            <a:avLst/>
          </a:prstGeom>
          <a:ln>
            <a:noFill/>
          </a:ln>
          <a:effectLst>
            <a:softEdge rad="112500"/>
          </a:effectLst>
        </p:spPr>
      </p:pic>
      <p:pic>
        <p:nvPicPr>
          <p:cNvPr id="5" name="Slika 4">
            <a:extLst>
              <a:ext uri="{FF2B5EF4-FFF2-40B4-BE49-F238E27FC236}">
                <a16:creationId xmlns:a16="http://schemas.microsoft.com/office/drawing/2014/main" id="{940D4F29-2FB5-47CE-8AB9-F70AC46E2488}"/>
              </a:ext>
            </a:extLst>
          </p:cNvPr>
          <p:cNvPicPr>
            <a:picLocks noChangeAspect="1"/>
          </p:cNvPicPr>
          <p:nvPr/>
        </p:nvPicPr>
        <p:blipFill>
          <a:blip r:embed="rId7"/>
          <a:stretch>
            <a:fillRect/>
          </a:stretch>
        </p:blipFill>
        <p:spPr>
          <a:xfrm>
            <a:off x="704335" y="3259777"/>
            <a:ext cx="2432765" cy="3274877"/>
          </a:xfrm>
          <a:prstGeom prst="rect">
            <a:avLst/>
          </a:prstGeom>
          <a:ln>
            <a:noFill/>
          </a:ln>
          <a:effectLst>
            <a:softEdge rad="112500"/>
          </a:effectLst>
        </p:spPr>
      </p:pic>
    </p:spTree>
    <p:extLst>
      <p:ext uri="{BB962C8B-B14F-4D97-AF65-F5344CB8AC3E}">
        <p14:creationId xmlns:p14="http://schemas.microsoft.com/office/powerpoint/2010/main" val="94904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DC962AAB-1FF5-2DBB-0955-880F2731AD79}"/>
            </a:ext>
          </a:extLst>
        </p:cNvPr>
        <p:cNvGrpSpPr/>
        <p:nvPr/>
      </p:nvGrpSpPr>
      <p:grpSpPr>
        <a:xfrm>
          <a:off x="0" y="0"/>
          <a:ext cx="0" cy="0"/>
          <a:chOff x="0" y="0"/>
          <a:chExt cx="0" cy="0"/>
        </a:xfrm>
      </p:grpSpPr>
      <p:sp>
        <p:nvSpPr>
          <p:cNvPr id="9" name="PoljeZBesedilom 8">
            <a:extLst>
              <a:ext uri="{FF2B5EF4-FFF2-40B4-BE49-F238E27FC236}">
                <a16:creationId xmlns:a16="http://schemas.microsoft.com/office/drawing/2014/main" id="{D1133600-5332-9849-3F73-6F568F33C73D}"/>
              </a:ext>
            </a:extLst>
          </p:cNvPr>
          <p:cNvSpPr txBox="1"/>
          <p:nvPr/>
        </p:nvSpPr>
        <p:spPr>
          <a:xfrm>
            <a:off x="5873832" y="6179831"/>
            <a:ext cx="7784021" cy="523084"/>
          </a:xfrm>
          <a:prstGeom prst="rect">
            <a:avLst/>
          </a:prstGeom>
          <a:noFill/>
        </p:spPr>
        <p:txBody>
          <a:bodyPr wrap="square" rtlCol="0">
            <a:spAutoFit/>
          </a:bodyPr>
          <a:lstStyle/>
          <a:p>
            <a:r>
              <a:rPr lang="sl-SI" sz="2799" dirty="0">
                <a:cs typeface="Arial" panose="020B0604020202020204" pitchFamily="34" charset="0"/>
              </a:rPr>
              <a:t>MINISTRSTVO ZA INFRASTRUKTURO</a:t>
            </a:r>
          </a:p>
        </p:txBody>
      </p:sp>
      <p:sp>
        <p:nvSpPr>
          <p:cNvPr id="10" name="PoljeZBesedilom 9">
            <a:extLst>
              <a:ext uri="{FF2B5EF4-FFF2-40B4-BE49-F238E27FC236}">
                <a16:creationId xmlns:a16="http://schemas.microsoft.com/office/drawing/2014/main" id="{7E13CFAB-8CA1-EE9C-01A4-AE2C19B07C5A}"/>
              </a:ext>
            </a:extLst>
          </p:cNvPr>
          <p:cNvSpPr txBox="1"/>
          <p:nvPr/>
        </p:nvSpPr>
        <p:spPr>
          <a:xfrm>
            <a:off x="470725" y="478441"/>
            <a:ext cx="8556137" cy="2246184"/>
          </a:xfrm>
          <a:prstGeom prst="rect">
            <a:avLst/>
          </a:prstGeom>
          <a:noFill/>
        </p:spPr>
        <p:txBody>
          <a:bodyPr wrap="square" rtlCol="0">
            <a:spAutoFit/>
          </a:bodyPr>
          <a:lstStyle/>
          <a:p>
            <a:r>
              <a:rPr lang="sl-SI" sz="2799" b="1" dirty="0"/>
              <a:t>VLOGA ZA ODLOČITEV O PODPORI NIO (NAČIN IZBORA OPERACIJ) ZA NEPOSREDNO POTRDITEV OPERACIJ DRŽAVNE KOLESARSKE INFRASTRUKTURE  ZA SOFINANCIRANJE IZ SREDSTEV EKP 2021 - 2027</a:t>
            </a:r>
          </a:p>
        </p:txBody>
      </p:sp>
      <p:sp>
        <p:nvSpPr>
          <p:cNvPr id="13" name="PoljeZBesedilom 12">
            <a:extLst>
              <a:ext uri="{FF2B5EF4-FFF2-40B4-BE49-F238E27FC236}">
                <a16:creationId xmlns:a16="http://schemas.microsoft.com/office/drawing/2014/main" id="{9A832ED5-ADCD-DFE9-24D3-C4D1BA2D353B}"/>
              </a:ext>
            </a:extLst>
          </p:cNvPr>
          <p:cNvSpPr txBox="1"/>
          <p:nvPr/>
        </p:nvSpPr>
        <p:spPr>
          <a:xfrm>
            <a:off x="470725" y="3429000"/>
            <a:ext cx="2964204" cy="646163"/>
          </a:xfrm>
          <a:prstGeom prst="rect">
            <a:avLst/>
          </a:prstGeom>
          <a:noFill/>
        </p:spPr>
        <p:txBody>
          <a:bodyPr wrap="square" rtlCol="0">
            <a:spAutoFit/>
          </a:bodyPr>
          <a:lstStyle/>
          <a:p>
            <a:r>
              <a:rPr lang="sl-SI" sz="1799" dirty="0"/>
              <a:t>Informativno srečanje</a:t>
            </a:r>
          </a:p>
          <a:p>
            <a:r>
              <a:rPr lang="sl-SI" sz="1799" dirty="0"/>
              <a:t>Ljubljana, 17. 9. 2025</a:t>
            </a:r>
          </a:p>
        </p:txBody>
      </p:sp>
      <p:pic>
        <p:nvPicPr>
          <p:cNvPr id="2" name="Slika 1">
            <a:extLst>
              <a:ext uri="{FF2B5EF4-FFF2-40B4-BE49-F238E27FC236}">
                <a16:creationId xmlns:a16="http://schemas.microsoft.com/office/drawing/2014/main" id="{E33DEDDA-AC13-9FCA-4171-A87220D2020F}"/>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3" name="Slika 2">
            <a:extLst>
              <a:ext uri="{FF2B5EF4-FFF2-40B4-BE49-F238E27FC236}">
                <a16:creationId xmlns:a16="http://schemas.microsoft.com/office/drawing/2014/main" id="{2BCBD655-54EC-0738-2D50-58A747C1E1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814785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1655675A-A8F1-B717-D721-54046D77643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EE6F072-7942-9F4C-8A91-19F10EDB0C01}"/>
              </a:ext>
            </a:extLst>
          </p:cNvPr>
          <p:cNvSpPr>
            <a:spLocks noGrp="1"/>
          </p:cNvSpPr>
          <p:nvPr>
            <p:ph type="title"/>
          </p:nvPr>
        </p:nvSpPr>
        <p:spPr>
          <a:xfrm>
            <a:off x="363703" y="501748"/>
            <a:ext cx="10985051" cy="1053498"/>
          </a:xfrm>
        </p:spPr>
        <p:txBody>
          <a:bodyPr>
            <a:normAutofit fontScale="90000"/>
          </a:bodyPr>
          <a:lstStyle/>
          <a:p>
            <a:br>
              <a:rPr lang="sl-SI" sz="3299" b="1" dirty="0"/>
            </a:br>
            <a:r>
              <a:rPr lang="sl-SI" sz="3299" b="1" dirty="0"/>
              <a:t>Vloga za odločitev o podpori NIO za neposredno potrditev operacije </a:t>
            </a:r>
            <a:br>
              <a:rPr lang="sl-SI" sz="3299" b="1" dirty="0"/>
            </a:br>
            <a:r>
              <a:rPr lang="sl-SI" sz="3299" b="1" dirty="0"/>
              <a:t>za sofinanciranje iz sredstev EKP 2021-2027</a:t>
            </a:r>
            <a:br>
              <a:rPr lang="sl-SI" b="1" dirty="0"/>
            </a:br>
            <a:endParaRPr lang="sl-SI" b="1" dirty="0"/>
          </a:p>
        </p:txBody>
      </p:sp>
      <p:sp>
        <p:nvSpPr>
          <p:cNvPr id="3" name="Označba mesta besedila 2">
            <a:extLst>
              <a:ext uri="{FF2B5EF4-FFF2-40B4-BE49-F238E27FC236}">
                <a16:creationId xmlns:a16="http://schemas.microsoft.com/office/drawing/2014/main" id="{58C2868F-DE53-14AE-73AB-881AAEA43153}"/>
              </a:ext>
            </a:extLst>
          </p:cNvPr>
          <p:cNvSpPr>
            <a:spLocks noGrp="1"/>
          </p:cNvSpPr>
          <p:nvPr>
            <p:ph type="body" idx="1"/>
          </p:nvPr>
        </p:nvSpPr>
        <p:spPr>
          <a:xfrm>
            <a:off x="4046121" y="5383207"/>
            <a:ext cx="7878079" cy="1169012"/>
          </a:xfrm>
          <a:ln w="12700">
            <a:solidFill>
              <a:schemeClr val="tx1"/>
            </a:solidFill>
          </a:ln>
        </p:spPr>
        <p:txBody>
          <a:bodyPr>
            <a:noAutofit/>
          </a:bodyPr>
          <a:lstStyle/>
          <a:p>
            <a:pPr>
              <a:spcBef>
                <a:spcPts val="0"/>
              </a:spcBef>
            </a:pPr>
            <a:r>
              <a:rPr lang="sl-SI" sz="1600" dirty="0"/>
              <a:t>Obrazec vloge in Obrazec vloge z dodatnimi navodili je objavljen na: </a:t>
            </a:r>
          </a:p>
          <a:p>
            <a:pPr>
              <a:lnSpc>
                <a:spcPct val="170000"/>
              </a:lnSpc>
              <a:spcBef>
                <a:spcPts val="0"/>
              </a:spcBef>
            </a:pPr>
            <a:r>
              <a:rPr lang="sl-SI" sz="1600" dirty="0">
                <a:hlinkClick r:id="rId3"/>
              </a:rPr>
              <a:t>https://www.gov.si/zbirke/projekti-in-programi/dogovori-za-razvoj-regij-2021-2027/</a:t>
            </a:r>
            <a:r>
              <a:rPr lang="sl-SI" sz="1600" dirty="0"/>
              <a:t> </a:t>
            </a:r>
          </a:p>
          <a:p>
            <a:pPr>
              <a:lnSpc>
                <a:spcPct val="170000"/>
              </a:lnSpc>
              <a:spcBef>
                <a:spcPts val="0"/>
              </a:spcBef>
            </a:pPr>
            <a:r>
              <a:rPr lang="sl-SI" sz="1600" dirty="0"/>
              <a:t>pod razdelkom Ministrstvo za infrastrukturo</a:t>
            </a:r>
          </a:p>
        </p:txBody>
      </p:sp>
      <p:sp>
        <p:nvSpPr>
          <p:cNvPr id="4" name="Označba mesta vsebine 3">
            <a:extLst>
              <a:ext uri="{FF2B5EF4-FFF2-40B4-BE49-F238E27FC236}">
                <a16:creationId xmlns:a16="http://schemas.microsoft.com/office/drawing/2014/main" id="{98265FB3-906F-0CCD-1255-283362E62F92}"/>
              </a:ext>
            </a:extLst>
          </p:cNvPr>
          <p:cNvSpPr>
            <a:spLocks noGrp="1"/>
          </p:cNvSpPr>
          <p:nvPr>
            <p:ph sz="half" idx="2"/>
          </p:nvPr>
        </p:nvSpPr>
        <p:spPr>
          <a:xfrm>
            <a:off x="393859" y="1581805"/>
            <a:ext cx="10792353" cy="4436838"/>
          </a:xfrm>
        </p:spPr>
        <p:txBody>
          <a:bodyPr>
            <a:normAutofit fontScale="25000" lnSpcReduction="20000"/>
          </a:bodyPr>
          <a:lstStyle/>
          <a:p>
            <a:pPr marL="0" indent="0">
              <a:spcBef>
                <a:spcPts val="0"/>
              </a:spcBef>
              <a:buNone/>
            </a:pPr>
            <a:r>
              <a:rPr lang="sl-SI" sz="5598" b="1" dirty="0"/>
              <a:t>Vloga je razdeljena na naslednje sklope:</a:t>
            </a:r>
          </a:p>
          <a:p>
            <a:pPr marL="514646" indent="-514646">
              <a:buFont typeface="+mj-lt"/>
              <a:buAutoNum type="alphaUcPeriod"/>
            </a:pPr>
            <a:r>
              <a:rPr lang="sl-SI" sz="5598" dirty="0"/>
              <a:t>OSNOVNI PODATKI</a:t>
            </a:r>
          </a:p>
          <a:p>
            <a:pPr marL="514646" indent="-514646">
              <a:buFont typeface="+mj-lt"/>
              <a:buAutoNum type="alphaUcPeriod"/>
            </a:pPr>
            <a:r>
              <a:rPr lang="sl-SI" sz="5598" dirty="0"/>
              <a:t>ZMOGLJIVOST UPRAVIČENCA </a:t>
            </a:r>
          </a:p>
          <a:p>
            <a:pPr marL="514646" indent="-514646">
              <a:buFont typeface="+mj-lt"/>
              <a:buAutoNum type="alphaUcPeriod"/>
            </a:pPr>
            <a:r>
              <a:rPr lang="sl-SI" sz="5598" dirty="0"/>
              <a:t>SKLADNOST OPERACIJE S PROGRAMSKIMI DOKUMENTI</a:t>
            </a:r>
          </a:p>
          <a:p>
            <a:pPr marL="514646" indent="-514646">
              <a:buFont typeface="+mj-lt"/>
              <a:buAutoNum type="alphaUcPeriod"/>
            </a:pPr>
            <a:r>
              <a:rPr lang="sl-SI" sz="5598" dirty="0"/>
              <a:t>VSEBINSKI PODATKI O OPERACIJI</a:t>
            </a:r>
          </a:p>
          <a:p>
            <a:pPr marL="514646" indent="-514646">
              <a:buFont typeface="+mj-lt"/>
              <a:buAutoNum type="alphaUcPeriod"/>
            </a:pPr>
            <a:r>
              <a:rPr lang="sl-SI" sz="5598" dirty="0"/>
              <a:t>ČASOVNI RAZPORED</a:t>
            </a:r>
          </a:p>
          <a:p>
            <a:pPr marL="514646" indent="-514646">
              <a:buFont typeface="+mj-lt"/>
              <a:buAutoNum type="alphaUcPeriod"/>
            </a:pPr>
            <a:r>
              <a:rPr lang="sl-SI" sz="5598" dirty="0"/>
              <a:t>STRUKTURA FINANCIRANJA</a:t>
            </a:r>
          </a:p>
          <a:p>
            <a:pPr marL="514646" indent="-514646">
              <a:buFont typeface="+mj-lt"/>
              <a:buAutoNum type="alphaUcPeriod"/>
            </a:pPr>
            <a:r>
              <a:rPr lang="sl-SI" sz="5598" dirty="0"/>
              <a:t>FINANČNI NAČRT, AKTIVNOSTI IN STROŠKI OPERACIJE</a:t>
            </a:r>
          </a:p>
          <a:p>
            <a:pPr marL="514646" indent="-514646">
              <a:buFont typeface="+mj-lt"/>
              <a:buAutoNum type="alphaUcPeriod"/>
            </a:pPr>
            <a:r>
              <a:rPr lang="sl-SI" sz="5598" dirty="0"/>
              <a:t>ANALIZA STROŠKOV IN KORISTI, VKLJUČNO S FINANČNO IN EKONOMSKO ANALIZO, TER OCENA TVEGANJA</a:t>
            </a:r>
          </a:p>
          <a:p>
            <a:pPr marL="514646" indent="-514646">
              <a:lnSpc>
                <a:spcPct val="120000"/>
              </a:lnSpc>
              <a:buFont typeface="+mj-lt"/>
              <a:buAutoNum type="alphaUcPeriod"/>
            </a:pPr>
            <a:r>
              <a:rPr lang="sl-SI" sz="5598" dirty="0"/>
              <a:t>ANALIZA VPLIVOV NA OKOLJE OB UPOŠTEVANJU POTREB PO PRILAGAJANJU PODNEBNIM SPREMEMBAM IN BLAŽITVI NJIHOVEGA VPLIVA NA OKOLJE TER PRIPRAVLJENOSTI NA NESREČE</a:t>
            </a:r>
            <a:endParaRPr lang="sl-SI" sz="1400" dirty="0"/>
          </a:p>
          <a:p>
            <a:pPr marL="514646" indent="-514646">
              <a:buFont typeface="+mj-lt"/>
              <a:buAutoNum type="alphaUcPeriod"/>
            </a:pPr>
            <a:r>
              <a:rPr lang="sl-SI" sz="5598" dirty="0"/>
              <a:t>MAKROREGIONALNE STRATEGIJE	</a:t>
            </a:r>
          </a:p>
          <a:p>
            <a:pPr marL="514646" indent="-514646">
              <a:buFont typeface="+mj-lt"/>
              <a:buAutoNum type="alphaUcPeriod"/>
            </a:pPr>
            <a:r>
              <a:rPr lang="sl-SI" sz="5598" dirty="0"/>
              <a:t>RAZSEŽNOSTI IN KAZALNIKI</a:t>
            </a:r>
          </a:p>
          <a:p>
            <a:pPr marL="514646" indent="-514646">
              <a:buFont typeface="+mj-lt"/>
              <a:buAutoNum type="alphaUcPeriod"/>
            </a:pPr>
            <a:r>
              <a:rPr lang="sl-SI" sz="5598" dirty="0"/>
              <a:t>OPOMBE IN POJASNILA</a:t>
            </a:r>
          </a:p>
          <a:p>
            <a:pPr marL="514646" indent="-514646">
              <a:buFont typeface="+mj-lt"/>
              <a:buAutoNum type="alphaUcPeriod"/>
            </a:pPr>
            <a:r>
              <a:rPr lang="sl-SI" sz="5598" dirty="0"/>
              <a:t>PRILOGE</a:t>
            </a:r>
          </a:p>
          <a:p>
            <a:pPr marL="514646" indent="-514646">
              <a:buFont typeface="+mj-lt"/>
              <a:buAutoNum type="alphaUcPeriod"/>
            </a:pPr>
            <a:r>
              <a:rPr lang="sl-SI" sz="5598" dirty="0"/>
              <a:t>PODPIS</a:t>
            </a:r>
          </a:p>
          <a:p>
            <a:endParaRPr lang="sl-SI" dirty="0"/>
          </a:p>
        </p:txBody>
      </p:sp>
      <p:pic>
        <p:nvPicPr>
          <p:cNvPr id="7" name="Slika 6">
            <a:extLst>
              <a:ext uri="{FF2B5EF4-FFF2-40B4-BE49-F238E27FC236}">
                <a16:creationId xmlns:a16="http://schemas.microsoft.com/office/drawing/2014/main" id="{5BADAFE3-C9B0-B4CD-30E4-956017E44F58}"/>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253006FD-40BE-E470-319A-B4880227D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416639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8E6458-D804-06FA-5745-F5E9DB5C7F2A}"/>
              </a:ext>
            </a:extLst>
          </p:cNvPr>
          <p:cNvSpPr>
            <a:spLocks noGrp="1"/>
          </p:cNvSpPr>
          <p:nvPr>
            <p:ph type="title"/>
          </p:nvPr>
        </p:nvSpPr>
        <p:spPr/>
        <p:txBody>
          <a:bodyPr/>
          <a:lstStyle/>
          <a:p>
            <a:r>
              <a:rPr lang="sl-SI" sz="3399" b="1" dirty="0"/>
              <a:t>A. OSNOVNI PODATKI</a:t>
            </a:r>
            <a:br>
              <a:rPr lang="sl-SI" b="1" dirty="0"/>
            </a:br>
            <a:endParaRPr lang="sl-SI" dirty="0"/>
          </a:p>
        </p:txBody>
      </p:sp>
      <p:sp>
        <p:nvSpPr>
          <p:cNvPr id="3" name="Označba mesta vsebine 2">
            <a:extLst>
              <a:ext uri="{FF2B5EF4-FFF2-40B4-BE49-F238E27FC236}">
                <a16:creationId xmlns:a16="http://schemas.microsoft.com/office/drawing/2014/main" id="{703679EF-A25A-7DE2-D88A-39ABEF4D3CFB}"/>
              </a:ext>
            </a:extLst>
          </p:cNvPr>
          <p:cNvSpPr>
            <a:spLocks noGrp="1"/>
          </p:cNvSpPr>
          <p:nvPr>
            <p:ph idx="1"/>
          </p:nvPr>
        </p:nvSpPr>
        <p:spPr/>
        <p:txBody>
          <a:bodyPr/>
          <a:lstStyle/>
          <a:p>
            <a:pPr marL="457063" lvl="1" indent="0">
              <a:buNone/>
            </a:pPr>
            <a:endParaRPr lang="sl-SI" dirty="0">
              <a:solidFill>
                <a:srgbClr val="FF0000"/>
              </a:solidFill>
            </a:endParaRPr>
          </a:p>
          <a:p>
            <a:pPr marL="457063" lvl="1" indent="0">
              <a:buNone/>
            </a:pPr>
            <a:endParaRPr lang="sl-SI" dirty="0">
              <a:solidFill>
                <a:srgbClr val="FF0000"/>
              </a:solidFill>
            </a:endParaRPr>
          </a:p>
        </p:txBody>
      </p:sp>
      <p:sp>
        <p:nvSpPr>
          <p:cNvPr id="4" name="Označba mesta vsebine 2">
            <a:extLst>
              <a:ext uri="{FF2B5EF4-FFF2-40B4-BE49-F238E27FC236}">
                <a16:creationId xmlns:a16="http://schemas.microsoft.com/office/drawing/2014/main" id="{D0CE6A62-BD41-F430-3637-339BE8E60FC9}"/>
              </a:ext>
            </a:extLst>
          </p:cNvPr>
          <p:cNvSpPr txBox="1">
            <a:spLocks/>
          </p:cNvSpPr>
          <p:nvPr/>
        </p:nvSpPr>
        <p:spPr>
          <a:xfrm>
            <a:off x="164387" y="1122377"/>
            <a:ext cx="10512862" cy="5490427"/>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sl-SI" sz="2399" dirty="0"/>
              <a:t>Povezava do uporabniške dokumentacije sistema e-MA2:</a:t>
            </a:r>
          </a:p>
          <a:p>
            <a:pPr marL="457063" lvl="1" indent="0" algn="just">
              <a:buFont typeface="Arial" panose="020B0604020202020204" pitchFamily="34" charset="0"/>
              <a:buNone/>
            </a:pPr>
            <a:r>
              <a:rPr lang="sl-SI" sz="2399" dirty="0">
                <a:hlinkClick r:id="rId3"/>
              </a:rPr>
              <a:t>IS e-MA2: Uporabniška dokumentacija - IS e-MA2 - Uporabniška dokumentacija - Uporabniška dokumentacija</a:t>
            </a:r>
            <a:endParaRPr lang="sl-SI" sz="2399" dirty="0"/>
          </a:p>
          <a:p>
            <a:pPr algn="just"/>
            <a:r>
              <a:rPr lang="sl-SI" sz="2399" dirty="0"/>
              <a:t>ali v sistemu e-MA2 na koncu strani:</a:t>
            </a:r>
          </a:p>
          <a:p>
            <a:pPr algn="just"/>
            <a:endParaRPr lang="sl-SI" sz="2399" dirty="0"/>
          </a:p>
          <a:p>
            <a:pPr algn="just"/>
            <a:endParaRPr lang="sl-SI" sz="2399" dirty="0"/>
          </a:p>
          <a:p>
            <a:pPr marL="0" indent="0" algn="just">
              <a:buFont typeface="Arial" panose="020B0604020202020204" pitchFamily="34" charset="0"/>
              <a:buNone/>
            </a:pPr>
            <a:endParaRPr lang="sl-SI" sz="2399" dirty="0"/>
          </a:p>
          <a:p>
            <a:pPr marL="0" indent="0" algn="just">
              <a:buFont typeface="Arial" panose="020B0604020202020204" pitchFamily="34" charset="0"/>
              <a:buNone/>
            </a:pPr>
            <a:endParaRPr lang="sl-SI" sz="2399" dirty="0"/>
          </a:p>
          <a:p>
            <a:pPr algn="just"/>
            <a:r>
              <a:rPr lang="sl-SI" sz="2399" dirty="0"/>
              <a:t>V Vlogi z dodatnimi navodili je opredeljeno, da del izpolni posredniško telo, torej MZI, ostale podatke izpolni upravičenec.</a:t>
            </a:r>
          </a:p>
          <a:p>
            <a:pPr algn="just"/>
            <a:r>
              <a:rPr lang="sl-SI" sz="2399" dirty="0"/>
              <a:t>Naziv operacije naj bo v vseh dokumentih čim bolj poenoten. (enako velja tudi za vso dokumentacijo v času do zaključka operacije).  V kolikor je možno, naj bosta naziv in kratek naziv NIO enaka. </a:t>
            </a:r>
          </a:p>
          <a:p>
            <a:pPr algn="just"/>
            <a:r>
              <a:rPr lang="sl-SI" sz="2399" dirty="0"/>
              <a:t>Ciljni upravičenci/skupine so navedeni v PEKP 2021-2027.</a:t>
            </a:r>
          </a:p>
        </p:txBody>
      </p:sp>
      <p:pic>
        <p:nvPicPr>
          <p:cNvPr id="7" name="Slika 6">
            <a:extLst>
              <a:ext uri="{FF2B5EF4-FFF2-40B4-BE49-F238E27FC236}">
                <a16:creationId xmlns:a16="http://schemas.microsoft.com/office/drawing/2014/main" id="{74084205-8F68-8158-2593-F3292D2F3F43}"/>
              </a:ext>
            </a:extLst>
          </p:cNvPr>
          <p:cNvPicPr>
            <a:picLocks noChangeAspect="1"/>
          </p:cNvPicPr>
          <p:nvPr/>
        </p:nvPicPr>
        <p:blipFill>
          <a:blip r:embed="rId4"/>
          <a:stretch>
            <a:fillRect/>
          </a:stretch>
        </p:blipFill>
        <p:spPr>
          <a:xfrm>
            <a:off x="438331" y="2575607"/>
            <a:ext cx="7542695" cy="1325218"/>
          </a:xfrm>
          <a:prstGeom prst="rect">
            <a:avLst/>
          </a:prstGeom>
        </p:spPr>
      </p:pic>
      <p:pic>
        <p:nvPicPr>
          <p:cNvPr id="8" name="Slika 7">
            <a:extLst>
              <a:ext uri="{FF2B5EF4-FFF2-40B4-BE49-F238E27FC236}">
                <a16:creationId xmlns:a16="http://schemas.microsoft.com/office/drawing/2014/main" id="{C6C82543-1CE5-6BD6-561F-EF4AA605A465}"/>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9" name="Slika 8">
            <a:extLst>
              <a:ext uri="{FF2B5EF4-FFF2-40B4-BE49-F238E27FC236}">
                <a16:creationId xmlns:a16="http://schemas.microsoft.com/office/drawing/2014/main" id="{3F88BCAE-5B52-1829-EC82-BF86854A29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088534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5FBE297A-75C0-5638-7796-D3839005201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CA1809E-EDDE-A747-5C10-7052DF5D4043}"/>
              </a:ext>
            </a:extLst>
          </p:cNvPr>
          <p:cNvSpPr>
            <a:spLocks noGrp="1"/>
          </p:cNvSpPr>
          <p:nvPr>
            <p:ph type="title"/>
          </p:nvPr>
        </p:nvSpPr>
        <p:spPr>
          <a:xfrm>
            <a:off x="837981" y="365923"/>
            <a:ext cx="10512862" cy="1232348"/>
          </a:xfrm>
        </p:spPr>
        <p:txBody>
          <a:bodyPr>
            <a:noAutofit/>
          </a:bodyPr>
          <a:lstStyle/>
          <a:p>
            <a:br>
              <a:rPr lang="sl-SI" sz="3399" b="1" dirty="0"/>
            </a:br>
            <a:r>
              <a:rPr lang="sl-SI" sz="3399" b="1" dirty="0"/>
              <a:t>C. </a:t>
            </a:r>
            <a:r>
              <a:rPr lang="pl-PL" sz="3399" b="1" dirty="0"/>
              <a:t>SKLADNOST OPERACIJE S PROGRAMSKIMI DOKUMENTI</a:t>
            </a:r>
            <a:br>
              <a:rPr lang="sl-SI" sz="3399" b="1" dirty="0"/>
            </a:br>
            <a:endParaRPr lang="sl-SI" sz="3399" dirty="0"/>
          </a:p>
        </p:txBody>
      </p:sp>
      <p:sp>
        <p:nvSpPr>
          <p:cNvPr id="3" name="Označba mesta vsebine 2">
            <a:extLst>
              <a:ext uri="{FF2B5EF4-FFF2-40B4-BE49-F238E27FC236}">
                <a16:creationId xmlns:a16="http://schemas.microsoft.com/office/drawing/2014/main" id="{E35F5096-A236-31A6-0E3A-7E4FE3F9E116}"/>
              </a:ext>
            </a:extLst>
          </p:cNvPr>
          <p:cNvSpPr>
            <a:spLocks noGrp="1"/>
          </p:cNvSpPr>
          <p:nvPr>
            <p:ph idx="1"/>
          </p:nvPr>
        </p:nvSpPr>
        <p:spPr>
          <a:xfrm>
            <a:off x="838783" y="1443063"/>
            <a:ext cx="10862488" cy="5290623"/>
          </a:xfrm>
        </p:spPr>
        <p:txBody>
          <a:bodyPr>
            <a:normAutofit fontScale="25000" lnSpcReduction="20000"/>
          </a:bodyPr>
          <a:lstStyle/>
          <a:p>
            <a:pPr marL="0" indent="0" algn="just">
              <a:buNone/>
            </a:pPr>
            <a:endParaRPr lang="sl-SI" sz="5198" b="1" dirty="0"/>
          </a:p>
          <a:p>
            <a:pPr marL="0" indent="0" algn="just">
              <a:buNone/>
            </a:pPr>
            <a:r>
              <a:rPr lang="sl-SI" sz="5198" dirty="0"/>
              <a:t>Pri opisu skladnosti operacije so v posameznem razdelku navedene pomembne informacije:</a:t>
            </a:r>
          </a:p>
          <a:p>
            <a:pPr marL="0" indent="0" algn="just">
              <a:buNone/>
            </a:pPr>
            <a:endParaRPr lang="sl-SI" sz="1999" b="1" dirty="0"/>
          </a:p>
          <a:p>
            <a:pPr algn="just">
              <a:lnSpc>
                <a:spcPct val="170000"/>
              </a:lnSpc>
              <a:spcBef>
                <a:spcPts val="0"/>
              </a:spcBef>
            </a:pPr>
            <a:r>
              <a:rPr lang="sl-SI" sz="5198" b="1" dirty="0"/>
              <a:t>C.1 Obrazložitev področja uporabe </a:t>
            </a:r>
            <a:r>
              <a:rPr lang="sl-SI" sz="5198" b="1" dirty="0" err="1"/>
              <a:t>omogočitvenega</a:t>
            </a:r>
            <a:r>
              <a:rPr lang="sl-SI" sz="5198" b="1" dirty="0"/>
              <a:t> pogoja, vključno s strategijami in načrtovanimi dokumenti – </a:t>
            </a:r>
            <a:r>
              <a:rPr lang="sl-SI" sz="5198" dirty="0"/>
              <a:t>Upoštevajte tako </a:t>
            </a:r>
            <a:r>
              <a:rPr lang="sl-SI" sz="5198" dirty="0" err="1"/>
              <a:t>omogočitvene</a:t>
            </a:r>
            <a:r>
              <a:rPr lang="sl-SI" sz="5198" dirty="0"/>
              <a:t> pogoje, ki so skupni vsem specifičnem ciljem, kot tudi </a:t>
            </a:r>
            <a:r>
              <a:rPr lang="sl-SI" sz="5198" dirty="0" err="1"/>
              <a:t>omogočitvene</a:t>
            </a:r>
            <a:r>
              <a:rPr lang="sl-SI" sz="5198" dirty="0"/>
              <a:t> pogoje, ki so specifični za specifični cilj RSO3.2. </a:t>
            </a:r>
            <a:r>
              <a:rPr lang="sl-SI" sz="5198" dirty="0" err="1"/>
              <a:t>Omogočitveni</a:t>
            </a:r>
            <a:r>
              <a:rPr lang="sl-SI" sz="5198" dirty="0"/>
              <a:t> pogoji so dostopni na: </a:t>
            </a:r>
          </a:p>
          <a:p>
            <a:pPr lvl="1" algn="just">
              <a:lnSpc>
                <a:spcPct val="170000"/>
              </a:lnSpc>
              <a:spcBef>
                <a:spcPts val="0"/>
              </a:spcBef>
              <a:buFont typeface="Wingdings" panose="05000000000000000000" pitchFamily="2" charset="2"/>
              <a:buChar char="Ø"/>
            </a:pPr>
            <a:r>
              <a:rPr lang="sl-SI" sz="4799" dirty="0">
                <a:hlinkClick r:id="rId3"/>
              </a:rPr>
              <a:t>https://evropskasredstva.si/omogocitveni-pogoji/</a:t>
            </a:r>
            <a:endParaRPr lang="sl-SI" sz="4799" dirty="0"/>
          </a:p>
          <a:p>
            <a:pPr algn="just">
              <a:lnSpc>
                <a:spcPct val="170000"/>
              </a:lnSpc>
              <a:spcBef>
                <a:spcPts val="0"/>
              </a:spcBef>
            </a:pPr>
            <a:r>
              <a:rPr lang="sl-SI" sz="5198" b="1" dirty="0"/>
              <a:t>C.2 Obrazložitev skladnosti in prispevka operacije k ciljem Programa EKP 2021-2027 </a:t>
            </a:r>
            <a:r>
              <a:rPr lang="sl-SI" sz="5198" dirty="0"/>
              <a:t>–</a:t>
            </a:r>
            <a:r>
              <a:rPr lang="sl-SI" sz="5198" b="1" dirty="0"/>
              <a:t> </a:t>
            </a:r>
            <a:r>
              <a:rPr lang="sl-SI" sz="3999" dirty="0"/>
              <a:t>- </a:t>
            </a:r>
            <a:r>
              <a:rPr lang="sl-SI" sz="5198" dirty="0"/>
              <a:t>pojasnite Cilj politike, Prednostno nalogo, Specifični cilj in opredelite skladnost in prispevek operacije k ciljem. Cilji so dostopni v Programu EKP 2021-2027 </a:t>
            </a:r>
          </a:p>
          <a:p>
            <a:pPr lvl="1" algn="just">
              <a:lnSpc>
                <a:spcPct val="170000"/>
              </a:lnSpc>
              <a:spcBef>
                <a:spcPts val="0"/>
              </a:spcBef>
              <a:buFont typeface="Wingdings" panose="05000000000000000000" pitchFamily="2" charset="2"/>
              <a:buChar char="Ø"/>
            </a:pPr>
            <a:r>
              <a:rPr lang="sl-SI" sz="4799" dirty="0">
                <a:hlinkClick r:id="rId4"/>
              </a:rPr>
              <a:t>sfc2021-PRG-2021SI16FFPR001-2.0.pdf </a:t>
            </a:r>
            <a:endParaRPr lang="sl-SI" sz="4799" dirty="0"/>
          </a:p>
          <a:p>
            <a:pPr algn="just">
              <a:lnSpc>
                <a:spcPct val="170000"/>
              </a:lnSpc>
              <a:spcBef>
                <a:spcPts val="0"/>
              </a:spcBef>
            </a:pPr>
            <a:r>
              <a:rPr lang="sl-SI" sz="5198" b="1" dirty="0"/>
              <a:t>C.3 Obrazložitev skladnosti operacije z Merili za izbor operacije za sofinanciranje iz Programa EKP 2021-2027 </a:t>
            </a:r>
            <a:r>
              <a:rPr lang="sl-SI" sz="5198" dirty="0"/>
              <a:t>– Za vsako merilo je potrebno opisati, kako je upoštevano pri izboru operacije. Merila za izbor operacije so dostopna na:  </a:t>
            </a:r>
          </a:p>
          <a:p>
            <a:pPr lvl="1">
              <a:lnSpc>
                <a:spcPct val="170000"/>
              </a:lnSpc>
              <a:spcBef>
                <a:spcPts val="0"/>
              </a:spcBef>
              <a:buFont typeface="Wingdings" panose="05000000000000000000" pitchFamily="2" charset="2"/>
              <a:buChar char="Ø"/>
            </a:pPr>
            <a:r>
              <a:rPr lang="sl-SI" sz="4799" dirty="0">
                <a:hlinkClick r:id="rId5"/>
              </a:rPr>
              <a:t>https://evropskasredstva.si/app/uploads/2025/03/Merila_03_03_.2025_popravek-Meril-po-seji-18.3.2025_cistopis.pdf</a:t>
            </a:r>
            <a:r>
              <a:rPr lang="sl-SI" sz="4799" dirty="0"/>
              <a:t> </a:t>
            </a:r>
          </a:p>
          <a:p>
            <a:pPr algn="just">
              <a:lnSpc>
                <a:spcPct val="170000"/>
              </a:lnSpc>
              <a:spcBef>
                <a:spcPts val="0"/>
              </a:spcBef>
            </a:pPr>
            <a:r>
              <a:rPr lang="sl-SI" sz="5198" b="1" dirty="0"/>
              <a:t>C.4 Obrazložitev skladnosti operacije s ciljem spodbujanja trajnostnega razvoja </a:t>
            </a:r>
          </a:p>
          <a:p>
            <a:pPr algn="just">
              <a:lnSpc>
                <a:spcPct val="170000"/>
              </a:lnSpc>
              <a:spcBef>
                <a:spcPts val="0"/>
              </a:spcBef>
            </a:pPr>
            <a:r>
              <a:rPr lang="sl-SI" sz="5198" b="1" dirty="0"/>
              <a:t>C.5 Obrazložitev skladnosti operacije z načeli za spodbujanje enakosti moških in žensk</a:t>
            </a:r>
          </a:p>
          <a:p>
            <a:pPr>
              <a:lnSpc>
                <a:spcPct val="170000"/>
              </a:lnSpc>
              <a:spcBef>
                <a:spcPts val="0"/>
              </a:spcBef>
            </a:pPr>
            <a:r>
              <a:rPr lang="sl-SI" sz="5198" b="1" dirty="0"/>
              <a:t>C.6 Obrazložitev skladnosti operacije z Listino EU o temeljnih pravicah - </a:t>
            </a:r>
            <a:r>
              <a:rPr lang="sl-SI" sz="5198" dirty="0"/>
              <a:t>Listina je dostopna na: </a:t>
            </a:r>
          </a:p>
          <a:p>
            <a:pPr lvl="1">
              <a:lnSpc>
                <a:spcPct val="170000"/>
              </a:lnSpc>
              <a:spcBef>
                <a:spcPts val="0"/>
              </a:spcBef>
              <a:buFont typeface="Wingdings" panose="05000000000000000000" pitchFamily="2" charset="2"/>
              <a:buChar char="Ø"/>
            </a:pPr>
            <a:r>
              <a:rPr lang="sl-SI" sz="4799" dirty="0">
                <a:hlinkClick r:id="rId6"/>
              </a:rPr>
              <a:t>https://eur-lex.europa.eu/legal-content/SL/TXT/PDF/?uri=CELEX:12010P/TXTtina Evropske unije o temeljnih pravicah</a:t>
            </a:r>
            <a:endParaRPr lang="sl-SI" sz="4799" b="1" dirty="0"/>
          </a:p>
          <a:p>
            <a:pPr>
              <a:lnSpc>
                <a:spcPct val="170000"/>
              </a:lnSpc>
              <a:spcBef>
                <a:spcPts val="0"/>
              </a:spcBef>
            </a:pPr>
            <a:r>
              <a:rPr lang="sl-SI" sz="5198" b="1" dirty="0"/>
              <a:t>C.7 Obrazložitev skladnosti operacije s Konvencijo o pravicah invalidov </a:t>
            </a:r>
          </a:p>
          <a:p>
            <a:pPr lvl="1">
              <a:lnSpc>
                <a:spcPct val="170000"/>
              </a:lnSpc>
              <a:spcBef>
                <a:spcPts val="0"/>
              </a:spcBef>
              <a:buFont typeface="Wingdings" panose="05000000000000000000" pitchFamily="2" charset="2"/>
              <a:buChar char="Ø"/>
            </a:pPr>
            <a:r>
              <a:rPr lang="sl-SI" sz="4799" dirty="0">
                <a:hlinkClick r:id="rId7"/>
              </a:rPr>
              <a:t>https://www.gov.si/assets/ministrstva/MK/Zakonodaja-ki-ni-na-PISRS/Kulturna-raznolikost/1c24133420/Konvencija-o-pravicah-invalidov.pdf</a:t>
            </a:r>
            <a:r>
              <a:rPr lang="sl-SI" sz="4799" dirty="0"/>
              <a:t> </a:t>
            </a:r>
            <a:endParaRPr lang="sl-SI" sz="1500" dirty="0"/>
          </a:p>
          <a:p>
            <a:pPr marL="0" indent="0" algn="just">
              <a:spcBef>
                <a:spcPts val="300"/>
              </a:spcBef>
              <a:spcAft>
                <a:spcPts val="300"/>
              </a:spcAft>
              <a:buNone/>
            </a:pPr>
            <a:endParaRPr lang="sl-SI" b="1" dirty="0"/>
          </a:p>
          <a:p>
            <a:pPr algn="just"/>
            <a:endParaRPr lang="sl-SI" dirty="0"/>
          </a:p>
          <a:p>
            <a:pPr algn="just"/>
            <a:endParaRPr lang="sl-SI" sz="1899" dirty="0"/>
          </a:p>
          <a:p>
            <a:pPr marL="0" indent="0">
              <a:buNone/>
            </a:pPr>
            <a:endParaRPr lang="sl-SI" dirty="0"/>
          </a:p>
        </p:txBody>
      </p:sp>
      <p:pic>
        <p:nvPicPr>
          <p:cNvPr id="8" name="Slika 7">
            <a:extLst>
              <a:ext uri="{FF2B5EF4-FFF2-40B4-BE49-F238E27FC236}">
                <a16:creationId xmlns:a16="http://schemas.microsoft.com/office/drawing/2014/main" id="{C9BFC099-318A-DF80-9A5E-A93E25CB4F3B}"/>
              </a:ext>
            </a:extLst>
          </p:cNvPr>
          <p:cNvPicPr>
            <a:picLocks noChangeAspect="1"/>
          </p:cNvPicPr>
          <p:nvPr/>
        </p:nvPicPr>
        <p:blipFill>
          <a:blip r:embed="rId8"/>
          <a:stretch>
            <a:fillRect/>
          </a:stretch>
        </p:blipFill>
        <p:spPr>
          <a:xfrm>
            <a:off x="9132933" y="124313"/>
            <a:ext cx="959863" cy="471933"/>
          </a:xfrm>
          <a:prstGeom prst="rect">
            <a:avLst/>
          </a:prstGeom>
        </p:spPr>
      </p:pic>
      <p:pic>
        <p:nvPicPr>
          <p:cNvPr id="9" name="Slika 8">
            <a:extLst>
              <a:ext uri="{FF2B5EF4-FFF2-40B4-BE49-F238E27FC236}">
                <a16:creationId xmlns:a16="http://schemas.microsoft.com/office/drawing/2014/main" id="{D378F0C5-D4AB-7FFB-A743-99FE7F1EB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630925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9815F93C-2F79-1767-C239-9ACC29E7CF8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8BBA529-1870-3597-D4C1-C17725BCF913}"/>
              </a:ext>
            </a:extLst>
          </p:cNvPr>
          <p:cNvSpPr>
            <a:spLocks noGrp="1"/>
          </p:cNvSpPr>
          <p:nvPr>
            <p:ph type="title"/>
          </p:nvPr>
        </p:nvSpPr>
        <p:spPr>
          <a:xfrm>
            <a:off x="837981" y="365924"/>
            <a:ext cx="10512862" cy="1193857"/>
          </a:xfrm>
        </p:spPr>
        <p:txBody>
          <a:bodyPr>
            <a:normAutofit fontScale="90000"/>
          </a:bodyPr>
          <a:lstStyle/>
          <a:p>
            <a:r>
              <a:rPr lang="sl-SI" sz="3799" b="1" dirty="0"/>
              <a:t>B. ZMOGLJIVOST UPRAVIČENCA </a:t>
            </a:r>
            <a:br>
              <a:rPr lang="sl-SI" b="1" dirty="0"/>
            </a:br>
            <a:endParaRPr lang="sl-SI" dirty="0"/>
          </a:p>
        </p:txBody>
      </p:sp>
      <p:sp>
        <p:nvSpPr>
          <p:cNvPr id="3" name="Označba mesta vsebine 2">
            <a:extLst>
              <a:ext uri="{FF2B5EF4-FFF2-40B4-BE49-F238E27FC236}">
                <a16:creationId xmlns:a16="http://schemas.microsoft.com/office/drawing/2014/main" id="{7D41158C-5B0D-A4AB-D227-E32B01C7DFF1}"/>
              </a:ext>
            </a:extLst>
          </p:cNvPr>
          <p:cNvSpPr>
            <a:spLocks noGrp="1"/>
          </p:cNvSpPr>
          <p:nvPr>
            <p:ph idx="1"/>
          </p:nvPr>
        </p:nvSpPr>
        <p:spPr/>
        <p:txBody>
          <a:bodyPr>
            <a:normAutofit/>
          </a:bodyPr>
          <a:lstStyle/>
          <a:p>
            <a:pPr marL="0" indent="0" algn="just">
              <a:buNone/>
            </a:pPr>
            <a:r>
              <a:rPr lang="sl-SI" sz="1899" b="1" dirty="0"/>
              <a:t>Pri opisu zmogljivosti upravičenca se sklicujete na dokument, na primer Investicijska dokumentacija, opis po različnih zmogljivostih:</a:t>
            </a:r>
          </a:p>
          <a:p>
            <a:pPr algn="just"/>
            <a:r>
              <a:rPr lang="sl-SI" sz="1899" b="1" dirty="0"/>
              <a:t>B.1. Tehnična zmogljivost </a:t>
            </a:r>
            <a:r>
              <a:rPr lang="sl-SI" sz="1899" dirty="0"/>
              <a:t>(navedite pregled strokovnega znanja, potrebnega za izvedbo projekta, in število zaposlenih s takim strokovnim znanjem, ki so na voljo znotraj organizacije in dodeljeni projektu).</a:t>
            </a:r>
          </a:p>
          <a:p>
            <a:pPr algn="just"/>
            <a:r>
              <a:rPr lang="sl-SI" sz="1899" b="1" dirty="0"/>
              <a:t>B.2. Pravna zmogljivost </a:t>
            </a:r>
            <a:r>
              <a:rPr lang="sl-SI" sz="1899" dirty="0"/>
              <a:t>(navedite informacije o pravnem statusu upravičenca, ki mu omogočajo izvedbo projekta in njegovo zmogljivost).</a:t>
            </a:r>
          </a:p>
          <a:p>
            <a:pPr algn="just"/>
            <a:r>
              <a:rPr lang="sl-SI" sz="1899" b="1" dirty="0"/>
              <a:t>B.3. Finančna zmogljivost </a:t>
            </a:r>
            <a:r>
              <a:rPr lang="sl-SI" sz="1899" dirty="0"/>
              <a:t>(potrdite finančni položaj organa, pristojnega za izvedbo projekta, da bi dokazali njegovo sposobnost zagotavljanja likvidnosti za ustrezno financiranje projekta ter s tem uspešno izvedbo in prihodnje delovanje, poleg drugih dejavnosti organa).</a:t>
            </a:r>
            <a:r>
              <a:rPr lang="sl-SI" sz="1899" b="1" dirty="0"/>
              <a:t> </a:t>
            </a:r>
          </a:p>
          <a:p>
            <a:pPr algn="just"/>
            <a:r>
              <a:rPr lang="sl-SI" sz="1899" b="1" dirty="0"/>
              <a:t>B.4. Upravna zmogljivost </a:t>
            </a:r>
            <a:r>
              <a:rPr lang="sl-SI" sz="1899" dirty="0"/>
              <a:t>(navedite projekte, ki jih financira EU, in/ali primerljive projekte, ki ste jih izvedli v zadnjih desetih letih ter vključite predlagano organizacijsko shemo za izvedbo in delovanje projekta).</a:t>
            </a:r>
          </a:p>
          <a:p>
            <a:pPr marL="0" indent="0">
              <a:buNone/>
            </a:pPr>
            <a:endParaRPr lang="sl-SI" dirty="0"/>
          </a:p>
        </p:txBody>
      </p:sp>
      <p:pic>
        <p:nvPicPr>
          <p:cNvPr id="4" name="Slika 3">
            <a:extLst>
              <a:ext uri="{FF2B5EF4-FFF2-40B4-BE49-F238E27FC236}">
                <a16:creationId xmlns:a16="http://schemas.microsoft.com/office/drawing/2014/main" id="{8AF96BA4-59BB-1586-215A-8CAA26812C14}"/>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0D8789AC-E05E-BA6F-22CB-C56943F9E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380905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341884" y="476672"/>
            <a:ext cx="9289032" cy="2016224"/>
          </a:xfrm>
        </p:spPr>
        <p:txBody>
          <a:bodyPr rtlCol="0">
            <a:normAutofit fontScale="90000"/>
          </a:bodyPr>
          <a:lstStyle/>
          <a:p>
            <a:pPr rtl="0"/>
            <a:r>
              <a:rPr lang="sl-SI" sz="5000" dirty="0">
                <a:solidFill>
                  <a:srgbClr val="F53F1B"/>
                </a:solidFill>
              </a:rPr>
              <a:t>KOLESARSKA INFRASTRUKTURA PEKP 2021-2027, </a:t>
            </a:r>
            <a:br>
              <a:rPr lang="sl-SI" sz="5000" dirty="0">
                <a:solidFill>
                  <a:srgbClr val="F53F1B"/>
                </a:solidFill>
              </a:rPr>
            </a:br>
            <a:r>
              <a:rPr lang="sl-SI" sz="5000" dirty="0">
                <a:solidFill>
                  <a:srgbClr val="F53F1B"/>
                </a:solidFill>
              </a:rPr>
              <a:t>PROJEKTI DRR</a:t>
            </a:r>
          </a:p>
        </p:txBody>
      </p:sp>
      <p:sp>
        <p:nvSpPr>
          <p:cNvPr id="3" name="Podnaslov 2"/>
          <p:cNvSpPr>
            <a:spLocks noGrp="1"/>
          </p:cNvSpPr>
          <p:nvPr>
            <p:ph type="subTitle" idx="1"/>
          </p:nvPr>
        </p:nvSpPr>
        <p:spPr>
          <a:xfrm>
            <a:off x="1293813" y="4267200"/>
            <a:ext cx="8458200" cy="1754088"/>
          </a:xfrm>
        </p:spPr>
        <p:txBody>
          <a:bodyPr rtlCol="0">
            <a:normAutofit fontScale="92500" lnSpcReduction="20000"/>
          </a:bodyPr>
          <a:lstStyle/>
          <a:p>
            <a:pPr rtl="0"/>
            <a:r>
              <a:rPr lang="sl-SI" sz="3200" b="1" dirty="0">
                <a:solidFill>
                  <a:srgbClr val="002060"/>
                </a:solidFill>
              </a:rPr>
              <a:t>PREDSTAVITEV DELA KOMISIJE DKP</a:t>
            </a:r>
          </a:p>
          <a:p>
            <a:pPr rtl="0"/>
            <a:endParaRPr lang="sl-SI" sz="3200" b="1" dirty="0">
              <a:solidFill>
                <a:srgbClr val="002060"/>
              </a:solidFill>
            </a:endParaRPr>
          </a:p>
          <a:p>
            <a:pPr rtl="0"/>
            <a:endParaRPr lang="sl-SI" sz="3200" b="1" dirty="0">
              <a:solidFill>
                <a:srgbClr val="002060"/>
              </a:solidFill>
            </a:endParaRPr>
          </a:p>
          <a:p>
            <a:pPr rtl="0"/>
            <a:endParaRPr lang="sl-SI" sz="1500" b="1" dirty="0">
              <a:solidFill>
                <a:srgbClr val="002060"/>
              </a:solidFill>
            </a:endParaRPr>
          </a:p>
          <a:p>
            <a:pPr rtl="0"/>
            <a:r>
              <a:rPr lang="sl-SI" sz="1500" b="1" dirty="0">
                <a:solidFill>
                  <a:srgbClr val="002060"/>
                </a:solidFill>
              </a:rPr>
              <a:t>Direkcija Republike Slovenje za infrastrukturo</a:t>
            </a:r>
          </a:p>
          <a:p>
            <a:pPr rtl="0"/>
            <a:endParaRPr lang="sl-SI" sz="1500" b="1" dirty="0">
              <a:solidFill>
                <a:srgbClr val="002060"/>
              </a:solidFill>
            </a:endParaRPr>
          </a:p>
          <a:p>
            <a:pPr rtl="0"/>
            <a:r>
              <a:rPr lang="sl-SI" sz="1500" b="1" dirty="0">
                <a:solidFill>
                  <a:srgbClr val="002060"/>
                </a:solidFill>
              </a:rPr>
              <a:t>Ljubljana, September 2025</a:t>
            </a:r>
          </a:p>
        </p:txBody>
      </p:sp>
      <p:pic>
        <p:nvPicPr>
          <p:cNvPr id="4" name="Slika 3">
            <a:extLst>
              <a:ext uri="{FF2B5EF4-FFF2-40B4-BE49-F238E27FC236}">
                <a16:creationId xmlns:a16="http://schemas.microsoft.com/office/drawing/2014/main" id="{C2F6D19E-9811-498C-B654-087D5ED4B012}"/>
              </a:ext>
            </a:extLst>
          </p:cNvPr>
          <p:cNvPicPr>
            <a:picLocks noChangeAspect="1"/>
          </p:cNvPicPr>
          <p:nvPr/>
        </p:nvPicPr>
        <p:blipFill rotWithShape="1">
          <a:blip r:embed="rId3"/>
          <a:srcRect r="12350"/>
          <a:stretch/>
        </p:blipFill>
        <p:spPr>
          <a:xfrm>
            <a:off x="9694812" y="3763188"/>
            <a:ext cx="2494013" cy="3082548"/>
          </a:xfrm>
          <a:prstGeom prst="rect">
            <a:avLst/>
          </a:prstGeom>
          <a:ln>
            <a:noFill/>
          </a:ln>
          <a:effectLst>
            <a:softEdge rad="112500"/>
          </a:effectLst>
        </p:spPr>
      </p:pic>
      <p:sp>
        <p:nvSpPr>
          <p:cNvPr id="5" name="Označba mesta noge 4">
            <a:extLst>
              <a:ext uri="{FF2B5EF4-FFF2-40B4-BE49-F238E27FC236}">
                <a16:creationId xmlns:a16="http://schemas.microsoft.com/office/drawing/2014/main" id="{DAA2F504-F3FB-4E8C-BFA3-5F056F177B66}"/>
              </a:ext>
            </a:extLst>
          </p:cNvPr>
          <p:cNvSpPr>
            <a:spLocks noGrp="1"/>
          </p:cNvSpPr>
          <p:nvPr>
            <p:ph type="ftr" sz="quarter" idx="11"/>
          </p:nvPr>
        </p:nvSpPr>
        <p:spPr>
          <a:xfrm>
            <a:off x="4164515" y="6356351"/>
            <a:ext cx="5458289" cy="365125"/>
          </a:xfrm>
        </p:spPr>
        <p:txBody>
          <a:bodyPr/>
          <a:lstStyle/>
          <a:p>
            <a:pPr algn="r"/>
            <a:r>
              <a:rPr lang="sl-SI" dirty="0"/>
              <a:t>Sandra Govše</a:t>
            </a:r>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D3051A14-7DF0-6240-E23D-836FBEBC312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6D0D1EA-A656-A154-56EB-E1591998618B}"/>
              </a:ext>
            </a:extLst>
          </p:cNvPr>
          <p:cNvSpPr>
            <a:spLocks noGrp="1"/>
          </p:cNvSpPr>
          <p:nvPr>
            <p:ph type="title"/>
          </p:nvPr>
        </p:nvSpPr>
        <p:spPr>
          <a:xfrm>
            <a:off x="837981" y="365924"/>
            <a:ext cx="10512862" cy="1193857"/>
          </a:xfrm>
        </p:spPr>
        <p:txBody>
          <a:bodyPr>
            <a:normAutofit fontScale="90000"/>
          </a:bodyPr>
          <a:lstStyle/>
          <a:p>
            <a:r>
              <a:rPr lang="sl-SI" sz="3799" b="1" dirty="0"/>
              <a:t>D. VSEBINSKI PODATKI O OPERACIJI</a:t>
            </a:r>
            <a:br>
              <a:rPr lang="sl-SI" b="1" dirty="0"/>
            </a:br>
            <a:endParaRPr lang="sl-SI" dirty="0"/>
          </a:p>
        </p:txBody>
      </p:sp>
      <p:sp>
        <p:nvSpPr>
          <p:cNvPr id="3" name="Označba mesta vsebine 2">
            <a:extLst>
              <a:ext uri="{FF2B5EF4-FFF2-40B4-BE49-F238E27FC236}">
                <a16:creationId xmlns:a16="http://schemas.microsoft.com/office/drawing/2014/main" id="{73C9AB79-1A28-E6AA-1149-D623D6424ECB}"/>
              </a:ext>
            </a:extLst>
          </p:cNvPr>
          <p:cNvSpPr>
            <a:spLocks noGrp="1"/>
          </p:cNvSpPr>
          <p:nvPr>
            <p:ph idx="1"/>
          </p:nvPr>
        </p:nvSpPr>
        <p:spPr>
          <a:xfrm>
            <a:off x="782816" y="1455649"/>
            <a:ext cx="10512862" cy="4350205"/>
          </a:xfrm>
        </p:spPr>
        <p:txBody>
          <a:bodyPr>
            <a:normAutofit/>
          </a:bodyPr>
          <a:lstStyle/>
          <a:p>
            <a:pPr marL="0" indent="0" algn="just">
              <a:buNone/>
            </a:pPr>
            <a:r>
              <a:rPr lang="sl-SI" sz="1899" b="1" dirty="0"/>
              <a:t>Sklop je razdeljen na 3 dele:</a:t>
            </a:r>
          </a:p>
          <a:p>
            <a:pPr algn="just"/>
            <a:r>
              <a:rPr lang="sl-SI" sz="1899" b="1" dirty="0"/>
              <a:t>D.1. Opis projekta </a:t>
            </a:r>
            <a:r>
              <a:rPr lang="sl-SI" sz="1899" dirty="0"/>
              <a:t>(predložite kratek opis projekta: predstavite cilj projekta, obstoječe stanje, vprašanja, ki jih bo obravnaval, objekte, ki bodo zgrajeni itd., zemljevid, na katerem so opredeljeni območje izvajanja projekta in glavne komponente projekta z ocenami skupnih stroškov za te (brez razčlenitve stroškov po dejavnostih).  Sklic na Investicijsko dokumentacijo.</a:t>
            </a:r>
          </a:p>
          <a:p>
            <a:pPr algn="just"/>
            <a:r>
              <a:rPr lang="sl-SI" sz="1899" b="1" dirty="0"/>
              <a:t>D.2. Opis alternativnih možnosti, obravnavanih v investicijski dokumentaciji, </a:t>
            </a:r>
            <a:r>
              <a:rPr lang="sl-SI" sz="1899" dirty="0"/>
              <a:t>v kolikor celotna ocenjena vrednost presega 2.500.000 EUR. (4. člen Uredbe o enotni metodologiji za pripravo in obravnavo investicijske dokumentacije na področju javnih financ)</a:t>
            </a:r>
          </a:p>
          <a:p>
            <a:pPr algn="just"/>
            <a:r>
              <a:rPr lang="fi-FI" sz="1899" b="1" dirty="0"/>
              <a:t>D.3.</a:t>
            </a:r>
            <a:r>
              <a:rPr lang="sl-SI" sz="1899" b="1" dirty="0"/>
              <a:t> </a:t>
            </a:r>
            <a:r>
              <a:rPr lang="fi-FI" sz="1899" b="1" dirty="0"/>
              <a:t>Opis aktivnosti obveščanja javnosti </a:t>
            </a:r>
            <a:r>
              <a:rPr lang="sl-SI" sz="1899" dirty="0"/>
              <a:t>(opišite aktivnosti obveščanja javnosti, ki bodo izvedene v okviru projekta: npr. novinarske konference, obvestila na spletnih straneh, družbenih omrežjih, oglasna deska ali pano, občinska glasila, zloženka o kolesarski poti ter dogodek ob otvoritvi).</a:t>
            </a:r>
          </a:p>
          <a:p>
            <a:pPr marL="0" indent="0">
              <a:buNone/>
            </a:pPr>
            <a:endParaRPr lang="sl-SI" dirty="0"/>
          </a:p>
        </p:txBody>
      </p:sp>
      <p:pic>
        <p:nvPicPr>
          <p:cNvPr id="4" name="Slika 3">
            <a:extLst>
              <a:ext uri="{FF2B5EF4-FFF2-40B4-BE49-F238E27FC236}">
                <a16:creationId xmlns:a16="http://schemas.microsoft.com/office/drawing/2014/main" id="{F2830808-72DB-811F-D55E-16F11CEE3EBF}"/>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6E8BD8B-0893-0CE3-C25F-400C71F386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301317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F7B44070-9893-8606-F494-FEDB6B0858B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88B95D7-BC11-AA9A-DE44-EBDC8192D6A4}"/>
              </a:ext>
            </a:extLst>
          </p:cNvPr>
          <p:cNvSpPr>
            <a:spLocks noGrp="1"/>
          </p:cNvSpPr>
          <p:nvPr>
            <p:ph type="title"/>
          </p:nvPr>
        </p:nvSpPr>
        <p:spPr>
          <a:xfrm>
            <a:off x="837981" y="365924"/>
            <a:ext cx="10512862" cy="1193857"/>
          </a:xfrm>
        </p:spPr>
        <p:txBody>
          <a:bodyPr>
            <a:normAutofit fontScale="90000"/>
          </a:bodyPr>
          <a:lstStyle/>
          <a:p>
            <a:r>
              <a:rPr lang="sl-SI" sz="3799" b="1" dirty="0"/>
              <a:t>E. ČASOVNI RAZPORED</a:t>
            </a:r>
            <a:br>
              <a:rPr lang="sl-SI" b="1" dirty="0"/>
            </a:br>
            <a:endParaRPr lang="sl-SI" dirty="0"/>
          </a:p>
        </p:txBody>
      </p:sp>
      <p:sp>
        <p:nvSpPr>
          <p:cNvPr id="3" name="Označba mesta vsebine 2">
            <a:extLst>
              <a:ext uri="{FF2B5EF4-FFF2-40B4-BE49-F238E27FC236}">
                <a16:creationId xmlns:a16="http://schemas.microsoft.com/office/drawing/2014/main" id="{2E6F3544-C2BE-5DD2-81DA-80CBCF0EA761}"/>
              </a:ext>
            </a:extLst>
          </p:cNvPr>
          <p:cNvSpPr>
            <a:spLocks noGrp="1"/>
          </p:cNvSpPr>
          <p:nvPr>
            <p:ph idx="1"/>
          </p:nvPr>
        </p:nvSpPr>
        <p:spPr/>
        <p:txBody>
          <a:bodyPr>
            <a:normAutofit/>
          </a:bodyPr>
          <a:lstStyle/>
          <a:p>
            <a:pPr marL="0" indent="0" algn="just">
              <a:buNone/>
            </a:pPr>
            <a:r>
              <a:rPr lang="sl-SI" sz="1899" b="1" dirty="0"/>
              <a:t>Izpolnite tabelo v vlogi. Navesti sklic na ustrezno dokumentacijo.</a:t>
            </a:r>
          </a:p>
          <a:p>
            <a:pPr marL="0" indent="0" algn="just">
              <a:buNone/>
            </a:pPr>
            <a:endParaRPr lang="sl-SI" sz="1899" b="1" dirty="0"/>
          </a:p>
          <a:p>
            <a:pPr marL="0" indent="0" algn="just">
              <a:buNone/>
            </a:pPr>
            <a:endParaRPr lang="sl-SI" sz="1899" b="1" dirty="0"/>
          </a:p>
          <a:p>
            <a:pPr marL="0" indent="0" algn="just">
              <a:buNone/>
            </a:pPr>
            <a:endParaRPr lang="sl-SI" sz="1899" b="1" dirty="0"/>
          </a:p>
          <a:p>
            <a:pPr marL="0" indent="0" algn="just">
              <a:buNone/>
            </a:pPr>
            <a:endParaRPr lang="sl-SI" sz="1899" b="1" dirty="0"/>
          </a:p>
          <a:p>
            <a:pPr algn="just"/>
            <a:endParaRPr lang="sl-SI" sz="1899" b="1" dirty="0"/>
          </a:p>
          <a:p>
            <a:pPr algn="just"/>
            <a:endParaRPr lang="sl-SI" sz="1899" b="1" dirty="0"/>
          </a:p>
          <a:p>
            <a:pPr algn="just"/>
            <a:endParaRPr lang="sl-SI" sz="1899" b="1" dirty="0"/>
          </a:p>
          <a:p>
            <a:pPr marL="0" indent="0">
              <a:buNone/>
            </a:pPr>
            <a:endParaRPr lang="sl-SI" dirty="0"/>
          </a:p>
        </p:txBody>
      </p:sp>
      <p:sp>
        <p:nvSpPr>
          <p:cNvPr id="10" name="Rectangle 1">
            <a:extLst>
              <a:ext uri="{FF2B5EF4-FFF2-40B4-BE49-F238E27FC236}">
                <a16:creationId xmlns:a16="http://schemas.microsoft.com/office/drawing/2014/main" id="{9757328A-E2FE-7001-D42A-5F4B9DD498A7}"/>
              </a:ext>
            </a:extLst>
          </p:cNvPr>
          <p:cNvSpPr>
            <a:spLocks noChangeArrowheads="1"/>
          </p:cNvSpPr>
          <p:nvPr/>
        </p:nvSpPr>
        <p:spPr bwMode="auto">
          <a:xfrm>
            <a:off x="3083709" y="3922696"/>
            <a:ext cx="12188825" cy="10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r>
              <a:rPr kumimoji="0" lang="sl-SI" altLang="sl-SI" sz="100" b="0" i="0" u="none" strike="noStrike" cap="none" normalizeH="0" baseline="0">
                <a:ln>
                  <a:noFill/>
                </a:ln>
                <a:solidFill>
                  <a:schemeClr val="tx1"/>
                </a:solidFill>
                <a:effectLst/>
                <a:latin typeface="Arial" panose="020B0604020202020204" pitchFamily="34" charset="0"/>
                <a:ea typeface="Arial" panose="020B0604020202020204" pitchFamily="34" charset="0"/>
              </a:rPr>
              <a:t> </a:t>
            </a: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13" name="Slika 12" descr="Slika, ki vsebuje besede besedilo, potrdilo, posnetek zaslona, številka&#10;&#10;Vsebina, ustvarjena z umetno inteligenco, morda ni pravilna.">
            <a:extLst>
              <a:ext uri="{FF2B5EF4-FFF2-40B4-BE49-F238E27FC236}">
                <a16:creationId xmlns:a16="http://schemas.microsoft.com/office/drawing/2014/main" id="{CC979E9B-CA6B-6D33-A3AB-C9225B977861}"/>
              </a:ext>
            </a:extLst>
          </p:cNvPr>
          <p:cNvPicPr>
            <a:picLocks noChangeAspect="1"/>
          </p:cNvPicPr>
          <p:nvPr/>
        </p:nvPicPr>
        <p:blipFill rotWithShape="1">
          <a:blip r:embed="rId3"/>
          <a:srcRect l="2371" t="-199" r="1773" b="2374"/>
          <a:stretch/>
        </p:blipFill>
        <p:spPr bwMode="auto">
          <a:xfrm>
            <a:off x="1117040" y="2198028"/>
            <a:ext cx="6803176" cy="3606233"/>
          </a:xfrm>
          <a:prstGeom prst="rect">
            <a:avLst/>
          </a:prstGeom>
          <a:ln>
            <a:noFill/>
          </a:ln>
          <a:extLst>
            <a:ext uri="{53640926-AAD7-44D8-BBD7-CCE9431645EC}">
              <a14:shadowObscured xmlns:a14="http://schemas.microsoft.com/office/drawing/2010/main"/>
            </a:ext>
          </a:extLst>
        </p:spPr>
      </p:pic>
      <p:pic>
        <p:nvPicPr>
          <p:cNvPr id="4" name="Slika 3">
            <a:extLst>
              <a:ext uri="{FF2B5EF4-FFF2-40B4-BE49-F238E27FC236}">
                <a16:creationId xmlns:a16="http://schemas.microsoft.com/office/drawing/2014/main" id="{9AE0CCBB-AD3D-31E2-5435-DC88FCAB0EB5}"/>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E4D5754E-49A7-BDFC-ED90-5BE78A7270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510673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BA41FD99-36F1-C377-9EC7-C5306D2F5BE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80ED46E-0ECD-2042-A173-1F0852D7696B}"/>
              </a:ext>
            </a:extLst>
          </p:cNvPr>
          <p:cNvSpPr>
            <a:spLocks noGrp="1"/>
          </p:cNvSpPr>
          <p:nvPr>
            <p:ph type="title"/>
          </p:nvPr>
        </p:nvSpPr>
        <p:spPr>
          <a:xfrm>
            <a:off x="837981" y="365924"/>
            <a:ext cx="10512862" cy="1193857"/>
          </a:xfrm>
        </p:spPr>
        <p:txBody>
          <a:bodyPr>
            <a:normAutofit fontScale="90000"/>
          </a:bodyPr>
          <a:lstStyle/>
          <a:p>
            <a:r>
              <a:rPr lang="sl-SI" sz="3799" b="1" dirty="0"/>
              <a:t>E. ČASOVNI RAZPORED</a:t>
            </a:r>
            <a:br>
              <a:rPr lang="sl-SI" b="1" dirty="0"/>
            </a:br>
            <a:endParaRPr lang="sl-SI" dirty="0"/>
          </a:p>
        </p:txBody>
      </p:sp>
      <p:sp>
        <p:nvSpPr>
          <p:cNvPr id="3" name="Označba mesta vsebine 2">
            <a:extLst>
              <a:ext uri="{FF2B5EF4-FFF2-40B4-BE49-F238E27FC236}">
                <a16:creationId xmlns:a16="http://schemas.microsoft.com/office/drawing/2014/main" id="{FF15836D-28B6-5BC9-8E4E-EDE0FAE5FA62}"/>
              </a:ext>
            </a:extLst>
          </p:cNvPr>
          <p:cNvSpPr>
            <a:spLocks noGrp="1"/>
          </p:cNvSpPr>
          <p:nvPr>
            <p:ph idx="1"/>
          </p:nvPr>
        </p:nvSpPr>
        <p:spPr>
          <a:xfrm>
            <a:off x="837981" y="1470000"/>
            <a:ext cx="10512862" cy="4824175"/>
          </a:xfrm>
        </p:spPr>
        <p:txBody>
          <a:bodyPr>
            <a:normAutofit lnSpcReduction="10000"/>
          </a:bodyPr>
          <a:lstStyle/>
          <a:p>
            <a:pPr algn="just"/>
            <a:r>
              <a:rPr lang="sl-SI" sz="1899" b="1" dirty="0"/>
              <a:t>E.1. Navedite časovni razpored za razvoj in izvedbo celotnega projekta ter priložite povzetek razporeda glavnih kategorij del. Če vloga zadeva fazo projekta, dodajte tudi časovni razpored izvedbe celovitega projekta. </a:t>
            </a:r>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sz="1000" b="1" dirty="0"/>
          </a:p>
          <a:p>
            <a:r>
              <a:rPr lang="sl-SI" sz="1899" b="1" dirty="0"/>
              <a:t>Priložite </a:t>
            </a:r>
            <a:r>
              <a:rPr lang="sl-SI" sz="1899" b="1" dirty="0" err="1"/>
              <a:t>gantogram</a:t>
            </a:r>
            <a:endParaRPr lang="sl-SI" sz="1899" b="1" dirty="0"/>
          </a:p>
          <a:p>
            <a:pPr marL="0" indent="0">
              <a:buNone/>
            </a:pPr>
            <a:endParaRPr lang="sl-SI" dirty="0"/>
          </a:p>
          <a:p>
            <a:pPr marL="0" indent="0">
              <a:buNone/>
            </a:pPr>
            <a:endParaRPr lang="sl-SI" dirty="0"/>
          </a:p>
          <a:p>
            <a:pPr marL="0" indent="0">
              <a:buNone/>
            </a:pPr>
            <a:endParaRPr lang="sl-SI" dirty="0"/>
          </a:p>
        </p:txBody>
      </p:sp>
      <p:sp>
        <p:nvSpPr>
          <p:cNvPr id="10" name="Rectangle 1">
            <a:extLst>
              <a:ext uri="{FF2B5EF4-FFF2-40B4-BE49-F238E27FC236}">
                <a16:creationId xmlns:a16="http://schemas.microsoft.com/office/drawing/2014/main" id="{B6D52597-4B6C-B4D5-7035-768EBBD55C68}"/>
              </a:ext>
            </a:extLst>
          </p:cNvPr>
          <p:cNvSpPr>
            <a:spLocks noChangeArrowheads="1"/>
          </p:cNvSpPr>
          <p:nvPr/>
        </p:nvSpPr>
        <p:spPr bwMode="auto">
          <a:xfrm>
            <a:off x="3083709" y="3922696"/>
            <a:ext cx="12188825" cy="10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r>
              <a:rPr kumimoji="0" lang="sl-SI" altLang="sl-SI" sz="100" b="0" i="0" u="none" strike="noStrike" cap="none" normalizeH="0" baseline="0">
                <a:ln>
                  <a:noFill/>
                </a:ln>
                <a:solidFill>
                  <a:schemeClr val="tx1"/>
                </a:solidFill>
                <a:effectLst/>
                <a:latin typeface="Arial" panose="020B0604020202020204" pitchFamily="34" charset="0"/>
                <a:ea typeface="Arial" panose="020B0604020202020204" pitchFamily="34" charset="0"/>
              </a:rPr>
              <a:t> </a:t>
            </a: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7" name="Slika 6">
            <a:extLst>
              <a:ext uri="{FF2B5EF4-FFF2-40B4-BE49-F238E27FC236}">
                <a16:creationId xmlns:a16="http://schemas.microsoft.com/office/drawing/2014/main" id="{84F15900-0097-016A-63CB-06D9AF0A9352}"/>
              </a:ext>
            </a:extLst>
          </p:cNvPr>
          <p:cNvPicPr>
            <a:picLocks noChangeAspect="1"/>
          </p:cNvPicPr>
          <p:nvPr/>
        </p:nvPicPr>
        <p:blipFill>
          <a:blip r:embed="rId3"/>
          <a:stretch>
            <a:fillRect/>
          </a:stretch>
        </p:blipFill>
        <p:spPr>
          <a:xfrm>
            <a:off x="1109160" y="2288335"/>
            <a:ext cx="5759220" cy="3187505"/>
          </a:xfrm>
          <a:prstGeom prst="rect">
            <a:avLst/>
          </a:prstGeom>
        </p:spPr>
      </p:pic>
      <p:pic>
        <p:nvPicPr>
          <p:cNvPr id="4" name="Slika 3">
            <a:extLst>
              <a:ext uri="{FF2B5EF4-FFF2-40B4-BE49-F238E27FC236}">
                <a16:creationId xmlns:a16="http://schemas.microsoft.com/office/drawing/2014/main" id="{2DBAF55D-F33D-FFFD-A34F-3E692EEA2EAF}"/>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178A6C00-A07C-375E-F2DC-A076924176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817889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9280E8ED-491E-6252-1C18-6609A04E329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830ABC7-0371-3CBE-5485-01F23E674CE6}"/>
              </a:ext>
            </a:extLst>
          </p:cNvPr>
          <p:cNvSpPr>
            <a:spLocks noGrp="1"/>
          </p:cNvSpPr>
          <p:nvPr>
            <p:ph type="title"/>
          </p:nvPr>
        </p:nvSpPr>
        <p:spPr>
          <a:xfrm>
            <a:off x="837981" y="365924"/>
            <a:ext cx="10512862" cy="1193857"/>
          </a:xfrm>
        </p:spPr>
        <p:txBody>
          <a:bodyPr>
            <a:normAutofit fontScale="90000"/>
          </a:bodyPr>
          <a:lstStyle/>
          <a:p>
            <a:r>
              <a:rPr lang="sl-SI" sz="3799" b="1" dirty="0"/>
              <a:t>E. ČASOVNI RAZPORED</a:t>
            </a:r>
            <a:br>
              <a:rPr lang="sl-SI" b="1" dirty="0"/>
            </a:br>
            <a:endParaRPr lang="sl-SI" dirty="0"/>
          </a:p>
        </p:txBody>
      </p:sp>
      <p:sp>
        <p:nvSpPr>
          <p:cNvPr id="3" name="Označba mesta vsebine 2">
            <a:extLst>
              <a:ext uri="{FF2B5EF4-FFF2-40B4-BE49-F238E27FC236}">
                <a16:creationId xmlns:a16="http://schemas.microsoft.com/office/drawing/2014/main" id="{7C6650AB-8EAF-5100-38E2-408E0D06C40D}"/>
              </a:ext>
            </a:extLst>
          </p:cNvPr>
          <p:cNvSpPr>
            <a:spLocks noGrp="1"/>
          </p:cNvSpPr>
          <p:nvPr>
            <p:ph idx="1"/>
          </p:nvPr>
        </p:nvSpPr>
        <p:spPr/>
        <p:txBody>
          <a:bodyPr>
            <a:normAutofit/>
          </a:bodyPr>
          <a:lstStyle/>
          <a:p>
            <a:pPr algn="just"/>
            <a:r>
              <a:rPr lang="sl-SI" sz="1899" b="1" dirty="0"/>
              <a:t>E.2. Stopnja pripravljenosti projekta </a:t>
            </a:r>
            <a:r>
              <a:rPr lang="sl-SI" sz="1899" dirty="0"/>
              <a:t>(opišite časovni razpored projekta v smislu tehničnega in finančnega napredka ter sedanje stopnje pripravljenosti projekta)</a:t>
            </a:r>
          </a:p>
          <a:p>
            <a:pPr marL="0" indent="0" algn="just">
              <a:buNone/>
            </a:pPr>
            <a:endParaRPr lang="sl-SI" sz="800" dirty="0"/>
          </a:p>
          <a:p>
            <a:pPr algn="just"/>
            <a:r>
              <a:rPr lang="sl-SI" sz="1899" b="1" dirty="0"/>
              <a:t>E.2.1. Tehnične zadeve </a:t>
            </a:r>
            <a:r>
              <a:rPr lang="sl-SI" sz="1899" dirty="0"/>
              <a:t>(študije izvedljivosti, projektiranje) navedite ime dokumenta, izdelovalca, datum in kraj izdelave</a:t>
            </a:r>
          </a:p>
          <a:p>
            <a:pPr algn="just"/>
            <a:endParaRPr lang="sl-SI" sz="800" b="1" dirty="0"/>
          </a:p>
          <a:p>
            <a:pPr algn="just"/>
            <a:r>
              <a:rPr lang="sl-SI" sz="1899" b="1" dirty="0"/>
              <a:t>E.2.2. Upravne zadeve </a:t>
            </a:r>
            <a:r>
              <a:rPr lang="sl-SI" sz="1899" dirty="0"/>
              <a:t>s sklicevanjem najmanj na potrebna dovoljenja, kot so PVO, soglasje za izvedbo, odločitve glede zemljišča/načrtovanja, nakup zemljišča, javno naročanje itd.</a:t>
            </a:r>
          </a:p>
          <a:p>
            <a:pPr marL="0" indent="0" algn="just">
              <a:buNone/>
            </a:pPr>
            <a:endParaRPr lang="sl-SI" sz="800" b="1" dirty="0"/>
          </a:p>
          <a:p>
            <a:pPr algn="just"/>
            <a:r>
              <a:rPr lang="sl-SI" sz="1899" b="1" dirty="0"/>
              <a:t>E.2.3.	</a:t>
            </a:r>
            <a:r>
              <a:rPr lang="sl-SI" sz="1899" dirty="0"/>
              <a:t>Če </a:t>
            </a:r>
            <a:r>
              <a:rPr lang="sl-SI" sz="1899" b="1" dirty="0"/>
              <a:t>se je projekt že začel izvajati</a:t>
            </a:r>
            <a:r>
              <a:rPr lang="sl-SI" sz="1899" dirty="0"/>
              <a:t>, navedite </a:t>
            </a:r>
            <a:r>
              <a:rPr lang="sl-SI" sz="1899" b="1" dirty="0"/>
              <a:t>sedanje stanje izvedbe</a:t>
            </a:r>
            <a:r>
              <a:rPr lang="sl-SI" sz="1899" dirty="0"/>
              <a:t>. </a:t>
            </a:r>
          </a:p>
          <a:p>
            <a:pPr marL="0" indent="0" algn="just">
              <a:buNone/>
            </a:pPr>
            <a:r>
              <a:rPr lang="sl-SI" sz="1899" dirty="0"/>
              <a:t>    Obrazložitev (v kolikor se še ni začel izvajati lahko navedete: projekt se še ni začel izvajati)</a:t>
            </a:r>
          </a:p>
          <a:p>
            <a:pPr marL="0" indent="0">
              <a:buNone/>
            </a:pPr>
            <a:endParaRPr lang="sl-SI" dirty="0"/>
          </a:p>
        </p:txBody>
      </p:sp>
      <p:pic>
        <p:nvPicPr>
          <p:cNvPr id="4" name="Slika 3">
            <a:extLst>
              <a:ext uri="{FF2B5EF4-FFF2-40B4-BE49-F238E27FC236}">
                <a16:creationId xmlns:a16="http://schemas.microsoft.com/office/drawing/2014/main" id="{528633FB-5166-3065-A9E9-26C6E1CE81DF}"/>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E53BE80B-5AC1-885F-D98E-471695EDA9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12640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C40D47C8-3EB2-7F41-78F2-33A8743DAD5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06ADF65-CFBB-5555-C286-F296F6533535}"/>
              </a:ext>
            </a:extLst>
          </p:cNvPr>
          <p:cNvSpPr>
            <a:spLocks noGrp="1"/>
          </p:cNvSpPr>
          <p:nvPr>
            <p:ph type="title"/>
          </p:nvPr>
        </p:nvSpPr>
        <p:spPr>
          <a:xfrm>
            <a:off x="837981" y="365924"/>
            <a:ext cx="10512862" cy="1193857"/>
          </a:xfrm>
        </p:spPr>
        <p:txBody>
          <a:bodyPr>
            <a:normAutofit fontScale="90000"/>
          </a:bodyPr>
          <a:lstStyle/>
          <a:p>
            <a:r>
              <a:rPr lang="sl-SI" sz="3799" b="1" dirty="0"/>
              <a:t>F. STRUKTURA FINANCIRANJA</a:t>
            </a:r>
            <a:br>
              <a:rPr lang="sl-SI" b="1" dirty="0"/>
            </a:br>
            <a:endParaRPr lang="sl-SI" dirty="0"/>
          </a:p>
        </p:txBody>
      </p:sp>
      <p:sp>
        <p:nvSpPr>
          <p:cNvPr id="3" name="Označba mesta vsebine 2">
            <a:extLst>
              <a:ext uri="{FF2B5EF4-FFF2-40B4-BE49-F238E27FC236}">
                <a16:creationId xmlns:a16="http://schemas.microsoft.com/office/drawing/2014/main" id="{A7D04BBF-6189-9404-FF81-1E10CAD2BB6F}"/>
              </a:ext>
            </a:extLst>
          </p:cNvPr>
          <p:cNvSpPr>
            <a:spLocks noGrp="1"/>
          </p:cNvSpPr>
          <p:nvPr>
            <p:ph idx="1"/>
          </p:nvPr>
        </p:nvSpPr>
        <p:spPr/>
        <p:txBody>
          <a:bodyPr>
            <a:normAutofit/>
          </a:bodyPr>
          <a:lstStyle/>
          <a:p>
            <a:pPr algn="just"/>
            <a:r>
              <a:rPr lang="sl-SI" sz="1899" b="1" dirty="0"/>
              <a:t>F.1 Struktura financiranja</a:t>
            </a:r>
          </a:p>
          <a:p>
            <a:pPr marL="0" indent="0" algn="just">
              <a:buNone/>
            </a:pPr>
            <a:r>
              <a:rPr lang="sl-SI" sz="1899" dirty="0"/>
              <a:t>Izpolnite tabelo v vlogi.</a:t>
            </a:r>
          </a:p>
        </p:txBody>
      </p:sp>
      <p:pic>
        <p:nvPicPr>
          <p:cNvPr id="4" name="Slika 3" descr="Slika, ki vsebuje besede besedilo, potrdilo, vrstica, posnetek zaslona&#10;&#10;Vsebina, ustvarjena z umetno inteligenco, morda ni pravilna.">
            <a:extLst>
              <a:ext uri="{FF2B5EF4-FFF2-40B4-BE49-F238E27FC236}">
                <a16:creationId xmlns:a16="http://schemas.microsoft.com/office/drawing/2014/main" id="{4C730A81-FBD0-DAB8-B838-3E5889E2E5D5}"/>
              </a:ext>
            </a:extLst>
          </p:cNvPr>
          <p:cNvPicPr>
            <a:picLocks noChangeAspect="1"/>
          </p:cNvPicPr>
          <p:nvPr/>
        </p:nvPicPr>
        <p:blipFill>
          <a:blip r:embed="rId3"/>
          <a:stretch>
            <a:fillRect/>
          </a:stretch>
        </p:blipFill>
        <p:spPr>
          <a:xfrm>
            <a:off x="298305" y="2836007"/>
            <a:ext cx="11618753" cy="1918528"/>
          </a:xfrm>
          <a:prstGeom prst="rect">
            <a:avLst/>
          </a:prstGeom>
        </p:spPr>
      </p:pic>
      <p:pic>
        <p:nvPicPr>
          <p:cNvPr id="7" name="Slika 6">
            <a:extLst>
              <a:ext uri="{FF2B5EF4-FFF2-40B4-BE49-F238E27FC236}">
                <a16:creationId xmlns:a16="http://schemas.microsoft.com/office/drawing/2014/main" id="{D2C0BF96-F678-CAEB-4AFB-4410BF72EAD6}"/>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FC5095A8-B897-B84D-A51A-49DAD66DA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961310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26FF895B-A429-6FFB-1A6C-D35DC9CFCD1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FD2BCB0-B721-DCED-73C8-C406BDE6ECC0}"/>
              </a:ext>
            </a:extLst>
          </p:cNvPr>
          <p:cNvSpPr>
            <a:spLocks noGrp="1"/>
          </p:cNvSpPr>
          <p:nvPr>
            <p:ph type="title"/>
          </p:nvPr>
        </p:nvSpPr>
        <p:spPr>
          <a:xfrm>
            <a:off x="837981" y="365924"/>
            <a:ext cx="10512862" cy="1193857"/>
          </a:xfrm>
        </p:spPr>
        <p:txBody>
          <a:bodyPr>
            <a:normAutofit fontScale="90000"/>
          </a:bodyPr>
          <a:lstStyle/>
          <a:p>
            <a:r>
              <a:rPr lang="sl-SI" sz="3799" b="1" dirty="0"/>
              <a:t>F. STRUKTURA FINANCIRANJA</a:t>
            </a:r>
            <a:br>
              <a:rPr lang="sl-SI" b="1" dirty="0"/>
            </a:br>
            <a:endParaRPr lang="sl-SI" dirty="0"/>
          </a:p>
        </p:txBody>
      </p:sp>
      <p:sp>
        <p:nvSpPr>
          <p:cNvPr id="3" name="Označba mesta vsebine 2">
            <a:extLst>
              <a:ext uri="{FF2B5EF4-FFF2-40B4-BE49-F238E27FC236}">
                <a16:creationId xmlns:a16="http://schemas.microsoft.com/office/drawing/2014/main" id="{EEC15545-AC03-F824-427D-9F71617655DC}"/>
              </a:ext>
            </a:extLst>
          </p:cNvPr>
          <p:cNvSpPr>
            <a:spLocks noGrp="1"/>
          </p:cNvSpPr>
          <p:nvPr>
            <p:ph idx="1"/>
          </p:nvPr>
        </p:nvSpPr>
        <p:spPr/>
        <p:txBody>
          <a:bodyPr>
            <a:normAutofit/>
          </a:bodyPr>
          <a:lstStyle/>
          <a:p>
            <a:pPr algn="just"/>
            <a:r>
              <a:rPr lang="sl-SI" sz="1899" b="1" dirty="0"/>
              <a:t>F.2 Struktura financiranja - zneski</a:t>
            </a:r>
          </a:p>
          <a:p>
            <a:pPr marL="0" indent="0" algn="just">
              <a:buNone/>
            </a:pPr>
            <a:r>
              <a:rPr lang="sl-SI" sz="1899" dirty="0"/>
              <a:t>Izpolnite tabelo v vlogi, dodajte komentar in sklic na ustrezno dokumentacijo</a:t>
            </a:r>
            <a:endParaRPr lang="sl-SI" dirty="0"/>
          </a:p>
        </p:txBody>
      </p:sp>
      <p:pic>
        <p:nvPicPr>
          <p:cNvPr id="8" name="Slika 7" descr="Slika, ki vsebuje besede besedilo, vrstica, posnetek zaslona, pisava&#10;&#10;Vsebina, ustvarjena z umetno inteligenco, morda ni pravilna.">
            <a:extLst>
              <a:ext uri="{FF2B5EF4-FFF2-40B4-BE49-F238E27FC236}">
                <a16:creationId xmlns:a16="http://schemas.microsoft.com/office/drawing/2014/main" id="{D44063A7-6984-65F4-C3B5-A4E165C708F0}"/>
              </a:ext>
            </a:extLst>
          </p:cNvPr>
          <p:cNvPicPr>
            <a:picLocks noChangeAspect="1"/>
          </p:cNvPicPr>
          <p:nvPr/>
        </p:nvPicPr>
        <p:blipFill>
          <a:blip r:embed="rId3"/>
          <a:stretch>
            <a:fillRect/>
          </a:stretch>
        </p:blipFill>
        <p:spPr>
          <a:xfrm>
            <a:off x="533060" y="2702248"/>
            <a:ext cx="11086144" cy="2148514"/>
          </a:xfrm>
          <a:prstGeom prst="rect">
            <a:avLst/>
          </a:prstGeom>
        </p:spPr>
      </p:pic>
      <p:pic>
        <p:nvPicPr>
          <p:cNvPr id="4" name="Slika 3">
            <a:extLst>
              <a:ext uri="{FF2B5EF4-FFF2-40B4-BE49-F238E27FC236}">
                <a16:creationId xmlns:a16="http://schemas.microsoft.com/office/drawing/2014/main" id="{4FA677B1-3FA4-E75E-CC14-0122580B35D9}"/>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D7BF07DB-2C1B-F2C8-9256-14F699A87F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093365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130B8D2A-5532-7F9D-2AE2-DB70F44E3D5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C5F4F9E-C9D1-E78E-D20D-33C64D7C1018}"/>
              </a:ext>
            </a:extLst>
          </p:cNvPr>
          <p:cNvSpPr>
            <a:spLocks noGrp="1"/>
          </p:cNvSpPr>
          <p:nvPr>
            <p:ph type="title"/>
          </p:nvPr>
        </p:nvSpPr>
        <p:spPr>
          <a:xfrm>
            <a:off x="837981" y="365924"/>
            <a:ext cx="10512862" cy="1116874"/>
          </a:xfrm>
        </p:spPr>
        <p:txBody>
          <a:bodyPr>
            <a:normAutofit fontScale="90000"/>
          </a:bodyPr>
          <a:lstStyle/>
          <a:p>
            <a:r>
              <a:rPr lang="sl-SI" sz="3799" b="1" dirty="0"/>
              <a:t>G. FINANČNI NAČRT, AKTIVNOSTI IN     </a:t>
            </a:r>
            <a:br>
              <a:rPr lang="sl-SI" sz="3799" b="1" dirty="0"/>
            </a:br>
            <a:r>
              <a:rPr lang="sl-SI" sz="3799" b="1" dirty="0"/>
              <a:t>STROŠKI OPERACIJE</a:t>
            </a:r>
            <a:endParaRPr lang="sl-SI" dirty="0"/>
          </a:p>
        </p:txBody>
      </p:sp>
      <p:sp>
        <p:nvSpPr>
          <p:cNvPr id="3" name="Označba mesta vsebine 2">
            <a:extLst>
              <a:ext uri="{FF2B5EF4-FFF2-40B4-BE49-F238E27FC236}">
                <a16:creationId xmlns:a16="http://schemas.microsoft.com/office/drawing/2014/main" id="{C830D679-519F-31A7-3D82-273BA5E307C6}"/>
              </a:ext>
            </a:extLst>
          </p:cNvPr>
          <p:cNvSpPr>
            <a:spLocks noGrp="1"/>
          </p:cNvSpPr>
          <p:nvPr>
            <p:ph idx="1"/>
          </p:nvPr>
        </p:nvSpPr>
        <p:spPr>
          <a:xfrm>
            <a:off x="837981" y="1556606"/>
            <a:ext cx="10512862" cy="4350205"/>
          </a:xfrm>
        </p:spPr>
        <p:txBody>
          <a:bodyPr>
            <a:normAutofit/>
          </a:bodyPr>
          <a:lstStyle/>
          <a:p>
            <a:pPr algn="just"/>
            <a:r>
              <a:rPr lang="sl-SI" sz="1899" b="1" dirty="0"/>
              <a:t>G.1. Finančni načrt</a:t>
            </a:r>
          </a:p>
          <a:p>
            <a:pPr marL="0" indent="0" algn="just">
              <a:buNone/>
            </a:pPr>
            <a:r>
              <a:rPr lang="sl-SI" sz="1899" dirty="0"/>
              <a:t>Izpolnite tabelo v vlogi in navedite sklic na ustrezno dokumentacijo</a:t>
            </a:r>
          </a:p>
          <a:p>
            <a:pPr marL="0" indent="0" algn="just">
              <a:buNone/>
            </a:pPr>
            <a:endParaRPr lang="sl-SI" dirty="0"/>
          </a:p>
        </p:txBody>
      </p:sp>
      <p:pic>
        <p:nvPicPr>
          <p:cNvPr id="10" name="Slika 9">
            <a:extLst>
              <a:ext uri="{FF2B5EF4-FFF2-40B4-BE49-F238E27FC236}">
                <a16:creationId xmlns:a16="http://schemas.microsoft.com/office/drawing/2014/main" id="{6E226ACC-83C0-4424-E55B-0E5104E471BE}"/>
              </a:ext>
            </a:extLst>
          </p:cNvPr>
          <p:cNvPicPr>
            <a:picLocks noChangeAspect="1"/>
          </p:cNvPicPr>
          <p:nvPr/>
        </p:nvPicPr>
        <p:blipFill>
          <a:blip r:embed="rId3"/>
          <a:stretch>
            <a:fillRect/>
          </a:stretch>
        </p:blipFill>
        <p:spPr>
          <a:xfrm>
            <a:off x="934208" y="2297410"/>
            <a:ext cx="7158529" cy="4194666"/>
          </a:xfrm>
          <a:prstGeom prst="rect">
            <a:avLst/>
          </a:prstGeom>
        </p:spPr>
      </p:pic>
      <p:pic>
        <p:nvPicPr>
          <p:cNvPr id="4" name="Slika 3">
            <a:extLst>
              <a:ext uri="{FF2B5EF4-FFF2-40B4-BE49-F238E27FC236}">
                <a16:creationId xmlns:a16="http://schemas.microsoft.com/office/drawing/2014/main" id="{E16A6D7B-797E-7170-C91E-A9582F46DC7C}"/>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B8785B0C-027A-F08B-F2A5-B4373C003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01399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02B1199A-D559-6F9C-79E3-09AA752EEAC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79D2E40-CD65-8193-6DAE-8F2DDA203DC6}"/>
              </a:ext>
            </a:extLst>
          </p:cNvPr>
          <p:cNvSpPr>
            <a:spLocks noGrp="1"/>
          </p:cNvSpPr>
          <p:nvPr>
            <p:ph type="title"/>
          </p:nvPr>
        </p:nvSpPr>
        <p:spPr>
          <a:xfrm>
            <a:off x="837981" y="365924"/>
            <a:ext cx="10512862" cy="1193857"/>
          </a:xfrm>
        </p:spPr>
        <p:txBody>
          <a:bodyPr>
            <a:normAutofit fontScale="90000"/>
          </a:bodyPr>
          <a:lstStyle/>
          <a:p>
            <a:br>
              <a:rPr lang="sl-SI" sz="3799" b="1" dirty="0"/>
            </a:br>
            <a:r>
              <a:rPr lang="sl-SI" sz="3799" b="1" dirty="0"/>
              <a:t>G. FINANČNI NAČRT, AKTIVNOSTI IN     </a:t>
            </a:r>
            <a:br>
              <a:rPr lang="sl-SI" sz="3799" b="1" dirty="0"/>
            </a:br>
            <a:r>
              <a:rPr lang="sl-SI" sz="3799" b="1" dirty="0"/>
              <a:t>STROŠKI OPERACIJE</a:t>
            </a:r>
            <a:br>
              <a:rPr lang="sl-SI" b="1" dirty="0"/>
            </a:br>
            <a:endParaRPr lang="sl-SI" dirty="0"/>
          </a:p>
        </p:txBody>
      </p:sp>
      <p:sp>
        <p:nvSpPr>
          <p:cNvPr id="3" name="Označba mesta vsebine 2">
            <a:extLst>
              <a:ext uri="{FF2B5EF4-FFF2-40B4-BE49-F238E27FC236}">
                <a16:creationId xmlns:a16="http://schemas.microsoft.com/office/drawing/2014/main" id="{7291145A-DC0A-94A1-FCCD-CB663EDFB010}"/>
              </a:ext>
            </a:extLst>
          </p:cNvPr>
          <p:cNvSpPr>
            <a:spLocks noGrp="1"/>
          </p:cNvSpPr>
          <p:nvPr>
            <p:ph idx="1"/>
          </p:nvPr>
        </p:nvSpPr>
        <p:spPr/>
        <p:txBody>
          <a:bodyPr>
            <a:normAutofit/>
          </a:bodyPr>
          <a:lstStyle/>
          <a:p>
            <a:pPr algn="just"/>
            <a:r>
              <a:rPr lang="sl-SI" sz="1899" b="1" dirty="0"/>
              <a:t>G.2. Finančni načrt</a:t>
            </a:r>
          </a:p>
          <a:p>
            <a:pPr marL="0" indent="0" algn="just">
              <a:buNone/>
            </a:pPr>
            <a:r>
              <a:rPr lang="sl-SI" sz="1899" dirty="0"/>
              <a:t>Izpolnite tabelo v vlogi.</a:t>
            </a:r>
          </a:p>
          <a:p>
            <a:pPr marL="0" indent="0" algn="just">
              <a:buNone/>
            </a:pPr>
            <a:endParaRPr lang="sl-SI" dirty="0"/>
          </a:p>
        </p:txBody>
      </p:sp>
      <p:pic>
        <p:nvPicPr>
          <p:cNvPr id="7" name="Slika 6">
            <a:extLst>
              <a:ext uri="{FF2B5EF4-FFF2-40B4-BE49-F238E27FC236}">
                <a16:creationId xmlns:a16="http://schemas.microsoft.com/office/drawing/2014/main" id="{8A1B046D-F57B-6DF1-2090-F6A80C9780C8}"/>
              </a:ext>
            </a:extLst>
          </p:cNvPr>
          <p:cNvPicPr>
            <a:picLocks noChangeAspect="1"/>
          </p:cNvPicPr>
          <p:nvPr/>
        </p:nvPicPr>
        <p:blipFill>
          <a:blip r:embed="rId3"/>
          <a:stretch>
            <a:fillRect/>
          </a:stretch>
        </p:blipFill>
        <p:spPr>
          <a:xfrm>
            <a:off x="814354" y="3027143"/>
            <a:ext cx="10536489" cy="1193858"/>
          </a:xfrm>
          <a:prstGeom prst="rect">
            <a:avLst/>
          </a:prstGeom>
        </p:spPr>
      </p:pic>
      <p:pic>
        <p:nvPicPr>
          <p:cNvPr id="4" name="Slika 3">
            <a:extLst>
              <a:ext uri="{FF2B5EF4-FFF2-40B4-BE49-F238E27FC236}">
                <a16:creationId xmlns:a16="http://schemas.microsoft.com/office/drawing/2014/main" id="{FC358F58-024B-4081-008E-B80192865E2D}"/>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3C3639D7-940F-F215-BBAC-D331C7352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346745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DBD50F5D-8069-0F27-8E0E-D678D6164F8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4531B9E-E324-EB54-FAA3-0FA99ACCA3B5}"/>
              </a:ext>
            </a:extLst>
          </p:cNvPr>
          <p:cNvSpPr>
            <a:spLocks noGrp="1"/>
          </p:cNvSpPr>
          <p:nvPr>
            <p:ph type="title"/>
          </p:nvPr>
        </p:nvSpPr>
        <p:spPr>
          <a:xfrm>
            <a:off x="837981" y="365924"/>
            <a:ext cx="10512862" cy="1193857"/>
          </a:xfrm>
        </p:spPr>
        <p:txBody>
          <a:bodyPr>
            <a:normAutofit fontScale="90000"/>
          </a:bodyPr>
          <a:lstStyle/>
          <a:p>
            <a:br>
              <a:rPr lang="sl-SI" sz="3799" b="1" dirty="0"/>
            </a:br>
            <a:r>
              <a:rPr lang="sl-SI" sz="3799" b="1" dirty="0"/>
              <a:t>G. FINANČNI NAČRT, AKTIVNOSTI IN     </a:t>
            </a:r>
            <a:br>
              <a:rPr lang="sl-SI" sz="3799" b="1" dirty="0"/>
            </a:br>
            <a:r>
              <a:rPr lang="sl-SI" sz="3799" b="1" dirty="0"/>
              <a:t>STROŠKI OPERACIJE</a:t>
            </a:r>
            <a:br>
              <a:rPr lang="sl-SI" b="1" dirty="0"/>
            </a:br>
            <a:endParaRPr lang="sl-SI" dirty="0"/>
          </a:p>
        </p:txBody>
      </p:sp>
      <p:sp>
        <p:nvSpPr>
          <p:cNvPr id="3" name="Označba mesta vsebine 2">
            <a:extLst>
              <a:ext uri="{FF2B5EF4-FFF2-40B4-BE49-F238E27FC236}">
                <a16:creationId xmlns:a16="http://schemas.microsoft.com/office/drawing/2014/main" id="{4DF6FE0E-8963-CCAC-99EC-062E0904C73A}"/>
              </a:ext>
            </a:extLst>
          </p:cNvPr>
          <p:cNvSpPr>
            <a:spLocks noGrp="1"/>
          </p:cNvSpPr>
          <p:nvPr>
            <p:ph idx="1"/>
          </p:nvPr>
        </p:nvSpPr>
        <p:spPr/>
        <p:txBody>
          <a:bodyPr>
            <a:normAutofit/>
          </a:bodyPr>
          <a:lstStyle/>
          <a:p>
            <a:pPr algn="just"/>
            <a:r>
              <a:rPr lang="sl-SI" sz="1899" b="1" dirty="0"/>
              <a:t>G.3. Pravila za vnos stroškov </a:t>
            </a:r>
            <a:r>
              <a:rPr lang="sl-SI" sz="1899" dirty="0"/>
              <a:t>- odgovorite na vprašanja v tabeli</a:t>
            </a:r>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marL="0" indent="0" algn="just">
              <a:buNone/>
            </a:pPr>
            <a:endParaRPr lang="sl-SI" sz="1899" b="1" dirty="0"/>
          </a:p>
        </p:txBody>
      </p:sp>
      <p:pic>
        <p:nvPicPr>
          <p:cNvPr id="8" name="Slika 7">
            <a:extLst>
              <a:ext uri="{FF2B5EF4-FFF2-40B4-BE49-F238E27FC236}">
                <a16:creationId xmlns:a16="http://schemas.microsoft.com/office/drawing/2014/main" id="{479EBB8F-0EEC-1497-9F6F-048484E479A6}"/>
              </a:ext>
            </a:extLst>
          </p:cNvPr>
          <p:cNvPicPr>
            <a:picLocks noChangeAspect="1"/>
          </p:cNvPicPr>
          <p:nvPr/>
        </p:nvPicPr>
        <p:blipFill>
          <a:blip r:embed="rId3"/>
          <a:stretch>
            <a:fillRect/>
          </a:stretch>
        </p:blipFill>
        <p:spPr>
          <a:xfrm>
            <a:off x="981787" y="2295232"/>
            <a:ext cx="7790332" cy="2882704"/>
          </a:xfrm>
          <a:prstGeom prst="rect">
            <a:avLst/>
          </a:prstGeom>
        </p:spPr>
      </p:pic>
      <p:pic>
        <p:nvPicPr>
          <p:cNvPr id="4" name="Slika 3">
            <a:extLst>
              <a:ext uri="{FF2B5EF4-FFF2-40B4-BE49-F238E27FC236}">
                <a16:creationId xmlns:a16="http://schemas.microsoft.com/office/drawing/2014/main" id="{F8BEB173-3D40-DBC6-8395-F10A0DD508D3}"/>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E9C7D2D2-F284-9480-6C22-BCED1EB48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076514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EEF352E4-4D59-80CD-D6D3-1649085CAB7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F54F09D-CFE4-8E40-0B35-07E89C8D746D}"/>
              </a:ext>
            </a:extLst>
          </p:cNvPr>
          <p:cNvSpPr>
            <a:spLocks noGrp="1"/>
          </p:cNvSpPr>
          <p:nvPr>
            <p:ph type="title"/>
          </p:nvPr>
        </p:nvSpPr>
        <p:spPr>
          <a:xfrm>
            <a:off x="837981" y="365924"/>
            <a:ext cx="10512862" cy="1193857"/>
          </a:xfrm>
        </p:spPr>
        <p:txBody>
          <a:bodyPr>
            <a:normAutofit fontScale="90000"/>
          </a:bodyPr>
          <a:lstStyle/>
          <a:p>
            <a:br>
              <a:rPr lang="sl-SI" sz="3799" b="1" dirty="0"/>
            </a:br>
            <a:r>
              <a:rPr lang="sl-SI" sz="3799" b="1" dirty="0"/>
              <a:t>G. FINANČNI NAČRT, AKTIVNOSTI IN     </a:t>
            </a:r>
            <a:br>
              <a:rPr lang="sl-SI" sz="3799" b="1" dirty="0"/>
            </a:br>
            <a:r>
              <a:rPr lang="sl-SI" sz="3799" b="1" dirty="0"/>
              <a:t>STROŠKI OPERACIJE</a:t>
            </a:r>
            <a:br>
              <a:rPr lang="sl-SI" b="1" dirty="0"/>
            </a:br>
            <a:endParaRPr lang="sl-SI" dirty="0"/>
          </a:p>
        </p:txBody>
      </p:sp>
      <p:sp>
        <p:nvSpPr>
          <p:cNvPr id="3" name="Označba mesta vsebine 2">
            <a:extLst>
              <a:ext uri="{FF2B5EF4-FFF2-40B4-BE49-F238E27FC236}">
                <a16:creationId xmlns:a16="http://schemas.microsoft.com/office/drawing/2014/main" id="{EEC07526-35F9-6AFD-1215-77C7A7C31842}"/>
              </a:ext>
            </a:extLst>
          </p:cNvPr>
          <p:cNvSpPr>
            <a:spLocks noGrp="1"/>
          </p:cNvSpPr>
          <p:nvPr>
            <p:ph idx="1"/>
          </p:nvPr>
        </p:nvSpPr>
        <p:spPr/>
        <p:txBody>
          <a:bodyPr>
            <a:normAutofit/>
          </a:bodyPr>
          <a:lstStyle/>
          <a:p>
            <a:pPr algn="just"/>
            <a:r>
              <a:rPr lang="sl-SI" sz="1899" b="1" dirty="0"/>
              <a:t>G.4. Drugi viri financiranja </a:t>
            </a:r>
            <a:r>
              <a:rPr lang="sl-SI" sz="1899" dirty="0"/>
              <a:t>- odgovorite na vprašanja v tabeli</a:t>
            </a:r>
          </a:p>
          <a:p>
            <a:pPr algn="just"/>
            <a:endParaRPr lang="sl-SI" sz="1899" dirty="0"/>
          </a:p>
          <a:p>
            <a:pPr marL="0" indent="0" algn="just">
              <a:buNone/>
            </a:pPr>
            <a:endParaRPr lang="sl-SI" sz="1899"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marL="0" indent="0" algn="just">
              <a:buNone/>
            </a:pPr>
            <a:endParaRPr lang="sl-SI" sz="1899" b="1" dirty="0"/>
          </a:p>
        </p:txBody>
      </p:sp>
      <p:pic>
        <p:nvPicPr>
          <p:cNvPr id="7" name="Slika 6">
            <a:extLst>
              <a:ext uri="{FF2B5EF4-FFF2-40B4-BE49-F238E27FC236}">
                <a16:creationId xmlns:a16="http://schemas.microsoft.com/office/drawing/2014/main" id="{828FE9D1-FE46-A759-431B-A7CA1BB036CB}"/>
              </a:ext>
            </a:extLst>
          </p:cNvPr>
          <p:cNvPicPr>
            <a:picLocks noChangeAspect="1"/>
          </p:cNvPicPr>
          <p:nvPr/>
        </p:nvPicPr>
        <p:blipFill>
          <a:blip r:embed="rId3"/>
          <a:stretch>
            <a:fillRect/>
          </a:stretch>
        </p:blipFill>
        <p:spPr>
          <a:xfrm>
            <a:off x="967205" y="2486323"/>
            <a:ext cx="7760636" cy="2099938"/>
          </a:xfrm>
          <a:prstGeom prst="rect">
            <a:avLst/>
          </a:prstGeom>
        </p:spPr>
      </p:pic>
      <p:pic>
        <p:nvPicPr>
          <p:cNvPr id="4" name="Slika 3">
            <a:extLst>
              <a:ext uri="{FF2B5EF4-FFF2-40B4-BE49-F238E27FC236}">
                <a16:creationId xmlns:a16="http://schemas.microsoft.com/office/drawing/2014/main" id="{2F695FF1-6C50-48F1-6ADD-0A678060810F}"/>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9F8368D8-8C32-8A0D-30F5-8C6D8C11F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828223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79884FA8-3EB7-4E94-A96A-CC7B01825B75}"/>
              </a:ext>
            </a:extLst>
          </p:cNvPr>
          <p:cNvPicPr>
            <a:picLocks noChangeAspect="1"/>
          </p:cNvPicPr>
          <p:nvPr/>
        </p:nvPicPr>
        <p:blipFill>
          <a:blip r:embed="rId2"/>
          <a:stretch>
            <a:fillRect/>
          </a:stretch>
        </p:blipFill>
        <p:spPr>
          <a:xfrm>
            <a:off x="1490652" y="1616314"/>
            <a:ext cx="6475968" cy="4404974"/>
          </a:xfrm>
          <a:prstGeom prst="rect">
            <a:avLst/>
          </a:prstGeom>
        </p:spPr>
      </p:pic>
      <p:sp>
        <p:nvSpPr>
          <p:cNvPr id="3" name="Naslov 2">
            <a:extLst>
              <a:ext uri="{FF2B5EF4-FFF2-40B4-BE49-F238E27FC236}">
                <a16:creationId xmlns:a16="http://schemas.microsoft.com/office/drawing/2014/main" id="{F2CD3DE7-F7BA-4994-8D80-7D604F31996B}"/>
              </a:ext>
            </a:extLst>
          </p:cNvPr>
          <p:cNvSpPr>
            <a:spLocks noGrp="1"/>
          </p:cNvSpPr>
          <p:nvPr>
            <p:ph type="title"/>
          </p:nvPr>
        </p:nvSpPr>
        <p:spPr>
          <a:xfrm>
            <a:off x="1490652" y="541966"/>
            <a:ext cx="9433047" cy="690023"/>
          </a:xfrm>
        </p:spPr>
        <p:txBody>
          <a:bodyPr>
            <a:normAutofit fontScale="90000"/>
          </a:bodyPr>
          <a:lstStyle/>
          <a:p>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br>
              <a:rPr lang="sl-SI" sz="3100" b="1" dirty="0">
                <a:latin typeface="Arial" panose="020B0604020202020204" pitchFamily="34" charset="0"/>
                <a:cs typeface="Arial" panose="020B0604020202020204" pitchFamily="34" charset="0"/>
              </a:rPr>
            </a:br>
            <a:r>
              <a:rPr lang="sl-SI" sz="3100" b="1" dirty="0">
                <a:latin typeface="Arial" panose="020B0604020202020204" pitchFamily="34" charset="0"/>
                <a:cs typeface="Arial" panose="020B0604020202020204" pitchFamily="34" charset="0"/>
              </a:rPr>
              <a:t>PRAVILNIK O KOLESARSKIH POVEZAVAH</a:t>
            </a:r>
            <a:br>
              <a:rPr lang="sl-SI" dirty="0"/>
            </a:br>
            <a:endParaRPr lang="sl-SI" dirty="0"/>
          </a:p>
        </p:txBody>
      </p:sp>
      <p:sp>
        <p:nvSpPr>
          <p:cNvPr id="7" name="PoljeZBesedilom 6">
            <a:extLst>
              <a:ext uri="{FF2B5EF4-FFF2-40B4-BE49-F238E27FC236}">
                <a16:creationId xmlns:a16="http://schemas.microsoft.com/office/drawing/2014/main" id="{3EEA6B69-7E92-4BB7-8A9E-4D586B594803}"/>
              </a:ext>
            </a:extLst>
          </p:cNvPr>
          <p:cNvSpPr txBox="1"/>
          <p:nvPr/>
        </p:nvSpPr>
        <p:spPr>
          <a:xfrm>
            <a:off x="8254652" y="4684784"/>
            <a:ext cx="3096344" cy="1338828"/>
          </a:xfrm>
          <a:prstGeom prst="rect">
            <a:avLst/>
          </a:prstGeom>
          <a:noFill/>
        </p:spPr>
        <p:txBody>
          <a:bodyPr wrap="square" rtlCol="0">
            <a:spAutoFit/>
          </a:bodyPr>
          <a:lstStyle/>
          <a:p>
            <a:pPr>
              <a:lnSpc>
                <a:spcPct val="90000"/>
              </a:lnSpc>
            </a:pPr>
            <a:r>
              <a:rPr lang="sl-SI" dirty="0">
                <a:solidFill>
                  <a:srgbClr val="C00000"/>
                </a:solidFill>
                <a:latin typeface="Arial" panose="020B0604020202020204" pitchFamily="34" charset="0"/>
                <a:cs typeface="Arial" panose="020B0604020202020204" pitchFamily="34" charset="0"/>
              </a:rPr>
              <a:t>DALJINSKE D1-D8</a:t>
            </a:r>
          </a:p>
          <a:p>
            <a:pPr>
              <a:lnSpc>
                <a:spcPct val="90000"/>
              </a:lnSpc>
            </a:pPr>
            <a:endParaRPr lang="sl-SI" dirty="0">
              <a:latin typeface="Arial" panose="020B0604020202020204" pitchFamily="34" charset="0"/>
              <a:cs typeface="Arial" panose="020B0604020202020204" pitchFamily="34" charset="0"/>
            </a:endParaRPr>
          </a:p>
          <a:p>
            <a:pPr>
              <a:lnSpc>
                <a:spcPct val="90000"/>
              </a:lnSpc>
            </a:pPr>
            <a:r>
              <a:rPr lang="sl-SI" dirty="0">
                <a:solidFill>
                  <a:srgbClr val="1D64F3"/>
                </a:solidFill>
                <a:latin typeface="Arial" panose="020B0604020202020204" pitchFamily="34" charset="0"/>
                <a:cs typeface="Arial" panose="020B0604020202020204" pitchFamily="34" charset="0"/>
              </a:rPr>
              <a:t>GLAVNE G1-G17</a:t>
            </a:r>
          </a:p>
          <a:p>
            <a:pPr>
              <a:lnSpc>
                <a:spcPct val="90000"/>
              </a:lnSpc>
            </a:pPr>
            <a:endParaRPr lang="sl-SI" dirty="0">
              <a:latin typeface="Arial" panose="020B0604020202020204" pitchFamily="34" charset="0"/>
              <a:cs typeface="Arial" panose="020B0604020202020204" pitchFamily="34" charset="0"/>
            </a:endParaRPr>
          </a:p>
          <a:p>
            <a:pPr>
              <a:lnSpc>
                <a:spcPct val="90000"/>
              </a:lnSpc>
            </a:pPr>
            <a:r>
              <a:rPr lang="sl-SI" dirty="0">
                <a:solidFill>
                  <a:schemeClr val="accent2"/>
                </a:solidFill>
                <a:latin typeface="Arial" panose="020B0604020202020204" pitchFamily="34" charset="0"/>
                <a:cs typeface="Arial" panose="020B0604020202020204" pitchFamily="34" charset="0"/>
              </a:rPr>
              <a:t>REGIONALNE R1–R34</a:t>
            </a:r>
          </a:p>
        </p:txBody>
      </p:sp>
      <p:sp>
        <p:nvSpPr>
          <p:cNvPr id="4" name="PoljeZBesedilom 3">
            <a:extLst>
              <a:ext uri="{FF2B5EF4-FFF2-40B4-BE49-F238E27FC236}">
                <a16:creationId xmlns:a16="http://schemas.microsoft.com/office/drawing/2014/main" id="{3FDE13B0-27C6-4D32-9AC3-343370B754B9}"/>
              </a:ext>
            </a:extLst>
          </p:cNvPr>
          <p:cNvSpPr txBox="1"/>
          <p:nvPr/>
        </p:nvSpPr>
        <p:spPr>
          <a:xfrm>
            <a:off x="1490652" y="5890862"/>
            <a:ext cx="9207521" cy="535531"/>
          </a:xfrm>
          <a:prstGeom prst="rect">
            <a:avLst/>
          </a:prstGeom>
          <a:noFill/>
        </p:spPr>
        <p:txBody>
          <a:bodyPr wrap="square" rtlCol="0">
            <a:spAutoFit/>
          </a:bodyPr>
          <a:lstStyle/>
          <a:p>
            <a:pPr>
              <a:lnSpc>
                <a:spcPct val="90000"/>
              </a:lnSpc>
            </a:pPr>
            <a:endParaRPr lang="sl-SI" sz="1400" dirty="0">
              <a:effectLst/>
              <a:latin typeface="Arial" panose="020B0604020202020204" pitchFamily="34" charset="0"/>
              <a:ea typeface="Calibri" panose="020F0502020204030204" pitchFamily="34" charset="0"/>
            </a:endParaRPr>
          </a:p>
          <a:p>
            <a:pPr marL="285750" indent="-285750">
              <a:lnSpc>
                <a:spcPct val="90000"/>
              </a:lnSpc>
              <a:buFont typeface="Arial" panose="020B0604020202020204" pitchFamily="34" charset="0"/>
              <a:buChar char="•"/>
            </a:pPr>
            <a:r>
              <a:rPr lang="sl-SI" sz="1600" dirty="0">
                <a:effectLst/>
                <a:latin typeface="Arial" panose="020B0604020202020204" pitchFamily="34" charset="0"/>
                <a:ea typeface="Calibri" panose="020F0502020204030204" pitchFamily="34" charset="0"/>
              </a:rPr>
              <a:t>Maja 2024 ustanovljena </a:t>
            </a:r>
            <a:r>
              <a:rPr lang="sl-SI" b="1" dirty="0">
                <a:solidFill>
                  <a:srgbClr val="FFFF66"/>
                </a:solidFill>
                <a:effectLst/>
                <a:latin typeface="Arial" panose="020B0604020202020204" pitchFamily="34" charset="0"/>
                <a:ea typeface="Calibri" panose="020F0502020204030204" pitchFamily="34" charset="0"/>
              </a:rPr>
              <a:t>Komisija za določitev potekov DKP</a:t>
            </a:r>
            <a:endParaRPr lang="sl-SI" b="1" dirty="0">
              <a:solidFill>
                <a:srgbClr val="FFFF66"/>
              </a:solidFill>
            </a:endParaRPr>
          </a:p>
        </p:txBody>
      </p:sp>
      <p:sp>
        <p:nvSpPr>
          <p:cNvPr id="5" name="PoljeZBesedilom 4">
            <a:extLst>
              <a:ext uri="{FF2B5EF4-FFF2-40B4-BE49-F238E27FC236}">
                <a16:creationId xmlns:a16="http://schemas.microsoft.com/office/drawing/2014/main" id="{B280914B-D809-4D14-8430-696D133290FF}"/>
              </a:ext>
            </a:extLst>
          </p:cNvPr>
          <p:cNvSpPr txBox="1"/>
          <p:nvPr/>
        </p:nvSpPr>
        <p:spPr>
          <a:xfrm>
            <a:off x="1341884" y="857534"/>
            <a:ext cx="8780225" cy="757130"/>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sl-SI" sz="1600" dirty="0">
                <a:solidFill>
                  <a:srgbClr val="000000"/>
                </a:solidFill>
                <a:effectLst/>
                <a:latin typeface="Arial" panose="020B0604020202020204" pitchFamily="34" charset="0"/>
                <a:ea typeface="Calibri" panose="020F0502020204030204" pitchFamily="34" charset="0"/>
              </a:rPr>
              <a:t>V 5. odstavku 4. člena Pravilnika o kolesarskih povezavah </a:t>
            </a:r>
            <a:r>
              <a:rPr lang="sl-SI" sz="1600" dirty="0">
                <a:effectLst/>
                <a:latin typeface="Arial" panose="020B0604020202020204" pitchFamily="34" charset="0"/>
                <a:ea typeface="Calibri" panose="020F0502020204030204" pitchFamily="34" charset="0"/>
              </a:rPr>
              <a:t>(Uradni list RS, št. 29/18, 65/19 in 132/22 – ZCes-2) je </a:t>
            </a:r>
            <a:r>
              <a:rPr lang="sl-SI" sz="1600" dirty="0">
                <a:solidFill>
                  <a:srgbClr val="000000"/>
                </a:solidFill>
                <a:effectLst/>
                <a:latin typeface="Arial" panose="020B0604020202020204" pitchFamily="34" charset="0"/>
                <a:ea typeface="Calibri" panose="020F0502020204030204" pitchFamily="34" charset="0"/>
              </a:rPr>
              <a:t>določeno, da n</a:t>
            </a:r>
            <a:r>
              <a:rPr lang="sl-SI" sz="1600" dirty="0">
                <a:effectLst/>
                <a:latin typeface="Arial" panose="020B0604020202020204" pitchFamily="34" charset="0"/>
                <a:ea typeface="Calibri" panose="020F0502020204030204" pitchFamily="34" charset="0"/>
              </a:rPr>
              <a:t>atančen potek kolesarskih povezav določi </a:t>
            </a:r>
            <a:r>
              <a:rPr lang="sl-SI" sz="1600" u="sng" dirty="0">
                <a:solidFill>
                  <a:srgbClr val="C00000"/>
                </a:solidFill>
                <a:effectLst/>
                <a:latin typeface="Arial" panose="020B0604020202020204" pitchFamily="34" charset="0"/>
                <a:ea typeface="Calibri" panose="020F0502020204030204" pitchFamily="34" charset="0"/>
              </a:rPr>
              <a:t>upravljavec</a:t>
            </a:r>
            <a:r>
              <a:rPr lang="sl-SI" sz="1600" dirty="0">
                <a:effectLst/>
                <a:latin typeface="Arial" panose="020B0604020202020204" pitchFamily="34" charset="0"/>
                <a:ea typeface="Calibri" panose="020F0502020204030204" pitchFamily="34" charset="0"/>
              </a:rPr>
              <a:t> kolesarske povezave ob prostorskem načrtovanju ali označitvi na terenu.</a:t>
            </a:r>
            <a:endParaRPr lang="sl-SI" sz="1600" dirty="0"/>
          </a:p>
        </p:txBody>
      </p:sp>
    </p:spTree>
    <p:extLst>
      <p:ext uri="{BB962C8B-B14F-4D97-AF65-F5344CB8AC3E}">
        <p14:creationId xmlns:p14="http://schemas.microsoft.com/office/powerpoint/2010/main" val="398136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F61C2D8B-2CBF-8670-FC05-6B4D72408EB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DC0A457-71F0-8C6F-1CDE-1642E822AE0E}"/>
              </a:ext>
            </a:extLst>
          </p:cNvPr>
          <p:cNvSpPr>
            <a:spLocks noGrp="1"/>
          </p:cNvSpPr>
          <p:nvPr>
            <p:ph type="title"/>
          </p:nvPr>
        </p:nvSpPr>
        <p:spPr>
          <a:xfrm>
            <a:off x="837981" y="365924"/>
            <a:ext cx="10512862" cy="1193857"/>
          </a:xfrm>
        </p:spPr>
        <p:txBody>
          <a:bodyPr>
            <a:normAutofit fontScale="90000"/>
          </a:bodyPr>
          <a:lstStyle/>
          <a:p>
            <a:br>
              <a:rPr lang="sl-SI" sz="3799" b="1" dirty="0"/>
            </a:br>
            <a:r>
              <a:rPr lang="sl-SI" sz="3799" b="1" dirty="0"/>
              <a:t>G. FINANČNI NAČRT, AKTIVNOSTI IN     </a:t>
            </a:r>
            <a:br>
              <a:rPr lang="sl-SI" sz="3799" b="1" dirty="0"/>
            </a:br>
            <a:r>
              <a:rPr lang="sl-SI" sz="3799" b="1" dirty="0"/>
              <a:t>STROŠKI OPERACIJE</a:t>
            </a:r>
            <a:br>
              <a:rPr lang="sl-SI" b="1" dirty="0"/>
            </a:br>
            <a:endParaRPr lang="sl-SI" dirty="0"/>
          </a:p>
        </p:txBody>
      </p:sp>
      <p:sp>
        <p:nvSpPr>
          <p:cNvPr id="3" name="Označba mesta vsebine 2">
            <a:extLst>
              <a:ext uri="{FF2B5EF4-FFF2-40B4-BE49-F238E27FC236}">
                <a16:creationId xmlns:a16="http://schemas.microsoft.com/office/drawing/2014/main" id="{71F65773-DAFF-9FC7-041D-9F054C76C5A2}"/>
              </a:ext>
            </a:extLst>
          </p:cNvPr>
          <p:cNvSpPr>
            <a:spLocks noGrp="1"/>
          </p:cNvSpPr>
          <p:nvPr>
            <p:ph idx="1"/>
          </p:nvPr>
        </p:nvSpPr>
        <p:spPr/>
        <p:txBody>
          <a:bodyPr>
            <a:normAutofit/>
          </a:bodyPr>
          <a:lstStyle/>
          <a:p>
            <a:pPr algn="just"/>
            <a:r>
              <a:rPr lang="sl-SI" sz="1899" b="1" dirty="0"/>
              <a:t>G.5. Obrazložite način zagotavljanja finančnih sredstev za kritje stroškov delovanja in vzdrževanja operacije po izvedbi </a:t>
            </a:r>
            <a:r>
              <a:rPr lang="sl-SI" sz="1899" dirty="0"/>
              <a:t>-</a:t>
            </a:r>
            <a:r>
              <a:rPr lang="sl-SI" sz="1899" b="1" dirty="0"/>
              <a:t> </a:t>
            </a:r>
            <a:r>
              <a:rPr lang="sl-SI" sz="1899" dirty="0"/>
              <a:t>na kratko opišite in navedite sklic na ustrezno dokumentacijo</a:t>
            </a:r>
          </a:p>
          <a:p>
            <a:pPr algn="just"/>
            <a:r>
              <a:rPr lang="sl-SI" sz="1899" b="1" dirty="0"/>
              <a:t>G.6. Glavne aktivnosti – </a:t>
            </a:r>
            <a:r>
              <a:rPr lang="sl-SI" sz="1899" dirty="0"/>
              <a:t>izpolnite tabelo v vlogi </a:t>
            </a:r>
            <a:r>
              <a:rPr lang="pl-PL" sz="1899" dirty="0"/>
              <a:t>in navedite sklic na ustrezno dokumentacijo</a:t>
            </a:r>
          </a:p>
          <a:p>
            <a:pPr algn="just"/>
            <a:endParaRPr lang="sl-SI" sz="1899" dirty="0"/>
          </a:p>
          <a:p>
            <a:pPr algn="just"/>
            <a:endParaRPr lang="sl-SI" sz="1899" dirty="0"/>
          </a:p>
          <a:p>
            <a:pPr algn="just"/>
            <a:endParaRPr lang="sl-SI" sz="1899" dirty="0"/>
          </a:p>
          <a:p>
            <a:pPr marL="0" indent="0" algn="just">
              <a:buNone/>
            </a:pPr>
            <a:endParaRPr lang="sl-SI" sz="1899"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marL="0" indent="0" algn="just">
              <a:buNone/>
            </a:pPr>
            <a:endParaRPr lang="sl-SI" sz="1899" b="1" dirty="0"/>
          </a:p>
        </p:txBody>
      </p:sp>
      <p:pic>
        <p:nvPicPr>
          <p:cNvPr id="8" name="Slika 7">
            <a:extLst>
              <a:ext uri="{FF2B5EF4-FFF2-40B4-BE49-F238E27FC236}">
                <a16:creationId xmlns:a16="http://schemas.microsoft.com/office/drawing/2014/main" id="{DD4D35F1-CCE1-0475-D706-94B92EC0713C}"/>
              </a:ext>
            </a:extLst>
          </p:cNvPr>
          <p:cNvPicPr>
            <a:picLocks noChangeAspect="1"/>
          </p:cNvPicPr>
          <p:nvPr/>
        </p:nvPicPr>
        <p:blipFill>
          <a:blip r:embed="rId3"/>
          <a:stretch>
            <a:fillRect/>
          </a:stretch>
        </p:blipFill>
        <p:spPr>
          <a:xfrm>
            <a:off x="1077749" y="3072160"/>
            <a:ext cx="8371796" cy="3207741"/>
          </a:xfrm>
          <a:prstGeom prst="rect">
            <a:avLst/>
          </a:prstGeom>
        </p:spPr>
      </p:pic>
      <p:pic>
        <p:nvPicPr>
          <p:cNvPr id="4" name="Slika 3">
            <a:extLst>
              <a:ext uri="{FF2B5EF4-FFF2-40B4-BE49-F238E27FC236}">
                <a16:creationId xmlns:a16="http://schemas.microsoft.com/office/drawing/2014/main" id="{2F15B536-A9FC-48CE-50D0-C0C8A2E7952C}"/>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F154583A-52C8-0923-87CC-B50CA6AEC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266363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05F839CC-3C7D-2E57-926D-5FE8BCFD22B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3C974C0-6E56-8662-B201-09277BDAFDD8}"/>
              </a:ext>
            </a:extLst>
          </p:cNvPr>
          <p:cNvSpPr>
            <a:spLocks noGrp="1"/>
          </p:cNvSpPr>
          <p:nvPr>
            <p:ph type="title"/>
          </p:nvPr>
        </p:nvSpPr>
        <p:spPr>
          <a:xfrm>
            <a:off x="837981" y="365924"/>
            <a:ext cx="10512862" cy="953287"/>
          </a:xfrm>
        </p:spPr>
        <p:txBody>
          <a:bodyPr>
            <a:normAutofit fontScale="90000"/>
          </a:bodyPr>
          <a:lstStyle/>
          <a:p>
            <a:br>
              <a:rPr lang="sl-SI" sz="3799" b="1" dirty="0"/>
            </a:br>
            <a:r>
              <a:rPr lang="sl-SI" sz="3799" b="1" dirty="0"/>
              <a:t>G. FINANČNI NAČRT, AKTIVNOSTI IN     </a:t>
            </a:r>
            <a:br>
              <a:rPr lang="sl-SI" sz="3799" b="1" dirty="0"/>
            </a:br>
            <a:r>
              <a:rPr lang="sl-SI" sz="3799" b="1" dirty="0"/>
              <a:t>STROŠKI OPERACIJE</a:t>
            </a:r>
            <a:br>
              <a:rPr lang="sl-SI" b="1" dirty="0"/>
            </a:br>
            <a:endParaRPr lang="sl-SI" dirty="0"/>
          </a:p>
        </p:txBody>
      </p:sp>
      <p:sp>
        <p:nvSpPr>
          <p:cNvPr id="3" name="Označba mesta vsebine 2">
            <a:extLst>
              <a:ext uri="{FF2B5EF4-FFF2-40B4-BE49-F238E27FC236}">
                <a16:creationId xmlns:a16="http://schemas.microsoft.com/office/drawing/2014/main" id="{6AC44155-B42D-A2F6-C9A1-567C590D9720}"/>
              </a:ext>
            </a:extLst>
          </p:cNvPr>
          <p:cNvSpPr>
            <a:spLocks noGrp="1"/>
          </p:cNvSpPr>
          <p:nvPr>
            <p:ph idx="1"/>
          </p:nvPr>
        </p:nvSpPr>
        <p:spPr>
          <a:xfrm>
            <a:off x="837981" y="1421887"/>
            <a:ext cx="10512862" cy="4350205"/>
          </a:xfrm>
        </p:spPr>
        <p:txBody>
          <a:bodyPr>
            <a:normAutofit/>
          </a:bodyPr>
          <a:lstStyle/>
          <a:p>
            <a:pPr algn="just"/>
            <a:r>
              <a:rPr lang="sl-SI" sz="1899" b="1" dirty="0"/>
              <a:t>G.7. Načrt stroškov </a:t>
            </a:r>
            <a:r>
              <a:rPr lang="sl-SI" sz="1899" dirty="0"/>
              <a:t>– izpolnite tabelo v vlogi navedite sklic na ustrezno dokumentacijo</a:t>
            </a:r>
          </a:p>
          <a:p>
            <a:pPr marL="0" indent="0" algn="just">
              <a:buNone/>
            </a:pPr>
            <a:endParaRPr lang="sl-SI" sz="1899" dirty="0"/>
          </a:p>
          <a:p>
            <a:pPr algn="just"/>
            <a:endParaRPr lang="sl-SI" sz="1899" dirty="0"/>
          </a:p>
          <a:p>
            <a:pPr algn="just"/>
            <a:endParaRPr lang="sl-SI" sz="1899" dirty="0"/>
          </a:p>
          <a:p>
            <a:pPr marL="0" indent="0" algn="just">
              <a:buNone/>
            </a:pPr>
            <a:endParaRPr lang="sl-SI" sz="1899"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marL="0" indent="0" algn="just">
              <a:buNone/>
            </a:pPr>
            <a:endParaRPr lang="sl-SI" sz="1899" b="1" dirty="0"/>
          </a:p>
        </p:txBody>
      </p:sp>
      <p:pic>
        <p:nvPicPr>
          <p:cNvPr id="7" name="Slika 6">
            <a:extLst>
              <a:ext uri="{FF2B5EF4-FFF2-40B4-BE49-F238E27FC236}">
                <a16:creationId xmlns:a16="http://schemas.microsoft.com/office/drawing/2014/main" id="{AC066EBB-8CB0-E9EA-11E9-1ECC81BA8A12}"/>
              </a:ext>
            </a:extLst>
          </p:cNvPr>
          <p:cNvPicPr>
            <a:picLocks noChangeAspect="1"/>
          </p:cNvPicPr>
          <p:nvPr/>
        </p:nvPicPr>
        <p:blipFill>
          <a:blip r:embed="rId3"/>
          <a:stretch>
            <a:fillRect/>
          </a:stretch>
        </p:blipFill>
        <p:spPr>
          <a:xfrm>
            <a:off x="1160711" y="1768549"/>
            <a:ext cx="7923171" cy="4486367"/>
          </a:xfrm>
          <a:prstGeom prst="rect">
            <a:avLst/>
          </a:prstGeom>
        </p:spPr>
      </p:pic>
      <p:pic>
        <p:nvPicPr>
          <p:cNvPr id="4" name="Slika 3">
            <a:extLst>
              <a:ext uri="{FF2B5EF4-FFF2-40B4-BE49-F238E27FC236}">
                <a16:creationId xmlns:a16="http://schemas.microsoft.com/office/drawing/2014/main" id="{35BCE780-AB3B-1FDD-F69E-697409180D92}"/>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CD2B43DC-A545-AF33-618E-4BA4A285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9764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630D5588-BF45-F770-5384-5138BCE1094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A341C90-9EEC-57F6-879D-6FBB232D9B3D}"/>
              </a:ext>
            </a:extLst>
          </p:cNvPr>
          <p:cNvSpPr>
            <a:spLocks noGrp="1"/>
          </p:cNvSpPr>
          <p:nvPr>
            <p:ph type="title"/>
          </p:nvPr>
        </p:nvSpPr>
        <p:spPr>
          <a:xfrm>
            <a:off x="831992" y="622805"/>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2EAD3C5E-C271-39AB-7561-EDE465906D94}"/>
              </a:ext>
            </a:extLst>
          </p:cNvPr>
          <p:cNvSpPr>
            <a:spLocks noGrp="1"/>
          </p:cNvSpPr>
          <p:nvPr>
            <p:ph idx="1"/>
          </p:nvPr>
        </p:nvSpPr>
        <p:spPr>
          <a:xfrm>
            <a:off x="837981" y="1421887"/>
            <a:ext cx="10512862" cy="4350205"/>
          </a:xfrm>
        </p:spPr>
        <p:txBody>
          <a:bodyPr>
            <a:normAutofit fontScale="92500"/>
          </a:bodyPr>
          <a:lstStyle/>
          <a:p>
            <a:pPr algn="just"/>
            <a:endParaRPr lang="sl-SI" sz="1899" b="1" dirty="0"/>
          </a:p>
          <a:p>
            <a:pPr algn="just"/>
            <a:r>
              <a:rPr lang="sl-SI" sz="1899" b="1" dirty="0"/>
              <a:t>POZOR: Pri finančni in ekonomski analizi je potrebno upoštevati 4% finančno diskontno stopnjo</a:t>
            </a:r>
          </a:p>
          <a:p>
            <a:pPr marL="0" indent="0" algn="just">
              <a:buNone/>
            </a:pPr>
            <a:endParaRPr lang="sl-SI" sz="1500" b="1" dirty="0"/>
          </a:p>
          <a:p>
            <a:pPr algn="just"/>
            <a:r>
              <a:rPr lang="sl-SI" sz="1899" b="1" dirty="0"/>
              <a:t>Navodila za pripravo dokumenta so v Priročniku za pripravo Analize stroškov in koristi:</a:t>
            </a:r>
          </a:p>
          <a:p>
            <a:pPr lvl="1" algn="just">
              <a:buFont typeface="Courier New" panose="02070309020205020404" pitchFamily="49" charset="0"/>
              <a:buChar char="o"/>
            </a:pPr>
            <a:r>
              <a:rPr lang="sl-SI" sz="1899" dirty="0" err="1"/>
              <a:t>Guide</a:t>
            </a:r>
            <a:r>
              <a:rPr lang="sl-SI" sz="1899" dirty="0"/>
              <a:t> to Cost-</a:t>
            </a:r>
            <a:r>
              <a:rPr lang="sl-SI" sz="1899" dirty="0" err="1"/>
              <a:t>benefit</a:t>
            </a:r>
            <a:r>
              <a:rPr lang="sl-SI" sz="1899" dirty="0"/>
              <a:t> </a:t>
            </a:r>
            <a:r>
              <a:rPr lang="sl-SI" sz="1899" dirty="0" err="1"/>
              <a:t>Analiysis</a:t>
            </a:r>
            <a:r>
              <a:rPr lang="sl-SI" sz="1899" dirty="0"/>
              <a:t> </a:t>
            </a:r>
            <a:r>
              <a:rPr lang="sl-SI" sz="1899" dirty="0" err="1"/>
              <a:t>of</a:t>
            </a:r>
            <a:r>
              <a:rPr lang="sl-SI" sz="1899" dirty="0"/>
              <a:t> </a:t>
            </a:r>
            <a:r>
              <a:rPr lang="sl-SI" sz="1899" dirty="0" err="1"/>
              <a:t>Investment</a:t>
            </a:r>
            <a:r>
              <a:rPr lang="sl-SI" sz="1899" dirty="0"/>
              <a:t> </a:t>
            </a:r>
            <a:r>
              <a:rPr lang="sl-SI" sz="1899" dirty="0" err="1"/>
              <a:t>Projects</a:t>
            </a:r>
            <a:r>
              <a:rPr lang="sl-SI" sz="1899" dirty="0"/>
              <a:t> (</a:t>
            </a:r>
            <a:r>
              <a:rPr lang="sl-SI" sz="1899" dirty="0" err="1"/>
              <a:t>Economic</a:t>
            </a:r>
            <a:r>
              <a:rPr lang="sl-SI" sz="1899" dirty="0"/>
              <a:t> </a:t>
            </a:r>
            <a:r>
              <a:rPr lang="sl-SI" sz="1899" dirty="0" err="1"/>
              <a:t>appraisal</a:t>
            </a:r>
            <a:r>
              <a:rPr lang="sl-SI" sz="1899" dirty="0"/>
              <a:t> </a:t>
            </a:r>
            <a:r>
              <a:rPr lang="sl-SI" sz="1899" dirty="0" err="1"/>
              <a:t>tool</a:t>
            </a:r>
            <a:r>
              <a:rPr lang="sl-SI" sz="1899" dirty="0"/>
              <a:t> </a:t>
            </a:r>
            <a:r>
              <a:rPr lang="sl-SI" sz="1899" dirty="0" err="1"/>
              <a:t>for</a:t>
            </a:r>
            <a:r>
              <a:rPr lang="sl-SI" sz="1899" dirty="0"/>
              <a:t> </a:t>
            </a:r>
            <a:r>
              <a:rPr lang="sl-SI" sz="1899" dirty="0" err="1"/>
              <a:t>Cohesion</a:t>
            </a:r>
            <a:r>
              <a:rPr lang="sl-SI" sz="1899" dirty="0"/>
              <a:t> </a:t>
            </a:r>
            <a:r>
              <a:rPr lang="sl-SI" sz="1899" dirty="0" err="1"/>
              <a:t>Policy</a:t>
            </a:r>
            <a:r>
              <a:rPr lang="sl-SI" sz="1899" dirty="0"/>
              <a:t> 2014-2020, december 2014);</a:t>
            </a:r>
          </a:p>
          <a:p>
            <a:pPr lvl="1" algn="just">
              <a:buFont typeface="Courier New" panose="02070309020205020404" pitchFamily="49" charset="0"/>
              <a:buChar char="o"/>
            </a:pPr>
            <a:r>
              <a:rPr lang="sl-SI" sz="1899" dirty="0" err="1"/>
              <a:t>Economic</a:t>
            </a:r>
            <a:r>
              <a:rPr lang="sl-SI" sz="1899" dirty="0"/>
              <a:t> </a:t>
            </a:r>
            <a:r>
              <a:rPr lang="sl-SI" sz="1899" dirty="0" err="1"/>
              <a:t>Appraisal</a:t>
            </a:r>
            <a:r>
              <a:rPr lang="sl-SI" sz="1899" dirty="0"/>
              <a:t> </a:t>
            </a:r>
            <a:r>
              <a:rPr lang="sl-SI" sz="1899" dirty="0" err="1"/>
              <a:t>Vademecum</a:t>
            </a:r>
            <a:r>
              <a:rPr lang="sl-SI" sz="1899" dirty="0"/>
              <a:t> 2021-2027 - General </a:t>
            </a:r>
            <a:r>
              <a:rPr lang="sl-SI" sz="1899" dirty="0" err="1"/>
              <a:t>Principles</a:t>
            </a:r>
            <a:r>
              <a:rPr lang="sl-SI" sz="1899" dirty="0"/>
              <a:t> </a:t>
            </a:r>
            <a:r>
              <a:rPr lang="sl-SI" sz="1899" dirty="0" err="1"/>
              <a:t>and</a:t>
            </a:r>
            <a:r>
              <a:rPr lang="sl-SI" sz="1899" dirty="0"/>
              <a:t> </a:t>
            </a:r>
            <a:r>
              <a:rPr lang="sl-SI" sz="1899" dirty="0" err="1"/>
              <a:t>Sector</a:t>
            </a:r>
            <a:r>
              <a:rPr lang="sl-SI" sz="1899" dirty="0"/>
              <a:t> </a:t>
            </a:r>
            <a:r>
              <a:rPr lang="sl-SI" sz="1899" dirty="0" err="1"/>
              <a:t>Applications</a:t>
            </a:r>
            <a:r>
              <a:rPr lang="sl-SI" sz="1899" dirty="0"/>
              <a:t>.</a:t>
            </a:r>
            <a:r>
              <a:rPr lang="sl-SI" sz="1899" u="sng" dirty="0">
                <a:hlinkClick r:id="rId3"/>
              </a:rPr>
              <a:t> </a:t>
            </a:r>
            <a:endParaRPr lang="sl-SI" sz="1899" dirty="0"/>
          </a:p>
          <a:p>
            <a:pPr marL="0" indent="0" algn="just">
              <a:buNone/>
            </a:pPr>
            <a:endParaRPr lang="sl-SI" sz="900" b="1" dirty="0"/>
          </a:p>
          <a:p>
            <a:pPr algn="just"/>
            <a:r>
              <a:rPr lang="sl-SI" sz="1899" b="1" dirty="0"/>
              <a:t>H.1. FINANČNA ANALIZA </a:t>
            </a:r>
            <a:r>
              <a:rPr lang="sl-SI" sz="1899" dirty="0"/>
              <a:t>– navedite sklic na ustrezno dokumentacijo in navedite razlago po posameznih podpoglavjih. </a:t>
            </a:r>
          </a:p>
          <a:p>
            <a:pPr marL="0" indent="0" algn="just">
              <a:buNone/>
            </a:pPr>
            <a:endParaRPr lang="sl-SI" sz="600" b="1" dirty="0"/>
          </a:p>
          <a:p>
            <a:pPr lvl="1" algn="just">
              <a:buFont typeface="Courier New" panose="02070309020205020404" pitchFamily="49" charset="0"/>
              <a:buChar char="o"/>
            </a:pPr>
            <a:r>
              <a:rPr lang="sl-SI" sz="1899" b="1" dirty="0"/>
              <a:t>H.1.1. </a:t>
            </a:r>
            <a:r>
              <a:rPr lang="sl-SI" sz="1899" dirty="0"/>
              <a:t>Opišite metodologijo izvedbe analize stroškov in koristi. Pri tem je treba navesti vse glavne predpostavke v zvezi z operativnimi stroški in prihodki ter preostale vrednosti, ki vplivajo na izračun; uporabljene makroekonomske parametre in upoštevane korake v izračunu. </a:t>
            </a:r>
          </a:p>
          <a:p>
            <a:pPr algn="just"/>
            <a:endParaRPr lang="sl-SI" sz="1899" dirty="0"/>
          </a:p>
          <a:p>
            <a:pPr marL="0" indent="0" algn="just">
              <a:buNone/>
            </a:pPr>
            <a:endParaRPr lang="sl-SI" sz="1899"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algn="just"/>
            <a:endParaRPr lang="sl-SI" sz="1899" b="1" dirty="0"/>
          </a:p>
          <a:p>
            <a:pPr marL="0" indent="0" algn="just">
              <a:buNone/>
            </a:pPr>
            <a:endParaRPr lang="sl-SI" sz="1899" b="1" dirty="0"/>
          </a:p>
        </p:txBody>
      </p:sp>
      <p:pic>
        <p:nvPicPr>
          <p:cNvPr id="4" name="Slika 3">
            <a:extLst>
              <a:ext uri="{FF2B5EF4-FFF2-40B4-BE49-F238E27FC236}">
                <a16:creationId xmlns:a16="http://schemas.microsoft.com/office/drawing/2014/main" id="{A0BE0D13-D7E7-852D-58C3-30B87EF68C9E}"/>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9D20DC8D-6377-B632-02DA-66B6312391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940288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072D7908-ADDB-250C-AEF3-FCA777C5105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F0B02CC-AC7A-E63A-6D66-09DE2EFB92F4}"/>
              </a:ext>
            </a:extLst>
          </p:cNvPr>
          <p:cNvSpPr>
            <a:spLocks noGrp="1"/>
          </p:cNvSpPr>
          <p:nvPr>
            <p:ph type="title"/>
          </p:nvPr>
        </p:nvSpPr>
        <p:spPr>
          <a:xfrm>
            <a:off x="837980" y="682541"/>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576ED5D5-C2DA-CD48-5848-090DE9004FA4}"/>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lvl="1" algn="just">
              <a:buFont typeface="Courier New" panose="02070309020205020404" pitchFamily="49" charset="0"/>
              <a:buChar char="o"/>
            </a:pPr>
            <a:r>
              <a:rPr lang="sl-SI" sz="1500" b="1" dirty="0"/>
              <a:t>H.1.2. Glavni elementi in parametri, uporabljeni v analizi stroškov in koristi za finančno analizo (vse vrednosti v evrih), </a:t>
            </a:r>
            <a:r>
              <a:rPr lang="pl-PL" sz="1500" dirty="0"/>
              <a:t>navedite sklic na ustrezno dokumentacijo in izpolnite tabelo v vlogi</a:t>
            </a:r>
            <a:endParaRPr lang="sl-SI" sz="1500" dirty="0"/>
          </a:p>
          <a:p>
            <a:pPr algn="just"/>
            <a:endParaRPr lang="sl-SI" sz="1899" dirty="0"/>
          </a:p>
          <a:p>
            <a:pPr algn="just"/>
            <a:endParaRPr lang="sl-SI" sz="1899" dirty="0"/>
          </a:p>
          <a:p>
            <a:pPr marL="0" indent="0" algn="just">
              <a:buNone/>
            </a:pPr>
            <a:endParaRPr lang="sl-SI" sz="1899" dirty="0"/>
          </a:p>
          <a:p>
            <a:pPr algn="just"/>
            <a:endParaRPr lang="sl-SI" sz="1899" b="1" dirty="0"/>
          </a:p>
          <a:p>
            <a:pPr algn="just"/>
            <a:endParaRPr lang="sl-SI" sz="1899" b="1" dirty="0"/>
          </a:p>
          <a:p>
            <a:pPr algn="just"/>
            <a:endParaRPr lang="sl-SI" sz="1899" b="1" dirty="0"/>
          </a:p>
          <a:p>
            <a:pPr marL="0" indent="0" algn="just">
              <a:buNone/>
            </a:pPr>
            <a:endParaRPr lang="sl-SI" sz="1899" b="1" dirty="0"/>
          </a:p>
          <a:p>
            <a:pPr algn="just"/>
            <a:endParaRPr lang="sl-SI" sz="1899" b="1" dirty="0"/>
          </a:p>
          <a:p>
            <a:pPr algn="just"/>
            <a:endParaRPr lang="sl-SI" sz="1899" b="1" dirty="0"/>
          </a:p>
          <a:p>
            <a:pPr algn="just"/>
            <a:endParaRPr lang="sl-SI" sz="1899" b="1" dirty="0"/>
          </a:p>
          <a:p>
            <a:pPr marL="0" indent="0" algn="just">
              <a:buNone/>
            </a:pPr>
            <a:endParaRPr lang="sl-SI" sz="1899" b="1" dirty="0"/>
          </a:p>
        </p:txBody>
      </p:sp>
      <p:pic>
        <p:nvPicPr>
          <p:cNvPr id="8" name="Slika 7">
            <a:extLst>
              <a:ext uri="{FF2B5EF4-FFF2-40B4-BE49-F238E27FC236}">
                <a16:creationId xmlns:a16="http://schemas.microsoft.com/office/drawing/2014/main" id="{BFFBB64E-BD71-79E4-6F94-97E3D46855F0}"/>
              </a:ext>
            </a:extLst>
          </p:cNvPr>
          <p:cNvPicPr>
            <a:picLocks noChangeAspect="1"/>
          </p:cNvPicPr>
          <p:nvPr/>
        </p:nvPicPr>
        <p:blipFill>
          <a:blip r:embed="rId3"/>
          <a:stretch>
            <a:fillRect/>
          </a:stretch>
        </p:blipFill>
        <p:spPr>
          <a:xfrm>
            <a:off x="2548891" y="2199764"/>
            <a:ext cx="5229451" cy="4125812"/>
          </a:xfrm>
          <a:prstGeom prst="rect">
            <a:avLst/>
          </a:prstGeom>
        </p:spPr>
      </p:pic>
      <p:pic>
        <p:nvPicPr>
          <p:cNvPr id="7" name="Slika 6">
            <a:extLst>
              <a:ext uri="{FF2B5EF4-FFF2-40B4-BE49-F238E27FC236}">
                <a16:creationId xmlns:a16="http://schemas.microsoft.com/office/drawing/2014/main" id="{67AFB0ED-D23F-0B19-0971-AFEFFA81BFFC}"/>
              </a:ext>
            </a:extLst>
          </p:cNvPr>
          <p:cNvPicPr>
            <a:picLocks noChangeAspect="1"/>
          </p:cNvPicPr>
          <p:nvPr/>
        </p:nvPicPr>
        <p:blipFill>
          <a:blip r:embed="rId4"/>
          <a:stretch>
            <a:fillRect/>
          </a:stretch>
        </p:blipFill>
        <p:spPr>
          <a:xfrm>
            <a:off x="2548891" y="6417015"/>
            <a:ext cx="3018325" cy="253250"/>
          </a:xfrm>
          <a:prstGeom prst="rect">
            <a:avLst/>
          </a:prstGeom>
        </p:spPr>
      </p:pic>
      <p:pic>
        <p:nvPicPr>
          <p:cNvPr id="4" name="Slika 3">
            <a:extLst>
              <a:ext uri="{FF2B5EF4-FFF2-40B4-BE49-F238E27FC236}">
                <a16:creationId xmlns:a16="http://schemas.microsoft.com/office/drawing/2014/main" id="{5637A18C-F2D2-1341-91D8-129682238D89}"/>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9" name="Slika 8">
            <a:extLst>
              <a:ext uri="{FF2B5EF4-FFF2-40B4-BE49-F238E27FC236}">
                <a16:creationId xmlns:a16="http://schemas.microsoft.com/office/drawing/2014/main" id="{5E8BADF6-68CB-E316-2B63-7759DB2F2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68036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7B8BA20A-381F-8746-43EE-BABAEB353FC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BB76BBE-CB40-D25C-CFDE-4027B73A6356}"/>
              </a:ext>
            </a:extLst>
          </p:cNvPr>
          <p:cNvSpPr>
            <a:spLocks noGrp="1"/>
          </p:cNvSpPr>
          <p:nvPr>
            <p:ph type="title"/>
          </p:nvPr>
        </p:nvSpPr>
        <p:spPr>
          <a:xfrm>
            <a:off x="837983" y="680952"/>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C793B347-47F0-E107-4506-B4EDDC812D09}"/>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lvl="1" algn="just">
              <a:buFont typeface="Courier New" panose="02070309020205020404" pitchFamily="49" charset="0"/>
              <a:buChar char="o"/>
            </a:pPr>
            <a:r>
              <a:rPr lang="sl-SI" sz="1500" b="1" dirty="0"/>
              <a:t>H.1.3. </a:t>
            </a:r>
            <a:r>
              <a:rPr lang="sl-SI" sz="1500" dirty="0"/>
              <a:t>Glavni kazalniki finančne analize v skladu z dokumentom Analiza stroškov in koristi. I</a:t>
            </a:r>
            <a:r>
              <a:rPr lang="pl-PL" sz="1500" dirty="0"/>
              <a:t>zpolnite tabelo v vlogi.</a:t>
            </a:r>
            <a:endParaRPr lang="sl-SI" sz="1500" dirty="0"/>
          </a:p>
          <a:p>
            <a:pPr algn="just"/>
            <a:endParaRPr lang="sl-SI" sz="1899" dirty="0"/>
          </a:p>
          <a:p>
            <a:pPr marL="0" indent="0" algn="just">
              <a:buNone/>
            </a:pPr>
            <a:endParaRPr lang="sl-SI" sz="1899" dirty="0"/>
          </a:p>
          <a:p>
            <a:pPr algn="just"/>
            <a:endParaRPr lang="sl-SI" sz="1899" b="1" dirty="0"/>
          </a:p>
          <a:p>
            <a:pPr algn="just"/>
            <a:endParaRPr lang="sl-SI" sz="1899" b="1" dirty="0"/>
          </a:p>
          <a:p>
            <a:pPr algn="just"/>
            <a:endParaRPr lang="sl-SI" sz="1899" b="1" dirty="0"/>
          </a:p>
          <a:p>
            <a:pPr marL="0" indent="0" algn="just">
              <a:buNone/>
            </a:pPr>
            <a:endParaRPr lang="sl-SI" sz="1899" b="1" dirty="0"/>
          </a:p>
          <a:p>
            <a:pPr lvl="1" algn="just">
              <a:buFont typeface="Courier New" panose="02070309020205020404" pitchFamily="49" charset="0"/>
              <a:buChar char="o"/>
            </a:pPr>
            <a:r>
              <a:rPr lang="sl-SI" sz="1500" b="1" dirty="0"/>
              <a:t>H.1.4 Strategija glede tarif in dostopnost </a:t>
            </a:r>
            <a:r>
              <a:rPr lang="sl-SI" sz="1500" dirty="0"/>
              <a:t>(če je primerno)</a:t>
            </a:r>
          </a:p>
          <a:p>
            <a:pPr lvl="2" algn="just">
              <a:buFont typeface="Courier New" panose="02070309020205020404" pitchFamily="49" charset="0"/>
              <a:buChar char="o"/>
            </a:pPr>
            <a:r>
              <a:rPr lang="sl-SI" sz="1500" dirty="0"/>
              <a:t>H.1.4.1. Če se pričakuje, da bo projekt ustvaril prihodke s tarifami ali pristojbinami, ki jih krijejo uporabniki, navedite podrobne informacije o sistemu zaračunavanja (vrste in stopnjo pristojbin, načelo ali zakonodajo Unije, na podlagi katere so bile uvedene pristojbine).</a:t>
            </a:r>
          </a:p>
          <a:p>
            <a:pPr lvl="2" algn="just">
              <a:buFont typeface="Courier New" panose="02070309020205020404" pitchFamily="49" charset="0"/>
              <a:buChar char="o"/>
            </a:pPr>
            <a:r>
              <a:rPr lang="sl-SI" sz="1500" dirty="0"/>
              <a:t>H.1.4.2 Ali pristojbine pokrijejo operativne stroške, vključno s stroški vzdrževanja in stroški nadomestitve pri projektu?  Obkrožite da ali ne. Navedite podrobne informacije v zvezi s strategijo glede tarif. Če je odgovor negativen, navedite delež operativnih stroškov, ki bo krit, in vire financiranja stroškov, ki ne bodo kriti. Če je zagotovljena pomoč za tekoče poslovanje, navedite podrobnejše informacije. Če ni predvidena nobena pristojbina, pojasnite, kako bodo kriti operativni stroški.</a:t>
            </a:r>
          </a:p>
          <a:p>
            <a:pPr marL="0" indent="0" algn="just">
              <a:buNone/>
            </a:pPr>
            <a:endParaRPr lang="sl-SI" sz="1899" b="1" dirty="0"/>
          </a:p>
        </p:txBody>
      </p:sp>
      <p:pic>
        <p:nvPicPr>
          <p:cNvPr id="9" name="Slika 8">
            <a:extLst>
              <a:ext uri="{FF2B5EF4-FFF2-40B4-BE49-F238E27FC236}">
                <a16:creationId xmlns:a16="http://schemas.microsoft.com/office/drawing/2014/main" id="{F662D86D-8652-9626-F4EE-F083FE98C5CB}"/>
              </a:ext>
            </a:extLst>
          </p:cNvPr>
          <p:cNvPicPr>
            <a:picLocks noChangeAspect="1"/>
          </p:cNvPicPr>
          <p:nvPr/>
        </p:nvPicPr>
        <p:blipFill>
          <a:blip r:embed="rId3"/>
          <a:stretch>
            <a:fillRect/>
          </a:stretch>
        </p:blipFill>
        <p:spPr>
          <a:xfrm>
            <a:off x="1335833" y="2047059"/>
            <a:ext cx="6426662" cy="1943828"/>
          </a:xfrm>
          <a:prstGeom prst="rect">
            <a:avLst/>
          </a:prstGeom>
        </p:spPr>
      </p:pic>
      <p:pic>
        <p:nvPicPr>
          <p:cNvPr id="4" name="Slika 3">
            <a:extLst>
              <a:ext uri="{FF2B5EF4-FFF2-40B4-BE49-F238E27FC236}">
                <a16:creationId xmlns:a16="http://schemas.microsoft.com/office/drawing/2014/main" id="{A0C18EB9-68B9-68EC-3B31-79097E587A3B}"/>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BD84717-183F-3C8D-12FB-DB9F0E977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963389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46C894E8-6C9B-ACAE-59B1-473FA42F6DA6}"/>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4F32B03-B98C-3F9B-2AED-FF8C02C3FB15}"/>
              </a:ext>
            </a:extLst>
          </p:cNvPr>
          <p:cNvSpPr>
            <a:spLocks noGrp="1"/>
          </p:cNvSpPr>
          <p:nvPr>
            <p:ph type="title"/>
          </p:nvPr>
        </p:nvSpPr>
        <p:spPr>
          <a:xfrm>
            <a:off x="730280" y="692696"/>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B2057CCF-BA91-751C-42CC-B0BE3CBDF1F0}"/>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0" indent="0" algn="just">
              <a:buNone/>
            </a:pPr>
            <a:endParaRPr lang="sl-SI" sz="1500" dirty="0"/>
          </a:p>
          <a:p>
            <a:pPr lvl="2" algn="just">
              <a:buFont typeface="Courier New" panose="02070309020205020404" pitchFamily="49" charset="0"/>
              <a:buChar char="o"/>
            </a:pPr>
            <a:r>
              <a:rPr lang="sl-SI" dirty="0"/>
              <a:t>H.1.4.3. Če se pristojbine razlikujejo med različnimi uporabniki, ali so te sorazmerne z različno uporabo projekta/dejansko porabo? Obkrožite da ali ne. Navedite podrobne informacije.</a:t>
            </a:r>
          </a:p>
          <a:p>
            <a:pPr marL="914126" lvl="2" indent="0" algn="just">
              <a:buNone/>
            </a:pPr>
            <a:endParaRPr lang="sl-SI" dirty="0"/>
          </a:p>
          <a:p>
            <a:pPr lvl="2" algn="just">
              <a:buFont typeface="Courier New" panose="02070309020205020404" pitchFamily="49" charset="0"/>
              <a:buChar char="o"/>
            </a:pPr>
            <a:r>
              <a:rPr lang="sl-SI" dirty="0"/>
              <a:t>H.1.4.4 Ali so pristojbine sorazmerne z onesnaževanjem, ki ga povzročajo uporabniki? Obkrožite da ali ne. Navedite podrobne informacije.</a:t>
            </a:r>
          </a:p>
          <a:p>
            <a:pPr marL="914126" lvl="2" indent="0" algn="just">
              <a:buNone/>
            </a:pPr>
            <a:endParaRPr lang="sl-SI" dirty="0"/>
          </a:p>
          <a:p>
            <a:pPr lvl="2" algn="just">
              <a:buFont typeface="Courier New" panose="02070309020205020404" pitchFamily="49" charset="0"/>
              <a:buChar char="o"/>
            </a:pPr>
            <a:r>
              <a:rPr lang="sl-SI" dirty="0"/>
              <a:t>H.1.4.5 Ali je bila upoštevana cenovna dostopnost pristojbin za uporabnike? Obkrožite da ali ne. Navedite podrobne informacije.</a:t>
            </a:r>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C04CFB89-B61F-BC61-3C44-ADCAD5E9609F}"/>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9ABF2AA2-3E85-1D0C-7745-2D364106B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783596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1D8B09D2-C745-41FA-6C66-E0BDD8E192B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243D1C6-A4A7-B7B9-2499-DAF104323A27}"/>
              </a:ext>
            </a:extLst>
          </p:cNvPr>
          <p:cNvSpPr>
            <a:spLocks noGrp="1"/>
          </p:cNvSpPr>
          <p:nvPr>
            <p:ph type="title"/>
          </p:nvPr>
        </p:nvSpPr>
        <p:spPr>
          <a:xfrm>
            <a:off x="690833" y="692696"/>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7971A7FF-83AD-758D-6790-83DC722DE1DF}"/>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0" indent="0" algn="just">
              <a:buNone/>
            </a:pPr>
            <a:r>
              <a:rPr lang="sl-SI" sz="1600" b="1" dirty="0"/>
              <a:t>POZOR: Pri finančni in ekonomski analizi je potrebno upoštevati 4% finančno diskontno stopnjo</a:t>
            </a:r>
          </a:p>
          <a:p>
            <a:pPr marL="228531" lvl="2" algn="just">
              <a:spcBef>
                <a:spcPts val="1000"/>
              </a:spcBef>
            </a:pPr>
            <a:r>
              <a:rPr lang="sl-SI" sz="1899" b="1" dirty="0"/>
              <a:t>H.2 EKONOMSKA ANALIZA</a:t>
            </a:r>
          </a:p>
          <a:p>
            <a:pPr lvl="1" algn="just">
              <a:buFont typeface="Courier New" panose="02070309020205020404" pitchFamily="49" charset="0"/>
              <a:buChar char="o"/>
            </a:pPr>
            <a:r>
              <a:rPr lang="sl-SI" sz="1500" b="1" dirty="0"/>
              <a:t>H.2.1 </a:t>
            </a:r>
            <a:r>
              <a:rPr lang="sl-SI" sz="1500" dirty="0"/>
              <a:t>Opišite metodologijo, ključne predpostavke pri vrednotenju stroškov (navedite tudi ustrezne sestavine stroškov, ki so bile upoštevane – stroški naložbe, stroški nadomestitve, operativni stroški), gospodarske koristi in zunanje dejavnike, vključno s tistimi, ki so povezani z okoljem, blaženjem podnebnih sprememb (po potrebi tudi povečane emisije toplogrednih plinov in ekvivalent CO2) ter s pripravljenostjo na podnebne spremembe in naravne nesreče.</a:t>
            </a:r>
          </a:p>
          <a:p>
            <a:pPr lvl="1" algn="just">
              <a:buFont typeface="Courier New" panose="02070309020205020404" pitchFamily="49" charset="0"/>
              <a:buChar char="o"/>
            </a:pPr>
            <a:r>
              <a:rPr lang="sl-SI" sz="1500" b="1" dirty="0"/>
              <a:t>H.2.1 </a:t>
            </a:r>
            <a:r>
              <a:rPr lang="sl-SI" sz="1500" dirty="0"/>
              <a:t>Navedite podatke o ekonomskih stroških in koristih, opredeljenih v analizi, skupaj s pripadajočimi vrednostmi. I</a:t>
            </a:r>
            <a:r>
              <a:rPr lang="pl-PL" sz="1500" dirty="0"/>
              <a:t>zpolnite tabelo v vlogi.</a:t>
            </a:r>
            <a:endParaRPr lang="sl-SI" sz="1500" dirty="0"/>
          </a:p>
          <a:p>
            <a:pPr marL="457063" lvl="1" indent="0" algn="just">
              <a:buNone/>
            </a:pPr>
            <a:endParaRPr lang="sl-SI" sz="1500"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2139370C-D7E8-7D78-0A07-ABC3528D9360}"/>
              </a:ext>
            </a:extLst>
          </p:cNvPr>
          <p:cNvPicPr>
            <a:picLocks noChangeAspect="1"/>
          </p:cNvPicPr>
          <p:nvPr/>
        </p:nvPicPr>
        <p:blipFill>
          <a:blip r:embed="rId3"/>
          <a:stretch>
            <a:fillRect/>
          </a:stretch>
        </p:blipFill>
        <p:spPr>
          <a:xfrm>
            <a:off x="3590090" y="3649517"/>
            <a:ext cx="4714348" cy="2945428"/>
          </a:xfrm>
          <a:prstGeom prst="rect">
            <a:avLst/>
          </a:prstGeom>
        </p:spPr>
      </p:pic>
      <p:pic>
        <p:nvPicPr>
          <p:cNvPr id="7" name="Slika 6">
            <a:extLst>
              <a:ext uri="{FF2B5EF4-FFF2-40B4-BE49-F238E27FC236}">
                <a16:creationId xmlns:a16="http://schemas.microsoft.com/office/drawing/2014/main" id="{44D6868F-780A-C972-40F4-8563945589F7}"/>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8C4599A8-C5A7-11C8-FFC6-A45032757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9521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3585CC77-E9E0-AE6B-1FF7-40E6B2B0017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01F65EE-D7FD-2FEF-A078-2A4ED730D8D3}"/>
              </a:ext>
            </a:extLst>
          </p:cNvPr>
          <p:cNvSpPr>
            <a:spLocks noGrp="1"/>
          </p:cNvSpPr>
          <p:nvPr>
            <p:ph type="title"/>
          </p:nvPr>
        </p:nvSpPr>
        <p:spPr>
          <a:xfrm>
            <a:off x="477788" y="627216"/>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794B6EA0-D3DF-BB6B-EAAB-4B6E8E03A1AD}"/>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lvl="1" algn="just">
              <a:buFont typeface="Courier New" panose="02070309020205020404" pitchFamily="49" charset="0"/>
              <a:buChar char="o"/>
            </a:pPr>
            <a:r>
              <a:rPr lang="sl-SI" sz="1500" b="1" dirty="0"/>
              <a:t>H.2.3 </a:t>
            </a:r>
            <a:r>
              <a:rPr lang="sl-SI" sz="1500" dirty="0"/>
              <a:t>Navedite podatke o ekonomskih stroških in koristih, opredeljenih v analizi, skupaj s pripadajočimi vrednostmi. Izpolnite tabelo v vlogi.</a:t>
            </a:r>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marL="457063" lvl="1" indent="0" algn="just">
              <a:buNone/>
            </a:pPr>
            <a:endParaRPr lang="sl-SI" sz="1500" dirty="0"/>
          </a:p>
          <a:p>
            <a:pPr lvl="1" algn="just">
              <a:buFont typeface="Courier New" panose="02070309020205020404" pitchFamily="49" charset="0"/>
              <a:buChar char="o"/>
            </a:pPr>
            <a:r>
              <a:rPr lang="sl-SI" sz="1500" b="1" dirty="0"/>
              <a:t>H.2.4 Učinki projekta na zaposlovanje. </a:t>
            </a:r>
            <a:r>
              <a:rPr lang="sl-SI" sz="1500" dirty="0"/>
              <a:t>Opredelite število delovnih mest, ki bodo ustvarjena (izraženo z ekvivalentom polnega delovnega časa). Število neposredno ustvarjenih delovnih mest. Sklic na ustrezno dokumentacijo.</a:t>
            </a:r>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lvl="1" algn="just">
              <a:buFont typeface="Courier New" panose="02070309020205020404" pitchFamily="49" charset="0"/>
              <a:buChar char="o"/>
            </a:pPr>
            <a:endParaRPr lang="sl-SI" sz="1500" dirty="0"/>
          </a:p>
          <a:p>
            <a:pPr marL="457063" lvl="1" indent="0" algn="just">
              <a:buNone/>
            </a:pPr>
            <a:endParaRPr lang="sl-SI" sz="1500" dirty="0"/>
          </a:p>
          <a:p>
            <a:pPr lvl="1" algn="just">
              <a:buFont typeface="Courier New" panose="02070309020205020404" pitchFamily="49" charset="0"/>
              <a:buChar char="o"/>
            </a:pPr>
            <a:r>
              <a:rPr lang="sl-SI" sz="1500" b="1" dirty="0"/>
              <a:t>H.2.5 Opredelite glavne koristi in stroške</a:t>
            </a:r>
            <a:r>
              <a:rPr lang="sl-SI" sz="1500" dirty="0"/>
              <a:t>, ki jih ni mogoče količinsko opredeliti/finančno ovrednotiti. Sklic na ustrezno dokumentacijo.</a:t>
            </a:r>
          </a:p>
          <a:p>
            <a:pPr lvl="1" algn="just">
              <a:buFont typeface="Courier New" panose="02070309020205020404" pitchFamily="49" charset="0"/>
              <a:buChar char="o"/>
            </a:pPr>
            <a:endParaRPr lang="sl-SI" sz="1500" dirty="0"/>
          </a:p>
          <a:p>
            <a:pPr marL="457063" lvl="1" indent="0" algn="just">
              <a:buNone/>
            </a:pPr>
            <a:endParaRPr lang="sl-SI" sz="1500"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8" name="Slika 7">
            <a:extLst>
              <a:ext uri="{FF2B5EF4-FFF2-40B4-BE49-F238E27FC236}">
                <a16:creationId xmlns:a16="http://schemas.microsoft.com/office/drawing/2014/main" id="{A3125B78-F5F2-E3CE-EAA5-7CAA2AA33E14}"/>
              </a:ext>
            </a:extLst>
          </p:cNvPr>
          <p:cNvPicPr>
            <a:picLocks noChangeAspect="1"/>
          </p:cNvPicPr>
          <p:nvPr/>
        </p:nvPicPr>
        <p:blipFill>
          <a:blip r:embed="rId3"/>
          <a:stretch>
            <a:fillRect/>
          </a:stretch>
        </p:blipFill>
        <p:spPr>
          <a:xfrm>
            <a:off x="1953700" y="2161938"/>
            <a:ext cx="7110937" cy="1772459"/>
          </a:xfrm>
          <a:prstGeom prst="rect">
            <a:avLst/>
          </a:prstGeom>
        </p:spPr>
      </p:pic>
      <p:pic>
        <p:nvPicPr>
          <p:cNvPr id="12" name="Slika 11">
            <a:extLst>
              <a:ext uri="{FF2B5EF4-FFF2-40B4-BE49-F238E27FC236}">
                <a16:creationId xmlns:a16="http://schemas.microsoft.com/office/drawing/2014/main" id="{2C5DB788-6F15-01BB-3FA0-3FB44DB10EB2}"/>
              </a:ext>
            </a:extLst>
          </p:cNvPr>
          <p:cNvPicPr>
            <a:picLocks noChangeAspect="1"/>
          </p:cNvPicPr>
          <p:nvPr/>
        </p:nvPicPr>
        <p:blipFill>
          <a:blip r:embed="rId4"/>
          <a:stretch>
            <a:fillRect/>
          </a:stretch>
        </p:blipFill>
        <p:spPr>
          <a:xfrm>
            <a:off x="1953700" y="4555416"/>
            <a:ext cx="5403447" cy="1294516"/>
          </a:xfrm>
          <a:prstGeom prst="rect">
            <a:avLst/>
          </a:prstGeom>
        </p:spPr>
      </p:pic>
      <p:pic>
        <p:nvPicPr>
          <p:cNvPr id="4" name="Slika 3">
            <a:extLst>
              <a:ext uri="{FF2B5EF4-FFF2-40B4-BE49-F238E27FC236}">
                <a16:creationId xmlns:a16="http://schemas.microsoft.com/office/drawing/2014/main" id="{CE7198F8-26A7-2849-255A-CB9E2AF9093A}"/>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60A0A7DA-C454-F9BE-75FF-8A52137C0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820371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55E6327B-A06E-127C-381E-71BD3E34E2E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E0121722-F014-708E-6F34-5334C45D891E}"/>
              </a:ext>
            </a:extLst>
          </p:cNvPr>
          <p:cNvSpPr>
            <a:spLocks noGrp="1"/>
          </p:cNvSpPr>
          <p:nvPr>
            <p:ph type="title"/>
          </p:nvPr>
        </p:nvSpPr>
        <p:spPr>
          <a:xfrm>
            <a:off x="405780" y="692696"/>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24BC38B8-F493-E062-7FA8-B01D82A9E006}"/>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228531" lvl="1" algn="just">
              <a:spcBef>
                <a:spcPts val="1000"/>
              </a:spcBef>
            </a:pPr>
            <a:r>
              <a:rPr lang="sl-SI" sz="1899" b="1" dirty="0"/>
              <a:t>H.3 OCENA TVEGANJA</a:t>
            </a:r>
          </a:p>
          <a:p>
            <a:pPr marL="0" lvl="1" indent="0" algn="just">
              <a:spcBef>
                <a:spcPts val="1000"/>
              </a:spcBef>
              <a:buNone/>
            </a:pPr>
            <a:endParaRPr lang="sl-SI" sz="1899" b="1" dirty="0"/>
          </a:p>
          <a:p>
            <a:pPr lvl="1" algn="just">
              <a:buFont typeface="Courier New" panose="02070309020205020404" pitchFamily="49" charset="0"/>
              <a:buChar char="o"/>
            </a:pPr>
            <a:r>
              <a:rPr lang="sl-SI" sz="1899" dirty="0"/>
              <a:t>H.3.1 Na kratko opišite metodologijo in povzemite rezultate, ki vsebujejo glavna ugotovljena tveganja. Sklic na ustrezno dokumentacijo.</a:t>
            </a:r>
          </a:p>
          <a:p>
            <a:pPr marL="457063" lvl="1" indent="0" algn="just">
              <a:buNone/>
            </a:pPr>
            <a:endParaRPr lang="sl-SI" sz="1899" dirty="0"/>
          </a:p>
          <a:p>
            <a:pPr lvl="1" algn="just">
              <a:buFont typeface="Courier New" panose="02070309020205020404" pitchFamily="49" charset="0"/>
              <a:buChar char="o"/>
            </a:pPr>
            <a:r>
              <a:rPr lang="sl-SI" sz="1899" dirty="0"/>
              <a:t>H.3.2 Povzemite glavna tveganja za uspešno fizično in finančno izvajanje projekta ter predlagane ukrepe za njihovo ublažitev.</a:t>
            </a:r>
            <a:endParaRPr lang="sl-SI" sz="1500"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567F9CD8-B4DC-1A92-F1AC-82AD655745FA}"/>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72342470-FBF0-DEB7-B80A-9DA8E2BC26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617485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FF4FE845-37B3-46C5-1CCF-EE23B317F08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64191C9-9E7B-3F28-C631-9BA93DCAA235}"/>
              </a:ext>
            </a:extLst>
          </p:cNvPr>
          <p:cNvSpPr>
            <a:spLocks noGrp="1"/>
          </p:cNvSpPr>
          <p:nvPr>
            <p:ph type="title"/>
          </p:nvPr>
        </p:nvSpPr>
        <p:spPr>
          <a:xfrm>
            <a:off x="477788" y="650468"/>
            <a:ext cx="10512862" cy="953287"/>
          </a:xfrm>
        </p:spPr>
        <p:txBody>
          <a:bodyPr>
            <a:normAutofit fontScale="90000"/>
          </a:bodyPr>
          <a:lstStyle/>
          <a:p>
            <a:br>
              <a:rPr lang="sl-SI" sz="3799" b="1" dirty="0"/>
            </a:br>
            <a:r>
              <a:rPr lang="sl-SI" sz="3299" b="1" dirty="0"/>
              <a:t>H. ANALIZA STROŠKOV IN KORISTI, VKLJUČNO S FINANČNO </a:t>
            </a:r>
            <a:br>
              <a:rPr lang="sl-SI" sz="3299" b="1" dirty="0"/>
            </a:br>
            <a:r>
              <a:rPr lang="sl-SI" sz="3299" b="1" dirty="0"/>
              <a:t>IN EKONOMSKO ANALIZO, TER OCENA TVEGANJA</a:t>
            </a:r>
            <a:br>
              <a:rPr lang="sl-SI" b="1" dirty="0"/>
            </a:br>
            <a:endParaRPr lang="sl-SI" dirty="0"/>
          </a:p>
        </p:txBody>
      </p:sp>
      <p:sp>
        <p:nvSpPr>
          <p:cNvPr id="3" name="Označba mesta vsebine 2">
            <a:extLst>
              <a:ext uri="{FF2B5EF4-FFF2-40B4-BE49-F238E27FC236}">
                <a16:creationId xmlns:a16="http://schemas.microsoft.com/office/drawing/2014/main" id="{076CC657-DFCD-8818-1454-AE5B43ABCFE2}"/>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228531" lvl="1" algn="just">
              <a:spcBef>
                <a:spcPts val="1000"/>
              </a:spcBef>
            </a:pPr>
            <a:r>
              <a:rPr lang="sl-SI" sz="1899" b="1" dirty="0"/>
              <a:t>H.4 ANALIZA OBČUTLJIVOSTI</a:t>
            </a:r>
          </a:p>
          <a:p>
            <a:pPr lvl="1" algn="just">
              <a:buFont typeface="Courier New" panose="02070309020205020404" pitchFamily="49" charset="0"/>
              <a:buChar char="o"/>
            </a:pPr>
            <a:r>
              <a:rPr lang="sl-SI" sz="1899" dirty="0"/>
              <a:t>Navedite odstotni delež spremembe, uporabljene pri preizkušenih spremenljivkah: Predstavite ocenjeni učinek (kot odstotni delež spremembe) na rezultate indeksov finančnih dosežkov in ekonomskega učinka. Navedite sklic na ustrezno dokumentacijo (Analiza stroškov in koristi) in izpolnite tabelo v vlogi.</a:t>
            </a:r>
          </a:p>
          <a:p>
            <a:pPr marL="457063" lvl="1" indent="0" algn="just">
              <a:buNone/>
            </a:pPr>
            <a:endParaRPr lang="sl-SI" sz="1899" dirty="0"/>
          </a:p>
          <a:p>
            <a:pPr marL="457063" lvl="1" indent="0" algn="just">
              <a:buNone/>
            </a:pPr>
            <a:endParaRPr lang="sl-SI" sz="1899" dirty="0"/>
          </a:p>
          <a:p>
            <a:pPr marL="457063" lvl="1" indent="0" algn="just">
              <a:buNone/>
            </a:pPr>
            <a:endParaRPr lang="sl-SI" sz="1899"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7" name="Slika 6">
            <a:extLst>
              <a:ext uri="{FF2B5EF4-FFF2-40B4-BE49-F238E27FC236}">
                <a16:creationId xmlns:a16="http://schemas.microsoft.com/office/drawing/2014/main" id="{CD66F5EA-0824-162A-FAC1-00DAF8687F1C}"/>
              </a:ext>
            </a:extLst>
          </p:cNvPr>
          <p:cNvPicPr>
            <a:picLocks noChangeAspect="1"/>
          </p:cNvPicPr>
          <p:nvPr/>
        </p:nvPicPr>
        <p:blipFill>
          <a:blip r:embed="rId3"/>
          <a:stretch>
            <a:fillRect/>
          </a:stretch>
        </p:blipFill>
        <p:spPr>
          <a:xfrm>
            <a:off x="1481729" y="3198469"/>
            <a:ext cx="5954920" cy="2532419"/>
          </a:xfrm>
          <a:prstGeom prst="rect">
            <a:avLst/>
          </a:prstGeom>
        </p:spPr>
      </p:pic>
      <p:pic>
        <p:nvPicPr>
          <p:cNvPr id="4" name="Slika 3">
            <a:extLst>
              <a:ext uri="{FF2B5EF4-FFF2-40B4-BE49-F238E27FC236}">
                <a16:creationId xmlns:a16="http://schemas.microsoft.com/office/drawing/2014/main" id="{FE67E127-04DC-DD93-7A5E-7407CAF01C72}"/>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FF8BE000-68E9-A811-7261-59B0D0D62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075460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slov 12"/>
          <p:cNvSpPr>
            <a:spLocks noGrp="1"/>
          </p:cNvSpPr>
          <p:nvPr>
            <p:ph type="title"/>
          </p:nvPr>
        </p:nvSpPr>
        <p:spPr>
          <a:xfrm>
            <a:off x="333772" y="280947"/>
            <a:ext cx="9265095" cy="527720"/>
          </a:xfrm>
        </p:spPr>
        <p:txBody>
          <a:bodyPr rtlCol="0">
            <a:normAutofit/>
          </a:bodyPr>
          <a:lstStyle/>
          <a:p>
            <a:pPr algn="ctr" rtl="0"/>
            <a:r>
              <a:rPr lang="sl-SI" sz="2800" b="1" dirty="0">
                <a:latin typeface="Arial" panose="020B0604020202020204" pitchFamily="34" charset="0"/>
                <a:cs typeface="Arial" panose="020B0604020202020204" pitchFamily="34" charset="0"/>
              </a:rPr>
              <a:t>POTEK DRŽAVNIH KOLESARSKIH POVEZAV</a:t>
            </a:r>
          </a:p>
        </p:txBody>
      </p:sp>
      <p:pic>
        <p:nvPicPr>
          <p:cNvPr id="4" name="Slika 3">
            <a:extLst>
              <a:ext uri="{FF2B5EF4-FFF2-40B4-BE49-F238E27FC236}">
                <a16:creationId xmlns:a16="http://schemas.microsoft.com/office/drawing/2014/main" id="{283B8167-E78D-47B5-A786-0FDCD0A81AE1}"/>
              </a:ext>
            </a:extLst>
          </p:cNvPr>
          <p:cNvPicPr>
            <a:picLocks noChangeAspect="1"/>
          </p:cNvPicPr>
          <p:nvPr/>
        </p:nvPicPr>
        <p:blipFill>
          <a:blip r:embed="rId3"/>
          <a:stretch>
            <a:fillRect/>
          </a:stretch>
        </p:blipFill>
        <p:spPr>
          <a:xfrm>
            <a:off x="1163831" y="849658"/>
            <a:ext cx="9207924" cy="5942494"/>
          </a:xfrm>
          <a:prstGeom prst="rect">
            <a:avLst/>
          </a:prstGeom>
        </p:spPr>
      </p:pic>
      <p:pic>
        <p:nvPicPr>
          <p:cNvPr id="6" name="Slika 5">
            <a:extLst>
              <a:ext uri="{FF2B5EF4-FFF2-40B4-BE49-F238E27FC236}">
                <a16:creationId xmlns:a16="http://schemas.microsoft.com/office/drawing/2014/main" id="{D5886840-33FF-4B97-8D4F-E9E4A7C09883}"/>
              </a:ext>
            </a:extLst>
          </p:cNvPr>
          <p:cNvPicPr>
            <a:picLocks noChangeAspect="1"/>
          </p:cNvPicPr>
          <p:nvPr/>
        </p:nvPicPr>
        <p:blipFill>
          <a:blip r:embed="rId4"/>
          <a:stretch>
            <a:fillRect/>
          </a:stretch>
        </p:blipFill>
        <p:spPr>
          <a:xfrm>
            <a:off x="10486900" y="4869160"/>
            <a:ext cx="238158" cy="181000"/>
          </a:xfrm>
          <a:prstGeom prst="rect">
            <a:avLst/>
          </a:prstGeom>
        </p:spPr>
      </p:pic>
      <p:pic>
        <p:nvPicPr>
          <p:cNvPr id="8" name="Slika 7">
            <a:extLst>
              <a:ext uri="{FF2B5EF4-FFF2-40B4-BE49-F238E27FC236}">
                <a16:creationId xmlns:a16="http://schemas.microsoft.com/office/drawing/2014/main" id="{2FCEB3CF-0C3B-43D8-BCC3-76A48EA8EE6B}"/>
              </a:ext>
            </a:extLst>
          </p:cNvPr>
          <p:cNvPicPr>
            <a:picLocks noChangeAspect="1"/>
          </p:cNvPicPr>
          <p:nvPr/>
        </p:nvPicPr>
        <p:blipFill rotWithShape="1">
          <a:blip r:embed="rId5"/>
          <a:srcRect l="21875" t="5001"/>
          <a:stretch/>
        </p:blipFill>
        <p:spPr>
          <a:xfrm>
            <a:off x="10486900" y="5445224"/>
            <a:ext cx="238158" cy="181000"/>
          </a:xfrm>
          <a:prstGeom prst="rect">
            <a:avLst/>
          </a:prstGeom>
        </p:spPr>
      </p:pic>
      <p:sp>
        <p:nvSpPr>
          <p:cNvPr id="9" name="PoljeZBesedilom 8">
            <a:extLst>
              <a:ext uri="{FF2B5EF4-FFF2-40B4-BE49-F238E27FC236}">
                <a16:creationId xmlns:a16="http://schemas.microsoft.com/office/drawing/2014/main" id="{C5AE5EE4-4D26-4EF3-90D1-9813A06127F8}"/>
              </a:ext>
            </a:extLst>
          </p:cNvPr>
          <p:cNvSpPr txBox="1"/>
          <p:nvPr/>
        </p:nvSpPr>
        <p:spPr>
          <a:xfrm>
            <a:off x="10682843" y="4797152"/>
            <a:ext cx="1505982" cy="424732"/>
          </a:xfrm>
          <a:prstGeom prst="rect">
            <a:avLst/>
          </a:prstGeom>
          <a:noFill/>
        </p:spPr>
        <p:txBody>
          <a:bodyPr wrap="square" rtlCol="0">
            <a:spAutoFit/>
          </a:bodyPr>
          <a:lstStyle/>
          <a:p>
            <a:pPr>
              <a:lnSpc>
                <a:spcPct val="90000"/>
              </a:lnSpc>
            </a:pPr>
            <a:r>
              <a:rPr lang="sl-SI" sz="1200" b="1" dirty="0">
                <a:latin typeface="Arial" panose="020B0604020202020204" pitchFamily="34" charset="0"/>
                <a:cs typeface="Arial" panose="020B0604020202020204" pitchFamily="34" charset="0"/>
              </a:rPr>
              <a:t>PLANIRAN POTEK DKP</a:t>
            </a:r>
          </a:p>
        </p:txBody>
      </p:sp>
      <p:sp>
        <p:nvSpPr>
          <p:cNvPr id="10" name="PoljeZBesedilom 9">
            <a:extLst>
              <a:ext uri="{FF2B5EF4-FFF2-40B4-BE49-F238E27FC236}">
                <a16:creationId xmlns:a16="http://schemas.microsoft.com/office/drawing/2014/main" id="{D2E7370C-61D8-488A-9ED8-68794FBF41D1}"/>
              </a:ext>
            </a:extLst>
          </p:cNvPr>
          <p:cNvSpPr txBox="1"/>
          <p:nvPr/>
        </p:nvSpPr>
        <p:spPr>
          <a:xfrm>
            <a:off x="10725058" y="5421861"/>
            <a:ext cx="1418026" cy="424732"/>
          </a:xfrm>
          <a:prstGeom prst="rect">
            <a:avLst/>
          </a:prstGeom>
          <a:noFill/>
        </p:spPr>
        <p:txBody>
          <a:bodyPr wrap="square" rtlCol="0">
            <a:spAutoFit/>
          </a:bodyPr>
          <a:lstStyle/>
          <a:p>
            <a:pPr>
              <a:lnSpc>
                <a:spcPct val="90000"/>
              </a:lnSpc>
            </a:pPr>
            <a:r>
              <a:rPr lang="sl-SI" sz="1200" b="1" dirty="0">
                <a:latin typeface="Arial" panose="020B0604020202020204" pitchFamily="34" charset="0"/>
                <a:cs typeface="Arial" panose="020B0604020202020204" pitchFamily="34" charset="0"/>
              </a:rPr>
              <a:t>IZVEDENE POVRŠINE DKP</a:t>
            </a: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50E2E1A6-124C-0330-0698-DAB73B590B5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3FE4FF7-86E4-6925-307E-CB2CC1E979E8}"/>
              </a:ext>
            </a:extLst>
          </p:cNvPr>
          <p:cNvSpPr>
            <a:spLocks noGrp="1"/>
          </p:cNvSpPr>
          <p:nvPr>
            <p:ph type="title"/>
          </p:nvPr>
        </p:nvSpPr>
        <p:spPr>
          <a:xfrm>
            <a:off x="405780" y="613769"/>
            <a:ext cx="10512862" cy="1210105"/>
          </a:xfrm>
        </p:spPr>
        <p:txBody>
          <a:bodyPr>
            <a:normAutofit fontScale="90000"/>
          </a:bodyPr>
          <a:lstStyle/>
          <a:p>
            <a:br>
              <a:rPr lang="sl-SI" sz="3799" b="1" dirty="0"/>
            </a:br>
            <a:r>
              <a:rPr lang="sl-SI" sz="2699" b="1" dirty="0"/>
              <a:t>I. ANALIZA VPLIVOV NA OKOLJE OB UPOŠTEVANJU POTREB PO PRILAGAJANJU PODNEBNIM SPREMEMBAM IN BLAŽITVI NJIHOVEGA VPLIVA NA OKOLJE TER PRIPRAVLJENOSTI NA NESREČE</a:t>
            </a:r>
            <a:br>
              <a:rPr lang="sl-SI" b="1" dirty="0"/>
            </a:br>
            <a:endParaRPr lang="sl-SI" dirty="0"/>
          </a:p>
        </p:txBody>
      </p:sp>
      <p:sp>
        <p:nvSpPr>
          <p:cNvPr id="3" name="Označba mesta vsebine 2">
            <a:extLst>
              <a:ext uri="{FF2B5EF4-FFF2-40B4-BE49-F238E27FC236}">
                <a16:creationId xmlns:a16="http://schemas.microsoft.com/office/drawing/2014/main" id="{9AFD6644-9AB1-53A4-543C-C6704AE3F2A3}"/>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228531" lvl="1" algn="just">
              <a:spcBef>
                <a:spcPts val="1000"/>
              </a:spcBef>
            </a:pPr>
            <a:r>
              <a:rPr lang="sl-SI" sz="1899" b="1" dirty="0"/>
              <a:t>I.1 </a:t>
            </a:r>
            <a:r>
              <a:rPr lang="pl-PL" sz="1899" b="1" dirty="0"/>
              <a:t>SKLADNOST PROJEKTA Z OKOLJSKO POLITIKO</a:t>
            </a:r>
          </a:p>
          <a:p>
            <a:pPr lvl="1" algn="just">
              <a:buFont typeface="Courier New" panose="02070309020205020404" pitchFamily="49" charset="0"/>
              <a:buChar char="o"/>
            </a:pPr>
            <a:r>
              <a:rPr lang="sl-SI" sz="1899" dirty="0"/>
              <a:t>I.1.1 Opišite, kako operacija prispeva k ciljem </a:t>
            </a:r>
            <a:r>
              <a:rPr lang="sl-SI" sz="1899" dirty="0" err="1"/>
              <a:t>okoljske</a:t>
            </a:r>
            <a:r>
              <a:rPr lang="sl-SI" sz="1899" dirty="0"/>
              <a:t> politike in jih upošteva, vključno s podnebnimi spremembami (kot napotek upoštevajte naslednje: učinkovita raba virov, ohranjanje biotske raznovrstnosti in ekosistemskih storitev, zmanjševanje emisij toplogrednih plinov, sposobnost odzivanja na vplive podnebnih sprememb itd.</a:t>
            </a:r>
          </a:p>
          <a:p>
            <a:pPr lvl="1" algn="just">
              <a:buFont typeface="Courier New" panose="02070309020205020404" pitchFamily="49" charset="0"/>
              <a:buChar char="o"/>
            </a:pPr>
            <a:r>
              <a:rPr lang="sl-SI" sz="1899" dirty="0"/>
              <a:t>I.1.2 Opišite, kako operacija upošteva previdnostno načelo, načelo preventivnih ukrepov, načelo, da je treba </a:t>
            </a:r>
            <a:r>
              <a:rPr lang="sl-SI" sz="1899" dirty="0" err="1"/>
              <a:t>okoljsko</a:t>
            </a:r>
            <a:r>
              <a:rPr lang="sl-SI" sz="1899" dirty="0"/>
              <a:t> škodo prednostno odpraviti pri izvoru in načelo »onesnaževalec plača«.</a:t>
            </a:r>
          </a:p>
          <a:p>
            <a:pPr marL="228531" lvl="1" algn="just">
              <a:spcBef>
                <a:spcPts val="1000"/>
              </a:spcBef>
            </a:pPr>
            <a:r>
              <a:rPr lang="sl-SI" sz="1899" b="1" dirty="0"/>
              <a:t>I.2 </a:t>
            </a:r>
            <a:r>
              <a:rPr lang="pl-PL" sz="1899" b="1" dirty="0"/>
              <a:t>POSTOPEK CELOVITE PRESOJE VPLIVOV NA OKOLJE</a:t>
            </a:r>
          </a:p>
          <a:p>
            <a:pPr lvl="1" algn="just">
              <a:buFont typeface="Courier New" panose="02070309020205020404" pitchFamily="49" charset="0"/>
              <a:buChar char="o"/>
            </a:pPr>
            <a:r>
              <a:rPr lang="sl-SI" sz="1899" dirty="0"/>
              <a:t>I.2.1 Ali se bo operacija izvedla na osnovi načrta/programa, ki ni Program EKP 2021-2027? Ali je bil za načrt/program izveden postopek celovite presoje vplivov na okolje v skladu z Uredbo o </a:t>
            </a:r>
            <a:r>
              <a:rPr lang="sl-SI" sz="1899" dirty="0" err="1"/>
              <a:t>okoljskem</a:t>
            </a:r>
            <a:r>
              <a:rPr lang="sl-SI" sz="1899" dirty="0"/>
              <a:t> poročilu in podrobnejšem postopku celovite presoje vplivov izvedbe planov na okolje (Uradni list RS, št. 73/05 in 44/22)?</a:t>
            </a:r>
          </a:p>
          <a:p>
            <a:pPr marL="457063" lvl="1" indent="0" algn="just">
              <a:buNone/>
            </a:pPr>
            <a:endParaRPr lang="sl-SI" sz="1899" dirty="0"/>
          </a:p>
          <a:p>
            <a:pPr marL="457063" lvl="1" indent="0" algn="just">
              <a:buNone/>
            </a:pPr>
            <a:endParaRPr lang="sl-SI" sz="1899"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66C45BC9-7245-0ED7-9F51-2E4A2CBD38A6}"/>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64EFF997-D0C6-15C4-6FCD-70D89E732B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001204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E9F275A3-1075-7952-92DC-E961EF1D913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6BFB132-3D4F-29AF-8D74-4F8B91BD8ADB}"/>
              </a:ext>
            </a:extLst>
          </p:cNvPr>
          <p:cNvSpPr>
            <a:spLocks noGrp="1"/>
          </p:cNvSpPr>
          <p:nvPr>
            <p:ph type="title"/>
          </p:nvPr>
        </p:nvSpPr>
        <p:spPr>
          <a:xfrm>
            <a:off x="621804" y="549448"/>
            <a:ext cx="10512862" cy="1210105"/>
          </a:xfrm>
        </p:spPr>
        <p:txBody>
          <a:bodyPr>
            <a:normAutofit fontScale="90000"/>
          </a:bodyPr>
          <a:lstStyle/>
          <a:p>
            <a:br>
              <a:rPr lang="sl-SI" sz="3799" b="1" dirty="0"/>
            </a:br>
            <a:r>
              <a:rPr lang="sl-SI" sz="2699" b="1" dirty="0"/>
              <a:t>I. ANALIZA VPLIVOV NA OKOLJE OB UPOŠTEVANJU POTREB PO PRILAGAJANJU PODNEBNIM SPREMEMBAM IN BLAŽITVI NJIHOVEGA VPLIVA NA OKOLJE TER PRIPRAVLJENOSTI NA NESREČE</a:t>
            </a:r>
            <a:br>
              <a:rPr lang="sl-SI" b="1" dirty="0"/>
            </a:br>
            <a:endParaRPr lang="sl-SI" dirty="0"/>
          </a:p>
        </p:txBody>
      </p:sp>
      <p:sp>
        <p:nvSpPr>
          <p:cNvPr id="3" name="Označba mesta vsebine 2">
            <a:extLst>
              <a:ext uri="{FF2B5EF4-FFF2-40B4-BE49-F238E27FC236}">
                <a16:creationId xmlns:a16="http://schemas.microsoft.com/office/drawing/2014/main" id="{BB7D0D24-23B5-EA31-470E-E265EA0042CF}"/>
              </a:ext>
            </a:extLst>
          </p:cNvPr>
          <p:cNvSpPr>
            <a:spLocks noGrp="1"/>
          </p:cNvSpPr>
          <p:nvPr>
            <p:ph idx="1"/>
          </p:nvPr>
        </p:nvSpPr>
        <p:spPr>
          <a:xfrm>
            <a:off x="837980" y="1421886"/>
            <a:ext cx="10620565" cy="5049066"/>
          </a:xfrm>
        </p:spPr>
        <p:txBody>
          <a:bodyPr>
            <a:normAutofit fontScale="92500" lnSpcReduction="10000"/>
          </a:bodyPr>
          <a:lstStyle/>
          <a:p>
            <a:pPr marL="0" indent="0" algn="just">
              <a:buNone/>
            </a:pPr>
            <a:r>
              <a:rPr lang="sl-SI" sz="1500" dirty="0"/>
              <a:t> </a:t>
            </a:r>
          </a:p>
          <a:p>
            <a:pPr marL="457063" lvl="1" indent="0" algn="just">
              <a:buNone/>
            </a:pPr>
            <a:r>
              <a:rPr lang="sl-SI" sz="1899" b="1" dirty="0"/>
              <a:t>I.3 </a:t>
            </a:r>
            <a:r>
              <a:rPr lang="pl-PL" sz="1899" b="1" dirty="0"/>
              <a:t>POSTOPEK PRESOJE VPLIVOV NA OKOLJE</a:t>
            </a:r>
          </a:p>
          <a:p>
            <a:pPr marL="457063" lvl="1" indent="0" algn="just">
              <a:buNone/>
            </a:pPr>
            <a:endParaRPr lang="sl-SI" sz="900" dirty="0"/>
          </a:p>
          <a:p>
            <a:pPr lvl="1" algn="just">
              <a:buFont typeface="Courier New" panose="02070309020205020404" pitchFamily="49" charset="0"/>
              <a:buChar char="o"/>
            </a:pPr>
            <a:r>
              <a:rPr lang="sl-SI" sz="1899" dirty="0"/>
              <a:t>I.3.1 Ali je bil za operacijo izveden postopek presoje vplivov na okolje v skladu z Uredbo o posegih v okolje, za katere je treba izvesti presojo vplivov na okolje (Uradni list RS, št. 51/14, 57/15, 26/17, 105/20 in 44/22)? </a:t>
            </a:r>
          </a:p>
          <a:p>
            <a:pPr marL="914126" lvl="1" indent="-457063" algn="just">
              <a:buFont typeface="+mj-lt"/>
              <a:buAutoNum type="arabicPeriod"/>
            </a:pPr>
            <a:r>
              <a:rPr lang="sl-SI" sz="1899" dirty="0"/>
              <a:t>V primeru posegov v okolje, za katere je presoja vplivov na okolje obvezna, priložite: pridobljeno okoljevarstveno soglasje, </a:t>
            </a:r>
            <a:r>
              <a:rPr lang="sl-SI" sz="1899" u="sng" dirty="0" err="1"/>
              <a:t>netehnični</a:t>
            </a:r>
            <a:r>
              <a:rPr lang="sl-SI" sz="1899" u="sng" dirty="0"/>
              <a:t> povzetek poročila o PVO</a:t>
            </a:r>
            <a:r>
              <a:rPr lang="sl-SI" sz="1899" dirty="0"/>
              <a:t>, informacijo o posvetovanjih z </a:t>
            </a:r>
            <a:r>
              <a:rPr lang="sl-SI" sz="1899" dirty="0" err="1"/>
              <a:t>okoljskimi</a:t>
            </a:r>
            <a:r>
              <a:rPr lang="sl-SI" sz="1899" dirty="0"/>
              <a:t> organi, javnostjo in sosednjimi državami. V kolikor okoljevarstveno soglasje za operacijo še ni pridobljeno, posredujte obrazložitev.</a:t>
            </a:r>
          </a:p>
          <a:p>
            <a:pPr marL="914126" lvl="1" indent="-457063" algn="just">
              <a:buFont typeface="+mj-lt"/>
              <a:buAutoNum type="arabicPeriod"/>
            </a:pPr>
            <a:r>
              <a:rPr lang="sl-SI" sz="1899" dirty="0"/>
              <a:t>V primeru posegov v okolje, za katere se izvede predhodni postopek, priložite: sklep v predhodnem postopku; izvedene prage, merila ali posamični pregled, na podlagi katerih je bilo sklenjeno, da presoja vplivov na okolje ni potrebna v kolikor to ni navedeno v sklepu ter pojasnitev razlogov, zakaj projekt nima večjih vplivov na okolje. V kolikor sklep o predhodnem postopku še ni pridobljen, posredujte obrazložitev.</a:t>
            </a:r>
          </a:p>
          <a:p>
            <a:pPr marL="457063" lvl="1" indent="0" algn="just">
              <a:buNone/>
            </a:pPr>
            <a:r>
              <a:rPr lang="sl-SI" sz="1899" dirty="0"/>
              <a:t>V primeru posegov v okolje, za katere v skladu z Uredbo o posegih v okolje, za katere je treba izvesti presojo vplivov na okolje (Ur. l. RS, št. 51/14, 57/15, 26/17, 105/20 in 44/22) (</a:t>
            </a:r>
            <a:r>
              <a:rPr lang="sl-SI" sz="1899" u="sng" dirty="0">
                <a:hlinkClick r:id="rId3"/>
              </a:rPr>
              <a:t>https://pisrs.si/pregledPredpisa?id=URED6527</a:t>
            </a:r>
            <a:r>
              <a:rPr lang="sl-SI" sz="1899" dirty="0"/>
              <a:t>) izvedba presoje vplivov na okolje ni obvezna in Uredba ne predvideva izvedbe predhodnega postopka, je potrebno k dokumentaciji priložiti </a:t>
            </a:r>
            <a:r>
              <a:rPr lang="sl-SI" sz="1899" b="1" dirty="0"/>
              <a:t>ustrezno utemeljitev</a:t>
            </a:r>
            <a:r>
              <a:rPr lang="sl-SI" sz="1899" dirty="0"/>
              <a:t>, iz katere jasno izhaja, zakaj </a:t>
            </a:r>
            <a:r>
              <a:rPr lang="sl-SI" sz="1899" b="1" dirty="0"/>
              <a:t>za konkretni projekt izvedba postopka presoje vplivov na okolje ni potrebna.</a:t>
            </a:r>
          </a:p>
          <a:p>
            <a:pPr marL="457063" lvl="1" indent="0" algn="just">
              <a:buNone/>
            </a:pPr>
            <a:endParaRPr lang="sl-SI" sz="1899" dirty="0"/>
          </a:p>
          <a:p>
            <a:pPr marL="457063" lvl="1" indent="0" algn="just">
              <a:buNone/>
            </a:pPr>
            <a:endParaRPr lang="sl-SI" sz="1899" dirty="0"/>
          </a:p>
          <a:p>
            <a:pPr marL="457063" lvl="1" indent="0" algn="just">
              <a:buNone/>
            </a:pPr>
            <a:endParaRPr lang="sl-SI" sz="1899" dirty="0"/>
          </a:p>
          <a:p>
            <a:pPr marL="457063" lvl="1" indent="0" algn="just">
              <a:buNone/>
            </a:pPr>
            <a:endParaRPr lang="sl-SI" sz="1899"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A6885429-1C0E-A94A-601F-6F83503682CC}"/>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112331A-2A1E-838C-987E-07DEECA297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48713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A9119C76-51D9-F92A-6D84-A1C30110EF0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1D81AED-C6DC-391B-A783-F7CC449ABBE6}"/>
              </a:ext>
            </a:extLst>
          </p:cNvPr>
          <p:cNvSpPr>
            <a:spLocks noGrp="1"/>
          </p:cNvSpPr>
          <p:nvPr>
            <p:ph type="title"/>
          </p:nvPr>
        </p:nvSpPr>
        <p:spPr>
          <a:xfrm>
            <a:off x="837981" y="532424"/>
            <a:ext cx="10512862" cy="1210105"/>
          </a:xfrm>
        </p:spPr>
        <p:txBody>
          <a:bodyPr>
            <a:normAutofit fontScale="90000"/>
          </a:bodyPr>
          <a:lstStyle/>
          <a:p>
            <a:br>
              <a:rPr lang="sl-SI" sz="3799" b="1" dirty="0"/>
            </a:br>
            <a:r>
              <a:rPr lang="sl-SI" sz="2699" b="1" dirty="0"/>
              <a:t>I. ANALIZA VPLIVOV NA OKOLJE OB UPOŠTEVANJU POTREB PO PRILAGAJANJU PODNEBNIM SPREMEMBAM IN BLAŽITVI NJIHOVEGA VPLIVA NA OKOLJE TER PRIPRAVLJENOSTI NA NESREČE</a:t>
            </a:r>
            <a:br>
              <a:rPr lang="sl-SI" b="1" dirty="0"/>
            </a:br>
            <a:endParaRPr lang="sl-SI" dirty="0"/>
          </a:p>
        </p:txBody>
      </p:sp>
      <p:sp>
        <p:nvSpPr>
          <p:cNvPr id="3" name="Označba mesta vsebine 2">
            <a:extLst>
              <a:ext uri="{FF2B5EF4-FFF2-40B4-BE49-F238E27FC236}">
                <a16:creationId xmlns:a16="http://schemas.microsoft.com/office/drawing/2014/main" id="{9174428B-0DA8-87C4-A65C-F2F872F99FB2}"/>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457063" lvl="1" indent="0" algn="just">
              <a:buNone/>
            </a:pPr>
            <a:r>
              <a:rPr lang="sl-SI" sz="1899" b="1" dirty="0"/>
              <a:t>I.4 </a:t>
            </a:r>
            <a:r>
              <a:rPr lang="pl-PL" sz="1899" b="1" dirty="0"/>
              <a:t>SOGLASJE ZA IZVEDBO/GRADBENO DOVOLJENJE</a:t>
            </a:r>
          </a:p>
          <a:p>
            <a:pPr lvl="1" algn="just">
              <a:buFont typeface="Courier New" panose="02070309020205020404" pitchFamily="49" charset="0"/>
              <a:buChar char="o"/>
            </a:pPr>
            <a:r>
              <a:rPr lang="sl-SI" sz="1899" dirty="0"/>
              <a:t>I.4.1 Ali je bilo za operacijo že pridobljeno SOGLASJE ZA IZVEDBO/GRADBENO DOVOLJENJE? </a:t>
            </a:r>
          </a:p>
          <a:p>
            <a:pPr marL="457063" lvl="1" indent="0" algn="just">
              <a:buNone/>
            </a:pPr>
            <a:r>
              <a:rPr lang="sl-SI" sz="1899" dirty="0"/>
              <a:t>     Navedite datum, številko dokumenta ter organ, ki je soglasje/dovoljenje izdal. </a:t>
            </a:r>
          </a:p>
          <a:p>
            <a:pPr marL="457063" lvl="1" indent="0" algn="just">
              <a:buNone/>
            </a:pPr>
            <a:r>
              <a:rPr lang="sl-SI" sz="1899" dirty="0"/>
              <a:t>     Navedene dokumente priložite k vlogi.</a:t>
            </a:r>
          </a:p>
          <a:p>
            <a:pPr marL="457063" lvl="1" indent="0" algn="just">
              <a:buNone/>
            </a:pPr>
            <a:endParaRPr lang="sl-SI" sz="800" dirty="0"/>
          </a:p>
          <a:p>
            <a:pPr marL="457063" lvl="1" indent="0" algn="just">
              <a:buNone/>
            </a:pPr>
            <a:r>
              <a:rPr lang="sl-SI" sz="1899" b="1" dirty="0"/>
              <a:t>I.5 </a:t>
            </a:r>
            <a:r>
              <a:rPr lang="pl-PL" sz="1899" b="1" dirty="0"/>
              <a:t>POSEBNA VARSTVENA OBMOČJA (OBMOČJA NATURA 2000)</a:t>
            </a:r>
          </a:p>
          <a:p>
            <a:pPr marL="457063" lvl="1" indent="0" algn="just">
              <a:buNone/>
            </a:pPr>
            <a:r>
              <a:rPr lang="sl-SI" sz="1899" dirty="0"/>
              <a:t>I.5.1 Ali bo operacija sama ali v kombinaciji z drugimi investicijami imela znatne negativne vplive na območja, ki so ali bodo vključena v omrežje Natura 2000? Priložite izjavo organa, pristojnega za spremljanje območij Natura 2000 (</a:t>
            </a:r>
            <a:r>
              <a:rPr lang="sl-SI" sz="1899" b="1" dirty="0"/>
              <a:t>obrazec - priloga 2 Navodil OU za načrtovanje, odločanje o podpori, spremljanje in poročanje o izvajanju EKP 2021–2027</a:t>
            </a:r>
            <a:r>
              <a:rPr lang="sl-SI" sz="1899" dirty="0"/>
              <a:t>). </a:t>
            </a:r>
            <a:r>
              <a:rPr lang="sl-SI" sz="1899" dirty="0">
                <a:hlinkClick r:id="rId3"/>
              </a:rPr>
              <a:t>https://evropskasredstva.si/app/uploads/2023/06/NSP-1-podpisana.docx.pdf</a:t>
            </a:r>
            <a:r>
              <a:rPr lang="sl-SI" sz="1899" dirty="0"/>
              <a:t> </a:t>
            </a:r>
          </a:p>
          <a:p>
            <a:pPr marL="457063" lvl="1" indent="0" algn="just">
              <a:buNone/>
            </a:pPr>
            <a:endParaRPr lang="sl-SI" sz="800" dirty="0"/>
          </a:p>
          <a:p>
            <a:pPr marL="457063" lvl="1" indent="0" algn="just">
              <a:buNone/>
            </a:pPr>
            <a:r>
              <a:rPr lang="sl-SI" sz="1899" b="1" dirty="0"/>
              <a:t>I.5 </a:t>
            </a:r>
            <a:r>
              <a:rPr lang="pl-PL" sz="1899" b="1" dirty="0"/>
              <a:t>OCENA UČINKOV NA VODNA TELESA </a:t>
            </a:r>
          </a:p>
          <a:p>
            <a:pPr marL="457063" lvl="1" indent="0" algn="just">
              <a:buNone/>
            </a:pPr>
            <a:r>
              <a:rPr lang="sl-SI" sz="1899" dirty="0"/>
              <a:t>I.5.1 Ali bo imela operacija vpliv na površinske oz. podzemne vode? Priložite izjavo organa, pristojnega za vode (ustrezen obrazec - </a:t>
            </a:r>
            <a:r>
              <a:rPr lang="sl-SI" sz="1899" b="1" dirty="0"/>
              <a:t>priloga 1 Navodil OU za načrtovanje, odločanje o podpori, spremljanje in poročanje o izvajanju EKP 2021–2027</a:t>
            </a:r>
            <a:r>
              <a:rPr lang="sl-SI" sz="1899" dirty="0"/>
              <a:t>).</a:t>
            </a:r>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ED5A291D-D109-7E3D-E194-5CD28483CA0F}"/>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13083511-F774-DC92-E661-B51EFB82A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915356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CD4A0520-72E4-52F1-E8C7-9F32B0A65D6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E099C83-CA07-8281-97E5-5A9126A8270E}"/>
              </a:ext>
            </a:extLst>
          </p:cNvPr>
          <p:cNvSpPr>
            <a:spLocks noGrp="1"/>
          </p:cNvSpPr>
          <p:nvPr>
            <p:ph type="title"/>
          </p:nvPr>
        </p:nvSpPr>
        <p:spPr>
          <a:xfrm>
            <a:off x="837981" y="532424"/>
            <a:ext cx="10512862" cy="1210105"/>
          </a:xfrm>
        </p:spPr>
        <p:txBody>
          <a:bodyPr>
            <a:normAutofit fontScale="90000"/>
          </a:bodyPr>
          <a:lstStyle/>
          <a:p>
            <a:br>
              <a:rPr lang="sl-SI" sz="3799" b="1" dirty="0"/>
            </a:br>
            <a:r>
              <a:rPr lang="sl-SI" sz="2699" b="1" dirty="0"/>
              <a:t>I. ANALIZA VPLIVOV NA OKOLJE OB UPOŠTEVANJU POTREB PO PRILAGAJANJU PODNEBNIM SPREMEMBAM IN BLAŽITVI NJIHOVEGA VPLIVA NA OKOLJE TER PRIPRAVLJENOSTI NA NESREČE</a:t>
            </a:r>
            <a:br>
              <a:rPr lang="sl-SI" b="1" dirty="0"/>
            </a:br>
            <a:endParaRPr lang="sl-SI" dirty="0"/>
          </a:p>
        </p:txBody>
      </p:sp>
      <p:sp>
        <p:nvSpPr>
          <p:cNvPr id="3" name="Označba mesta vsebine 2">
            <a:extLst>
              <a:ext uri="{FF2B5EF4-FFF2-40B4-BE49-F238E27FC236}">
                <a16:creationId xmlns:a16="http://schemas.microsoft.com/office/drawing/2014/main" id="{7472DDBB-5655-E945-064C-C429E9B040CC}"/>
              </a:ext>
            </a:extLst>
          </p:cNvPr>
          <p:cNvSpPr>
            <a:spLocks noGrp="1"/>
          </p:cNvSpPr>
          <p:nvPr>
            <p:ph idx="1"/>
          </p:nvPr>
        </p:nvSpPr>
        <p:spPr>
          <a:xfrm>
            <a:off x="837980" y="1421886"/>
            <a:ext cx="10620565" cy="5049066"/>
          </a:xfrm>
        </p:spPr>
        <p:txBody>
          <a:bodyPr>
            <a:normAutofit lnSpcReduction="10000"/>
          </a:bodyPr>
          <a:lstStyle/>
          <a:p>
            <a:pPr marL="0" indent="0" algn="just">
              <a:buNone/>
            </a:pPr>
            <a:r>
              <a:rPr lang="sl-SI" sz="1500" dirty="0"/>
              <a:t> </a:t>
            </a:r>
          </a:p>
          <a:p>
            <a:pPr marL="457063" lvl="1" indent="0" algn="just">
              <a:buNone/>
            </a:pPr>
            <a:r>
              <a:rPr lang="sl-SI" sz="1899" b="1" dirty="0"/>
              <a:t>I.6 </a:t>
            </a:r>
            <a:r>
              <a:rPr lang="pl-PL" sz="1899" b="1" dirty="0"/>
              <a:t>BLAŽITEV PODNEBNIH SPREMEMB IN PRIPRAVLJENOST NANJE TER PRIPRAVLJENOST NA NESREČE</a:t>
            </a:r>
          </a:p>
          <a:p>
            <a:pPr marL="457063" lvl="1" indent="0" algn="just">
              <a:buNone/>
            </a:pPr>
            <a:endParaRPr lang="pl-PL" sz="1100" b="1" dirty="0"/>
          </a:p>
          <a:p>
            <a:pPr lvl="1" algn="just">
              <a:buFont typeface="Courier New" panose="02070309020205020404" pitchFamily="49" charset="0"/>
              <a:buChar char="o"/>
            </a:pPr>
            <a:r>
              <a:rPr lang="sl-SI" sz="1899" dirty="0"/>
              <a:t>I.6.1 Izkažite skladnost operacije s tehničnimi merili za izbor projektov za izpolnjevanje </a:t>
            </a:r>
            <a:r>
              <a:rPr lang="sl-SI" sz="1899" b="1" dirty="0"/>
              <a:t>»načela, da se ne škoduje bistveno« – DNSH </a:t>
            </a:r>
            <a:r>
              <a:rPr lang="sl-SI" sz="1899" dirty="0"/>
              <a:t>(priloga Programa EKP 2021-2027). Priložite analizo skladnosti ukrepov, narejeno </a:t>
            </a:r>
            <a:r>
              <a:rPr lang="sl-SI" sz="1899" b="1" dirty="0"/>
              <a:t>skladno s Tehničnimi smernicami za uporabo „načela, da se ne škoduje bistveno“ </a:t>
            </a:r>
            <a:r>
              <a:rPr lang="sl-SI" sz="1899" dirty="0"/>
              <a:t>v skladu z </a:t>
            </a:r>
            <a:r>
              <a:rPr lang="sl-SI" sz="1899" b="1" dirty="0"/>
              <a:t>Uredbo o vzpostavitvi mehanizma za okrevanje in odpornost (Obvestilo Komisije št. 2021/C 58/01).</a:t>
            </a:r>
          </a:p>
          <a:p>
            <a:pPr lvl="1" algn="just">
              <a:lnSpc>
                <a:spcPct val="100000"/>
              </a:lnSpc>
              <a:buFont typeface="Courier New" panose="02070309020205020404" pitchFamily="49" charset="0"/>
              <a:buChar char="o"/>
            </a:pPr>
            <a:r>
              <a:rPr lang="sl-SI" sz="1899" dirty="0"/>
              <a:t>I.6.2 Izkažite skladnost operacije z Omilitvenimi ukrepi in priporočili iz </a:t>
            </a:r>
            <a:r>
              <a:rPr lang="sl-SI" sz="1899" dirty="0" err="1"/>
              <a:t>okoljskega</a:t>
            </a:r>
            <a:r>
              <a:rPr lang="sl-SI" sz="1899" dirty="0"/>
              <a:t> poročila v okviru postopka Celovite presoje vplivov na okolje Programa evropske kohezijske politike 2021-2027 z vidika upoštevanja relevantnih omilitvenih ukrepov in v največji možni meri tudi relevantnih priporočil (priloga Programa EKP 2021-2027) Priložite analizo </a:t>
            </a:r>
            <a:r>
              <a:rPr lang="sl-SI" sz="1899" b="1" dirty="0"/>
              <a:t>skladnosti ukrepov s Tehničnimi smernicami za krepitev podnebne odpornosti infrastrukture v obdobju 2021–2027 (Obvestilo Komisije št. 2021/C 373/01) </a:t>
            </a:r>
            <a:r>
              <a:rPr lang="sl-SI" sz="1899" dirty="0"/>
              <a:t>ter </a:t>
            </a:r>
            <a:r>
              <a:rPr lang="sl-SI" sz="1899" b="1" dirty="0"/>
              <a:t>Nacionalnimi smernicami za krepitev podnebne odpornosti infrastrukture za obdobje 2021–2027. </a:t>
            </a:r>
            <a:r>
              <a:rPr lang="sl-SI" sz="1899" dirty="0"/>
              <a:t>Preveriti in navesti skladnost za vsak omilitveni ukrep.</a:t>
            </a:r>
          </a:p>
          <a:p>
            <a:pPr lvl="1" algn="just">
              <a:lnSpc>
                <a:spcPct val="100000"/>
              </a:lnSpc>
              <a:buFont typeface="Courier New" panose="02070309020205020404" pitchFamily="49" charset="0"/>
              <a:buChar char="o"/>
            </a:pPr>
            <a:r>
              <a:rPr lang="sl-SI" sz="1899" dirty="0">
                <a:hlinkClick r:id="rId3"/>
              </a:rPr>
              <a:t>https://evropskasredstva.si/app/uploads/2023/03/Priloga-Programa_Omilitveni-ukrepi-in-priporocila.pdf</a:t>
            </a:r>
            <a:endParaRPr lang="sl-SI" sz="1899" dirty="0"/>
          </a:p>
          <a:p>
            <a:pPr marL="457063" lvl="1" indent="0" algn="just">
              <a:lnSpc>
                <a:spcPct val="100000"/>
              </a:lnSpc>
              <a:buNone/>
            </a:pPr>
            <a:endParaRPr lang="sl-SI" sz="1899" dirty="0"/>
          </a:p>
          <a:p>
            <a:pPr marL="457063" lvl="1" indent="0" algn="just">
              <a:buNone/>
            </a:pPr>
            <a:endParaRPr lang="sl-SI" sz="1500" dirty="0"/>
          </a:p>
          <a:p>
            <a:pPr lvl="2" algn="just">
              <a:buFont typeface="Courier New" panose="02070309020205020404" pitchFamily="49" charset="0"/>
              <a:buChar char="o"/>
            </a:pPr>
            <a:endParaRPr lang="sl-SI" sz="1500" dirty="0"/>
          </a:p>
          <a:p>
            <a:pPr lvl="2" algn="just">
              <a:buFont typeface="Courier New" panose="02070309020205020404" pitchFamily="49" charset="0"/>
              <a:buChar char="o"/>
            </a:pP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44782E8B-F92B-B756-7724-1489AD801C99}"/>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60079F4D-1D06-93C1-3CF0-27BD4BC381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022926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9B338B45-5D2F-4C37-D4BF-1356E03F58E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9E7EEB8-7FB6-2DC0-1973-C1C53EDD2BCB}"/>
              </a:ext>
            </a:extLst>
          </p:cNvPr>
          <p:cNvSpPr>
            <a:spLocks noGrp="1"/>
          </p:cNvSpPr>
          <p:nvPr>
            <p:ph type="title"/>
          </p:nvPr>
        </p:nvSpPr>
        <p:spPr>
          <a:xfrm>
            <a:off x="837981" y="532424"/>
            <a:ext cx="10512862" cy="1210105"/>
          </a:xfrm>
        </p:spPr>
        <p:txBody>
          <a:bodyPr>
            <a:normAutofit fontScale="90000"/>
          </a:bodyPr>
          <a:lstStyle/>
          <a:p>
            <a:r>
              <a:rPr lang="sl-SI" sz="3799" b="1" dirty="0"/>
              <a:t>J. MAKROREGIONALNE STRATEGIJE</a:t>
            </a:r>
            <a:br>
              <a:rPr lang="sl-SI" b="1" dirty="0"/>
            </a:br>
            <a:endParaRPr lang="sl-SI" dirty="0"/>
          </a:p>
        </p:txBody>
      </p:sp>
      <p:sp>
        <p:nvSpPr>
          <p:cNvPr id="3" name="Označba mesta vsebine 2">
            <a:extLst>
              <a:ext uri="{FF2B5EF4-FFF2-40B4-BE49-F238E27FC236}">
                <a16:creationId xmlns:a16="http://schemas.microsoft.com/office/drawing/2014/main" id="{2372C4EB-935F-7146-16CA-6799BB038FBE}"/>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r>
              <a:rPr lang="sl-SI" sz="1899" b="1" dirty="0"/>
              <a:t>Operacija sodi v </a:t>
            </a:r>
            <a:r>
              <a:rPr lang="sl-SI" sz="1899" b="1" dirty="0" err="1"/>
              <a:t>makroregijo</a:t>
            </a:r>
            <a:r>
              <a:rPr lang="sl-SI" sz="1899" b="1" dirty="0"/>
              <a:t>:</a:t>
            </a:r>
          </a:p>
          <a:p>
            <a:pPr marL="0" indent="0" algn="just">
              <a:buNone/>
            </a:pPr>
            <a:r>
              <a:rPr lang="sl-SI" sz="1899" dirty="0"/>
              <a:t> ustrezno označite:</a:t>
            </a:r>
          </a:p>
          <a:p>
            <a:pPr marL="457063" lvl="1" indent="0" algn="just">
              <a:buNone/>
            </a:pPr>
            <a:endParaRPr lang="sl-SI" sz="1899" dirty="0"/>
          </a:p>
          <a:p>
            <a:pPr marL="514646" indent="-514646">
              <a:buFont typeface="Wingdings" panose="05000000000000000000" pitchFamily="2" charset="2"/>
              <a:buChar char="q"/>
            </a:pPr>
            <a:r>
              <a:rPr lang="sl-SI" sz="1899" dirty="0"/>
              <a:t>Alpska regija</a:t>
            </a:r>
          </a:p>
          <a:p>
            <a:pPr marL="514646" indent="-514646">
              <a:buFont typeface="Wingdings" panose="05000000000000000000" pitchFamily="2" charset="2"/>
              <a:buChar char="q"/>
            </a:pPr>
            <a:r>
              <a:rPr lang="sl-SI" sz="1899" dirty="0"/>
              <a:t>Jadransko-jonska regija</a:t>
            </a:r>
          </a:p>
          <a:p>
            <a:pPr marL="514646" indent="-514646">
              <a:buFont typeface="Wingdings" panose="05000000000000000000" pitchFamily="2" charset="2"/>
              <a:buChar char="q"/>
            </a:pPr>
            <a:r>
              <a:rPr lang="sl-SI" sz="1899" dirty="0"/>
              <a:t>Podonavska regija</a:t>
            </a:r>
          </a:p>
          <a:p>
            <a:pPr marL="514646" indent="-514646">
              <a:buFont typeface="Wingdings" panose="05000000000000000000" pitchFamily="2" charset="2"/>
              <a:buChar char="q"/>
            </a:pPr>
            <a:r>
              <a:rPr lang="sl-SI" sz="1899" dirty="0"/>
              <a:t>Operacija ne spada v nobeno </a:t>
            </a:r>
            <a:r>
              <a:rPr lang="sl-SI" sz="1899" dirty="0" err="1"/>
              <a:t>makroregijo</a:t>
            </a:r>
            <a:br>
              <a:rPr lang="sl-SI" sz="1899" dirty="0"/>
            </a:br>
            <a:endParaRPr lang="sl-SI" sz="1899" dirty="0"/>
          </a:p>
          <a:p>
            <a:pPr marL="457063" lvl="1" indent="0" algn="just">
              <a:buNone/>
            </a:pPr>
            <a:endParaRPr lang="sl-SI" sz="1899" dirty="0"/>
          </a:p>
          <a:p>
            <a:pPr lvl="1" algn="just">
              <a:buFont typeface="Courier New" panose="02070309020205020404" pitchFamily="49" charset="0"/>
              <a:buChar char="o"/>
            </a:pPr>
            <a:endParaRPr lang="sl-SI" sz="1899" dirty="0"/>
          </a:p>
          <a:p>
            <a:pPr lvl="1" algn="just">
              <a:buFont typeface="Courier New" panose="02070309020205020404" pitchFamily="49" charset="0"/>
              <a:buChar char="o"/>
            </a:pPr>
            <a:endParaRPr lang="sl-SI" sz="1899" dirty="0"/>
          </a:p>
          <a:p>
            <a:pPr lvl="1" algn="just">
              <a:buFont typeface="Courier New" panose="02070309020205020404" pitchFamily="49" charset="0"/>
              <a:buChar char="o"/>
            </a:pPr>
            <a:endParaRPr lang="sl-SI" sz="1899" dirty="0"/>
          </a:p>
          <a:p>
            <a:pPr lvl="1" indent="0" algn="just">
              <a:buNone/>
            </a:pPr>
            <a:endParaRPr lang="sl-SI" sz="1899" dirty="0"/>
          </a:p>
          <a:p>
            <a:pPr lvl="1" indent="0" algn="just">
              <a:buNone/>
            </a:pPr>
            <a:endParaRPr lang="sl-SI" sz="1000" b="1" dirty="0"/>
          </a:p>
          <a:p>
            <a:pPr marL="457063" lvl="1" indent="0" algn="just">
              <a:buNone/>
            </a:pPr>
            <a:endParaRPr lang="sl-SI" sz="1300" dirty="0"/>
          </a:p>
          <a:p>
            <a:pPr marL="0" indent="0" algn="just">
              <a:buNone/>
            </a:pPr>
            <a:endParaRPr lang="sl-SI" sz="1899" b="1" dirty="0"/>
          </a:p>
        </p:txBody>
      </p:sp>
      <p:pic>
        <p:nvPicPr>
          <p:cNvPr id="4" name="Slika 3">
            <a:extLst>
              <a:ext uri="{FF2B5EF4-FFF2-40B4-BE49-F238E27FC236}">
                <a16:creationId xmlns:a16="http://schemas.microsoft.com/office/drawing/2014/main" id="{8F03C1C7-5D82-1BAA-E6DB-A8F4BEF62392}"/>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91372F1D-105C-D5A0-AA2B-77C6D32D8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970754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6E009B45-F722-10E3-0020-3B2AEFEC0EE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E580AA5-1487-B952-B738-29892CCF14D8}"/>
              </a:ext>
            </a:extLst>
          </p:cNvPr>
          <p:cNvSpPr>
            <a:spLocks noGrp="1"/>
          </p:cNvSpPr>
          <p:nvPr>
            <p:ph type="title"/>
          </p:nvPr>
        </p:nvSpPr>
        <p:spPr>
          <a:xfrm>
            <a:off x="837981" y="532424"/>
            <a:ext cx="10512862" cy="1210105"/>
          </a:xfrm>
        </p:spPr>
        <p:txBody>
          <a:bodyPr>
            <a:normAutofit fontScale="90000"/>
          </a:bodyPr>
          <a:lstStyle/>
          <a:p>
            <a:r>
              <a:rPr lang="sl-SI" sz="3799" b="1" dirty="0"/>
              <a:t>K. RAZSEŽNOSTI IN KAZALNIKI</a:t>
            </a:r>
            <a:br>
              <a:rPr lang="sl-SI" b="1" dirty="0"/>
            </a:br>
            <a:endParaRPr lang="sl-SI" dirty="0"/>
          </a:p>
        </p:txBody>
      </p:sp>
      <p:sp>
        <p:nvSpPr>
          <p:cNvPr id="3" name="Označba mesta vsebine 2">
            <a:extLst>
              <a:ext uri="{FF2B5EF4-FFF2-40B4-BE49-F238E27FC236}">
                <a16:creationId xmlns:a16="http://schemas.microsoft.com/office/drawing/2014/main" id="{7CA63848-6515-1DD8-8306-1015C5CF4192}"/>
              </a:ext>
            </a:extLst>
          </p:cNvPr>
          <p:cNvSpPr>
            <a:spLocks noGrp="1"/>
          </p:cNvSpPr>
          <p:nvPr>
            <p:ph idx="1"/>
          </p:nvPr>
        </p:nvSpPr>
        <p:spPr>
          <a:xfrm>
            <a:off x="837980" y="1421886"/>
            <a:ext cx="10620565" cy="5049066"/>
          </a:xfrm>
        </p:spPr>
        <p:txBody>
          <a:bodyPr>
            <a:normAutofit/>
          </a:bodyPr>
          <a:lstStyle/>
          <a:p>
            <a:pPr marL="0" indent="0" algn="just">
              <a:buNone/>
            </a:pPr>
            <a:r>
              <a:rPr lang="sl-SI" sz="1500" dirty="0"/>
              <a:t> </a:t>
            </a:r>
          </a:p>
          <a:p>
            <a:pPr marL="457063" lvl="1" indent="0" algn="just">
              <a:buNone/>
            </a:pPr>
            <a:r>
              <a:rPr lang="sl-SI" sz="1899" b="1" dirty="0"/>
              <a:t>K.1 RAZSEŽNOSTI</a:t>
            </a:r>
            <a:endParaRPr lang="pl-PL" sz="1899" b="1" dirty="0"/>
          </a:p>
          <a:p>
            <a:pPr lvl="1" algn="just">
              <a:buFont typeface="Courier New" panose="02070309020205020404" pitchFamily="49" charset="0"/>
              <a:buChar char="o"/>
            </a:pPr>
            <a:r>
              <a:rPr lang="sl-SI" sz="1500" dirty="0"/>
              <a:t>Izpolnite tabelo v vlogi, del tabele izpolni PT (MZI). Sklic na ustrezno dokumentacijo – Analiza stroškov in koristi (CBA analiza)</a:t>
            </a:r>
          </a:p>
          <a:p>
            <a:pPr lvl="1" algn="just">
              <a:buFont typeface="Courier New" panose="02070309020205020404" pitchFamily="49" charset="0"/>
              <a:buChar char="o"/>
            </a:pPr>
            <a:endParaRPr lang="sl-SI" sz="1899" dirty="0"/>
          </a:p>
          <a:p>
            <a:pPr lvl="1" algn="just">
              <a:buFont typeface="Courier New" panose="02070309020205020404" pitchFamily="49" charset="0"/>
              <a:buChar char="o"/>
            </a:pPr>
            <a:endParaRPr lang="sl-SI" sz="1899" dirty="0"/>
          </a:p>
          <a:p>
            <a:pPr lvl="1" algn="just">
              <a:buFont typeface="Courier New" panose="02070309020205020404" pitchFamily="49" charset="0"/>
              <a:buChar char="o"/>
            </a:pPr>
            <a:endParaRPr lang="sl-SI" sz="1899" dirty="0"/>
          </a:p>
          <a:p>
            <a:pPr lvl="1" algn="just">
              <a:buFont typeface="Courier New" panose="02070309020205020404" pitchFamily="49" charset="0"/>
              <a:buChar char="o"/>
            </a:pPr>
            <a:endParaRPr lang="sl-SI" sz="1899" dirty="0"/>
          </a:p>
          <a:p>
            <a:pPr lvl="1" indent="0" algn="just">
              <a:buNone/>
            </a:pPr>
            <a:endParaRPr lang="sl-SI" sz="1899" dirty="0"/>
          </a:p>
          <a:p>
            <a:pPr lvl="1" indent="0" algn="just">
              <a:buNone/>
            </a:pPr>
            <a:endParaRPr lang="sl-SI" sz="1000" b="1" dirty="0"/>
          </a:p>
          <a:p>
            <a:pPr marL="457063" lvl="1" indent="0" algn="just">
              <a:buNone/>
            </a:pPr>
            <a:r>
              <a:rPr lang="sl-SI" sz="1899" b="1" dirty="0"/>
              <a:t>K.2 KAZALNIKI UČINKA IN REZULTATA PEKP 2021-2027 TER FIZIČNI KAZALNIKI ZA SPREMLJANJE NAPREDKA </a:t>
            </a:r>
          </a:p>
          <a:p>
            <a:pPr lvl="1" algn="just">
              <a:buFont typeface="Courier New" panose="02070309020205020404" pitchFamily="49" charset="0"/>
              <a:buChar char="o"/>
            </a:pPr>
            <a:r>
              <a:rPr lang="sl-SI" sz="1500" dirty="0"/>
              <a:t>Izpolnite tabelo v vlogi. Sklic na ustrezno dokumentacijo – Analiza stroškov in koristi (CBA analiza)</a:t>
            </a:r>
            <a:endParaRPr lang="sl-SI" sz="1300" dirty="0"/>
          </a:p>
          <a:p>
            <a:pPr lvl="2" algn="just">
              <a:buFont typeface="Courier New" panose="02070309020205020404" pitchFamily="49" charset="0"/>
              <a:buChar char="o"/>
            </a:pPr>
            <a:endParaRPr lang="sl-SI" sz="1300" dirty="0"/>
          </a:p>
          <a:p>
            <a:pPr marL="0" indent="0" algn="just">
              <a:buNone/>
            </a:pPr>
            <a:endParaRPr lang="sl-SI" sz="1899" b="1" dirty="0"/>
          </a:p>
        </p:txBody>
      </p:sp>
      <p:pic>
        <p:nvPicPr>
          <p:cNvPr id="9" name="Slika 8">
            <a:extLst>
              <a:ext uri="{FF2B5EF4-FFF2-40B4-BE49-F238E27FC236}">
                <a16:creationId xmlns:a16="http://schemas.microsoft.com/office/drawing/2014/main" id="{2B1A96E8-C024-443A-965B-F0F7F7F8CCDC}"/>
              </a:ext>
            </a:extLst>
          </p:cNvPr>
          <p:cNvPicPr>
            <a:picLocks noChangeAspect="1"/>
          </p:cNvPicPr>
          <p:nvPr/>
        </p:nvPicPr>
        <p:blipFill>
          <a:blip r:embed="rId3"/>
          <a:stretch>
            <a:fillRect/>
          </a:stretch>
        </p:blipFill>
        <p:spPr>
          <a:xfrm>
            <a:off x="1539641" y="5174397"/>
            <a:ext cx="7695480" cy="1498445"/>
          </a:xfrm>
          <a:prstGeom prst="rect">
            <a:avLst/>
          </a:prstGeom>
        </p:spPr>
      </p:pic>
      <p:pic>
        <p:nvPicPr>
          <p:cNvPr id="13" name="Slika 12">
            <a:extLst>
              <a:ext uri="{FF2B5EF4-FFF2-40B4-BE49-F238E27FC236}">
                <a16:creationId xmlns:a16="http://schemas.microsoft.com/office/drawing/2014/main" id="{71FDA770-9EA5-2700-8B58-A7DA6067DB21}"/>
              </a:ext>
            </a:extLst>
          </p:cNvPr>
          <p:cNvPicPr>
            <a:picLocks noChangeAspect="1"/>
          </p:cNvPicPr>
          <p:nvPr/>
        </p:nvPicPr>
        <p:blipFill>
          <a:blip r:embed="rId4"/>
          <a:stretch>
            <a:fillRect/>
          </a:stretch>
        </p:blipFill>
        <p:spPr>
          <a:xfrm>
            <a:off x="1539640" y="2445547"/>
            <a:ext cx="9629033" cy="1708822"/>
          </a:xfrm>
          <a:prstGeom prst="rect">
            <a:avLst/>
          </a:prstGeom>
        </p:spPr>
      </p:pic>
      <p:pic>
        <p:nvPicPr>
          <p:cNvPr id="4" name="Slika 3">
            <a:extLst>
              <a:ext uri="{FF2B5EF4-FFF2-40B4-BE49-F238E27FC236}">
                <a16:creationId xmlns:a16="http://schemas.microsoft.com/office/drawing/2014/main" id="{A372B333-5053-700F-5E4F-B92BB3A1FB57}"/>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F002D03A-ABCB-B91F-0972-4242F79833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499965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2B333010-37DC-0B93-DD74-329FA26003D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8DE4B31-884B-B131-7FBE-52FEA32F3B2A}"/>
              </a:ext>
            </a:extLst>
          </p:cNvPr>
          <p:cNvSpPr>
            <a:spLocks noGrp="1"/>
          </p:cNvSpPr>
          <p:nvPr>
            <p:ph type="title"/>
          </p:nvPr>
        </p:nvSpPr>
        <p:spPr>
          <a:xfrm>
            <a:off x="837981" y="532425"/>
            <a:ext cx="10512862" cy="548125"/>
          </a:xfrm>
        </p:spPr>
        <p:txBody>
          <a:bodyPr>
            <a:noAutofit/>
          </a:bodyPr>
          <a:lstStyle/>
          <a:p>
            <a:r>
              <a:rPr lang="sl-SI" sz="3399" b="1" dirty="0"/>
              <a:t>L. OPOMBE IN POJASNILA</a:t>
            </a:r>
            <a:endParaRPr lang="sl-SI" sz="3399" dirty="0"/>
          </a:p>
        </p:txBody>
      </p:sp>
      <p:sp>
        <p:nvSpPr>
          <p:cNvPr id="4" name="Naslov 1">
            <a:extLst>
              <a:ext uri="{FF2B5EF4-FFF2-40B4-BE49-F238E27FC236}">
                <a16:creationId xmlns:a16="http://schemas.microsoft.com/office/drawing/2014/main" id="{65932A2D-41CE-DED6-98FF-6C3449C3C324}"/>
              </a:ext>
            </a:extLst>
          </p:cNvPr>
          <p:cNvSpPr txBox="1">
            <a:spLocks/>
          </p:cNvSpPr>
          <p:nvPr/>
        </p:nvSpPr>
        <p:spPr>
          <a:xfrm>
            <a:off x="697442" y="1045603"/>
            <a:ext cx="10512862" cy="5874550"/>
          </a:xfrm>
          <a:prstGeom prst="rect">
            <a:avLst/>
          </a:prstGeom>
        </p:spPr>
        <p:txBody>
          <a:bodyPr vert="horz" lIns="91416" tIns="45708" rIns="91416" bIns="45708"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sl-SI" sz="5598" b="1" dirty="0"/>
            </a:br>
            <a:r>
              <a:rPr lang="sl-SI" sz="5998" dirty="0"/>
              <a:t>Vnesite opombe ali pojasnila prijavitelja/upravičenca (npr. morebitna odstopanja med investicijsko dokumentacijo in vlogo, ipd.)</a:t>
            </a:r>
          </a:p>
          <a:p>
            <a:pPr>
              <a:lnSpc>
                <a:spcPct val="170000"/>
              </a:lnSpc>
            </a:pPr>
            <a:endParaRPr lang="sl-SI" sz="2399" b="1" dirty="0"/>
          </a:p>
          <a:p>
            <a:pPr>
              <a:lnSpc>
                <a:spcPct val="170000"/>
              </a:lnSpc>
            </a:pPr>
            <a:r>
              <a:rPr lang="sl-SI" sz="5598" b="1" dirty="0"/>
              <a:t>DODATNE INFORMACIJE ZA PRIPRAVO DOKUMENTACIJE:</a:t>
            </a:r>
          </a:p>
          <a:p>
            <a:pPr marL="685594" indent="-685594">
              <a:lnSpc>
                <a:spcPct val="170000"/>
              </a:lnSpc>
              <a:buFont typeface="Arial" panose="020B0604020202020204" pitchFamily="34" charset="0"/>
              <a:buChar char="•"/>
            </a:pPr>
            <a:r>
              <a:rPr lang="sl-SI" sz="5598" dirty="0">
                <a:hlinkClick r:id="rId3"/>
              </a:rPr>
              <a:t>https://evropskasredstva.si/evropska-kohezijska-politika/</a:t>
            </a:r>
            <a:r>
              <a:rPr lang="sl-SI" sz="5598" dirty="0"/>
              <a:t> </a:t>
            </a:r>
          </a:p>
          <a:p>
            <a:pPr marL="685594" indent="-685594">
              <a:lnSpc>
                <a:spcPct val="170000"/>
              </a:lnSpc>
              <a:buFont typeface="Arial" panose="020B0604020202020204" pitchFamily="34" charset="0"/>
              <a:buChar char="•"/>
            </a:pPr>
            <a:r>
              <a:rPr lang="sl-SI" sz="5598" dirty="0"/>
              <a:t>Navodila organa upravljanja za načrtovanje, odločanje o podpori, spremljanje in poročanje o izvajanju evropske kohezijske politike v programskem obdobju 2021–2027: </a:t>
            </a:r>
            <a:r>
              <a:rPr lang="sl-SI" sz="5598" u="sng" dirty="0">
                <a:hlinkClick r:id="rId4"/>
              </a:rPr>
              <a:t>https://evropskasredstva.si/app/uploads/2023/06/NSP-1-podpisana.docx.pdf</a:t>
            </a:r>
            <a:r>
              <a:rPr lang="sl-SI" sz="5598" dirty="0"/>
              <a:t> </a:t>
            </a:r>
          </a:p>
          <a:p>
            <a:pPr marL="685594" indent="-685594">
              <a:lnSpc>
                <a:spcPct val="170000"/>
              </a:lnSpc>
              <a:buFont typeface="Arial" panose="020B0604020202020204" pitchFamily="34" charset="0"/>
              <a:buChar char="•"/>
            </a:pPr>
            <a:r>
              <a:rPr lang="sl-SI" sz="5598" dirty="0"/>
              <a:t>Navodila organa upravljanja o upravičenih stroških za sredstva evropske kohezijske politike v programskem obdobju 2021-2027: </a:t>
            </a:r>
            <a:r>
              <a:rPr lang="sl-SI" sz="5598" u="sng" dirty="0">
                <a:hlinkClick r:id="rId5"/>
              </a:rPr>
              <a:t>https://evropskasredstva.si/app/uploads/2023/10/NUS_2021-2027_verzija_1-1.pdf</a:t>
            </a:r>
            <a:r>
              <a:rPr lang="sl-SI" sz="5598" dirty="0"/>
              <a:t> </a:t>
            </a:r>
          </a:p>
          <a:p>
            <a:pPr marL="685594" lvl="0" indent="-685594">
              <a:lnSpc>
                <a:spcPct val="170000"/>
              </a:lnSpc>
              <a:buFont typeface="Arial" panose="020B0604020202020204" pitchFamily="34" charset="0"/>
              <a:buChar char="•"/>
            </a:pPr>
            <a:r>
              <a:rPr lang="sl-SI" sz="5598" dirty="0"/>
              <a:t>Uredba o metodologiji priprave in obravnave investicijske dokumentacije na področju državnih cest in javne železniške infrastrukture (Uradni list RS, št. 5/17)</a:t>
            </a:r>
          </a:p>
          <a:p>
            <a:pPr marL="685594" lvl="0" indent="-685594">
              <a:lnSpc>
                <a:spcPct val="170000"/>
              </a:lnSpc>
              <a:buFont typeface="Arial" panose="020B0604020202020204" pitchFamily="34" charset="0"/>
              <a:buChar char="•"/>
            </a:pPr>
            <a:r>
              <a:rPr lang="sl-SI" sz="5598" dirty="0"/>
              <a:t>Uredba o enotni metodologiji za pripravo in obravnavo investicijske dokumentacije na področju javnih financ (UL RS št 60/06, 54/10 in 27/16),</a:t>
            </a:r>
          </a:p>
          <a:p>
            <a:pPr marL="685594" indent="-685594">
              <a:lnSpc>
                <a:spcPct val="170000"/>
              </a:lnSpc>
              <a:buFont typeface="Arial" panose="020B0604020202020204" pitchFamily="34" charset="0"/>
              <a:buChar char="•"/>
            </a:pPr>
            <a:r>
              <a:rPr lang="sl-SI" sz="5598" dirty="0" err="1"/>
              <a:t>Economic</a:t>
            </a:r>
            <a:r>
              <a:rPr lang="sl-SI" sz="5598" dirty="0"/>
              <a:t> </a:t>
            </a:r>
            <a:r>
              <a:rPr lang="sl-SI" sz="5598" dirty="0" err="1"/>
              <a:t>Appraisal</a:t>
            </a:r>
            <a:r>
              <a:rPr lang="sl-SI" sz="5598" dirty="0"/>
              <a:t> </a:t>
            </a:r>
            <a:r>
              <a:rPr lang="sl-SI" sz="5598" dirty="0" err="1"/>
              <a:t>Vademecum</a:t>
            </a:r>
            <a:r>
              <a:rPr lang="sl-SI" sz="5598" dirty="0"/>
              <a:t> 2021-2027 - General </a:t>
            </a:r>
            <a:r>
              <a:rPr lang="sl-SI" sz="5598" dirty="0" err="1"/>
              <a:t>Principles</a:t>
            </a:r>
            <a:r>
              <a:rPr lang="sl-SI" sz="5598" dirty="0"/>
              <a:t> </a:t>
            </a:r>
            <a:r>
              <a:rPr lang="sl-SI" sz="5598" dirty="0" err="1"/>
              <a:t>and</a:t>
            </a:r>
            <a:r>
              <a:rPr lang="sl-SI" sz="5598" dirty="0"/>
              <a:t> </a:t>
            </a:r>
            <a:r>
              <a:rPr lang="sl-SI" sz="5598" dirty="0" err="1"/>
              <a:t>Sector</a:t>
            </a:r>
            <a:r>
              <a:rPr lang="sl-SI" sz="5598" dirty="0"/>
              <a:t> </a:t>
            </a:r>
            <a:r>
              <a:rPr lang="sl-SI" sz="5598" dirty="0" err="1"/>
              <a:t>Applications</a:t>
            </a:r>
            <a:r>
              <a:rPr lang="sl-SI" sz="5598" dirty="0"/>
              <a:t>:</a:t>
            </a:r>
            <a:r>
              <a:rPr lang="sl-SI" sz="5598" u="sng" dirty="0">
                <a:hlinkClick r:id="rId6"/>
              </a:rPr>
              <a:t> https://ec.europa.eu/regional_policy/en/information/publications/guides/2021/economic-appraisal-vademecum-2021-2027-general-principles-and-sector-applications</a:t>
            </a:r>
            <a:endParaRPr lang="sl-SI" sz="5598" dirty="0"/>
          </a:p>
          <a:p>
            <a:pPr marL="685594" lvl="0" indent="-685594">
              <a:lnSpc>
                <a:spcPct val="170000"/>
              </a:lnSpc>
              <a:buFont typeface="Arial" panose="020B0604020202020204" pitchFamily="34" charset="0"/>
              <a:buChar char="•"/>
            </a:pPr>
            <a:r>
              <a:rPr lang="sl-SI" sz="5598" dirty="0" err="1"/>
              <a:t>Guide</a:t>
            </a:r>
            <a:r>
              <a:rPr lang="sl-SI" sz="5598" dirty="0"/>
              <a:t> to Cost-</a:t>
            </a:r>
            <a:r>
              <a:rPr lang="sl-SI" sz="5598" dirty="0" err="1"/>
              <a:t>benefit</a:t>
            </a:r>
            <a:r>
              <a:rPr lang="sl-SI" sz="5598" dirty="0"/>
              <a:t> </a:t>
            </a:r>
            <a:r>
              <a:rPr lang="sl-SI" sz="5598" dirty="0" err="1"/>
              <a:t>Analiysis</a:t>
            </a:r>
            <a:r>
              <a:rPr lang="sl-SI" sz="5598" dirty="0"/>
              <a:t> </a:t>
            </a:r>
            <a:r>
              <a:rPr lang="sl-SI" sz="5598" dirty="0" err="1"/>
              <a:t>of</a:t>
            </a:r>
            <a:r>
              <a:rPr lang="sl-SI" sz="5598" dirty="0"/>
              <a:t> </a:t>
            </a:r>
            <a:r>
              <a:rPr lang="sl-SI" sz="5598" dirty="0" err="1"/>
              <a:t>Investment</a:t>
            </a:r>
            <a:r>
              <a:rPr lang="sl-SI" sz="5598" dirty="0"/>
              <a:t> </a:t>
            </a:r>
            <a:r>
              <a:rPr lang="sl-SI" sz="5598" dirty="0" err="1"/>
              <a:t>Projects</a:t>
            </a:r>
            <a:r>
              <a:rPr lang="sl-SI" sz="5598" dirty="0"/>
              <a:t> (</a:t>
            </a:r>
            <a:r>
              <a:rPr lang="sl-SI" sz="5598" dirty="0" err="1"/>
              <a:t>Economic</a:t>
            </a:r>
            <a:r>
              <a:rPr lang="sl-SI" sz="5598" dirty="0"/>
              <a:t> </a:t>
            </a:r>
            <a:r>
              <a:rPr lang="sl-SI" sz="5598" dirty="0" err="1"/>
              <a:t>appraisal</a:t>
            </a:r>
            <a:r>
              <a:rPr lang="sl-SI" sz="5598" dirty="0"/>
              <a:t> </a:t>
            </a:r>
            <a:r>
              <a:rPr lang="sl-SI" sz="5598" dirty="0" err="1"/>
              <a:t>tool</a:t>
            </a:r>
            <a:r>
              <a:rPr lang="sl-SI" sz="5598" dirty="0"/>
              <a:t> </a:t>
            </a:r>
            <a:r>
              <a:rPr lang="sl-SI" sz="5598" dirty="0" err="1"/>
              <a:t>for</a:t>
            </a:r>
            <a:r>
              <a:rPr lang="sl-SI" sz="5598" dirty="0"/>
              <a:t> </a:t>
            </a:r>
            <a:r>
              <a:rPr lang="sl-SI" sz="5598" dirty="0" err="1"/>
              <a:t>Cohesion</a:t>
            </a:r>
            <a:r>
              <a:rPr lang="sl-SI" sz="5598" dirty="0"/>
              <a:t> </a:t>
            </a:r>
            <a:r>
              <a:rPr lang="sl-SI" sz="5598" dirty="0" err="1"/>
              <a:t>Policy</a:t>
            </a:r>
            <a:r>
              <a:rPr lang="sl-SI" sz="5598" dirty="0"/>
              <a:t> 2014-2020, december 2014): </a:t>
            </a:r>
            <a:r>
              <a:rPr lang="sl-SI" sz="5598" u="sng" dirty="0">
                <a:hlinkClick r:id="rId7"/>
              </a:rPr>
              <a:t>https://ec.europa.eu/regional_policy/en/information/publications/guides/2014/guide-to-cost-benefit-analysis-of-investment-projects-for-cohesion-policy-2014-2020</a:t>
            </a:r>
            <a:r>
              <a:rPr lang="sl-SI" sz="5598" dirty="0"/>
              <a:t> </a:t>
            </a:r>
          </a:p>
          <a:p>
            <a:pPr>
              <a:lnSpc>
                <a:spcPct val="170000"/>
              </a:lnSpc>
            </a:pPr>
            <a:endParaRPr lang="sl-SI" sz="3999" dirty="0"/>
          </a:p>
        </p:txBody>
      </p:sp>
      <p:pic>
        <p:nvPicPr>
          <p:cNvPr id="3" name="Slika 2">
            <a:extLst>
              <a:ext uri="{FF2B5EF4-FFF2-40B4-BE49-F238E27FC236}">
                <a16:creationId xmlns:a16="http://schemas.microsoft.com/office/drawing/2014/main" id="{4227F865-94EA-2503-39D8-D742F76D174E}"/>
              </a:ext>
            </a:extLst>
          </p:cNvPr>
          <p:cNvPicPr>
            <a:picLocks noChangeAspect="1"/>
          </p:cNvPicPr>
          <p:nvPr/>
        </p:nvPicPr>
        <p:blipFill>
          <a:blip r:embed="rId8"/>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B824AC6E-B629-AA40-96EE-0CF2A7AA0A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256788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34390EE5-CB13-3846-1AD7-02EEC46B772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82771F0-5A95-F7D7-3128-F08AD8D71888}"/>
              </a:ext>
            </a:extLst>
          </p:cNvPr>
          <p:cNvSpPr>
            <a:spLocks noGrp="1"/>
          </p:cNvSpPr>
          <p:nvPr>
            <p:ph type="title"/>
          </p:nvPr>
        </p:nvSpPr>
        <p:spPr>
          <a:xfrm>
            <a:off x="837981" y="532424"/>
            <a:ext cx="10512862" cy="1210105"/>
          </a:xfrm>
        </p:spPr>
        <p:txBody>
          <a:bodyPr>
            <a:normAutofit fontScale="90000"/>
          </a:bodyPr>
          <a:lstStyle/>
          <a:p>
            <a:br>
              <a:rPr lang="sl-SI" sz="3799" b="1" dirty="0"/>
            </a:br>
            <a:r>
              <a:rPr lang="sl-SI" sz="3799" b="1" dirty="0"/>
              <a:t>M. PRILOGE</a:t>
            </a:r>
            <a:br>
              <a:rPr lang="sl-SI" b="1" dirty="0"/>
            </a:br>
            <a:endParaRPr lang="sl-SI" dirty="0"/>
          </a:p>
        </p:txBody>
      </p:sp>
      <p:sp>
        <p:nvSpPr>
          <p:cNvPr id="3" name="Označba mesta vsebine 2">
            <a:extLst>
              <a:ext uri="{FF2B5EF4-FFF2-40B4-BE49-F238E27FC236}">
                <a16:creationId xmlns:a16="http://schemas.microsoft.com/office/drawing/2014/main" id="{74A82048-F21C-22A7-DB97-AF9FF03ADA31}"/>
              </a:ext>
            </a:extLst>
          </p:cNvPr>
          <p:cNvSpPr>
            <a:spLocks noGrp="1"/>
          </p:cNvSpPr>
          <p:nvPr>
            <p:ph idx="1"/>
          </p:nvPr>
        </p:nvSpPr>
        <p:spPr>
          <a:xfrm>
            <a:off x="837980" y="1421886"/>
            <a:ext cx="10620565" cy="5088471"/>
          </a:xfrm>
        </p:spPr>
        <p:txBody>
          <a:bodyPr>
            <a:normAutofit/>
          </a:bodyPr>
          <a:lstStyle/>
          <a:p>
            <a:pPr marL="457063" lvl="1" indent="0" algn="just">
              <a:lnSpc>
                <a:spcPct val="110000"/>
              </a:lnSpc>
              <a:buNone/>
            </a:pPr>
            <a:r>
              <a:rPr lang="sl-SI" sz="1899" b="1" dirty="0"/>
              <a:t>M.1 </a:t>
            </a:r>
            <a:r>
              <a:rPr lang="pl-PL" sz="1899" b="1" dirty="0"/>
              <a:t>Priloge k vlogi za operacijo </a:t>
            </a:r>
          </a:p>
          <a:p>
            <a:pPr marL="457063" lvl="1" indent="0" algn="just">
              <a:lnSpc>
                <a:spcPct val="110000"/>
              </a:lnSpc>
              <a:buNone/>
            </a:pPr>
            <a:r>
              <a:rPr lang="sl-SI" sz="1600" b="1" dirty="0"/>
              <a:t> M.1.1 Vnesite nazive prilog prijavitelja/upravičenca: </a:t>
            </a:r>
          </a:p>
          <a:p>
            <a:pPr marL="457063" lvl="1" indent="0" algn="just">
              <a:lnSpc>
                <a:spcPct val="110000"/>
              </a:lnSpc>
              <a:buNone/>
            </a:pPr>
            <a:r>
              <a:rPr lang="sl-SI" sz="1600" dirty="0"/>
              <a:t>Primeri dokumentacije: </a:t>
            </a:r>
          </a:p>
          <a:p>
            <a:pPr lvl="1" algn="just">
              <a:lnSpc>
                <a:spcPct val="110000"/>
              </a:lnSpc>
              <a:buFont typeface="Courier New" panose="02070309020205020404" pitchFamily="49" charset="0"/>
              <a:buChar char="o"/>
            </a:pPr>
            <a:r>
              <a:rPr lang="sl-SI" sz="1500" dirty="0"/>
              <a:t>Investicijska dokumentacija;</a:t>
            </a:r>
          </a:p>
          <a:p>
            <a:pPr lvl="1" algn="just">
              <a:lnSpc>
                <a:spcPct val="110000"/>
              </a:lnSpc>
              <a:buFont typeface="Courier New" panose="02070309020205020404" pitchFamily="49" charset="0"/>
              <a:buChar char="o"/>
            </a:pPr>
            <a:r>
              <a:rPr lang="sl-SI" sz="1500" dirty="0"/>
              <a:t>Pisni sklep, ki je bil izdan pri obravnavi investicijske dokumentacije;</a:t>
            </a:r>
          </a:p>
          <a:p>
            <a:pPr lvl="1" algn="just">
              <a:lnSpc>
                <a:spcPct val="110000"/>
              </a:lnSpc>
              <a:buFont typeface="Courier New" panose="02070309020205020404" pitchFamily="49" charset="0"/>
              <a:buChar char="o"/>
            </a:pPr>
            <a:r>
              <a:rPr lang="sl-SI" sz="1500" dirty="0"/>
              <a:t>Izjavo organa pristojnega za spremljanje območij Natura 2000;</a:t>
            </a:r>
          </a:p>
          <a:p>
            <a:pPr lvl="1" algn="just">
              <a:lnSpc>
                <a:spcPct val="110000"/>
              </a:lnSpc>
              <a:buFont typeface="Courier New" panose="02070309020205020404" pitchFamily="49" charset="0"/>
              <a:buChar char="o"/>
            </a:pPr>
            <a:r>
              <a:rPr lang="sl-SI" sz="1500" dirty="0"/>
              <a:t>Izjavo vezana na vpliv na vode;</a:t>
            </a:r>
          </a:p>
          <a:p>
            <a:pPr lvl="1" algn="just">
              <a:lnSpc>
                <a:spcPct val="110000"/>
              </a:lnSpc>
              <a:buFont typeface="Courier New" panose="02070309020205020404" pitchFamily="49" charset="0"/>
              <a:buChar char="o"/>
            </a:pPr>
            <a:r>
              <a:rPr lang="sl-SI" sz="1500" dirty="0"/>
              <a:t>Analiza tveganja za podnebne spremembe;</a:t>
            </a:r>
          </a:p>
          <a:p>
            <a:pPr lvl="1" algn="just">
              <a:lnSpc>
                <a:spcPct val="110000"/>
              </a:lnSpc>
              <a:buFont typeface="Courier New" panose="02070309020205020404" pitchFamily="49" charset="0"/>
              <a:buChar char="o"/>
            </a:pPr>
            <a:r>
              <a:rPr lang="sl-SI" sz="1500" dirty="0"/>
              <a:t>Poročilo o ocenjevanju skladnosti ukrepov z DNSH;</a:t>
            </a:r>
          </a:p>
          <a:p>
            <a:pPr lvl="1" algn="just">
              <a:lnSpc>
                <a:spcPct val="110000"/>
              </a:lnSpc>
              <a:buFont typeface="Courier New" panose="02070309020205020404" pitchFamily="49" charset="0"/>
              <a:buChar char="o"/>
            </a:pPr>
            <a:r>
              <a:rPr lang="sl-SI" sz="1500" dirty="0"/>
              <a:t>Ustrezna pojasnila o skladnosti s horizontalnimi načeli iz 9. člena Uredbe 2021/1060/EU;</a:t>
            </a:r>
          </a:p>
          <a:p>
            <a:pPr lvl="1" algn="just">
              <a:lnSpc>
                <a:spcPct val="110000"/>
              </a:lnSpc>
              <a:buFont typeface="Courier New" panose="02070309020205020404" pitchFamily="49" charset="0"/>
              <a:buChar char="o"/>
            </a:pPr>
            <a:r>
              <a:rPr lang="sl-SI" sz="1500" dirty="0"/>
              <a:t>Utemeljitev glede (ne)obstoja obveznosti presoje vplivov na okolje;</a:t>
            </a:r>
          </a:p>
          <a:p>
            <a:pPr lvl="1" algn="just">
              <a:lnSpc>
                <a:spcPct val="110000"/>
              </a:lnSpc>
              <a:buFont typeface="Courier New" panose="02070309020205020404" pitchFamily="49" charset="0"/>
              <a:buChar char="o"/>
            </a:pPr>
            <a:r>
              <a:rPr lang="sl-SI" sz="1500" dirty="0"/>
              <a:t>Izpis NRP (ločeno stroškovno mesto);</a:t>
            </a:r>
          </a:p>
          <a:p>
            <a:pPr lvl="1" algn="just">
              <a:lnSpc>
                <a:spcPct val="110000"/>
              </a:lnSpc>
              <a:buFont typeface="Courier New" panose="02070309020205020404" pitchFamily="49" charset="0"/>
              <a:buChar char="o"/>
            </a:pPr>
            <a:r>
              <a:rPr lang="sl-SI" sz="1500" dirty="0"/>
              <a:t>Izjava upravičenca – dvojno financiranje;</a:t>
            </a:r>
          </a:p>
          <a:p>
            <a:pPr lvl="1" algn="just">
              <a:lnSpc>
                <a:spcPct val="110000"/>
              </a:lnSpc>
              <a:buFont typeface="Courier New" panose="02070309020205020404" pitchFamily="49" charset="0"/>
              <a:buChar char="o"/>
            </a:pPr>
            <a:r>
              <a:rPr lang="sl-SI" sz="1500" dirty="0"/>
              <a:t>Izjava o krepitvi podnebne odpornosti;</a:t>
            </a:r>
          </a:p>
          <a:p>
            <a:pPr lvl="1" algn="just">
              <a:lnSpc>
                <a:spcPct val="110000"/>
              </a:lnSpc>
              <a:buFont typeface="Courier New" panose="02070309020205020404" pitchFamily="49" charset="0"/>
              <a:buChar char="o"/>
            </a:pPr>
            <a:r>
              <a:rPr lang="sl-SI" sz="1500" dirty="0"/>
              <a:t>morebitne druge priloge.</a:t>
            </a:r>
          </a:p>
          <a:p>
            <a:pPr lvl="1" algn="just">
              <a:lnSpc>
                <a:spcPct val="110000"/>
              </a:lnSpc>
              <a:buFont typeface="Courier New" panose="02070309020205020404" pitchFamily="49" charset="0"/>
              <a:buChar char="o"/>
            </a:pPr>
            <a:endParaRPr lang="sl-SI" sz="1500" b="1" dirty="0"/>
          </a:p>
          <a:p>
            <a:pPr marL="0" indent="0" algn="just">
              <a:buNone/>
            </a:pPr>
            <a:endParaRPr lang="sl-SI" sz="1500" dirty="0"/>
          </a:p>
          <a:p>
            <a:pPr marL="457063" lvl="1" indent="0" algn="just">
              <a:buNone/>
            </a:pPr>
            <a:endParaRPr lang="sl-SI" sz="1899" dirty="0"/>
          </a:p>
          <a:p>
            <a:pPr lvl="1" algn="just">
              <a:buFont typeface="Courier New" panose="02070309020205020404" pitchFamily="49" charset="0"/>
              <a:buChar char="o"/>
            </a:pPr>
            <a:endParaRPr lang="sl-SI" sz="1899" dirty="0"/>
          </a:p>
          <a:p>
            <a:pPr lvl="1" indent="0" algn="just">
              <a:buNone/>
            </a:pPr>
            <a:endParaRPr lang="sl-SI" sz="1899" dirty="0"/>
          </a:p>
          <a:p>
            <a:pPr marL="0" indent="0" algn="just">
              <a:buNone/>
            </a:pPr>
            <a:endParaRPr lang="sl-SI" sz="1899" b="1" dirty="0"/>
          </a:p>
        </p:txBody>
      </p:sp>
      <p:pic>
        <p:nvPicPr>
          <p:cNvPr id="4" name="Slika 3">
            <a:extLst>
              <a:ext uri="{FF2B5EF4-FFF2-40B4-BE49-F238E27FC236}">
                <a16:creationId xmlns:a16="http://schemas.microsoft.com/office/drawing/2014/main" id="{3F47BD88-4E2D-BA4D-E04F-EEFD7DCE6F63}"/>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4030324E-2A58-D700-BC9F-5D6AEECDD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13023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C4C12FE8-CF39-10FB-B6F9-51ADD29C185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2E6958C-F2E7-F952-EAC5-1CDF2A705F21}"/>
              </a:ext>
            </a:extLst>
          </p:cNvPr>
          <p:cNvSpPr>
            <a:spLocks noGrp="1"/>
          </p:cNvSpPr>
          <p:nvPr>
            <p:ph type="title"/>
          </p:nvPr>
        </p:nvSpPr>
        <p:spPr>
          <a:xfrm>
            <a:off x="837981" y="532424"/>
            <a:ext cx="10512862" cy="1210105"/>
          </a:xfrm>
        </p:spPr>
        <p:txBody>
          <a:bodyPr>
            <a:normAutofit fontScale="90000"/>
          </a:bodyPr>
          <a:lstStyle/>
          <a:p>
            <a:br>
              <a:rPr lang="sl-SI" sz="3799" b="1" dirty="0"/>
            </a:br>
            <a:r>
              <a:rPr lang="sl-SI" sz="3799" b="1" dirty="0"/>
              <a:t>M. PRILOGE</a:t>
            </a:r>
            <a:br>
              <a:rPr lang="sl-SI" sz="2699" b="1" dirty="0"/>
            </a:br>
            <a:endParaRPr lang="sl-SI" dirty="0"/>
          </a:p>
        </p:txBody>
      </p:sp>
      <p:sp>
        <p:nvSpPr>
          <p:cNvPr id="3" name="Označba mesta vsebine 2">
            <a:extLst>
              <a:ext uri="{FF2B5EF4-FFF2-40B4-BE49-F238E27FC236}">
                <a16:creationId xmlns:a16="http://schemas.microsoft.com/office/drawing/2014/main" id="{927644D3-8112-B024-DA58-33E60805AC7A}"/>
              </a:ext>
            </a:extLst>
          </p:cNvPr>
          <p:cNvSpPr>
            <a:spLocks noGrp="1"/>
          </p:cNvSpPr>
          <p:nvPr>
            <p:ph idx="1"/>
          </p:nvPr>
        </p:nvSpPr>
        <p:spPr>
          <a:xfrm>
            <a:off x="784130" y="1742529"/>
            <a:ext cx="10620565" cy="4767827"/>
          </a:xfrm>
        </p:spPr>
        <p:txBody>
          <a:bodyPr>
            <a:normAutofit/>
          </a:bodyPr>
          <a:lstStyle/>
          <a:p>
            <a:pPr marL="0" indent="0">
              <a:buNone/>
            </a:pPr>
            <a:r>
              <a:rPr lang="sl-SI" sz="2399" b="1" dirty="0"/>
              <a:t>M.1.2 Priloge, ki jih pripravi PT – MZI:</a:t>
            </a:r>
          </a:p>
          <a:p>
            <a:pPr marL="0" indent="0">
              <a:buNone/>
            </a:pPr>
            <a:endParaRPr lang="sl-SI" sz="600" dirty="0"/>
          </a:p>
          <a:p>
            <a:pPr lvl="0"/>
            <a:r>
              <a:rPr lang="sl-SI" sz="1999" dirty="0"/>
              <a:t>Dopis z izjavami o skladnosti vloge ter upoštevanju relevantne zakonodaje;</a:t>
            </a:r>
          </a:p>
          <a:p>
            <a:pPr lvl="0"/>
            <a:r>
              <a:rPr lang="sl-SI" sz="1999" dirty="0"/>
              <a:t>Utemeljitev izvedbe postopka z NPO;</a:t>
            </a:r>
          </a:p>
          <a:p>
            <a:pPr lvl="0"/>
            <a:r>
              <a:rPr lang="sl-SI" sz="1999" dirty="0"/>
              <a:t>Izjava MZI kot PT glede neprisotnosti državnih pomoči pri operaciji;</a:t>
            </a:r>
          </a:p>
          <a:p>
            <a:pPr lvl="0"/>
            <a:r>
              <a:rPr lang="sl-SI" sz="1999" dirty="0"/>
              <a:t>Osnutek Pogodbe/sporazuma o </a:t>
            </a:r>
            <a:r>
              <a:rPr lang="sl-SI" sz="1999" dirty="0" err="1"/>
              <a:t>sofinaciranju</a:t>
            </a:r>
            <a:r>
              <a:rPr lang="sl-SI" sz="1999" dirty="0"/>
              <a:t>; </a:t>
            </a:r>
          </a:p>
          <a:p>
            <a:pPr lvl="0"/>
            <a:r>
              <a:rPr lang="sl-SI" sz="1999" dirty="0"/>
              <a:t>Kontrolni list pregleda vloge za odločitev o podpori;</a:t>
            </a:r>
          </a:p>
          <a:p>
            <a:pPr lvl="0"/>
            <a:r>
              <a:rPr lang="sl-SI" sz="1999" dirty="0"/>
              <a:t>Kontrolni list pregleda vloge PT za odločitev o podpori.</a:t>
            </a:r>
          </a:p>
          <a:p>
            <a:pPr marL="457063" lvl="1" indent="0" algn="just">
              <a:lnSpc>
                <a:spcPct val="110000"/>
              </a:lnSpc>
              <a:buNone/>
            </a:pPr>
            <a:endParaRPr lang="sl-SI" sz="1999" dirty="0">
              <a:solidFill>
                <a:srgbClr val="FF0000"/>
              </a:solidFill>
            </a:endParaRPr>
          </a:p>
          <a:p>
            <a:pPr marL="0" indent="0" algn="just">
              <a:buNone/>
            </a:pPr>
            <a:endParaRPr lang="sl-SI" sz="1500" dirty="0"/>
          </a:p>
          <a:p>
            <a:pPr marL="457063" lvl="1" indent="0" algn="just">
              <a:buNone/>
            </a:pPr>
            <a:endParaRPr lang="sl-SI" sz="1899" dirty="0"/>
          </a:p>
          <a:p>
            <a:pPr lvl="1" algn="just">
              <a:buFont typeface="Courier New" panose="02070309020205020404" pitchFamily="49" charset="0"/>
              <a:buChar char="o"/>
            </a:pPr>
            <a:endParaRPr lang="sl-SI" sz="1899" dirty="0"/>
          </a:p>
          <a:p>
            <a:pPr lvl="1" indent="0" algn="just">
              <a:buNone/>
            </a:pPr>
            <a:endParaRPr lang="sl-SI" sz="1899" dirty="0"/>
          </a:p>
          <a:p>
            <a:pPr marL="0" indent="0" algn="just">
              <a:buNone/>
            </a:pPr>
            <a:endParaRPr lang="sl-SI" sz="1899" b="1" dirty="0"/>
          </a:p>
        </p:txBody>
      </p:sp>
      <p:pic>
        <p:nvPicPr>
          <p:cNvPr id="4" name="Slika 3">
            <a:extLst>
              <a:ext uri="{FF2B5EF4-FFF2-40B4-BE49-F238E27FC236}">
                <a16:creationId xmlns:a16="http://schemas.microsoft.com/office/drawing/2014/main" id="{A8BB5E8C-B8B1-6C90-CBCD-CA8DC3E5AD38}"/>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73DCF049-44E2-509D-2C7E-3BFBB3918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245202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438C656E-46A9-8A0E-B63D-B8AE93C1A0D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52F49E9-AC74-D03C-D606-BFCD5FB5277F}"/>
              </a:ext>
            </a:extLst>
          </p:cNvPr>
          <p:cNvSpPr>
            <a:spLocks noGrp="1"/>
          </p:cNvSpPr>
          <p:nvPr>
            <p:ph type="title"/>
          </p:nvPr>
        </p:nvSpPr>
        <p:spPr>
          <a:xfrm>
            <a:off x="837981" y="532424"/>
            <a:ext cx="10512862" cy="1210105"/>
          </a:xfrm>
        </p:spPr>
        <p:txBody>
          <a:bodyPr>
            <a:normAutofit fontScale="90000"/>
          </a:bodyPr>
          <a:lstStyle/>
          <a:p>
            <a:br>
              <a:rPr lang="sl-SI" sz="3799" b="1" dirty="0"/>
            </a:br>
            <a:r>
              <a:rPr lang="sl-SI" sz="3799" b="1" dirty="0"/>
              <a:t>POŠILJANJE DOKUMENTACIJE</a:t>
            </a:r>
            <a:br>
              <a:rPr lang="sl-SI" sz="2699" b="1" dirty="0"/>
            </a:br>
            <a:endParaRPr lang="sl-SI" dirty="0"/>
          </a:p>
        </p:txBody>
      </p:sp>
      <p:sp>
        <p:nvSpPr>
          <p:cNvPr id="3" name="Označba mesta vsebine 2">
            <a:extLst>
              <a:ext uri="{FF2B5EF4-FFF2-40B4-BE49-F238E27FC236}">
                <a16:creationId xmlns:a16="http://schemas.microsoft.com/office/drawing/2014/main" id="{1928F227-3CAD-942D-BAC3-C2D5F409E24B}"/>
              </a:ext>
            </a:extLst>
          </p:cNvPr>
          <p:cNvSpPr>
            <a:spLocks noGrp="1"/>
          </p:cNvSpPr>
          <p:nvPr>
            <p:ph idx="1"/>
          </p:nvPr>
        </p:nvSpPr>
        <p:spPr>
          <a:xfrm>
            <a:off x="837980" y="1421886"/>
            <a:ext cx="10620565" cy="3882723"/>
          </a:xfrm>
        </p:spPr>
        <p:txBody>
          <a:bodyPr>
            <a:normAutofit/>
          </a:bodyPr>
          <a:lstStyle/>
          <a:p>
            <a:pPr marL="457063" lvl="1" indent="0" algn="just">
              <a:lnSpc>
                <a:spcPct val="110000"/>
              </a:lnSpc>
              <a:buNone/>
            </a:pPr>
            <a:endParaRPr lang="sl-SI" b="1" dirty="0"/>
          </a:p>
          <a:p>
            <a:pPr lvl="1" algn="just">
              <a:lnSpc>
                <a:spcPct val="110000"/>
              </a:lnSpc>
            </a:pPr>
            <a:r>
              <a:rPr lang="sl-SI" dirty="0"/>
              <a:t>podpisana vloga in vsa pripadajoča dokumentacija se posreduje izključno po elektronski pošti na naslove: </a:t>
            </a:r>
            <a:r>
              <a:rPr lang="sl-SI" dirty="0">
                <a:hlinkClick r:id="rId3"/>
              </a:rPr>
              <a:t>gp.mzi@gov.si</a:t>
            </a:r>
            <a:r>
              <a:rPr lang="sl-SI" dirty="0"/>
              <a:t> in </a:t>
            </a:r>
            <a:r>
              <a:rPr lang="sl-SI" dirty="0">
                <a:hlinkClick r:id="rId4"/>
              </a:rPr>
              <a:t>mzi.fs@gov.si</a:t>
            </a:r>
            <a:r>
              <a:rPr lang="sl-SI" dirty="0"/>
              <a:t>;</a:t>
            </a:r>
          </a:p>
          <a:p>
            <a:pPr lvl="1" algn="just">
              <a:lnSpc>
                <a:spcPct val="110000"/>
              </a:lnSpc>
            </a:pPr>
            <a:r>
              <a:rPr lang="sl-SI" dirty="0"/>
              <a:t>pod zadevo elektronskega sporočila se navede besedilo:</a:t>
            </a:r>
          </a:p>
          <a:p>
            <a:pPr lvl="2" algn="just">
              <a:lnSpc>
                <a:spcPct val="110000"/>
              </a:lnSpc>
              <a:buFont typeface="Wingdings" panose="05000000000000000000" pitchFamily="2" charset="2"/>
              <a:buChar char="Ø"/>
            </a:pPr>
            <a:r>
              <a:rPr lang="sl-SI" b="1" dirty="0"/>
              <a:t> Zadeva: RSO3.2. Vloga za NPO »naziv projekta«</a:t>
            </a:r>
            <a:r>
              <a:rPr lang="sl-SI" dirty="0"/>
              <a:t>;</a:t>
            </a:r>
          </a:p>
          <a:p>
            <a:pPr lvl="1" algn="just">
              <a:lnSpc>
                <a:spcPct val="110000"/>
              </a:lnSpc>
            </a:pPr>
            <a:r>
              <a:rPr lang="sl-SI" dirty="0"/>
              <a:t>vprašanja v zvezi z izpolnjevanjem obrazcev ali postopkom oddaje vloge lahko naslovite na </a:t>
            </a:r>
            <a:r>
              <a:rPr lang="sl-SI" dirty="0">
                <a:hlinkClick r:id="rId3"/>
              </a:rPr>
              <a:t>gp.mzi@gov.si</a:t>
            </a:r>
            <a:r>
              <a:rPr lang="sl-SI" dirty="0"/>
              <a:t> in </a:t>
            </a:r>
            <a:r>
              <a:rPr lang="sl-SI" dirty="0">
                <a:hlinkClick r:id="rId4"/>
              </a:rPr>
              <a:t>mzi.fs@gov.si</a:t>
            </a:r>
            <a:r>
              <a:rPr lang="sl-SI" dirty="0"/>
              <a:t>.</a:t>
            </a:r>
            <a:endParaRPr lang="sl-SI" sz="1899" dirty="0"/>
          </a:p>
          <a:p>
            <a:pPr lvl="1" algn="just">
              <a:buFont typeface="Courier New" panose="02070309020205020404" pitchFamily="49" charset="0"/>
              <a:buChar char="o"/>
            </a:pPr>
            <a:endParaRPr lang="sl-SI" sz="1899" dirty="0"/>
          </a:p>
          <a:p>
            <a:pPr lvl="1" indent="0" algn="just">
              <a:buNone/>
            </a:pPr>
            <a:endParaRPr lang="sl-SI" sz="1899" dirty="0"/>
          </a:p>
          <a:p>
            <a:pPr marL="0" indent="0" algn="just">
              <a:buNone/>
            </a:pPr>
            <a:endParaRPr lang="sl-SI" sz="1899" b="1" dirty="0"/>
          </a:p>
        </p:txBody>
      </p:sp>
      <p:pic>
        <p:nvPicPr>
          <p:cNvPr id="4" name="Slika 3">
            <a:extLst>
              <a:ext uri="{FF2B5EF4-FFF2-40B4-BE49-F238E27FC236}">
                <a16:creationId xmlns:a16="http://schemas.microsoft.com/office/drawing/2014/main" id="{3BE64096-836F-5DDC-38C7-6E331D199139}"/>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A6A77A19-4ADC-055B-D756-1EA16CBC1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849794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D79786-6E6D-449F-BC38-EB678BB6FAE3}"/>
              </a:ext>
            </a:extLst>
          </p:cNvPr>
          <p:cNvSpPr>
            <a:spLocks noGrp="1"/>
          </p:cNvSpPr>
          <p:nvPr>
            <p:ph type="title"/>
          </p:nvPr>
        </p:nvSpPr>
        <p:spPr>
          <a:xfrm>
            <a:off x="1256369" y="260648"/>
            <a:ext cx="10585176" cy="504056"/>
          </a:xfrm>
        </p:spPr>
        <p:txBody>
          <a:bodyPr>
            <a:noAutofit/>
          </a:bodyPr>
          <a:lstStyle/>
          <a:p>
            <a:r>
              <a:rPr lang="sl-SI" sz="2700" b="1" dirty="0">
                <a:latin typeface="Arial" panose="020B0604020202020204" pitchFamily="34" charset="0"/>
                <a:cs typeface="Arial" panose="020B0604020202020204" pitchFamily="34" charset="0"/>
              </a:rPr>
              <a:t>DO AVGUSTA 2024 PREJETIH </a:t>
            </a:r>
            <a:r>
              <a:rPr lang="sl-SI" sz="2700" b="1" dirty="0">
                <a:solidFill>
                  <a:srgbClr val="F53F1B"/>
                </a:solidFill>
                <a:latin typeface="Arial" panose="020B0604020202020204" pitchFamily="34" charset="0"/>
                <a:cs typeface="Arial" panose="020B0604020202020204" pitchFamily="34" charset="0"/>
              </a:rPr>
              <a:t>96 PREDLOGOV</a:t>
            </a:r>
            <a:r>
              <a:rPr lang="sl-SI" sz="2700" b="1" dirty="0">
                <a:latin typeface="Arial" panose="020B0604020202020204" pitchFamily="34" charset="0"/>
                <a:cs typeface="Arial" panose="020B0604020202020204" pitchFamily="34" charset="0"/>
              </a:rPr>
              <a:t> S STRANI RRA</a:t>
            </a:r>
          </a:p>
        </p:txBody>
      </p:sp>
      <p:sp>
        <p:nvSpPr>
          <p:cNvPr id="3" name="PoljeZBesedilom 2">
            <a:extLst>
              <a:ext uri="{FF2B5EF4-FFF2-40B4-BE49-F238E27FC236}">
                <a16:creationId xmlns:a16="http://schemas.microsoft.com/office/drawing/2014/main" id="{FC0E487D-0A86-4F05-940A-27A6A2F6A4A0}"/>
              </a:ext>
            </a:extLst>
          </p:cNvPr>
          <p:cNvSpPr txBox="1"/>
          <p:nvPr/>
        </p:nvSpPr>
        <p:spPr>
          <a:xfrm>
            <a:off x="9937968" y="836712"/>
            <a:ext cx="2205115" cy="97872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sl-SI" sz="1600" b="1" dirty="0">
                <a:latin typeface="Arial" panose="020B0604020202020204" pitchFamily="34" charset="0"/>
                <a:cs typeface="Arial" panose="020B0604020202020204" pitchFamily="34" charset="0"/>
              </a:rPr>
              <a:t>618,6</a:t>
            </a:r>
            <a:r>
              <a:rPr lang="sl-SI" sz="1600" dirty="0">
                <a:latin typeface="Arial" panose="020B0604020202020204" pitchFamily="34" charset="0"/>
                <a:cs typeface="Arial" panose="020B0604020202020204" pitchFamily="34" charset="0"/>
              </a:rPr>
              <a:t> km novih kolesarskih površin</a:t>
            </a:r>
          </a:p>
          <a:p>
            <a:pPr>
              <a:lnSpc>
                <a:spcPct val="90000"/>
              </a:lnSpc>
            </a:pPr>
            <a:endParaRPr lang="sl-SI" sz="1600" dirty="0">
              <a:latin typeface="Arial" panose="020B0604020202020204" pitchFamily="34" charset="0"/>
              <a:cs typeface="Arial" panose="020B0604020202020204" pitchFamily="34" charset="0"/>
            </a:endParaRPr>
          </a:p>
          <a:p>
            <a:pPr>
              <a:lnSpc>
                <a:spcPct val="90000"/>
              </a:lnSpc>
            </a:pPr>
            <a:endParaRPr lang="sl-SI" sz="1600" dirty="0">
              <a:latin typeface="Arial" panose="020B0604020202020204" pitchFamily="34" charset="0"/>
              <a:cs typeface="Arial" panose="020B0604020202020204" pitchFamily="34" charset="0"/>
            </a:endParaRPr>
          </a:p>
        </p:txBody>
      </p:sp>
      <p:pic>
        <p:nvPicPr>
          <p:cNvPr id="6" name="Slika 5">
            <a:extLst>
              <a:ext uri="{FF2B5EF4-FFF2-40B4-BE49-F238E27FC236}">
                <a16:creationId xmlns:a16="http://schemas.microsoft.com/office/drawing/2014/main" id="{AF5DFB65-C1CE-4F4B-9341-19DE13438E1E}"/>
              </a:ext>
            </a:extLst>
          </p:cNvPr>
          <p:cNvPicPr>
            <a:picLocks noChangeAspect="1"/>
          </p:cNvPicPr>
          <p:nvPr/>
        </p:nvPicPr>
        <p:blipFill>
          <a:blip r:embed="rId2"/>
          <a:stretch>
            <a:fillRect/>
          </a:stretch>
        </p:blipFill>
        <p:spPr>
          <a:xfrm>
            <a:off x="1004150" y="764704"/>
            <a:ext cx="9007709" cy="5789257"/>
          </a:xfrm>
          <a:prstGeom prst="rect">
            <a:avLst/>
          </a:prstGeom>
        </p:spPr>
      </p:pic>
      <p:sp>
        <p:nvSpPr>
          <p:cNvPr id="5" name="PoljeZBesedilom 4">
            <a:extLst>
              <a:ext uri="{FF2B5EF4-FFF2-40B4-BE49-F238E27FC236}">
                <a16:creationId xmlns:a16="http://schemas.microsoft.com/office/drawing/2014/main" id="{8A37AFA8-86BF-4385-B6A6-06C085638B8E}"/>
              </a:ext>
            </a:extLst>
          </p:cNvPr>
          <p:cNvSpPr txBox="1"/>
          <p:nvPr/>
        </p:nvSpPr>
        <p:spPr>
          <a:xfrm>
            <a:off x="9982844" y="1916832"/>
            <a:ext cx="2160239" cy="1505027"/>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sl-SI" b="1" u="sng" dirty="0">
                <a:latin typeface="Arial" panose="020B0604020202020204" pitchFamily="34" charset="0"/>
                <a:cs typeface="Arial" panose="020B0604020202020204" pitchFamily="34" charset="0"/>
              </a:rPr>
              <a:t>78</a:t>
            </a:r>
            <a:r>
              <a:rPr lang="sl-SI" sz="1600" dirty="0">
                <a:latin typeface="Arial" panose="020B0604020202020204" pitchFamily="34" charset="0"/>
                <a:cs typeface="Arial" panose="020B0604020202020204" pitchFamily="34" charset="0"/>
              </a:rPr>
              <a:t> predlogov potrjenih s strani Komisije DKP</a:t>
            </a:r>
          </a:p>
          <a:p>
            <a:pPr>
              <a:lnSpc>
                <a:spcPct val="90000"/>
              </a:lnSpc>
            </a:pPr>
            <a:endParaRPr lang="sl-SI" sz="1600" dirty="0">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sl-SI" sz="2000" b="1" u="sng" dirty="0">
                <a:latin typeface="Arial" panose="020B0604020202020204" pitchFamily="34" charset="0"/>
                <a:cs typeface="Arial" panose="020B0604020202020204" pitchFamily="34" charset="0"/>
              </a:rPr>
              <a:t>18</a:t>
            </a:r>
            <a:r>
              <a:rPr lang="sl-SI" sz="1600" u="sng" dirty="0">
                <a:latin typeface="Arial" panose="020B0604020202020204" pitchFamily="34" charset="0"/>
                <a:cs typeface="Arial" panose="020B0604020202020204" pitchFamily="34" charset="0"/>
              </a:rPr>
              <a:t> </a:t>
            </a:r>
            <a:r>
              <a:rPr lang="sl-SI" sz="1600" dirty="0">
                <a:latin typeface="Arial" panose="020B0604020202020204" pitchFamily="34" charset="0"/>
                <a:cs typeface="Arial" panose="020B0604020202020204" pitchFamily="34" charset="0"/>
              </a:rPr>
              <a:t>predlogov zavrnjenih</a:t>
            </a:r>
          </a:p>
        </p:txBody>
      </p:sp>
      <p:sp>
        <p:nvSpPr>
          <p:cNvPr id="4" name="PoljeZBesedilom 3">
            <a:extLst>
              <a:ext uri="{FF2B5EF4-FFF2-40B4-BE49-F238E27FC236}">
                <a16:creationId xmlns:a16="http://schemas.microsoft.com/office/drawing/2014/main" id="{688A3A7A-A52A-4A80-B3AF-7362F985B5CE}"/>
              </a:ext>
            </a:extLst>
          </p:cNvPr>
          <p:cNvSpPr txBox="1"/>
          <p:nvPr/>
        </p:nvSpPr>
        <p:spPr>
          <a:xfrm>
            <a:off x="10054852" y="4077072"/>
            <a:ext cx="2016224" cy="1089529"/>
          </a:xfrm>
          <a:prstGeom prst="rect">
            <a:avLst/>
          </a:prstGeom>
          <a:noFill/>
        </p:spPr>
        <p:txBody>
          <a:bodyPr wrap="square" rtlCol="0">
            <a:spAutoFit/>
          </a:bodyPr>
          <a:lstStyle/>
          <a:p>
            <a:pPr>
              <a:lnSpc>
                <a:spcPct val="90000"/>
              </a:lnSpc>
            </a:pPr>
            <a:r>
              <a:rPr lang="sl-SI" dirty="0">
                <a:solidFill>
                  <a:srgbClr val="002060"/>
                </a:solidFill>
                <a:latin typeface="Arial" panose="020B0604020202020204" pitchFamily="34" charset="0"/>
                <a:cs typeface="Arial" panose="020B0604020202020204" pitchFamily="34" charset="0"/>
              </a:rPr>
              <a:t>Komisija DKP za vsak predlog </a:t>
            </a:r>
            <a:r>
              <a:rPr lang="sl-SI" dirty="0" err="1">
                <a:solidFill>
                  <a:srgbClr val="002060"/>
                </a:solidFill>
                <a:latin typeface="Arial" panose="020B0604020202020204" pitchFamily="34" charset="0"/>
                <a:cs typeface="Arial" panose="020B0604020202020204" pitchFamily="34" charset="0"/>
              </a:rPr>
              <a:t>izddala</a:t>
            </a:r>
            <a:r>
              <a:rPr lang="sl-SI" dirty="0">
                <a:solidFill>
                  <a:srgbClr val="002060"/>
                </a:solidFill>
                <a:latin typeface="Arial" panose="020B0604020202020204" pitchFamily="34" charset="0"/>
                <a:cs typeface="Arial" panose="020B0604020202020204" pitchFamily="34" charset="0"/>
              </a:rPr>
              <a:t> </a:t>
            </a:r>
            <a:r>
              <a:rPr lang="sl-SI" u="sng" dirty="0">
                <a:solidFill>
                  <a:srgbClr val="FF0000"/>
                </a:solidFill>
                <a:latin typeface="Arial" panose="020B0604020202020204" pitchFamily="34" charset="0"/>
                <a:cs typeface="Arial" panose="020B0604020202020204" pitchFamily="34" charset="0"/>
              </a:rPr>
              <a:t>Mnenje + karto</a:t>
            </a:r>
          </a:p>
        </p:txBody>
      </p:sp>
      <p:sp>
        <p:nvSpPr>
          <p:cNvPr id="7" name="Puščica: dol 6">
            <a:extLst>
              <a:ext uri="{FF2B5EF4-FFF2-40B4-BE49-F238E27FC236}">
                <a16:creationId xmlns:a16="http://schemas.microsoft.com/office/drawing/2014/main" id="{17019077-20E6-49BC-8C02-2F9A7A880610}"/>
              </a:ext>
            </a:extLst>
          </p:cNvPr>
          <p:cNvSpPr/>
          <p:nvPr/>
        </p:nvSpPr>
        <p:spPr>
          <a:xfrm>
            <a:off x="10846940" y="3501008"/>
            <a:ext cx="337735" cy="57606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2400"/>
          </a:p>
        </p:txBody>
      </p:sp>
    </p:spTree>
    <p:extLst>
      <p:ext uri="{BB962C8B-B14F-4D97-AF65-F5344CB8AC3E}">
        <p14:creationId xmlns:p14="http://schemas.microsoft.com/office/powerpoint/2010/main" val="26263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DFAF168A-E1B9-26E4-90AE-957BD9BFDBC6}"/>
            </a:ext>
          </a:extLst>
        </p:cNvPr>
        <p:cNvGrpSpPr/>
        <p:nvPr/>
      </p:nvGrpSpPr>
      <p:grpSpPr>
        <a:xfrm>
          <a:off x="0" y="0"/>
          <a:ext cx="0" cy="0"/>
          <a:chOff x="0" y="0"/>
          <a:chExt cx="0" cy="0"/>
        </a:xfrm>
      </p:grpSpPr>
      <p:sp>
        <p:nvSpPr>
          <p:cNvPr id="9" name="Naslov 8">
            <a:extLst>
              <a:ext uri="{FF2B5EF4-FFF2-40B4-BE49-F238E27FC236}">
                <a16:creationId xmlns:a16="http://schemas.microsoft.com/office/drawing/2014/main" id="{03A99BF2-8D1F-7538-F9FE-D3BA0C3AE702}"/>
              </a:ext>
            </a:extLst>
          </p:cNvPr>
          <p:cNvSpPr>
            <a:spLocks noGrp="1"/>
          </p:cNvSpPr>
          <p:nvPr>
            <p:ph type="title"/>
          </p:nvPr>
        </p:nvSpPr>
        <p:spPr>
          <a:xfrm>
            <a:off x="1413892" y="2941179"/>
            <a:ext cx="5832494" cy="975642"/>
          </a:xfrm>
        </p:spPr>
        <p:txBody>
          <a:bodyPr/>
          <a:lstStyle/>
          <a:p>
            <a:r>
              <a:rPr lang="sl-SI" dirty="0"/>
              <a:t>Hvala za vašo pozornost!</a:t>
            </a:r>
          </a:p>
        </p:txBody>
      </p:sp>
      <p:pic>
        <p:nvPicPr>
          <p:cNvPr id="2" name="Slika 1">
            <a:extLst>
              <a:ext uri="{FF2B5EF4-FFF2-40B4-BE49-F238E27FC236}">
                <a16:creationId xmlns:a16="http://schemas.microsoft.com/office/drawing/2014/main" id="{242C5BFB-63C6-7CF5-7752-5B31C75278A5}"/>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3" name="Slika 2">
            <a:extLst>
              <a:ext uri="{FF2B5EF4-FFF2-40B4-BE49-F238E27FC236}">
                <a16:creationId xmlns:a16="http://schemas.microsoft.com/office/drawing/2014/main" id="{47E75652-0F0B-00EF-11B3-903DDC7AE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86594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a:extLst>
            <a:ext uri="{FF2B5EF4-FFF2-40B4-BE49-F238E27FC236}">
              <a16:creationId xmlns:a16="http://schemas.microsoft.com/office/drawing/2014/main" id="{C236EEBD-CF88-6538-CF27-AA5597E20C45}"/>
            </a:ext>
          </a:extLst>
        </p:cNvPr>
        <p:cNvGrpSpPr/>
        <p:nvPr/>
      </p:nvGrpSpPr>
      <p:grpSpPr>
        <a:xfrm>
          <a:off x="0" y="0"/>
          <a:ext cx="0" cy="0"/>
          <a:chOff x="0" y="0"/>
          <a:chExt cx="0" cy="0"/>
        </a:xfrm>
      </p:grpSpPr>
      <p:sp>
        <p:nvSpPr>
          <p:cNvPr id="9" name="Naslov 8">
            <a:extLst>
              <a:ext uri="{FF2B5EF4-FFF2-40B4-BE49-F238E27FC236}">
                <a16:creationId xmlns:a16="http://schemas.microsoft.com/office/drawing/2014/main" id="{B65518A8-FCAE-24F5-3B05-D077E7F9A36B}"/>
              </a:ext>
            </a:extLst>
          </p:cNvPr>
          <p:cNvSpPr>
            <a:spLocks noGrp="1"/>
          </p:cNvSpPr>
          <p:nvPr>
            <p:ph type="title"/>
          </p:nvPr>
        </p:nvSpPr>
        <p:spPr>
          <a:xfrm>
            <a:off x="1413892" y="2941179"/>
            <a:ext cx="5832494" cy="975642"/>
          </a:xfrm>
        </p:spPr>
        <p:txBody>
          <a:bodyPr/>
          <a:lstStyle/>
          <a:p>
            <a:r>
              <a:rPr lang="sl-SI" dirty="0"/>
              <a:t>Odmor </a:t>
            </a:r>
          </a:p>
        </p:txBody>
      </p:sp>
      <p:pic>
        <p:nvPicPr>
          <p:cNvPr id="2" name="Slika 1">
            <a:extLst>
              <a:ext uri="{FF2B5EF4-FFF2-40B4-BE49-F238E27FC236}">
                <a16:creationId xmlns:a16="http://schemas.microsoft.com/office/drawing/2014/main" id="{A11186CD-7D3D-7966-6C83-7BEC882CE12D}"/>
              </a:ext>
            </a:extLst>
          </p:cNvPr>
          <p:cNvPicPr>
            <a:picLocks noChangeAspect="1"/>
          </p:cNvPicPr>
          <p:nvPr/>
        </p:nvPicPr>
        <p:blipFill>
          <a:blip r:embed="rId3"/>
          <a:stretch>
            <a:fillRect/>
          </a:stretch>
        </p:blipFill>
        <p:spPr>
          <a:xfrm>
            <a:off x="3937338" y="60371"/>
            <a:ext cx="5169856" cy="6797629"/>
          </a:xfrm>
          <a:prstGeom prst="rect">
            <a:avLst/>
          </a:prstGeom>
        </p:spPr>
      </p:pic>
      <p:pic>
        <p:nvPicPr>
          <p:cNvPr id="3" name="Slika 2">
            <a:extLst>
              <a:ext uri="{FF2B5EF4-FFF2-40B4-BE49-F238E27FC236}">
                <a16:creationId xmlns:a16="http://schemas.microsoft.com/office/drawing/2014/main" id="{1E5CA9D3-73F2-E72A-3208-DDE018A26868}"/>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D7C14F15-56DD-9786-0028-33DD12398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442080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C65F1065-EC88-09F9-09EB-F076323D7DCB}"/>
              </a:ext>
            </a:extLst>
          </p:cNvPr>
          <p:cNvSpPr txBox="1"/>
          <p:nvPr/>
        </p:nvSpPr>
        <p:spPr>
          <a:xfrm>
            <a:off x="7750596" y="6179831"/>
            <a:ext cx="59072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mag. Urša Papler, univ. dipl. inž. agr.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DRI, d. o. o.</a:t>
            </a:r>
          </a:p>
        </p:txBody>
      </p:sp>
      <p:sp>
        <p:nvSpPr>
          <p:cNvPr id="10" name="PoljeZBesedilom 9">
            <a:extLst>
              <a:ext uri="{FF2B5EF4-FFF2-40B4-BE49-F238E27FC236}">
                <a16:creationId xmlns:a16="http://schemas.microsoft.com/office/drawing/2014/main" id="{CFF2E975-A712-C5B2-4E60-3E5BBD331629}"/>
              </a:ext>
            </a:extLst>
          </p:cNvPr>
          <p:cNvSpPr txBox="1"/>
          <p:nvPr/>
        </p:nvSpPr>
        <p:spPr>
          <a:xfrm>
            <a:off x="2292227" y="1694364"/>
            <a:ext cx="7163208" cy="2061566"/>
          </a:xfrm>
          <a:prstGeom prst="rect">
            <a:avLst/>
          </a:prstGeom>
          <a:noFill/>
        </p:spPr>
        <p:txBody>
          <a:bodyPr wrap="square" rtlCol="0">
            <a:spAutoFit/>
          </a:bodyPr>
          <a:lstStyle/>
          <a:p>
            <a:pPr algn="ctr"/>
            <a:r>
              <a:rPr lang="sl-SI" sz="3199" b="1" dirty="0"/>
              <a:t>DRŽAVNE KOLESARSKE POVEZAVE Ocenjevanje skladnosti z načelom </a:t>
            </a:r>
          </a:p>
          <a:p>
            <a:pPr algn="ctr"/>
            <a:r>
              <a:rPr lang="sl-SI" sz="3199" b="1" dirty="0"/>
              <a:t>„da se ne škoduje bistveno“</a:t>
            </a:r>
          </a:p>
          <a:p>
            <a:pPr algn="ctr"/>
            <a:r>
              <a:rPr lang="sl-SI" sz="3199" b="1" dirty="0"/>
              <a:t>DNSH</a:t>
            </a:r>
            <a:endParaRPr lang="sl-SI" sz="3199" b="1" dirty="0">
              <a:latin typeface="Amasis MT Pro Black" panose="020F0502020204030204" pitchFamily="18" charset="-18"/>
            </a:endParaRPr>
          </a:p>
        </p:txBody>
      </p:sp>
      <p:sp>
        <p:nvSpPr>
          <p:cNvPr id="13" name="PoljeZBesedilom 12">
            <a:extLst>
              <a:ext uri="{FF2B5EF4-FFF2-40B4-BE49-F238E27FC236}">
                <a16:creationId xmlns:a16="http://schemas.microsoft.com/office/drawing/2014/main" id="{12E2E061-3750-A879-EA29-B8FDA6A023E6}"/>
              </a:ext>
            </a:extLst>
          </p:cNvPr>
          <p:cNvSpPr txBox="1"/>
          <p:nvPr/>
        </p:nvSpPr>
        <p:spPr>
          <a:xfrm>
            <a:off x="505886" y="4207883"/>
            <a:ext cx="2964204" cy="646163"/>
          </a:xfrm>
          <a:prstGeom prst="rect">
            <a:avLst/>
          </a:prstGeom>
          <a:noFill/>
        </p:spPr>
        <p:txBody>
          <a:bodyPr wrap="square" rtlCol="0">
            <a:spAutoFit/>
          </a:bodyPr>
          <a:lstStyle/>
          <a:p>
            <a:r>
              <a:rPr lang="sl-SI" sz="1799" dirty="0"/>
              <a:t>Informativno srečanje</a:t>
            </a:r>
          </a:p>
          <a:p>
            <a:r>
              <a:rPr lang="sl-SI" sz="1799" dirty="0"/>
              <a:t>Ljubljana, 17. 9. 2025</a:t>
            </a:r>
          </a:p>
        </p:txBody>
      </p:sp>
      <p:pic>
        <p:nvPicPr>
          <p:cNvPr id="2" name="Slika 1">
            <a:extLst>
              <a:ext uri="{FF2B5EF4-FFF2-40B4-BE49-F238E27FC236}">
                <a16:creationId xmlns:a16="http://schemas.microsoft.com/office/drawing/2014/main" id="{EE609CA7-AF6B-7EA7-FCF1-A942E28EDB52}"/>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3" name="Slika 2">
            <a:extLst>
              <a:ext uri="{FF2B5EF4-FFF2-40B4-BE49-F238E27FC236}">
                <a16:creationId xmlns:a16="http://schemas.microsoft.com/office/drawing/2014/main" id="{7D922EDE-019F-3E06-0DAB-49E6B3BBF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246480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E4523-1D45-440D-B37E-4DE5022CE511}"/>
              </a:ext>
            </a:extLst>
          </p:cNvPr>
          <p:cNvSpPr>
            <a:spLocks noGrp="1"/>
          </p:cNvSpPr>
          <p:nvPr>
            <p:ph type="title"/>
          </p:nvPr>
        </p:nvSpPr>
        <p:spPr>
          <a:xfrm>
            <a:off x="837981" y="303796"/>
            <a:ext cx="10512862" cy="1099404"/>
          </a:xfrm>
        </p:spPr>
        <p:txBody>
          <a:bodyPr>
            <a:normAutofit fontScale="90000"/>
          </a:bodyPr>
          <a:lstStyle/>
          <a:p>
            <a:pPr algn="ctr"/>
            <a:br>
              <a:rPr lang="sl-SI" b="1" dirty="0"/>
            </a:br>
            <a:r>
              <a:rPr lang="sl-SI" sz="4899" b="1" dirty="0">
                <a:solidFill>
                  <a:srgbClr val="92D050"/>
                </a:solidFill>
              </a:rPr>
              <a:t>Pomembni dokumenti</a:t>
            </a:r>
            <a:br>
              <a:rPr lang="sl-SI" b="1" dirty="0"/>
            </a:br>
            <a:endParaRPr lang="sl-SI" b="1" dirty="0"/>
          </a:p>
        </p:txBody>
      </p:sp>
      <p:sp>
        <p:nvSpPr>
          <p:cNvPr id="3" name="Označba mesta vsebine 2">
            <a:extLst>
              <a:ext uri="{FF2B5EF4-FFF2-40B4-BE49-F238E27FC236}">
                <a16:creationId xmlns:a16="http://schemas.microsoft.com/office/drawing/2014/main" id="{201ACA33-AF8F-4E5F-8523-20479B69806F}"/>
              </a:ext>
            </a:extLst>
          </p:cNvPr>
          <p:cNvSpPr>
            <a:spLocks noGrp="1"/>
          </p:cNvSpPr>
          <p:nvPr>
            <p:ph idx="1"/>
          </p:nvPr>
        </p:nvSpPr>
        <p:spPr>
          <a:xfrm>
            <a:off x="837981" y="1483078"/>
            <a:ext cx="10512862" cy="4693170"/>
          </a:xfrm>
        </p:spPr>
        <p:txBody>
          <a:bodyPr>
            <a:normAutofit fontScale="70000" lnSpcReduction="20000"/>
          </a:bodyPr>
          <a:lstStyle/>
          <a:p>
            <a:pPr algn="just">
              <a:spcBef>
                <a:spcPts val="0"/>
              </a:spcBef>
            </a:pPr>
            <a:r>
              <a:rPr lang="sl-SI" dirty="0"/>
              <a:t>Program evropske kohezijske politike v obdobju 2021-2027 v Sloveniji (različica 4.2.2, Ljubljana, december 2022) in </a:t>
            </a:r>
            <a:r>
              <a:rPr lang="sl-SI" dirty="0" err="1"/>
              <a:t>okoljsko</a:t>
            </a:r>
            <a:r>
              <a:rPr lang="sl-SI" dirty="0"/>
              <a:t> poročilo za PEKP</a:t>
            </a:r>
          </a:p>
          <a:p>
            <a:pPr marL="0" indent="0" algn="just">
              <a:spcBef>
                <a:spcPts val="0"/>
              </a:spcBef>
              <a:buNone/>
            </a:pPr>
            <a:endParaRPr lang="sl-SI" dirty="0"/>
          </a:p>
          <a:p>
            <a:pPr algn="just">
              <a:spcBef>
                <a:spcPts val="0"/>
              </a:spcBef>
            </a:pPr>
            <a:r>
              <a:rPr lang="sl-SI" dirty="0" err="1"/>
              <a:t>Okoljsko</a:t>
            </a:r>
            <a:r>
              <a:rPr lang="sl-SI" dirty="0"/>
              <a:t> poročilo za PEKP 2021-2027 (Zavita, april 2022)</a:t>
            </a:r>
          </a:p>
          <a:p>
            <a:pPr algn="just">
              <a:spcBef>
                <a:spcPts val="0"/>
              </a:spcBef>
            </a:pPr>
            <a:endParaRPr lang="sl-SI" dirty="0"/>
          </a:p>
          <a:p>
            <a:pPr algn="just">
              <a:spcBef>
                <a:spcPts val="0"/>
              </a:spcBef>
            </a:pPr>
            <a:r>
              <a:rPr lang="sl-SI" dirty="0"/>
              <a:t>Smernice organa upravljanja za uporabo načela, da se ne škoduje bistveno pri izvajanju PEKP v obdobju 2021-2027 v SLO (Junij 2024)</a:t>
            </a:r>
          </a:p>
          <a:p>
            <a:pPr marL="0" indent="0" algn="just">
              <a:spcBef>
                <a:spcPts val="0"/>
              </a:spcBef>
              <a:buNone/>
            </a:pPr>
            <a:endParaRPr lang="sl-SI" dirty="0"/>
          </a:p>
          <a:p>
            <a:pPr algn="just">
              <a:spcBef>
                <a:spcPts val="0"/>
              </a:spcBef>
            </a:pPr>
            <a:r>
              <a:rPr lang="sl-SI" dirty="0"/>
              <a:t>Uredba (EU) 2021/241  evropskega parlamenta in sveta z dne 12. februarja 2021 o vzpostavitvi Mehanizma za okrevanje in odpornost (v nadaljevanju Uredba EU 2021/241) </a:t>
            </a:r>
          </a:p>
          <a:p>
            <a:pPr algn="just">
              <a:spcBef>
                <a:spcPts val="0"/>
              </a:spcBef>
            </a:pPr>
            <a:endParaRPr lang="sl-SI" dirty="0"/>
          </a:p>
          <a:p>
            <a:pPr algn="just">
              <a:spcBef>
                <a:spcPts val="0"/>
              </a:spcBef>
            </a:pPr>
            <a:r>
              <a:rPr lang="sl-SI" dirty="0"/>
              <a:t>Uredba (EU) 2020/852 o vzpostavitvi okvira za spodbujanje trajnostnih naložb ter spremembi uredbe (EU) 2019/2088 – Uredba o taksonomiji</a:t>
            </a:r>
          </a:p>
          <a:p>
            <a:pPr marL="0" indent="0" algn="just">
              <a:spcBef>
                <a:spcPts val="0"/>
              </a:spcBef>
              <a:buNone/>
            </a:pPr>
            <a:endParaRPr lang="sl-SI" dirty="0"/>
          </a:p>
          <a:p>
            <a:pPr algn="just">
              <a:spcBef>
                <a:spcPts val="0"/>
              </a:spcBef>
            </a:pPr>
            <a:r>
              <a:rPr lang="sl-SI" dirty="0"/>
              <a:t>Delegirana uredba komisije (EU) 2021/2139 o dopolnitvi Uredbe (EU) 2020/852 Evropskega parlamenta in Sveta z določitvijo tehničnih meril</a:t>
            </a:r>
          </a:p>
          <a:p>
            <a:pPr marL="0" indent="0" algn="just">
              <a:spcBef>
                <a:spcPts val="0"/>
              </a:spcBef>
              <a:buNone/>
            </a:pPr>
            <a:endParaRPr lang="sl-SI" dirty="0"/>
          </a:p>
          <a:p>
            <a:pPr algn="just">
              <a:spcBef>
                <a:spcPts val="0"/>
              </a:spcBef>
            </a:pPr>
            <a:r>
              <a:rPr lang="sl-SI" dirty="0"/>
              <a:t>Tehnične smernice za uporabo „načela, da se ne škoduje bistveno“ v skladu z uredbo o vzpostavitvi mehanizma za okrevanje in odpornost (2021/C 58/01)</a:t>
            </a:r>
          </a:p>
          <a:p>
            <a:pPr marL="0" indent="0" algn="just">
              <a:spcBef>
                <a:spcPts val="0"/>
              </a:spcBef>
              <a:buNone/>
            </a:pPr>
            <a:endParaRPr lang="sl-SI" dirty="0"/>
          </a:p>
          <a:p>
            <a:pPr algn="just">
              <a:spcBef>
                <a:spcPts val="0"/>
              </a:spcBef>
            </a:pPr>
            <a:r>
              <a:rPr lang="sl-SI" dirty="0"/>
              <a:t>Navodila prejeta s strani MOPE</a:t>
            </a:r>
          </a:p>
          <a:p>
            <a:pPr algn="just">
              <a:spcBef>
                <a:spcPts val="0"/>
              </a:spcBef>
            </a:pPr>
            <a:endParaRPr lang="sl-SI" dirty="0"/>
          </a:p>
          <a:p>
            <a:pPr marL="0" indent="0" algn="just">
              <a:spcBef>
                <a:spcPts val="0"/>
              </a:spcBef>
              <a:buNone/>
            </a:pPr>
            <a:endParaRPr lang="sl-SI" dirty="0"/>
          </a:p>
          <a:p>
            <a:endParaRPr lang="sl-SI" dirty="0"/>
          </a:p>
          <a:p>
            <a:endParaRPr lang="sl-SI" dirty="0"/>
          </a:p>
        </p:txBody>
      </p:sp>
      <p:pic>
        <p:nvPicPr>
          <p:cNvPr id="6" name="Slika 5">
            <a:extLst>
              <a:ext uri="{FF2B5EF4-FFF2-40B4-BE49-F238E27FC236}">
                <a16:creationId xmlns:a16="http://schemas.microsoft.com/office/drawing/2014/main" id="{2E6A6A03-8164-6C11-079E-557A0E3890C4}"/>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455E4B60-A1AD-F4F8-CFC6-A756E66B2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206604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E4523-1D45-440D-B37E-4DE5022CE511}"/>
              </a:ext>
            </a:extLst>
          </p:cNvPr>
          <p:cNvSpPr>
            <a:spLocks noGrp="1"/>
          </p:cNvSpPr>
          <p:nvPr>
            <p:ph type="title"/>
          </p:nvPr>
        </p:nvSpPr>
        <p:spPr>
          <a:xfrm>
            <a:off x="837981" y="303796"/>
            <a:ext cx="10512862" cy="1099404"/>
          </a:xfrm>
        </p:spPr>
        <p:txBody>
          <a:bodyPr>
            <a:normAutofit fontScale="90000"/>
          </a:bodyPr>
          <a:lstStyle/>
          <a:p>
            <a:pPr algn="ctr"/>
            <a:br>
              <a:rPr lang="sl-SI" b="1" dirty="0"/>
            </a:br>
            <a:r>
              <a:rPr lang="sl-SI" sz="4899" b="1" dirty="0">
                <a:solidFill>
                  <a:srgbClr val="92D050"/>
                </a:solidFill>
              </a:rPr>
              <a:t>POMEMBNO</a:t>
            </a:r>
            <a:br>
              <a:rPr lang="sl-SI" b="1" dirty="0"/>
            </a:br>
            <a:endParaRPr lang="sl-SI" b="1" dirty="0"/>
          </a:p>
        </p:txBody>
      </p:sp>
      <p:sp>
        <p:nvSpPr>
          <p:cNvPr id="3" name="Označba mesta vsebine 2">
            <a:extLst>
              <a:ext uri="{FF2B5EF4-FFF2-40B4-BE49-F238E27FC236}">
                <a16:creationId xmlns:a16="http://schemas.microsoft.com/office/drawing/2014/main" id="{201ACA33-AF8F-4E5F-8523-20479B69806F}"/>
              </a:ext>
            </a:extLst>
          </p:cNvPr>
          <p:cNvSpPr>
            <a:spLocks noGrp="1"/>
          </p:cNvSpPr>
          <p:nvPr>
            <p:ph idx="1"/>
          </p:nvPr>
        </p:nvSpPr>
        <p:spPr>
          <a:xfrm>
            <a:off x="837981" y="1219776"/>
            <a:ext cx="10512862" cy="4956472"/>
          </a:xfrm>
        </p:spPr>
        <p:txBody>
          <a:bodyPr>
            <a:normAutofit fontScale="92500"/>
          </a:bodyPr>
          <a:lstStyle/>
          <a:p>
            <a:pPr algn="just">
              <a:spcBef>
                <a:spcPts val="0"/>
              </a:spcBef>
            </a:pPr>
            <a:r>
              <a:rPr lang="sl-SI" sz="2400" dirty="0"/>
              <a:t>dobro pripravljena projektna dokumentacija, </a:t>
            </a:r>
          </a:p>
          <a:p>
            <a:pPr marL="0" indent="0" algn="just">
              <a:spcBef>
                <a:spcPts val="0"/>
              </a:spcBef>
              <a:buNone/>
            </a:pPr>
            <a:endParaRPr lang="sl-SI" sz="2400" dirty="0"/>
          </a:p>
          <a:p>
            <a:pPr algn="just">
              <a:spcBef>
                <a:spcPts val="0"/>
              </a:spcBef>
            </a:pPr>
            <a:r>
              <a:rPr lang="sl-SI" sz="2400" dirty="0"/>
              <a:t>pridobljeni pogoji, mnenja in soglasja</a:t>
            </a:r>
          </a:p>
          <a:p>
            <a:pPr lvl="1" algn="just">
              <a:spcBef>
                <a:spcPts val="0"/>
              </a:spcBef>
            </a:pPr>
            <a:r>
              <a:rPr lang="sl-SI" dirty="0"/>
              <a:t>DGD mnenja s strani </a:t>
            </a:r>
            <a:r>
              <a:rPr lang="sl-SI" dirty="0" err="1"/>
              <a:t>mnenjedajalcev</a:t>
            </a:r>
            <a:endParaRPr lang="sl-SI" dirty="0"/>
          </a:p>
          <a:p>
            <a:pPr lvl="1" algn="just">
              <a:spcBef>
                <a:spcPts val="0"/>
              </a:spcBef>
            </a:pPr>
            <a:r>
              <a:rPr lang="sl-SI" dirty="0"/>
              <a:t>PZI soglasja (DRSV vodno soglasje, naravovarstveno soglasje in ne mnenje ZRSVN) - VDJK</a:t>
            </a:r>
          </a:p>
          <a:p>
            <a:pPr marL="457200" lvl="1" indent="0" algn="just">
              <a:spcBef>
                <a:spcPts val="0"/>
              </a:spcBef>
              <a:buNone/>
            </a:pPr>
            <a:endParaRPr lang="sl-SI" dirty="0"/>
          </a:p>
          <a:p>
            <a:pPr algn="just">
              <a:spcBef>
                <a:spcPts val="0"/>
              </a:spcBef>
            </a:pPr>
            <a:r>
              <a:rPr lang="sl-SI" sz="2400" dirty="0"/>
              <a:t>recenzije dokumentov-priporočilo</a:t>
            </a:r>
          </a:p>
          <a:p>
            <a:pPr algn="just">
              <a:spcBef>
                <a:spcPts val="0"/>
              </a:spcBef>
            </a:pPr>
            <a:endParaRPr lang="sl-SI" sz="2400" dirty="0"/>
          </a:p>
          <a:p>
            <a:pPr algn="just">
              <a:spcBef>
                <a:spcPts val="0"/>
              </a:spcBef>
            </a:pPr>
            <a:r>
              <a:rPr lang="sl-SI" sz="2400" dirty="0"/>
              <a:t>Ocena skladnosti - DNSH je samostojen dokument – </a:t>
            </a:r>
            <a:r>
              <a:rPr lang="sl-SI" sz="2400" b="1" dirty="0"/>
              <a:t>OBVEZNA priloga k vlogi</a:t>
            </a:r>
            <a:endParaRPr lang="sl-SI" sz="2000" b="1" dirty="0"/>
          </a:p>
          <a:p>
            <a:pPr lvl="1" algn="just">
              <a:spcBef>
                <a:spcPts val="0"/>
              </a:spcBef>
            </a:pPr>
            <a:r>
              <a:rPr lang="sl-SI" sz="2000" dirty="0"/>
              <a:t>ocenjujemo UKREP</a:t>
            </a:r>
          </a:p>
          <a:p>
            <a:pPr lvl="1" algn="just">
              <a:spcBef>
                <a:spcPts val="0"/>
              </a:spcBef>
            </a:pPr>
            <a:r>
              <a:rPr lang="sl-SI" sz="2000" dirty="0"/>
              <a:t>predhodni postopek ali presoja vplivov na okolje – pojasniti v uvodu</a:t>
            </a:r>
          </a:p>
          <a:p>
            <a:pPr lvl="1" algn="just">
              <a:spcBef>
                <a:spcPts val="0"/>
              </a:spcBef>
            </a:pPr>
            <a:r>
              <a:rPr lang="sl-SI" sz="2000" dirty="0"/>
              <a:t>ocenjuje se celotni življenjski cikel ukrepa</a:t>
            </a:r>
          </a:p>
          <a:p>
            <a:pPr lvl="1" algn="just">
              <a:spcBef>
                <a:spcPts val="0"/>
              </a:spcBef>
            </a:pPr>
            <a:r>
              <a:rPr lang="sl-SI" sz="2000" dirty="0"/>
              <a:t>Navedbe v Oceni DNSH morajo biti preverljive</a:t>
            </a:r>
          </a:p>
          <a:p>
            <a:pPr marL="457200" lvl="1" indent="0" algn="just">
              <a:spcBef>
                <a:spcPts val="0"/>
              </a:spcBef>
              <a:buNone/>
            </a:pPr>
            <a:endParaRPr lang="sl-SI" sz="2000" dirty="0"/>
          </a:p>
          <a:p>
            <a:pPr marL="457200" lvl="1" indent="0" algn="just">
              <a:spcBef>
                <a:spcPts val="0"/>
              </a:spcBef>
              <a:buNone/>
            </a:pPr>
            <a:endParaRPr lang="sl-SI" sz="2000" dirty="0"/>
          </a:p>
          <a:p>
            <a:pPr marL="457200" lvl="1" indent="0" algn="just">
              <a:spcBef>
                <a:spcPts val="0"/>
              </a:spcBef>
              <a:buNone/>
            </a:pPr>
            <a:r>
              <a:rPr lang="sl-SI" sz="2000" dirty="0"/>
              <a:t>*DNSH=Do No </a:t>
            </a:r>
            <a:r>
              <a:rPr lang="sl-SI" sz="2000" dirty="0" err="1"/>
              <a:t>Significant</a:t>
            </a:r>
            <a:r>
              <a:rPr lang="sl-SI" sz="2000" dirty="0"/>
              <a:t> </a:t>
            </a:r>
            <a:r>
              <a:rPr lang="sl-SI" sz="2000" dirty="0" err="1"/>
              <a:t>Harm</a:t>
            </a:r>
            <a:endParaRPr lang="sl-SI" sz="2000" dirty="0"/>
          </a:p>
          <a:p>
            <a:pPr algn="just">
              <a:spcBef>
                <a:spcPts val="0"/>
              </a:spcBef>
            </a:pPr>
            <a:endParaRPr lang="sl-SI" sz="2399" dirty="0"/>
          </a:p>
          <a:p>
            <a:pPr algn="just">
              <a:spcBef>
                <a:spcPts val="0"/>
              </a:spcBef>
            </a:pPr>
            <a:endParaRPr lang="sl-SI" sz="2399" dirty="0"/>
          </a:p>
          <a:p>
            <a:pPr algn="just">
              <a:spcBef>
                <a:spcPts val="0"/>
              </a:spcBef>
            </a:pPr>
            <a:endParaRPr lang="sl-SI" dirty="0"/>
          </a:p>
          <a:p>
            <a:pPr algn="just">
              <a:spcBef>
                <a:spcPts val="0"/>
              </a:spcBef>
            </a:pPr>
            <a:endParaRPr lang="sl-SI" dirty="0"/>
          </a:p>
          <a:p>
            <a:pPr algn="just">
              <a:spcBef>
                <a:spcPts val="0"/>
              </a:spcBef>
            </a:pPr>
            <a:endParaRPr lang="sl-SI" dirty="0"/>
          </a:p>
          <a:p>
            <a:pPr algn="just">
              <a:spcBef>
                <a:spcPts val="0"/>
              </a:spcBef>
            </a:pPr>
            <a:endParaRPr lang="sl-SI" dirty="0"/>
          </a:p>
          <a:p>
            <a:pPr marL="0" indent="0" algn="just">
              <a:spcBef>
                <a:spcPts val="0"/>
              </a:spcBef>
              <a:buNone/>
            </a:pPr>
            <a:endParaRPr lang="sl-SI" dirty="0"/>
          </a:p>
          <a:p>
            <a:endParaRPr lang="sl-SI" dirty="0"/>
          </a:p>
          <a:p>
            <a:endParaRPr lang="sl-SI" dirty="0"/>
          </a:p>
        </p:txBody>
      </p:sp>
      <p:pic>
        <p:nvPicPr>
          <p:cNvPr id="6" name="Slika 5">
            <a:extLst>
              <a:ext uri="{FF2B5EF4-FFF2-40B4-BE49-F238E27FC236}">
                <a16:creationId xmlns:a16="http://schemas.microsoft.com/office/drawing/2014/main" id="{F9312955-7A28-23D6-74A0-9860DB2DD21E}"/>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B5DE3A99-1CF9-59D1-F7DD-29CF1216A9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820369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999" b="1" dirty="0">
                <a:solidFill>
                  <a:srgbClr val="92D050"/>
                </a:solidFill>
              </a:rPr>
              <a:t>Področje podprto s programom PEKP</a:t>
            </a:r>
          </a:p>
        </p:txBody>
      </p:sp>
      <p:sp>
        <p:nvSpPr>
          <p:cNvPr id="7" name="Označba mesta vsebine 6">
            <a:extLst>
              <a:ext uri="{FF2B5EF4-FFF2-40B4-BE49-F238E27FC236}">
                <a16:creationId xmlns:a16="http://schemas.microsoft.com/office/drawing/2014/main" id="{3819F123-B3FF-48F9-8B18-7A68F2A8C8D3}"/>
              </a:ext>
            </a:extLst>
          </p:cNvPr>
          <p:cNvSpPr>
            <a:spLocks noGrp="1"/>
          </p:cNvSpPr>
          <p:nvPr>
            <p:ph idx="1"/>
          </p:nvPr>
        </p:nvSpPr>
        <p:spPr>
          <a:xfrm>
            <a:off x="837981" y="1318810"/>
            <a:ext cx="10512862" cy="4689841"/>
          </a:xfrm>
        </p:spPr>
        <p:txBody>
          <a:bodyPr>
            <a:normAutofit/>
          </a:bodyPr>
          <a:lstStyle/>
          <a:p>
            <a:pPr marL="0" indent="0" algn="just">
              <a:buNone/>
            </a:pPr>
            <a:r>
              <a:rPr lang="sl-SI" sz="2399" b="1" dirty="0"/>
              <a:t>Prednostna naloga 5: </a:t>
            </a:r>
          </a:p>
          <a:p>
            <a:pPr marL="0" indent="0" algn="just">
              <a:buNone/>
            </a:pPr>
            <a:r>
              <a:rPr lang="sl-SI" sz="2399" u="sng" dirty="0"/>
              <a:t>Trajnostna (čez) regionalna mobilnost in povezljivost: </a:t>
            </a:r>
          </a:p>
          <a:p>
            <a:pPr marL="0" indent="0" algn="just">
              <a:buNone/>
            </a:pPr>
            <a:r>
              <a:rPr lang="sl-SI" sz="2399" dirty="0"/>
              <a:t>Specifični cilj RSO3.2. Razvoj in krepitev trajnostne, pametne in </a:t>
            </a:r>
            <a:r>
              <a:rPr lang="sl-SI" sz="2399" dirty="0" err="1"/>
              <a:t>intermodalne</a:t>
            </a:r>
            <a:r>
              <a:rPr lang="sl-SI" sz="2399" dirty="0"/>
              <a:t> nacionalne, regionalne in lokalne mobilnosti, odporne proti podnebnim spremembam, vključno z boljšim dostopom do omrežja TEN-T in čezmejno mobilnostjo (ESRR) (Kohezijski sklad) </a:t>
            </a:r>
          </a:p>
          <a:p>
            <a:pPr marL="0" indent="0" algn="just">
              <a:buNone/>
            </a:pPr>
            <a:endParaRPr lang="sl-SI" sz="2399" dirty="0"/>
          </a:p>
          <a:p>
            <a:pPr marL="0" indent="0" algn="just">
              <a:buNone/>
            </a:pPr>
            <a:endParaRPr lang="sl-SI" sz="2399" dirty="0"/>
          </a:p>
          <a:p>
            <a:pPr marL="0" indent="0" algn="just">
              <a:buNone/>
            </a:pPr>
            <a:endParaRPr lang="sl-SI" sz="2399" dirty="0"/>
          </a:p>
          <a:p>
            <a:pPr marL="0" indent="0" algn="just">
              <a:buNone/>
            </a:pPr>
            <a:endParaRPr lang="sl-SI" sz="2399" dirty="0"/>
          </a:p>
        </p:txBody>
      </p:sp>
      <p:pic>
        <p:nvPicPr>
          <p:cNvPr id="3" name="Slika 2">
            <a:extLst>
              <a:ext uri="{FF2B5EF4-FFF2-40B4-BE49-F238E27FC236}">
                <a16:creationId xmlns:a16="http://schemas.microsoft.com/office/drawing/2014/main" id="{F7D5C591-FAEF-D3CB-D3B5-A9B59FB2A3EF}"/>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FE164DB8-697A-5B84-8A9E-7D0127AA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015094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E4523-1D45-440D-B37E-4DE5022CE511}"/>
              </a:ext>
            </a:extLst>
          </p:cNvPr>
          <p:cNvSpPr>
            <a:spLocks noGrp="1"/>
          </p:cNvSpPr>
          <p:nvPr>
            <p:ph type="title"/>
          </p:nvPr>
        </p:nvSpPr>
        <p:spPr>
          <a:xfrm>
            <a:off x="837981" y="365923"/>
            <a:ext cx="10512862" cy="1128101"/>
          </a:xfrm>
        </p:spPr>
        <p:txBody>
          <a:bodyPr/>
          <a:lstStyle/>
          <a:p>
            <a:pPr algn="ctr"/>
            <a:r>
              <a:rPr lang="sl-SI" b="1" dirty="0">
                <a:solidFill>
                  <a:srgbClr val="92D050"/>
                </a:solidFill>
              </a:rPr>
              <a:t>OKOLJSKI CILJI</a:t>
            </a:r>
          </a:p>
        </p:txBody>
      </p:sp>
      <p:sp>
        <p:nvSpPr>
          <p:cNvPr id="3" name="Označba mesta vsebine 2">
            <a:extLst>
              <a:ext uri="{FF2B5EF4-FFF2-40B4-BE49-F238E27FC236}">
                <a16:creationId xmlns:a16="http://schemas.microsoft.com/office/drawing/2014/main" id="{201ACA33-AF8F-4E5F-8523-20479B69806F}"/>
              </a:ext>
            </a:extLst>
          </p:cNvPr>
          <p:cNvSpPr>
            <a:spLocks noGrp="1"/>
          </p:cNvSpPr>
          <p:nvPr>
            <p:ph idx="1"/>
          </p:nvPr>
        </p:nvSpPr>
        <p:spPr>
          <a:xfrm>
            <a:off x="837981" y="1600677"/>
            <a:ext cx="10512862" cy="4575571"/>
          </a:xfrm>
        </p:spPr>
        <p:txBody>
          <a:bodyPr>
            <a:normAutofit/>
          </a:bodyPr>
          <a:lstStyle/>
          <a:p>
            <a:pPr marL="0" indent="0">
              <a:buNone/>
            </a:pPr>
            <a:r>
              <a:rPr lang="sl-SI" dirty="0"/>
              <a:t>1.	Blažitev podnebnih sprememb</a:t>
            </a:r>
          </a:p>
          <a:p>
            <a:pPr marL="0" indent="0">
              <a:buNone/>
            </a:pPr>
            <a:r>
              <a:rPr lang="sl-SI" dirty="0"/>
              <a:t>2.	Prilagajanje podnebnim spremembam</a:t>
            </a:r>
          </a:p>
          <a:p>
            <a:pPr marL="0" indent="0">
              <a:buNone/>
            </a:pPr>
            <a:r>
              <a:rPr lang="sl-SI" dirty="0"/>
              <a:t>3.	Trajnostna raba ter varstvo vodnih in morskih virov</a:t>
            </a:r>
          </a:p>
          <a:p>
            <a:pPr marL="0" indent="0">
              <a:buNone/>
            </a:pPr>
            <a:r>
              <a:rPr lang="sl-SI" dirty="0"/>
              <a:t>4.	Krožno gospodarstvo, vključno s preprečevanjem odpadkov in 	recikliranjem</a:t>
            </a:r>
          </a:p>
          <a:p>
            <a:pPr marL="0" indent="0">
              <a:buNone/>
            </a:pPr>
            <a:r>
              <a:rPr lang="sl-SI" dirty="0"/>
              <a:t>5.	Preprečevanje in nadzorovanje onesnaževanja zraka, vode ali 	tal</a:t>
            </a:r>
          </a:p>
          <a:p>
            <a:pPr marL="514350" indent="-514350">
              <a:buAutoNum type="arabicPeriod" startAt="6"/>
            </a:pPr>
            <a:r>
              <a:rPr lang="sl-SI" dirty="0"/>
              <a:t>Varstvo in ohranjanje biotske raznovrstnosti in ekosistemov</a:t>
            </a:r>
          </a:p>
          <a:p>
            <a:pPr marL="514350" indent="-514350">
              <a:buAutoNum type="arabicPeriod" startAt="6"/>
            </a:pPr>
            <a:endParaRPr lang="sl-SI" sz="1800" dirty="0"/>
          </a:p>
          <a:p>
            <a:pPr marL="0" indent="0">
              <a:buNone/>
            </a:pPr>
            <a:r>
              <a:rPr lang="sl-SI" sz="1800" dirty="0"/>
              <a:t>*9. člen Uredbe o Taksonomiji</a:t>
            </a:r>
          </a:p>
          <a:p>
            <a:pPr marL="0" indent="0">
              <a:buNone/>
            </a:pPr>
            <a:endParaRPr lang="sl-SI" dirty="0"/>
          </a:p>
          <a:p>
            <a:endParaRPr lang="sl-SI" dirty="0"/>
          </a:p>
          <a:p>
            <a:endParaRPr lang="sl-SI" dirty="0"/>
          </a:p>
        </p:txBody>
      </p:sp>
      <p:pic>
        <p:nvPicPr>
          <p:cNvPr id="6" name="Slika 5">
            <a:extLst>
              <a:ext uri="{FF2B5EF4-FFF2-40B4-BE49-F238E27FC236}">
                <a16:creationId xmlns:a16="http://schemas.microsoft.com/office/drawing/2014/main" id="{C23640DC-C82F-E6A8-73A5-437C5C068C8B}"/>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F7211CE-5771-5D65-F530-B0E126B54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984838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E4523-1D45-440D-B37E-4DE5022CE511}"/>
              </a:ext>
            </a:extLst>
          </p:cNvPr>
          <p:cNvSpPr>
            <a:spLocks noGrp="1"/>
          </p:cNvSpPr>
          <p:nvPr>
            <p:ph type="title"/>
          </p:nvPr>
        </p:nvSpPr>
        <p:spPr>
          <a:xfrm>
            <a:off x="837981" y="681753"/>
            <a:ext cx="10512862" cy="1009388"/>
          </a:xfrm>
        </p:spPr>
        <p:txBody>
          <a:bodyPr>
            <a:normAutofit fontScale="90000"/>
          </a:bodyPr>
          <a:lstStyle/>
          <a:p>
            <a:pPr algn="ctr"/>
            <a:r>
              <a:rPr lang="sl-SI" b="1" dirty="0">
                <a:solidFill>
                  <a:srgbClr val="92D050"/>
                </a:solidFill>
              </a:rPr>
              <a:t>Kontrolni seznam (tehnične smernice DNSH)</a:t>
            </a:r>
            <a:br>
              <a:rPr lang="sl-SI" b="1" dirty="0">
                <a:solidFill>
                  <a:srgbClr val="92D050"/>
                </a:solidFill>
              </a:rPr>
            </a:br>
            <a:r>
              <a:rPr lang="sl-SI" b="1" dirty="0">
                <a:solidFill>
                  <a:srgbClr val="92D050"/>
                </a:solidFill>
              </a:rPr>
              <a:t>1. korak</a:t>
            </a:r>
          </a:p>
        </p:txBody>
      </p:sp>
      <p:sp>
        <p:nvSpPr>
          <p:cNvPr id="3" name="Označba mesta vsebine 2">
            <a:extLst>
              <a:ext uri="{FF2B5EF4-FFF2-40B4-BE49-F238E27FC236}">
                <a16:creationId xmlns:a16="http://schemas.microsoft.com/office/drawing/2014/main" id="{201ACA33-AF8F-4E5F-8523-20479B69806F}"/>
              </a:ext>
            </a:extLst>
          </p:cNvPr>
          <p:cNvSpPr>
            <a:spLocks noGrp="1"/>
          </p:cNvSpPr>
          <p:nvPr>
            <p:ph idx="1"/>
          </p:nvPr>
        </p:nvSpPr>
        <p:spPr>
          <a:xfrm>
            <a:off x="837981" y="1932749"/>
            <a:ext cx="10512862" cy="4243499"/>
          </a:xfrm>
        </p:spPr>
        <p:txBody>
          <a:bodyPr>
            <a:normAutofit/>
          </a:bodyPr>
          <a:lstStyle/>
          <a:p>
            <a:endParaRPr lang="sl-SI" dirty="0"/>
          </a:p>
          <a:p>
            <a:endParaRPr lang="sl-SI" dirty="0"/>
          </a:p>
        </p:txBody>
      </p:sp>
      <p:pic>
        <p:nvPicPr>
          <p:cNvPr id="6" name="Označba mesta vsebine 6">
            <a:extLst>
              <a:ext uri="{FF2B5EF4-FFF2-40B4-BE49-F238E27FC236}">
                <a16:creationId xmlns:a16="http://schemas.microsoft.com/office/drawing/2014/main" id="{8DF6C521-C627-498F-A686-50B8EA152610}"/>
              </a:ext>
            </a:extLst>
          </p:cNvPr>
          <p:cNvPicPr>
            <a:picLocks noChangeAspect="1"/>
          </p:cNvPicPr>
          <p:nvPr/>
        </p:nvPicPr>
        <p:blipFill>
          <a:blip r:embed="rId2"/>
          <a:stretch>
            <a:fillRect/>
          </a:stretch>
        </p:blipFill>
        <p:spPr>
          <a:xfrm>
            <a:off x="837982" y="2157606"/>
            <a:ext cx="10178446" cy="3956514"/>
          </a:xfrm>
          <a:prstGeom prst="rect">
            <a:avLst/>
          </a:prstGeom>
        </p:spPr>
      </p:pic>
      <p:pic>
        <p:nvPicPr>
          <p:cNvPr id="7" name="Slika 6">
            <a:extLst>
              <a:ext uri="{FF2B5EF4-FFF2-40B4-BE49-F238E27FC236}">
                <a16:creationId xmlns:a16="http://schemas.microsoft.com/office/drawing/2014/main" id="{69F0A3DC-2A90-4D03-7690-309EB8B18DB6}"/>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F05406CF-F1D8-019A-7E4E-174899249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5860285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E4523-1D45-440D-B37E-4DE5022CE511}"/>
              </a:ext>
            </a:extLst>
          </p:cNvPr>
          <p:cNvSpPr>
            <a:spLocks noGrp="1"/>
          </p:cNvSpPr>
          <p:nvPr>
            <p:ph type="title"/>
          </p:nvPr>
        </p:nvSpPr>
        <p:spPr>
          <a:xfrm>
            <a:off x="837981" y="596248"/>
            <a:ext cx="10512862" cy="1199640"/>
          </a:xfrm>
        </p:spPr>
        <p:txBody>
          <a:bodyPr>
            <a:normAutofit fontScale="90000"/>
          </a:bodyPr>
          <a:lstStyle/>
          <a:p>
            <a:pPr algn="ctr"/>
            <a:r>
              <a:rPr lang="sl-SI" sz="3999" b="1" dirty="0">
                <a:solidFill>
                  <a:srgbClr val="92D050"/>
                </a:solidFill>
              </a:rPr>
              <a:t>Kontrolni</a:t>
            </a:r>
            <a:r>
              <a:rPr lang="sl-SI" b="1" dirty="0">
                <a:solidFill>
                  <a:srgbClr val="92D050"/>
                </a:solidFill>
              </a:rPr>
              <a:t> </a:t>
            </a:r>
            <a:r>
              <a:rPr lang="sl-SI" sz="3999" b="1" dirty="0">
                <a:solidFill>
                  <a:srgbClr val="92D050"/>
                </a:solidFill>
              </a:rPr>
              <a:t>seznam (tehnične smernice DNSH)</a:t>
            </a:r>
            <a:br>
              <a:rPr lang="sl-SI" sz="3999" b="1" dirty="0">
                <a:solidFill>
                  <a:srgbClr val="92D050"/>
                </a:solidFill>
              </a:rPr>
            </a:br>
            <a:r>
              <a:rPr lang="sl-SI" sz="3999" b="1" dirty="0">
                <a:solidFill>
                  <a:srgbClr val="92D050"/>
                </a:solidFill>
              </a:rPr>
              <a:t>1. korak</a:t>
            </a:r>
          </a:p>
        </p:txBody>
      </p:sp>
      <p:sp>
        <p:nvSpPr>
          <p:cNvPr id="3" name="Označba mesta vsebine 2">
            <a:extLst>
              <a:ext uri="{FF2B5EF4-FFF2-40B4-BE49-F238E27FC236}">
                <a16:creationId xmlns:a16="http://schemas.microsoft.com/office/drawing/2014/main" id="{201ACA33-AF8F-4E5F-8523-20479B69806F}"/>
              </a:ext>
            </a:extLst>
          </p:cNvPr>
          <p:cNvSpPr>
            <a:spLocks noGrp="1"/>
          </p:cNvSpPr>
          <p:nvPr>
            <p:ph idx="1"/>
          </p:nvPr>
        </p:nvSpPr>
        <p:spPr>
          <a:xfrm>
            <a:off x="837981" y="1932749"/>
            <a:ext cx="10512862" cy="4243499"/>
          </a:xfrm>
        </p:spPr>
        <p:txBody>
          <a:bodyPr>
            <a:normAutofit/>
          </a:bodyPr>
          <a:lstStyle/>
          <a:p>
            <a:endParaRPr lang="sl-SI" dirty="0"/>
          </a:p>
          <a:p>
            <a:endParaRPr lang="sl-SI" dirty="0"/>
          </a:p>
        </p:txBody>
      </p:sp>
      <p:pic>
        <p:nvPicPr>
          <p:cNvPr id="7" name="Označba mesta vsebine 3">
            <a:extLst>
              <a:ext uri="{FF2B5EF4-FFF2-40B4-BE49-F238E27FC236}">
                <a16:creationId xmlns:a16="http://schemas.microsoft.com/office/drawing/2014/main" id="{6B9A2810-1C78-48FA-B049-A9F3B43A1B01}"/>
              </a:ext>
            </a:extLst>
          </p:cNvPr>
          <p:cNvPicPr>
            <a:picLocks noChangeAspect="1"/>
          </p:cNvPicPr>
          <p:nvPr/>
        </p:nvPicPr>
        <p:blipFill>
          <a:blip r:embed="rId2"/>
          <a:stretch>
            <a:fillRect/>
          </a:stretch>
        </p:blipFill>
        <p:spPr>
          <a:xfrm>
            <a:off x="1058256" y="1930791"/>
            <a:ext cx="7832231" cy="4110554"/>
          </a:xfrm>
          <a:prstGeom prst="rect">
            <a:avLst/>
          </a:prstGeom>
        </p:spPr>
      </p:pic>
      <p:pic>
        <p:nvPicPr>
          <p:cNvPr id="6" name="Slika 5">
            <a:extLst>
              <a:ext uri="{FF2B5EF4-FFF2-40B4-BE49-F238E27FC236}">
                <a16:creationId xmlns:a16="http://schemas.microsoft.com/office/drawing/2014/main" id="{526021AA-849C-1A15-A6BA-5F24BA10C788}"/>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9" name="Slika 8">
            <a:extLst>
              <a:ext uri="{FF2B5EF4-FFF2-40B4-BE49-F238E27FC236}">
                <a16:creationId xmlns:a16="http://schemas.microsoft.com/office/drawing/2014/main" id="{2C966EF6-3ACC-59BB-76BA-29F865D28E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663047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Kontrolni seznam (tehnične smernice DNSH) 1. korak</a:t>
            </a:r>
            <a:endParaRPr lang="sl-SI" sz="3599" b="1" dirty="0"/>
          </a:p>
        </p:txBody>
      </p:sp>
      <p:sp>
        <p:nvSpPr>
          <p:cNvPr id="7" name="Označba mesta vsebine 6">
            <a:extLst>
              <a:ext uri="{FF2B5EF4-FFF2-40B4-BE49-F238E27FC236}">
                <a16:creationId xmlns:a16="http://schemas.microsoft.com/office/drawing/2014/main" id="{FFAD9190-1D15-4126-8E29-DA5BA7083D4A}"/>
              </a:ext>
            </a:extLst>
          </p:cNvPr>
          <p:cNvSpPr>
            <a:spLocks noGrp="1"/>
          </p:cNvSpPr>
          <p:nvPr>
            <p:ph idx="1"/>
          </p:nvPr>
        </p:nvSpPr>
        <p:spPr>
          <a:xfrm>
            <a:off x="837981" y="1235012"/>
            <a:ext cx="10512862" cy="5218324"/>
          </a:xfrm>
        </p:spPr>
        <p:txBody>
          <a:bodyPr>
            <a:normAutofit fontScale="85000" lnSpcReduction="20000"/>
          </a:bodyPr>
          <a:lstStyle/>
          <a:p>
            <a:pPr marL="0" indent="0" algn="just">
              <a:buNone/>
            </a:pPr>
            <a:r>
              <a:rPr lang="sl-SI" dirty="0"/>
              <a:t>Če je izbran odgovor „ne“, je treba (v desnem stolpcu) na kratko utemeljiti, zakaj za </a:t>
            </a:r>
            <a:r>
              <a:rPr lang="sl-SI" dirty="0" err="1"/>
              <a:t>okoljski</a:t>
            </a:r>
            <a:r>
              <a:rPr lang="sl-SI" dirty="0"/>
              <a:t> cilj ni potrebna vsebinska ocena skladnosti ukrepa z načelom, da se ne škoduje bistveno, na podlagi enega od naslednjih primerov: </a:t>
            </a:r>
          </a:p>
          <a:p>
            <a:pPr lvl="0" algn="just"/>
            <a:r>
              <a:rPr lang="sl-SI" dirty="0"/>
              <a:t>ukrep zaradi svoje narave </a:t>
            </a:r>
            <a:r>
              <a:rPr lang="sl-SI" b="1" dirty="0"/>
              <a:t>nima predvidljivega vpliva </a:t>
            </a:r>
            <a:r>
              <a:rPr lang="sl-SI" dirty="0"/>
              <a:t>na vse od šestih </a:t>
            </a:r>
            <a:r>
              <a:rPr lang="sl-SI" dirty="0" err="1"/>
              <a:t>okoljskih</a:t>
            </a:r>
            <a:r>
              <a:rPr lang="sl-SI" dirty="0"/>
              <a:t> ciljev oz. je ta vpliv nepomemben;</a:t>
            </a:r>
          </a:p>
          <a:p>
            <a:pPr lvl="0" algn="just"/>
            <a:r>
              <a:rPr lang="sl-SI" dirty="0"/>
              <a:t>ukrep se spremlja kot ukrep, ki </a:t>
            </a:r>
            <a:r>
              <a:rPr lang="sl-SI" b="1" dirty="0"/>
              <a:t>100 % podpira cilje </a:t>
            </a:r>
            <a:r>
              <a:rPr lang="sl-SI" dirty="0"/>
              <a:t>na področju podnebnih sprememb ali </a:t>
            </a:r>
            <a:r>
              <a:rPr lang="sl-SI" dirty="0" err="1"/>
              <a:t>okoljske</a:t>
            </a:r>
            <a:r>
              <a:rPr lang="sl-SI" dirty="0"/>
              <a:t> cilje v skladu s Prilogo I Uredbe (EU) 2021/1060 o skupnih določbah;</a:t>
            </a:r>
          </a:p>
          <a:p>
            <a:pPr lvl="0" algn="just"/>
            <a:r>
              <a:rPr lang="sl-SI" dirty="0"/>
              <a:t>ukrep bodisi </a:t>
            </a:r>
            <a:r>
              <a:rPr lang="sl-SI" b="1" dirty="0"/>
              <a:t>100 % podpira enega od </a:t>
            </a:r>
            <a:r>
              <a:rPr lang="sl-SI" b="1" dirty="0" err="1"/>
              <a:t>okoljskih</a:t>
            </a:r>
            <a:r>
              <a:rPr lang="sl-SI" b="1" dirty="0"/>
              <a:t> ciljev </a:t>
            </a:r>
            <a:r>
              <a:rPr lang="sl-SI" dirty="0"/>
              <a:t>ali bistveno prispeva k enemu od šestih </a:t>
            </a:r>
            <a:r>
              <a:rPr lang="sl-SI" dirty="0" err="1"/>
              <a:t>okoljskih</a:t>
            </a:r>
            <a:r>
              <a:rPr lang="sl-SI" dirty="0"/>
              <a:t> ciljev v skladu z določbami Uredbe o taksonomiji in Delegirane uredbe Komisije;</a:t>
            </a:r>
          </a:p>
          <a:p>
            <a:pPr lvl="0" algn="just"/>
            <a:r>
              <a:rPr lang="sl-SI" dirty="0"/>
              <a:t>ukrep je po vsebini </a:t>
            </a:r>
            <a:r>
              <a:rPr lang="sl-SI" b="1" dirty="0"/>
              <a:t>enak ukrepu, ki je bil ocenjen v okviru predhodne ocene PEKP </a:t>
            </a:r>
            <a:r>
              <a:rPr lang="sl-SI" dirty="0"/>
              <a:t>in je opredeljen z morebitnimi omilitvenimi ukrepi v Tehničnih merilih za izbor projektov za ocenjevanje DNSH;</a:t>
            </a:r>
          </a:p>
          <a:p>
            <a:pPr lvl="0" algn="just"/>
            <a:r>
              <a:rPr lang="sl-SI" dirty="0"/>
              <a:t>ukrep je po vsebini enak ukrepu, ki je že bil vsebinsko ocenjen v okviru Načrta za okrevanje in odpornost (</a:t>
            </a:r>
            <a:r>
              <a:rPr lang="sl-SI" b="1" dirty="0"/>
              <a:t>NOO</a:t>
            </a:r>
            <a:r>
              <a:rPr lang="sl-SI" dirty="0"/>
              <a:t>), zanj pa so določeni morebitni omilitveni ukrepi, ki se upoštevajo pri njegovi implementaciji.</a:t>
            </a:r>
          </a:p>
          <a:p>
            <a:endParaRPr lang="sl-SI" dirty="0"/>
          </a:p>
        </p:txBody>
      </p:sp>
      <p:pic>
        <p:nvPicPr>
          <p:cNvPr id="3" name="Slika 2">
            <a:extLst>
              <a:ext uri="{FF2B5EF4-FFF2-40B4-BE49-F238E27FC236}">
                <a16:creationId xmlns:a16="http://schemas.microsoft.com/office/drawing/2014/main" id="{9F804BA2-A9A8-1FA4-5C1E-19C017E60670}"/>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A5F6248C-1173-D58E-F54E-76C02D198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02318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1D236E-34C8-421D-B70B-8E40C45B0395}"/>
              </a:ext>
            </a:extLst>
          </p:cNvPr>
          <p:cNvSpPr>
            <a:spLocks noGrp="1"/>
          </p:cNvSpPr>
          <p:nvPr>
            <p:ph type="title"/>
          </p:nvPr>
        </p:nvSpPr>
        <p:spPr>
          <a:xfrm>
            <a:off x="1538423" y="530272"/>
            <a:ext cx="9577064" cy="504056"/>
          </a:xfrm>
        </p:spPr>
        <p:txBody>
          <a:bodyPr>
            <a:normAutofit fontScale="90000"/>
          </a:bodyPr>
          <a:lstStyle/>
          <a:p>
            <a:r>
              <a:rPr lang="sl-SI" sz="2800" b="1" dirty="0">
                <a:latin typeface="Arial" panose="020B0604020202020204" pitchFamily="34" charset="0"/>
                <a:cs typeface="Arial" panose="020B0604020202020204" pitchFamily="34" charset="0"/>
              </a:rPr>
              <a:t>ORODJA  UPORABLJENA PRI DELU DRSI IN MZI</a:t>
            </a:r>
            <a:br>
              <a:rPr lang="sl-SI" sz="2800" dirty="0">
                <a:latin typeface="Arial" panose="020B0604020202020204" pitchFamily="34" charset="0"/>
                <a:cs typeface="Arial" panose="020B0604020202020204" pitchFamily="34" charset="0"/>
              </a:rPr>
            </a:br>
            <a:endParaRPr lang="sl-SI" sz="2800" dirty="0">
              <a:latin typeface="Arial" panose="020B0604020202020204" pitchFamily="34" charset="0"/>
              <a:cs typeface="Arial" panose="020B0604020202020204" pitchFamily="34" charset="0"/>
            </a:endParaRPr>
          </a:p>
        </p:txBody>
      </p:sp>
      <p:pic>
        <p:nvPicPr>
          <p:cNvPr id="4" name="Slika 3">
            <a:extLst>
              <a:ext uri="{FF2B5EF4-FFF2-40B4-BE49-F238E27FC236}">
                <a16:creationId xmlns:a16="http://schemas.microsoft.com/office/drawing/2014/main" id="{81D41B12-3347-4E1C-B1C2-FA9394B3DB73}"/>
              </a:ext>
            </a:extLst>
          </p:cNvPr>
          <p:cNvPicPr>
            <a:picLocks noChangeAspect="1"/>
          </p:cNvPicPr>
          <p:nvPr/>
        </p:nvPicPr>
        <p:blipFill>
          <a:blip r:embed="rId2"/>
          <a:stretch>
            <a:fillRect/>
          </a:stretch>
        </p:blipFill>
        <p:spPr>
          <a:xfrm>
            <a:off x="1538423" y="1177076"/>
            <a:ext cx="8876469" cy="5522451"/>
          </a:xfrm>
          <a:prstGeom prst="rect">
            <a:avLst/>
          </a:prstGeom>
        </p:spPr>
      </p:pic>
      <p:sp>
        <p:nvSpPr>
          <p:cNvPr id="5" name="PoljeZBesedilom 4">
            <a:extLst>
              <a:ext uri="{FF2B5EF4-FFF2-40B4-BE49-F238E27FC236}">
                <a16:creationId xmlns:a16="http://schemas.microsoft.com/office/drawing/2014/main" id="{FF600D41-F755-444F-9CBC-D7D01569824C}"/>
              </a:ext>
            </a:extLst>
          </p:cNvPr>
          <p:cNvSpPr txBox="1"/>
          <p:nvPr/>
        </p:nvSpPr>
        <p:spPr>
          <a:xfrm>
            <a:off x="1701924" y="759117"/>
            <a:ext cx="5976664" cy="341632"/>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sl-SI" b="1" dirty="0">
                <a:solidFill>
                  <a:srgbClr val="0070C0"/>
                </a:solidFill>
                <a:latin typeface="Arial" panose="020B0604020202020204" pitchFamily="34" charset="0"/>
                <a:cs typeface="Arial" panose="020B0604020202020204" pitchFamily="34" charset="0"/>
              </a:rPr>
              <a:t>SPLETNA KARTA ZA VNOS PREDLOGOV</a:t>
            </a:r>
          </a:p>
        </p:txBody>
      </p:sp>
    </p:spTree>
    <p:extLst>
      <p:ext uri="{BB962C8B-B14F-4D97-AF65-F5344CB8AC3E}">
        <p14:creationId xmlns:p14="http://schemas.microsoft.com/office/powerpoint/2010/main" val="160882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1. korak – 1. cilj</a:t>
            </a:r>
            <a:endParaRPr lang="sl-SI" sz="3599" b="1" dirty="0"/>
          </a:p>
        </p:txBody>
      </p:sp>
      <p:graphicFrame>
        <p:nvGraphicFramePr>
          <p:cNvPr id="3" name="Označba mesta vsebine 2">
            <a:extLst>
              <a:ext uri="{FF2B5EF4-FFF2-40B4-BE49-F238E27FC236}">
                <a16:creationId xmlns:a16="http://schemas.microsoft.com/office/drawing/2014/main" id="{D30A9B45-7580-4398-B5EA-3054E695FBAD}"/>
              </a:ext>
            </a:extLst>
          </p:cNvPr>
          <p:cNvGraphicFramePr>
            <a:graphicFrameLocks noGrp="1"/>
          </p:cNvGraphicFramePr>
          <p:nvPr>
            <p:ph idx="1"/>
            <p:extLst>
              <p:ext uri="{D42A27DB-BD31-4B8C-83A1-F6EECF244321}">
                <p14:modId xmlns:p14="http://schemas.microsoft.com/office/powerpoint/2010/main" val="2681398679"/>
              </p:ext>
            </p:extLst>
          </p:nvPr>
        </p:nvGraphicFramePr>
        <p:xfrm>
          <a:off x="837981" y="1207943"/>
          <a:ext cx="10512862" cy="5436156"/>
        </p:xfrm>
        <a:graphic>
          <a:graphicData uri="http://schemas.openxmlformats.org/drawingml/2006/table">
            <a:tbl>
              <a:tblPr/>
              <a:tblGrid>
                <a:gridCol w="4634996">
                  <a:extLst>
                    <a:ext uri="{9D8B030D-6E8A-4147-A177-3AD203B41FA5}">
                      <a16:colId xmlns:a16="http://schemas.microsoft.com/office/drawing/2014/main" val="2263213856"/>
                    </a:ext>
                  </a:extLst>
                </a:gridCol>
                <a:gridCol w="618281">
                  <a:extLst>
                    <a:ext uri="{9D8B030D-6E8A-4147-A177-3AD203B41FA5}">
                      <a16:colId xmlns:a16="http://schemas.microsoft.com/office/drawing/2014/main" val="3036910618"/>
                    </a:ext>
                  </a:extLst>
                </a:gridCol>
                <a:gridCol w="618281">
                  <a:extLst>
                    <a:ext uri="{9D8B030D-6E8A-4147-A177-3AD203B41FA5}">
                      <a16:colId xmlns:a16="http://schemas.microsoft.com/office/drawing/2014/main" val="4132402519"/>
                    </a:ext>
                  </a:extLst>
                </a:gridCol>
                <a:gridCol w="4641304">
                  <a:extLst>
                    <a:ext uri="{9D8B030D-6E8A-4147-A177-3AD203B41FA5}">
                      <a16:colId xmlns:a16="http://schemas.microsoft.com/office/drawing/2014/main" val="290002880"/>
                    </a:ext>
                  </a:extLst>
                </a:gridCol>
              </a:tblGrid>
              <a:tr h="235265">
                <a:tc>
                  <a:txBody>
                    <a:bodyPr/>
                    <a:lstStyle/>
                    <a:p>
                      <a:pPr algn="just">
                        <a:lnSpc>
                          <a:spcPct val="107000"/>
                        </a:lnSpc>
                        <a:spcAft>
                          <a:spcPts val="0"/>
                        </a:spcAft>
                      </a:pPr>
                      <a:r>
                        <a:rPr lang="sl-SI" sz="1400" b="1" i="1" dirty="0">
                          <a:effectLst/>
                          <a:latin typeface="Tahoma" panose="020B0604030504040204" pitchFamily="34" charset="0"/>
                          <a:ea typeface="Calibri" panose="020F0502020204030204" pitchFamily="34" charset="0"/>
                          <a:cs typeface="Times New Roman" panose="02020603050405020304" pitchFamily="18" charset="0"/>
                        </a:rPr>
                        <a:t>Vpliv na okoljski cilj</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400" b="1" i="1">
                          <a:effectLst/>
                          <a:latin typeface="Tahoma" panose="020B0604030504040204" pitchFamily="34" charset="0"/>
                          <a:ea typeface="Calibri" panose="020F0502020204030204" pitchFamily="34" charset="0"/>
                          <a:cs typeface="Times New Roman" panose="02020603050405020304" pitchFamily="18" charset="0"/>
                        </a:rPr>
                        <a:t>Da</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400" b="1" i="1">
                          <a:effectLst/>
                          <a:latin typeface="Tahoma" panose="020B0604030504040204" pitchFamily="34" charset="0"/>
                          <a:ea typeface="Calibri" panose="020F0502020204030204" pitchFamily="34" charset="0"/>
                          <a:cs typeface="Times New Roman" panose="02020603050405020304" pitchFamily="18" charset="0"/>
                        </a:rPr>
                        <a:t>Ne</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400" b="1" i="1">
                          <a:effectLst/>
                          <a:latin typeface="Tahoma" panose="020B0604030504040204" pitchFamily="34" charset="0"/>
                          <a:ea typeface="Calibri" panose="020F0502020204030204" pitchFamily="34" charset="0"/>
                          <a:cs typeface="Times New Roman" panose="02020603050405020304" pitchFamily="18" charset="0"/>
                        </a:rPr>
                        <a:t>Vsebinska utemeljitev za odgovor ,,Ne"</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46985"/>
                  </a:ext>
                </a:extLst>
              </a:tr>
              <a:tr h="5200891">
                <a:tc>
                  <a:txBody>
                    <a:bodyPr/>
                    <a:lstStyle/>
                    <a:p>
                      <a:pPr algn="ctr">
                        <a:lnSpc>
                          <a:spcPct val="107000"/>
                        </a:lnSpc>
                        <a:spcAft>
                          <a:spcPts val="0"/>
                        </a:spcAft>
                      </a:pPr>
                      <a:r>
                        <a:rPr lang="sl-SI" sz="1600" kern="1200" dirty="0">
                          <a:solidFill>
                            <a:schemeClr val="tx1"/>
                          </a:solidFill>
                          <a:latin typeface="+mn-lt"/>
                          <a:ea typeface="+mn-ea"/>
                          <a:cs typeface="+mn-cs"/>
                        </a:rPr>
                        <a:t>Blažitev podnebnih sprememb</a:t>
                      </a: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600" kern="1200" dirty="0">
                          <a:solidFill>
                            <a:schemeClr val="tx1"/>
                          </a:solidFill>
                          <a:latin typeface="+mn-lt"/>
                          <a:ea typeface="+mn-ea"/>
                          <a:cs typeface="+mn-cs"/>
                        </a:rPr>
                        <a:t> </a:t>
                      </a: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600" kern="1200" dirty="0">
                          <a:solidFill>
                            <a:schemeClr val="tx1"/>
                          </a:solidFill>
                          <a:latin typeface="+mn-lt"/>
                          <a:ea typeface="+mn-ea"/>
                          <a:cs typeface="+mn-cs"/>
                        </a:rPr>
                        <a:t>x</a:t>
                      </a: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600" kern="1200" dirty="0">
                          <a:solidFill>
                            <a:schemeClr val="tx1"/>
                          </a:solidFill>
                          <a:latin typeface="+mn-lt"/>
                          <a:ea typeface="+mn-ea"/>
                          <a:cs typeface="+mn-cs"/>
                        </a:rPr>
                        <a:t>Navedeni ukrep, skladno z Delegirano uredbo komisije (EU) 2021/2139 ne škoduje bistveno okoljskemu cilju ob upoštevanju določenih tehničnih meril:</a:t>
                      </a:r>
                    </a:p>
                    <a:p>
                      <a:pPr algn="just">
                        <a:lnSpc>
                          <a:spcPct val="107000"/>
                        </a:lnSpc>
                        <a:spcAft>
                          <a:spcPts val="0"/>
                        </a:spcAft>
                      </a:pPr>
                      <a:r>
                        <a:rPr lang="sl-SI" sz="1600" kern="1200" dirty="0">
                          <a:solidFill>
                            <a:schemeClr val="tx1"/>
                          </a:solidFill>
                          <a:latin typeface="+mn-lt"/>
                          <a:ea typeface="+mn-ea"/>
                          <a:cs typeface="+mn-cs"/>
                        </a:rPr>
                        <a:t>Ukrep-infrastruktura, ki se zgradi in upravlja, je namenjena osebni mobilnosti ali prevozu s kolesi: pločniki, kolesarske steze in območja za pešce, naprave za električno polnjenje in polnjenje z vodikom za pripomočke za osebno mobilnost.</a:t>
                      </a:r>
                    </a:p>
                    <a:p>
                      <a:pPr algn="just">
                        <a:lnSpc>
                          <a:spcPct val="107000"/>
                        </a:lnSpc>
                        <a:spcAft>
                          <a:spcPts val="0"/>
                        </a:spcAft>
                      </a:pPr>
                      <a:endParaRPr lang="sl-SI" sz="1600" kern="1200" dirty="0">
                        <a:solidFill>
                          <a:schemeClr val="tx1"/>
                        </a:solidFill>
                        <a:latin typeface="+mn-lt"/>
                        <a:ea typeface="+mn-ea"/>
                        <a:cs typeface="+mn-cs"/>
                      </a:endParaRPr>
                    </a:p>
                    <a:p>
                      <a:pPr algn="just">
                        <a:lnSpc>
                          <a:spcPct val="107000"/>
                        </a:lnSpc>
                        <a:spcAft>
                          <a:spcPts val="0"/>
                        </a:spcAft>
                      </a:pPr>
                      <a:r>
                        <a:rPr lang="sl-SI" sz="1600" kern="1200" dirty="0">
                          <a:solidFill>
                            <a:schemeClr val="tx1"/>
                          </a:solidFill>
                          <a:latin typeface="+mn-lt"/>
                          <a:ea typeface="+mn-ea"/>
                          <a:cs typeface="+mn-cs"/>
                        </a:rPr>
                        <a:t>Ukrep v skladu s Prilogo 1 k Uredbi (EU) 2021/1060 100 odstotno prispeva k ciljem na področju podnebnih sprememb – področje ukrepanja 083 Kolesarska infrastruktura. </a:t>
                      </a:r>
                    </a:p>
                    <a:p>
                      <a:pPr algn="just">
                        <a:lnSpc>
                          <a:spcPct val="107000"/>
                        </a:lnSpc>
                        <a:spcAft>
                          <a:spcPts val="0"/>
                        </a:spcAft>
                      </a:pPr>
                      <a:endParaRPr lang="sl-SI" sz="1600" kern="1200" dirty="0">
                        <a:solidFill>
                          <a:schemeClr val="tx1"/>
                        </a:solidFill>
                        <a:latin typeface="+mn-lt"/>
                        <a:ea typeface="+mn-ea"/>
                        <a:cs typeface="+mn-cs"/>
                      </a:endParaRPr>
                    </a:p>
                    <a:p>
                      <a:pPr algn="just">
                        <a:lnSpc>
                          <a:spcPct val="107000"/>
                        </a:lnSpc>
                        <a:spcAft>
                          <a:spcPts val="0"/>
                        </a:spcAft>
                      </a:pPr>
                      <a:r>
                        <a:rPr lang="sl-SI" sz="1600" kern="1200" dirty="0">
                          <a:solidFill>
                            <a:schemeClr val="tx1"/>
                          </a:solidFill>
                          <a:latin typeface="+mn-lt"/>
                          <a:ea typeface="+mn-ea"/>
                          <a:cs typeface="+mn-cs"/>
                        </a:rPr>
                        <a:t>Ob upoštevanju navedenih meril za izbor projektov in omilitvenih ukrepov, ukrep </a:t>
                      </a:r>
                      <a:r>
                        <a:rPr lang="sl-SI" sz="1600" b="1" kern="1200" dirty="0">
                          <a:solidFill>
                            <a:schemeClr val="tx1"/>
                          </a:solidFill>
                          <a:latin typeface="+mn-lt"/>
                          <a:ea typeface="+mn-ea"/>
                          <a:cs typeface="+mn-cs"/>
                        </a:rPr>
                        <a:t>ne bo povzročil precejšnih emisij TGP.</a:t>
                      </a:r>
                    </a:p>
                  </a:txBody>
                  <a:tcPr marL="23880" marR="238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923153"/>
                  </a:ext>
                </a:extLst>
              </a:tr>
            </a:tbl>
          </a:graphicData>
        </a:graphic>
      </p:graphicFrame>
      <p:pic>
        <p:nvPicPr>
          <p:cNvPr id="4" name="Slika 3">
            <a:extLst>
              <a:ext uri="{FF2B5EF4-FFF2-40B4-BE49-F238E27FC236}">
                <a16:creationId xmlns:a16="http://schemas.microsoft.com/office/drawing/2014/main" id="{9CF5C735-204F-D1F6-38A3-73081BF3D9D8}"/>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BA472A09-BA4D-BE95-1E09-1DC183B5C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257560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Kontrolni seznam (tehnične smernice DNSH) 2. korak podrobna analiza</a:t>
            </a:r>
            <a:endParaRPr lang="sl-SI" sz="3599" b="1" dirty="0"/>
          </a:p>
        </p:txBody>
      </p:sp>
      <p:graphicFrame>
        <p:nvGraphicFramePr>
          <p:cNvPr id="4" name="Označba mesta vsebine 3">
            <a:extLst>
              <a:ext uri="{FF2B5EF4-FFF2-40B4-BE49-F238E27FC236}">
                <a16:creationId xmlns:a16="http://schemas.microsoft.com/office/drawing/2014/main" id="{CFD42004-9E7D-4C12-93C9-A62733334263}"/>
              </a:ext>
            </a:extLst>
          </p:cNvPr>
          <p:cNvGraphicFramePr>
            <a:graphicFrameLocks noGrp="1"/>
          </p:cNvGraphicFramePr>
          <p:nvPr>
            <p:ph idx="1"/>
          </p:nvPr>
        </p:nvGraphicFramePr>
        <p:xfrm>
          <a:off x="898927" y="1103678"/>
          <a:ext cx="8509323" cy="5695437"/>
        </p:xfrm>
        <a:graphic>
          <a:graphicData uri="http://schemas.openxmlformats.org/drawingml/2006/table">
            <a:tbl>
              <a:tblPr/>
              <a:tblGrid>
                <a:gridCol w="4086994">
                  <a:extLst>
                    <a:ext uri="{9D8B030D-6E8A-4147-A177-3AD203B41FA5}">
                      <a16:colId xmlns:a16="http://schemas.microsoft.com/office/drawing/2014/main" val="3046677565"/>
                    </a:ext>
                  </a:extLst>
                </a:gridCol>
                <a:gridCol w="983875">
                  <a:extLst>
                    <a:ext uri="{9D8B030D-6E8A-4147-A177-3AD203B41FA5}">
                      <a16:colId xmlns:a16="http://schemas.microsoft.com/office/drawing/2014/main" val="1895773750"/>
                    </a:ext>
                  </a:extLst>
                </a:gridCol>
                <a:gridCol w="818761">
                  <a:extLst>
                    <a:ext uri="{9D8B030D-6E8A-4147-A177-3AD203B41FA5}">
                      <a16:colId xmlns:a16="http://schemas.microsoft.com/office/drawing/2014/main" val="191064966"/>
                    </a:ext>
                  </a:extLst>
                </a:gridCol>
                <a:gridCol w="2619693">
                  <a:extLst>
                    <a:ext uri="{9D8B030D-6E8A-4147-A177-3AD203B41FA5}">
                      <a16:colId xmlns:a16="http://schemas.microsoft.com/office/drawing/2014/main" val="3490314046"/>
                    </a:ext>
                  </a:extLst>
                </a:gridCol>
              </a:tblGrid>
              <a:tr h="602148">
                <a:tc>
                  <a:txBody>
                    <a:bodyPr/>
                    <a:lstStyle/>
                    <a:p>
                      <a:pPr algn="just">
                        <a:lnSpc>
                          <a:spcPct val="107000"/>
                        </a:lnSpc>
                        <a:spcAft>
                          <a:spcPts val="0"/>
                        </a:spcAft>
                      </a:pPr>
                      <a:r>
                        <a:rPr lang="sl-SI" sz="900" b="1" i="1" dirty="0">
                          <a:effectLst/>
                          <a:latin typeface="Tahoma" panose="020B0604030504040204" pitchFamily="34" charset="0"/>
                          <a:ea typeface="Calibri" panose="020F0502020204030204" pitchFamily="34" charset="0"/>
                          <a:cs typeface="Times New Roman" panose="02020603050405020304" pitchFamily="18" charset="0"/>
                        </a:rPr>
                        <a:t>Vpliv na okoljski cilj</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b="1" i="1" dirty="0">
                          <a:effectLst/>
                          <a:latin typeface="Tahoma" panose="020B0604030504040204" pitchFamily="34" charset="0"/>
                          <a:ea typeface="Calibri" panose="020F0502020204030204" pitchFamily="34" charset="0"/>
                          <a:cs typeface="Times New Roman" panose="02020603050405020304" pitchFamily="18" charset="0"/>
                        </a:rPr>
                        <a:t>Da</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b="1" i="1" dirty="0">
                          <a:effectLst/>
                          <a:latin typeface="Tahoma" panose="020B0604030504040204" pitchFamily="34" charset="0"/>
                          <a:ea typeface="Calibri" panose="020F0502020204030204" pitchFamily="34" charset="0"/>
                          <a:cs typeface="Times New Roman" panose="02020603050405020304" pitchFamily="18" charset="0"/>
                        </a:rPr>
                        <a:t>Ne</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b="1" i="1" dirty="0">
                          <a:effectLst/>
                          <a:latin typeface="Tahoma" panose="020B0604030504040204" pitchFamily="34" charset="0"/>
                          <a:ea typeface="Calibri" panose="020F0502020204030204" pitchFamily="34" charset="0"/>
                          <a:cs typeface="Times New Roman" panose="02020603050405020304" pitchFamily="18" charset="0"/>
                        </a:rPr>
                        <a:t>Vsebinska utemeljitev </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332162"/>
                  </a:ext>
                </a:extLst>
              </a:tr>
              <a:tr h="149810">
                <a:tc gridSpan="4">
                  <a:txBody>
                    <a:bodyPr/>
                    <a:lstStyle/>
                    <a:p>
                      <a:pPr algn="ctr">
                        <a:lnSpc>
                          <a:spcPct val="107000"/>
                        </a:lnSpc>
                        <a:spcAft>
                          <a:spcPts val="0"/>
                        </a:spcAft>
                      </a:pPr>
                      <a:r>
                        <a:rPr lang="sl-SI" sz="900" b="1" dirty="0">
                          <a:effectLst/>
                          <a:latin typeface="Tahoma" panose="020B0604030504040204" pitchFamily="34" charset="0"/>
                          <a:ea typeface="Calibri" panose="020F0502020204030204" pitchFamily="34" charset="0"/>
                          <a:cs typeface="Times New Roman" panose="02020603050405020304" pitchFamily="18" charset="0"/>
                        </a:rPr>
                        <a:t>Blažitev podnebnih sprememb</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1464143467"/>
                  </a:ext>
                </a:extLst>
              </a:tr>
              <a:tr h="271622">
                <a:tc>
                  <a:txBody>
                    <a:bodyPr/>
                    <a:lstStyle/>
                    <a:p>
                      <a:pPr algn="just">
                        <a:lnSpc>
                          <a:spcPct val="107000"/>
                        </a:lnSpc>
                        <a:spcAft>
                          <a:spcPts val="0"/>
                        </a:spcAft>
                      </a:pPr>
                      <a:r>
                        <a:rPr lang="sl-SI" sz="900" i="1">
                          <a:effectLst/>
                          <a:latin typeface="Tahoma" panose="020B0604030504040204" pitchFamily="34" charset="0"/>
                          <a:ea typeface="Calibri" panose="020F0502020204030204" pitchFamily="34" charset="0"/>
                          <a:cs typeface="Times New Roman" panose="02020603050405020304" pitchFamily="18" charset="0"/>
                        </a:rPr>
                        <a:t>Ali naj bi ukrep povzročil znatne emisije toplogrednih plinov?</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520676"/>
                  </a:ext>
                </a:extLst>
              </a:tr>
              <a:tr h="149810">
                <a:tc gridSpan="4">
                  <a:txBody>
                    <a:bodyPr/>
                    <a:lstStyle/>
                    <a:p>
                      <a:pPr algn="ctr">
                        <a:lnSpc>
                          <a:spcPct val="107000"/>
                        </a:lnSpc>
                        <a:spcAft>
                          <a:spcPts val="0"/>
                        </a:spcAft>
                      </a:pPr>
                      <a:r>
                        <a:rPr lang="sl-SI" sz="900" b="1" dirty="0">
                          <a:effectLst/>
                          <a:latin typeface="Tahoma" panose="020B0604030504040204" pitchFamily="34" charset="0"/>
                          <a:ea typeface="Calibri" panose="020F0502020204030204" pitchFamily="34" charset="0"/>
                          <a:cs typeface="Times New Roman" panose="02020603050405020304" pitchFamily="18" charset="0"/>
                        </a:rPr>
                        <a:t>Prilagajanje podnebnim spremembam</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683343739"/>
                  </a:ext>
                </a:extLst>
              </a:tr>
              <a:tr h="466384">
                <a:tc>
                  <a:txBody>
                    <a:bodyPr/>
                    <a:lstStyle/>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Ali se pričakuje, da bo ukrep povečal negativen vpliv trenutnega podnebja in pričakovanega prihodnjega podnebja na ukrep sam ali na ljudi, naravo ali sredstva?</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 </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x</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 </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038374"/>
                  </a:ext>
                </a:extLst>
              </a:tr>
              <a:tr h="149810">
                <a:tc gridSpan="4">
                  <a:txBody>
                    <a:bodyPr/>
                    <a:lstStyle/>
                    <a:p>
                      <a:pPr algn="ctr">
                        <a:lnSpc>
                          <a:spcPct val="107000"/>
                        </a:lnSpc>
                        <a:spcAft>
                          <a:spcPts val="0"/>
                        </a:spcAft>
                      </a:pPr>
                      <a:r>
                        <a:rPr lang="sl-SI" sz="900" b="1" dirty="0">
                          <a:effectLst/>
                          <a:latin typeface="Tahoma" panose="020B0604030504040204" pitchFamily="34" charset="0"/>
                          <a:ea typeface="Calibri" panose="020F0502020204030204" pitchFamily="34" charset="0"/>
                          <a:cs typeface="Times New Roman" panose="02020603050405020304" pitchFamily="18" charset="0"/>
                        </a:rPr>
                        <a:t>Trajnostna raba ter varstvo vodnih in morskih virov</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072541063"/>
                  </a:ext>
                </a:extLst>
              </a:tr>
              <a:tr h="624669">
                <a:tc>
                  <a:txBody>
                    <a:bodyPr/>
                    <a:lstStyle/>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Ali se pričakuje, da bo ukrep škodil:</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(i) dobremu stanju ali dobremu ekološkemu potencialu vodnih teles, vključno s površinsko vodo in podtalnico; ali</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a:t>
                      </a:r>
                      <a:r>
                        <a:rPr lang="sl-SI" sz="900" i="1" dirty="0" err="1">
                          <a:effectLst/>
                          <a:latin typeface="Tahoma" panose="020B0604030504040204" pitchFamily="34" charset="0"/>
                          <a:ea typeface="Calibri" panose="020F0502020204030204" pitchFamily="34" charset="0"/>
                          <a:cs typeface="Times New Roman" panose="02020603050405020304" pitchFamily="18" charset="0"/>
                        </a:rPr>
                        <a:t>ii</a:t>
                      </a:r>
                      <a:r>
                        <a:rPr lang="sl-SI" sz="900" i="1" dirty="0">
                          <a:effectLst/>
                          <a:latin typeface="Tahoma" panose="020B0604030504040204" pitchFamily="34" charset="0"/>
                          <a:ea typeface="Calibri" panose="020F0502020204030204" pitchFamily="34" charset="0"/>
                          <a:cs typeface="Times New Roman" panose="02020603050405020304" pitchFamily="18" charset="0"/>
                        </a:rPr>
                        <a:t>) dobremu okoljskemu stanju morskih voda?</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 </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x</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 </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369293"/>
                  </a:ext>
                </a:extLst>
              </a:tr>
              <a:tr h="149810">
                <a:tc gridSpan="4">
                  <a:txBody>
                    <a:bodyPr/>
                    <a:lstStyle/>
                    <a:p>
                      <a:pPr algn="ctr">
                        <a:lnSpc>
                          <a:spcPct val="107000"/>
                        </a:lnSpc>
                        <a:spcAft>
                          <a:spcPts val="0"/>
                        </a:spcAft>
                      </a:pPr>
                      <a:r>
                        <a:rPr lang="sl-SI" sz="900" b="1" dirty="0">
                          <a:effectLst/>
                          <a:latin typeface="Tahoma" panose="020B0604030504040204" pitchFamily="34" charset="0"/>
                          <a:ea typeface="Calibri" panose="020F0502020204030204" pitchFamily="34" charset="0"/>
                          <a:cs typeface="Times New Roman" panose="02020603050405020304" pitchFamily="18" charset="0"/>
                        </a:rPr>
                        <a:t>Krožno gospodarstvo, vključno s preprečevanjem odpadkov in recikliranjem</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4169393088"/>
                  </a:ext>
                </a:extLst>
              </a:tr>
              <a:tr h="1257814">
                <a:tc>
                  <a:txBody>
                    <a:bodyPr/>
                    <a:lstStyle/>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Ali se pričakuje, da bo ukrep:</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(i) povzročil znatno povečanje nastajanja, sežiganja ali odlaganja odpadkov, razen sežiganja nevarnih odpadkov, ki jih ni mogoče reciklirati, ali</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l-SI" sz="900" i="1" dirty="0">
                          <a:effectLst/>
                          <a:latin typeface="Tahoma" panose="020B0604030504040204" pitchFamily="34" charset="0"/>
                          <a:ea typeface="Calibri" panose="020F0502020204030204" pitchFamily="34" charset="0"/>
                          <a:cs typeface="Times New Roman" panose="02020603050405020304" pitchFamily="18" charset="0"/>
                        </a:rPr>
                        <a:t>(</a:t>
                      </a:r>
                      <a:r>
                        <a:rPr lang="sl-SI" sz="900" i="1" dirty="0" err="1">
                          <a:effectLst/>
                          <a:latin typeface="Tahoma" panose="020B0604030504040204" pitchFamily="34" charset="0"/>
                          <a:ea typeface="Calibri" panose="020F0502020204030204" pitchFamily="34" charset="0"/>
                          <a:cs typeface="Times New Roman" panose="02020603050405020304" pitchFamily="18" charset="0"/>
                        </a:rPr>
                        <a:t>ii</a:t>
                      </a:r>
                      <a:r>
                        <a:rPr lang="sl-SI" sz="900" i="1" dirty="0">
                          <a:effectLst/>
                          <a:latin typeface="Tahoma" panose="020B0604030504040204" pitchFamily="34" charset="0"/>
                          <a:ea typeface="Calibri" panose="020F0502020204030204" pitchFamily="34" charset="0"/>
                          <a:cs typeface="Times New Roman" panose="02020603050405020304" pitchFamily="18" charset="0"/>
                        </a:rPr>
                        <a:t>) povzročil bistvene neučinkovitosti pri neposredni ali posredni rabi naravnih virov v kateri koli fazi njihovega življenjskega cikla, ki jih ne zmanjšujejo ustrezni ukrepi, ali (</a:t>
                      </a:r>
                      <a:r>
                        <a:rPr lang="sl-SI" sz="900" i="1" dirty="0" err="1">
                          <a:effectLst/>
                          <a:latin typeface="Tahoma" panose="020B0604030504040204" pitchFamily="34" charset="0"/>
                          <a:ea typeface="Calibri" panose="020F0502020204030204" pitchFamily="34" charset="0"/>
                          <a:cs typeface="Times New Roman" panose="02020603050405020304" pitchFamily="18" charset="0"/>
                        </a:rPr>
                        <a:t>iii</a:t>
                      </a:r>
                      <a:r>
                        <a:rPr lang="sl-SI" sz="900" i="1" dirty="0">
                          <a:effectLst/>
                          <a:latin typeface="Tahoma" panose="020B0604030504040204" pitchFamily="34" charset="0"/>
                          <a:ea typeface="Calibri" panose="020F0502020204030204" pitchFamily="34" charset="0"/>
                          <a:cs typeface="Times New Roman" panose="02020603050405020304" pitchFamily="18" charset="0"/>
                        </a:rPr>
                        <a:t>) bistveno in dolgoročno škodoval okolju z vidika krožnega gospodarstva?</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 </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x</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 </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929892"/>
                  </a:ext>
                </a:extLst>
              </a:tr>
              <a:tr h="149810">
                <a:tc gridSpan="4">
                  <a:txBody>
                    <a:bodyPr/>
                    <a:lstStyle/>
                    <a:p>
                      <a:pPr algn="ctr">
                        <a:lnSpc>
                          <a:spcPct val="107000"/>
                        </a:lnSpc>
                        <a:spcAft>
                          <a:spcPts val="0"/>
                        </a:spcAft>
                      </a:pPr>
                      <a:r>
                        <a:rPr lang="sl-SI" sz="900" b="1" dirty="0">
                          <a:effectLst/>
                          <a:latin typeface="Tahoma" panose="020B0604030504040204" pitchFamily="34" charset="0"/>
                          <a:ea typeface="Calibri" panose="020F0502020204030204" pitchFamily="34" charset="0"/>
                          <a:cs typeface="Times New Roman" panose="02020603050405020304" pitchFamily="18" charset="0"/>
                        </a:rPr>
                        <a:t>Preprečevanje in nadzorovanje onesnaževanja zraka, vode ali tal</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2039183522"/>
                  </a:ext>
                </a:extLst>
              </a:tr>
              <a:tr h="308098">
                <a:tc>
                  <a:txBody>
                    <a:bodyPr/>
                    <a:lstStyle/>
                    <a:p>
                      <a:pPr algn="just">
                        <a:lnSpc>
                          <a:spcPct val="107000"/>
                        </a:lnSpc>
                        <a:spcAft>
                          <a:spcPts val="0"/>
                        </a:spcAft>
                      </a:pPr>
                      <a:r>
                        <a:rPr lang="sl-SI" sz="900" i="1">
                          <a:effectLst/>
                          <a:latin typeface="Tahoma" panose="020B0604030504040204" pitchFamily="34" charset="0"/>
                          <a:ea typeface="Calibri" panose="020F0502020204030204" pitchFamily="34" charset="0"/>
                          <a:cs typeface="Times New Roman" panose="02020603050405020304" pitchFamily="18" charset="0"/>
                        </a:rPr>
                        <a:t>Ali se pričakuje, da bo ukrep znatno povečal emisije, onesnaževal v zrak, vodo ali tla?</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 </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x</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 </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168150"/>
                  </a:ext>
                </a:extLst>
              </a:tr>
              <a:tr h="149810">
                <a:tc gridSpan="4">
                  <a:txBody>
                    <a:bodyPr/>
                    <a:lstStyle/>
                    <a:p>
                      <a:pPr algn="ctr">
                        <a:lnSpc>
                          <a:spcPct val="107000"/>
                        </a:lnSpc>
                        <a:spcAft>
                          <a:spcPts val="0"/>
                        </a:spcAft>
                      </a:pPr>
                      <a:r>
                        <a:rPr lang="sl-SI" sz="900" b="1" dirty="0">
                          <a:effectLst/>
                          <a:latin typeface="Tahoma" panose="020B0604030504040204" pitchFamily="34" charset="0"/>
                          <a:ea typeface="Calibri" panose="020F0502020204030204" pitchFamily="34" charset="0"/>
                          <a:cs typeface="Times New Roman" panose="02020603050405020304" pitchFamily="18" charset="0"/>
                        </a:rPr>
                        <a:t>Varstvo in ohranjanje biotske raznovrstnosti in ekosistemov</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896040816"/>
                  </a:ext>
                </a:extLst>
              </a:tr>
              <a:tr h="782956">
                <a:tc>
                  <a:txBody>
                    <a:bodyPr/>
                    <a:lstStyle/>
                    <a:p>
                      <a:pPr algn="just">
                        <a:lnSpc>
                          <a:spcPct val="107000"/>
                        </a:lnSpc>
                        <a:spcAft>
                          <a:spcPts val="0"/>
                        </a:spcAft>
                      </a:pPr>
                      <a:r>
                        <a:rPr lang="sl-SI" sz="900" i="1">
                          <a:effectLst/>
                          <a:latin typeface="Tahoma" panose="020B0604030504040204" pitchFamily="34" charset="0"/>
                          <a:ea typeface="Calibri" panose="020F0502020204030204" pitchFamily="34" charset="0"/>
                          <a:cs typeface="Times New Roman" panose="02020603050405020304" pitchFamily="18" charset="0"/>
                        </a:rPr>
                        <a:t>Ali je ukrep:</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l-SI" sz="900" i="1">
                          <a:effectLst/>
                          <a:latin typeface="Tahoma" panose="020B0604030504040204" pitchFamily="34" charset="0"/>
                          <a:ea typeface="Calibri" panose="020F0502020204030204" pitchFamily="34" charset="0"/>
                          <a:cs typeface="Times New Roman" panose="02020603050405020304" pitchFamily="18" charset="0"/>
                        </a:rPr>
                        <a:t>(i) bistveno škodljiv za dobro stanje in odpornosti ekosistemov; ali</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sl-SI" sz="900" i="1">
                          <a:effectLst/>
                          <a:latin typeface="Tahoma" panose="020B0604030504040204" pitchFamily="34" charset="0"/>
                          <a:ea typeface="Calibri" panose="020F0502020204030204" pitchFamily="34" charset="0"/>
                          <a:cs typeface="Times New Roman" panose="02020603050405020304" pitchFamily="18" charset="0"/>
                        </a:rPr>
                        <a:t>(ii) škodljiv za ohranitveni status habitatov in vrst, vključno s tistimi, ki so v interesu Unije?</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 </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900">
                          <a:effectLst/>
                          <a:latin typeface="Tahoma" panose="020B0604030504040204" pitchFamily="34" charset="0"/>
                          <a:ea typeface="Calibri" panose="020F0502020204030204" pitchFamily="34" charset="0"/>
                          <a:cs typeface="Times New Roman" panose="02020603050405020304" pitchFamily="18" charset="0"/>
                        </a:rPr>
                        <a:t>x</a:t>
                      </a:r>
                      <a:endParaRPr lang="sl-SI" sz="90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900" dirty="0">
                          <a:effectLst/>
                          <a:latin typeface="Tahoma" panose="020B0604030504040204" pitchFamily="34" charset="0"/>
                          <a:ea typeface="Calibri" panose="020F0502020204030204" pitchFamily="34" charset="0"/>
                          <a:cs typeface="Times New Roman" panose="02020603050405020304" pitchFamily="18" charset="0"/>
                        </a:rPr>
                        <a:t> </a:t>
                      </a:r>
                      <a:endParaRPr lang="sl-S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320" marR="223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4714303"/>
                  </a:ext>
                </a:extLst>
              </a:tr>
            </a:tbl>
          </a:graphicData>
        </a:graphic>
      </p:graphicFrame>
      <p:pic>
        <p:nvPicPr>
          <p:cNvPr id="3" name="Slika 2">
            <a:extLst>
              <a:ext uri="{FF2B5EF4-FFF2-40B4-BE49-F238E27FC236}">
                <a16:creationId xmlns:a16="http://schemas.microsoft.com/office/drawing/2014/main" id="{26016A3C-C53E-077D-6D3B-0E5D377529B6}"/>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74F0133F-08D4-5857-6287-5A7FD2B9D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186525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2. korak – 2. cilj</a:t>
            </a:r>
            <a:endParaRPr lang="sl-SI" sz="3599" b="1" dirty="0"/>
          </a:p>
        </p:txBody>
      </p:sp>
      <p:graphicFrame>
        <p:nvGraphicFramePr>
          <p:cNvPr id="8" name="Označba mesta vsebine 7">
            <a:extLst>
              <a:ext uri="{FF2B5EF4-FFF2-40B4-BE49-F238E27FC236}">
                <a16:creationId xmlns:a16="http://schemas.microsoft.com/office/drawing/2014/main" id="{C4441706-E0FD-4035-B8AB-9418470D0742}"/>
              </a:ext>
            </a:extLst>
          </p:cNvPr>
          <p:cNvGraphicFramePr>
            <a:graphicFrameLocks noGrp="1"/>
          </p:cNvGraphicFramePr>
          <p:nvPr>
            <p:ph idx="1"/>
            <p:extLst>
              <p:ext uri="{D42A27DB-BD31-4B8C-83A1-F6EECF244321}">
                <p14:modId xmlns:p14="http://schemas.microsoft.com/office/powerpoint/2010/main" val="2196796274"/>
              </p:ext>
            </p:extLst>
          </p:nvPr>
        </p:nvGraphicFramePr>
        <p:xfrm>
          <a:off x="781030" y="870685"/>
          <a:ext cx="10137917" cy="5997846"/>
        </p:xfrm>
        <a:graphic>
          <a:graphicData uri="http://schemas.openxmlformats.org/drawingml/2006/table">
            <a:tbl>
              <a:tblPr/>
              <a:tblGrid>
                <a:gridCol w="3711129">
                  <a:extLst>
                    <a:ext uri="{9D8B030D-6E8A-4147-A177-3AD203B41FA5}">
                      <a16:colId xmlns:a16="http://schemas.microsoft.com/office/drawing/2014/main" val="4061096261"/>
                    </a:ext>
                  </a:extLst>
                </a:gridCol>
                <a:gridCol w="897801">
                  <a:extLst>
                    <a:ext uri="{9D8B030D-6E8A-4147-A177-3AD203B41FA5}">
                      <a16:colId xmlns:a16="http://schemas.microsoft.com/office/drawing/2014/main" val="3850043911"/>
                    </a:ext>
                  </a:extLst>
                </a:gridCol>
                <a:gridCol w="747490">
                  <a:extLst>
                    <a:ext uri="{9D8B030D-6E8A-4147-A177-3AD203B41FA5}">
                      <a16:colId xmlns:a16="http://schemas.microsoft.com/office/drawing/2014/main" val="2997286416"/>
                    </a:ext>
                  </a:extLst>
                </a:gridCol>
                <a:gridCol w="4781497">
                  <a:extLst>
                    <a:ext uri="{9D8B030D-6E8A-4147-A177-3AD203B41FA5}">
                      <a16:colId xmlns:a16="http://schemas.microsoft.com/office/drawing/2014/main" val="1107569346"/>
                    </a:ext>
                  </a:extLst>
                </a:gridCol>
              </a:tblGrid>
              <a:tr h="296912">
                <a:tc gridSpan="4">
                  <a:txBody>
                    <a:bodyPr/>
                    <a:lstStyle/>
                    <a:p>
                      <a:pPr algn="ctr">
                        <a:lnSpc>
                          <a:spcPct val="107000"/>
                        </a:lnSpc>
                        <a:spcAft>
                          <a:spcPts val="0"/>
                        </a:spcAft>
                      </a:pPr>
                      <a:r>
                        <a:rPr lang="sl-SI" sz="1400" b="1" dirty="0">
                          <a:effectLst/>
                          <a:latin typeface="Tahoma" panose="020B0604030504040204" pitchFamily="34" charset="0"/>
                          <a:ea typeface="Calibri" panose="020F0502020204030204" pitchFamily="34" charset="0"/>
                          <a:cs typeface="Times New Roman" panose="02020603050405020304" pitchFamily="18" charset="0"/>
                        </a:rPr>
                        <a:t>Prilagajanje podnebnim spremembam</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938316863"/>
                  </a:ext>
                </a:extLst>
              </a:tr>
              <a:tr h="5690403">
                <a:tc>
                  <a:txBody>
                    <a:bodyPr/>
                    <a:lstStyle/>
                    <a:p>
                      <a:pPr algn="just">
                        <a:lnSpc>
                          <a:spcPct val="107000"/>
                        </a:lnSpc>
                        <a:spcAft>
                          <a:spcPts val="0"/>
                        </a:spcAft>
                      </a:pPr>
                      <a:r>
                        <a:rPr lang="sl-SI" sz="1400" i="1" dirty="0">
                          <a:effectLst/>
                          <a:latin typeface="Tahoma" panose="020B0604030504040204" pitchFamily="34" charset="0"/>
                          <a:ea typeface="Calibri" panose="020F0502020204030204" pitchFamily="34" charset="0"/>
                          <a:cs typeface="Times New Roman" panose="02020603050405020304" pitchFamily="18" charset="0"/>
                        </a:rPr>
                        <a:t>Ali se pričakuje, da bo ukrep povečal negativen vpliv trenutnega podnebja in pričakovanega prihodnjega podnebja na ukrep sam ali na ljudi, naravo ali sredstva?</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x</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skladno z Delegirano uredbo komisije (EU) 2021/2139 bistveno prispeva k prilagajanju na podnebne spremembe ob upoštevanju določenih tehničnih meril predstavljenih v Prilogi 1 - tč. 6.13.</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skladno z Uredbo EU 2021/241 100 % prispeva k podnebnim ciljem. </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V okviru projektne dokumentacije za celoten projekt kolesarskih povezav v Republiki Sloveniji je bila izdelana </a:t>
                      </a:r>
                      <a:r>
                        <a:rPr lang="sl-SI" sz="1400" b="1" dirty="0">
                          <a:effectLst/>
                          <a:latin typeface="+mn-lt"/>
                          <a:ea typeface="Calibri" panose="020F0502020204030204" pitchFamily="34" charset="0"/>
                          <a:cs typeface="Times New Roman" panose="02020603050405020304" pitchFamily="18" charset="0"/>
                        </a:rPr>
                        <a:t>Dopolnitev analize tveganja za podnebne spremembe na projekt kolesarskih povezav v RS – dokument v pripravi </a:t>
                      </a:r>
                      <a:r>
                        <a:rPr lang="sl-SI" sz="1400" b="1" dirty="0" err="1">
                          <a:effectLst/>
                          <a:latin typeface="+mn-lt"/>
                          <a:ea typeface="Calibri" panose="020F0502020204030204" pitchFamily="34" charset="0"/>
                          <a:cs typeface="Times New Roman" panose="02020603050405020304" pitchFamily="18" charset="0"/>
                        </a:rPr>
                        <a:t>MzI</a:t>
                      </a:r>
                      <a:r>
                        <a:rPr lang="sl-SI" sz="1400" b="1" dirty="0">
                          <a:effectLst/>
                          <a:latin typeface="+mn-lt"/>
                          <a:ea typeface="Calibri" panose="020F0502020204030204" pitchFamily="34" charset="0"/>
                          <a:cs typeface="Times New Roman" panose="02020603050405020304" pitchFamily="18" charset="0"/>
                        </a:rPr>
                        <a:t> DRSI – občine zaprosijo </a:t>
                      </a:r>
                      <a:r>
                        <a:rPr lang="sl-SI" sz="1400" b="1" dirty="0" err="1">
                          <a:effectLst/>
                          <a:latin typeface="+mn-lt"/>
                          <a:ea typeface="Calibri" panose="020F0502020204030204" pitchFamily="34" charset="0"/>
                          <a:cs typeface="Times New Roman" panose="02020603050405020304" pitchFamily="18" charset="0"/>
                        </a:rPr>
                        <a:t>MzI</a:t>
                      </a:r>
                      <a:r>
                        <a:rPr lang="sl-SI" sz="1400" b="1" dirty="0">
                          <a:effectLst/>
                          <a:latin typeface="+mn-lt"/>
                          <a:ea typeface="Calibri" panose="020F0502020204030204" pitchFamily="34" charset="0"/>
                          <a:cs typeface="Times New Roman" panose="02020603050405020304" pitchFamily="18" charset="0"/>
                        </a:rPr>
                        <a:t> DRSI.</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je skladen z omilitvenimi ukrepi iz OP za Program EKP. </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0"/>
                        </a:spcAft>
                        <a:buClrTx/>
                        <a:buSzTx/>
                        <a:buFontTx/>
                        <a:buNone/>
                        <a:tabLst/>
                        <a:defRPr/>
                      </a:pPr>
                      <a:r>
                        <a:rPr lang="sl-SI" sz="1400" kern="1200" dirty="0">
                          <a:solidFill>
                            <a:schemeClr val="tx1"/>
                          </a:solidFill>
                          <a:effectLst/>
                          <a:latin typeface="+mn-lt"/>
                          <a:ea typeface="Calibri" panose="020F0502020204030204" pitchFamily="34" charset="0"/>
                          <a:cs typeface="Times New Roman" panose="02020603050405020304" pitchFamily="18" charset="0"/>
                        </a:rPr>
                        <a:t>Podati zaključno misel na način, da ukrep ne bo bistveno škodoval glede na obravnavani </a:t>
                      </a:r>
                      <a:r>
                        <a:rPr lang="sl-SI" sz="1400" kern="1200" dirty="0" err="1">
                          <a:solidFill>
                            <a:schemeClr val="tx1"/>
                          </a:solidFill>
                          <a:effectLst/>
                          <a:latin typeface="+mn-lt"/>
                          <a:ea typeface="Calibri" panose="020F0502020204030204" pitchFamily="34" charset="0"/>
                          <a:cs typeface="Times New Roman" panose="02020603050405020304" pitchFamily="18" charset="0"/>
                        </a:rPr>
                        <a:t>okoljski</a:t>
                      </a:r>
                      <a:r>
                        <a:rPr lang="sl-SI" sz="1400" kern="1200" dirty="0">
                          <a:solidFill>
                            <a:schemeClr val="tx1"/>
                          </a:solidFill>
                          <a:effectLst/>
                          <a:latin typeface="+mn-lt"/>
                          <a:ea typeface="Calibri" panose="020F0502020204030204" pitchFamily="34" charset="0"/>
                          <a:cs typeface="Times New Roman" panose="02020603050405020304" pitchFamily="18" charset="0"/>
                        </a:rPr>
                        <a:t> cilj.</a:t>
                      </a:r>
                    </a:p>
                    <a:p>
                      <a:pPr algn="just">
                        <a:lnSpc>
                          <a:spcPct val="107000"/>
                        </a:lnSpc>
                        <a:spcAft>
                          <a:spcPts val="0"/>
                        </a:spcAft>
                      </a:pPr>
                      <a:r>
                        <a:rPr lang="sl-SI" sz="1400" b="0" i="1" dirty="0">
                          <a:effectLst/>
                          <a:latin typeface="+mn-lt"/>
                          <a:ea typeface="Calibri" panose="020F0502020204030204" pitchFamily="34" charset="0"/>
                          <a:cs typeface="Times New Roman" panose="02020603050405020304" pitchFamily="18" charset="0"/>
                        </a:rPr>
                        <a:t>Npr.: </a:t>
                      </a:r>
                    </a:p>
                    <a:p>
                      <a:pPr algn="just">
                        <a:lnSpc>
                          <a:spcPct val="107000"/>
                        </a:lnSpc>
                        <a:spcAft>
                          <a:spcPts val="0"/>
                        </a:spcAft>
                      </a:pPr>
                      <a:r>
                        <a:rPr lang="sl-SI" sz="1400" b="0" i="1" dirty="0">
                          <a:effectLst/>
                          <a:latin typeface="+mn-lt"/>
                          <a:ea typeface="Calibri" panose="020F0502020204030204" pitchFamily="34" charset="0"/>
                          <a:cs typeface="Times New Roman" panose="02020603050405020304" pitchFamily="18" charset="0"/>
                        </a:rPr>
                        <a:t>Ob upoštevanju navedenih meril iz Priloge 1 Delegirane uredbe za izbor projektov in omilitvenih ukrepov projekt ne bo povečal negativnega vpliva trenutnega podnebja in pričakovanih prihodnjih sprememb podnebja na ukrep sam, na ljudi, naravo ali sredstva.</a:t>
                      </a:r>
                    </a:p>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067053"/>
                  </a:ext>
                </a:extLst>
              </a:tr>
            </a:tbl>
          </a:graphicData>
        </a:graphic>
      </p:graphicFrame>
      <p:sp>
        <p:nvSpPr>
          <p:cNvPr id="9" name="Rectangle 1">
            <a:extLst>
              <a:ext uri="{FF2B5EF4-FFF2-40B4-BE49-F238E27FC236}">
                <a16:creationId xmlns:a16="http://schemas.microsoft.com/office/drawing/2014/main" id="{93BA2687-5A21-4088-9C54-BE315FDD6838}"/>
              </a:ext>
            </a:extLst>
          </p:cNvPr>
          <p:cNvSpPr>
            <a:spLocks noChangeArrowheads="1"/>
          </p:cNvSpPr>
          <p:nvPr/>
        </p:nvSpPr>
        <p:spPr bwMode="auto">
          <a:xfrm>
            <a:off x="1939419" y="1503018"/>
            <a:ext cx="12188825"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br>
              <a:rPr kumimoji="0" lang="sl-SI" altLang="sl-SI" sz="1799" b="0" i="0" u="none" strike="noStrike" cap="none" normalizeH="0" baseline="0">
                <a:ln>
                  <a:noFill/>
                </a:ln>
                <a:solidFill>
                  <a:schemeClr val="tx1"/>
                </a:solidFill>
                <a:effectLst/>
                <a:latin typeface="Arial" panose="020B0604020202020204" pitchFamily="34" charset="0"/>
              </a:rPr>
            </a:b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3" name="Slika 2">
            <a:extLst>
              <a:ext uri="{FF2B5EF4-FFF2-40B4-BE49-F238E27FC236}">
                <a16:creationId xmlns:a16="http://schemas.microsoft.com/office/drawing/2014/main" id="{283F6524-9DBC-76E5-C17E-039135DFE386}"/>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F62BD240-5454-6DD8-669D-40B0D4668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144987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3"/>
            <a:ext cx="8594429" cy="559146"/>
          </a:xfrm>
        </p:spPr>
        <p:txBody>
          <a:bodyPr>
            <a:noAutofit/>
          </a:bodyPr>
          <a:lstStyle/>
          <a:p>
            <a:pPr algn="ctr"/>
            <a:r>
              <a:rPr lang="sl-SI" sz="3599" b="1" dirty="0">
                <a:solidFill>
                  <a:srgbClr val="90C226"/>
                </a:solidFill>
              </a:rPr>
              <a:t>2. korak –  3. cilj</a:t>
            </a:r>
            <a:endParaRPr lang="sl-SI" sz="3599" b="1" dirty="0"/>
          </a:p>
        </p:txBody>
      </p:sp>
      <p:graphicFrame>
        <p:nvGraphicFramePr>
          <p:cNvPr id="8" name="Označba mesta vsebine 7">
            <a:extLst>
              <a:ext uri="{FF2B5EF4-FFF2-40B4-BE49-F238E27FC236}">
                <a16:creationId xmlns:a16="http://schemas.microsoft.com/office/drawing/2014/main" id="{C4441706-E0FD-4035-B8AB-9418470D0742}"/>
              </a:ext>
            </a:extLst>
          </p:cNvPr>
          <p:cNvGraphicFramePr>
            <a:graphicFrameLocks noGrp="1"/>
          </p:cNvGraphicFramePr>
          <p:nvPr>
            <p:ph idx="1"/>
            <p:extLst>
              <p:ext uri="{D42A27DB-BD31-4B8C-83A1-F6EECF244321}">
                <p14:modId xmlns:p14="http://schemas.microsoft.com/office/powerpoint/2010/main" val="4231455043"/>
              </p:ext>
            </p:extLst>
          </p:nvPr>
        </p:nvGraphicFramePr>
        <p:xfrm>
          <a:off x="505894" y="865837"/>
          <a:ext cx="10668181" cy="5867847"/>
        </p:xfrm>
        <a:graphic>
          <a:graphicData uri="http://schemas.openxmlformats.org/drawingml/2006/table">
            <a:tbl>
              <a:tblPr/>
              <a:tblGrid>
                <a:gridCol w="3917357">
                  <a:extLst>
                    <a:ext uri="{9D8B030D-6E8A-4147-A177-3AD203B41FA5}">
                      <a16:colId xmlns:a16="http://schemas.microsoft.com/office/drawing/2014/main" val="4061096261"/>
                    </a:ext>
                  </a:extLst>
                </a:gridCol>
                <a:gridCol w="943067">
                  <a:extLst>
                    <a:ext uri="{9D8B030D-6E8A-4147-A177-3AD203B41FA5}">
                      <a16:colId xmlns:a16="http://schemas.microsoft.com/office/drawing/2014/main" val="3850043911"/>
                    </a:ext>
                  </a:extLst>
                </a:gridCol>
                <a:gridCol w="785177">
                  <a:extLst>
                    <a:ext uri="{9D8B030D-6E8A-4147-A177-3AD203B41FA5}">
                      <a16:colId xmlns:a16="http://schemas.microsoft.com/office/drawing/2014/main" val="2997286416"/>
                    </a:ext>
                  </a:extLst>
                </a:gridCol>
                <a:gridCol w="5022580">
                  <a:extLst>
                    <a:ext uri="{9D8B030D-6E8A-4147-A177-3AD203B41FA5}">
                      <a16:colId xmlns:a16="http://schemas.microsoft.com/office/drawing/2014/main" val="1107569346"/>
                    </a:ext>
                  </a:extLst>
                </a:gridCol>
              </a:tblGrid>
              <a:tr h="405681">
                <a:tc gridSpan="4">
                  <a:txBody>
                    <a:bodyPr/>
                    <a:lstStyle/>
                    <a:p>
                      <a:pPr algn="ctr">
                        <a:lnSpc>
                          <a:spcPct val="107000"/>
                        </a:lnSpc>
                        <a:spcAft>
                          <a:spcPts val="0"/>
                        </a:spcAft>
                      </a:pPr>
                      <a:r>
                        <a:rPr lang="sl-SI" sz="1800" b="1" kern="1200" dirty="0">
                          <a:solidFill>
                            <a:schemeClr val="tx1"/>
                          </a:solidFill>
                          <a:effectLst/>
                          <a:latin typeface="+mn-lt"/>
                          <a:ea typeface="+mn-ea"/>
                          <a:cs typeface="+mn-cs"/>
                        </a:rPr>
                        <a:t>Trajnostna raba ter varstvo vodnih in morskih virov</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938316863"/>
                  </a:ext>
                </a:extLst>
              </a:tr>
              <a:tr h="5462166">
                <a:tc>
                  <a:txBody>
                    <a:bodyPr/>
                    <a:lstStyle/>
                    <a:p>
                      <a:pPr algn="just"/>
                      <a:r>
                        <a:rPr lang="sl-SI" sz="1600" i="1" kern="1200" dirty="0">
                          <a:solidFill>
                            <a:schemeClr val="tx1"/>
                          </a:solidFill>
                          <a:effectLst/>
                          <a:latin typeface="+mn-lt"/>
                          <a:ea typeface="+mn-ea"/>
                          <a:cs typeface="+mn-cs"/>
                        </a:rPr>
                        <a:t>Ali se pričakuje, da bo ukrep škodil:</a:t>
                      </a:r>
                      <a:endParaRPr lang="sl-SI" sz="1600" kern="1200" dirty="0">
                        <a:solidFill>
                          <a:schemeClr val="tx1"/>
                        </a:solidFill>
                        <a:effectLst/>
                        <a:latin typeface="+mn-lt"/>
                        <a:ea typeface="+mn-ea"/>
                        <a:cs typeface="+mn-cs"/>
                      </a:endParaRPr>
                    </a:p>
                    <a:p>
                      <a:pPr algn="just"/>
                      <a:r>
                        <a:rPr lang="sl-SI" sz="1600" i="1" kern="1200" dirty="0">
                          <a:solidFill>
                            <a:schemeClr val="tx1"/>
                          </a:solidFill>
                          <a:effectLst/>
                          <a:latin typeface="+mn-lt"/>
                          <a:ea typeface="+mn-ea"/>
                          <a:cs typeface="+mn-cs"/>
                        </a:rPr>
                        <a:t>(i) dobremu stanju ali dobremu ekološkemu potencialu vodnih teles, vključno s površinsko vodo in podtalnico; ali</a:t>
                      </a:r>
                      <a:endParaRPr lang="sl-SI" sz="1600" kern="1200" dirty="0">
                        <a:solidFill>
                          <a:schemeClr val="tx1"/>
                        </a:solidFill>
                        <a:effectLst/>
                        <a:latin typeface="+mn-lt"/>
                        <a:ea typeface="+mn-ea"/>
                        <a:cs typeface="+mn-cs"/>
                      </a:endParaRPr>
                    </a:p>
                    <a:p>
                      <a:pPr algn="just"/>
                      <a:r>
                        <a:rPr lang="sl-SI" sz="1600" i="1" kern="1200" dirty="0">
                          <a:solidFill>
                            <a:schemeClr val="tx1"/>
                          </a:solidFill>
                          <a:effectLst/>
                          <a:latin typeface="+mn-lt"/>
                          <a:ea typeface="+mn-ea"/>
                          <a:cs typeface="+mn-cs"/>
                        </a:rPr>
                        <a:t>(</a:t>
                      </a:r>
                      <a:r>
                        <a:rPr lang="sl-SI" sz="1600" i="1" kern="1200" dirty="0" err="1">
                          <a:solidFill>
                            <a:schemeClr val="tx1"/>
                          </a:solidFill>
                          <a:effectLst/>
                          <a:latin typeface="+mn-lt"/>
                          <a:ea typeface="+mn-ea"/>
                          <a:cs typeface="+mn-cs"/>
                        </a:rPr>
                        <a:t>ii</a:t>
                      </a:r>
                      <a:r>
                        <a:rPr lang="sl-SI" sz="1600" i="1" kern="1200" dirty="0">
                          <a:solidFill>
                            <a:schemeClr val="tx1"/>
                          </a:solidFill>
                          <a:effectLst/>
                          <a:latin typeface="+mn-lt"/>
                          <a:ea typeface="+mn-ea"/>
                          <a:cs typeface="+mn-cs"/>
                        </a:rPr>
                        <a:t>) dobremu okoljskemu stanju morskih voda?</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x</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skladno z Delegirano uredbo komisije (EU) 2021/2139 bistveno prispeva k prilagajanju na podnebne spremembe ob upoštevanju določenih tehničnih meril predstavljenih v Prilogi 1 - tč. 6.13.</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je skladen z omilitvenimi ukrepi iz OP za Program EKP. – </a:t>
                      </a:r>
                      <a:r>
                        <a:rPr lang="sl-SI" sz="1400" u="sng" dirty="0">
                          <a:effectLst/>
                          <a:latin typeface="+mn-lt"/>
                          <a:ea typeface="Calibri" panose="020F0502020204030204" pitchFamily="34" charset="0"/>
                          <a:cs typeface="Times New Roman" panose="02020603050405020304" pitchFamily="18" charset="0"/>
                        </a:rPr>
                        <a:t>preveriti dodati ukrepe, ki so navedeni v projektni dokumentaciji in v soglasju DRSV.</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b="1" dirty="0">
                          <a:effectLst/>
                          <a:latin typeface="+mn-lt"/>
                          <a:ea typeface="Calibri" panose="020F0502020204030204" pitchFamily="34" charset="0"/>
                          <a:cs typeface="Times New Roman" panose="02020603050405020304" pitchFamily="18" charset="0"/>
                        </a:rPr>
                        <a:t>DOKUMENTACIJA</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VGU ureditve,</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Načrt </a:t>
                      </a:r>
                      <a:r>
                        <a:rPr lang="sl-SI" sz="1400" b="1" dirty="0" err="1">
                          <a:effectLst/>
                          <a:latin typeface="+mn-lt"/>
                          <a:ea typeface="Calibri" panose="020F0502020204030204" pitchFamily="34" charset="0"/>
                          <a:cs typeface="Times New Roman" panose="02020603050405020304" pitchFamily="18" charset="0"/>
                        </a:rPr>
                        <a:t>odvodnje</a:t>
                      </a:r>
                      <a:endParaRPr lang="sl-SI" sz="1400" b="1" dirty="0">
                        <a:effectLst/>
                        <a:latin typeface="+mn-lt"/>
                        <a:ea typeface="Calibri" panose="020F0502020204030204" pitchFamily="34" charset="0"/>
                        <a:cs typeface="Times New Roman" panose="02020603050405020304" pitchFamily="18" charset="0"/>
                      </a:endParaRP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Načrt mostov</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HHŠ, PRILOGA 3 IN PRILOGA 5 Analiza tveganja na podzemne vode</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Podati kratek opis rešitve + omilitvene ukrepe, ki izhajajo iz dokumentacije oz mnenj/soglasij- DRSV</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sl-SI" sz="1400" b="1" dirty="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sl-SI" sz="1400" kern="1200" dirty="0">
                          <a:solidFill>
                            <a:schemeClr val="tx1"/>
                          </a:solidFill>
                          <a:effectLst/>
                          <a:latin typeface="+mn-lt"/>
                          <a:ea typeface="Calibri" panose="020F0502020204030204" pitchFamily="34" charset="0"/>
                          <a:cs typeface="Times New Roman" panose="02020603050405020304" pitchFamily="18" charset="0"/>
                        </a:rPr>
                        <a:t>Podati zaključno misel na način, da ukrep ne bo bistveno škodoval glede na obravnavani </a:t>
                      </a:r>
                      <a:r>
                        <a:rPr lang="sl-SI" sz="1400" kern="1200" dirty="0" err="1">
                          <a:solidFill>
                            <a:schemeClr val="tx1"/>
                          </a:solidFill>
                          <a:effectLst/>
                          <a:latin typeface="+mn-lt"/>
                          <a:ea typeface="Calibri" panose="020F0502020204030204" pitchFamily="34" charset="0"/>
                          <a:cs typeface="Times New Roman" panose="02020603050405020304" pitchFamily="18" charset="0"/>
                        </a:rPr>
                        <a:t>okoljski</a:t>
                      </a:r>
                      <a:r>
                        <a:rPr lang="sl-SI" sz="1400" kern="1200" dirty="0">
                          <a:solidFill>
                            <a:schemeClr val="tx1"/>
                          </a:solidFill>
                          <a:effectLst/>
                          <a:latin typeface="+mn-lt"/>
                          <a:ea typeface="Calibri" panose="020F0502020204030204" pitchFamily="34" charset="0"/>
                          <a:cs typeface="Times New Roman" panose="02020603050405020304" pitchFamily="18" charset="0"/>
                        </a:rPr>
                        <a:t> cilj.</a:t>
                      </a:r>
                    </a:p>
                    <a:p>
                      <a:pPr algn="just">
                        <a:lnSpc>
                          <a:spcPct val="107000"/>
                        </a:lnSpc>
                        <a:spcAft>
                          <a:spcPts val="0"/>
                        </a:spcAft>
                      </a:pP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067053"/>
                  </a:ext>
                </a:extLst>
              </a:tr>
            </a:tbl>
          </a:graphicData>
        </a:graphic>
      </p:graphicFrame>
      <p:sp>
        <p:nvSpPr>
          <p:cNvPr id="9" name="Rectangle 1">
            <a:extLst>
              <a:ext uri="{FF2B5EF4-FFF2-40B4-BE49-F238E27FC236}">
                <a16:creationId xmlns:a16="http://schemas.microsoft.com/office/drawing/2014/main" id="{93BA2687-5A21-4088-9C54-BE315FDD6838}"/>
              </a:ext>
            </a:extLst>
          </p:cNvPr>
          <p:cNvSpPr>
            <a:spLocks noChangeArrowheads="1"/>
          </p:cNvSpPr>
          <p:nvPr/>
        </p:nvSpPr>
        <p:spPr bwMode="auto">
          <a:xfrm>
            <a:off x="1939419" y="1503018"/>
            <a:ext cx="12188825"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br>
              <a:rPr kumimoji="0" lang="sl-SI" altLang="sl-SI" sz="1799" b="0" i="0" u="none" strike="noStrike" cap="none" normalizeH="0" baseline="0">
                <a:ln>
                  <a:noFill/>
                </a:ln>
                <a:solidFill>
                  <a:schemeClr val="tx1"/>
                </a:solidFill>
                <a:effectLst/>
                <a:latin typeface="Arial" panose="020B0604020202020204" pitchFamily="34" charset="0"/>
              </a:rPr>
            </a:b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3" name="Slika 2">
            <a:extLst>
              <a:ext uri="{FF2B5EF4-FFF2-40B4-BE49-F238E27FC236}">
                <a16:creationId xmlns:a16="http://schemas.microsoft.com/office/drawing/2014/main" id="{C11EC72D-9884-D0CB-9A94-3BBFED5A9C95}"/>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9F1547E5-9622-57E3-E0F3-95AD165C6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608450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2. korak –  4. cilj</a:t>
            </a:r>
            <a:endParaRPr lang="sl-SI" sz="3599" b="1" dirty="0"/>
          </a:p>
        </p:txBody>
      </p:sp>
      <p:graphicFrame>
        <p:nvGraphicFramePr>
          <p:cNvPr id="8" name="Označba mesta vsebine 7">
            <a:extLst>
              <a:ext uri="{FF2B5EF4-FFF2-40B4-BE49-F238E27FC236}">
                <a16:creationId xmlns:a16="http://schemas.microsoft.com/office/drawing/2014/main" id="{C4441706-E0FD-4035-B8AB-9418470D0742}"/>
              </a:ext>
            </a:extLst>
          </p:cNvPr>
          <p:cNvGraphicFramePr>
            <a:graphicFrameLocks noGrp="1"/>
          </p:cNvGraphicFramePr>
          <p:nvPr>
            <p:ph idx="1"/>
            <p:extLst>
              <p:ext uri="{D42A27DB-BD31-4B8C-83A1-F6EECF244321}">
                <p14:modId xmlns:p14="http://schemas.microsoft.com/office/powerpoint/2010/main" val="2205726950"/>
              </p:ext>
            </p:extLst>
          </p:nvPr>
        </p:nvGraphicFramePr>
        <p:xfrm>
          <a:off x="772156" y="879563"/>
          <a:ext cx="10002528" cy="6042129"/>
        </p:xfrm>
        <a:graphic>
          <a:graphicData uri="http://schemas.openxmlformats.org/drawingml/2006/table">
            <a:tbl>
              <a:tblPr/>
              <a:tblGrid>
                <a:gridCol w="3669142">
                  <a:extLst>
                    <a:ext uri="{9D8B030D-6E8A-4147-A177-3AD203B41FA5}">
                      <a16:colId xmlns:a16="http://schemas.microsoft.com/office/drawing/2014/main" val="4061096261"/>
                    </a:ext>
                  </a:extLst>
                </a:gridCol>
                <a:gridCol w="901556">
                  <a:extLst>
                    <a:ext uri="{9D8B030D-6E8A-4147-A177-3AD203B41FA5}">
                      <a16:colId xmlns:a16="http://schemas.microsoft.com/office/drawing/2014/main" val="3850043911"/>
                    </a:ext>
                  </a:extLst>
                </a:gridCol>
                <a:gridCol w="750618">
                  <a:extLst>
                    <a:ext uri="{9D8B030D-6E8A-4147-A177-3AD203B41FA5}">
                      <a16:colId xmlns:a16="http://schemas.microsoft.com/office/drawing/2014/main" val="2997286416"/>
                    </a:ext>
                  </a:extLst>
                </a:gridCol>
                <a:gridCol w="4681212">
                  <a:extLst>
                    <a:ext uri="{9D8B030D-6E8A-4147-A177-3AD203B41FA5}">
                      <a16:colId xmlns:a16="http://schemas.microsoft.com/office/drawing/2014/main" val="1107569346"/>
                    </a:ext>
                  </a:extLst>
                </a:gridCol>
              </a:tblGrid>
              <a:tr h="251332">
                <a:tc gridSpan="4">
                  <a:txBody>
                    <a:bodyPr/>
                    <a:lstStyle/>
                    <a:p>
                      <a:pPr algn="ctr">
                        <a:lnSpc>
                          <a:spcPct val="107000"/>
                        </a:lnSpc>
                        <a:spcAft>
                          <a:spcPts val="0"/>
                        </a:spcAft>
                      </a:pPr>
                      <a:r>
                        <a:rPr lang="sl-SI" sz="1600" b="1" kern="1200" dirty="0">
                          <a:solidFill>
                            <a:schemeClr val="tx1"/>
                          </a:solidFill>
                          <a:effectLst/>
                          <a:latin typeface="+mn-lt"/>
                          <a:ea typeface="+mn-ea"/>
                          <a:cs typeface="+mn-cs"/>
                        </a:rPr>
                        <a:t>Krožno gospodarstvo, vključno s preprečevanjem odpadkov in recikliranjem</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938316863"/>
                  </a:ext>
                </a:extLst>
              </a:tr>
              <a:tr h="5697832">
                <a:tc>
                  <a:txBody>
                    <a:bodyPr/>
                    <a:lstStyle/>
                    <a:p>
                      <a:pPr algn="just"/>
                      <a:r>
                        <a:rPr lang="sl-SI" sz="1600" i="1" kern="1200" dirty="0">
                          <a:solidFill>
                            <a:schemeClr val="tx1"/>
                          </a:solidFill>
                          <a:effectLst/>
                          <a:latin typeface="+mn-lt"/>
                          <a:ea typeface="+mn-ea"/>
                          <a:cs typeface="+mn-cs"/>
                        </a:rPr>
                        <a:t>Ali se pričakuje, da bo ukrep:</a:t>
                      </a:r>
                      <a:endParaRPr lang="sl-SI" sz="1600" kern="1200" dirty="0">
                        <a:solidFill>
                          <a:schemeClr val="tx1"/>
                        </a:solidFill>
                        <a:effectLst/>
                        <a:latin typeface="+mn-lt"/>
                        <a:ea typeface="+mn-ea"/>
                        <a:cs typeface="+mn-cs"/>
                      </a:endParaRPr>
                    </a:p>
                    <a:p>
                      <a:pPr algn="just"/>
                      <a:r>
                        <a:rPr lang="sl-SI" sz="1600" i="1" kern="1200" dirty="0">
                          <a:solidFill>
                            <a:schemeClr val="tx1"/>
                          </a:solidFill>
                          <a:effectLst/>
                          <a:latin typeface="+mn-lt"/>
                          <a:ea typeface="+mn-ea"/>
                          <a:cs typeface="+mn-cs"/>
                        </a:rPr>
                        <a:t>(i) povzročil znatno povečanje nastajanja, sežiganja ali odlaganja odpadkov, razen sežiganja nevarnih odpadkov, ki jih ni mogoče reciklirati, ali</a:t>
                      </a:r>
                      <a:endParaRPr lang="sl-SI" sz="1600" kern="1200" dirty="0">
                        <a:solidFill>
                          <a:schemeClr val="tx1"/>
                        </a:solidFill>
                        <a:effectLst/>
                        <a:latin typeface="+mn-lt"/>
                        <a:ea typeface="+mn-ea"/>
                        <a:cs typeface="+mn-cs"/>
                      </a:endParaRPr>
                    </a:p>
                    <a:p>
                      <a:pPr algn="just"/>
                      <a:r>
                        <a:rPr lang="sl-SI" sz="1600" i="1" kern="1200" dirty="0">
                          <a:solidFill>
                            <a:schemeClr val="tx1"/>
                          </a:solidFill>
                          <a:effectLst/>
                          <a:latin typeface="+mn-lt"/>
                          <a:ea typeface="+mn-ea"/>
                          <a:cs typeface="+mn-cs"/>
                        </a:rPr>
                        <a:t>(</a:t>
                      </a:r>
                      <a:r>
                        <a:rPr lang="sl-SI" sz="1600" i="1" kern="1200" dirty="0" err="1">
                          <a:solidFill>
                            <a:schemeClr val="tx1"/>
                          </a:solidFill>
                          <a:effectLst/>
                          <a:latin typeface="+mn-lt"/>
                          <a:ea typeface="+mn-ea"/>
                          <a:cs typeface="+mn-cs"/>
                        </a:rPr>
                        <a:t>ii</a:t>
                      </a:r>
                      <a:r>
                        <a:rPr lang="sl-SI" sz="1600" i="1" kern="1200" dirty="0">
                          <a:solidFill>
                            <a:schemeClr val="tx1"/>
                          </a:solidFill>
                          <a:effectLst/>
                          <a:latin typeface="+mn-lt"/>
                          <a:ea typeface="+mn-ea"/>
                          <a:cs typeface="+mn-cs"/>
                        </a:rPr>
                        <a:t>) povzročil bistvene neučinkovitosti pri neposredni ali posredni rabi naravnih virov v kateri koli fazi njihovega življenjskega cikla, ki jih ne zmanjšujejo ustrezni ukrepi, ali (</a:t>
                      </a:r>
                      <a:r>
                        <a:rPr lang="sl-SI" sz="1600" i="1" kern="1200" dirty="0" err="1">
                          <a:solidFill>
                            <a:schemeClr val="tx1"/>
                          </a:solidFill>
                          <a:effectLst/>
                          <a:latin typeface="+mn-lt"/>
                          <a:ea typeface="+mn-ea"/>
                          <a:cs typeface="+mn-cs"/>
                        </a:rPr>
                        <a:t>iii</a:t>
                      </a:r>
                      <a:r>
                        <a:rPr lang="sl-SI" sz="1600" i="1" kern="1200" dirty="0">
                          <a:solidFill>
                            <a:schemeClr val="tx1"/>
                          </a:solidFill>
                          <a:effectLst/>
                          <a:latin typeface="+mn-lt"/>
                          <a:ea typeface="+mn-ea"/>
                          <a:cs typeface="+mn-cs"/>
                        </a:rPr>
                        <a:t>) bistveno in dolgoročno škodoval okolju z vidika krožnega gospodarstva?</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x</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skladno z Delegirano uredbo komisije (EU) 2021/2139 bistveno prispeva k prilagajanju na podnebne spremembe ob upoštevanju določenih tehničnih meril predstavljenih v Prilogi 1 - tč. 6.13.</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Opis kateri odpadki bodo nastali in kako se bo z njimi ravnalo. Upoštevanje Uredbe o zelenem javnem naročanju. </a:t>
                      </a:r>
                      <a:r>
                        <a:rPr lang="sl-SI" sz="1400" kern="1200" dirty="0">
                          <a:solidFill>
                            <a:schemeClr val="tx1"/>
                          </a:solidFill>
                          <a:effectLst/>
                          <a:latin typeface="+mn-lt"/>
                          <a:ea typeface="+mn-ea"/>
                          <a:cs typeface="Times New Roman" panose="02020603050405020304" pitchFamily="18" charset="0"/>
                        </a:rPr>
                        <a:t>Upoštevana bo hierarhija ravnanja z odpadki, najmanj 70 % (glede na maso) nenevarnih gradbenih odpadkov in odpadkov iz rušenja objektov (razen naravno prisotnega materiala iz kategorije 17 05 04), ki nastanejo na gradbišču, se bo pripravila za ponovno uporabo, recikliranje in drugo snovno predelavo</a:t>
                      </a:r>
                      <a:endParaRPr lang="sl-SI" sz="1400" kern="1200" dirty="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je skladen z omilitvenimi ukrepi iz OP za Program EKP</a:t>
                      </a:r>
                      <a:r>
                        <a:rPr lang="sl-SI" sz="1400" u="sng" dirty="0">
                          <a:effectLst/>
                          <a:latin typeface="+mn-lt"/>
                          <a:ea typeface="Calibri" panose="020F0502020204030204" pitchFamily="34" charset="0"/>
                          <a:cs typeface="Times New Roman" panose="02020603050405020304" pitchFamily="18" charset="0"/>
                        </a:rPr>
                        <a:t>.</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b="1" dirty="0">
                          <a:effectLst/>
                          <a:latin typeface="+mn-lt"/>
                          <a:ea typeface="Calibri" panose="020F0502020204030204" pitchFamily="34" charset="0"/>
                          <a:cs typeface="Times New Roman" panose="02020603050405020304" pitchFamily="18" charset="0"/>
                        </a:rPr>
                        <a:t>DOKUMENTACIJA</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Načrt gospodarjenja z gradbenimi odpadki</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Protokol EU za ravnanje z gradbenimi odpadki in odpadki iz selektivnega rušenja objektov (sept 2016)</a:t>
                      </a:r>
                    </a:p>
                    <a:p>
                      <a:pPr marL="0" indent="0" algn="just">
                        <a:lnSpc>
                          <a:spcPct val="107000"/>
                        </a:lnSpc>
                        <a:spcAft>
                          <a:spcPts val="0"/>
                        </a:spcAft>
                        <a:buFontTx/>
                        <a:buNone/>
                      </a:pPr>
                      <a:endParaRPr lang="sl-SI" sz="1400" b="1" dirty="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sl-SI" sz="1400" kern="1200" dirty="0">
                          <a:solidFill>
                            <a:schemeClr val="tx1"/>
                          </a:solidFill>
                          <a:effectLst/>
                          <a:latin typeface="+mn-lt"/>
                          <a:ea typeface="Calibri" panose="020F0502020204030204" pitchFamily="34" charset="0"/>
                          <a:cs typeface="Times New Roman" panose="02020603050405020304" pitchFamily="18" charset="0"/>
                        </a:rPr>
                        <a:t>Podati zaključno misel na način, da ukrep ne bo bistveno škodoval glede na obravnavani </a:t>
                      </a:r>
                      <a:r>
                        <a:rPr lang="sl-SI" sz="1400" kern="1200" dirty="0" err="1">
                          <a:solidFill>
                            <a:schemeClr val="tx1"/>
                          </a:solidFill>
                          <a:effectLst/>
                          <a:latin typeface="+mn-lt"/>
                          <a:ea typeface="Calibri" panose="020F0502020204030204" pitchFamily="34" charset="0"/>
                          <a:cs typeface="Times New Roman" panose="02020603050405020304" pitchFamily="18" charset="0"/>
                        </a:rPr>
                        <a:t>okoljski</a:t>
                      </a:r>
                      <a:r>
                        <a:rPr lang="sl-SI" sz="1400" kern="1200" dirty="0">
                          <a:solidFill>
                            <a:schemeClr val="tx1"/>
                          </a:solidFill>
                          <a:effectLst/>
                          <a:latin typeface="+mn-lt"/>
                          <a:ea typeface="Calibri" panose="020F0502020204030204" pitchFamily="34" charset="0"/>
                          <a:cs typeface="Times New Roman" panose="02020603050405020304" pitchFamily="18" charset="0"/>
                        </a:rPr>
                        <a:t> cilj.</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067053"/>
                  </a:ext>
                </a:extLst>
              </a:tr>
            </a:tbl>
          </a:graphicData>
        </a:graphic>
      </p:graphicFrame>
      <p:sp>
        <p:nvSpPr>
          <p:cNvPr id="9" name="Rectangle 1">
            <a:extLst>
              <a:ext uri="{FF2B5EF4-FFF2-40B4-BE49-F238E27FC236}">
                <a16:creationId xmlns:a16="http://schemas.microsoft.com/office/drawing/2014/main" id="{93BA2687-5A21-4088-9C54-BE315FDD6838}"/>
              </a:ext>
            </a:extLst>
          </p:cNvPr>
          <p:cNvSpPr>
            <a:spLocks noChangeArrowheads="1"/>
          </p:cNvSpPr>
          <p:nvPr/>
        </p:nvSpPr>
        <p:spPr bwMode="auto">
          <a:xfrm>
            <a:off x="1939419" y="1503018"/>
            <a:ext cx="12188825"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br>
              <a:rPr kumimoji="0" lang="sl-SI" altLang="sl-SI" sz="1799" b="0" i="0" u="none" strike="noStrike" cap="none" normalizeH="0" baseline="0">
                <a:ln>
                  <a:noFill/>
                </a:ln>
                <a:solidFill>
                  <a:schemeClr val="tx1"/>
                </a:solidFill>
                <a:effectLst/>
                <a:latin typeface="Arial" panose="020B0604020202020204" pitchFamily="34" charset="0"/>
              </a:rPr>
            </a:b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3" name="Slika 2">
            <a:extLst>
              <a:ext uri="{FF2B5EF4-FFF2-40B4-BE49-F238E27FC236}">
                <a16:creationId xmlns:a16="http://schemas.microsoft.com/office/drawing/2014/main" id="{78453ACA-AC3A-7582-EE50-A4DED9F98D90}"/>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A51DB3B0-B8E8-033B-DCC5-D7DACB43A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267422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2. korak –  5. cilj</a:t>
            </a:r>
            <a:endParaRPr lang="sl-SI" sz="3599" b="1" dirty="0"/>
          </a:p>
        </p:txBody>
      </p:sp>
      <p:graphicFrame>
        <p:nvGraphicFramePr>
          <p:cNvPr id="8" name="Označba mesta vsebine 7">
            <a:extLst>
              <a:ext uri="{FF2B5EF4-FFF2-40B4-BE49-F238E27FC236}">
                <a16:creationId xmlns:a16="http://schemas.microsoft.com/office/drawing/2014/main" id="{C4441706-E0FD-4035-B8AB-9418470D0742}"/>
              </a:ext>
            </a:extLst>
          </p:cNvPr>
          <p:cNvGraphicFramePr>
            <a:graphicFrameLocks noGrp="1"/>
          </p:cNvGraphicFramePr>
          <p:nvPr>
            <p:ph idx="1"/>
            <p:extLst>
              <p:ext uri="{D42A27DB-BD31-4B8C-83A1-F6EECF244321}">
                <p14:modId xmlns:p14="http://schemas.microsoft.com/office/powerpoint/2010/main" val="1750861836"/>
              </p:ext>
            </p:extLst>
          </p:nvPr>
        </p:nvGraphicFramePr>
        <p:xfrm>
          <a:off x="985165" y="960769"/>
          <a:ext cx="9727390" cy="5384753"/>
        </p:xfrm>
        <a:graphic>
          <a:graphicData uri="http://schemas.openxmlformats.org/drawingml/2006/table">
            <a:tbl>
              <a:tblPr/>
              <a:tblGrid>
                <a:gridCol w="3557686">
                  <a:extLst>
                    <a:ext uri="{9D8B030D-6E8A-4147-A177-3AD203B41FA5}">
                      <a16:colId xmlns:a16="http://schemas.microsoft.com/office/drawing/2014/main" val="4061096261"/>
                    </a:ext>
                  </a:extLst>
                </a:gridCol>
                <a:gridCol w="861887">
                  <a:extLst>
                    <a:ext uri="{9D8B030D-6E8A-4147-A177-3AD203B41FA5}">
                      <a16:colId xmlns:a16="http://schemas.microsoft.com/office/drawing/2014/main" val="3850043911"/>
                    </a:ext>
                  </a:extLst>
                </a:gridCol>
                <a:gridCol w="717588">
                  <a:extLst>
                    <a:ext uri="{9D8B030D-6E8A-4147-A177-3AD203B41FA5}">
                      <a16:colId xmlns:a16="http://schemas.microsoft.com/office/drawing/2014/main" val="2997286416"/>
                    </a:ext>
                  </a:extLst>
                </a:gridCol>
                <a:gridCol w="4590229">
                  <a:extLst>
                    <a:ext uri="{9D8B030D-6E8A-4147-A177-3AD203B41FA5}">
                      <a16:colId xmlns:a16="http://schemas.microsoft.com/office/drawing/2014/main" val="1107569346"/>
                    </a:ext>
                  </a:extLst>
                </a:gridCol>
              </a:tblGrid>
              <a:tr h="403749">
                <a:tc gridSpan="4">
                  <a:txBody>
                    <a:bodyPr/>
                    <a:lstStyle/>
                    <a:p>
                      <a:pPr algn="ctr">
                        <a:lnSpc>
                          <a:spcPct val="107000"/>
                        </a:lnSpc>
                        <a:spcAft>
                          <a:spcPts val="0"/>
                        </a:spcAft>
                      </a:pPr>
                      <a:r>
                        <a:rPr lang="sl-SI" sz="1800" b="1" kern="1200" dirty="0">
                          <a:solidFill>
                            <a:schemeClr val="tx1"/>
                          </a:solidFill>
                          <a:effectLst/>
                          <a:latin typeface="+mn-lt"/>
                          <a:ea typeface="+mn-ea"/>
                          <a:cs typeface="+mn-cs"/>
                        </a:rPr>
                        <a:t>Preprečevanje in nadzorovanje onesnaževanja zraka, vode ali tal</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938316863"/>
                  </a:ext>
                </a:extLst>
              </a:tr>
              <a:tr h="4979707">
                <a:tc>
                  <a:txBody>
                    <a:bodyPr/>
                    <a:lstStyle/>
                    <a:p>
                      <a:pPr algn="just"/>
                      <a:r>
                        <a:rPr lang="sl-SI" sz="1800" i="1" kern="1200" dirty="0">
                          <a:solidFill>
                            <a:schemeClr val="tx1"/>
                          </a:solidFill>
                          <a:effectLst/>
                          <a:latin typeface="+mn-lt"/>
                          <a:ea typeface="+mn-ea"/>
                          <a:cs typeface="+mn-cs"/>
                        </a:rPr>
                        <a:t>Ali se pričakuje, da bo ukrep znatno povečal emisije, onesnaževal v zrak, vodo ali tla?</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x</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skladno z Delegirano uredbo komisije (EU) 2021/2139 bistveno prispeva k prilagajanju na podnebne spremembe ob upoštevanju določenih tehničnih meril predstavljenih v Prilogi 1 - tč. 6.13.</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Opis ukrepa glede vplivov na emisije delcev, onesnaževanje vod ali tal.</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dirty="0">
                          <a:effectLst/>
                          <a:latin typeface="+mn-lt"/>
                          <a:ea typeface="Calibri" panose="020F0502020204030204" pitchFamily="34" charset="0"/>
                          <a:cs typeface="Times New Roman" panose="02020603050405020304" pitchFamily="18" charset="0"/>
                        </a:rPr>
                        <a:t>Ukrep je skladen z omilitvenimi ukrepi iz OP za Program EKP. – </a:t>
                      </a:r>
                      <a:r>
                        <a:rPr lang="sl-SI" sz="1400" u="sng" dirty="0">
                          <a:effectLst/>
                          <a:latin typeface="+mn-lt"/>
                          <a:ea typeface="Calibri" panose="020F0502020204030204" pitchFamily="34" charset="0"/>
                          <a:cs typeface="Times New Roman" panose="02020603050405020304" pitchFamily="18" charset="0"/>
                        </a:rPr>
                        <a:t>preveriti dodati ukrepe, ki so navedeni v projektni dokumentaciji in v soglasju DRSV, ZZRS, </a:t>
                      </a:r>
                    </a:p>
                    <a:p>
                      <a:pPr algn="just">
                        <a:lnSpc>
                          <a:spcPct val="107000"/>
                        </a:lnSpc>
                        <a:spcAft>
                          <a:spcPts val="0"/>
                        </a:spcAft>
                      </a:pPr>
                      <a:endParaRPr lang="sl-SI" sz="14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400" b="1" dirty="0">
                          <a:effectLst/>
                          <a:latin typeface="+mn-lt"/>
                          <a:ea typeface="Calibri" panose="020F0502020204030204" pitchFamily="34" charset="0"/>
                          <a:cs typeface="Times New Roman" panose="02020603050405020304" pitchFamily="18" charset="0"/>
                        </a:rPr>
                        <a:t>DOKUMENTACIJA</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VGU ureditve,</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Načrt mostov,</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Varnostni načrt,</a:t>
                      </a:r>
                    </a:p>
                    <a:p>
                      <a:pPr marL="171450" indent="-171450" algn="just">
                        <a:lnSpc>
                          <a:spcPct val="107000"/>
                        </a:lnSpc>
                        <a:spcAft>
                          <a:spcPts val="0"/>
                        </a:spcAft>
                        <a:buFontTx/>
                        <a:buChar char="-"/>
                      </a:pPr>
                      <a:r>
                        <a:rPr lang="sl-SI" sz="1400" b="1" dirty="0">
                          <a:effectLst/>
                          <a:latin typeface="+mn-lt"/>
                          <a:ea typeface="Calibri" panose="020F0502020204030204" pitchFamily="34" charset="0"/>
                          <a:cs typeface="Times New Roman" panose="02020603050405020304" pitchFamily="18" charset="0"/>
                        </a:rPr>
                        <a:t>Elaborat preprečevanja in zmanjševanja emisij delcev iz gradbišča</a:t>
                      </a:r>
                    </a:p>
                    <a:p>
                      <a:pPr marL="0" indent="0" algn="just">
                        <a:lnSpc>
                          <a:spcPct val="107000"/>
                        </a:lnSpc>
                        <a:spcAft>
                          <a:spcPts val="0"/>
                        </a:spcAft>
                        <a:buFontTx/>
                        <a:buNone/>
                      </a:pPr>
                      <a:endParaRPr lang="sl-SI" sz="1400" dirty="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sl-SI" sz="1400" kern="1200" dirty="0">
                          <a:solidFill>
                            <a:schemeClr val="tx1"/>
                          </a:solidFill>
                          <a:effectLst/>
                          <a:latin typeface="+mn-lt"/>
                          <a:ea typeface="Calibri" panose="020F0502020204030204" pitchFamily="34" charset="0"/>
                          <a:cs typeface="Times New Roman" panose="02020603050405020304" pitchFamily="18" charset="0"/>
                        </a:rPr>
                        <a:t>Podati zaključno misel na način, da ukrep ne bo bistveno škodoval glede na obravnavani </a:t>
                      </a:r>
                      <a:r>
                        <a:rPr lang="sl-SI" sz="1400" kern="1200" dirty="0" err="1">
                          <a:solidFill>
                            <a:schemeClr val="tx1"/>
                          </a:solidFill>
                          <a:effectLst/>
                          <a:latin typeface="+mn-lt"/>
                          <a:ea typeface="Calibri" panose="020F0502020204030204" pitchFamily="34" charset="0"/>
                          <a:cs typeface="Times New Roman" panose="02020603050405020304" pitchFamily="18" charset="0"/>
                        </a:rPr>
                        <a:t>okoljski</a:t>
                      </a:r>
                      <a:r>
                        <a:rPr lang="sl-SI" sz="1400" kern="1200" dirty="0">
                          <a:solidFill>
                            <a:schemeClr val="tx1"/>
                          </a:solidFill>
                          <a:effectLst/>
                          <a:latin typeface="+mn-lt"/>
                          <a:ea typeface="Calibri" panose="020F0502020204030204" pitchFamily="34" charset="0"/>
                          <a:cs typeface="Times New Roman" panose="02020603050405020304" pitchFamily="18" charset="0"/>
                        </a:rPr>
                        <a:t> cilj.</a:t>
                      </a:r>
                    </a:p>
                    <a:p>
                      <a:pPr algn="just">
                        <a:lnSpc>
                          <a:spcPct val="107000"/>
                        </a:lnSpc>
                        <a:spcAft>
                          <a:spcPts val="0"/>
                        </a:spcAft>
                      </a:pP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067053"/>
                  </a:ext>
                </a:extLst>
              </a:tr>
            </a:tbl>
          </a:graphicData>
        </a:graphic>
      </p:graphicFrame>
      <p:sp>
        <p:nvSpPr>
          <p:cNvPr id="9" name="Rectangle 1">
            <a:extLst>
              <a:ext uri="{FF2B5EF4-FFF2-40B4-BE49-F238E27FC236}">
                <a16:creationId xmlns:a16="http://schemas.microsoft.com/office/drawing/2014/main" id="{93BA2687-5A21-4088-9C54-BE315FDD6838}"/>
              </a:ext>
            </a:extLst>
          </p:cNvPr>
          <p:cNvSpPr>
            <a:spLocks noChangeArrowheads="1"/>
          </p:cNvSpPr>
          <p:nvPr/>
        </p:nvSpPr>
        <p:spPr bwMode="auto">
          <a:xfrm>
            <a:off x="1939419" y="1503018"/>
            <a:ext cx="12188825"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br>
              <a:rPr kumimoji="0" lang="sl-SI" altLang="sl-SI" sz="1799" b="0" i="0" u="none" strike="noStrike" cap="none" normalizeH="0" baseline="0">
                <a:ln>
                  <a:noFill/>
                </a:ln>
                <a:solidFill>
                  <a:schemeClr val="tx1"/>
                </a:solidFill>
                <a:effectLst/>
                <a:latin typeface="Arial" panose="020B0604020202020204" pitchFamily="34" charset="0"/>
              </a:rPr>
            </a:b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3" name="Slika 2">
            <a:extLst>
              <a:ext uri="{FF2B5EF4-FFF2-40B4-BE49-F238E27FC236}">
                <a16:creationId xmlns:a16="http://schemas.microsoft.com/office/drawing/2014/main" id="{28BB9026-06BC-D358-DABB-1F8880A09BC5}"/>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F5B00E42-7131-7FCA-18EF-897C2F45E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112468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55BCCA-6470-4C8E-9860-CB26AC175A67}"/>
              </a:ext>
            </a:extLst>
          </p:cNvPr>
          <p:cNvSpPr>
            <a:spLocks noGrp="1"/>
          </p:cNvSpPr>
          <p:nvPr>
            <p:ph type="title"/>
          </p:nvPr>
        </p:nvSpPr>
        <p:spPr>
          <a:xfrm>
            <a:off x="677157" y="213902"/>
            <a:ext cx="8594429" cy="800188"/>
          </a:xfrm>
        </p:spPr>
        <p:txBody>
          <a:bodyPr>
            <a:noAutofit/>
          </a:bodyPr>
          <a:lstStyle/>
          <a:p>
            <a:pPr algn="ctr"/>
            <a:r>
              <a:rPr lang="sl-SI" sz="3599" b="1" dirty="0">
                <a:solidFill>
                  <a:srgbClr val="90C226"/>
                </a:solidFill>
              </a:rPr>
              <a:t>2. korak –  6. cilj</a:t>
            </a:r>
            <a:endParaRPr lang="sl-SI" sz="3599" b="1" dirty="0"/>
          </a:p>
        </p:txBody>
      </p:sp>
      <p:graphicFrame>
        <p:nvGraphicFramePr>
          <p:cNvPr id="8" name="Označba mesta vsebine 7">
            <a:extLst>
              <a:ext uri="{FF2B5EF4-FFF2-40B4-BE49-F238E27FC236}">
                <a16:creationId xmlns:a16="http://schemas.microsoft.com/office/drawing/2014/main" id="{C4441706-E0FD-4035-B8AB-9418470D0742}"/>
              </a:ext>
            </a:extLst>
          </p:cNvPr>
          <p:cNvGraphicFramePr>
            <a:graphicFrameLocks noGrp="1"/>
          </p:cNvGraphicFramePr>
          <p:nvPr>
            <p:ph idx="1"/>
            <p:extLst>
              <p:ext uri="{D42A27DB-BD31-4B8C-83A1-F6EECF244321}">
                <p14:modId xmlns:p14="http://schemas.microsoft.com/office/powerpoint/2010/main" val="1967699089"/>
              </p:ext>
            </p:extLst>
          </p:nvPr>
        </p:nvGraphicFramePr>
        <p:xfrm>
          <a:off x="1091669" y="960769"/>
          <a:ext cx="9216379" cy="6042747"/>
        </p:xfrm>
        <a:graphic>
          <a:graphicData uri="http://schemas.openxmlformats.org/drawingml/2006/table">
            <a:tbl>
              <a:tblPr/>
              <a:tblGrid>
                <a:gridCol w="3349229">
                  <a:extLst>
                    <a:ext uri="{9D8B030D-6E8A-4147-A177-3AD203B41FA5}">
                      <a16:colId xmlns:a16="http://schemas.microsoft.com/office/drawing/2014/main" val="4061096261"/>
                    </a:ext>
                  </a:extLst>
                </a:gridCol>
                <a:gridCol w="819622">
                  <a:extLst>
                    <a:ext uri="{9D8B030D-6E8A-4147-A177-3AD203B41FA5}">
                      <a16:colId xmlns:a16="http://schemas.microsoft.com/office/drawing/2014/main" val="3850043911"/>
                    </a:ext>
                  </a:extLst>
                </a:gridCol>
                <a:gridCol w="682398">
                  <a:extLst>
                    <a:ext uri="{9D8B030D-6E8A-4147-A177-3AD203B41FA5}">
                      <a16:colId xmlns:a16="http://schemas.microsoft.com/office/drawing/2014/main" val="2997286416"/>
                    </a:ext>
                  </a:extLst>
                </a:gridCol>
                <a:gridCol w="4365130">
                  <a:extLst>
                    <a:ext uri="{9D8B030D-6E8A-4147-A177-3AD203B41FA5}">
                      <a16:colId xmlns:a16="http://schemas.microsoft.com/office/drawing/2014/main" val="1107569346"/>
                    </a:ext>
                  </a:extLst>
                </a:gridCol>
              </a:tblGrid>
              <a:tr h="378229">
                <a:tc gridSpan="4">
                  <a:txBody>
                    <a:bodyPr/>
                    <a:lstStyle/>
                    <a:p>
                      <a:pPr algn="ctr">
                        <a:lnSpc>
                          <a:spcPct val="107000"/>
                        </a:lnSpc>
                        <a:spcAft>
                          <a:spcPts val="0"/>
                        </a:spcAft>
                      </a:pPr>
                      <a:r>
                        <a:rPr lang="sl-SI" sz="1800" b="1" kern="1200" dirty="0">
                          <a:solidFill>
                            <a:schemeClr val="tx1"/>
                          </a:solidFill>
                          <a:effectLst/>
                          <a:latin typeface="+mn-lt"/>
                          <a:ea typeface="+mn-ea"/>
                          <a:cs typeface="+mn-cs"/>
                        </a:rPr>
                        <a:t>Varstvo in ohranjanje biotske raznovrstnosti in ekosistemov</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416" marR="91416" marT="45708" marB="457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938316863"/>
                  </a:ext>
                </a:extLst>
              </a:tr>
              <a:tr h="5402189">
                <a:tc>
                  <a:txBody>
                    <a:bodyPr/>
                    <a:lstStyle/>
                    <a:p>
                      <a:pPr algn="just"/>
                      <a:r>
                        <a:rPr lang="sl-SI" sz="1800" i="1" kern="1200" dirty="0">
                          <a:solidFill>
                            <a:schemeClr val="tx1"/>
                          </a:solidFill>
                          <a:effectLst/>
                          <a:latin typeface="+mn-lt"/>
                          <a:ea typeface="+mn-ea"/>
                          <a:cs typeface="+mn-cs"/>
                        </a:rPr>
                        <a:t>Ali je ukrep:</a:t>
                      </a:r>
                      <a:endParaRPr lang="sl-SI" sz="1800" kern="1200" dirty="0">
                        <a:solidFill>
                          <a:schemeClr val="tx1"/>
                        </a:solidFill>
                        <a:effectLst/>
                        <a:latin typeface="+mn-lt"/>
                        <a:ea typeface="+mn-ea"/>
                        <a:cs typeface="+mn-cs"/>
                      </a:endParaRPr>
                    </a:p>
                    <a:p>
                      <a:pPr algn="just"/>
                      <a:r>
                        <a:rPr lang="sl-SI" sz="1800" i="1" kern="1200" dirty="0">
                          <a:solidFill>
                            <a:schemeClr val="tx1"/>
                          </a:solidFill>
                          <a:effectLst/>
                          <a:latin typeface="+mn-lt"/>
                          <a:ea typeface="+mn-ea"/>
                          <a:cs typeface="+mn-cs"/>
                        </a:rPr>
                        <a:t>(i) bistveno škodljiv za dobro stanje in odpornosti ekosistemov; ali</a:t>
                      </a:r>
                      <a:endParaRPr lang="sl-SI" sz="1800" kern="1200" dirty="0">
                        <a:solidFill>
                          <a:schemeClr val="tx1"/>
                        </a:solidFill>
                        <a:effectLst/>
                        <a:latin typeface="+mn-lt"/>
                        <a:ea typeface="+mn-ea"/>
                        <a:cs typeface="+mn-cs"/>
                      </a:endParaRPr>
                    </a:p>
                    <a:p>
                      <a:pPr algn="just"/>
                      <a:r>
                        <a:rPr lang="sl-SI" sz="1800" i="1" kern="1200" dirty="0">
                          <a:solidFill>
                            <a:schemeClr val="tx1"/>
                          </a:solidFill>
                          <a:effectLst/>
                          <a:latin typeface="+mn-lt"/>
                          <a:ea typeface="+mn-ea"/>
                          <a:cs typeface="+mn-cs"/>
                        </a:rPr>
                        <a:t>(</a:t>
                      </a:r>
                      <a:r>
                        <a:rPr lang="sl-SI" sz="1800" i="1" kern="1200" dirty="0" err="1">
                          <a:solidFill>
                            <a:schemeClr val="tx1"/>
                          </a:solidFill>
                          <a:effectLst/>
                          <a:latin typeface="+mn-lt"/>
                          <a:ea typeface="+mn-ea"/>
                          <a:cs typeface="+mn-cs"/>
                        </a:rPr>
                        <a:t>ii</a:t>
                      </a:r>
                      <a:r>
                        <a:rPr lang="sl-SI" sz="1800" i="1" kern="1200" dirty="0">
                          <a:solidFill>
                            <a:schemeClr val="tx1"/>
                          </a:solidFill>
                          <a:effectLst/>
                          <a:latin typeface="+mn-lt"/>
                          <a:ea typeface="+mn-ea"/>
                          <a:cs typeface="+mn-cs"/>
                        </a:rPr>
                        <a:t>) škodljiv za ohranitveni status habitatov in vrst, vključno s tistimi, ki so v interesu Unije?</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x</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sl-SI" sz="1600" dirty="0">
                          <a:effectLst/>
                          <a:latin typeface="+mn-lt"/>
                          <a:ea typeface="Calibri" panose="020F0502020204030204" pitchFamily="34" charset="0"/>
                          <a:cs typeface="Times New Roman" panose="02020603050405020304" pitchFamily="18" charset="0"/>
                        </a:rPr>
                        <a:t>Ukrep, skladno z Delegirano uredbo komisije (EU) 2021/2139 bistveno prispeva k prilagajanju na podnebne spremembe ob upoštevanju določenih tehničnih meril predstavljenih v Prilogi 1 - tč. 6.13.</a:t>
                      </a:r>
                    </a:p>
                    <a:p>
                      <a:pPr algn="just">
                        <a:lnSpc>
                          <a:spcPct val="107000"/>
                        </a:lnSpc>
                        <a:spcAft>
                          <a:spcPts val="0"/>
                        </a:spcAft>
                      </a:pPr>
                      <a:r>
                        <a:rPr lang="sl-SI" sz="16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r>
                        <a:rPr lang="sl-SI" sz="1600" dirty="0">
                          <a:effectLst/>
                          <a:latin typeface="+mn-lt"/>
                          <a:ea typeface="Calibri" panose="020F0502020204030204" pitchFamily="34" charset="0"/>
                          <a:cs typeface="Times New Roman" panose="02020603050405020304" pitchFamily="18" charset="0"/>
                        </a:rPr>
                        <a:t>Opis poteka ukrep - posega preko varovanih območij.</a:t>
                      </a:r>
                    </a:p>
                    <a:p>
                      <a:pPr algn="just">
                        <a:lnSpc>
                          <a:spcPct val="107000"/>
                        </a:lnSpc>
                        <a:spcAft>
                          <a:spcPts val="0"/>
                        </a:spcAft>
                      </a:pPr>
                      <a:endParaRPr lang="sl-SI" sz="16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600" dirty="0">
                          <a:effectLst/>
                          <a:latin typeface="+mn-lt"/>
                          <a:ea typeface="Calibri" panose="020F0502020204030204" pitchFamily="34" charset="0"/>
                          <a:cs typeface="Times New Roman" panose="02020603050405020304" pitchFamily="18" charset="0"/>
                        </a:rPr>
                        <a:t>Ukrep je skladen z omilitvenimi ukrepi iz OP za Program EKP. – </a:t>
                      </a:r>
                      <a:r>
                        <a:rPr lang="sl-SI" sz="1600" u="sng" dirty="0">
                          <a:effectLst/>
                          <a:latin typeface="+mn-lt"/>
                          <a:ea typeface="Calibri" panose="020F0502020204030204" pitchFamily="34" charset="0"/>
                          <a:cs typeface="Times New Roman" panose="02020603050405020304" pitchFamily="18" charset="0"/>
                        </a:rPr>
                        <a:t>preveriti dodati ukrepe, ki so navedeni v projektni dokumentaciji in v NARAVOVARSTVENEM SOGLASJU, ZZRS, </a:t>
                      </a:r>
                    </a:p>
                    <a:p>
                      <a:pPr algn="just">
                        <a:lnSpc>
                          <a:spcPct val="107000"/>
                        </a:lnSpc>
                        <a:spcAft>
                          <a:spcPts val="0"/>
                        </a:spcAft>
                      </a:pPr>
                      <a:endParaRPr lang="sl-SI" sz="1600" dirty="0">
                        <a:effectLst/>
                        <a:latin typeface="+mn-lt"/>
                        <a:ea typeface="Calibri" panose="020F0502020204030204" pitchFamily="34" charset="0"/>
                        <a:cs typeface="Times New Roman" panose="02020603050405020304" pitchFamily="18" charset="0"/>
                      </a:endParaRPr>
                    </a:p>
                    <a:p>
                      <a:pPr algn="just">
                        <a:lnSpc>
                          <a:spcPct val="107000"/>
                        </a:lnSpc>
                        <a:spcAft>
                          <a:spcPts val="0"/>
                        </a:spcAft>
                      </a:pPr>
                      <a:r>
                        <a:rPr lang="sl-SI" sz="1600" b="1" dirty="0">
                          <a:effectLst/>
                          <a:latin typeface="+mn-lt"/>
                          <a:ea typeface="Calibri" panose="020F0502020204030204" pitchFamily="34" charset="0"/>
                          <a:cs typeface="Times New Roman" panose="02020603050405020304" pitchFamily="18" charset="0"/>
                        </a:rPr>
                        <a:t>DOKUMENTACIJA</a:t>
                      </a:r>
                    </a:p>
                    <a:p>
                      <a:pPr marL="0" indent="0" algn="just">
                        <a:lnSpc>
                          <a:spcPct val="107000"/>
                        </a:lnSpc>
                        <a:spcAft>
                          <a:spcPts val="0"/>
                        </a:spcAft>
                        <a:buFontTx/>
                        <a:buNone/>
                      </a:pPr>
                      <a:r>
                        <a:rPr lang="sl-SI" sz="1600" b="1" dirty="0">
                          <a:effectLst/>
                          <a:latin typeface="+mn-lt"/>
                          <a:ea typeface="Calibri" panose="020F0502020204030204" pitchFamily="34" charset="0"/>
                          <a:cs typeface="Times New Roman" panose="02020603050405020304" pitchFamily="18" charset="0"/>
                        </a:rPr>
                        <a:t>DGD, PZI tehnično poročilo</a:t>
                      </a:r>
                    </a:p>
                    <a:p>
                      <a:pPr marL="171450" indent="-171450" algn="just">
                        <a:lnSpc>
                          <a:spcPct val="107000"/>
                        </a:lnSpc>
                        <a:spcAft>
                          <a:spcPts val="0"/>
                        </a:spcAft>
                        <a:buFontTx/>
                        <a:buChar char="-"/>
                      </a:pPr>
                      <a:endParaRPr lang="sl-SI" sz="1600" b="1" dirty="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sl-SI" sz="1600" kern="1200" dirty="0">
                          <a:solidFill>
                            <a:schemeClr val="tx1"/>
                          </a:solidFill>
                          <a:effectLst/>
                          <a:latin typeface="+mn-lt"/>
                          <a:ea typeface="Calibri" panose="020F0502020204030204" pitchFamily="34" charset="0"/>
                          <a:cs typeface="Times New Roman" panose="02020603050405020304" pitchFamily="18" charset="0"/>
                        </a:rPr>
                        <a:t>Podati zaključno misel na način, da ukrep ne bo bistveno škodoval glede na obravnavani </a:t>
                      </a:r>
                      <a:r>
                        <a:rPr lang="sl-SI" sz="1600" kern="1200" dirty="0" err="1">
                          <a:solidFill>
                            <a:schemeClr val="tx1"/>
                          </a:solidFill>
                          <a:effectLst/>
                          <a:latin typeface="+mn-lt"/>
                          <a:ea typeface="Calibri" panose="020F0502020204030204" pitchFamily="34" charset="0"/>
                          <a:cs typeface="Times New Roman" panose="02020603050405020304" pitchFamily="18" charset="0"/>
                        </a:rPr>
                        <a:t>okoljski</a:t>
                      </a:r>
                      <a:r>
                        <a:rPr lang="sl-SI" sz="1600" kern="1200" dirty="0">
                          <a:solidFill>
                            <a:schemeClr val="tx1"/>
                          </a:solidFill>
                          <a:effectLst/>
                          <a:latin typeface="+mn-lt"/>
                          <a:ea typeface="Calibri" panose="020F0502020204030204" pitchFamily="34" charset="0"/>
                          <a:cs typeface="Times New Roman" panose="02020603050405020304" pitchFamily="18" charset="0"/>
                        </a:rPr>
                        <a:t> cilj.</a:t>
                      </a:r>
                    </a:p>
                    <a:p>
                      <a:pPr algn="just">
                        <a:lnSpc>
                          <a:spcPct val="107000"/>
                        </a:lnSpc>
                        <a:spcAft>
                          <a:spcPts val="0"/>
                        </a:spcAft>
                      </a:pPr>
                      <a:r>
                        <a:rPr lang="sl-SI" sz="1600" dirty="0">
                          <a:effectLst/>
                          <a:latin typeface="+mn-lt"/>
                          <a:ea typeface="Calibri" panose="020F0502020204030204" pitchFamily="34" charset="0"/>
                          <a:cs typeface="Times New Roman" panose="02020603050405020304" pitchFamily="18" charset="0"/>
                        </a:rPr>
                        <a:t> </a:t>
                      </a:r>
                    </a:p>
                    <a:p>
                      <a:pPr algn="just">
                        <a:lnSpc>
                          <a:spcPct val="107000"/>
                        </a:lnSpc>
                        <a:spcAft>
                          <a:spcPts val="0"/>
                        </a:spcAft>
                      </a:pPr>
                      <a:r>
                        <a:rPr lang="sl-SI" sz="1200" dirty="0">
                          <a:effectLst/>
                          <a:latin typeface="Tahoma" panose="020B0604030504040204" pitchFamily="34" charset="0"/>
                          <a:ea typeface="Calibri" panose="020F0502020204030204" pitchFamily="34" charset="0"/>
                          <a:cs typeface="Times New Roman" panose="02020603050405020304" pitchFamily="18" charset="0"/>
                        </a:rPr>
                        <a:t> </a:t>
                      </a:r>
                      <a:endParaRPr lang="sl-SI"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879" marR="18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067053"/>
                  </a:ext>
                </a:extLst>
              </a:tr>
            </a:tbl>
          </a:graphicData>
        </a:graphic>
      </p:graphicFrame>
      <p:sp>
        <p:nvSpPr>
          <p:cNvPr id="9" name="Rectangle 1">
            <a:extLst>
              <a:ext uri="{FF2B5EF4-FFF2-40B4-BE49-F238E27FC236}">
                <a16:creationId xmlns:a16="http://schemas.microsoft.com/office/drawing/2014/main" id="{93BA2687-5A21-4088-9C54-BE315FDD6838}"/>
              </a:ext>
            </a:extLst>
          </p:cNvPr>
          <p:cNvSpPr>
            <a:spLocks noChangeArrowheads="1"/>
          </p:cNvSpPr>
          <p:nvPr/>
        </p:nvSpPr>
        <p:spPr bwMode="auto">
          <a:xfrm>
            <a:off x="1939419" y="1503018"/>
            <a:ext cx="12188825"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marL="0" marR="0" lvl="0" indent="0" algn="l" defTabSz="914126" rtl="0" eaLnBrk="0" fontAlgn="base" latinLnBrk="0" hangingPunct="0">
              <a:lnSpc>
                <a:spcPct val="100000"/>
              </a:lnSpc>
              <a:spcBef>
                <a:spcPct val="0"/>
              </a:spcBef>
              <a:spcAft>
                <a:spcPct val="0"/>
              </a:spcAft>
              <a:buClrTx/>
              <a:buSzTx/>
              <a:buFontTx/>
              <a:buNone/>
              <a:tabLst/>
            </a:pPr>
            <a:br>
              <a:rPr kumimoji="0" lang="sl-SI" altLang="sl-SI" sz="1799" b="0" i="0" u="none" strike="noStrike" cap="none" normalizeH="0" baseline="0">
                <a:ln>
                  <a:noFill/>
                </a:ln>
                <a:solidFill>
                  <a:schemeClr val="tx1"/>
                </a:solidFill>
                <a:effectLst/>
                <a:latin typeface="Arial" panose="020B0604020202020204" pitchFamily="34" charset="0"/>
              </a:rPr>
            </a:br>
            <a:endParaRPr kumimoji="0" lang="sl-SI" altLang="sl-SI" sz="1799" b="0" i="0" u="none" strike="noStrike" cap="none" normalizeH="0" baseline="0">
              <a:ln>
                <a:noFill/>
              </a:ln>
              <a:solidFill>
                <a:schemeClr val="tx1"/>
              </a:solidFill>
              <a:effectLst/>
              <a:latin typeface="Arial" panose="020B0604020202020204" pitchFamily="34" charset="0"/>
            </a:endParaRPr>
          </a:p>
        </p:txBody>
      </p:sp>
      <p:pic>
        <p:nvPicPr>
          <p:cNvPr id="3" name="Slika 2">
            <a:extLst>
              <a:ext uri="{FF2B5EF4-FFF2-40B4-BE49-F238E27FC236}">
                <a16:creationId xmlns:a16="http://schemas.microsoft.com/office/drawing/2014/main" id="{6C3BDF05-2EC6-C141-B2D5-6BBD7092C313}"/>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B8ACE988-DAC0-93C8-7B15-00D94B7FC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539988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0B071D-5FBF-664B-9DA5-BE61EAABDD30}"/>
              </a:ext>
            </a:extLst>
          </p:cNvPr>
          <p:cNvSpPr>
            <a:spLocks noGrp="1"/>
          </p:cNvSpPr>
          <p:nvPr>
            <p:ph type="ctrTitle"/>
          </p:nvPr>
        </p:nvSpPr>
        <p:spPr>
          <a:xfrm>
            <a:off x="1053852" y="3068960"/>
            <a:ext cx="7126654" cy="844511"/>
          </a:xfrm>
        </p:spPr>
        <p:txBody>
          <a:bodyPr>
            <a:noAutofit/>
          </a:bodyPr>
          <a:lstStyle/>
          <a:p>
            <a:r>
              <a:rPr lang="sl-SI" sz="4400" dirty="0"/>
              <a:t>Hvala za vašo pozornost!</a:t>
            </a:r>
          </a:p>
        </p:txBody>
      </p:sp>
      <p:pic>
        <p:nvPicPr>
          <p:cNvPr id="3" name="Slika 2">
            <a:extLst>
              <a:ext uri="{FF2B5EF4-FFF2-40B4-BE49-F238E27FC236}">
                <a16:creationId xmlns:a16="http://schemas.microsoft.com/office/drawing/2014/main" id="{21686BA3-2092-1D15-2023-17F112C4C801}"/>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AADD5234-46C5-0777-50E3-65D043E44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64583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C65F1065-EC88-09F9-09EB-F076323D7DCB}"/>
              </a:ext>
            </a:extLst>
          </p:cNvPr>
          <p:cNvSpPr txBox="1"/>
          <p:nvPr/>
        </p:nvSpPr>
        <p:spPr>
          <a:xfrm>
            <a:off x="5873832" y="6179831"/>
            <a:ext cx="7784021" cy="553854"/>
          </a:xfrm>
          <a:prstGeom prst="rect">
            <a:avLst/>
          </a:prstGeom>
          <a:noFill/>
        </p:spPr>
        <p:txBody>
          <a:bodyPr wrap="square" rtlCol="0">
            <a:spAutoFit/>
          </a:bodyPr>
          <a:lstStyle/>
          <a:p>
            <a:r>
              <a:rPr lang="sl-SI" sz="2999" dirty="0">
                <a:cs typeface="Arial" panose="020B0604020202020204" pitchFamily="34" charset="0"/>
              </a:rPr>
              <a:t>MINISTRSTVO ZA INFRASTRUKTURO</a:t>
            </a:r>
          </a:p>
        </p:txBody>
      </p:sp>
      <p:sp>
        <p:nvSpPr>
          <p:cNvPr id="10" name="PoljeZBesedilom 9">
            <a:extLst>
              <a:ext uri="{FF2B5EF4-FFF2-40B4-BE49-F238E27FC236}">
                <a16:creationId xmlns:a16="http://schemas.microsoft.com/office/drawing/2014/main" id="{CFF2E975-A712-C5B2-4E60-3E5BBD331629}"/>
              </a:ext>
            </a:extLst>
          </p:cNvPr>
          <p:cNvSpPr txBox="1"/>
          <p:nvPr/>
        </p:nvSpPr>
        <p:spPr>
          <a:xfrm>
            <a:off x="450137" y="596248"/>
            <a:ext cx="7163208" cy="2400016"/>
          </a:xfrm>
          <a:prstGeom prst="rect">
            <a:avLst/>
          </a:prstGeom>
          <a:noFill/>
        </p:spPr>
        <p:txBody>
          <a:bodyPr wrap="square" rtlCol="0">
            <a:spAutoFit/>
          </a:bodyPr>
          <a:lstStyle/>
          <a:p>
            <a:r>
              <a:rPr lang="sl-SI" sz="2999" b="1" dirty="0"/>
              <a:t>VLOGA ZA ODLOČITEV O PODPORI NIO ZA NEPOSREDNO POTRDITEV OPERACIJ DRŽAVNE KOLESARSKE INFRASTRUKTURE  ZA SOFINANCIRANJE IZ SREDSTEV EKP 2021 - 2027</a:t>
            </a:r>
          </a:p>
        </p:txBody>
      </p:sp>
      <p:sp>
        <p:nvSpPr>
          <p:cNvPr id="13" name="PoljeZBesedilom 12">
            <a:extLst>
              <a:ext uri="{FF2B5EF4-FFF2-40B4-BE49-F238E27FC236}">
                <a16:creationId xmlns:a16="http://schemas.microsoft.com/office/drawing/2014/main" id="{12E2E061-3750-A879-EA29-B8FDA6A023E6}"/>
              </a:ext>
            </a:extLst>
          </p:cNvPr>
          <p:cNvSpPr txBox="1"/>
          <p:nvPr/>
        </p:nvSpPr>
        <p:spPr>
          <a:xfrm>
            <a:off x="470725" y="3899395"/>
            <a:ext cx="2964204" cy="707886"/>
          </a:xfrm>
          <a:prstGeom prst="rect">
            <a:avLst/>
          </a:prstGeom>
          <a:noFill/>
        </p:spPr>
        <p:txBody>
          <a:bodyPr wrap="square" rtlCol="0">
            <a:spAutoFit/>
          </a:bodyPr>
          <a:lstStyle/>
          <a:p>
            <a:r>
              <a:rPr lang="sl-SI" sz="2000" dirty="0"/>
              <a:t>Informativno srečanje</a:t>
            </a:r>
          </a:p>
          <a:p>
            <a:r>
              <a:rPr lang="sl-SI" sz="2000" dirty="0"/>
              <a:t>Ljubljana, 17. 9. 2025</a:t>
            </a:r>
          </a:p>
        </p:txBody>
      </p:sp>
      <p:pic>
        <p:nvPicPr>
          <p:cNvPr id="2" name="Slika 1">
            <a:extLst>
              <a:ext uri="{FF2B5EF4-FFF2-40B4-BE49-F238E27FC236}">
                <a16:creationId xmlns:a16="http://schemas.microsoft.com/office/drawing/2014/main" id="{23610021-277A-6C0F-2516-009E4D06EBE9}"/>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3" name="Slika 2">
            <a:extLst>
              <a:ext uri="{FF2B5EF4-FFF2-40B4-BE49-F238E27FC236}">
                <a16:creationId xmlns:a16="http://schemas.microsoft.com/office/drawing/2014/main" id="{A1FC2D89-6A35-A514-38DE-41E0457B5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4259184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894F93-F8CA-B891-33D4-5AF06FADB737}"/>
              </a:ext>
            </a:extLst>
          </p:cNvPr>
          <p:cNvSpPr>
            <a:spLocks noGrp="1"/>
          </p:cNvSpPr>
          <p:nvPr>
            <p:ph type="ctrTitle"/>
          </p:nvPr>
        </p:nvSpPr>
        <p:spPr>
          <a:xfrm>
            <a:off x="1523603" y="1600676"/>
            <a:ext cx="9141619" cy="1769269"/>
          </a:xfrm>
        </p:spPr>
        <p:txBody>
          <a:bodyPr/>
          <a:lstStyle/>
          <a:p>
            <a:r>
              <a:rPr lang="sl-SI" dirty="0"/>
              <a:t>KLJUČNI POUDARKI PO ODLOČITVI O PODPORI</a:t>
            </a:r>
          </a:p>
        </p:txBody>
      </p:sp>
      <p:sp>
        <p:nvSpPr>
          <p:cNvPr id="5" name="Podnaslov 4">
            <a:extLst>
              <a:ext uri="{FF2B5EF4-FFF2-40B4-BE49-F238E27FC236}">
                <a16:creationId xmlns:a16="http://schemas.microsoft.com/office/drawing/2014/main" id="{7D6DDBA0-84C3-D973-5483-8BD31BF6C708}"/>
              </a:ext>
            </a:extLst>
          </p:cNvPr>
          <p:cNvSpPr>
            <a:spLocks noGrp="1"/>
          </p:cNvSpPr>
          <p:nvPr>
            <p:ph type="subTitle" idx="1"/>
          </p:nvPr>
        </p:nvSpPr>
        <p:spPr/>
        <p:txBody>
          <a:bodyPr/>
          <a:lstStyle/>
          <a:p>
            <a:endParaRPr lang="sl-SI"/>
          </a:p>
        </p:txBody>
      </p:sp>
      <p:pic>
        <p:nvPicPr>
          <p:cNvPr id="6" name="Slika 5">
            <a:extLst>
              <a:ext uri="{FF2B5EF4-FFF2-40B4-BE49-F238E27FC236}">
                <a16:creationId xmlns:a16="http://schemas.microsoft.com/office/drawing/2014/main" id="{1198232F-74B6-CAB9-F3FC-826EAFB14A71}"/>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409C638-FB31-B29E-5F9C-03A4437F0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54705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72EE4B-8FB2-4A21-8924-2D7B1C4FA8E0}"/>
              </a:ext>
            </a:extLst>
          </p:cNvPr>
          <p:cNvSpPr>
            <a:spLocks noGrp="1"/>
          </p:cNvSpPr>
          <p:nvPr>
            <p:ph type="title"/>
          </p:nvPr>
        </p:nvSpPr>
        <p:spPr>
          <a:xfrm>
            <a:off x="1293813" y="381000"/>
            <a:ext cx="9601200" cy="599728"/>
          </a:xfrm>
        </p:spPr>
        <p:txBody>
          <a:bodyPr>
            <a:normAutofit/>
          </a:bodyPr>
          <a:lstStyle/>
          <a:p>
            <a:pPr marL="285750" indent="-285750">
              <a:buFont typeface="Arial" panose="020B0604020202020204" pitchFamily="34" charset="0"/>
              <a:buChar char="•"/>
            </a:pPr>
            <a:r>
              <a:rPr lang="sl-SI" sz="1800" b="1" dirty="0">
                <a:solidFill>
                  <a:srgbClr val="0070C0"/>
                </a:solidFill>
                <a:latin typeface="Arial" panose="020B0604020202020204" pitchFamily="34" charset="0"/>
                <a:cs typeface="Arial" panose="020B0604020202020204" pitchFamily="34" charset="0"/>
              </a:rPr>
              <a:t>APLIKACIJA DRR KOLESAR</a:t>
            </a:r>
          </a:p>
        </p:txBody>
      </p:sp>
      <p:pic>
        <p:nvPicPr>
          <p:cNvPr id="4" name="Slika 3">
            <a:extLst>
              <a:ext uri="{FF2B5EF4-FFF2-40B4-BE49-F238E27FC236}">
                <a16:creationId xmlns:a16="http://schemas.microsoft.com/office/drawing/2014/main" id="{9DD3E645-E94E-43B0-9980-F9EEF7DE630C}"/>
              </a:ext>
            </a:extLst>
          </p:cNvPr>
          <p:cNvPicPr>
            <a:picLocks noChangeAspect="1"/>
          </p:cNvPicPr>
          <p:nvPr/>
        </p:nvPicPr>
        <p:blipFill>
          <a:blip r:embed="rId2"/>
          <a:stretch>
            <a:fillRect/>
          </a:stretch>
        </p:blipFill>
        <p:spPr>
          <a:xfrm>
            <a:off x="4222204" y="907828"/>
            <a:ext cx="7264344" cy="3742135"/>
          </a:xfrm>
          <a:prstGeom prst="rect">
            <a:avLst/>
          </a:prstGeom>
        </p:spPr>
      </p:pic>
      <p:pic>
        <p:nvPicPr>
          <p:cNvPr id="6" name="Slika 5">
            <a:extLst>
              <a:ext uri="{FF2B5EF4-FFF2-40B4-BE49-F238E27FC236}">
                <a16:creationId xmlns:a16="http://schemas.microsoft.com/office/drawing/2014/main" id="{B1333BDF-8F8F-4E31-951D-20CC320E21E8}"/>
              </a:ext>
            </a:extLst>
          </p:cNvPr>
          <p:cNvPicPr>
            <a:picLocks noChangeAspect="1"/>
          </p:cNvPicPr>
          <p:nvPr/>
        </p:nvPicPr>
        <p:blipFill>
          <a:blip r:embed="rId3"/>
          <a:stretch>
            <a:fillRect/>
          </a:stretch>
        </p:blipFill>
        <p:spPr>
          <a:xfrm>
            <a:off x="981844" y="2615977"/>
            <a:ext cx="4991223" cy="4025291"/>
          </a:xfrm>
          <a:prstGeom prst="rect">
            <a:avLst/>
          </a:prstGeom>
        </p:spPr>
      </p:pic>
      <p:pic>
        <p:nvPicPr>
          <p:cNvPr id="8" name="Slika 7">
            <a:extLst>
              <a:ext uri="{FF2B5EF4-FFF2-40B4-BE49-F238E27FC236}">
                <a16:creationId xmlns:a16="http://schemas.microsoft.com/office/drawing/2014/main" id="{A2B6B296-15AF-4ADC-A1A1-EAC01F8AD050}"/>
              </a:ext>
            </a:extLst>
          </p:cNvPr>
          <p:cNvPicPr>
            <a:picLocks noChangeAspect="1"/>
          </p:cNvPicPr>
          <p:nvPr/>
        </p:nvPicPr>
        <p:blipFill rotWithShape="1">
          <a:blip r:embed="rId4"/>
          <a:srcRect r="35649"/>
          <a:stretch/>
        </p:blipFill>
        <p:spPr>
          <a:xfrm>
            <a:off x="6142485" y="4725144"/>
            <a:ext cx="4752528" cy="2056685"/>
          </a:xfrm>
          <a:prstGeom prst="rect">
            <a:avLst/>
          </a:prstGeom>
        </p:spPr>
      </p:pic>
    </p:spTree>
    <p:extLst>
      <p:ext uri="{BB962C8B-B14F-4D97-AF65-F5344CB8AC3E}">
        <p14:creationId xmlns:p14="http://schemas.microsoft.com/office/powerpoint/2010/main" val="225584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26EAFF0-5F70-EB3F-DEB4-A37978445B27}"/>
              </a:ext>
            </a:extLst>
          </p:cNvPr>
          <p:cNvSpPr>
            <a:spLocks noGrp="1"/>
          </p:cNvSpPr>
          <p:nvPr>
            <p:ph idx="1"/>
          </p:nvPr>
        </p:nvSpPr>
        <p:spPr>
          <a:xfrm>
            <a:off x="837981" y="1060698"/>
            <a:ext cx="10512862" cy="4350205"/>
          </a:xfrm>
        </p:spPr>
        <p:txBody>
          <a:bodyPr>
            <a:normAutofit/>
          </a:bodyPr>
          <a:lstStyle/>
          <a:p>
            <a:r>
              <a:rPr lang="sl-SI" dirty="0"/>
              <a:t>Podpis pogodbe o sofinanciranju operacije</a:t>
            </a:r>
          </a:p>
          <a:p>
            <a:r>
              <a:rPr lang="sl-SI" dirty="0"/>
              <a:t>PT v e-MA2 kreira operacijo</a:t>
            </a:r>
          </a:p>
          <a:p>
            <a:r>
              <a:rPr lang="sl-SI" dirty="0"/>
              <a:t>Ureditev dostopnih pravic v e-MA2</a:t>
            </a:r>
          </a:p>
          <a:p>
            <a:r>
              <a:rPr lang="sl-SI" dirty="0"/>
              <a:t>Upravičenec vnese pravno podlago/postopke JN s pripadajočo dokumentacijo (vnos dejanskih lastnikov izvajalcev)</a:t>
            </a:r>
          </a:p>
          <a:p>
            <a:r>
              <a:rPr lang="sl-SI" dirty="0"/>
              <a:t>Vnos listin</a:t>
            </a:r>
          </a:p>
          <a:p>
            <a:r>
              <a:rPr lang="sl-SI" dirty="0"/>
              <a:t>Priprava in oddaja zahtevkov z vsemi prilogami</a:t>
            </a:r>
          </a:p>
          <a:p>
            <a:r>
              <a:rPr lang="sl-SI" dirty="0"/>
              <a:t>Upravičenec polletno poroča o stanju izvajanja operacij in doseganja kazalnikov</a:t>
            </a:r>
          </a:p>
          <a:p>
            <a:endParaRPr lang="sl-SI" dirty="0"/>
          </a:p>
        </p:txBody>
      </p:sp>
      <p:pic>
        <p:nvPicPr>
          <p:cNvPr id="5" name="Slika 4">
            <a:extLst>
              <a:ext uri="{FF2B5EF4-FFF2-40B4-BE49-F238E27FC236}">
                <a16:creationId xmlns:a16="http://schemas.microsoft.com/office/drawing/2014/main" id="{7CB6890F-FA59-793D-FBE0-0E016E794D22}"/>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6" name="Slika 5">
            <a:extLst>
              <a:ext uri="{FF2B5EF4-FFF2-40B4-BE49-F238E27FC236}">
                <a16:creationId xmlns:a16="http://schemas.microsoft.com/office/drawing/2014/main" id="{4D65580D-6B56-E867-114C-D1506F78F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417507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9D03CB-D814-5E24-D940-22541AD9A353}"/>
              </a:ext>
            </a:extLst>
          </p:cNvPr>
          <p:cNvSpPr>
            <a:spLocks noGrp="1"/>
          </p:cNvSpPr>
          <p:nvPr>
            <p:ph type="title"/>
          </p:nvPr>
        </p:nvSpPr>
        <p:spPr/>
        <p:txBody>
          <a:bodyPr/>
          <a:lstStyle/>
          <a:p>
            <a:r>
              <a:rPr lang="sl-SI" dirty="0"/>
              <a:t>INFORMIRANJE IN OBVEŠČANJE JAVNOSTI</a:t>
            </a:r>
          </a:p>
        </p:txBody>
      </p:sp>
      <p:sp>
        <p:nvSpPr>
          <p:cNvPr id="3" name="Označba mesta vsebine 2">
            <a:extLst>
              <a:ext uri="{FF2B5EF4-FFF2-40B4-BE49-F238E27FC236}">
                <a16:creationId xmlns:a16="http://schemas.microsoft.com/office/drawing/2014/main" id="{E8B83BCD-F439-EE36-582C-68ED951AA41E}"/>
              </a:ext>
            </a:extLst>
          </p:cNvPr>
          <p:cNvSpPr>
            <a:spLocks noGrp="1"/>
          </p:cNvSpPr>
          <p:nvPr>
            <p:ph idx="1"/>
          </p:nvPr>
        </p:nvSpPr>
        <p:spPr/>
        <p:txBody>
          <a:bodyPr/>
          <a:lstStyle/>
          <a:p>
            <a:r>
              <a:rPr lang="sl-SI" dirty="0"/>
              <a:t>Aktivnost se izvaja skozi celotno obdobje od odobritve sofinanciranja operacije </a:t>
            </a:r>
          </a:p>
          <a:p>
            <a:r>
              <a:rPr lang="sl-SI" dirty="0"/>
              <a:t>Slediti je potrebno navodilom OU</a:t>
            </a:r>
          </a:p>
          <a:p>
            <a:r>
              <a:rPr lang="sl-SI" dirty="0"/>
              <a:t>Obvezna uporaba </a:t>
            </a:r>
            <a:r>
              <a:rPr lang="sl-SI" b="1" dirty="0"/>
              <a:t>emblem EU </a:t>
            </a:r>
            <a:r>
              <a:rPr lang="sl-SI" dirty="0"/>
              <a:t>z izjavo o (so)financiranju EU ter logotip </a:t>
            </a:r>
            <a:r>
              <a:rPr lang="sl-SI" b="1" dirty="0"/>
              <a:t>I </a:t>
            </a:r>
            <a:r>
              <a:rPr lang="sl-SI" b="1" dirty="0" err="1"/>
              <a:t>feel</a:t>
            </a:r>
            <a:r>
              <a:rPr lang="sl-SI" b="1" dirty="0"/>
              <a:t> </a:t>
            </a:r>
            <a:r>
              <a:rPr lang="sl-SI" b="1" dirty="0" err="1"/>
              <a:t>Slovenia</a:t>
            </a:r>
            <a:endParaRPr lang="sl-SI" b="1" dirty="0"/>
          </a:p>
          <a:p>
            <a:pPr marL="0" indent="0">
              <a:buNone/>
            </a:pPr>
            <a:endParaRPr lang="sl-SI" dirty="0"/>
          </a:p>
          <a:p>
            <a:r>
              <a:rPr lang="sl-SI" dirty="0"/>
              <a:t>Priporoča se uporaba </a:t>
            </a:r>
            <a:r>
              <a:rPr lang="sl-SI" dirty="0" err="1"/>
              <a:t>piktograma</a:t>
            </a:r>
            <a:r>
              <a:rPr lang="sl-SI" dirty="0"/>
              <a:t>, ki predstavlja cilje politik EKP 2021 – 2027</a:t>
            </a:r>
          </a:p>
          <a:p>
            <a:endParaRPr lang="sl-SI" dirty="0"/>
          </a:p>
        </p:txBody>
      </p:sp>
      <p:pic>
        <p:nvPicPr>
          <p:cNvPr id="4" name="Slika 3" descr="Slika, ki vsebuje besede besedilo, pisava, posnetek zaslona, zelena&#10;&#10;Vsebina, ustvarjena z umetno inteligenco, morda ni pravilna.">
            <a:extLst>
              <a:ext uri="{FF2B5EF4-FFF2-40B4-BE49-F238E27FC236}">
                <a16:creationId xmlns:a16="http://schemas.microsoft.com/office/drawing/2014/main" id="{DA1638FA-5511-E034-FAFE-7497E3A94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310" y="3764841"/>
            <a:ext cx="997960" cy="492091"/>
          </a:xfrm>
          <a:prstGeom prst="rect">
            <a:avLst/>
          </a:prstGeom>
        </p:spPr>
      </p:pic>
      <p:pic>
        <p:nvPicPr>
          <p:cNvPr id="5" name="Slika 4" descr="Slika, ki vsebuje besede posnetek zaslona, pisava, besedilo, električno modra&#10;&#10;Vsebina, ustvarjena z umetno inteligenco, morda ni pravilna.">
            <a:extLst>
              <a:ext uri="{FF2B5EF4-FFF2-40B4-BE49-F238E27FC236}">
                <a16:creationId xmlns:a16="http://schemas.microsoft.com/office/drawing/2014/main" id="{B719D96A-C114-0A28-8643-C4BDA16DBA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2" t="6637" r="18996" b="1"/>
          <a:stretch/>
        </p:blipFill>
        <p:spPr bwMode="auto">
          <a:xfrm>
            <a:off x="6224557" y="3764840"/>
            <a:ext cx="2088923" cy="511573"/>
          </a:xfrm>
          <a:prstGeom prst="rect">
            <a:avLst/>
          </a:prstGeom>
          <a:ln>
            <a:noFill/>
          </a:ln>
          <a:extLst>
            <a:ext uri="{53640926-AAD7-44D8-BBD7-CCE9431645EC}">
              <a14:shadowObscured xmlns:a14="http://schemas.microsoft.com/office/drawing/2010/main"/>
            </a:ext>
          </a:extLst>
        </p:spPr>
      </p:pic>
      <p:pic>
        <p:nvPicPr>
          <p:cNvPr id="6" name="Slika 5" descr="Slika, ki vsebuje besede krog, grafika, logotip, pisava&#10;&#10;Vsebina, ustvarjena z umetno inteligenco, morda ni pravilna.">
            <a:extLst>
              <a:ext uri="{FF2B5EF4-FFF2-40B4-BE49-F238E27FC236}">
                <a16:creationId xmlns:a16="http://schemas.microsoft.com/office/drawing/2014/main" id="{714D9BD0-A27E-CE86-D070-6021AC1A1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51" r="26647"/>
          <a:stretch/>
        </p:blipFill>
        <p:spPr>
          <a:xfrm>
            <a:off x="3806330" y="5187235"/>
            <a:ext cx="1250581" cy="1170564"/>
          </a:xfrm>
          <a:prstGeom prst="rect">
            <a:avLst/>
          </a:prstGeom>
        </p:spPr>
      </p:pic>
      <p:pic>
        <p:nvPicPr>
          <p:cNvPr id="9" name="Slika 8">
            <a:extLst>
              <a:ext uri="{FF2B5EF4-FFF2-40B4-BE49-F238E27FC236}">
                <a16:creationId xmlns:a16="http://schemas.microsoft.com/office/drawing/2014/main" id="{3F96290D-ADFD-E6C2-5008-6D95B2C48365}"/>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10" name="Slika 9">
            <a:extLst>
              <a:ext uri="{FF2B5EF4-FFF2-40B4-BE49-F238E27FC236}">
                <a16:creationId xmlns:a16="http://schemas.microsoft.com/office/drawing/2014/main" id="{7D9F8CDF-8597-DDA8-BA07-0CCEED863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0782447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87EEF84-8FA3-81E0-9ADB-6509F3DCDCBD}"/>
              </a:ext>
            </a:extLst>
          </p:cNvPr>
          <p:cNvSpPr>
            <a:spLocks noGrp="1"/>
          </p:cNvSpPr>
          <p:nvPr>
            <p:ph idx="1"/>
          </p:nvPr>
        </p:nvSpPr>
        <p:spPr>
          <a:xfrm>
            <a:off x="767116" y="812670"/>
            <a:ext cx="10512862" cy="4350205"/>
          </a:xfrm>
        </p:spPr>
        <p:txBody>
          <a:bodyPr/>
          <a:lstStyle/>
          <a:p>
            <a:r>
              <a:rPr lang="pl-PL" dirty="0"/>
              <a:t>na </a:t>
            </a:r>
            <a:r>
              <a:rPr lang="sl-SI" b="1" dirty="0"/>
              <a:t>svoji uradni spletni strani </a:t>
            </a:r>
            <a:r>
              <a:rPr lang="sl-SI" dirty="0"/>
              <a:t>in na </a:t>
            </a:r>
            <a:r>
              <a:rPr lang="sl-SI" b="1" dirty="0"/>
              <a:t>straneh družbenih medijev - </a:t>
            </a:r>
            <a:r>
              <a:rPr lang="pl-PL" dirty="0"/>
              <a:t>kratek </a:t>
            </a:r>
            <a:r>
              <a:rPr lang="pl-PL" b="1" dirty="0"/>
              <a:t>opis operacije</a:t>
            </a:r>
            <a:r>
              <a:rPr lang="pl-PL" dirty="0"/>
              <a:t>, vključno z njenimi </a:t>
            </a:r>
            <a:r>
              <a:rPr lang="pl-PL" b="1" dirty="0"/>
              <a:t>cilji in rezultati</a:t>
            </a:r>
            <a:r>
              <a:rPr lang="pl-PL" dirty="0"/>
              <a:t>, pri čemer se </a:t>
            </a:r>
            <a:r>
              <a:rPr lang="pl-PL" b="1" dirty="0"/>
              <a:t>izpostavi finančna podpora Unije</a:t>
            </a:r>
            <a:r>
              <a:rPr lang="pl-PL" dirty="0"/>
              <a:t> </a:t>
            </a:r>
          </a:p>
          <a:p>
            <a:r>
              <a:rPr lang="pl-PL" dirty="0"/>
              <a:t>postavitev </a:t>
            </a:r>
            <a:r>
              <a:rPr lang="pl-PL" b="1" dirty="0"/>
              <a:t>stalne table</a:t>
            </a:r>
          </a:p>
          <a:p>
            <a:r>
              <a:rPr lang="pl-PL" dirty="0"/>
              <a:t>za operacije, katerih skupni stroški presegajo 10.000.000 EUR se organizira </a:t>
            </a:r>
            <a:r>
              <a:rPr lang="pl-PL" b="1" dirty="0"/>
              <a:t>komunikacijski dogodek/dejavnost</a:t>
            </a:r>
            <a:endParaRPr lang="pl-PL" dirty="0"/>
          </a:p>
          <a:p>
            <a:r>
              <a:rPr lang="pl-PL" b="1" dirty="0"/>
              <a:t>obvešča se o večjih komunikacijskih aktivnostih </a:t>
            </a:r>
            <a:r>
              <a:rPr lang="pl-PL" dirty="0"/>
              <a:t>(npr. otvoritveni dogodki, novinarske konference, dnevi odprtih vrat, idr.) </a:t>
            </a:r>
            <a:endParaRPr lang="pl-PL" sz="1799" dirty="0">
              <a:solidFill>
                <a:srgbClr val="0070C0"/>
              </a:solidFill>
            </a:endParaRPr>
          </a:p>
          <a:p>
            <a:endParaRPr lang="sl-SI" dirty="0"/>
          </a:p>
          <a:p>
            <a:endParaRPr lang="sl-SI" dirty="0"/>
          </a:p>
        </p:txBody>
      </p:sp>
      <p:pic>
        <p:nvPicPr>
          <p:cNvPr id="5" name="Slika 4">
            <a:extLst>
              <a:ext uri="{FF2B5EF4-FFF2-40B4-BE49-F238E27FC236}">
                <a16:creationId xmlns:a16="http://schemas.microsoft.com/office/drawing/2014/main" id="{62CDA21C-3A2A-EEE5-FF4D-C54155419EF7}"/>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6" name="Slika 5">
            <a:extLst>
              <a:ext uri="{FF2B5EF4-FFF2-40B4-BE49-F238E27FC236}">
                <a16:creationId xmlns:a16="http://schemas.microsoft.com/office/drawing/2014/main" id="{509212F9-B9B6-A429-0594-6A07E49A3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88422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1E502C3-6CAF-6A69-DEF5-2C88BE3903E2}"/>
              </a:ext>
            </a:extLst>
          </p:cNvPr>
          <p:cNvSpPr>
            <a:spLocks noGrp="1"/>
          </p:cNvSpPr>
          <p:nvPr>
            <p:ph type="title"/>
          </p:nvPr>
        </p:nvSpPr>
        <p:spPr/>
        <p:txBody>
          <a:bodyPr/>
          <a:lstStyle/>
          <a:p>
            <a:r>
              <a:rPr lang="sl-SI" dirty="0"/>
              <a:t>ZAŠČITA FINANČNIH INTERESOV EU</a:t>
            </a:r>
          </a:p>
        </p:txBody>
      </p:sp>
      <p:sp>
        <p:nvSpPr>
          <p:cNvPr id="3" name="Označba mesta vsebine 2">
            <a:extLst>
              <a:ext uri="{FF2B5EF4-FFF2-40B4-BE49-F238E27FC236}">
                <a16:creationId xmlns:a16="http://schemas.microsoft.com/office/drawing/2014/main" id="{E62965AD-D42A-8B66-590C-016E9CFAD740}"/>
              </a:ext>
            </a:extLst>
          </p:cNvPr>
          <p:cNvSpPr>
            <a:spLocks noGrp="1"/>
          </p:cNvSpPr>
          <p:nvPr>
            <p:ph idx="1"/>
          </p:nvPr>
        </p:nvSpPr>
        <p:spPr/>
        <p:txBody>
          <a:bodyPr>
            <a:normAutofit fontScale="92500"/>
          </a:bodyPr>
          <a:lstStyle/>
          <a:p>
            <a:r>
              <a:rPr lang="sl-SI" b="1" dirty="0"/>
              <a:t>Preverjanje nasprotja interesov v postopku sklenitve pogodb</a:t>
            </a:r>
          </a:p>
          <a:p>
            <a:pPr lvl="1">
              <a:buFontTx/>
              <a:buChar char="-"/>
            </a:pPr>
            <a:r>
              <a:rPr lang="sl-SI" sz="2799" dirty="0"/>
              <a:t>vezano na lastništvo upravičencev/izvajalcev skladno z 69. členom Uredbe (EU) 2021/1060 in Priloge XVII Uredbe (EU) 2021/1060 – podatki se zbirajo v IS e-MA2</a:t>
            </a:r>
          </a:p>
          <a:p>
            <a:pPr lvl="1">
              <a:buFontTx/>
              <a:buChar char="-"/>
            </a:pPr>
            <a:r>
              <a:rPr lang="sl-SI" sz="2799" dirty="0"/>
              <a:t>v</a:t>
            </a:r>
            <a:r>
              <a:rPr lang="sl-SI" sz="2799" b="1" dirty="0"/>
              <a:t> RD JN </a:t>
            </a:r>
            <a:r>
              <a:rPr lang="sl-SI" sz="2799" dirty="0"/>
              <a:t>in</a:t>
            </a:r>
            <a:r>
              <a:rPr lang="sl-SI" sz="2799" b="1" dirty="0"/>
              <a:t> pogodbo o izvajanju</a:t>
            </a:r>
            <a:r>
              <a:rPr lang="sl-SI" sz="2799" dirty="0"/>
              <a:t> je potrebno vključiti člen o preverjanju podatkov o dejanskih lastnikih</a:t>
            </a:r>
          </a:p>
          <a:p>
            <a:pPr lvl="1">
              <a:buFontTx/>
              <a:buChar char="-"/>
            </a:pPr>
            <a:r>
              <a:rPr lang="sl-SI" sz="2799" dirty="0"/>
              <a:t>Ob vnosu </a:t>
            </a:r>
            <a:r>
              <a:rPr lang="sl-SI" sz="2799" b="1" i="1" dirty="0"/>
              <a:t>Pogodbe z izvajalcem ali dobaviteljem</a:t>
            </a:r>
            <a:r>
              <a:rPr lang="sl-SI" sz="2799" i="1" dirty="0"/>
              <a:t> </a:t>
            </a:r>
            <a:r>
              <a:rPr lang="sl-SI" sz="2799" dirty="0"/>
              <a:t>pri postopkih JN nad mejno vrednostjo za objavo v UL EU se v e-MA2 preveri ali so podatki dejanskih lastnikov preneseni v e-MA2 (podatki se prenesejo iz sistema AJPES, razen izjem, ki jih je potrebno vnesti ročno – tuje podjetje, enoosebne družbe, </a:t>
            </a:r>
            <a:r>
              <a:rPr lang="sl-SI" sz="2799" dirty="0" err="1"/>
              <a:t>s.p</a:t>
            </a:r>
            <a:r>
              <a:rPr lang="sl-SI" sz="2799" dirty="0"/>
              <a:t>.)</a:t>
            </a:r>
          </a:p>
          <a:p>
            <a:endParaRPr lang="sl-SI" dirty="0"/>
          </a:p>
        </p:txBody>
      </p:sp>
      <p:pic>
        <p:nvPicPr>
          <p:cNvPr id="6" name="Slika 5">
            <a:extLst>
              <a:ext uri="{FF2B5EF4-FFF2-40B4-BE49-F238E27FC236}">
                <a16:creationId xmlns:a16="http://schemas.microsoft.com/office/drawing/2014/main" id="{69254733-B619-1DA4-2F08-60EF5F816CA4}"/>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E5F69333-F8B9-8FC9-A8A8-D0B256275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9753205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106C23BD-B9B6-8B61-7B8B-5BD8FC9859DD}"/>
              </a:ext>
            </a:extLst>
          </p:cNvPr>
          <p:cNvSpPr>
            <a:spLocks noGrp="1"/>
          </p:cNvSpPr>
          <p:nvPr>
            <p:ph idx="1"/>
          </p:nvPr>
        </p:nvSpPr>
        <p:spPr>
          <a:xfrm>
            <a:off x="837981" y="911881"/>
            <a:ext cx="10512862" cy="4350205"/>
          </a:xfrm>
        </p:spPr>
        <p:txBody>
          <a:bodyPr/>
          <a:lstStyle/>
          <a:p>
            <a:r>
              <a:rPr lang="sl-SI" dirty="0"/>
              <a:t>Preprečevanje </a:t>
            </a:r>
            <a:r>
              <a:rPr lang="sl-SI" b="1" dirty="0"/>
              <a:t>nasprotja interesov ob izvedbi JN - </a:t>
            </a:r>
            <a:r>
              <a:rPr lang="sl-SI" dirty="0"/>
              <a:t>slediti 91. členu ZJN-3 in členom ZINTPK. </a:t>
            </a:r>
          </a:p>
          <a:p>
            <a:pPr marL="0" indent="0">
              <a:buNone/>
            </a:pPr>
            <a:endParaRPr lang="sl-SI" dirty="0"/>
          </a:p>
          <a:p>
            <a:pPr marL="457063" lvl="1" indent="0">
              <a:buNone/>
            </a:pPr>
            <a:r>
              <a:rPr lang="sl-SI" dirty="0"/>
              <a:t>Predlagamo, da se v poročilu o pregledu ponudb navede, ali je prišlo do konflikta interesov v postopku izvedbe JN in v kolikor je prišlo, kako ste postopali. </a:t>
            </a:r>
          </a:p>
          <a:p>
            <a:pPr marL="457063" lvl="1" indent="0">
              <a:buNone/>
            </a:pPr>
            <a:r>
              <a:rPr lang="sl-SI" dirty="0"/>
              <a:t>Prav tako se preveri konflikt interesov dejanskih lastnikov.</a:t>
            </a:r>
            <a:endParaRPr lang="sl-SI" b="1" dirty="0"/>
          </a:p>
          <a:p>
            <a:endParaRPr lang="sl-SI" dirty="0"/>
          </a:p>
        </p:txBody>
      </p:sp>
      <p:pic>
        <p:nvPicPr>
          <p:cNvPr id="5" name="Slika 4">
            <a:extLst>
              <a:ext uri="{FF2B5EF4-FFF2-40B4-BE49-F238E27FC236}">
                <a16:creationId xmlns:a16="http://schemas.microsoft.com/office/drawing/2014/main" id="{9BC6BA9C-C31D-E6AE-4A70-336FBB3BC98A}"/>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6" name="Slika 5">
            <a:extLst>
              <a:ext uri="{FF2B5EF4-FFF2-40B4-BE49-F238E27FC236}">
                <a16:creationId xmlns:a16="http://schemas.microsoft.com/office/drawing/2014/main" id="{7377E73D-0642-FA94-5825-8AB253940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132279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4C6AAB-30BB-1FAC-A258-84EE72C00868}"/>
              </a:ext>
            </a:extLst>
          </p:cNvPr>
          <p:cNvSpPr>
            <a:spLocks noGrp="1"/>
          </p:cNvSpPr>
          <p:nvPr>
            <p:ph type="title"/>
          </p:nvPr>
        </p:nvSpPr>
        <p:spPr/>
        <p:txBody>
          <a:bodyPr/>
          <a:lstStyle/>
          <a:p>
            <a:r>
              <a:rPr lang="sl-SI" dirty="0"/>
              <a:t>OBDELAVA OSEBNIH PODATKOV</a:t>
            </a:r>
          </a:p>
        </p:txBody>
      </p:sp>
      <p:sp>
        <p:nvSpPr>
          <p:cNvPr id="3" name="Označba mesta vsebine 2">
            <a:extLst>
              <a:ext uri="{FF2B5EF4-FFF2-40B4-BE49-F238E27FC236}">
                <a16:creationId xmlns:a16="http://schemas.microsoft.com/office/drawing/2014/main" id="{676E3F0B-AE79-EF9D-9483-6D31E6A9396B}"/>
              </a:ext>
            </a:extLst>
          </p:cNvPr>
          <p:cNvSpPr>
            <a:spLocks noGrp="1"/>
          </p:cNvSpPr>
          <p:nvPr>
            <p:ph idx="1"/>
          </p:nvPr>
        </p:nvSpPr>
        <p:spPr/>
        <p:txBody>
          <a:bodyPr/>
          <a:lstStyle/>
          <a:p>
            <a:r>
              <a:rPr lang="sl-SI" dirty="0"/>
              <a:t>prijavitelj/upravičenec vse z njim povezane fizične osebe, ki bodo sodelovale pri izvajanju operacije PEKP 2021 – 2027 obvesti, da bo obdeloval njihove osebne podatke</a:t>
            </a:r>
          </a:p>
          <a:p>
            <a:r>
              <a:rPr lang="sl-SI" dirty="0"/>
              <a:t>v</a:t>
            </a:r>
            <a:r>
              <a:rPr lang="sl-SI" b="1" dirty="0"/>
              <a:t> RD JN </a:t>
            </a:r>
            <a:r>
              <a:rPr lang="sl-SI" dirty="0"/>
              <a:t>in</a:t>
            </a:r>
            <a:r>
              <a:rPr lang="sl-SI" b="1" dirty="0"/>
              <a:t> pogodbo o izvajanju</a:t>
            </a:r>
            <a:r>
              <a:rPr lang="sl-SI" dirty="0"/>
              <a:t> je potrebno vključiti člen o preverjanju obdelavi osebnih podatkih</a:t>
            </a:r>
          </a:p>
          <a:p>
            <a:r>
              <a:rPr lang="sl-SI" dirty="0"/>
              <a:t>vsaka oseba, ki bo pri upravičencu zbirala, obdelovala ali kako drugače dostopala do osebnih podatkov (vključno pri delu z e-MA2) predhodno predloži PT podpisano Izjavo o varovanju osebnih podatkov za izvajanje PEKP 2021 – 2027 </a:t>
            </a:r>
          </a:p>
          <a:p>
            <a:endParaRPr lang="sl-SI" dirty="0"/>
          </a:p>
        </p:txBody>
      </p:sp>
      <p:pic>
        <p:nvPicPr>
          <p:cNvPr id="6" name="Slika 5">
            <a:extLst>
              <a:ext uri="{FF2B5EF4-FFF2-40B4-BE49-F238E27FC236}">
                <a16:creationId xmlns:a16="http://schemas.microsoft.com/office/drawing/2014/main" id="{9059334B-D635-BAC7-AFEA-2D5B30CC6EAE}"/>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A52BE301-917F-B7BC-C185-8C84B0FB9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835860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4F8013-7808-73D0-A1A0-4209F251980A}"/>
              </a:ext>
            </a:extLst>
          </p:cNvPr>
          <p:cNvSpPr>
            <a:spLocks noGrp="1"/>
          </p:cNvSpPr>
          <p:nvPr>
            <p:ph type="title"/>
          </p:nvPr>
        </p:nvSpPr>
        <p:spPr/>
        <p:txBody>
          <a:bodyPr/>
          <a:lstStyle/>
          <a:p>
            <a:r>
              <a:rPr lang="sl-SI" dirty="0"/>
              <a:t>NAČELO DNSH</a:t>
            </a:r>
          </a:p>
        </p:txBody>
      </p:sp>
      <p:sp>
        <p:nvSpPr>
          <p:cNvPr id="3" name="Označba mesta vsebine 2">
            <a:extLst>
              <a:ext uri="{FF2B5EF4-FFF2-40B4-BE49-F238E27FC236}">
                <a16:creationId xmlns:a16="http://schemas.microsoft.com/office/drawing/2014/main" id="{ED216ADC-DF9D-5BA9-830D-12B2DBF8A816}"/>
              </a:ext>
            </a:extLst>
          </p:cNvPr>
          <p:cNvSpPr>
            <a:spLocks noGrp="1"/>
          </p:cNvSpPr>
          <p:nvPr>
            <p:ph idx="1"/>
          </p:nvPr>
        </p:nvSpPr>
        <p:spPr/>
        <p:txBody>
          <a:bodyPr/>
          <a:lstStyle/>
          <a:p>
            <a:r>
              <a:rPr lang="sl-SI" dirty="0"/>
              <a:t>v RD za JN ter v pogodbo o izvedbi je potrebno vključiti ustrezno navedbo glede izpolnjevanja načela DNSH  + Izjavo ponudnika/kandidata o izpolnjevanju načela DNSH, katero je potrebno od izbranega izvajalca pridobiti najpozneje pred podpisom pogodbe</a:t>
            </a:r>
          </a:p>
          <a:p>
            <a:endParaRPr lang="sl-SI" dirty="0"/>
          </a:p>
        </p:txBody>
      </p:sp>
      <p:pic>
        <p:nvPicPr>
          <p:cNvPr id="6" name="Slika 5">
            <a:extLst>
              <a:ext uri="{FF2B5EF4-FFF2-40B4-BE49-F238E27FC236}">
                <a16:creationId xmlns:a16="http://schemas.microsoft.com/office/drawing/2014/main" id="{5B69BA11-1C27-1FD0-D469-F8126530E048}"/>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36598FC5-4FC9-CA02-9B9A-F160A3038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65146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7380C8-18BE-9137-E572-3D4CBF4DD44C}"/>
              </a:ext>
            </a:extLst>
          </p:cNvPr>
          <p:cNvSpPr>
            <a:spLocks noGrp="1"/>
          </p:cNvSpPr>
          <p:nvPr>
            <p:ph type="ctrTitle"/>
          </p:nvPr>
        </p:nvSpPr>
        <p:spPr/>
        <p:txBody>
          <a:bodyPr/>
          <a:lstStyle/>
          <a:p>
            <a:r>
              <a:rPr lang="sl-SI" dirty="0"/>
              <a:t>PRVI KORAKI V e-MA2 ZA UPRAVIČENCE</a:t>
            </a:r>
          </a:p>
        </p:txBody>
      </p:sp>
      <p:sp>
        <p:nvSpPr>
          <p:cNvPr id="3" name="Podnaslov 2">
            <a:extLst>
              <a:ext uri="{FF2B5EF4-FFF2-40B4-BE49-F238E27FC236}">
                <a16:creationId xmlns:a16="http://schemas.microsoft.com/office/drawing/2014/main" id="{40F29BF8-7C3C-0CB2-3026-15BDEC950A15}"/>
              </a:ext>
            </a:extLst>
          </p:cNvPr>
          <p:cNvSpPr>
            <a:spLocks noGrp="1"/>
          </p:cNvSpPr>
          <p:nvPr>
            <p:ph type="subTitle" idx="1"/>
          </p:nvPr>
        </p:nvSpPr>
        <p:spPr/>
        <p:txBody>
          <a:bodyPr/>
          <a:lstStyle/>
          <a:p>
            <a:endParaRPr lang="sl-SI" dirty="0"/>
          </a:p>
        </p:txBody>
      </p:sp>
      <p:pic>
        <p:nvPicPr>
          <p:cNvPr id="6" name="Slika 5">
            <a:extLst>
              <a:ext uri="{FF2B5EF4-FFF2-40B4-BE49-F238E27FC236}">
                <a16:creationId xmlns:a16="http://schemas.microsoft.com/office/drawing/2014/main" id="{341844F8-2C34-90DE-5D25-80C7E06B498F}"/>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B99A5BF1-7A12-E4AE-EFBB-A3ACC8B8A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837346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638D24-606E-F06B-C4C8-7214457AB1F6}"/>
              </a:ext>
            </a:extLst>
          </p:cNvPr>
          <p:cNvSpPr>
            <a:spLocks noGrp="1"/>
          </p:cNvSpPr>
          <p:nvPr>
            <p:ph type="title"/>
          </p:nvPr>
        </p:nvSpPr>
        <p:spPr/>
        <p:txBody>
          <a:bodyPr/>
          <a:lstStyle/>
          <a:p>
            <a:r>
              <a:rPr lang="sl-SI" dirty="0"/>
              <a:t>KAJ JE e-MA2?</a:t>
            </a:r>
          </a:p>
        </p:txBody>
      </p:sp>
      <p:sp>
        <p:nvSpPr>
          <p:cNvPr id="3" name="Označba mesta vsebine 2">
            <a:extLst>
              <a:ext uri="{FF2B5EF4-FFF2-40B4-BE49-F238E27FC236}">
                <a16:creationId xmlns:a16="http://schemas.microsoft.com/office/drawing/2014/main" id="{4B84EF7C-7018-702B-EF09-C56850834435}"/>
              </a:ext>
            </a:extLst>
          </p:cNvPr>
          <p:cNvSpPr>
            <a:spLocks noGrp="1"/>
          </p:cNvSpPr>
          <p:nvPr>
            <p:ph idx="1"/>
          </p:nvPr>
        </p:nvSpPr>
        <p:spPr/>
        <p:txBody>
          <a:bodyPr/>
          <a:lstStyle/>
          <a:p>
            <a:pPr>
              <a:lnSpc>
                <a:spcPct val="110000"/>
              </a:lnSpc>
            </a:pPr>
            <a:r>
              <a:rPr lang="sl-SI" dirty="0"/>
              <a:t>Prenovljeni informacijski sistem e-MA2 (IS e-MA2) podpira </a:t>
            </a:r>
            <a:r>
              <a:rPr lang="sl-SI"/>
              <a:t>izvajanje PEKP 2021 </a:t>
            </a:r>
            <a:r>
              <a:rPr lang="sl-SI" dirty="0"/>
              <a:t>– 2027.</a:t>
            </a:r>
          </a:p>
          <a:p>
            <a:pPr>
              <a:lnSpc>
                <a:spcPct val="110000"/>
              </a:lnSpc>
            </a:pPr>
            <a:r>
              <a:rPr lang="sl-SI" dirty="0"/>
              <a:t>Namenjena je vodenju projektov, finančnim tokovom, kontrolam in poročanju.</a:t>
            </a:r>
          </a:p>
          <a:p>
            <a:pPr>
              <a:lnSpc>
                <a:spcPct val="110000"/>
              </a:lnSpc>
              <a:buClr>
                <a:schemeClr val="tx1"/>
              </a:buClr>
            </a:pPr>
            <a:r>
              <a:rPr lang="sl-SI" dirty="0"/>
              <a:t>Sistem je povezan z MFERAC, UJP, </a:t>
            </a:r>
            <a:r>
              <a:rPr lang="sl-SI" dirty="0" err="1"/>
              <a:t>Ajpes</a:t>
            </a:r>
            <a:r>
              <a:rPr lang="sl-SI" dirty="0"/>
              <a:t> itd. </a:t>
            </a:r>
          </a:p>
          <a:p>
            <a:endParaRPr lang="sl-SI" dirty="0"/>
          </a:p>
        </p:txBody>
      </p:sp>
      <p:pic>
        <p:nvPicPr>
          <p:cNvPr id="4" name="Slika 3">
            <a:extLst>
              <a:ext uri="{FF2B5EF4-FFF2-40B4-BE49-F238E27FC236}">
                <a16:creationId xmlns:a16="http://schemas.microsoft.com/office/drawing/2014/main" id="{3D204E79-FE15-8364-8307-32E825FB72B7}"/>
              </a:ext>
            </a:extLst>
          </p:cNvPr>
          <p:cNvPicPr>
            <a:picLocks noChangeAspect="1"/>
          </p:cNvPicPr>
          <p:nvPr/>
        </p:nvPicPr>
        <p:blipFill>
          <a:blip r:embed="rId2"/>
          <a:stretch>
            <a:fillRect/>
          </a:stretch>
        </p:blipFill>
        <p:spPr>
          <a:xfrm>
            <a:off x="837981" y="4637088"/>
            <a:ext cx="10199320" cy="186137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Slika 6">
            <a:extLst>
              <a:ext uri="{FF2B5EF4-FFF2-40B4-BE49-F238E27FC236}">
                <a16:creationId xmlns:a16="http://schemas.microsoft.com/office/drawing/2014/main" id="{D4581F06-81E6-CA25-E570-9BA2D48EBE4B}"/>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A2B38C0B-C457-5562-E6EE-216118192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051903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F1580A-6B6C-46C5-1CA3-1CF1DF5F8D15}"/>
              </a:ext>
            </a:extLst>
          </p:cNvPr>
          <p:cNvSpPr>
            <a:spLocks noGrp="1"/>
          </p:cNvSpPr>
          <p:nvPr>
            <p:ph type="title"/>
          </p:nvPr>
        </p:nvSpPr>
        <p:spPr>
          <a:xfrm>
            <a:off x="837981" y="184815"/>
            <a:ext cx="10512862" cy="1325218"/>
          </a:xfrm>
        </p:spPr>
        <p:txBody>
          <a:bodyPr/>
          <a:lstStyle/>
          <a:p>
            <a:r>
              <a:rPr lang="en-US" dirty="0"/>
              <a:t>DOSTOP DO e-MA2</a:t>
            </a:r>
            <a:endParaRPr lang="sl-SI" dirty="0"/>
          </a:p>
        </p:txBody>
      </p:sp>
      <p:sp>
        <p:nvSpPr>
          <p:cNvPr id="3" name="Označba mesta vsebine 2">
            <a:extLst>
              <a:ext uri="{FF2B5EF4-FFF2-40B4-BE49-F238E27FC236}">
                <a16:creationId xmlns:a16="http://schemas.microsoft.com/office/drawing/2014/main" id="{ADF91F29-3734-B63F-D8F8-6E9ECFA3D02F}"/>
              </a:ext>
            </a:extLst>
          </p:cNvPr>
          <p:cNvSpPr>
            <a:spLocks noGrp="1"/>
          </p:cNvSpPr>
          <p:nvPr>
            <p:ph idx="1"/>
          </p:nvPr>
        </p:nvSpPr>
        <p:spPr>
          <a:xfrm>
            <a:off x="5789691" y="1244275"/>
            <a:ext cx="6399133" cy="5111631"/>
          </a:xfrm>
        </p:spPr>
        <p:txBody>
          <a:bodyPr>
            <a:normAutofit lnSpcReduction="10000"/>
          </a:bodyPr>
          <a:lstStyle/>
          <a:p>
            <a:pPr>
              <a:lnSpc>
                <a:spcPct val="110000"/>
              </a:lnSpc>
              <a:spcAft>
                <a:spcPts val="600"/>
              </a:spcAft>
              <a:buSzPct val="125000"/>
            </a:pPr>
            <a:r>
              <a:rPr lang="sl-SI" dirty="0"/>
              <a:t>Spletna aplikacija je dostopna:</a:t>
            </a:r>
          </a:p>
          <a:p>
            <a:pPr marL="0" indent="0">
              <a:lnSpc>
                <a:spcPct val="110000"/>
              </a:lnSpc>
              <a:spcAft>
                <a:spcPts val="600"/>
              </a:spcAft>
              <a:buSzPct val="125000"/>
              <a:buNone/>
            </a:pPr>
            <a:r>
              <a:rPr lang="sl-SI" dirty="0"/>
              <a:t>👉 Neposrednim proračunskim uporabnikom oz. ministrstvom (uporabniki v omrežju HKOM) na naslovu: </a:t>
            </a:r>
            <a:r>
              <a:rPr lang="sl-SI" dirty="0">
                <a:hlinkClick r:id="rId2"/>
              </a:rPr>
              <a:t>https://ema2.sigov.si</a:t>
            </a:r>
            <a:endParaRPr lang="sl-SI" dirty="0"/>
          </a:p>
          <a:p>
            <a:pPr marL="0" indent="0">
              <a:lnSpc>
                <a:spcPct val="110000"/>
              </a:lnSpc>
              <a:spcAft>
                <a:spcPts val="600"/>
              </a:spcAft>
              <a:buSzPct val="125000"/>
              <a:buNone/>
            </a:pPr>
            <a:r>
              <a:rPr lang="sl-SI" dirty="0"/>
              <a:t>👉 Gospodarskim subjektom, lokalnim skupnostim, posrednim proračunskim uporabnikom idr. (uporabniki izven omrežja HKOM) na naslovu: </a:t>
            </a:r>
            <a:r>
              <a:rPr lang="sl-SI" dirty="0">
                <a:hlinkClick r:id="rId3"/>
              </a:rPr>
              <a:t>https://ema2.gov.si</a:t>
            </a:r>
            <a:endParaRPr lang="sl-SI" dirty="0"/>
          </a:p>
          <a:p>
            <a:endParaRPr lang="sl-SI" dirty="0"/>
          </a:p>
        </p:txBody>
      </p:sp>
      <p:pic>
        <p:nvPicPr>
          <p:cNvPr id="4" name="Slika 3">
            <a:extLst>
              <a:ext uri="{FF2B5EF4-FFF2-40B4-BE49-F238E27FC236}">
                <a16:creationId xmlns:a16="http://schemas.microsoft.com/office/drawing/2014/main" id="{857905FB-EC00-14ED-A3FC-2D4E1C3FAB35}"/>
              </a:ext>
            </a:extLst>
          </p:cNvPr>
          <p:cNvPicPr>
            <a:picLocks noChangeAspect="1"/>
          </p:cNvPicPr>
          <p:nvPr/>
        </p:nvPicPr>
        <p:blipFill>
          <a:blip r:embed="rId4"/>
          <a:stretch>
            <a:fillRect/>
          </a:stretch>
        </p:blipFill>
        <p:spPr>
          <a:xfrm>
            <a:off x="235276" y="1710113"/>
            <a:ext cx="5378759" cy="322725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Slika 6">
            <a:extLst>
              <a:ext uri="{FF2B5EF4-FFF2-40B4-BE49-F238E27FC236}">
                <a16:creationId xmlns:a16="http://schemas.microsoft.com/office/drawing/2014/main" id="{247FAC8D-F460-B81E-4617-CDD78FB325B4}"/>
              </a:ext>
            </a:extLst>
          </p:cNvPr>
          <p:cNvPicPr>
            <a:picLocks noChangeAspect="1"/>
          </p:cNvPicPr>
          <p:nvPr/>
        </p:nvPicPr>
        <p:blipFill>
          <a:blip r:embed="rId5"/>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3227B214-017C-ED08-53C8-279664CF4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24228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6D7234-AACA-4C1B-AA10-D0A4ED012B91}"/>
              </a:ext>
            </a:extLst>
          </p:cNvPr>
          <p:cNvSpPr>
            <a:spLocks noGrp="1"/>
          </p:cNvSpPr>
          <p:nvPr>
            <p:ph type="title"/>
          </p:nvPr>
        </p:nvSpPr>
        <p:spPr>
          <a:xfrm>
            <a:off x="1293813" y="260648"/>
            <a:ext cx="9601200" cy="648072"/>
          </a:xfrm>
        </p:spPr>
        <p:txBody>
          <a:bodyPr>
            <a:normAutofit fontScale="90000"/>
          </a:bodyPr>
          <a:lstStyle/>
          <a:p>
            <a:r>
              <a:rPr lang="sl-SI" sz="2800" b="1" dirty="0">
                <a:latin typeface="Arial" panose="020B0604020202020204" pitchFamily="34" charset="0"/>
                <a:cs typeface="Arial" panose="020B0604020202020204" pitchFamily="34" charset="0"/>
              </a:rPr>
              <a:t>KONČNA ODDAJA: 53 VLOG – </a:t>
            </a:r>
            <a:r>
              <a:rPr kumimoji="0" lang="sl-SI" sz="2400" b="1"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227,7 km</a:t>
            </a:r>
            <a:r>
              <a:rPr kumimoji="0" lang="sl-SI" sz="2400" b="1" i="0" u="none" strike="noStrike" kern="1200" cap="none" spc="0" normalizeH="0" baseline="0" noProof="0" dirty="0">
                <a:ln>
                  <a:noFill/>
                </a:ln>
                <a:solidFill>
                  <a:srgbClr val="164B4F"/>
                </a:solidFill>
                <a:effectLst/>
                <a:uLnTx/>
                <a:uFillTx/>
                <a:latin typeface="Arial" panose="020B0604020202020204" pitchFamily="34" charset="0"/>
                <a:ea typeface="+mn-ea"/>
                <a:cs typeface="Arial" panose="020B0604020202020204" pitchFamily="34" charset="0"/>
              </a:rPr>
              <a:t> novih kolesarskih površin</a:t>
            </a:r>
            <a:br>
              <a:rPr kumimoji="0" lang="sl-SI" sz="2400" b="0" i="0" u="none" strike="noStrike" kern="1200" cap="none" spc="0" normalizeH="0" baseline="0" noProof="0" dirty="0">
                <a:ln>
                  <a:noFill/>
                </a:ln>
                <a:solidFill>
                  <a:srgbClr val="164B4F"/>
                </a:solidFill>
                <a:effectLst/>
                <a:uLnTx/>
                <a:uFillTx/>
                <a:latin typeface="Arial" panose="020B0604020202020204" pitchFamily="34" charset="0"/>
                <a:ea typeface="+mn-ea"/>
                <a:cs typeface="Arial" panose="020B0604020202020204" pitchFamily="34" charset="0"/>
              </a:rPr>
            </a:br>
            <a:endParaRPr lang="sl-SI" sz="2400" b="1" dirty="0">
              <a:latin typeface="Arial" panose="020B0604020202020204" pitchFamily="34" charset="0"/>
              <a:cs typeface="Arial" panose="020B0604020202020204" pitchFamily="34" charset="0"/>
            </a:endParaRPr>
          </a:p>
        </p:txBody>
      </p:sp>
      <p:sp>
        <p:nvSpPr>
          <p:cNvPr id="3" name="PoljeZBesedilom 2">
            <a:extLst>
              <a:ext uri="{FF2B5EF4-FFF2-40B4-BE49-F238E27FC236}">
                <a16:creationId xmlns:a16="http://schemas.microsoft.com/office/drawing/2014/main" id="{B4BAC0B3-0408-41B7-8DFB-5C8B5ADDA0DE}"/>
              </a:ext>
            </a:extLst>
          </p:cNvPr>
          <p:cNvSpPr txBox="1"/>
          <p:nvPr/>
        </p:nvSpPr>
        <p:spPr>
          <a:xfrm>
            <a:off x="10323433" y="2429146"/>
            <a:ext cx="2016224" cy="1449628"/>
          </a:xfrm>
          <a:prstGeom prst="rect">
            <a:avLst/>
          </a:prstGeom>
          <a:noFill/>
        </p:spPr>
        <p:txBody>
          <a:bodyPr wrap="square" rtlCol="0">
            <a:spAutoFit/>
          </a:bodyPr>
          <a:lstStyle/>
          <a:p>
            <a:pPr>
              <a:lnSpc>
                <a:spcPct val="90000"/>
              </a:lnSpc>
            </a:pPr>
            <a:r>
              <a:rPr lang="sl-SI" sz="1400" b="1" dirty="0">
                <a:solidFill>
                  <a:srgbClr val="002060"/>
                </a:solidFill>
                <a:latin typeface="Arial" panose="020B0604020202020204" pitchFamily="34" charset="0"/>
                <a:cs typeface="Arial" panose="020B0604020202020204" pitchFamily="34" charset="0"/>
              </a:rPr>
              <a:t>do 5.9.2025:</a:t>
            </a:r>
          </a:p>
          <a:p>
            <a:pPr>
              <a:lnSpc>
                <a:spcPct val="90000"/>
              </a:lnSpc>
            </a:pPr>
            <a:endParaRPr lang="sl-SI" sz="1400" b="1" dirty="0">
              <a:solidFill>
                <a:srgbClr val="002060"/>
              </a:solidFill>
              <a:latin typeface="Arial" panose="020B0604020202020204" pitchFamily="34" charset="0"/>
              <a:cs typeface="Arial" panose="020B0604020202020204" pitchFamily="34" charset="0"/>
            </a:endParaRPr>
          </a:p>
          <a:p>
            <a:pPr>
              <a:lnSpc>
                <a:spcPct val="90000"/>
              </a:lnSpc>
            </a:pPr>
            <a:r>
              <a:rPr lang="sl-SI" sz="1400" b="1" dirty="0">
                <a:solidFill>
                  <a:srgbClr val="002060"/>
                </a:solidFill>
                <a:latin typeface="Arial" panose="020B0604020202020204" pitchFamily="34" charset="0"/>
                <a:cs typeface="Arial" panose="020B0604020202020204" pitchFamily="34" charset="0"/>
              </a:rPr>
              <a:t>- potrjenih 38 </a:t>
            </a:r>
          </a:p>
          <a:p>
            <a:pPr>
              <a:lnSpc>
                <a:spcPct val="90000"/>
              </a:lnSpc>
            </a:pPr>
            <a:endParaRPr lang="sl-SI" sz="1400" b="1" dirty="0">
              <a:solidFill>
                <a:srgbClr val="002060"/>
              </a:solidFill>
              <a:latin typeface="Arial" panose="020B0604020202020204" pitchFamily="34" charset="0"/>
              <a:cs typeface="Arial" panose="020B0604020202020204" pitchFamily="34" charset="0"/>
            </a:endParaRPr>
          </a:p>
          <a:p>
            <a:pPr>
              <a:lnSpc>
                <a:spcPct val="90000"/>
              </a:lnSpc>
            </a:pPr>
            <a:r>
              <a:rPr lang="sl-SI" sz="1400" b="1" dirty="0">
                <a:solidFill>
                  <a:srgbClr val="002060"/>
                </a:solidFill>
                <a:latin typeface="Arial" panose="020B0604020202020204" pitchFamily="34" charset="0"/>
                <a:cs typeface="Arial" panose="020B0604020202020204" pitchFamily="34" charset="0"/>
              </a:rPr>
              <a:t>-10 zavrnjenih</a:t>
            </a:r>
          </a:p>
          <a:p>
            <a:pPr>
              <a:lnSpc>
                <a:spcPct val="90000"/>
              </a:lnSpc>
            </a:pPr>
            <a:endParaRPr lang="sl-SI" sz="1400" b="1" dirty="0">
              <a:solidFill>
                <a:srgbClr val="002060"/>
              </a:solidFill>
              <a:latin typeface="Arial" panose="020B0604020202020204" pitchFamily="34" charset="0"/>
              <a:cs typeface="Arial" panose="020B0604020202020204" pitchFamily="34" charset="0"/>
            </a:endParaRPr>
          </a:p>
          <a:p>
            <a:pPr>
              <a:lnSpc>
                <a:spcPct val="90000"/>
              </a:lnSpc>
            </a:pPr>
            <a:r>
              <a:rPr lang="sl-SI" sz="1400" b="1" dirty="0">
                <a:solidFill>
                  <a:srgbClr val="002060"/>
                </a:solidFill>
                <a:latin typeface="Arial" panose="020B0604020202020204" pitchFamily="34" charset="0"/>
                <a:cs typeface="Arial" panose="020B0604020202020204" pitchFamily="34" charset="0"/>
              </a:rPr>
              <a:t>- 5 ostaja še odprtih</a:t>
            </a:r>
          </a:p>
        </p:txBody>
      </p:sp>
      <p:pic>
        <p:nvPicPr>
          <p:cNvPr id="5" name="Slika 4">
            <a:extLst>
              <a:ext uri="{FF2B5EF4-FFF2-40B4-BE49-F238E27FC236}">
                <a16:creationId xmlns:a16="http://schemas.microsoft.com/office/drawing/2014/main" id="{B23F131A-F3CE-4B88-892E-D3956CC1BE3E}"/>
              </a:ext>
            </a:extLst>
          </p:cNvPr>
          <p:cNvPicPr>
            <a:picLocks noChangeAspect="1"/>
          </p:cNvPicPr>
          <p:nvPr/>
        </p:nvPicPr>
        <p:blipFill>
          <a:blip r:embed="rId2"/>
          <a:stretch>
            <a:fillRect/>
          </a:stretch>
        </p:blipFill>
        <p:spPr>
          <a:xfrm>
            <a:off x="1413892" y="584684"/>
            <a:ext cx="8909541" cy="6264145"/>
          </a:xfrm>
          <a:prstGeom prst="rect">
            <a:avLst/>
          </a:prstGeom>
        </p:spPr>
      </p:pic>
    </p:spTree>
    <p:extLst>
      <p:ext uri="{BB962C8B-B14F-4D97-AF65-F5344CB8AC3E}">
        <p14:creationId xmlns:p14="http://schemas.microsoft.com/office/powerpoint/2010/main" val="40287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7B89F6-3601-2CEC-6B8F-F0FE86B87D5E}"/>
              </a:ext>
            </a:extLst>
          </p:cNvPr>
          <p:cNvSpPr>
            <a:spLocks noGrp="1"/>
          </p:cNvSpPr>
          <p:nvPr>
            <p:ph type="title"/>
          </p:nvPr>
        </p:nvSpPr>
        <p:spPr/>
        <p:txBody>
          <a:bodyPr/>
          <a:lstStyle/>
          <a:p>
            <a:r>
              <a:rPr lang="sl-SI" dirty="0"/>
              <a:t>PRVA PRIJAVA V IS e-MA</a:t>
            </a:r>
          </a:p>
        </p:txBody>
      </p:sp>
      <p:sp>
        <p:nvSpPr>
          <p:cNvPr id="3" name="Označba mesta vsebine 2">
            <a:extLst>
              <a:ext uri="{FF2B5EF4-FFF2-40B4-BE49-F238E27FC236}">
                <a16:creationId xmlns:a16="http://schemas.microsoft.com/office/drawing/2014/main" id="{623CFC42-8A49-2185-CCA9-629186D459E7}"/>
              </a:ext>
            </a:extLst>
          </p:cNvPr>
          <p:cNvSpPr>
            <a:spLocks noGrp="1"/>
          </p:cNvSpPr>
          <p:nvPr>
            <p:ph idx="1"/>
          </p:nvPr>
        </p:nvSpPr>
        <p:spPr/>
        <p:txBody>
          <a:bodyPr/>
          <a:lstStyle/>
          <a:p>
            <a:pPr marL="0" indent="0">
              <a:buNone/>
            </a:pPr>
            <a:r>
              <a:rPr lang="sl-SI" dirty="0"/>
              <a:t>Ob prvi prijavi izberite pravilno povezavo (NPU/ostali).</a:t>
            </a:r>
          </a:p>
          <a:p>
            <a:r>
              <a:rPr lang="sl-SI" dirty="0"/>
              <a:t>Potrebujete </a:t>
            </a:r>
            <a:r>
              <a:rPr lang="sl-SI" b="1" dirty="0"/>
              <a:t>digitalni certifikat </a:t>
            </a:r>
            <a:r>
              <a:rPr lang="sl-SI" dirty="0"/>
              <a:t>(preko njega se v e-MA prenese tudi elektronski naslov uporabnika).</a:t>
            </a:r>
          </a:p>
          <a:p>
            <a:r>
              <a:rPr lang="sl-SI" dirty="0"/>
              <a:t>Ob prvi prijavi izpolnite </a:t>
            </a:r>
            <a:r>
              <a:rPr lang="sl-SI" b="1" dirty="0"/>
              <a:t>manjkajoče osebne podatke</a:t>
            </a:r>
            <a:r>
              <a:rPr lang="sl-SI" dirty="0"/>
              <a:t> v profilu uporabnika.</a:t>
            </a:r>
          </a:p>
          <a:p>
            <a:endParaRPr lang="sl-SI" dirty="0"/>
          </a:p>
        </p:txBody>
      </p:sp>
      <p:pic>
        <p:nvPicPr>
          <p:cNvPr id="4" name="Slika 3">
            <a:extLst>
              <a:ext uri="{FF2B5EF4-FFF2-40B4-BE49-F238E27FC236}">
                <a16:creationId xmlns:a16="http://schemas.microsoft.com/office/drawing/2014/main" id="{08803C2E-B58F-3BCC-A44D-0B59D8D2F481}"/>
              </a:ext>
            </a:extLst>
          </p:cNvPr>
          <p:cNvPicPr>
            <a:picLocks noChangeAspect="1"/>
          </p:cNvPicPr>
          <p:nvPr/>
        </p:nvPicPr>
        <p:blipFill>
          <a:blip r:embed="rId2"/>
          <a:stretch>
            <a:fillRect/>
          </a:stretch>
        </p:blipFill>
        <p:spPr>
          <a:xfrm>
            <a:off x="837978" y="4394188"/>
            <a:ext cx="9974350" cy="158418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Slika 6">
            <a:extLst>
              <a:ext uri="{FF2B5EF4-FFF2-40B4-BE49-F238E27FC236}">
                <a16:creationId xmlns:a16="http://schemas.microsoft.com/office/drawing/2014/main" id="{EDB35589-DF78-2469-21E5-5283DFA409C3}"/>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B96F2B45-CBAE-4920-4EC0-B83FB7325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103015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0D2F6C-F647-B6D1-7A3F-4F09619CECDC}"/>
              </a:ext>
            </a:extLst>
          </p:cNvPr>
          <p:cNvSpPr>
            <a:spLocks noGrp="1"/>
          </p:cNvSpPr>
          <p:nvPr>
            <p:ph type="title"/>
          </p:nvPr>
        </p:nvSpPr>
        <p:spPr/>
        <p:txBody>
          <a:bodyPr/>
          <a:lstStyle/>
          <a:p>
            <a:r>
              <a:rPr lang="sl-SI" dirty="0"/>
              <a:t>UREJANJE UPORABNIŠKIH PRAVIC</a:t>
            </a:r>
          </a:p>
        </p:txBody>
      </p:sp>
      <p:sp>
        <p:nvSpPr>
          <p:cNvPr id="3" name="Označba mesta vsebine 2">
            <a:extLst>
              <a:ext uri="{FF2B5EF4-FFF2-40B4-BE49-F238E27FC236}">
                <a16:creationId xmlns:a16="http://schemas.microsoft.com/office/drawing/2014/main" id="{E0A15472-9C89-4611-A7D6-D157B8C48E2C}"/>
              </a:ext>
            </a:extLst>
          </p:cNvPr>
          <p:cNvSpPr>
            <a:spLocks noGrp="1"/>
          </p:cNvSpPr>
          <p:nvPr>
            <p:ph idx="1"/>
          </p:nvPr>
        </p:nvSpPr>
        <p:spPr/>
        <p:txBody>
          <a:bodyPr/>
          <a:lstStyle/>
          <a:p>
            <a:r>
              <a:rPr lang="sl-SI" dirty="0"/>
              <a:t>V profilu uporabnika so v levem preglednem oknu razvidni:</a:t>
            </a:r>
          </a:p>
          <a:p>
            <a:endParaRPr lang="sl-SI" dirty="0"/>
          </a:p>
          <a:p>
            <a:endParaRPr lang="sl-SI" dirty="0"/>
          </a:p>
          <a:p>
            <a:pPr marL="0" indent="0">
              <a:buNone/>
            </a:pPr>
            <a:r>
              <a:rPr lang="sl-SI" dirty="0"/>
              <a:t> </a:t>
            </a:r>
          </a:p>
          <a:p>
            <a:pPr>
              <a:buClr>
                <a:schemeClr val="tx1"/>
              </a:buClr>
            </a:pPr>
            <a:r>
              <a:rPr lang="sl-SI" dirty="0"/>
              <a:t>Za pripravo vloge za pridobitev uporabniških pravic kliknete na gumb </a:t>
            </a:r>
            <a:r>
              <a:rPr lang="sl-SI" b="1" dirty="0"/>
              <a:t>„+Uredi pravice</a:t>
            </a:r>
            <a:r>
              <a:rPr lang="sl-SI" dirty="0"/>
              <a:t>“</a:t>
            </a:r>
          </a:p>
          <a:p>
            <a:endParaRPr lang="sl-SI" dirty="0"/>
          </a:p>
        </p:txBody>
      </p:sp>
      <p:pic>
        <p:nvPicPr>
          <p:cNvPr id="4" name="Slika 3">
            <a:extLst>
              <a:ext uri="{FF2B5EF4-FFF2-40B4-BE49-F238E27FC236}">
                <a16:creationId xmlns:a16="http://schemas.microsoft.com/office/drawing/2014/main" id="{A31046D6-6D8E-B86B-4931-81BBF6A65303}"/>
              </a:ext>
            </a:extLst>
          </p:cNvPr>
          <p:cNvPicPr>
            <a:picLocks noChangeAspect="1"/>
          </p:cNvPicPr>
          <p:nvPr/>
        </p:nvPicPr>
        <p:blipFill>
          <a:blip r:embed="rId2"/>
          <a:stretch>
            <a:fillRect/>
          </a:stretch>
        </p:blipFill>
        <p:spPr>
          <a:xfrm>
            <a:off x="3021662" y="2302935"/>
            <a:ext cx="2266676" cy="1428577"/>
          </a:xfrm>
          <a:prstGeom prst="rect">
            <a:avLst/>
          </a:prstGeom>
        </p:spPr>
      </p:pic>
      <p:pic>
        <p:nvPicPr>
          <p:cNvPr id="5" name="Slika 4">
            <a:extLst>
              <a:ext uri="{FF2B5EF4-FFF2-40B4-BE49-F238E27FC236}">
                <a16:creationId xmlns:a16="http://schemas.microsoft.com/office/drawing/2014/main" id="{990BCE45-F8F5-16BE-848D-2CCAEF3252DA}"/>
              </a:ext>
            </a:extLst>
          </p:cNvPr>
          <p:cNvPicPr>
            <a:picLocks noChangeAspect="1"/>
          </p:cNvPicPr>
          <p:nvPr/>
        </p:nvPicPr>
        <p:blipFill>
          <a:blip r:embed="rId3"/>
          <a:stretch>
            <a:fillRect/>
          </a:stretch>
        </p:blipFill>
        <p:spPr>
          <a:xfrm>
            <a:off x="633079" y="5050575"/>
            <a:ext cx="10320068" cy="868624"/>
          </a:xfrm>
          <a:prstGeom prst="rect">
            <a:avLst/>
          </a:prstGeom>
        </p:spPr>
      </p:pic>
      <p:pic>
        <p:nvPicPr>
          <p:cNvPr id="6" name="Slika 5">
            <a:extLst>
              <a:ext uri="{FF2B5EF4-FFF2-40B4-BE49-F238E27FC236}">
                <a16:creationId xmlns:a16="http://schemas.microsoft.com/office/drawing/2014/main" id="{A2143EF0-35C9-EA01-F143-C8E88A09175A}"/>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7C1868D-CC5D-5CB1-2282-5A223833D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2170146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F124B24-3B79-875B-A6DA-54353527E28C}"/>
              </a:ext>
            </a:extLst>
          </p:cNvPr>
          <p:cNvSpPr>
            <a:spLocks noGrp="1"/>
          </p:cNvSpPr>
          <p:nvPr>
            <p:ph idx="1"/>
          </p:nvPr>
        </p:nvSpPr>
        <p:spPr>
          <a:xfrm>
            <a:off x="760364" y="1008303"/>
            <a:ext cx="10512862" cy="4350205"/>
          </a:xfrm>
        </p:spPr>
        <p:txBody>
          <a:bodyPr/>
          <a:lstStyle/>
          <a:p>
            <a:r>
              <a:rPr lang="sl-SI" dirty="0"/>
              <a:t>V nadaljevanju se odpre okno za urejanje Vloge za ureditev pravic</a:t>
            </a:r>
          </a:p>
          <a:p>
            <a:r>
              <a:rPr lang="sl-SI" dirty="0"/>
              <a:t>Vlogo za pravice upravičencem potrdi skrbnik operacije na PT</a:t>
            </a:r>
          </a:p>
          <a:p>
            <a:pPr marL="0" indent="0">
              <a:buNone/>
            </a:pPr>
            <a:r>
              <a:rPr lang="sl-SI" sz="1999" dirty="0"/>
              <a:t>👉 </a:t>
            </a:r>
            <a:r>
              <a:rPr lang="sl-SI" dirty="0"/>
              <a:t>Navodilo za celoten postopek pridobitve pravic in obseg pravic, ki jih potrebujete, najdete na </a:t>
            </a:r>
            <a:r>
              <a:rPr lang="sl-SI" sz="1999" dirty="0">
                <a:hlinkClick r:id="rId2"/>
              </a:rPr>
              <a:t>e-MA2 Navodilo za uporabo modula "MAS - Upravljanje uporabnikov" - IS e-MA2 - Uporabniška dokumentacija - Uporabniška dokumentacija</a:t>
            </a:r>
            <a:endParaRPr lang="sl-SI" sz="1999" dirty="0"/>
          </a:p>
          <a:p>
            <a:endParaRPr lang="sl-SI" dirty="0"/>
          </a:p>
        </p:txBody>
      </p:sp>
      <p:pic>
        <p:nvPicPr>
          <p:cNvPr id="4" name="Slika 3">
            <a:extLst>
              <a:ext uri="{FF2B5EF4-FFF2-40B4-BE49-F238E27FC236}">
                <a16:creationId xmlns:a16="http://schemas.microsoft.com/office/drawing/2014/main" id="{68B30B19-7386-304E-DFAF-A8F9E53FE366}"/>
              </a:ext>
            </a:extLst>
          </p:cNvPr>
          <p:cNvPicPr>
            <a:picLocks noChangeAspect="1"/>
          </p:cNvPicPr>
          <p:nvPr/>
        </p:nvPicPr>
        <p:blipFill>
          <a:blip r:embed="rId3"/>
          <a:stretch>
            <a:fillRect/>
          </a:stretch>
        </p:blipFill>
        <p:spPr>
          <a:xfrm>
            <a:off x="2686172" y="3742421"/>
            <a:ext cx="5374572" cy="251261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6" name="Slika 5">
            <a:extLst>
              <a:ext uri="{FF2B5EF4-FFF2-40B4-BE49-F238E27FC236}">
                <a16:creationId xmlns:a16="http://schemas.microsoft.com/office/drawing/2014/main" id="{1ED78824-5319-25E5-4F39-6D076F374E1E}"/>
              </a:ext>
            </a:extLst>
          </p:cNvPr>
          <p:cNvPicPr>
            <a:picLocks noChangeAspect="1"/>
          </p:cNvPicPr>
          <p:nvPr/>
        </p:nvPicPr>
        <p:blipFill>
          <a:blip r:embed="rId4"/>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8CFC12F4-1F13-9DF3-1503-BB595610B2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2144304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080CB3-8AA8-E99A-436E-71C48F3EA7F9}"/>
              </a:ext>
            </a:extLst>
          </p:cNvPr>
          <p:cNvSpPr>
            <a:spLocks noGrp="1"/>
          </p:cNvSpPr>
          <p:nvPr>
            <p:ph type="title"/>
          </p:nvPr>
        </p:nvSpPr>
        <p:spPr>
          <a:xfrm>
            <a:off x="837981" y="766389"/>
            <a:ext cx="10512862" cy="1325218"/>
          </a:xfrm>
        </p:spPr>
        <p:txBody>
          <a:bodyPr/>
          <a:lstStyle/>
          <a:p>
            <a:r>
              <a:rPr lang="sl-SI" dirty="0"/>
              <a:t>UPORABNIŠKA DOKUMENTACIJA IN CPU APLIKACIJA</a:t>
            </a:r>
          </a:p>
        </p:txBody>
      </p:sp>
      <p:sp>
        <p:nvSpPr>
          <p:cNvPr id="3" name="Označba mesta vsebine 2">
            <a:extLst>
              <a:ext uri="{FF2B5EF4-FFF2-40B4-BE49-F238E27FC236}">
                <a16:creationId xmlns:a16="http://schemas.microsoft.com/office/drawing/2014/main" id="{2319A4BD-898E-5270-350C-5DA117427B18}"/>
              </a:ext>
            </a:extLst>
          </p:cNvPr>
          <p:cNvSpPr>
            <a:spLocks noGrp="1"/>
          </p:cNvSpPr>
          <p:nvPr>
            <p:ph idx="1"/>
          </p:nvPr>
        </p:nvSpPr>
        <p:spPr>
          <a:xfrm>
            <a:off x="837981" y="2261747"/>
            <a:ext cx="10512862" cy="4350205"/>
          </a:xfrm>
        </p:spPr>
        <p:txBody>
          <a:bodyPr/>
          <a:lstStyle/>
          <a:p>
            <a:r>
              <a:rPr lang="sl-SI" dirty="0"/>
              <a:t>Povezavo do uporabniške dokumentacije in CPU najdete v nogi aplikacije</a:t>
            </a:r>
          </a:p>
          <a:p>
            <a:endParaRPr lang="sl-SI" dirty="0"/>
          </a:p>
          <a:p>
            <a:r>
              <a:rPr lang="sl-SI" dirty="0"/>
              <a:t>CPU aplikacija namenjena za javljanje napak in vprašanj pri delu z e-MA2</a:t>
            </a:r>
          </a:p>
          <a:p>
            <a:endParaRPr lang="sl-SI" dirty="0"/>
          </a:p>
        </p:txBody>
      </p:sp>
      <p:pic>
        <p:nvPicPr>
          <p:cNvPr id="4" name="Slika 3">
            <a:extLst>
              <a:ext uri="{FF2B5EF4-FFF2-40B4-BE49-F238E27FC236}">
                <a16:creationId xmlns:a16="http://schemas.microsoft.com/office/drawing/2014/main" id="{F89E6353-B7EC-AA7F-2DE9-D912D82E9BAB}"/>
              </a:ext>
            </a:extLst>
          </p:cNvPr>
          <p:cNvPicPr>
            <a:picLocks noChangeAspect="1"/>
          </p:cNvPicPr>
          <p:nvPr/>
        </p:nvPicPr>
        <p:blipFill>
          <a:blip r:embed="rId2"/>
          <a:stretch>
            <a:fillRect/>
          </a:stretch>
        </p:blipFill>
        <p:spPr>
          <a:xfrm>
            <a:off x="574656" y="4936535"/>
            <a:ext cx="11039513" cy="149033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7" name="Slika 6">
            <a:extLst>
              <a:ext uri="{FF2B5EF4-FFF2-40B4-BE49-F238E27FC236}">
                <a16:creationId xmlns:a16="http://schemas.microsoft.com/office/drawing/2014/main" id="{06887999-2E78-3861-E16F-517DA9754A49}"/>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8" name="Slika 7">
            <a:extLst>
              <a:ext uri="{FF2B5EF4-FFF2-40B4-BE49-F238E27FC236}">
                <a16:creationId xmlns:a16="http://schemas.microsoft.com/office/drawing/2014/main" id="{279A42D5-0E83-344A-74C9-93E051D7E3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5676034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A3AF8FE-79C4-9D07-F025-840F353C478C}"/>
              </a:ext>
            </a:extLst>
          </p:cNvPr>
          <p:cNvSpPr>
            <a:spLocks noGrp="1"/>
          </p:cNvSpPr>
          <p:nvPr>
            <p:ph type="title"/>
          </p:nvPr>
        </p:nvSpPr>
        <p:spPr/>
        <p:txBody>
          <a:bodyPr/>
          <a:lstStyle/>
          <a:p>
            <a:r>
              <a:rPr lang="sl-SI" dirty="0"/>
              <a:t>IZOBRAŽEVANJA e-MA2</a:t>
            </a:r>
          </a:p>
        </p:txBody>
      </p:sp>
      <p:sp>
        <p:nvSpPr>
          <p:cNvPr id="3" name="Označba mesta vsebine 2">
            <a:extLst>
              <a:ext uri="{FF2B5EF4-FFF2-40B4-BE49-F238E27FC236}">
                <a16:creationId xmlns:a16="http://schemas.microsoft.com/office/drawing/2014/main" id="{0D3078AE-59B9-AA17-3393-35CFE5188AFB}"/>
              </a:ext>
            </a:extLst>
          </p:cNvPr>
          <p:cNvSpPr>
            <a:spLocks noGrp="1"/>
          </p:cNvSpPr>
          <p:nvPr>
            <p:ph idx="1"/>
          </p:nvPr>
        </p:nvSpPr>
        <p:spPr/>
        <p:txBody>
          <a:bodyPr/>
          <a:lstStyle/>
          <a:p>
            <a:r>
              <a:rPr lang="sl-SI" dirty="0"/>
              <a:t>Organ upravljanja (OU) redno objavlja načrtovana usposabljanja za uporabo aplikacije.</a:t>
            </a:r>
          </a:p>
          <a:p>
            <a:endParaRPr lang="sl-SI" sz="1799" dirty="0"/>
          </a:p>
          <a:p>
            <a:r>
              <a:rPr lang="sl-SI" dirty="0"/>
              <a:t>Načrt usposabljanj je objavljen na strani uporabniške dokumentacije :</a:t>
            </a:r>
          </a:p>
          <a:p>
            <a:pPr marL="0" indent="0">
              <a:buNone/>
            </a:pPr>
            <a:r>
              <a:rPr lang="sl-SI" dirty="0"/>
              <a:t>👉 </a:t>
            </a:r>
            <a:r>
              <a:rPr lang="sl-SI" dirty="0">
                <a:hlinkClick r:id="rId2"/>
              </a:rPr>
              <a:t>Načrtovana usposabljanja uporabe IS e-MA2 - IS e-MA2 - Uporabniška dokumentacija - Uporabniška dokumentacija</a:t>
            </a:r>
            <a:r>
              <a:rPr lang="sl-SI" dirty="0"/>
              <a:t> </a:t>
            </a:r>
          </a:p>
          <a:p>
            <a:endParaRPr lang="sl-SI" sz="1799" dirty="0"/>
          </a:p>
          <a:p>
            <a:r>
              <a:rPr lang="sl-SI" dirty="0"/>
              <a:t>Kontaktna oseba OU za izobraževanja je g. Klemen Zaletel (klemen.zaletel@gov.si)</a:t>
            </a:r>
          </a:p>
          <a:p>
            <a:endParaRPr lang="sl-SI" dirty="0"/>
          </a:p>
        </p:txBody>
      </p:sp>
      <p:pic>
        <p:nvPicPr>
          <p:cNvPr id="4" name="Slika 3">
            <a:extLst>
              <a:ext uri="{FF2B5EF4-FFF2-40B4-BE49-F238E27FC236}">
                <a16:creationId xmlns:a16="http://schemas.microsoft.com/office/drawing/2014/main" id="{77780692-283B-2DA7-B5F4-83A1BF0B17A3}"/>
              </a:ext>
            </a:extLst>
          </p:cNvPr>
          <p:cNvPicPr>
            <a:picLocks noChangeAspect="1"/>
          </p:cNvPicPr>
          <p:nvPr/>
        </p:nvPicPr>
        <p:blipFill>
          <a:blip r:embed="rId3"/>
          <a:stretch>
            <a:fillRect/>
          </a:stretch>
        </p:blipFill>
        <p:spPr>
          <a:xfrm>
            <a:off x="9187524" y="124315"/>
            <a:ext cx="959863" cy="471933"/>
          </a:xfrm>
          <a:prstGeom prst="rect">
            <a:avLst/>
          </a:prstGeom>
        </p:spPr>
      </p:pic>
      <p:pic>
        <p:nvPicPr>
          <p:cNvPr id="5" name="Slika 4">
            <a:extLst>
              <a:ext uri="{FF2B5EF4-FFF2-40B4-BE49-F238E27FC236}">
                <a16:creationId xmlns:a16="http://schemas.microsoft.com/office/drawing/2014/main" id="{FD31AB90-8089-F4A0-F73A-440E5211F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8047" y="124315"/>
            <a:ext cx="2249494" cy="471933"/>
          </a:xfrm>
          <a:prstGeom prst="rect">
            <a:avLst/>
          </a:prstGeom>
        </p:spPr>
      </p:pic>
      <p:pic>
        <p:nvPicPr>
          <p:cNvPr id="6" name="Slika 5">
            <a:extLst>
              <a:ext uri="{FF2B5EF4-FFF2-40B4-BE49-F238E27FC236}">
                <a16:creationId xmlns:a16="http://schemas.microsoft.com/office/drawing/2014/main" id="{8A9B3F44-F1D0-CF15-0BA8-5711765551DD}"/>
              </a:ext>
            </a:extLst>
          </p:cNvPr>
          <p:cNvPicPr>
            <a:picLocks noChangeAspect="1"/>
          </p:cNvPicPr>
          <p:nvPr/>
        </p:nvPicPr>
        <p:blipFill>
          <a:blip r:embed="rId3"/>
          <a:stretch>
            <a:fillRect/>
          </a:stretch>
        </p:blipFill>
        <p:spPr>
          <a:xfrm>
            <a:off x="9132933" y="124313"/>
            <a:ext cx="959863" cy="471933"/>
          </a:xfrm>
          <a:prstGeom prst="rect">
            <a:avLst/>
          </a:prstGeom>
        </p:spPr>
      </p:pic>
      <p:pic>
        <p:nvPicPr>
          <p:cNvPr id="7" name="Slika 6">
            <a:extLst>
              <a:ext uri="{FF2B5EF4-FFF2-40B4-BE49-F238E27FC236}">
                <a16:creationId xmlns:a16="http://schemas.microsoft.com/office/drawing/2014/main" id="{AD3A71F0-1AA8-E4EC-851D-59FC1FAF1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3145566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31650B-3274-8C5E-4E23-1F6C1E22724C}"/>
              </a:ext>
            </a:extLst>
          </p:cNvPr>
          <p:cNvSpPr>
            <a:spLocks noGrp="1"/>
          </p:cNvSpPr>
          <p:nvPr>
            <p:ph type="ctrTitle"/>
          </p:nvPr>
        </p:nvSpPr>
        <p:spPr>
          <a:xfrm>
            <a:off x="909836" y="2920466"/>
            <a:ext cx="8171210" cy="1017067"/>
          </a:xfrm>
        </p:spPr>
        <p:txBody>
          <a:bodyPr>
            <a:normAutofit/>
          </a:bodyPr>
          <a:lstStyle/>
          <a:p>
            <a:r>
              <a:rPr lang="sl-SI" sz="4800" dirty="0"/>
              <a:t>Hvala za vašo pozornost!</a:t>
            </a:r>
          </a:p>
        </p:txBody>
      </p:sp>
      <p:pic>
        <p:nvPicPr>
          <p:cNvPr id="3" name="Slika 2">
            <a:extLst>
              <a:ext uri="{FF2B5EF4-FFF2-40B4-BE49-F238E27FC236}">
                <a16:creationId xmlns:a16="http://schemas.microsoft.com/office/drawing/2014/main" id="{6820FE7C-C441-0696-0292-FD1057F5968D}"/>
              </a:ext>
            </a:extLst>
          </p:cNvPr>
          <p:cNvPicPr>
            <a:picLocks noChangeAspect="1"/>
          </p:cNvPicPr>
          <p:nvPr/>
        </p:nvPicPr>
        <p:blipFill>
          <a:blip r:embed="rId2"/>
          <a:stretch>
            <a:fillRect/>
          </a:stretch>
        </p:blipFill>
        <p:spPr>
          <a:xfrm>
            <a:off x="9132933" y="124313"/>
            <a:ext cx="959863" cy="471933"/>
          </a:xfrm>
          <a:prstGeom prst="rect">
            <a:avLst/>
          </a:prstGeom>
        </p:spPr>
      </p:pic>
      <p:pic>
        <p:nvPicPr>
          <p:cNvPr id="4" name="Slika 3">
            <a:extLst>
              <a:ext uri="{FF2B5EF4-FFF2-40B4-BE49-F238E27FC236}">
                <a16:creationId xmlns:a16="http://schemas.microsoft.com/office/drawing/2014/main" id="{28C86BB6-AE28-9F0F-F410-18090AE8C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407" y="97752"/>
            <a:ext cx="2502689" cy="525053"/>
          </a:xfrm>
          <a:prstGeom prst="rect">
            <a:avLst/>
          </a:prstGeom>
        </p:spPr>
      </p:pic>
    </p:spTree>
    <p:extLst>
      <p:ext uri="{BB962C8B-B14F-4D97-AF65-F5344CB8AC3E}">
        <p14:creationId xmlns:p14="http://schemas.microsoft.com/office/powerpoint/2010/main" val="838703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7E2FBD-007E-48E5-B97D-F8127B7303AB}"/>
              </a:ext>
            </a:extLst>
          </p:cNvPr>
          <p:cNvSpPr>
            <a:spLocks noGrp="1"/>
          </p:cNvSpPr>
          <p:nvPr>
            <p:ph type="title"/>
          </p:nvPr>
        </p:nvSpPr>
        <p:spPr>
          <a:xfrm>
            <a:off x="1293813" y="381000"/>
            <a:ext cx="9601200" cy="671736"/>
          </a:xfrm>
        </p:spPr>
        <p:txBody>
          <a:bodyPr>
            <a:normAutofit/>
          </a:bodyPr>
          <a:lstStyle/>
          <a:p>
            <a:pPr algn="ctr"/>
            <a:r>
              <a:rPr lang="sl-SI" sz="2800" b="1" dirty="0">
                <a:latin typeface="Arial" panose="020B0604020202020204" pitchFamily="34" charset="0"/>
                <a:cs typeface="Arial" panose="020B0604020202020204" pitchFamily="34" charset="0"/>
              </a:rPr>
              <a:t>TEŽAVE PRI ZBIRANJU PODATKOV IN IZDELAVI KART</a:t>
            </a:r>
          </a:p>
        </p:txBody>
      </p:sp>
      <p:sp>
        <p:nvSpPr>
          <p:cNvPr id="3" name="PoljeZBesedilom 2">
            <a:extLst>
              <a:ext uri="{FF2B5EF4-FFF2-40B4-BE49-F238E27FC236}">
                <a16:creationId xmlns:a16="http://schemas.microsoft.com/office/drawing/2014/main" id="{070EE921-8A79-4221-8FF1-40BB349F2258}"/>
              </a:ext>
            </a:extLst>
          </p:cNvPr>
          <p:cNvSpPr txBox="1"/>
          <p:nvPr/>
        </p:nvSpPr>
        <p:spPr>
          <a:xfrm>
            <a:off x="1463119" y="1315654"/>
            <a:ext cx="8928992" cy="1865126"/>
          </a:xfrm>
          <a:prstGeom prst="rect">
            <a:avLst/>
          </a:prstGeom>
          <a:noFill/>
        </p:spPr>
        <p:txBody>
          <a:bodyPr wrap="square" rtlCol="0">
            <a:spAutoFit/>
          </a:bodyPr>
          <a:lstStyle/>
          <a:p>
            <a:pPr>
              <a:lnSpc>
                <a:spcPct val="90000"/>
              </a:lnSpc>
            </a:pPr>
            <a:r>
              <a:rPr lang="sl-SI" sz="1600" dirty="0">
                <a:latin typeface="Arial" panose="020B0604020202020204" pitchFamily="34" charset="0"/>
                <a:cs typeface="Arial" panose="020B0604020202020204" pitchFamily="34" charset="0"/>
              </a:rPr>
              <a:t>- OGROMNA KOLIČINA PODATKOV</a:t>
            </a:r>
          </a:p>
          <a:p>
            <a:pPr>
              <a:lnSpc>
                <a:spcPct val="90000"/>
              </a:lnSpc>
            </a:pPr>
            <a:endParaRPr lang="sl-SI" sz="1600" dirty="0">
              <a:latin typeface="Arial" panose="020B0604020202020204" pitchFamily="34" charset="0"/>
              <a:cs typeface="Arial" panose="020B0604020202020204" pitchFamily="34" charset="0"/>
            </a:endParaRPr>
          </a:p>
          <a:p>
            <a:pPr>
              <a:lnSpc>
                <a:spcPct val="90000"/>
              </a:lnSpc>
            </a:pPr>
            <a:r>
              <a:rPr lang="sl-SI" sz="1600" dirty="0">
                <a:latin typeface="Arial" panose="020B0604020202020204" pitchFamily="34" charset="0"/>
                <a:cs typeface="Arial" panose="020B0604020202020204" pitchFamily="34" charset="0"/>
              </a:rPr>
              <a:t>- NESTRUKTURIRANI PODATKI (opisi, </a:t>
            </a:r>
            <a:r>
              <a:rPr lang="sl-SI" sz="1600" dirty="0" err="1">
                <a:latin typeface="Arial" panose="020B0604020202020204" pitchFamily="34" charset="0"/>
                <a:cs typeface="Arial" panose="020B0604020202020204" pitchFamily="34" charset="0"/>
              </a:rPr>
              <a:t>pdf.slike</a:t>
            </a:r>
            <a:r>
              <a:rPr lang="sl-SI" sz="1600" dirty="0">
                <a:latin typeface="Arial" panose="020B0604020202020204" pitchFamily="34" charset="0"/>
                <a:cs typeface="Arial" panose="020B0604020202020204" pitchFamily="34" charset="0"/>
              </a:rPr>
              <a:t>,..)</a:t>
            </a:r>
          </a:p>
          <a:p>
            <a:pPr>
              <a:lnSpc>
                <a:spcPct val="90000"/>
              </a:lnSpc>
            </a:pPr>
            <a:endParaRPr lang="sl-SI" sz="1600" dirty="0">
              <a:latin typeface="Arial" panose="020B0604020202020204" pitchFamily="34" charset="0"/>
              <a:cs typeface="Arial" panose="020B0604020202020204" pitchFamily="34" charset="0"/>
            </a:endParaRPr>
          </a:p>
          <a:p>
            <a:pPr>
              <a:lnSpc>
                <a:spcPct val="90000"/>
              </a:lnSpc>
            </a:pPr>
            <a:r>
              <a:rPr lang="sl-SI" sz="1600" dirty="0">
                <a:latin typeface="Arial" panose="020B0604020202020204" pitchFamily="34" charset="0"/>
                <a:cs typeface="Arial" panose="020B0604020202020204" pitchFamily="34" charset="0"/>
              </a:rPr>
              <a:t>- NEPOPOLNI PODATKI (Obrazec_2, brez dolžine nove predlagane trase, </a:t>
            </a:r>
            <a:r>
              <a:rPr lang="sl-SI" sz="1600" b="1" dirty="0">
                <a:solidFill>
                  <a:srgbClr val="FF0000"/>
                </a:solidFill>
                <a:latin typeface="Arial" panose="020B0604020202020204" pitchFamily="34" charset="0"/>
                <a:cs typeface="Arial" panose="020B0604020202020204" pitchFamily="34" charset="0"/>
              </a:rPr>
              <a:t>KJE</a:t>
            </a:r>
            <a:r>
              <a:rPr lang="sl-SI" sz="1600" dirty="0">
                <a:latin typeface="Arial" panose="020B0604020202020204" pitchFamily="34" charset="0"/>
                <a:cs typeface="Arial" panose="020B0604020202020204" pitchFamily="34" charset="0"/>
              </a:rPr>
              <a:t> in </a:t>
            </a:r>
            <a:r>
              <a:rPr lang="sl-SI" sz="1600" b="1" dirty="0">
                <a:solidFill>
                  <a:srgbClr val="FF0000"/>
                </a:solidFill>
                <a:latin typeface="Arial" panose="020B0604020202020204" pitchFamily="34" charset="0"/>
                <a:cs typeface="Arial" panose="020B0604020202020204" pitchFamily="34" charset="0"/>
              </a:rPr>
              <a:t>KAJ</a:t>
            </a:r>
            <a:r>
              <a:rPr lang="sl-SI" sz="1600" dirty="0">
                <a:latin typeface="Arial" panose="020B0604020202020204" pitchFamily="34" charset="0"/>
                <a:cs typeface="Arial" panose="020B0604020202020204" pitchFamily="34" charset="0"/>
              </a:rPr>
              <a:t> se bi gradilo, napačna usmeritev DKP,..)</a:t>
            </a:r>
          </a:p>
          <a:p>
            <a:pPr>
              <a:lnSpc>
                <a:spcPct val="90000"/>
              </a:lnSpc>
            </a:pPr>
            <a:endParaRPr lang="sl-SI" sz="1600" dirty="0">
              <a:latin typeface="Arial" panose="020B0604020202020204" pitchFamily="34" charset="0"/>
              <a:cs typeface="Arial" panose="020B0604020202020204" pitchFamily="34" charset="0"/>
            </a:endParaRPr>
          </a:p>
          <a:p>
            <a:pPr>
              <a:lnSpc>
                <a:spcPct val="90000"/>
              </a:lnSpc>
            </a:pPr>
            <a:r>
              <a:rPr lang="sl-SI" sz="1600" dirty="0">
                <a:latin typeface="Arial" panose="020B0604020202020204" pitchFamily="34" charset="0"/>
                <a:cs typeface="Arial" panose="020B0604020202020204" pitchFamily="34" charset="0"/>
              </a:rPr>
              <a:t>- NEPOVEZANOST MED OBČINAMI,?? ZVEZNOST POVEZAVE?</a:t>
            </a:r>
          </a:p>
        </p:txBody>
      </p:sp>
      <p:pic>
        <p:nvPicPr>
          <p:cNvPr id="5" name="Slika 4">
            <a:extLst>
              <a:ext uri="{FF2B5EF4-FFF2-40B4-BE49-F238E27FC236}">
                <a16:creationId xmlns:a16="http://schemas.microsoft.com/office/drawing/2014/main" id="{B0AF78CB-2C4E-474B-A22B-A2BBA4740A3F}"/>
              </a:ext>
            </a:extLst>
          </p:cNvPr>
          <p:cNvPicPr>
            <a:picLocks noChangeAspect="1"/>
          </p:cNvPicPr>
          <p:nvPr/>
        </p:nvPicPr>
        <p:blipFill>
          <a:blip r:embed="rId2"/>
          <a:stretch>
            <a:fillRect/>
          </a:stretch>
        </p:blipFill>
        <p:spPr>
          <a:xfrm>
            <a:off x="7606579" y="2820391"/>
            <a:ext cx="2435985" cy="2139898"/>
          </a:xfrm>
          <a:prstGeom prst="rect">
            <a:avLst/>
          </a:prstGeom>
        </p:spPr>
      </p:pic>
      <p:pic>
        <p:nvPicPr>
          <p:cNvPr id="7" name="Slika 6">
            <a:extLst>
              <a:ext uri="{FF2B5EF4-FFF2-40B4-BE49-F238E27FC236}">
                <a16:creationId xmlns:a16="http://schemas.microsoft.com/office/drawing/2014/main" id="{0822D2C0-6BD7-4D8F-9BF2-EEE6C63CF451}"/>
              </a:ext>
            </a:extLst>
          </p:cNvPr>
          <p:cNvPicPr>
            <a:picLocks noChangeAspect="1"/>
          </p:cNvPicPr>
          <p:nvPr/>
        </p:nvPicPr>
        <p:blipFill>
          <a:blip r:embed="rId3"/>
          <a:stretch>
            <a:fillRect/>
          </a:stretch>
        </p:blipFill>
        <p:spPr>
          <a:xfrm>
            <a:off x="9838828" y="2817177"/>
            <a:ext cx="2232247" cy="2132431"/>
          </a:xfrm>
          <a:prstGeom prst="rect">
            <a:avLst/>
          </a:prstGeom>
        </p:spPr>
      </p:pic>
      <p:pic>
        <p:nvPicPr>
          <p:cNvPr id="9" name="Slika 8">
            <a:extLst>
              <a:ext uri="{FF2B5EF4-FFF2-40B4-BE49-F238E27FC236}">
                <a16:creationId xmlns:a16="http://schemas.microsoft.com/office/drawing/2014/main" id="{34BF1797-046A-499D-BA0D-F061A6AC12F7}"/>
              </a:ext>
            </a:extLst>
          </p:cNvPr>
          <p:cNvPicPr>
            <a:picLocks noChangeAspect="1"/>
          </p:cNvPicPr>
          <p:nvPr/>
        </p:nvPicPr>
        <p:blipFill>
          <a:blip r:embed="rId4"/>
          <a:stretch>
            <a:fillRect/>
          </a:stretch>
        </p:blipFill>
        <p:spPr>
          <a:xfrm>
            <a:off x="3699581" y="5051594"/>
            <a:ext cx="7704856" cy="1792932"/>
          </a:xfrm>
          <a:prstGeom prst="rect">
            <a:avLst/>
          </a:prstGeom>
        </p:spPr>
      </p:pic>
      <p:pic>
        <p:nvPicPr>
          <p:cNvPr id="11" name="Slika 10">
            <a:extLst>
              <a:ext uri="{FF2B5EF4-FFF2-40B4-BE49-F238E27FC236}">
                <a16:creationId xmlns:a16="http://schemas.microsoft.com/office/drawing/2014/main" id="{7C4F5B89-C83C-47B8-8765-71F153EAF69D}"/>
              </a:ext>
            </a:extLst>
          </p:cNvPr>
          <p:cNvPicPr>
            <a:picLocks noChangeAspect="1"/>
          </p:cNvPicPr>
          <p:nvPr/>
        </p:nvPicPr>
        <p:blipFill>
          <a:blip r:embed="rId5"/>
          <a:stretch>
            <a:fillRect/>
          </a:stretch>
        </p:blipFill>
        <p:spPr>
          <a:xfrm>
            <a:off x="2133972" y="5031125"/>
            <a:ext cx="1345663" cy="1792932"/>
          </a:xfrm>
          <a:prstGeom prst="rect">
            <a:avLst/>
          </a:prstGeom>
        </p:spPr>
      </p:pic>
      <p:pic>
        <p:nvPicPr>
          <p:cNvPr id="13" name="Slika 12">
            <a:extLst>
              <a:ext uri="{FF2B5EF4-FFF2-40B4-BE49-F238E27FC236}">
                <a16:creationId xmlns:a16="http://schemas.microsoft.com/office/drawing/2014/main" id="{5A8AB91A-8726-42DD-85B6-FBC2FD8B7A68}"/>
              </a:ext>
            </a:extLst>
          </p:cNvPr>
          <p:cNvPicPr>
            <a:picLocks noChangeAspect="1"/>
          </p:cNvPicPr>
          <p:nvPr/>
        </p:nvPicPr>
        <p:blipFill>
          <a:blip r:embed="rId6"/>
          <a:stretch>
            <a:fillRect/>
          </a:stretch>
        </p:blipFill>
        <p:spPr>
          <a:xfrm>
            <a:off x="1918997" y="3212903"/>
            <a:ext cx="4248472" cy="1908179"/>
          </a:xfrm>
          <a:prstGeom prst="rect">
            <a:avLst/>
          </a:prstGeom>
        </p:spPr>
      </p:pic>
    </p:spTree>
    <p:extLst>
      <p:ext uri="{BB962C8B-B14F-4D97-AF65-F5344CB8AC3E}">
        <p14:creationId xmlns:p14="http://schemas.microsoft.com/office/powerpoint/2010/main" val="383084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pokojnost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86_TF02801109" id="{D19DF254-574E-43CB-8DA4-299113AE5167}" vid="{519E9532-4E38-4064-AA1D-162B92202DBE}"/>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ova tema">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ova tema">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249165-F638-412C-8E0A-DFB7045CA2E0}">
  <ds:schemaRefs>
    <ds:schemaRef ds:uri="4873beb7-5857-4685-be1f-d57550cc96cc"/>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3.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Predstavitev spokojnost (širok zaslon)</Template>
  <TotalTime>1897</TotalTime>
  <Words>6989</Words>
  <Application>Microsoft Office PowerPoint</Application>
  <PresentationFormat>Po meri</PresentationFormat>
  <Paragraphs>756</Paragraphs>
  <Slides>85</Slides>
  <Notes>2</Notes>
  <HiddenSlides>0</HiddenSlides>
  <MMClips>0</MMClips>
  <ScaleCrop>false</ScaleCrop>
  <HeadingPairs>
    <vt:vector size="6" baseType="variant">
      <vt:variant>
        <vt:lpstr>Uporabljene pisave</vt:lpstr>
      </vt:variant>
      <vt:variant>
        <vt:i4>10</vt:i4>
      </vt:variant>
      <vt:variant>
        <vt:lpstr>Tema</vt:lpstr>
      </vt:variant>
      <vt:variant>
        <vt:i4>3</vt:i4>
      </vt:variant>
      <vt:variant>
        <vt:lpstr>Naslovi diapozitivov</vt:lpstr>
      </vt:variant>
      <vt:variant>
        <vt:i4>85</vt:i4>
      </vt:variant>
    </vt:vector>
  </HeadingPairs>
  <TitlesOfParts>
    <vt:vector size="98" baseType="lpstr">
      <vt:lpstr>Amasis MT Pro Black</vt:lpstr>
      <vt:lpstr>Aptos</vt:lpstr>
      <vt:lpstr>Aptos Display</vt:lpstr>
      <vt:lpstr>Arial</vt:lpstr>
      <vt:lpstr>Calibri</vt:lpstr>
      <vt:lpstr>Courier New</vt:lpstr>
      <vt:lpstr>Euphemia</vt:lpstr>
      <vt:lpstr>Tahoma</vt:lpstr>
      <vt:lpstr>Times New Roman</vt:lpstr>
      <vt:lpstr>Wingdings</vt:lpstr>
      <vt:lpstr>Spokojnost 16x9</vt:lpstr>
      <vt:lpstr>Officeova tema</vt:lpstr>
      <vt:lpstr>Officeova tema</vt:lpstr>
      <vt:lpstr>PowerPointova predstavitev</vt:lpstr>
      <vt:lpstr>KOLESARSKA INFRASTRUKTURA PEKP 2021-2027,  PROJEKTI DRR</vt:lpstr>
      <vt:lpstr>         PRAVILNIK O KOLESARSKIH POVEZAVAH </vt:lpstr>
      <vt:lpstr>POTEK DRŽAVNIH KOLESARSKIH POVEZAV</vt:lpstr>
      <vt:lpstr>DO AVGUSTA 2024 PREJETIH 96 PREDLOGOV S STRANI RRA</vt:lpstr>
      <vt:lpstr>ORODJA  UPORABLJENA PRI DELU DRSI IN MZI </vt:lpstr>
      <vt:lpstr>APLIKACIJA DRR KOLESAR</vt:lpstr>
      <vt:lpstr>KONČNA ODDAJA: 53 VLOG – 227,7 km novih kolesarskih površin </vt:lpstr>
      <vt:lpstr>TEŽAVE PRI ZBIRANJU PODATKOV IN IZDELAVI KART</vt:lpstr>
      <vt:lpstr>NAVODILA ZA ODDAJO PREDLOGA</vt:lpstr>
      <vt:lpstr>PowerPointova predstavitev</vt:lpstr>
      <vt:lpstr>PowerPointova predstavitev</vt:lpstr>
      <vt:lpstr>PowerPointova predstavitev</vt:lpstr>
      <vt:lpstr>PowerPointova predstavitev</vt:lpstr>
      <vt:lpstr>PowerPointova predstavitev</vt:lpstr>
      <vt:lpstr> Vloga za odločitev o podpori NIO za neposredno potrditev operacije  za sofinanciranje iz sredstev EKP 2021-2027 </vt:lpstr>
      <vt:lpstr>A. OSNOVNI PODATKI </vt:lpstr>
      <vt:lpstr> C. SKLADNOST OPERACIJE S PROGRAMSKIMI DOKUMENTI </vt:lpstr>
      <vt:lpstr>B. ZMOGLJIVOST UPRAVIČENCA  </vt:lpstr>
      <vt:lpstr>D. VSEBINSKI PODATKI O OPERACIJI </vt:lpstr>
      <vt:lpstr>E. ČASOVNI RAZPORED </vt:lpstr>
      <vt:lpstr>E. ČASOVNI RAZPORED </vt:lpstr>
      <vt:lpstr>E. ČASOVNI RAZPORED </vt:lpstr>
      <vt:lpstr>F. STRUKTURA FINANCIRANJA </vt:lpstr>
      <vt:lpstr>F. STRUKTURA FINANCIRANJA </vt:lpstr>
      <vt:lpstr>G. FINANČNI NAČRT, AKTIVNOSTI IN      STROŠKI OPERACIJE</vt:lpstr>
      <vt:lpstr> G. FINANČNI NAČRT, AKTIVNOSTI IN      STROŠKI OPERACIJE </vt:lpstr>
      <vt:lpstr> G. FINANČNI NAČRT, AKTIVNOSTI IN      STROŠKI OPERACIJE </vt:lpstr>
      <vt:lpstr> G. FINANČNI NAČRT, AKTIVNOSTI IN      STROŠKI OPERACIJE </vt:lpstr>
      <vt:lpstr> G. FINANČNI NAČRT, AKTIVNOSTI IN      STROŠKI OPERACIJE </vt:lpstr>
      <vt:lpstr> G. FINANČNI NAČRT, AKTIVNOSTI IN      STROŠKI OPERACIJE </vt:lpstr>
      <vt:lpstr> H. ANALIZA STROŠKOV IN KORISTI, VKLJUČNO S FINANČNO  IN EKONOMSKO ANALIZO, TER OCENA TVEGANJA </vt:lpstr>
      <vt:lpstr> H. ANALIZA STROŠKOV IN KORISTI, VKLJUČNO S FINANČNO  IN EKONOMSKO ANALIZO, TER OCENA TVEGANJA </vt:lpstr>
      <vt:lpstr> H. ANALIZA STROŠKOV IN KORISTI, VKLJUČNO S FINANČNO  IN EKONOMSKO ANALIZO, TER OCENA TVEGANJA </vt:lpstr>
      <vt:lpstr> H. ANALIZA STROŠKOV IN KORISTI, VKLJUČNO S FINANČNO  IN EKONOMSKO ANALIZO, TER OCENA TVEGANJA </vt:lpstr>
      <vt:lpstr> H. ANALIZA STROŠKOV IN KORISTI, VKLJUČNO S FINANČNO  IN EKONOMSKO ANALIZO, TER OCENA TVEGANJA </vt:lpstr>
      <vt:lpstr> H. ANALIZA STROŠKOV IN KORISTI, VKLJUČNO S FINANČNO  IN EKONOMSKO ANALIZO, TER OCENA TVEGANJA </vt:lpstr>
      <vt:lpstr> H. ANALIZA STROŠKOV IN KORISTI, VKLJUČNO S FINANČNO  IN EKONOMSKO ANALIZO, TER OCENA TVEGANJA </vt:lpstr>
      <vt:lpstr> H. ANALIZA STROŠKOV IN KORISTI, VKLJUČNO S FINANČNO  IN EKONOMSKO ANALIZO, TER OCENA TVEGANJA </vt:lpstr>
      <vt:lpstr> I. ANALIZA VPLIVOV NA OKOLJE OB UPOŠTEVANJU POTREB PO PRILAGAJANJU PODNEBNIM SPREMEMBAM IN BLAŽITVI NJIHOVEGA VPLIVA NA OKOLJE TER PRIPRAVLJENOSTI NA NESREČE </vt:lpstr>
      <vt:lpstr> I. ANALIZA VPLIVOV NA OKOLJE OB UPOŠTEVANJU POTREB PO PRILAGAJANJU PODNEBNIM SPREMEMBAM IN BLAŽITVI NJIHOVEGA VPLIVA NA OKOLJE TER PRIPRAVLJENOSTI NA NESREČE </vt:lpstr>
      <vt:lpstr> I. ANALIZA VPLIVOV NA OKOLJE OB UPOŠTEVANJU POTREB PO PRILAGAJANJU PODNEBNIM SPREMEMBAM IN BLAŽITVI NJIHOVEGA VPLIVA NA OKOLJE TER PRIPRAVLJENOSTI NA NESREČE </vt:lpstr>
      <vt:lpstr> I. ANALIZA VPLIVOV NA OKOLJE OB UPOŠTEVANJU POTREB PO PRILAGAJANJU PODNEBNIM SPREMEMBAM IN BLAŽITVI NJIHOVEGA VPLIVA NA OKOLJE TER PRIPRAVLJENOSTI NA NESREČE </vt:lpstr>
      <vt:lpstr>J. MAKROREGIONALNE STRATEGIJE </vt:lpstr>
      <vt:lpstr>K. RAZSEŽNOSTI IN KAZALNIKI </vt:lpstr>
      <vt:lpstr>L. OPOMBE IN POJASNILA</vt:lpstr>
      <vt:lpstr> M. PRILOGE </vt:lpstr>
      <vt:lpstr> M. PRILOGE </vt:lpstr>
      <vt:lpstr> POŠILJANJE DOKUMENTACIJE </vt:lpstr>
      <vt:lpstr>Hvala za vašo pozornost!</vt:lpstr>
      <vt:lpstr>Odmor </vt:lpstr>
      <vt:lpstr>PowerPointova predstavitev</vt:lpstr>
      <vt:lpstr> Pomembni dokumenti </vt:lpstr>
      <vt:lpstr> POMEMBNO </vt:lpstr>
      <vt:lpstr>Področje podprto s programom PEKP</vt:lpstr>
      <vt:lpstr>OKOLJSKI CILJI</vt:lpstr>
      <vt:lpstr>Kontrolni seznam (tehnične smernice DNSH) 1. korak</vt:lpstr>
      <vt:lpstr>Kontrolni seznam (tehnične smernice DNSH) 1. korak</vt:lpstr>
      <vt:lpstr>Kontrolni seznam (tehnične smernice DNSH) 1. korak</vt:lpstr>
      <vt:lpstr>1. korak – 1. cilj</vt:lpstr>
      <vt:lpstr>Kontrolni seznam (tehnične smernice DNSH) 2. korak podrobna analiza</vt:lpstr>
      <vt:lpstr>2. korak – 2. cilj</vt:lpstr>
      <vt:lpstr>2. korak –  3. cilj</vt:lpstr>
      <vt:lpstr>2. korak –  4. cilj</vt:lpstr>
      <vt:lpstr>2. korak –  5. cilj</vt:lpstr>
      <vt:lpstr>2. korak –  6. cilj</vt:lpstr>
      <vt:lpstr>Hvala za vašo pozornost!</vt:lpstr>
      <vt:lpstr>PowerPointova predstavitev</vt:lpstr>
      <vt:lpstr>KLJUČNI POUDARKI PO ODLOČITVI O PODPORI</vt:lpstr>
      <vt:lpstr>PowerPointova predstavitev</vt:lpstr>
      <vt:lpstr>INFORMIRANJE IN OBVEŠČANJE JAVNOSTI</vt:lpstr>
      <vt:lpstr>PowerPointova predstavitev</vt:lpstr>
      <vt:lpstr>ZAŠČITA FINANČNIH INTERESOV EU</vt:lpstr>
      <vt:lpstr>PowerPointova predstavitev</vt:lpstr>
      <vt:lpstr>OBDELAVA OSEBNIH PODATKOV</vt:lpstr>
      <vt:lpstr>NAČELO DNSH</vt:lpstr>
      <vt:lpstr>PRVI KORAKI V e-MA2 ZA UPRAVIČENCE</vt:lpstr>
      <vt:lpstr>KAJ JE e-MA2?</vt:lpstr>
      <vt:lpstr>DOSTOP DO e-MA2</vt:lpstr>
      <vt:lpstr>PRVA PRIJAVA V IS e-MA</vt:lpstr>
      <vt:lpstr>UREJANJE UPORABNIŠKIH PRAVIC</vt:lpstr>
      <vt:lpstr>PowerPointova predstavitev</vt:lpstr>
      <vt:lpstr>UPORABNIŠKA DOKUMENTACIJA IN CPU APLIKACIJA</vt:lpstr>
      <vt:lpstr>IZOBRAŽEVANJA e-MA2</vt:lpstr>
      <vt:lpstr>Hvala za vašo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KOLESARSKA INFRASTRUKTURA EKP 21-27</dc:title>
  <dc:creator>Administrator</dc:creator>
  <cp:lastModifiedBy>Edita Beganović</cp:lastModifiedBy>
  <cp:revision>132</cp:revision>
  <dcterms:created xsi:type="dcterms:W3CDTF">2025-08-26T06:48:19Z</dcterms:created>
  <dcterms:modified xsi:type="dcterms:W3CDTF">2026-03-11T13:04:29Z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