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handoutMasterIdLst>
    <p:handoutMasterId r:id="rId26"/>
  </p:handoutMasterIdLst>
  <p:sldIdLst>
    <p:sldId id="256" r:id="rId3"/>
    <p:sldId id="257" r:id="rId4"/>
    <p:sldId id="258" r:id="rId5"/>
    <p:sldId id="284" r:id="rId6"/>
    <p:sldId id="259" r:id="rId7"/>
    <p:sldId id="280" r:id="rId8"/>
    <p:sldId id="281" r:id="rId9"/>
    <p:sldId id="260" r:id="rId10"/>
    <p:sldId id="282" r:id="rId11"/>
    <p:sldId id="264" r:id="rId12"/>
    <p:sldId id="283" r:id="rId13"/>
    <p:sldId id="265" r:id="rId14"/>
    <p:sldId id="266" r:id="rId15"/>
    <p:sldId id="279" r:id="rId16"/>
    <p:sldId id="267" r:id="rId17"/>
    <p:sldId id="268" r:id="rId18"/>
    <p:sldId id="276" r:id="rId19"/>
    <p:sldId id="269" r:id="rId20"/>
    <p:sldId id="270" r:id="rId21"/>
    <p:sldId id="277" r:id="rId22"/>
    <p:sldId id="271" r:id="rId23"/>
    <p:sldId id="272" r:id="rId24"/>
  </p:sldIdLst>
  <p:sldSz cx="12192000" cy="6858000"/>
  <p:notesSz cx="6797675" cy="9926638"/>
  <p:defaultTextStyle>
    <a:defPPr>
      <a:defRPr lang="en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76" autoAdjust="0"/>
  </p:normalViewPr>
  <p:slideViewPr>
    <p:cSldViewPr snapToGrid="0">
      <p:cViewPr varScale="1">
        <p:scale>
          <a:sx n="101" d="100"/>
          <a:sy n="101" d="100"/>
        </p:scale>
        <p:origin x="150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15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BD2EFA-6D0B-38BA-87B8-55F1D089E8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2EDB2C-DFD5-94F4-62AE-D914FF92FDE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C8A89-8C35-461D-8080-427C6855EC97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6228B9-864A-3E35-9C10-E4A0991B63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953D15-17F8-87AA-BCCA-1A94FD72C20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2BCAC-F737-4227-80CC-58B84F71C42C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408209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E45D4-BA82-448C-8767-35EC1E369FB7}" type="datetimeFigureOut">
              <a:rPr lang="sl-SI" smtClean="0"/>
              <a:t>20.03.2024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B5D3C-35A0-403C-88E2-8719D4CA1E5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6683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B5D3C-35A0-403C-88E2-8719D4CA1E58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05143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2D329E1-3AA6-6141-AD05-E002320E0D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640" y="307519"/>
            <a:ext cx="2740794" cy="74451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52498" y="485056"/>
            <a:ext cx="2627604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595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E2A99-85E1-DC0D-129D-CD5FD7571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A6B2E6-D724-A4D8-7226-4CD9C8F71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6C340-E9AA-3AD1-111A-5ADF26F73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FFE5-BCD8-4EEF-B231-4F92E05672FD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86718-0D7D-3F1B-3194-63758E41E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25F80-D060-1971-8E32-F44934207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F5AB-2074-4D73-AB16-E117EC2F53D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77272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AB5371-7A6C-BF87-5CB9-B968A7370A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5033F0-2A54-52BE-56F2-60E6CD0974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BC518-07DD-1704-CC60-5B6A0EB61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FFE5-BCD8-4EEF-B231-4F92E05672FD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5F9C8-3216-DF11-7FF3-2F4E516F0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EAF33A-251B-5B80-4975-FFC49C367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F5AB-2074-4D73-AB16-E117EC2F53D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163961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0879E-C3E8-D51F-CC53-AF58A4E4C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00E12-B7F8-C460-4D91-CF0B66F99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AD50A-51A6-6A90-A76D-EE9C3432A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681A9-CAE4-4E2A-84C7-D4537B46669E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54609-53E7-DC27-8DE0-01E3ED32A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26A0E-DCD7-E834-EAF1-62C0CF4D3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6A0B-1A43-4EC7-8688-DD93037FD24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587882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08BF8-DA01-970E-5983-6BE74110E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72D12-A889-02BC-2325-A4428A1C9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CE43C-F0A7-266D-B791-12C0F6040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681A9-CAE4-4E2A-84C7-D4537B46669E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6E1F1-4945-9FE6-8726-C3377BCAF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FA212-1691-829C-BB0A-A930D5330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6A0B-1A43-4EC7-8688-DD93037FD24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71880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1E732-5B0C-1E4D-7DA4-E94991F25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6A5C1-B940-39F3-B7E1-2944D01BF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B3C0A-812B-09C1-87DE-5B62A59F5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681A9-CAE4-4E2A-84C7-D4537B46669E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5D32B-8AFE-DB9E-AD36-DE411D2A8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148C4-E851-5FED-4821-F0821D6F4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6A0B-1A43-4EC7-8688-DD93037FD24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765635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76A99-2F93-6465-4C55-46F8BEEBE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F853E-D197-FD38-41BF-7EEE841BA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7D6AD2-7C65-DFE4-5949-8B2DD92853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4293A-7AD5-ADD6-9193-FD524E9C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681A9-CAE4-4E2A-84C7-D4537B46669E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D298C1-EC3F-0F3B-47FF-8F774B8BF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0317F-833A-1531-C9B7-63D7FD0F6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6A0B-1A43-4EC7-8688-DD93037FD24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724367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FA43C-C817-A5BE-653F-0C398B4D3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3DF30A-2B9E-F8DD-C0BD-C6BE82D1E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B88AE3-9221-D6AD-59E2-CF8081D3B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A24FF7-4D1A-16FB-96A2-B862BB9685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4F23DD-675B-BFBC-C878-DE1D16BBBB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F170F1-3D55-A97E-B1BD-90DB142C7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681A9-CAE4-4E2A-84C7-D4537B46669E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A06211-353B-4733-31B6-DAE703963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D6C574-4BCA-FD12-6DF1-87EF02C36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6A0B-1A43-4EC7-8688-DD93037FD24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198553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61249-0633-F839-5E1B-0B501697E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F2B27B-4116-5298-A702-92E289C54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681A9-CAE4-4E2A-84C7-D4537B46669E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DAC62-D2B4-B61E-B983-4038AA4A2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90E606-CA49-FC8A-CE38-AC97EAB73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6A0B-1A43-4EC7-8688-DD93037FD24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375744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DBC5F3-CAB2-EDDB-BBF8-07D726D7B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681A9-CAE4-4E2A-84C7-D4537B46669E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F8C3DA-350A-900D-3DE4-660AE36BB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7B6246-A1AE-7F0B-8F37-CCCDB69A1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6A0B-1A43-4EC7-8688-DD93037FD24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20512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19B65-8327-8201-6472-92910275A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00EB1-8A0E-AB6A-AC14-35F531FC0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CDC7B3-10B3-8786-756A-33F2EDFF87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DC2FE9-3DA9-A263-4CDC-019EE5594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681A9-CAE4-4E2A-84C7-D4537B46669E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63DD82-4C45-4331-D57C-949554AC4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772A7C-4D81-409B-F633-128489B8B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6A0B-1A43-4EC7-8688-DD93037FD24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54076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D47A0-2329-3EFC-B75C-E93AAB98A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B8231-A47E-C7A6-4710-D9C787902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4FA5E-675B-C6FB-13B2-C061FD55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FFE5-BCD8-4EEF-B231-4F92E05672FD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5CC74-9C80-0FE5-8CB0-8B884D8CE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92B08-B2DD-5CEC-9DC8-D212FA787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F5AB-2074-4D73-AB16-E117EC2F53D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3281043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A1F4A-2631-0D39-8A09-DC5BC9FC6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3EF391-97DE-2AEE-9078-839C9F1F54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9A686B-DE57-0826-C362-194296FED6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44541-FBC0-692B-AFC5-C9BA97705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681A9-CAE4-4E2A-84C7-D4537B46669E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E44E13-40DF-8108-6F08-A7DECC935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27687B-1599-DF6D-09FE-8380E9C36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6A0B-1A43-4EC7-8688-DD93037FD24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14831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94763-3591-7F15-1F0E-B535BD763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049553-E4E1-71F5-C529-8E839686AB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84732-2244-0AD7-7C8D-170F8B873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681A9-CAE4-4E2A-84C7-D4537B46669E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61A9C-AA47-2AFE-F5E2-BABF4E3A4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341A8-FE93-0FD4-7897-22E8CA3E1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6A0B-1A43-4EC7-8688-DD93037FD24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072590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D35813-55B8-3D47-E4CD-36384B0AF1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76BD78-6824-3845-D097-33CA295E4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E86C3-25A1-9CCF-54C3-156CBD321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681A9-CAE4-4E2A-84C7-D4537B46669E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6CA80-7B84-2DC7-AD38-C8A93987E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CF047-4BF9-2407-8467-9692FF8DB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6A0B-1A43-4EC7-8688-DD93037FD24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62068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D8F1E-AED6-EE15-22C2-CE6DF2920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E7227-7D86-1C72-B40F-EEB10247E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74D42-87F0-24BC-3293-043B67525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FFE5-BCD8-4EEF-B231-4F92E05672FD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A78CE-AEB3-3905-8D8A-18C84EECD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304C2-C4FD-3F64-FC51-790660613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F5AB-2074-4D73-AB16-E117EC2F53D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83422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F99E6-B44B-9AB8-69DA-DA754A7F0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F4955-3F13-9F87-15AA-7B0954C8E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57A97-48DC-A633-E728-3656E3194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627BF7-3927-B836-4589-DA7D4C35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FFE5-BCD8-4EEF-B231-4F92E05672FD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65D7C-6634-3C55-A807-D9AA21423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1FB5D7-853A-77AC-2D0E-3757992B4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F5AB-2074-4D73-AB16-E117EC2F53D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610280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94228-B316-252D-6AD2-A652B73D5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D568D-C712-57F6-91C4-B6217514F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463748-3066-32EB-AA99-1068158FF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CDDDBD-A231-6F58-B918-49103AB6AA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7F02A7-39FA-C56E-B137-5D1D21448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249518-365D-78AD-E870-0051FF774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FFE5-BCD8-4EEF-B231-4F92E05672FD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DCA3D0-DBA3-2B08-AF77-AE8360253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910CCC-355A-13B2-878D-3DE2FFEB7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F5AB-2074-4D73-AB16-E117EC2F53D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689182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F761B-F401-B8D3-5EED-9F79CD0DC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A05531-5452-0F99-B33A-DCB5C4661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FFE5-BCD8-4EEF-B231-4F92E05672FD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D779A9-6C0F-5121-A0AA-F553E7B94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F92B5-488A-96F7-BA39-0ECABBBCC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F5AB-2074-4D73-AB16-E117EC2F53D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672869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7B2282-989A-5CC3-3F33-81E58BF0A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FFE5-BCD8-4EEF-B231-4F92E05672FD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8FB6AA-1AE5-ED81-E904-36683EC59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999FEA-7E5F-804D-B3A5-E4B8C9F1C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F5AB-2074-4D73-AB16-E117EC2F53D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15279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1CFC6-6D9E-D274-2E8F-AADBEBADE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D2212-85C6-4DA6-F8EB-21E104D50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02A4D2-E43B-3A17-9DA2-13D7AF215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137720-7623-D657-3A1D-2E6AFEAF3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FFE5-BCD8-4EEF-B231-4F92E05672FD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1CFDB9-1634-C2CC-36EF-E5DDCA345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57E1D0-2576-6596-4F8F-3F00B0777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F5AB-2074-4D73-AB16-E117EC2F53D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77822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69E0D-38B2-3C67-2C99-85D7412EE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B55FE9-A07C-D0A7-07CF-3C53B7377C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B6B8CA-599A-3D92-5F3F-16B88C8BEB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5578C2-3C18-15B1-0646-DF348D42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FFE5-BCD8-4EEF-B231-4F92E05672FD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87CF1B-95C6-786A-D03C-ACB2492A6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84E21E-9443-32E0-D21A-A2A10784B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F5AB-2074-4D73-AB16-E117EC2F53D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45496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F3F6F6-73E1-1482-24DE-C8E9CEF54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757E9E-C707-24B0-D8A3-4BB438666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DCCE0-301C-82FF-48B4-A47986F70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4FFE5-BCD8-4EEF-B231-4F92E05672FD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88B7A-7C02-E143-527B-5728BA6118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49659-A8CD-0A89-B128-10DD9CCAD0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BF5AB-2074-4D73-AB16-E117EC2F53D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1827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1FFB15-F5F5-1798-204F-2D6C80261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5ECA4-8F34-CC2D-407C-65199C0B3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018EE-C2E8-3338-C46F-7BA0C2D27A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681A9-CAE4-4E2A-84C7-D4537B46669E}" type="datetimeFigureOut">
              <a:rPr lang="en-SI" smtClean="0"/>
              <a:t>03/20/2024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ECEBF-5000-014E-A9D0-A17FB0558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EC941-0030-A123-6DAF-B5C6C083F6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56A0B-1A43-4EC7-8688-DD93037FD24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86925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si/assets/ministrstva/MZEZ/Dokumenti/multilaterala/razvojno-sodelovanje/Smernice-za-vkljucevanje-enakosti-spolov-v-MRSHP.pdf" TargetMode="External"/><Relationship Id="rId2" Type="http://schemas.openxmlformats.org/officeDocument/2006/relationships/hyperlink" Target="https://ec.europa.eu/commission/presscorner/detail/sl/ip_20_2184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hyperlink" Target="https://capacity4dev.europa.eu/groups/country-level-implementation-plans-clips-gender/library_en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>
            <a:extLst>
              <a:ext uri="{FF2B5EF4-FFF2-40B4-BE49-F238E27FC236}">
                <a16:creationId xmlns:a16="http://schemas.microsoft.com/office/drawing/2014/main" id="{3A601430-4D9C-74F1-5DD3-7F7B75D2B23C}"/>
              </a:ext>
            </a:extLst>
          </p:cNvPr>
          <p:cNvSpPr txBox="1">
            <a:spLocks/>
          </p:cNvSpPr>
          <p:nvPr/>
        </p:nvSpPr>
        <p:spPr>
          <a:xfrm>
            <a:off x="885825" y="1485900"/>
            <a:ext cx="10163175" cy="4524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l-SI" sz="3200" b="1" dirty="0">
                <a:solidFill>
                  <a:srgbClr val="1B75BC"/>
                </a:solidFill>
                <a:latin typeface="Arial" panose="020B0604020202020204" pitchFamily="34" charset="0"/>
              </a:rPr>
              <a:t>JAVNI </a:t>
            </a:r>
            <a:r>
              <a:rPr lang="sl-SI" sz="3200" b="1" dirty="0" smtClean="0">
                <a:solidFill>
                  <a:srgbClr val="1B75BC"/>
                </a:solidFill>
                <a:latin typeface="Arial" panose="020B0604020202020204" pitchFamily="34" charset="0"/>
              </a:rPr>
              <a:t>RAZPIS</a:t>
            </a:r>
          </a:p>
          <a:p>
            <a:pPr algn="ctr"/>
            <a:r>
              <a:rPr lang="sl-SI" sz="3200" b="1" dirty="0" smtClean="0">
                <a:solidFill>
                  <a:srgbClr val="1B75BC"/>
                </a:solidFill>
                <a:latin typeface="Arial" panose="020B0604020202020204" pitchFamily="34" charset="0"/>
              </a:rPr>
              <a:t> </a:t>
            </a:r>
            <a:endParaRPr lang="sl-SI" sz="3200" b="1" dirty="0">
              <a:solidFill>
                <a:srgbClr val="1B75BC"/>
              </a:solidFill>
              <a:latin typeface="Arial" panose="020B0604020202020204" pitchFamily="34" charset="0"/>
            </a:endParaRPr>
          </a:p>
          <a:p>
            <a:pPr algn="ctr"/>
            <a:r>
              <a:rPr lang="sl-SI" sz="3200" b="1" dirty="0" smtClean="0">
                <a:solidFill>
                  <a:srgbClr val="1B75BC"/>
                </a:solidFill>
                <a:latin typeface="Arial" panose="020B0604020202020204" pitchFamily="34" charset="0"/>
              </a:rPr>
              <a:t>PROJEKTI </a:t>
            </a:r>
            <a:r>
              <a:rPr lang="sl-SI" sz="3200" b="1" dirty="0">
                <a:solidFill>
                  <a:srgbClr val="1B75BC"/>
                </a:solidFill>
                <a:latin typeface="Arial" panose="020B0604020202020204" pitchFamily="34" charset="0"/>
              </a:rPr>
              <a:t>MEDNARODNEGA RAZVOJNEGA SODELOVANJA IN HUMANITARNE POMOČI </a:t>
            </a:r>
            <a:endParaRPr lang="sl-SI" sz="3200" b="1" dirty="0" smtClean="0">
              <a:solidFill>
                <a:srgbClr val="1B75BC"/>
              </a:solidFill>
              <a:latin typeface="Arial" panose="020B0604020202020204" pitchFamily="34" charset="0"/>
            </a:endParaRPr>
          </a:p>
          <a:p>
            <a:pPr algn="ctr"/>
            <a:r>
              <a:rPr lang="sl-SI" sz="3200" b="1" dirty="0" smtClean="0">
                <a:solidFill>
                  <a:srgbClr val="1B75BC"/>
                </a:solidFill>
                <a:latin typeface="Arial" panose="020B0604020202020204" pitchFamily="34" charset="0"/>
              </a:rPr>
              <a:t>2024 - 2026</a:t>
            </a:r>
          </a:p>
          <a:p>
            <a:pPr algn="ctr"/>
            <a:endParaRPr lang="sl-SI" sz="3200" dirty="0" smtClean="0">
              <a:solidFill>
                <a:srgbClr val="1B75BC"/>
              </a:solidFill>
              <a:latin typeface="Arial" panose="020B0604020202020204" pitchFamily="34" charset="0"/>
            </a:endParaRPr>
          </a:p>
          <a:p>
            <a:pPr algn="ctr"/>
            <a:r>
              <a:rPr lang="sl-SI" sz="3200" b="1" dirty="0" smtClean="0">
                <a:solidFill>
                  <a:srgbClr val="1B75BC"/>
                </a:solidFill>
                <a:latin typeface="Arial" panose="020B0604020202020204" pitchFamily="34" charset="0"/>
              </a:rPr>
              <a:t>STRATEŠKO </a:t>
            </a:r>
            <a:r>
              <a:rPr lang="sl-SI" sz="3200" b="1" dirty="0">
                <a:solidFill>
                  <a:srgbClr val="1B75BC"/>
                </a:solidFill>
                <a:latin typeface="Arial" panose="020B0604020202020204" pitchFamily="34" charset="0"/>
              </a:rPr>
              <a:t>PARTNERSTVO NA PODROČJU HUMANITARNE POMOČI </a:t>
            </a:r>
            <a:endParaRPr lang="sl-SI" sz="3200" b="1" dirty="0" smtClean="0">
              <a:solidFill>
                <a:srgbClr val="1B75BC"/>
              </a:solidFill>
              <a:latin typeface="Arial" panose="020B0604020202020204" pitchFamily="34" charset="0"/>
            </a:endParaRPr>
          </a:p>
          <a:p>
            <a:pPr algn="ctr"/>
            <a:r>
              <a:rPr lang="sl-SI" sz="3200" b="1" dirty="0" smtClean="0">
                <a:solidFill>
                  <a:srgbClr val="1B75BC"/>
                </a:solidFill>
                <a:latin typeface="Arial" panose="020B0604020202020204" pitchFamily="34" charset="0"/>
              </a:rPr>
              <a:t>2024 - </a:t>
            </a:r>
            <a:r>
              <a:rPr lang="sl-SI" sz="3200" b="1" dirty="0">
                <a:solidFill>
                  <a:srgbClr val="1B75BC"/>
                </a:solidFill>
                <a:latin typeface="Arial" panose="020B0604020202020204" pitchFamily="34" charset="0"/>
              </a:rPr>
              <a:t>2028</a:t>
            </a:r>
          </a:p>
          <a:p>
            <a:pPr algn="ctr"/>
            <a:r>
              <a:rPr lang="sl-SI" altLang="en-US" sz="4000" b="1" dirty="0">
                <a:solidFill>
                  <a:srgbClr val="1B75BC"/>
                </a:solidFill>
                <a:latin typeface="Arial" panose="020B0604020202020204" pitchFamily="34" charset="0"/>
              </a:rPr>
              <a:t/>
            </a:r>
            <a:br>
              <a:rPr lang="sl-SI" altLang="en-US" sz="4000" b="1" dirty="0">
                <a:solidFill>
                  <a:srgbClr val="1B75BC"/>
                </a:solidFill>
                <a:latin typeface="Arial" panose="020B0604020202020204" pitchFamily="34" charset="0"/>
              </a:rPr>
            </a:br>
            <a:r>
              <a:rPr lang="sl-SI" altLang="en-US" sz="3200" b="1" dirty="0">
                <a:solidFill>
                  <a:srgbClr val="1B75BC"/>
                </a:solidFill>
                <a:latin typeface="Arial" panose="020B0604020202020204" pitchFamily="34" charset="0"/>
              </a:rPr>
              <a:t>d</a:t>
            </a:r>
            <a:r>
              <a:rPr lang="sl-SI" altLang="sl-SI" sz="3200" b="1" dirty="0">
                <a:solidFill>
                  <a:srgbClr val="1B75BC"/>
                </a:solidFill>
                <a:latin typeface="Arial" panose="020B0604020202020204" pitchFamily="34" charset="0"/>
              </a:rPr>
              <a:t>elavnica za prijavitelje – </a:t>
            </a:r>
            <a:r>
              <a:rPr lang="sl-SI" altLang="sl-SI" sz="3200" b="1" dirty="0" smtClean="0">
                <a:solidFill>
                  <a:srgbClr val="1B75BC"/>
                </a:solidFill>
                <a:latin typeface="Arial" panose="020B0604020202020204" pitchFamily="34" charset="0"/>
              </a:rPr>
              <a:t>20. </a:t>
            </a:r>
            <a:r>
              <a:rPr lang="sl-SI" altLang="sl-SI" sz="3200" b="1" dirty="0">
                <a:solidFill>
                  <a:srgbClr val="1B75BC"/>
                </a:solidFill>
                <a:latin typeface="Arial" panose="020B0604020202020204" pitchFamily="34" charset="0"/>
              </a:rPr>
              <a:t>marec 2024</a:t>
            </a:r>
            <a:endParaRPr lang="sl-SI" altLang="en-US" sz="3200" b="1" dirty="0">
              <a:solidFill>
                <a:srgbClr val="1B75BC"/>
              </a:solidFill>
            </a:endParaRPr>
          </a:p>
        </p:txBody>
      </p:sp>
      <p:sp>
        <p:nvSpPr>
          <p:cNvPr id="5" name="Subtitle 9">
            <a:extLst>
              <a:ext uri="{FF2B5EF4-FFF2-40B4-BE49-F238E27FC236}">
                <a16:creationId xmlns:a16="http://schemas.microsoft.com/office/drawing/2014/main" id="{C1E4A68D-D166-2030-651E-9F69A4483BCD}"/>
              </a:ext>
            </a:extLst>
          </p:cNvPr>
          <p:cNvSpPr txBox="1">
            <a:spLocks/>
          </p:cNvSpPr>
          <p:nvPr/>
        </p:nvSpPr>
        <p:spPr>
          <a:xfrm>
            <a:off x="1524000" y="5476875"/>
            <a:ext cx="9144000" cy="10317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sl-SI" sz="2000" dirty="0">
              <a:solidFill>
                <a:schemeClr val="accent1">
                  <a:lumMod val="75000"/>
                </a:schemeClr>
              </a:solidFill>
              <a:latin typeface="Republika" panose="0200050604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23383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9">
            <a:extLst>
              <a:ext uri="{FF2B5EF4-FFF2-40B4-BE49-F238E27FC236}">
                <a16:creationId xmlns:a16="http://schemas.microsoft.com/office/drawing/2014/main" id="{C1E4A68D-D166-2030-651E-9F69A4483BCD}"/>
              </a:ext>
            </a:extLst>
          </p:cNvPr>
          <p:cNvSpPr txBox="1">
            <a:spLocks/>
          </p:cNvSpPr>
          <p:nvPr/>
        </p:nvSpPr>
        <p:spPr>
          <a:xfrm>
            <a:off x="335666" y="1705575"/>
            <a:ext cx="11516809" cy="4660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l-SI" altLang="sl-SI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68963" y="1403019"/>
            <a:ext cx="9498564" cy="768681"/>
          </a:xfrm>
          <a:prstGeom prst="rect">
            <a:avLst/>
          </a:prstGeom>
          <a:solidFill>
            <a:srgbClr val="BFD72D"/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l-SI" altLang="en-US" sz="20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SKLOP C / STRATEŠKO PARTNERSTVO NA PODROČJU HUMANITARE</a:t>
            </a:r>
            <a:r>
              <a:rPr lang="sl-SI" sz="11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l-SI" altLang="en-US" sz="2000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68963" y="2332653"/>
            <a:ext cx="94985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Razpisuje se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1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petletno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strateško partnerstvo na področju mednarodne humanitarne pomoči.</a:t>
            </a:r>
          </a:p>
          <a:p>
            <a:pPr>
              <a:spcAft>
                <a:spcPts val="0"/>
              </a:spcAft>
            </a:pP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Prijaviteljice so lahko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posamezne NVO ali konzorcij NVO z vodilno prijaviteljico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1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podizvajalcem.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sl-SI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OBVEZNO: izbrati se mora obe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zahtevani aktivnosti, od katerih mora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prijaviteljica izvajati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vsaj eno.</a:t>
            </a:r>
          </a:p>
          <a:p>
            <a:pPr>
              <a:spcAft>
                <a:spcPts val="0"/>
              </a:spcAft>
            </a:pPr>
            <a:endParaRPr lang="sl-SI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Strateško partnerstvo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sklene s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sporazumom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obdobje petih let, za izvedbo posameznih aktivnosti pa bo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sklenjena pogodba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financiranju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 kateri bodo natančneje opredeljene medsebojne pravice in obveznosti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445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9">
            <a:extLst>
              <a:ext uri="{FF2B5EF4-FFF2-40B4-BE49-F238E27FC236}">
                <a16:creationId xmlns:a16="http://schemas.microsoft.com/office/drawing/2014/main" id="{C1E4A68D-D166-2030-651E-9F69A4483BCD}"/>
              </a:ext>
            </a:extLst>
          </p:cNvPr>
          <p:cNvSpPr txBox="1">
            <a:spLocks/>
          </p:cNvSpPr>
          <p:nvPr/>
        </p:nvSpPr>
        <p:spPr>
          <a:xfrm>
            <a:off x="335666" y="1705575"/>
            <a:ext cx="11516809" cy="4660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l-SI" altLang="sl-SI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78294" y="1403019"/>
            <a:ext cx="9535886" cy="749631"/>
          </a:xfrm>
          <a:prstGeom prst="rect">
            <a:avLst/>
          </a:prstGeom>
          <a:solidFill>
            <a:srgbClr val="BFD72D"/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l-SI" altLang="en-US" sz="20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SKLOP C / STRATEŠKO PARTNERSTVO NA PODROČJU HUMANITARE</a:t>
            </a:r>
            <a:r>
              <a:rPr lang="sl-SI" sz="11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l-SI" altLang="en-US" sz="2000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78294" y="2360645"/>
            <a:ext cx="95358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izvedbo aktivnosti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nujna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pomoč, vključno z rehabilitacijo in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rekonstrukcijo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izbrani izvajalec/strateški partner sklene pogodbo o sofinanciranju na podlagi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konceptnega papirja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Aft>
                <a:spcPts val="0"/>
              </a:spcAft>
            </a:pPr>
            <a:endParaRPr lang="sl-SI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OBVEZNO: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vključevanje zasebnega sektorja in povezovanje humanitarnih NVO z zasebnim sektorjem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potrebno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vlogi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oddati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tudi vsebinski in finančni načrt za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aktivnosti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letu 2024.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Vsebinski in finančni načrt nista predmet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ocenjevanja; pred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izvedbo aktivnosti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bosta predhodno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usklajena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ministrstvom; vsebinski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finančni načrt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pripravi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vsako leto trajanja partnerstva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posebej (v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začetku tekočega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leta). </a:t>
            </a:r>
          </a:p>
          <a:p>
            <a:pPr>
              <a:spcAft>
                <a:spcPts val="0"/>
              </a:spcAft>
            </a:pPr>
            <a:endParaRPr lang="sl-SI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OBVEZNO: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zagotoviti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vključenost lokalnega partnerja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Obstoj mreže lokalnih partnerstev je del meril za ocenjevanje vlog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l-SI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57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9">
            <a:extLst>
              <a:ext uri="{FF2B5EF4-FFF2-40B4-BE49-F238E27FC236}">
                <a16:creationId xmlns:a16="http://schemas.microsoft.com/office/drawing/2014/main" id="{C1E4A68D-D166-2030-651E-9F69A4483BCD}"/>
              </a:ext>
            </a:extLst>
          </p:cNvPr>
          <p:cNvSpPr txBox="1">
            <a:spLocks/>
          </p:cNvSpPr>
          <p:nvPr/>
        </p:nvSpPr>
        <p:spPr>
          <a:xfrm>
            <a:off x="335666" y="1705575"/>
            <a:ext cx="11516809" cy="4660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l-SI" altLang="sl-SI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59633" y="1320606"/>
            <a:ext cx="9554547" cy="769938"/>
          </a:xfrm>
          <a:prstGeom prst="rect">
            <a:avLst/>
          </a:prstGeom>
          <a:solidFill>
            <a:srgbClr val="BFD72D"/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l-SI" altLang="en-US" sz="2800" b="1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AKTIVNOSTI DO CILJA</a:t>
            </a:r>
            <a:endParaRPr lang="sl-SI" alt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3" y="2295331"/>
            <a:ext cx="9554547" cy="4070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43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9">
            <a:extLst>
              <a:ext uri="{FF2B5EF4-FFF2-40B4-BE49-F238E27FC236}">
                <a16:creationId xmlns:a16="http://schemas.microsoft.com/office/drawing/2014/main" id="{C1E4A68D-D166-2030-651E-9F69A4483BCD}"/>
              </a:ext>
            </a:extLst>
          </p:cNvPr>
          <p:cNvSpPr txBox="1">
            <a:spLocks/>
          </p:cNvSpPr>
          <p:nvPr/>
        </p:nvSpPr>
        <p:spPr>
          <a:xfrm>
            <a:off x="335666" y="1705575"/>
            <a:ext cx="11516809" cy="4660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l-SI" altLang="sl-SI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68963" y="1320606"/>
            <a:ext cx="9498564" cy="769938"/>
          </a:xfrm>
          <a:prstGeom prst="rect">
            <a:avLst/>
          </a:prstGeom>
          <a:solidFill>
            <a:srgbClr val="BFD72D"/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l-SI" altLang="en-US" sz="2800" b="1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KAZALNIKI</a:t>
            </a:r>
            <a:endParaRPr lang="sl-SI" alt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7"/>
          <p:cNvSpPr txBox="1">
            <a:spLocks/>
          </p:cNvSpPr>
          <p:nvPr/>
        </p:nvSpPr>
        <p:spPr bwMode="auto">
          <a:xfrm>
            <a:off x="1268963" y="2258007"/>
            <a:ext cx="9498563" cy="3409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sl-SI" alt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</a:t>
            </a:r>
          </a:p>
          <a:p>
            <a:pPr marL="342900" marR="0" lvl="0" indent="-342900" algn="just" defTabSz="4572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sl-SI" altLang="sl-SI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Kazalniki </a:t>
            </a:r>
            <a:r>
              <a:rPr kumimoji="0" lang="sl-SI" altLang="sl-SI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odražajo stopnjo uresničitve zastavljenega specifičnega cilja projekta in posameznih rezultatov.</a:t>
            </a:r>
          </a:p>
          <a:p>
            <a:pPr marL="0" marR="0" lvl="0" indent="0" algn="just" defTabSz="4572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sl-SI" altLang="sl-SI" sz="2000" b="0" i="0" u="none" strike="noStrike" kern="1200" cap="none" spc="0" normalizeH="0" baseline="0" noProof="0" dirty="0" smtClean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5FCBEF"/>
              </a:buClr>
              <a:buFont typeface="Wingdings" panose="05000000000000000000" pitchFamily="2" charset="2"/>
              <a:buChar char="ü"/>
              <a:defRPr/>
            </a:pPr>
            <a:r>
              <a:rPr lang="sl-SI" altLang="sl-SI" sz="2000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Kvantitativni </a:t>
            </a:r>
            <a:r>
              <a:rPr lang="sl-SI" altLang="sl-SI" sz="20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oz. številčni kazalniki dokazujejo v kolikšni meri (številčno) je bilo načrtovano doseženo.</a:t>
            </a:r>
          </a:p>
          <a:p>
            <a:pPr marL="0" marR="0" lvl="0" indent="0" algn="just" defTabSz="4572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sl-SI" altLang="sl-SI" sz="1800" b="0" i="0" u="none" strike="noStrike" kern="1200" cap="none" spc="0" normalizeH="0" baseline="0" noProof="0" dirty="0" smtClean="0">
              <a:ln>
                <a:noFill/>
              </a:ln>
              <a:solidFill>
                <a:srgbClr val="67C18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just" eaLnBrk="1" hangingPunct="1">
              <a:lnSpc>
                <a:spcPct val="90000"/>
              </a:lnSpc>
              <a:buClr>
                <a:srgbClr val="5FCBEF"/>
              </a:buClr>
              <a:buFont typeface="Wingdings" panose="05000000000000000000" pitchFamily="2" charset="2"/>
              <a:buChar char="ü"/>
              <a:tabLst/>
              <a:defRPr/>
            </a:pPr>
            <a:r>
              <a:rPr lang="sl-SI" altLang="sl-SI" sz="2000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Kvalitativni</a:t>
            </a:r>
            <a:r>
              <a:rPr kumimoji="0" lang="sl-SI" altLang="sl-SI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sl-SI" altLang="sl-SI" sz="20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oz. ne-številčni kazalniki dokazujejo stopnjo dosežene spremembe oz. kakovost specifičnega cilja in rezultata.</a:t>
            </a:r>
            <a:endParaRPr lang="en-US" sz="2000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sl-SI" sz="18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26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9">
            <a:extLst>
              <a:ext uri="{FF2B5EF4-FFF2-40B4-BE49-F238E27FC236}">
                <a16:creationId xmlns:a16="http://schemas.microsoft.com/office/drawing/2014/main" id="{C1E4A68D-D166-2030-651E-9F69A4483BCD}"/>
              </a:ext>
            </a:extLst>
          </p:cNvPr>
          <p:cNvSpPr txBox="1">
            <a:spLocks/>
          </p:cNvSpPr>
          <p:nvPr/>
        </p:nvSpPr>
        <p:spPr>
          <a:xfrm>
            <a:off x="335666" y="1705575"/>
            <a:ext cx="11516809" cy="4660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l-SI" altLang="sl-SI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68962" y="1320606"/>
            <a:ext cx="9489233" cy="769938"/>
          </a:xfrm>
          <a:prstGeom prst="rect">
            <a:avLst/>
          </a:prstGeom>
          <a:solidFill>
            <a:srgbClr val="BFD72D"/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l-SI" altLang="en-US" sz="2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ENAKOST SPOLOV IN SMERNICE</a:t>
            </a:r>
            <a:endParaRPr lang="sl-SI" alt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7"/>
          <p:cNvSpPr txBox="1">
            <a:spLocks/>
          </p:cNvSpPr>
          <p:nvPr/>
        </p:nvSpPr>
        <p:spPr bwMode="auto">
          <a:xfrm>
            <a:off x="1268962" y="2344545"/>
            <a:ext cx="9489233" cy="3360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sl-SI" sz="20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Povezovanje HRBA, spolno </a:t>
            </a:r>
            <a:r>
              <a:rPr lang="sl-SI" sz="2000" dirty="0" err="1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transformativnega</a:t>
            </a:r>
            <a:r>
              <a:rPr lang="sl-SI" sz="20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pristopa in presečnega pristopa (</a:t>
            </a: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GAP III</a:t>
            </a:r>
            <a:r>
              <a:rPr lang="sl-SI" sz="20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sz="20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Kako povezati </a:t>
            </a:r>
            <a:r>
              <a:rPr lang="sl-SI" sz="2000" dirty="0" err="1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gender</a:t>
            </a:r>
            <a:r>
              <a:rPr lang="sl-SI" sz="20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vodo/ prehransko varnost, da se temi dopolnjujeta in nadgrajujeta s pomočjo treh </a:t>
            </a:r>
            <a:r>
              <a:rPr lang="sl-SI" sz="20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pristopov</a:t>
            </a:r>
            <a:r>
              <a:rPr lang="sl-SI" sz="20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sz="20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Ocena na podlagi spola je nujna priloga </a:t>
            </a:r>
            <a:endParaRPr lang="sl-SI" sz="2000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sl-SI" sz="20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sl-SI" sz="20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prijavi na JR:</a:t>
            </a:r>
          </a:p>
          <a:p>
            <a:pPr marL="400050" lvl="1" indent="0">
              <a:buNone/>
            </a:pP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Smernice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0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(tudi v </a:t>
            </a:r>
            <a:r>
              <a:rPr lang="sl-SI" sz="20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angleščini)</a:t>
            </a:r>
          </a:p>
          <a:p>
            <a:pPr marL="400050" lvl="1" indent="0">
              <a:buNone/>
            </a:pPr>
            <a:r>
              <a:rPr lang="sl-SI" sz="2000" dirty="0" err="1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CLIPs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</a:t>
            </a: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in </a:t>
            </a:r>
            <a:r>
              <a:rPr lang="sl-SI" sz="20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GCPs</a:t>
            </a: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75" y="3647371"/>
            <a:ext cx="4683773" cy="3103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87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9">
            <a:extLst>
              <a:ext uri="{FF2B5EF4-FFF2-40B4-BE49-F238E27FC236}">
                <a16:creationId xmlns:a16="http://schemas.microsoft.com/office/drawing/2014/main" id="{C1E4A68D-D166-2030-651E-9F69A4483BCD}"/>
              </a:ext>
            </a:extLst>
          </p:cNvPr>
          <p:cNvSpPr txBox="1">
            <a:spLocks/>
          </p:cNvSpPr>
          <p:nvPr/>
        </p:nvSpPr>
        <p:spPr>
          <a:xfrm>
            <a:off x="335666" y="1705575"/>
            <a:ext cx="11516809" cy="4660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l-SI" altLang="sl-SI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1268963" y="1276350"/>
            <a:ext cx="9479902" cy="681345"/>
          </a:xfrm>
          <a:prstGeom prst="rect">
            <a:avLst/>
          </a:prstGeom>
          <a:solidFill>
            <a:srgbClr val="BFD7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eaLnBrk="1" hangingPunct="1"/>
            <a:r>
              <a:rPr lang="sl-SI" altLang="en-US" sz="2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METODOLOGIJA ZA OCENJEVANJE</a:t>
            </a:r>
            <a:endParaRPr lang="sl-SI" altLang="en-US" sz="2800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68963" y="2099388"/>
            <a:ext cx="9479902" cy="4319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45720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Merila so enotna,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veljajo pa izjeme, </a:t>
            </a: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ki so navedene pri posameznem merilu.</a:t>
            </a:r>
            <a:r>
              <a:rPr lang="sl-SI" kern="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 v pomoč pri oblikovanju VN in FN</a:t>
            </a: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R="0" lvl="0" defTabSz="45720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tabLst/>
              <a:defRPr/>
            </a:pPr>
            <a:endParaRPr kumimoji="0" lang="sl-SI" sz="1600" b="0" i="0" u="none" strike="noStrike" kern="0" cap="none" spc="0" normalizeH="0" baseline="0" noProof="0" dirty="0" smtClean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defTabSz="45720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Paziti na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izločitvene kriterije </a:t>
            </a: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navedeno v 1. točki Skladnost projekta oziroma vloge z osnovnimi razpisnimi pogoji.</a:t>
            </a:r>
          </a:p>
          <a:p>
            <a:pPr marL="342900" marR="0" lvl="0" indent="-342900" defTabSz="45720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ü"/>
              <a:tabLst/>
              <a:defRPr/>
            </a:pPr>
            <a:endParaRPr kumimoji="0" lang="sl-SI" sz="1600" b="0" i="0" u="none" strike="noStrike" kern="0" cap="none" spc="0" normalizeH="0" baseline="0" noProof="0" dirty="0" smtClean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defTabSz="45720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Končna ocena komisije = povprečno število doseženih točk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petih </a:t>
            </a: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ocenjevalcev.</a:t>
            </a:r>
          </a:p>
          <a:p>
            <a:pPr marR="0" lvl="0" defTabSz="45720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tabLst/>
              <a:defRPr/>
            </a:pPr>
            <a:endParaRPr kumimoji="0" lang="sl-SI" sz="1600" b="0" i="0" u="none" strike="noStrike" kern="0" cap="none" spc="0" normalizeH="0" baseline="0" noProof="0" dirty="0" smtClean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defTabSz="45720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Pri končni oceni se izloči ocena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dveh</a:t>
            </a: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ocenjevalcev, tistega, ki je ocenil projekt z najnižjo oceno in tistega, ki je ocenil projekt z najvišjo oceno.</a:t>
            </a:r>
          </a:p>
          <a:p>
            <a:pPr marR="0" lvl="0" defTabSz="45720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tabLst/>
              <a:defRPr/>
            </a:pPr>
            <a:endParaRPr kumimoji="0" lang="sl-SI" sz="1600" b="0" i="0" u="none" strike="noStrike" kern="0" cap="none" spc="0" normalizeH="0" baseline="0" noProof="0" dirty="0" smtClean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defTabSz="45720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Vloga se uvrsti med kandidate za financiranje, če doseže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vsaj 75 odstotkov vseh točk.</a:t>
            </a:r>
            <a:endParaRPr lang="sl-SI" b="1" kern="0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91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9">
            <a:extLst>
              <a:ext uri="{FF2B5EF4-FFF2-40B4-BE49-F238E27FC236}">
                <a16:creationId xmlns:a16="http://schemas.microsoft.com/office/drawing/2014/main" id="{C1E4A68D-D166-2030-651E-9F69A4483BCD}"/>
              </a:ext>
            </a:extLst>
          </p:cNvPr>
          <p:cNvSpPr txBox="1">
            <a:spLocks/>
          </p:cNvSpPr>
          <p:nvPr/>
        </p:nvSpPr>
        <p:spPr>
          <a:xfrm>
            <a:off x="335666" y="1705575"/>
            <a:ext cx="11516809" cy="4660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l-SI" altLang="sl-SI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1250302" y="1320605"/>
            <a:ext cx="9517225" cy="708220"/>
          </a:xfrm>
          <a:prstGeom prst="rect">
            <a:avLst/>
          </a:prstGeom>
          <a:solidFill>
            <a:srgbClr val="BFD7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eaLnBrk="1" hangingPunct="1"/>
            <a:r>
              <a:rPr lang="sl-SI" sz="2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FORMALNO</a:t>
            </a:r>
            <a:r>
              <a:rPr lang="sl-SI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POPOLNA VLOGA ZA SKLOP A IN B</a:t>
            </a:r>
            <a:endParaRPr lang="sl-SI" altLang="en-US" sz="2800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50302" y="2211355"/>
            <a:ext cx="9517225" cy="4539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Vloga se šteje za formalno popolno, </a:t>
            </a:r>
            <a:r>
              <a:rPr kumimoji="0" lang="sl-SI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če vsebuje v celoti izpolnjene obrazce in dokazila:</a:t>
            </a:r>
            <a:endParaRPr kumimoji="0" lang="sl-SI" sz="1800" b="1" i="0" u="sng" strike="noStrike" kern="1200" cap="none" spc="0" normalizeH="0" baseline="0" noProof="0" dirty="0" smtClean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Font typeface="Sylfaen" panose="010A0502050306030303" pitchFamily="18" charset="0"/>
              <a:buChar char="√"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Vsebinski načrt projekta (obrazec št. 1)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Font typeface="Sylfaen" panose="010A0502050306030303" pitchFamily="18" charset="0"/>
              <a:buChar char="√"/>
              <a:tabLst/>
              <a:defRPr/>
            </a:pPr>
            <a:endParaRPr kumimoji="0" lang="sl-SI" sz="1600" b="0" i="0" u="none" strike="noStrike" kern="1200" cap="none" spc="0" normalizeH="0" baseline="0" noProof="0" dirty="0" smtClean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Font typeface="Sylfaen" panose="010A0502050306030303" pitchFamily="18" charset="0"/>
              <a:buChar char="√"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Finančni načrt projekta (obrazec št. 2)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None/>
              <a:tabLst/>
              <a:defRPr/>
            </a:pPr>
            <a:endParaRPr kumimoji="0" lang="sl-SI" sz="1600" b="0" i="0" u="none" strike="noStrike" kern="1200" cap="none" spc="0" normalizeH="0" baseline="0" noProof="0" dirty="0" smtClean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Font typeface="Sylfaen" panose="010A0502050306030303" pitchFamily="18" charset="0"/>
              <a:buChar char="√"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Izjava o udeležbi pravnih in fizičnih oseb pri prijavitelju (obrazec št. 3)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None/>
              <a:tabLst/>
              <a:defRPr/>
            </a:pPr>
            <a:endParaRPr kumimoji="0" lang="sl-SI" sz="1600" b="0" i="0" u="none" strike="noStrike" kern="1200" cap="none" spc="0" normalizeH="0" baseline="0" noProof="0" dirty="0" smtClean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Font typeface="Sylfaen" panose="010A0502050306030303" pitchFamily="18" charset="0"/>
              <a:buChar char="√"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Izjava prijavitelja o izpolnjevanju in sprejemanju razpisnih pogojev in potrditev verodostojnosti navedenih podatkov (obrazec št. 4)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None/>
              <a:tabLst/>
              <a:defRPr/>
            </a:pPr>
            <a:endParaRPr kumimoji="0" lang="sl-SI" sz="1600" b="0" i="0" u="none" strike="noStrike" kern="1200" cap="none" spc="0" normalizeH="0" baseline="0" noProof="0" dirty="0" smtClean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Font typeface="Sylfaen" panose="010A0502050306030303" pitchFamily="18" charset="0"/>
              <a:buChar char="√"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Delovni prevod (obrazec št. 5)</a:t>
            </a:r>
            <a:endParaRPr kumimoji="0" lang="sl-SI" sz="1800" b="0" i="0" u="sng" strike="noStrike" kern="1200" cap="none" spc="0" normalizeH="0" baseline="0" noProof="0" dirty="0" smtClean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ü"/>
              <a:tabLst/>
              <a:defRPr/>
            </a:pPr>
            <a:endParaRPr kumimoji="0" lang="sl-SI" sz="1800" b="1" i="0" u="none" strike="noStrike" kern="1200" cap="none" spc="0" normalizeH="0" baseline="0" noProof="0" dirty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90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9">
            <a:extLst>
              <a:ext uri="{FF2B5EF4-FFF2-40B4-BE49-F238E27FC236}">
                <a16:creationId xmlns:a16="http://schemas.microsoft.com/office/drawing/2014/main" id="{C1E4A68D-D166-2030-651E-9F69A4483BCD}"/>
              </a:ext>
            </a:extLst>
          </p:cNvPr>
          <p:cNvSpPr txBox="1">
            <a:spLocks/>
          </p:cNvSpPr>
          <p:nvPr/>
        </p:nvSpPr>
        <p:spPr>
          <a:xfrm>
            <a:off x="335666" y="1705575"/>
            <a:ext cx="11516809" cy="4660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l-SI" altLang="sl-SI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1268963" y="1320605"/>
            <a:ext cx="9573208" cy="615603"/>
          </a:xfrm>
          <a:prstGeom prst="rect">
            <a:avLst/>
          </a:prstGeom>
          <a:solidFill>
            <a:srgbClr val="BFD7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eaLnBrk="1" hangingPunct="1"/>
            <a:r>
              <a:rPr lang="sl-SI" sz="2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FORMALNO</a:t>
            </a:r>
            <a:r>
              <a:rPr lang="sl-SI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POPOLNA VLOGA ZA SKLOP C</a:t>
            </a:r>
            <a:endParaRPr lang="sl-SI" altLang="en-US" sz="2800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68963" y="2006082"/>
            <a:ext cx="9573208" cy="4851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5FCBEF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Vloga se šteje za formalno popolno, </a:t>
            </a:r>
            <a:r>
              <a:rPr kumimoji="0" lang="sl-SI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če vsebuje v celoti izpolnjene obrazce in dokazila:</a:t>
            </a:r>
            <a:endParaRPr kumimoji="0" lang="sl-SI" sz="1800" b="1" i="0" u="sng" strike="noStrike" kern="1200" cap="none" spc="0" normalizeH="0" baseline="0" noProof="0" dirty="0" smtClean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buClr>
                <a:srgbClr val="5FCBEF"/>
              </a:buClr>
              <a:buFont typeface="Wingdings" panose="05000000000000000000" pitchFamily="2" charset="2"/>
              <a:buChar char="ü"/>
            </a:pP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Izjavo o udeležbi pravnih in fizičnih oseb pri prijaviteljici (obrazec št. 3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Clr>
                <a:srgbClr val="5FCBEF"/>
              </a:buClr>
              <a:buFont typeface="Wingdings" panose="05000000000000000000" pitchFamily="2" charset="2"/>
              <a:buChar char="ü"/>
            </a:pPr>
            <a:endParaRPr lang="sl-SI" sz="800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5FCBEF"/>
              </a:buClr>
              <a:buFont typeface="Wingdings" panose="05000000000000000000" pitchFamily="2" charset="2"/>
              <a:buChar char="ü"/>
            </a:pP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Izjavo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prijaviteljice o izpolnjevanju in sprejemanju razpisnih pogojev in potrditev verodostojnosti navedenih podatkov (obrazec št. 4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Clr>
                <a:srgbClr val="5FCBEF"/>
              </a:buClr>
              <a:buFont typeface="Wingdings" panose="05000000000000000000" pitchFamily="2" charset="2"/>
              <a:buChar char="ü"/>
            </a:pPr>
            <a:endParaRPr lang="sl-SI" sz="800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5FCBEF"/>
              </a:buClr>
              <a:buFont typeface="Wingdings" panose="05000000000000000000" pitchFamily="2" charset="2"/>
              <a:buChar char="ü"/>
            </a:pP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in izkušnje (obrazec št. 7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Clr>
                <a:srgbClr val="5FCBEF"/>
              </a:buClr>
              <a:buFont typeface="Wingdings" panose="05000000000000000000" pitchFamily="2" charset="2"/>
              <a:buChar char="ü"/>
            </a:pPr>
            <a:endParaRPr lang="sl-SI" sz="800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5FCBEF"/>
              </a:buClr>
              <a:buFont typeface="Wingdings" panose="05000000000000000000" pitchFamily="2" charset="2"/>
              <a:buChar char="ü"/>
            </a:pP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Informacija podizvajalke (obrazec št. 9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Clr>
                <a:srgbClr val="5FCBEF"/>
              </a:buClr>
              <a:buFont typeface="Wingdings" panose="05000000000000000000" pitchFamily="2" charset="2"/>
              <a:buChar char="ü"/>
            </a:pPr>
            <a:endParaRPr lang="sl-SI" sz="800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5FCBEF"/>
              </a:buClr>
              <a:buFont typeface="Wingdings" panose="05000000000000000000" pitchFamily="2" charset="2"/>
              <a:buChar char="ü"/>
            </a:pP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Vsebinski načrt projekta (obrazec št. 1) – za aktivnosti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vključevanja zasebnega sektorja in povezovanja NVO z zasebnim sektorjem v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letu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  <a:p>
            <a:pPr>
              <a:buClr>
                <a:srgbClr val="5FCBEF"/>
              </a:buClr>
              <a:buFont typeface="Wingdings" panose="05000000000000000000" pitchFamily="2" charset="2"/>
              <a:buChar char="ü"/>
            </a:pPr>
            <a:endParaRPr lang="sl-SI" sz="800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5FCBEF"/>
              </a:buClr>
              <a:buFont typeface="Wingdings" panose="05000000000000000000" pitchFamily="2" charset="2"/>
              <a:buChar char="ü"/>
            </a:pP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Finančni načrt projekta (obrazec št. 2) – za aktivnosti vključevanja zasebnega sektorja in povezovanja NVO z zasebnim sektorjem v letu 2024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ü"/>
              <a:tabLst/>
              <a:defRPr/>
            </a:pPr>
            <a:endParaRPr kumimoji="0" lang="sl-SI" sz="1800" b="1" i="0" u="none" strike="noStrike" kern="1200" cap="none" spc="0" normalizeH="0" baseline="0" noProof="0" dirty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29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9">
            <a:extLst>
              <a:ext uri="{FF2B5EF4-FFF2-40B4-BE49-F238E27FC236}">
                <a16:creationId xmlns:a16="http://schemas.microsoft.com/office/drawing/2014/main" id="{C1E4A68D-D166-2030-651E-9F69A4483BCD}"/>
              </a:ext>
            </a:extLst>
          </p:cNvPr>
          <p:cNvSpPr txBox="1">
            <a:spLocks/>
          </p:cNvSpPr>
          <p:nvPr/>
        </p:nvSpPr>
        <p:spPr>
          <a:xfrm>
            <a:off x="335666" y="1705575"/>
            <a:ext cx="11516809" cy="4660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l-SI" altLang="sl-SI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1259633" y="1320606"/>
            <a:ext cx="9442579" cy="691224"/>
          </a:xfrm>
          <a:prstGeom prst="rect">
            <a:avLst/>
          </a:prstGeom>
          <a:solidFill>
            <a:srgbClr val="BFD7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eaLnBrk="1" hangingPunct="1"/>
            <a:r>
              <a:rPr lang="sl-SI" altLang="en-US" sz="2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OBLIKA VLOGE ZA SKLOP A, B in C</a:t>
            </a:r>
            <a:endParaRPr lang="sl-SI" altLang="en-US" sz="2800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59633" y="2011829"/>
            <a:ext cx="9442579" cy="4739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Obrazci in izjave morajo biti </a:t>
            </a:r>
            <a:r>
              <a:rPr kumimoji="0" lang="sl-SI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 slovenskem jeziku</a:t>
            </a: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None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sl-SI" sz="1800" b="1" i="0" u="none" strike="noStrike" kern="1200" cap="none" spc="0" normalizeH="0" baseline="0" noProof="0" dirty="0" smtClean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ebding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sl-SI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Arial</a:t>
            </a:r>
            <a:r>
              <a:rPr kumimoji="0" lang="sl-SI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 10, enojni razmik med vrsticami, upoštevati zahtevo po omejitvi števila znakov (vključno s presledki), </a:t>
            </a: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kjer je to določeno</a:t>
            </a:r>
            <a:r>
              <a:rPr kumimoji="0" lang="sl-SI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ü"/>
              <a:tabLst/>
              <a:defRPr/>
            </a:pPr>
            <a:endParaRPr kumimoji="0" lang="sl-SI" sz="800" b="1" i="0" u="none" strike="noStrike" kern="1200" cap="none" spc="0" normalizeH="0" baseline="0" noProof="0" dirty="0" smtClean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ebding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Vloga se odda </a:t>
            </a:r>
            <a:r>
              <a:rPr kumimoji="0" lang="sl-SI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v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/>
              </a:rPr>
              <a:t>enem </a:t>
            </a:r>
            <a:r>
              <a:rPr kumimoji="0" lang="sl-SI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izvirniku</a:t>
            </a: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/ vsa dokumentacija podpisana in opremljena z žigom.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ü"/>
              <a:tabLst/>
              <a:defRPr/>
            </a:pPr>
            <a:endParaRPr kumimoji="0" lang="sl-SI" sz="800" b="0" i="0" u="none" strike="noStrike" kern="1200" cap="none" spc="0" normalizeH="0" baseline="0" noProof="0" dirty="0" smtClean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ebding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Na elektronskem nosilcu, </a:t>
            </a:r>
            <a:r>
              <a:rPr kumimoji="0" lang="sl-SI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t.j</a:t>
            </a: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.</a:t>
            </a:r>
            <a:r>
              <a:rPr kumimoji="0" lang="sl-SI" sz="1800" b="0" i="0" u="none" strike="noStrike" kern="1200" cap="none" spc="0" normalizeH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 </a:t>
            </a:r>
            <a:r>
              <a:rPr kumimoji="0" lang="sl-SI" sz="1800" b="1" i="0" u="none" strike="noStrike" kern="1200" cap="none" spc="0" normalizeH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ključ USB,</a:t>
            </a:r>
            <a:r>
              <a:rPr kumimoji="0" lang="sl-SI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 </a:t>
            </a: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mora biti </a:t>
            </a:r>
            <a:r>
              <a:rPr kumimoji="0" lang="sl-SI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skenirana celotna podpisana </a:t>
            </a: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dokumentacija, in </a:t>
            </a:r>
            <a:r>
              <a:rPr kumimoji="0" lang="sl-SI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tudi obrazec št. 1 v obliki Word </a:t>
            </a: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in </a:t>
            </a:r>
            <a:r>
              <a:rPr kumimoji="0" lang="sl-SI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obrazec št. 2 v obliki Excel.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ü"/>
              <a:tabLst/>
              <a:defRPr/>
            </a:pPr>
            <a:endParaRPr kumimoji="0" lang="sl-SI" sz="800" b="1" i="0" u="none" strike="noStrike" kern="1200" cap="none" spc="0" normalizeH="0" baseline="0" noProof="0" dirty="0" smtClean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ebding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Vloga </a:t>
            </a:r>
            <a:r>
              <a:rPr kumimoji="0" lang="sl-SI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ne sme biti vezana ne s spiralo, ne kako drugače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/>
              </a:rPr>
              <a:t>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/>
              </a:rPr>
              <a:t>/ </a:t>
            </a: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tiskana obojestransko.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ü"/>
              <a:tabLst/>
              <a:defRPr/>
            </a:pPr>
            <a:endParaRPr kumimoji="0" lang="sl-SI" sz="800" b="0" i="0" u="none" strike="noStrike" kern="1200" cap="none" spc="0" normalizeH="0" baseline="0" noProof="0" dirty="0" smtClean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ebding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sl-SI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Vsaka vloga se odda v svoji ovojnici z obkroženim sklopom, </a:t>
            </a: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ebdings"/>
              </a:rPr>
              <a:t>na katerega se prijavitelj prijavlja / obrazec št. 6.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ü"/>
              <a:tabLst/>
              <a:defRPr/>
            </a:pPr>
            <a:endParaRPr kumimoji="0" lang="sl-SI" sz="1800" b="0" i="0" u="none" strike="noStrike" kern="1200" cap="none" spc="0" normalizeH="0" baseline="0" noProof="0" dirty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Trebuchet MS"/>
              <a:ea typeface="+mn-ea"/>
              <a:cs typeface="+mn-cs"/>
              <a:sym typeface="Webdings"/>
            </a:endParaRPr>
          </a:p>
        </p:txBody>
      </p:sp>
    </p:spTree>
    <p:extLst>
      <p:ext uri="{BB962C8B-B14F-4D97-AF65-F5344CB8AC3E}">
        <p14:creationId xmlns:p14="http://schemas.microsoft.com/office/powerpoint/2010/main" val="77900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9">
            <a:extLst>
              <a:ext uri="{FF2B5EF4-FFF2-40B4-BE49-F238E27FC236}">
                <a16:creationId xmlns:a16="http://schemas.microsoft.com/office/drawing/2014/main" id="{C1E4A68D-D166-2030-651E-9F69A4483BCD}"/>
              </a:ext>
            </a:extLst>
          </p:cNvPr>
          <p:cNvSpPr txBox="1">
            <a:spLocks/>
          </p:cNvSpPr>
          <p:nvPr/>
        </p:nvSpPr>
        <p:spPr>
          <a:xfrm>
            <a:off x="335666" y="1705575"/>
            <a:ext cx="11516809" cy="4660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l-SI" altLang="sl-SI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1257300" y="1562100"/>
            <a:ext cx="9454243" cy="619125"/>
          </a:xfrm>
          <a:prstGeom prst="rect">
            <a:avLst/>
          </a:prstGeom>
          <a:solidFill>
            <a:srgbClr val="BFD7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eaLnBrk="1" hangingPunct="1"/>
            <a:r>
              <a:rPr lang="sl-SI" altLang="en-US" sz="2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POGODBA</a:t>
            </a:r>
            <a:endParaRPr lang="sl-SI" altLang="en-US" sz="2800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57300" y="2258008"/>
            <a:ext cx="9454243" cy="333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/>
              </a:rPr>
              <a:t>Odziv izbranih izvajalcev na poziv ministrstva k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/>
              </a:rPr>
              <a:t>podpisu pogodbe v 8 dneh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/>
              </a:rPr>
              <a:t>, v nasprotnem primeru se šteje, da je umaknil svojo vlogo.</a:t>
            </a:r>
          </a:p>
          <a:p>
            <a:pPr marL="0" indent="0" algn="just">
              <a:buNone/>
              <a:defRPr/>
            </a:pPr>
            <a:endParaRPr lang="sl-SI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  <a:sym typeface="Webdings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/>
              </a:rPr>
              <a:t>Pred podpisom pogodbe bodo v projektni dokumentaciji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/>
              </a:rPr>
              <a:t>odpravljene morebitne manjše nepravilnosti,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  <a:sym typeface="Webdings"/>
              </a:rPr>
              <a:t> ki pa ne bodo vplivale na vsebino izbranega projekta.</a:t>
            </a:r>
          </a:p>
          <a:p>
            <a:pPr marL="0" indent="0" algn="just">
              <a:buNone/>
              <a:defRPr/>
            </a:pPr>
            <a:endParaRPr lang="sl-SI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Predplačilo do 80 %, drugi zahtevek do 20 % refundacija.</a:t>
            </a:r>
          </a:p>
          <a:p>
            <a:pPr marL="0" indent="0">
              <a:buNone/>
              <a:defRPr/>
            </a:pPr>
            <a:endParaRPr lang="sl-SI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Delavnica za podpisnike pogodb (odvisno od prvih rokov poročanja).</a:t>
            </a:r>
            <a:endParaRPr lang="sl-SI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98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>
            <a:extLst>
              <a:ext uri="{FF2B5EF4-FFF2-40B4-BE49-F238E27FC236}">
                <a16:creationId xmlns:a16="http://schemas.microsoft.com/office/drawing/2014/main" id="{3A601430-4D9C-74F1-5DD3-7F7B75D2B23C}"/>
              </a:ext>
            </a:extLst>
          </p:cNvPr>
          <p:cNvSpPr txBox="1">
            <a:spLocks/>
          </p:cNvSpPr>
          <p:nvPr/>
        </p:nvSpPr>
        <p:spPr>
          <a:xfrm>
            <a:off x="1524000" y="1989271"/>
            <a:ext cx="9144000" cy="1198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nl-NL" altLang="sl-SI" sz="3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03649" y="1272073"/>
            <a:ext cx="9464351" cy="623402"/>
          </a:xfrm>
          <a:prstGeom prst="rect">
            <a:avLst/>
          </a:prstGeom>
          <a:solidFill>
            <a:srgbClr val="BFD72D"/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l-SI" altLang="en-US" sz="2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SPLOŠNO</a:t>
            </a:r>
            <a:endParaRPr lang="sl-SI" altLang="en-US" sz="2800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203648" y="2127381"/>
            <a:ext cx="9464351" cy="427341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Prijavitelji: </a:t>
            </a:r>
            <a:r>
              <a:rPr lang="sl-SI" sz="1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nevladne organizacije, registrirane v RS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sl-SI" sz="1800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Obdobje izvajanja SKLOP A in B: od </a:t>
            </a:r>
            <a:r>
              <a:rPr lang="sl-SI" sz="1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maja 2024 do 15. oktobra 2026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  <a:defRPr/>
            </a:pPr>
            <a:endParaRPr lang="sl-SI" sz="1800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sl-SI" sz="18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Obdobje izvajanja SKLOP </a:t>
            </a: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sl-SI" sz="18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od </a:t>
            </a:r>
            <a:r>
              <a:rPr lang="sl-SI" sz="1800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maja 2024 do 15. oktobra </a:t>
            </a:r>
            <a:r>
              <a:rPr lang="sl-SI" sz="1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2028</a:t>
            </a:r>
            <a:endParaRPr lang="sl-SI" sz="1800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  <a:defRPr/>
            </a:pP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sl-SI" sz="18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vključevanje zasebnega sektorja (aktivnosti pod št. 2): za leto 2024 od 1. maja 2024 do 31. decembra 2024, za preostala leta se obdobje izvajanja projekta določi v okviru letne pogodbe.</a:t>
            </a:r>
          </a:p>
          <a:p>
            <a:pPr marL="0"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endParaRPr lang="sl-SI" sz="1800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  <a:sym typeface="Webdings"/>
            </a:endParaRPr>
          </a:p>
          <a:p>
            <a:pPr marL="0" algn="just" defTabSz="361950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Vrednost razpisa: do </a:t>
            </a:r>
            <a:r>
              <a:rPr lang="sl-SI" sz="1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3.185.100 EUR; 3 sklopi; 4 projekti in 1 strateško partnerstvo.</a:t>
            </a:r>
          </a:p>
          <a:p>
            <a:pPr marL="0" indent="0" algn="just" defTabSz="36195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sl-SI" sz="1800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361950" algn="l"/>
              </a:tabLst>
              <a:defRPr/>
            </a:pP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Prijavitelj lahko odda </a:t>
            </a:r>
            <a:r>
              <a:rPr lang="sl-SI" sz="1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največ 3 prijave.</a:t>
            </a:r>
            <a:endParaRPr lang="sl-SI" sz="1800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  <a:sym typeface="Webdings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  <a:defRPr/>
            </a:pPr>
            <a:endParaRPr lang="sl-SI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  <a:defRPr/>
            </a:pPr>
            <a:endParaRPr lang="sl-SI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sl-SI" sz="800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sl-SI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04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9">
            <a:extLst>
              <a:ext uri="{FF2B5EF4-FFF2-40B4-BE49-F238E27FC236}">
                <a16:creationId xmlns:a16="http://schemas.microsoft.com/office/drawing/2014/main" id="{C1E4A68D-D166-2030-651E-9F69A4483BCD}"/>
              </a:ext>
            </a:extLst>
          </p:cNvPr>
          <p:cNvSpPr txBox="1">
            <a:spLocks/>
          </p:cNvSpPr>
          <p:nvPr/>
        </p:nvSpPr>
        <p:spPr>
          <a:xfrm>
            <a:off x="335666" y="1705575"/>
            <a:ext cx="11516809" cy="4660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l-SI" altLang="sl-SI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1306299" y="1646838"/>
            <a:ext cx="9575541" cy="619125"/>
          </a:xfrm>
          <a:prstGeom prst="rect">
            <a:avLst/>
          </a:prstGeom>
          <a:solidFill>
            <a:srgbClr val="BFD7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eaLnBrk="1" hangingPunct="1"/>
            <a:r>
              <a:rPr lang="sl-SI" altLang="en-US" sz="2800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SPORAZUM - STRATEŠKO PARTNERSTVO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306298" y="2324700"/>
            <a:ext cx="9575541" cy="326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</a:pP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obdobje petih let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do 2028.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l-SI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vsako aktivnost nujen humanitarne pomoči se pripravi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konceptni papir in sklene </a:t>
            </a:r>
            <a:r>
              <a:rPr lang="sl-SI" b="1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pogodba.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l-SI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Letna pogodba se sklene tudi za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aktivnosti vključevanja zasebnega sektorja in povezovanje humanitarnih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NVO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zasebnim sektorjem za namen krepitve nujnega odziva in njegove učinkovitosti, pridobivanja dodatnih sredstev za zapiranje humanitarne vrzeli, pri čemer je osnova za podpis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pogodbe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vsebinski in finančni načrt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izvajanja omenjenih aktivnosti v posameznem letu (obrazec št. 1 in obrazec št.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2).</a:t>
            </a:r>
            <a:endParaRPr lang="sl-SI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l-SI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l-SI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80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9">
            <a:extLst>
              <a:ext uri="{FF2B5EF4-FFF2-40B4-BE49-F238E27FC236}">
                <a16:creationId xmlns:a16="http://schemas.microsoft.com/office/drawing/2014/main" id="{C1E4A68D-D166-2030-651E-9F69A4483BCD}"/>
              </a:ext>
            </a:extLst>
          </p:cNvPr>
          <p:cNvSpPr txBox="1">
            <a:spLocks/>
          </p:cNvSpPr>
          <p:nvPr/>
        </p:nvSpPr>
        <p:spPr>
          <a:xfrm>
            <a:off x="335666" y="1705575"/>
            <a:ext cx="11516809" cy="4660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l-SI" altLang="sl-SI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1323157" y="1287908"/>
            <a:ext cx="9407047" cy="790575"/>
          </a:xfrm>
          <a:prstGeom prst="rect">
            <a:avLst/>
          </a:prstGeom>
          <a:solidFill>
            <a:srgbClr val="BFD7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eaLnBrk="1" hangingPunct="1"/>
            <a:r>
              <a:rPr lang="sl-SI" altLang="en-US" sz="2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POMEMBNI DATUMI</a:t>
            </a:r>
            <a:endParaRPr lang="sl-SI" altLang="en-US" sz="2800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88379" y="2379801"/>
            <a:ext cx="2333829" cy="814133"/>
          </a:xfrm>
          <a:prstGeom prst="rect">
            <a:avLst/>
          </a:prstGeom>
          <a:solidFill>
            <a:srgbClr val="5FCBEF"/>
          </a:solidFill>
          <a:ln w="19050" cap="rnd" cmpd="sng" algn="ctr">
            <a:solidFill>
              <a:srgbClr val="5FCBEF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3. april 2024</a:t>
            </a:r>
          </a:p>
          <a:p>
            <a:pPr marL="0" marR="0" lvl="0" indent="0" algn="ctr" defTabSz="4572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vprašanja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845675" y="3665903"/>
            <a:ext cx="2050472" cy="827865"/>
          </a:xfrm>
          <a:prstGeom prst="rect">
            <a:avLst/>
          </a:prstGeom>
          <a:solidFill>
            <a:srgbClr val="5FCBEF"/>
          </a:solidFill>
          <a:ln w="19050" cap="rnd" cmpd="sng" algn="ctr">
            <a:solidFill>
              <a:srgbClr val="5FCBEF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5.</a:t>
            </a:r>
            <a:r>
              <a:rPr kumimoji="0" lang="sl-SI" sz="1800" b="1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april 2024</a:t>
            </a:r>
          </a:p>
          <a:p>
            <a:pPr marL="0" marR="0" lvl="0" indent="0" algn="ctr" defTabSz="4572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oddaja vlog</a:t>
            </a:r>
          </a:p>
        </p:txBody>
      </p:sp>
      <p:sp>
        <p:nvSpPr>
          <p:cNvPr id="31" name="Right Arrow 30"/>
          <p:cNvSpPr/>
          <p:nvPr/>
        </p:nvSpPr>
        <p:spPr>
          <a:xfrm>
            <a:off x="4031003" y="3855991"/>
            <a:ext cx="757376" cy="447688"/>
          </a:xfrm>
          <a:prstGeom prst="rightArrow">
            <a:avLst/>
          </a:prstGeom>
          <a:solidFill>
            <a:srgbClr val="5FCBEF"/>
          </a:solidFill>
          <a:ln w="19050" cap="rnd" cmpd="sng" algn="ctr">
            <a:solidFill>
              <a:srgbClr val="5FCBEF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933443" y="3665903"/>
            <a:ext cx="2050472" cy="827865"/>
          </a:xfrm>
          <a:prstGeom prst="rect">
            <a:avLst/>
          </a:prstGeom>
          <a:solidFill>
            <a:srgbClr val="5FCBEF"/>
          </a:solidFill>
          <a:ln w="19050" cap="rnd" cmpd="sng" algn="ctr">
            <a:solidFill>
              <a:srgbClr val="5FCBEF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10. april 2024</a:t>
            </a:r>
          </a:p>
          <a:p>
            <a:pPr marL="0" marR="0" lvl="0" indent="0" algn="ctr" defTabSz="4572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odpiranje vlog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017877" y="3665902"/>
            <a:ext cx="2050472" cy="827865"/>
          </a:xfrm>
          <a:prstGeom prst="rect">
            <a:avLst/>
          </a:prstGeom>
          <a:solidFill>
            <a:srgbClr val="5FCBEF"/>
          </a:solidFill>
          <a:ln w="19050" cap="rnd" cmpd="sng" algn="ctr">
            <a:solidFill>
              <a:srgbClr val="5FCBEF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do 9. junija</a:t>
            </a:r>
            <a:r>
              <a:rPr kumimoji="0" lang="sl-SI" sz="1800" b="1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2024</a:t>
            </a:r>
            <a:endParaRPr kumimoji="0" lang="sl-SI" sz="18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ctr" defTabSz="4572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izbor projektov</a:t>
            </a:r>
          </a:p>
        </p:txBody>
      </p:sp>
      <p:sp>
        <p:nvSpPr>
          <p:cNvPr id="34" name="Right Arrow 33"/>
          <p:cNvSpPr/>
          <p:nvPr/>
        </p:nvSpPr>
        <p:spPr>
          <a:xfrm>
            <a:off x="7122208" y="3756232"/>
            <a:ext cx="757376" cy="447688"/>
          </a:xfrm>
          <a:prstGeom prst="rightArrow">
            <a:avLst/>
          </a:prstGeom>
          <a:solidFill>
            <a:srgbClr val="5FCBEF"/>
          </a:solidFill>
          <a:ln w="19050" cap="rnd" cmpd="sng" algn="ctr">
            <a:solidFill>
              <a:srgbClr val="5FCBEF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721007" y="5149454"/>
            <a:ext cx="2401202" cy="732215"/>
          </a:xfrm>
          <a:prstGeom prst="rect">
            <a:avLst/>
          </a:prstGeom>
          <a:solidFill>
            <a:srgbClr val="5FCBEF"/>
          </a:solidFill>
          <a:ln w="19050" cap="rnd" cmpd="sng" algn="ctr">
            <a:solidFill>
              <a:srgbClr val="5FCBEF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junij 2024</a:t>
            </a:r>
          </a:p>
          <a:p>
            <a:pPr marL="0" marR="0" lvl="0" indent="0" algn="ctr" defTabSz="4572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podpis pogodb</a:t>
            </a:r>
          </a:p>
        </p:txBody>
      </p:sp>
    </p:spTree>
    <p:extLst>
      <p:ext uri="{BB962C8B-B14F-4D97-AF65-F5344CB8AC3E}">
        <p14:creationId xmlns:p14="http://schemas.microsoft.com/office/powerpoint/2010/main" val="367865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9">
            <a:extLst>
              <a:ext uri="{FF2B5EF4-FFF2-40B4-BE49-F238E27FC236}">
                <a16:creationId xmlns:a16="http://schemas.microsoft.com/office/drawing/2014/main" id="{C1E4A68D-D166-2030-651E-9F69A4483BCD}"/>
              </a:ext>
            </a:extLst>
          </p:cNvPr>
          <p:cNvSpPr txBox="1">
            <a:spLocks/>
          </p:cNvSpPr>
          <p:nvPr/>
        </p:nvSpPr>
        <p:spPr>
          <a:xfrm>
            <a:off x="335666" y="1705575"/>
            <a:ext cx="11516809" cy="4660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l-SI" altLang="sl-SI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2239496" y="3030116"/>
            <a:ext cx="6997140" cy="918292"/>
          </a:xfrm>
          <a:prstGeom prst="rect">
            <a:avLst/>
          </a:prstGeom>
          <a:solidFill>
            <a:srgbClr val="BFD7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eaLnBrk="1" hangingPunct="1"/>
            <a:r>
              <a:rPr lang="sl-SI" altLang="en-US" sz="5400" b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VPRAŠANJA</a:t>
            </a:r>
            <a:endParaRPr lang="sl-SI" altLang="en-US" sz="5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>
            <a:extLst>
              <a:ext uri="{FF2B5EF4-FFF2-40B4-BE49-F238E27FC236}">
                <a16:creationId xmlns:a16="http://schemas.microsoft.com/office/drawing/2014/main" id="{3A601430-4D9C-74F1-5DD3-7F7B75D2B23C}"/>
              </a:ext>
            </a:extLst>
          </p:cNvPr>
          <p:cNvSpPr txBox="1">
            <a:spLocks/>
          </p:cNvSpPr>
          <p:nvPr/>
        </p:nvSpPr>
        <p:spPr>
          <a:xfrm>
            <a:off x="1524000" y="1525852"/>
            <a:ext cx="9144000" cy="1198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SI" sz="24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50302" y="1457325"/>
            <a:ext cx="9417698" cy="571500"/>
          </a:xfrm>
          <a:prstGeom prst="rect">
            <a:avLst/>
          </a:prstGeom>
          <a:solidFill>
            <a:srgbClr val="BFD72D"/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l-SI" altLang="en-US" sz="2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POGOJI</a:t>
            </a:r>
            <a:endParaRPr lang="sl-SI" altLang="en-US" sz="2800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250302" y="2239347"/>
            <a:ext cx="9417698" cy="27525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sl-SI" sz="1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Trajnostno naravnani </a:t>
            </a: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projekti, ki temeljijo </a:t>
            </a:r>
            <a:r>
              <a:rPr lang="sl-SI" sz="1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potrebah partnerske </a:t>
            </a:r>
            <a:br>
              <a:rPr lang="sl-SI" sz="1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1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države.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sl-SI" sz="1800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Upoštevati presečni temi </a:t>
            </a:r>
            <a:r>
              <a:rPr lang="sl-SI" sz="1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enakost spolov in varovanje okolja </a:t>
            </a: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 </a:t>
            </a:r>
            <a:r>
              <a:rPr lang="sl-SI" sz="1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načela MRS in HP.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endParaRPr lang="sl-SI" sz="1800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Vključiti vsaj </a:t>
            </a:r>
            <a:r>
              <a:rPr lang="sl-SI" sz="1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lokalno partnersko organizacijo</a:t>
            </a: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sl-SI" sz="1800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sl-SI" sz="1800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endParaRPr lang="sl-SI" sz="1800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sl-SI" sz="1800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endParaRPr lang="sl-SI" sz="1800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sl-SI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47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>
            <a:extLst>
              <a:ext uri="{FF2B5EF4-FFF2-40B4-BE49-F238E27FC236}">
                <a16:creationId xmlns:a16="http://schemas.microsoft.com/office/drawing/2014/main" id="{3A601430-4D9C-74F1-5DD3-7F7B75D2B23C}"/>
              </a:ext>
            </a:extLst>
          </p:cNvPr>
          <p:cNvSpPr txBox="1">
            <a:spLocks/>
          </p:cNvSpPr>
          <p:nvPr/>
        </p:nvSpPr>
        <p:spPr>
          <a:xfrm>
            <a:off x="1524000" y="1525852"/>
            <a:ext cx="9144000" cy="1198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SI" sz="24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68963" y="1457325"/>
            <a:ext cx="9399037" cy="571500"/>
          </a:xfrm>
          <a:prstGeom prst="rect">
            <a:avLst/>
          </a:prstGeom>
          <a:solidFill>
            <a:srgbClr val="BFD72D"/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l-SI" altLang="en-US" sz="2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SPODBUDE – dodatne točke</a:t>
            </a:r>
            <a:endParaRPr lang="sl-SI" altLang="en-US" sz="2800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268963" y="2220686"/>
            <a:ext cx="9399037" cy="44973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Sodelovanje </a:t>
            </a:r>
            <a:r>
              <a:rPr lang="sl-SI" sz="1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zasebnim sektorjem </a:t>
            </a: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(SKLOP A, B in C)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  <a:defRPr/>
            </a:pPr>
            <a:endParaRPr lang="sl-SI" sz="1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  <a:defRPr/>
            </a:pPr>
            <a:r>
              <a:rPr lang="sl-SI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NOVOST: </a:t>
            </a:r>
            <a:r>
              <a:rPr lang="sl-SI" sz="18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ZASEBNI SEKTOR iz Slovenije in / ali </a:t>
            </a: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 partnerske </a:t>
            </a:r>
            <a:r>
              <a:rPr lang="sl-SI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države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  <a:defRPr/>
            </a:pP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  <a:defRPr/>
            </a:pP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Vsaj </a:t>
            </a:r>
            <a:r>
              <a:rPr lang="sl-SI" sz="18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partner iz zasebnega ali javnega sektorja iz partnerske </a:t>
            </a: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države </a:t>
            </a: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(skupaj vsi partnerji </a:t>
            </a:r>
            <a:r>
              <a:rPr lang="sl-SI" sz="1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vsaj </a:t>
            </a:r>
            <a:r>
              <a:rPr lang="sl-SI" sz="1800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sl-SI" sz="1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odstotkov </a:t>
            </a:r>
            <a:r>
              <a:rPr lang="sl-SI" sz="18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višine zneska financiranja </a:t>
            </a: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ministrstva).</a:t>
            </a:r>
            <a:endParaRPr lang="sl-SI" sz="1800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endParaRPr lang="sl-SI" sz="1800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  <a:defRPr/>
            </a:pP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Vsaj </a:t>
            </a:r>
            <a:r>
              <a:rPr lang="sl-SI" sz="18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eno </a:t>
            </a: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podjetje </a:t>
            </a:r>
            <a:r>
              <a:rPr lang="sl-SI" sz="18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izkaže družbeno odgovornost s </a:t>
            </a:r>
            <a:r>
              <a:rPr lang="sl-SI" sz="1800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certifikatom družbeno odgovornega podjetja </a:t>
            </a: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oz. </a:t>
            </a:r>
            <a:r>
              <a:rPr lang="sl-SI" sz="18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drugimi verodostojnimi potrdili o svojem družbeno odgovornem </a:t>
            </a: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delovanju.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  <a:defRPr/>
            </a:pPr>
            <a:endParaRPr lang="sl-SI" sz="1800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sl-SI" sz="18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Lastna udeležba, prostovoljno delo</a:t>
            </a:r>
            <a:r>
              <a:rPr lang="sl-SI" sz="18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endParaRPr lang="sl-SI" sz="1800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sl-SI" sz="1800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endParaRPr lang="sl-SI" sz="1800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sl-SI" sz="1800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endParaRPr lang="sl-SI" sz="1800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sl-SI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77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>
            <a:extLst>
              <a:ext uri="{FF2B5EF4-FFF2-40B4-BE49-F238E27FC236}">
                <a16:creationId xmlns:a16="http://schemas.microsoft.com/office/drawing/2014/main" id="{3A601430-4D9C-74F1-5DD3-7F7B75D2B23C}"/>
              </a:ext>
            </a:extLst>
          </p:cNvPr>
          <p:cNvSpPr txBox="1">
            <a:spLocks/>
          </p:cNvSpPr>
          <p:nvPr/>
        </p:nvSpPr>
        <p:spPr>
          <a:xfrm>
            <a:off x="1524000" y="1275552"/>
            <a:ext cx="9144000" cy="1198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SI" sz="3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9">
            <a:extLst>
              <a:ext uri="{FF2B5EF4-FFF2-40B4-BE49-F238E27FC236}">
                <a16:creationId xmlns:a16="http://schemas.microsoft.com/office/drawing/2014/main" id="{C1E4A68D-D166-2030-651E-9F69A4483BCD}"/>
              </a:ext>
            </a:extLst>
          </p:cNvPr>
          <p:cNvSpPr txBox="1">
            <a:spLocks/>
          </p:cNvSpPr>
          <p:nvPr/>
        </p:nvSpPr>
        <p:spPr>
          <a:xfrm>
            <a:off x="324091" y="2434424"/>
            <a:ext cx="11528385" cy="42846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sl-SI" altLang="sl-SI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sl-SI" altLang="sl-SI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276350" y="1403018"/>
            <a:ext cx="9391650" cy="1031406"/>
          </a:xfrm>
          <a:prstGeom prst="rect">
            <a:avLst/>
          </a:prstGeom>
          <a:solidFill>
            <a:srgbClr val="BFD72D"/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l-SI" altLang="en-US" sz="20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SKLOP A / RAZVOJNO HUMANITARNI PROJEKTI V PODSAHARSKI AFRIKI</a:t>
            </a:r>
          </a:p>
          <a:p>
            <a:pPr algn="ctr"/>
            <a:r>
              <a:rPr lang="sl-SI" altLang="en-US" sz="20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podnebne spremembe - prehranska varnost in voda, enakost spolov</a:t>
            </a:r>
            <a:r>
              <a:rPr lang="sl-SI" sz="11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l-SI" altLang="en-US" sz="2000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28736" y="2687217"/>
            <a:ext cx="933926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Razpisuje se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3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razvojno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humanitarne projekte v Podsaharski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Afriki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poudarkom na 13., 2., 6. in 5. SDG.</a:t>
            </a:r>
          </a:p>
          <a:p>
            <a:pPr>
              <a:spcAft>
                <a:spcPts val="0"/>
              </a:spcAft>
            </a:pPr>
            <a:endParaRPr lang="sl-SI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Teme: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prilagajanje na podnebne spremembe s poudarkom na ozaveščanju in krepitvi zmogljivosti, prehranski varnosti, podnebno odpornem kmetijstvu in infrastrukturi ter zaščiti in obnovi ekosistemov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 skladu s 13. SDG ter prispevkom k 2. SDG) in/ali</a:t>
            </a:r>
            <a:endParaRPr lang="sl-SI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prilagajanje na podnebne spremembe s poudarkom na dostopu do vode in trajnostnem upravljanju voda (v skladu s 13.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SDG ter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prispevkom k 6.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SDG).</a:t>
            </a:r>
          </a:p>
          <a:p>
            <a:pPr lvl="0">
              <a:spcAft>
                <a:spcPts val="0"/>
              </a:spcAft>
            </a:pPr>
            <a:endParaRPr lang="sl-SI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Prijaviteljica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izbere prvo, drugo ali obe temi skupaj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l-SI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43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>
            <a:extLst>
              <a:ext uri="{FF2B5EF4-FFF2-40B4-BE49-F238E27FC236}">
                <a16:creationId xmlns:a16="http://schemas.microsoft.com/office/drawing/2014/main" id="{3A601430-4D9C-74F1-5DD3-7F7B75D2B23C}"/>
              </a:ext>
            </a:extLst>
          </p:cNvPr>
          <p:cNvSpPr txBox="1">
            <a:spLocks/>
          </p:cNvSpPr>
          <p:nvPr/>
        </p:nvSpPr>
        <p:spPr>
          <a:xfrm>
            <a:off x="1524000" y="1275552"/>
            <a:ext cx="9144000" cy="1198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SI" sz="3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9">
            <a:extLst>
              <a:ext uri="{FF2B5EF4-FFF2-40B4-BE49-F238E27FC236}">
                <a16:creationId xmlns:a16="http://schemas.microsoft.com/office/drawing/2014/main" id="{C1E4A68D-D166-2030-651E-9F69A4483BCD}"/>
              </a:ext>
            </a:extLst>
          </p:cNvPr>
          <p:cNvSpPr txBox="1">
            <a:spLocks/>
          </p:cNvSpPr>
          <p:nvPr/>
        </p:nvSpPr>
        <p:spPr>
          <a:xfrm>
            <a:off x="324091" y="2434424"/>
            <a:ext cx="11528385" cy="42846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sl-SI" altLang="sl-SI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sl-SI" altLang="sl-SI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266825" y="1403018"/>
            <a:ext cx="9401174" cy="1031406"/>
          </a:xfrm>
          <a:prstGeom prst="rect">
            <a:avLst/>
          </a:prstGeom>
          <a:solidFill>
            <a:srgbClr val="BFD72D"/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l-SI" altLang="en-US" sz="2000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SKLOP A / RAZVOJNO HUMANITARNI PROJEKTI V PODSAHARSKI AFRIKI</a:t>
            </a:r>
          </a:p>
          <a:p>
            <a:pPr algn="ctr"/>
            <a:r>
              <a:rPr lang="sl-SI" altLang="en-US" sz="2000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podnebne </a:t>
            </a:r>
            <a:r>
              <a:rPr lang="sl-SI" altLang="en-US" sz="20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spremembe - </a:t>
            </a:r>
            <a:r>
              <a:rPr lang="sl-SI" altLang="en-US" sz="2000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prehranska varnost in voda, enakost spolov</a:t>
            </a:r>
            <a:r>
              <a:rPr lang="sl-SI" sz="11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l-SI" altLang="en-US" sz="2000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66824" y="2635899"/>
            <a:ext cx="940117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vključiti tudi aktivnosti, ki prispevajo k enakosti spolov in </a:t>
            </a:r>
            <a:r>
              <a:rPr lang="sl-SI" b="1" dirty="0" err="1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opolnomočenju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žensk in deklic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 skladu s 5. ciljem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SDG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Smernicami za vključevanje enakosti spolov v mednarodno razvojno sodelovanje in humanitarno pomoč Republike Slovenije in aktivnosti, ki prispevajo k varovanju okolja,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vključno z ohranjanjem in fizičnim izboljšanjem stanja naravnega okolja ter k zmanjšanju </a:t>
            </a:r>
            <a:r>
              <a:rPr lang="sl-SI" b="1" dirty="0" err="1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okoljskega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odtisa.</a:t>
            </a:r>
            <a:endParaRPr lang="sl-SI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Spodbujamo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upošteva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načelo </a:t>
            </a:r>
            <a:r>
              <a:rPr lang="sl-SI" b="1" dirty="0" err="1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t.i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trojnega </a:t>
            </a:r>
            <a:r>
              <a:rPr lang="sl-SI" b="1" dirty="0" err="1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neksusa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(humanitarna pomoč – razvojno sodelovanje – mir)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načrtujejo aktivnosti, ki prispevajo k vzpostavljanju ali ohranjanju miru oz. preprečujejo morebitne konflikte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sl-SI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OBVEZNO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od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predlaganih aktivnosti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mora izbrati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vsaj dve. </a:t>
            </a:r>
          </a:p>
        </p:txBody>
      </p:sp>
    </p:spTree>
    <p:extLst>
      <p:ext uri="{BB962C8B-B14F-4D97-AF65-F5344CB8AC3E}">
        <p14:creationId xmlns:p14="http://schemas.microsoft.com/office/powerpoint/2010/main" val="148288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>
            <a:extLst>
              <a:ext uri="{FF2B5EF4-FFF2-40B4-BE49-F238E27FC236}">
                <a16:creationId xmlns:a16="http://schemas.microsoft.com/office/drawing/2014/main" id="{3A601430-4D9C-74F1-5DD3-7F7B75D2B23C}"/>
              </a:ext>
            </a:extLst>
          </p:cNvPr>
          <p:cNvSpPr txBox="1">
            <a:spLocks/>
          </p:cNvSpPr>
          <p:nvPr/>
        </p:nvSpPr>
        <p:spPr>
          <a:xfrm>
            <a:off x="1524000" y="1275552"/>
            <a:ext cx="9144000" cy="1198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SI" sz="3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9">
            <a:extLst>
              <a:ext uri="{FF2B5EF4-FFF2-40B4-BE49-F238E27FC236}">
                <a16:creationId xmlns:a16="http://schemas.microsoft.com/office/drawing/2014/main" id="{C1E4A68D-D166-2030-651E-9F69A4483BCD}"/>
              </a:ext>
            </a:extLst>
          </p:cNvPr>
          <p:cNvSpPr txBox="1">
            <a:spLocks/>
          </p:cNvSpPr>
          <p:nvPr/>
        </p:nvSpPr>
        <p:spPr>
          <a:xfrm>
            <a:off x="324091" y="2434424"/>
            <a:ext cx="11528385" cy="42846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sl-SI" altLang="sl-SI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sl-SI" altLang="sl-SI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276350" y="1462013"/>
            <a:ext cx="9481846" cy="814461"/>
          </a:xfrm>
          <a:prstGeom prst="rect">
            <a:avLst/>
          </a:prstGeom>
          <a:solidFill>
            <a:srgbClr val="BFD72D"/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l-SI" altLang="en-US" sz="2000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SKLOP A / RAZVOJNO HUMANITARNI PROJEKTI V PODSAHARSKI AFRIKI</a:t>
            </a:r>
          </a:p>
          <a:p>
            <a:pPr algn="ctr"/>
            <a:r>
              <a:rPr lang="sl-SI" altLang="en-US" sz="2000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podnebne </a:t>
            </a:r>
            <a:r>
              <a:rPr lang="sl-SI" altLang="en-US" sz="20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spremembe - </a:t>
            </a:r>
            <a:r>
              <a:rPr lang="sl-SI" altLang="en-US" sz="2000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prehranska varnost in voda, enakost spolov</a:t>
            </a:r>
            <a:r>
              <a:rPr lang="sl-SI" sz="1100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l-SI" altLang="en-US" sz="2000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76350" y="2489383"/>
            <a:ext cx="939164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Nujno je slediti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usmeritvam in ukrepom, ki izhajajo iz Smernic za vključevanje enakosti spolov v mednarodno razvojno sodelovanje in humanitarno pomoč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l-SI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Načrtovati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aktivnosti, ki preprečujejo kakršnokoli nasilje zaradi spola in spolnega nasilja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 katere so vključeni vsi, tudi moški in dečki, verski in lokalni voditelji ter organi pregona.</a:t>
            </a:r>
            <a:endParaRPr lang="sl-SI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l-SI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OBVEZNO: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projekta je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neodvisna evalvacija projekta,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 jo pripravi zunanji </a:t>
            </a:r>
            <a:r>
              <a:rPr lang="sl-SI" dirty="0" err="1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evalvator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(do 5 % vrednosti projekta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sl-SI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l-SI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OBVEZNO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del projekta je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ocena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podlagi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spola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je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priloga vsebinskemu načrtu projekta.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l-SI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1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9">
            <a:extLst>
              <a:ext uri="{FF2B5EF4-FFF2-40B4-BE49-F238E27FC236}">
                <a16:creationId xmlns:a16="http://schemas.microsoft.com/office/drawing/2014/main" id="{C1E4A68D-D166-2030-651E-9F69A4483BCD}"/>
              </a:ext>
            </a:extLst>
          </p:cNvPr>
          <p:cNvSpPr txBox="1">
            <a:spLocks/>
          </p:cNvSpPr>
          <p:nvPr/>
        </p:nvSpPr>
        <p:spPr>
          <a:xfrm>
            <a:off x="335666" y="1705575"/>
            <a:ext cx="11516809" cy="4660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l-SI" altLang="sl-SI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87625" y="1412544"/>
            <a:ext cx="9451910" cy="911556"/>
          </a:xfrm>
          <a:prstGeom prst="rect">
            <a:avLst/>
          </a:prstGeom>
          <a:solidFill>
            <a:srgbClr val="BFD72D"/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l-SI" altLang="en-US" sz="20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SKLOP B / HUMANITARNI PROJEKT ZA POMOČ CIVILNEMU PALESTINSKEMU PREBIVALSTVU</a:t>
            </a:r>
            <a:r>
              <a:rPr lang="sl-SI" sz="11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l-SI" altLang="en-US" sz="2000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87625" y="2617131"/>
            <a:ext cx="94519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Razpisuje se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humanitarni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zagotavljanje nujne pomoči in/ali zagotavljanja pomoči po humanitarnih krizah, vključno s programi rekonstrukcije in rehabilitacije. </a:t>
            </a:r>
            <a:endParaRPr lang="sl-SI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sl-SI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 se izvaja na palestinskih ozemljih, t. j. v Gazi in/ali na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Zahodnem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bregu, vključno z vzhodnim Jeruzalemom ali v sosednjih državah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 bo namenjen palestinskemu civilnemu prebivalstvu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0"/>
              </a:spcAft>
            </a:pPr>
            <a:endParaRPr lang="sl-SI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Izvajanje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projekta na palestinskih ozemljih, zlasti v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Gazi -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dodatne točke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0"/>
              </a:spcAft>
            </a:pPr>
            <a:endParaRPr lang="sl-SI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12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9">
            <a:extLst>
              <a:ext uri="{FF2B5EF4-FFF2-40B4-BE49-F238E27FC236}">
                <a16:creationId xmlns:a16="http://schemas.microsoft.com/office/drawing/2014/main" id="{C1E4A68D-D166-2030-651E-9F69A4483BCD}"/>
              </a:ext>
            </a:extLst>
          </p:cNvPr>
          <p:cNvSpPr txBox="1">
            <a:spLocks/>
          </p:cNvSpPr>
          <p:nvPr/>
        </p:nvSpPr>
        <p:spPr>
          <a:xfrm>
            <a:off x="335666" y="1705575"/>
            <a:ext cx="11516809" cy="4660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l-SI" altLang="sl-SI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76349" y="1412544"/>
            <a:ext cx="9391649" cy="911556"/>
          </a:xfrm>
          <a:prstGeom prst="rect">
            <a:avLst/>
          </a:prstGeom>
          <a:solidFill>
            <a:srgbClr val="BFD72D"/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l-SI" altLang="en-US" sz="2000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SKLOP B / HUMANITARNI PROJEKT ZA POMOČ CIVILNEMU PALESTINSKEMU PREBIVALSTVU</a:t>
            </a:r>
            <a:r>
              <a:rPr lang="sl-SI" sz="1100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l-SI" altLang="en-US" sz="2000" b="1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76350" y="2489383"/>
            <a:ext cx="939164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OBVEZNO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od predlaganih aktivnosti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mora izbrati vsaj dve. </a:t>
            </a:r>
          </a:p>
          <a:p>
            <a:endParaRPr lang="sl-SI" b="1" dirty="0" smtClean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OBVEZNO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projekta je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neodvisna evalvacija projekta, 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 jo pripravi zunanji </a:t>
            </a:r>
            <a:r>
              <a:rPr lang="sl-SI" dirty="0" err="1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evalvator</a:t>
            </a:r>
            <a:r>
              <a:rPr lang="sl-SI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(do 5 % vrednosti projekta).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l-SI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OBVEZNO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oceno </a:t>
            </a:r>
            <a:r>
              <a:rPr lang="sl-SI" b="1" dirty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podlagi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spola 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je </a:t>
            </a:r>
            <a:r>
              <a:rPr lang="sl-SI" b="1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priloga vsebinskemu načrtu projekta.</a:t>
            </a:r>
            <a:r>
              <a:rPr lang="sl-SI" dirty="0" smtClean="0">
                <a:solidFill>
                  <a:srgbClr val="1B75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l-SI" dirty="0">
              <a:solidFill>
                <a:srgbClr val="1B75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78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1688</Words>
  <Application>Microsoft Office PowerPoint</Application>
  <PresentationFormat>Widescreen</PresentationFormat>
  <Paragraphs>184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4" baseType="lpstr">
      <vt:lpstr>Arial</vt:lpstr>
      <vt:lpstr>Calibri</vt:lpstr>
      <vt:lpstr>Calibri Light</vt:lpstr>
      <vt:lpstr>Republika</vt:lpstr>
      <vt:lpstr>Sylfaen</vt:lpstr>
      <vt:lpstr>Symbol</vt:lpstr>
      <vt:lpstr>Trebuchet MS</vt:lpstr>
      <vt:lpstr>Webdings</vt:lpstr>
      <vt:lpstr>Wingdings</vt:lpstr>
      <vt:lpstr>Wingdings 3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V.Čuber</dc:creator>
  <cp:lastModifiedBy>Brigita Smole</cp:lastModifiedBy>
  <cp:revision>92</cp:revision>
  <cp:lastPrinted>2024-03-15T13:05:24Z</cp:lastPrinted>
  <dcterms:created xsi:type="dcterms:W3CDTF">2023-10-07T07:33:01Z</dcterms:created>
  <dcterms:modified xsi:type="dcterms:W3CDTF">2024-03-20T10:33:56Z</dcterms:modified>
</cp:coreProperties>
</file>